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12" r:id="rId2"/>
    <p:sldMasterId id="2147483694" r:id="rId3"/>
  </p:sldMasterIdLst>
  <p:notesMasterIdLst>
    <p:notesMasterId r:id="rId21"/>
  </p:notesMasterIdLst>
  <p:sldIdLst>
    <p:sldId id="267" r:id="rId4"/>
    <p:sldId id="269" r:id="rId5"/>
    <p:sldId id="270" r:id="rId6"/>
    <p:sldId id="273" r:id="rId7"/>
    <p:sldId id="272" r:id="rId8"/>
    <p:sldId id="282" r:id="rId9"/>
    <p:sldId id="271" r:id="rId10"/>
    <p:sldId id="275" r:id="rId11"/>
    <p:sldId id="283" r:id="rId12"/>
    <p:sldId id="274" r:id="rId13"/>
    <p:sldId id="280" r:id="rId14"/>
    <p:sldId id="276" r:id="rId15"/>
    <p:sldId id="278" r:id="rId16"/>
    <p:sldId id="279" r:id="rId17"/>
    <p:sldId id="281" r:id="rId18"/>
    <p:sldId id="286" r:id="rId19"/>
    <p:sldId id="285" r:id="rId20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0" autoAdjust="0"/>
    <p:restoredTop sz="95887" autoAdjust="0"/>
  </p:normalViewPr>
  <p:slideViewPr>
    <p:cSldViewPr snapToGrid="0">
      <p:cViewPr varScale="1">
        <p:scale>
          <a:sx n="75" d="100"/>
          <a:sy n="75" d="100"/>
        </p:scale>
        <p:origin x="377" y="34"/>
      </p:cViewPr>
      <p:guideLst>
        <p:guide orient="horz" pos="2159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18.10.2023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6184A850-A73A-C74C-B2BA-41DFA11A3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1495"/>
            <a:ext cx="12191999" cy="44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7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1495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18.10.2023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18.10.2023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18.10.2023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81375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6C6A0023-0015-9240-95BC-F4252EAD05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882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3">
            <a:extLst>
              <a:ext uri="{FF2B5EF4-FFF2-40B4-BE49-F238E27FC236}">
                <a16:creationId xmlns:a16="http://schemas.microsoft.com/office/drawing/2014/main" id="{153A9B5E-D5F5-4943-9CE5-6CC8AD984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" y="3618383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526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4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8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1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18.10.2023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36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18.10.2023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62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00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990749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DA01E035-CC61-DE46-8810-7B336D6CA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1495"/>
            <a:ext cx="12191999" cy="44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46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59810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7325B616-A595-4044-B61C-2C83832696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7" y="1762351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18.10.2023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925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24803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18.10.2023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79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18.10.2023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649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105999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BC4D3CAE-ED4B-354B-A4F6-66C0D8B7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519213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3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77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0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18.10.2023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19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18.10.2023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95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42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31228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6879AFCD-C2DC-2C4F-81CE-2EDE6C724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1495"/>
            <a:ext cx="12191999" cy="440387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74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2812565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1495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3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18.10.2023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682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54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6638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18.10.2023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18.10.2023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3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18.10.2023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73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18.10.2023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18.10.2023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18.10.2023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18.10.2023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Frederik Arbeiter et al.,</a:t>
            </a:r>
            <a:r>
              <a:rPr lang="en-US" sz="1200" dirty="0"/>
              <a:t> Tritium Release Test Module - design overview</a:t>
            </a:r>
            <a:endParaRPr lang="de-DE" sz="1200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5" r:id="rId3"/>
    <p:sldLayoutId id="2147483677" r:id="rId4"/>
    <p:sldLayoutId id="2147483687" r:id="rId5"/>
    <p:sldLayoutId id="2147483678" r:id="rId6"/>
    <p:sldLayoutId id="2147483686" r:id="rId7"/>
    <p:sldLayoutId id="2147483679" r:id="rId8"/>
    <p:sldLayoutId id="2147483688" r:id="rId9"/>
    <p:sldLayoutId id="2147483731" r:id="rId10"/>
    <p:sldLayoutId id="2147483689" r:id="rId11"/>
    <p:sldLayoutId id="2147483693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18.10.2023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30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18.10.2023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32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tmp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Tritium Release Test Module - design 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de-DE" sz="2000" dirty="0"/>
              <a:t>Frederik Arbeiter (KIT), A. Abou-Sena (KIT), Y. Qiu (KIT), A. Valentine (UKAEA), H. Chohan (UKAEA)</a:t>
            </a:r>
            <a:br>
              <a:rPr lang="de-DE" sz="2000" dirty="0"/>
            </a:br>
            <a:r>
              <a:rPr lang="de-DE" sz="2000" dirty="0"/>
              <a:t>Second DONES User Workshop, 19.–20. </a:t>
            </a:r>
            <a:r>
              <a:rPr lang="de-DE" sz="2000" dirty="0" err="1"/>
              <a:t>Oct</a:t>
            </a:r>
            <a:r>
              <a:rPr lang="de-DE" sz="2000" dirty="0"/>
              <a:t>. 2023, Granada, Spain.</a:t>
            </a:r>
          </a:p>
        </p:txBody>
      </p:sp>
      <p:pic>
        <p:nvPicPr>
          <p:cNvPr id="5" name="Inhaltsplatzhalter 24">
            <a:extLst>
              <a:ext uri="{FF2B5EF4-FFF2-40B4-BE49-F238E27FC236}">
                <a16:creationId xmlns:a16="http://schemas.microsoft.com/office/drawing/2014/main" id="{71FD72FE-0AE4-4323-972E-1046F7C54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938" y="3650548"/>
            <a:ext cx="3346862" cy="2745630"/>
          </a:xfrm>
          <a:prstGeom prst="rect">
            <a:avLst/>
          </a:prstGeom>
        </p:spPr>
      </p:pic>
      <p:pic>
        <p:nvPicPr>
          <p:cNvPr id="6" name="Inhaltsplatzhalter 2">
            <a:extLst>
              <a:ext uri="{FF2B5EF4-FFF2-40B4-BE49-F238E27FC236}">
                <a16:creationId xmlns:a16="http://schemas.microsoft.com/office/drawing/2014/main" id="{23FA0F01-3ED6-4570-8313-1FFF7AEB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567" y="3650548"/>
            <a:ext cx="3202310" cy="2548075"/>
          </a:xfrm>
          <a:prstGeom prst="rect">
            <a:avLst/>
          </a:prstGeom>
        </p:spPr>
      </p:pic>
      <p:pic>
        <p:nvPicPr>
          <p:cNvPr id="7" name="Picture 9" descr="Chart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171" y="3720816"/>
            <a:ext cx="1641439" cy="2605089"/>
          </a:xfrm>
          <a:prstGeom prst="rect">
            <a:avLst/>
          </a:prstGeom>
        </p:spPr>
      </p:pic>
      <p:pic>
        <p:nvPicPr>
          <p:cNvPr id="8" name="Picture 43" descr="A picture containing light&#10;&#10;Description automatically generated">
            <a:extLst>
              <a:ext uri="{FF2B5EF4-FFF2-40B4-BE49-F238E27FC236}">
                <a16:creationId xmlns:a16="http://schemas.microsoft.com/office/drawing/2014/main" id="{E1F62853-3247-4AD4-8113-6CABCC4EB4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961" y="4138581"/>
            <a:ext cx="2009276" cy="1769561"/>
          </a:xfrm>
          <a:prstGeom prst="rect">
            <a:avLst/>
          </a:prstGeom>
        </p:spPr>
      </p:pic>
      <p:grpSp>
        <p:nvGrpSpPr>
          <p:cNvPr id="10" name="9 Grupo">
            <a:extLst>
              <a:ext uri="{FF2B5EF4-FFF2-40B4-BE49-F238E27FC236}">
                <a16:creationId xmlns:a16="http://schemas.microsoft.com/office/drawing/2014/main" id="{C33E633A-D36B-40B3-9823-10E4B2FE02E6}"/>
              </a:ext>
            </a:extLst>
          </p:cNvPr>
          <p:cNvGrpSpPr/>
          <p:nvPr/>
        </p:nvGrpSpPr>
        <p:grpSpPr>
          <a:xfrm>
            <a:off x="5429574" y="424440"/>
            <a:ext cx="2107440" cy="714692"/>
            <a:chOff x="819200" y="1772815"/>
            <a:chExt cx="2096616" cy="809745"/>
          </a:xfrm>
        </p:grpSpPr>
        <p:grpSp>
          <p:nvGrpSpPr>
            <p:cNvPr id="11" name="10 Grupo">
              <a:extLst>
                <a:ext uri="{FF2B5EF4-FFF2-40B4-BE49-F238E27FC236}">
                  <a16:creationId xmlns:a16="http://schemas.microsoft.com/office/drawing/2014/main" id="{8290BCDB-E4DE-44E5-9CC2-1BCF995CD13F}"/>
                </a:ext>
              </a:extLst>
            </p:cNvPr>
            <p:cNvGrpSpPr/>
            <p:nvPr/>
          </p:nvGrpSpPr>
          <p:grpSpPr>
            <a:xfrm>
              <a:off x="876048" y="1772816"/>
              <a:ext cx="2039768" cy="809744"/>
              <a:chOff x="444000" y="488163"/>
              <a:chExt cx="1970215" cy="809744"/>
            </a:xfrm>
          </p:grpSpPr>
          <p:sp>
            <p:nvSpPr>
              <p:cNvPr id="13" name="11 Rectángulo">
                <a:extLst>
                  <a:ext uri="{FF2B5EF4-FFF2-40B4-BE49-F238E27FC236}">
                    <a16:creationId xmlns:a16="http://schemas.microsoft.com/office/drawing/2014/main" id="{94473F93-29D8-47C5-A3CA-4D52513E9080}"/>
                  </a:ext>
                </a:extLst>
              </p:cNvPr>
              <p:cNvSpPr/>
              <p:nvPr/>
            </p:nvSpPr>
            <p:spPr>
              <a:xfrm>
                <a:off x="1334095" y="488163"/>
                <a:ext cx="1080120" cy="8097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700"/>
                  </a:spcBef>
                  <a:defRPr/>
                </a:pPr>
                <a:endParaRPr lang="en-US" sz="100" b="1" dirty="0">
                  <a:solidFill>
                    <a:srgbClr val="FFC000"/>
                  </a:solidFill>
                  <a:latin typeface="Arial Black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  <a:defRPr/>
                </a:pPr>
                <a:r>
                  <a:rPr lang="en-US" sz="1100" b="1" dirty="0">
                    <a:solidFill>
                      <a:srgbClr val="DE0000"/>
                    </a:solidFill>
                    <a:latin typeface="Arial Black" pitchFamily="34" charset="0"/>
                    <a:cs typeface="Arial" pitchFamily="34" charset="0"/>
                  </a:rPr>
                  <a:t>DONES</a:t>
                </a:r>
                <a:r>
                  <a:rPr lang="en-US" sz="1100" b="1" dirty="0">
                    <a:solidFill>
                      <a:srgbClr val="FFC000"/>
                    </a:solidFill>
                    <a:latin typeface="Arial Black" pitchFamily="34" charset="0"/>
                    <a:cs typeface="Arial" pitchFamily="34" charset="0"/>
                  </a:rPr>
                  <a:t> </a:t>
                </a:r>
                <a:r>
                  <a:rPr lang="en-US" sz="1100" b="1" dirty="0">
                    <a:solidFill>
                      <a:srgbClr val="82794A"/>
                    </a:solidFill>
                    <a:latin typeface="Arial Black" pitchFamily="34" charset="0"/>
                    <a:cs typeface="Arial" pitchFamily="34" charset="0"/>
                  </a:rPr>
                  <a:t>Pre</a:t>
                </a:r>
                <a:r>
                  <a:rPr lang="en-US" sz="1100" b="1" dirty="0">
                    <a:latin typeface="Arial Black" pitchFamily="34" charset="0"/>
                    <a:cs typeface="Arial" pitchFamily="34" charset="0"/>
                  </a:rPr>
                  <a:t>paratory</a:t>
                </a:r>
                <a:r>
                  <a:rPr lang="en-US" sz="1100" b="1" dirty="0">
                    <a:solidFill>
                      <a:srgbClr val="FFC000"/>
                    </a:solidFill>
                    <a:latin typeface="Arial Black" pitchFamily="34" charset="0"/>
                    <a:cs typeface="Arial" pitchFamily="34" charset="0"/>
                  </a:rPr>
                  <a:t> </a:t>
                </a:r>
                <a:r>
                  <a:rPr lang="en-US" sz="1100" b="1" dirty="0">
                    <a:solidFill>
                      <a:srgbClr val="82794A"/>
                    </a:solidFill>
                    <a:latin typeface="Arial Black" pitchFamily="34" charset="0"/>
                    <a:cs typeface="Arial" pitchFamily="34" charset="0"/>
                  </a:rPr>
                  <a:t>P</a:t>
                </a:r>
                <a:r>
                  <a:rPr lang="en-US" sz="1100" b="1" dirty="0">
                    <a:latin typeface="Arial Black" pitchFamily="34" charset="0"/>
                    <a:cs typeface="Arial" pitchFamily="34" charset="0"/>
                  </a:rPr>
                  <a:t>hase</a:t>
                </a:r>
                <a:r>
                  <a:rPr lang="en-US" sz="600" b="1" dirty="0">
                    <a:solidFill>
                      <a:srgbClr val="FFC000"/>
                    </a:solidFill>
                    <a:latin typeface="Arial Black" pitchFamily="34" charset="0"/>
                    <a:cs typeface="Arial" pitchFamily="34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  <a:defRPr/>
                </a:pPr>
                <a:r>
                  <a:rPr lang="en-US" sz="700" b="1" dirty="0">
                    <a:solidFill>
                      <a:srgbClr val="FFC000"/>
                    </a:solidFill>
                    <a:latin typeface="Arial Black" pitchFamily="34" charset="0"/>
                    <a:cs typeface="Arial" pitchFamily="34" charset="0"/>
                  </a:rPr>
                  <a:t> </a:t>
                </a:r>
              </a:p>
            </p:txBody>
          </p:sp>
          <p:pic>
            <p:nvPicPr>
              <p:cNvPr id="14" name="12 Imagen">
                <a:extLst>
                  <a:ext uri="{FF2B5EF4-FFF2-40B4-BE49-F238E27FC236}">
                    <a16:creationId xmlns:a16="http://schemas.microsoft.com/office/drawing/2014/main" id="{199F9B0F-29E1-48DA-97F2-AF29E50863D7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2" r="46370"/>
              <a:stretch/>
            </p:blipFill>
            <p:spPr bwMode="auto">
              <a:xfrm>
                <a:off x="444000" y="548680"/>
                <a:ext cx="821734" cy="6273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5" name="13 Imagen" descr="Resultado de imagen de animated gifs about configuration icon">
                <a:extLst>
                  <a:ext uri="{FF2B5EF4-FFF2-40B4-BE49-F238E27FC236}">
                    <a16:creationId xmlns:a16="http://schemas.microsoft.com/office/drawing/2014/main" id="{F33B843E-83EE-4555-8D99-E3510C551B2F}"/>
                  </a:ext>
                </a:extLst>
              </p:cNvPr>
              <p:cNvPicPr/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764704"/>
                <a:ext cx="438150" cy="438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8 Rectángulo">
              <a:extLst>
                <a:ext uri="{FF2B5EF4-FFF2-40B4-BE49-F238E27FC236}">
                  <a16:creationId xmlns:a16="http://schemas.microsoft.com/office/drawing/2014/main" id="{57B8AAD0-27F1-41A4-831A-387FD02B568C}"/>
                </a:ext>
              </a:extLst>
            </p:cNvPr>
            <p:cNvSpPr/>
            <p:nvPr/>
          </p:nvSpPr>
          <p:spPr>
            <a:xfrm>
              <a:off x="819200" y="1772815"/>
              <a:ext cx="2096616" cy="809744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291DBB4E-7270-4334-81BC-C1FB668AC72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29" y="483749"/>
            <a:ext cx="2482807" cy="6751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9BBF410-5D7A-47B0-9C70-12C9C16687E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55" y="548252"/>
            <a:ext cx="1804738" cy="467065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8E215A4B-9BA4-40FE-9602-C535B27710A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32" y="499485"/>
            <a:ext cx="2634180" cy="5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5">
            <a:extLst>
              <a:ext uri="{FF2B5EF4-FFF2-40B4-BE49-F238E27FC236}">
                <a16:creationId xmlns:a16="http://schemas.microsoft.com/office/drawing/2014/main" id="{8210A4E9-6F00-44A7-8EBF-D2181289ED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3946" y="1080205"/>
            <a:ext cx="6764657" cy="3745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5B849C-3BF6-4126-A94A-B72D7648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D51821-2742-476B-BDF6-0C72A142E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3223AD6-6F13-4E7C-BB11-23A7BCCE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TRTM configuration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4A8D8E3-6FE6-401A-93A7-29237BFF518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7" t="1543" b="1679"/>
          <a:stretch/>
        </p:blipFill>
        <p:spPr bwMode="auto">
          <a:xfrm>
            <a:off x="110874" y="1670011"/>
            <a:ext cx="5686684" cy="4487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3320955" y="5254387"/>
            <a:ext cx="882555" cy="455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366447" y="5254387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185mm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B18F90-AC6A-4F26-A1BF-1F5568193249}"/>
              </a:ext>
            </a:extLst>
          </p:cNvPr>
          <p:cNvSpPr txBox="1"/>
          <p:nvPr/>
        </p:nvSpPr>
        <p:spPr>
          <a:xfrm>
            <a:off x="6666543" y="5003419"/>
            <a:ext cx="4682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Container: 316L(N) stainless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Nuclear grade graphite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Mass ~350 </a:t>
            </a:r>
            <a:r>
              <a:rPr lang="en-GB" sz="2000" dirty="0" smtClean="0"/>
              <a:t>kg + </a:t>
            </a:r>
            <a:r>
              <a:rPr lang="en-GB" sz="2000" dirty="0"/>
              <a:t>i</a:t>
            </a:r>
            <a:r>
              <a:rPr lang="en-GB" sz="2000" dirty="0" smtClean="0"/>
              <a:t>nterface head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114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40943" y="1270870"/>
            <a:ext cx="3970269" cy="4950690"/>
            <a:chOff x="2757055" y="133316"/>
            <a:chExt cx="4823043" cy="6115084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784764" y="133316"/>
              <a:ext cx="4795334" cy="6101228"/>
              <a:chOff x="2784764" y="133316"/>
              <a:chExt cx="4795334" cy="6101228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8A13C38E-9E4E-4EB6-87F0-E480916AA09E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6200000">
                <a:off x="2149329" y="803775"/>
                <a:ext cx="6101228" cy="4760310"/>
              </a:xfrm>
              <a:prstGeom prst="rect">
                <a:avLst/>
              </a:prstGeom>
              <a:noFill/>
            </p:spPr>
          </p:pic>
          <p:sp>
            <p:nvSpPr>
              <p:cNvPr id="2" name="Rechteck 1"/>
              <p:cNvSpPr/>
              <p:nvPr/>
            </p:nvSpPr>
            <p:spPr>
              <a:xfrm>
                <a:off x="2784764" y="133318"/>
                <a:ext cx="725054" cy="11690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hteck 8"/>
            <p:cNvSpPr/>
            <p:nvPr/>
          </p:nvSpPr>
          <p:spPr>
            <a:xfrm>
              <a:off x="2757055" y="5902036"/>
              <a:ext cx="895927" cy="346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8E9509-B59C-4F51-A626-89B5BEE8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DD0F75-7CC8-4195-8E51-D7B2564B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C557290-646C-40B4-8227-DE3B8843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TRTM capsule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C6BBAAE-4E57-4E4F-9F9D-FD1298C25C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69" y="150507"/>
            <a:ext cx="5823762" cy="64433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/>
          <p:cNvSpPr txBox="1"/>
          <p:nvPr/>
        </p:nvSpPr>
        <p:spPr>
          <a:xfrm>
            <a:off x="8225051" y="1924334"/>
            <a:ext cx="38941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Specimen capsule made of High-Cr stainless steel</a:t>
            </a:r>
            <a:br>
              <a:rPr lang="en-GB" sz="2000" dirty="0"/>
            </a:br>
            <a:r>
              <a:rPr lang="en-US" sz="2000" dirty="0"/>
              <a:t>X15CrNiSi25-21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Specimen volume </a:t>
            </a:r>
            <a:br>
              <a:rPr lang="en-GB" sz="2000" dirty="0"/>
            </a:br>
            <a:r>
              <a:rPr lang="en-GB" sz="2000" dirty="0"/>
              <a:t>D=19mm L=86mm 33 cm³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3 Thermocouples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Thermocoax</a:t>
            </a:r>
            <a:r>
              <a:rPr lang="en-GB" sz="2000" dirty="0"/>
              <a:t> heater (Inconel)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</a:t>
            </a:r>
            <a:r>
              <a:rPr lang="en-GB" sz="2000" dirty="0" smtClean="0"/>
              <a:t>D </a:t>
            </a:r>
            <a:r>
              <a:rPr lang="en-GB" sz="2000" dirty="0" smtClean="0"/>
              <a:t>4 </a:t>
            </a:r>
            <a:r>
              <a:rPr lang="en-GB" sz="2000" dirty="0" smtClean="0"/>
              <a:t>mm </a:t>
            </a:r>
            <a:r>
              <a:rPr lang="en-GB" sz="2000" dirty="0"/>
              <a:t>purge tubes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5836694" y="2556680"/>
            <a:ext cx="4549" cy="212905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16200000">
            <a:off x="5332556" y="3438992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86 mm</a:t>
            </a:r>
          </a:p>
        </p:txBody>
      </p:sp>
      <p:cxnSp>
        <p:nvCxnSpPr>
          <p:cNvPr id="17" name="Gerader Verbinder 16"/>
          <p:cNvCxnSpPr/>
          <p:nvPr/>
        </p:nvCxnSpPr>
        <p:spPr>
          <a:xfrm flipH="1">
            <a:off x="5741157" y="2292824"/>
            <a:ext cx="578186" cy="3366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H="1">
            <a:off x="5739077" y="4385760"/>
            <a:ext cx="578186" cy="3366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558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109C09-B6E0-46CA-8E83-77574515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FDA26A-F52C-4C20-9807-A061A967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82504A0-8683-4493-AA26-CD94ED9A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analyses</a:t>
            </a:r>
          </a:p>
        </p:txBody>
      </p:sp>
      <p:pic>
        <p:nvPicPr>
          <p:cNvPr id="6" name="Picture 9" descr="Char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6" y="1806679"/>
            <a:ext cx="2035552" cy="3234819"/>
          </a:xfrm>
          <a:prstGeom prst="rect">
            <a:avLst/>
          </a:prstGeom>
        </p:spPr>
      </p:pic>
      <p:sp>
        <p:nvSpPr>
          <p:cNvPr id="7" name="Legende mit Linie 2 6"/>
          <p:cNvSpPr/>
          <p:nvPr/>
        </p:nvSpPr>
        <p:spPr>
          <a:xfrm flipH="1">
            <a:off x="207865" y="2919885"/>
            <a:ext cx="1180131" cy="395555"/>
          </a:xfrm>
          <a:prstGeom prst="borderCallout2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Li-Target</a:t>
            </a:r>
          </a:p>
        </p:txBody>
      </p:sp>
      <p:sp>
        <p:nvSpPr>
          <p:cNvPr id="8" name="Legende mit Linie 2 7"/>
          <p:cNvSpPr/>
          <p:nvPr/>
        </p:nvSpPr>
        <p:spPr>
          <a:xfrm>
            <a:off x="2687677" y="1460954"/>
            <a:ext cx="1283953" cy="8902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1127"/>
              <a:gd name="adj6" fmla="val -4986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W-Spectrum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Shifter</a:t>
            </a:r>
          </a:p>
        </p:txBody>
      </p:sp>
      <p:sp>
        <p:nvSpPr>
          <p:cNvPr id="9" name="Legende mit Linie 2 8"/>
          <p:cNvSpPr/>
          <p:nvPr/>
        </p:nvSpPr>
        <p:spPr>
          <a:xfrm>
            <a:off x="2627755" y="2881257"/>
            <a:ext cx="969185" cy="3955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1981"/>
              <a:gd name="adj6" fmla="val -428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TRTM</a:t>
            </a:r>
          </a:p>
        </p:txBody>
      </p:sp>
      <p:pic>
        <p:nvPicPr>
          <p:cNvPr id="10" name="Picture 44" descr="Chart&#10;&#10;Description automatically generated">
            <a:extLst>
              <a:ext uri="{FF2B5EF4-FFF2-40B4-BE49-F238E27FC236}">
                <a16:creationId xmlns:a16="http://schemas.microsoft.com/office/drawing/2014/main" id="{12D57F7E-BD26-4E4D-89C5-61166FD1D10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237" y="1847494"/>
            <a:ext cx="899160" cy="3824605"/>
          </a:xfrm>
          <a:prstGeom prst="rect">
            <a:avLst/>
          </a:prstGeom>
        </p:spPr>
      </p:pic>
      <p:pic>
        <p:nvPicPr>
          <p:cNvPr id="11" name="Picture 40" descr="Chart&#10;&#10;Description automatically generated with low confidence">
            <a:extLst>
              <a:ext uri="{FF2B5EF4-FFF2-40B4-BE49-F238E27FC236}">
                <a16:creationId xmlns:a16="http://schemas.microsoft.com/office/drawing/2014/main" id="{9996B365-D453-462B-B4D8-0D58F79DDC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486" y="3644264"/>
            <a:ext cx="1440962" cy="2269045"/>
          </a:xfrm>
          <a:prstGeom prst="rect">
            <a:avLst/>
          </a:prstGeom>
        </p:spPr>
      </p:pic>
      <p:sp>
        <p:nvSpPr>
          <p:cNvPr id="14" name="Legende mit Linie 2 13"/>
          <p:cNvSpPr/>
          <p:nvPr/>
        </p:nvSpPr>
        <p:spPr>
          <a:xfrm>
            <a:off x="5459618" y="3103021"/>
            <a:ext cx="1828800" cy="71919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357"/>
              <a:gd name="adj6" fmla="val -528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9.0 ×10</a:t>
            </a:r>
            <a:r>
              <a:rPr lang="en-GB" sz="1600" baseline="30000" dirty="0">
                <a:solidFill>
                  <a:schemeClr val="tx1"/>
                </a:solidFill>
              </a:rPr>
              <a:t>17</a:t>
            </a:r>
            <a:r>
              <a:rPr lang="en-GB" sz="1600" dirty="0">
                <a:solidFill>
                  <a:schemeClr val="tx1"/>
                </a:solidFill>
              </a:rPr>
              <a:t> T-atoms/m³/s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1.20 W/cm³</a:t>
            </a:r>
          </a:p>
        </p:txBody>
      </p:sp>
      <p:sp>
        <p:nvSpPr>
          <p:cNvPr id="15" name="Legende mit Linie 2 14"/>
          <p:cNvSpPr/>
          <p:nvPr/>
        </p:nvSpPr>
        <p:spPr>
          <a:xfrm>
            <a:off x="5320917" y="1678337"/>
            <a:ext cx="1828800" cy="71919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9643"/>
              <a:gd name="adj6" fmla="val -4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7.9 ×10</a:t>
            </a:r>
            <a:r>
              <a:rPr lang="en-GB" sz="1600" baseline="30000" dirty="0">
                <a:solidFill>
                  <a:schemeClr val="tx1"/>
                </a:solidFill>
              </a:rPr>
              <a:t>17</a:t>
            </a:r>
            <a:r>
              <a:rPr lang="en-GB" sz="1600" dirty="0">
                <a:solidFill>
                  <a:schemeClr val="tx1"/>
                </a:solidFill>
              </a:rPr>
              <a:t> T-atoms/m³/s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1.05 W/cm³</a:t>
            </a:r>
          </a:p>
        </p:txBody>
      </p:sp>
      <p:sp>
        <p:nvSpPr>
          <p:cNvPr id="16" name="Legende mit Linie 2 15"/>
          <p:cNvSpPr/>
          <p:nvPr/>
        </p:nvSpPr>
        <p:spPr>
          <a:xfrm>
            <a:off x="5538758" y="4432754"/>
            <a:ext cx="1828800" cy="71919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57"/>
              <a:gd name="adj6" fmla="val -345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3.9 ×10</a:t>
            </a:r>
            <a:r>
              <a:rPr lang="en-GB" sz="1600" baseline="30000" dirty="0">
                <a:solidFill>
                  <a:schemeClr val="tx1"/>
                </a:solidFill>
              </a:rPr>
              <a:t>17</a:t>
            </a:r>
            <a:r>
              <a:rPr lang="en-GB" sz="1600" dirty="0">
                <a:solidFill>
                  <a:schemeClr val="tx1"/>
                </a:solidFill>
              </a:rPr>
              <a:t> T-atoms/m³/s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0.45 W/cm³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257343" y="3948944"/>
            <a:ext cx="312207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en-GB" sz="1800" b="1" dirty="0"/>
              <a:t>HCPB DEMO BZ:</a:t>
            </a:r>
          </a:p>
          <a:p>
            <a:pPr lvl="0"/>
            <a:endParaRPr lang="en-GB" sz="1800" b="1" dirty="0"/>
          </a:p>
          <a:p>
            <a:pPr lvl="0"/>
            <a:r>
              <a:rPr lang="en-GB" sz="1800" dirty="0"/>
              <a:t>5×10</a:t>
            </a:r>
            <a:r>
              <a:rPr lang="en-GB" sz="1800" baseline="30000" dirty="0"/>
              <a:t>13</a:t>
            </a:r>
            <a:r>
              <a:rPr lang="en-GB" sz="1800" dirty="0"/>
              <a:t> to 7×10</a:t>
            </a:r>
            <a:r>
              <a:rPr lang="en-GB" sz="1800" baseline="30000" dirty="0"/>
              <a:t>14</a:t>
            </a:r>
            <a:r>
              <a:rPr lang="en-GB" sz="1800" dirty="0"/>
              <a:t> n/cm²/s</a:t>
            </a:r>
            <a:endParaRPr lang="en-US" sz="1800" dirty="0"/>
          </a:p>
          <a:p>
            <a:pPr lvl="0"/>
            <a:r>
              <a:rPr lang="en-GB" sz="1800" dirty="0"/>
              <a:t>0.5 – 1.7 ×10</a:t>
            </a:r>
            <a:r>
              <a:rPr lang="en-GB" sz="1800" baseline="30000" dirty="0"/>
              <a:t>19</a:t>
            </a:r>
            <a:r>
              <a:rPr lang="en-GB" sz="1800" dirty="0"/>
              <a:t> T-atoms/m</a:t>
            </a:r>
            <a:r>
              <a:rPr lang="en-GB" sz="1800" baseline="30000" dirty="0"/>
              <a:t>3</a:t>
            </a:r>
            <a:r>
              <a:rPr lang="en-GB" sz="1800" dirty="0"/>
              <a:t>/s</a:t>
            </a:r>
            <a:endParaRPr lang="en-US" sz="1800" dirty="0"/>
          </a:p>
          <a:p>
            <a:pPr lvl="0"/>
            <a:r>
              <a:rPr lang="en-GB" sz="1800" dirty="0"/>
              <a:t>4 – 20 W/cm³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7603639" y="1371540"/>
            <a:ext cx="44294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Neutron flux comparable to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T-production rate and heating about </a:t>
            </a:r>
            <a:br>
              <a:rPr lang="en-GB" sz="1800" dirty="0"/>
            </a:br>
            <a:r>
              <a:rPr lang="en-GB" sz="1800" dirty="0"/>
              <a:t>1 order of magnitude &lt;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sz="1800" dirty="0">
                <a:sym typeface="Wingdings" panose="05000000000000000000" pitchFamily="2" charset="2"/>
              </a:rPr>
              <a:t>Further optimization of neutron spectrum advisable</a:t>
            </a:r>
            <a:br>
              <a:rPr lang="en-GB" sz="1800" dirty="0">
                <a:sym typeface="Wingdings" panose="05000000000000000000" pitchFamily="2" charset="2"/>
              </a:rPr>
            </a:br>
            <a:r>
              <a:rPr lang="en-GB" sz="1800" dirty="0">
                <a:sym typeface="Wingdings" panose="05000000000000000000" pitchFamily="2" charset="2"/>
              </a:rPr>
              <a:t>(higher flux in low energy range required for Li-6 breeding)</a:t>
            </a: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8" name="Textfeld 17"/>
          <p:cNvSpPr txBox="1"/>
          <p:nvPr/>
        </p:nvSpPr>
        <p:spPr>
          <a:xfrm>
            <a:off x="1805709" y="5913309"/>
            <a:ext cx="898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Nuclear analyses completed with activation, decay-heat and dose-rates after shutdown</a:t>
            </a:r>
          </a:p>
        </p:txBody>
      </p:sp>
    </p:spTree>
    <p:extLst>
      <p:ext uri="{BB962C8B-B14F-4D97-AF65-F5344CB8AC3E}">
        <p14:creationId xmlns:p14="http://schemas.microsoft.com/office/powerpoint/2010/main" val="3273785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85256D-3EE1-4C05-BFA0-A0B20669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7B1138-8CE5-4957-B272-0EE1EA6B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301FB0F-1CDE-4ECC-9F5D-70F5151C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Purge gas system, tritium measurements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28000" y="3816150"/>
            <a:ext cx="11343290" cy="246710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Antagonistic effect detection rate vs. time resolution as function of flow rate</a:t>
            </a:r>
          </a:p>
          <a:p>
            <a:r>
              <a:rPr lang="en-GB" dirty="0"/>
              <a:t>Expected residence times in pebbles : O(hours)</a:t>
            </a:r>
          </a:p>
          <a:p>
            <a:r>
              <a:rPr lang="en-GB" dirty="0"/>
              <a:t>Detectors: Ionisation Chambers (IC), Liquid scintillation counting, Beta induced X-Ray spectrometry (BIXS)</a:t>
            </a:r>
          </a:p>
          <a:p>
            <a:r>
              <a:rPr lang="en-GB" dirty="0"/>
              <a:t>Typical detector properties: 	Volume	1 – 3 L</a:t>
            </a:r>
            <a:br>
              <a:rPr lang="en-GB" dirty="0"/>
            </a:br>
            <a:r>
              <a:rPr lang="en-GB" dirty="0"/>
              <a:t>					Resolution	37 - 37×10</a:t>
            </a:r>
            <a:r>
              <a:rPr lang="en-GB" baseline="30000" dirty="0"/>
              <a:t>3</a:t>
            </a:r>
            <a:r>
              <a:rPr lang="en-GB" dirty="0"/>
              <a:t> </a:t>
            </a:r>
            <a:r>
              <a:rPr lang="en-GB" dirty="0" err="1"/>
              <a:t>Bq</a:t>
            </a:r>
            <a:r>
              <a:rPr lang="en-GB" dirty="0"/>
              <a:t>/m³</a:t>
            </a:r>
            <a:br>
              <a:rPr lang="en-GB" dirty="0"/>
            </a:br>
            <a:r>
              <a:rPr lang="en-GB" dirty="0"/>
              <a:t>					Range 	2×10</a:t>
            </a:r>
            <a:r>
              <a:rPr lang="en-GB" baseline="30000" dirty="0"/>
              <a:t>6</a:t>
            </a:r>
            <a:r>
              <a:rPr lang="en-GB" dirty="0"/>
              <a:t> - 8×10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Bq</a:t>
            </a:r>
            <a:r>
              <a:rPr lang="en-GB" dirty="0"/>
              <a:t>/m³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975B334-1CF2-4B2C-84E9-3BF80FD27043}"/>
              </a:ext>
            </a:extLst>
          </p:cNvPr>
          <p:cNvSpPr/>
          <p:nvPr/>
        </p:nvSpPr>
        <p:spPr>
          <a:xfrm>
            <a:off x="4488410" y="1919238"/>
            <a:ext cx="2508738" cy="1482331"/>
          </a:xfrm>
          <a:prstGeom prst="roundRect">
            <a:avLst>
              <a:gd name="adj" fmla="val 4435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FF654BA-9EA4-4EB5-B61E-EB1E969EB367}"/>
              </a:ext>
            </a:extLst>
          </p:cNvPr>
          <p:cNvSpPr/>
          <p:nvPr/>
        </p:nvSpPr>
        <p:spPr>
          <a:xfrm>
            <a:off x="9254717" y="1824182"/>
            <a:ext cx="2257569" cy="18101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3D559C-2C48-46DF-B72E-FA993461ABB5}"/>
              </a:ext>
            </a:extLst>
          </p:cNvPr>
          <p:cNvSpPr/>
          <p:nvPr/>
        </p:nvSpPr>
        <p:spPr>
          <a:xfrm>
            <a:off x="585576" y="1905842"/>
            <a:ext cx="1678653" cy="15661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F28877E-AFAC-43E3-9855-7E5354B6B42F}"/>
              </a:ext>
            </a:extLst>
          </p:cNvPr>
          <p:cNvCxnSpPr>
            <a:cxnSpLocks/>
          </p:cNvCxnSpPr>
          <p:nvPr/>
        </p:nvCxnSpPr>
        <p:spPr>
          <a:xfrm>
            <a:off x="6986638" y="2696118"/>
            <a:ext cx="2257569" cy="0"/>
          </a:xfrm>
          <a:prstGeom prst="straightConnector1">
            <a:avLst/>
          </a:prstGeom>
          <a:ln w="9525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C38828B-9192-4E35-BE4F-1EAB96D61E0F}"/>
              </a:ext>
            </a:extLst>
          </p:cNvPr>
          <p:cNvSpPr txBox="1"/>
          <p:nvPr/>
        </p:nvSpPr>
        <p:spPr>
          <a:xfrm>
            <a:off x="808387" y="1331113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i="1" dirty="0"/>
              <a:t>Purge gas </a:t>
            </a:r>
          </a:p>
          <a:p>
            <a:pPr algn="ctr"/>
            <a:r>
              <a:rPr lang="en-GB" sz="1600" b="1" i="1" dirty="0"/>
              <a:t>supply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7DFA12C-6214-45EF-81CF-A495582899D7}"/>
              </a:ext>
            </a:extLst>
          </p:cNvPr>
          <p:cNvSpPr txBox="1"/>
          <p:nvPr/>
        </p:nvSpPr>
        <p:spPr>
          <a:xfrm>
            <a:off x="2914423" y="1623500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i="1" dirty="0"/>
              <a:t>Feed</a:t>
            </a:r>
            <a:br>
              <a:rPr lang="en-GB" sz="1600" b="1" i="1" dirty="0"/>
            </a:br>
            <a:r>
              <a:rPr lang="en-GB" sz="1600" b="1" i="1" dirty="0"/>
              <a:t>pipe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5898ECA-8C0A-4DCB-A239-F6F393B7E961}"/>
              </a:ext>
            </a:extLst>
          </p:cNvPr>
          <p:cNvSpPr txBox="1"/>
          <p:nvPr/>
        </p:nvSpPr>
        <p:spPr>
          <a:xfrm>
            <a:off x="4966169" y="1282459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i="1" dirty="0"/>
              <a:t>TRTM</a:t>
            </a:r>
            <a:br>
              <a:rPr lang="en-GB" sz="1600" b="1" i="1" dirty="0"/>
            </a:br>
            <a:r>
              <a:rPr lang="en-GB" sz="1600" b="1" i="1" dirty="0"/>
              <a:t>capsule (33cm³)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5BC5CE-C876-4E97-BB72-FA58C8AD4A07}"/>
              </a:ext>
            </a:extLst>
          </p:cNvPr>
          <p:cNvSpPr txBox="1"/>
          <p:nvPr/>
        </p:nvSpPr>
        <p:spPr>
          <a:xfrm>
            <a:off x="7684165" y="1614133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i="1" dirty="0"/>
              <a:t>Return</a:t>
            </a:r>
            <a:br>
              <a:rPr lang="en-GB" sz="1600" b="1" i="1" dirty="0"/>
            </a:br>
            <a:r>
              <a:rPr lang="en-GB" sz="1600" b="1" i="1" dirty="0"/>
              <a:t>pipe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AE6F659-06E7-4612-A127-F8238A9E8C1B}"/>
              </a:ext>
            </a:extLst>
          </p:cNvPr>
          <p:cNvSpPr txBox="1"/>
          <p:nvPr/>
        </p:nvSpPr>
        <p:spPr>
          <a:xfrm>
            <a:off x="10067018" y="1206541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i="1" dirty="0"/>
              <a:t>Detector</a:t>
            </a:r>
          </a:p>
          <a:p>
            <a:pPr algn="ctr"/>
            <a:r>
              <a:rPr lang="en-GB" sz="1600" b="1" i="1" dirty="0"/>
              <a:t>system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72B8A06-1CEF-4E10-A77A-0FD4BE1B7A0E}"/>
              </a:ext>
            </a:extLst>
          </p:cNvPr>
          <p:cNvSpPr txBox="1"/>
          <p:nvPr/>
        </p:nvSpPr>
        <p:spPr>
          <a:xfrm>
            <a:off x="5078838" y="1967905"/>
            <a:ext cx="13612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0.2 MPa</a:t>
            </a:r>
          </a:p>
          <a:p>
            <a:pPr algn="ctr"/>
            <a:r>
              <a:rPr lang="en-GB" sz="1600" dirty="0"/>
              <a:t>900 °C</a:t>
            </a:r>
            <a:br>
              <a:rPr lang="en-GB" sz="1600" dirty="0"/>
            </a:br>
            <a:r>
              <a:rPr lang="en-GB" sz="1600" b="1" dirty="0"/>
              <a:t>U</a:t>
            </a:r>
            <a:r>
              <a:rPr lang="en-GB" sz="1600" b="1" baseline="-25000" dirty="0"/>
              <a:t>S</a:t>
            </a:r>
            <a:r>
              <a:rPr lang="en-GB" sz="1600" b="1" dirty="0"/>
              <a:t>=47 mm/s</a:t>
            </a:r>
          </a:p>
          <a:p>
            <a:pPr algn="ctr"/>
            <a:r>
              <a:rPr lang="en-GB" sz="2000" dirty="0">
                <a:latin typeface="Symbol" panose="05050102010706020507" pitchFamily="18" charset="2"/>
              </a:rPr>
              <a:t>t</a:t>
            </a:r>
            <a:r>
              <a:rPr lang="en-GB" sz="1600" dirty="0"/>
              <a:t>=0.7s</a:t>
            </a:r>
          </a:p>
          <a:p>
            <a:pPr algn="ctr"/>
            <a:r>
              <a:rPr lang="en-GB" sz="1600" dirty="0"/>
              <a:t>5.5×10</a:t>
            </a:r>
            <a:r>
              <a:rPr lang="en-GB" sz="1600" baseline="30000" dirty="0"/>
              <a:t>4</a:t>
            </a:r>
            <a:r>
              <a:rPr lang="en-GB" sz="1600" dirty="0"/>
              <a:t> </a:t>
            </a:r>
            <a:r>
              <a:rPr lang="en-GB" sz="1600" dirty="0" err="1"/>
              <a:t>Bq</a:t>
            </a:r>
            <a:r>
              <a:rPr lang="en-GB" sz="1600" dirty="0"/>
              <a:t>/s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1719ED3-3629-41AE-85EC-F131590F0D17}"/>
              </a:ext>
            </a:extLst>
          </p:cNvPr>
          <p:cNvSpPr txBox="1"/>
          <p:nvPr/>
        </p:nvSpPr>
        <p:spPr>
          <a:xfrm>
            <a:off x="7170898" y="2278176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L=50m DI=4mm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3F761185-E0BE-4A70-BAA8-72D8F18A7129}"/>
              </a:ext>
            </a:extLst>
          </p:cNvPr>
          <p:cNvCxnSpPr>
            <a:cxnSpLocks/>
          </p:cNvCxnSpPr>
          <p:nvPr/>
        </p:nvCxnSpPr>
        <p:spPr>
          <a:xfrm>
            <a:off x="2230841" y="2690444"/>
            <a:ext cx="2257569" cy="0"/>
          </a:xfrm>
          <a:prstGeom prst="straightConnector1">
            <a:avLst/>
          </a:prstGeom>
          <a:ln w="9525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2565A429-D4A6-4F16-8432-58B1E5BEEBEF}"/>
              </a:ext>
            </a:extLst>
          </p:cNvPr>
          <p:cNvSpPr txBox="1"/>
          <p:nvPr/>
        </p:nvSpPr>
        <p:spPr>
          <a:xfrm>
            <a:off x="528000" y="2259997"/>
            <a:ext cx="1760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1 mg/s He</a:t>
            </a:r>
          </a:p>
          <a:p>
            <a:pPr algn="ctr"/>
            <a:r>
              <a:rPr lang="en-GB" sz="1600" dirty="0"/>
              <a:t>0.25 mmol(He)/s</a:t>
            </a:r>
          </a:p>
          <a:p>
            <a:pPr algn="ctr"/>
            <a:r>
              <a:rPr lang="en-GB" sz="1600" dirty="0"/>
              <a:t>336 </a:t>
            </a:r>
            <a:r>
              <a:rPr lang="en-GB" sz="1600" dirty="0" err="1"/>
              <a:t>sccm</a:t>
            </a:r>
            <a:endParaRPr lang="en-GB" sz="1600" dirty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720C908-084C-4632-B4D6-31C6ED0BBD5C}"/>
              </a:ext>
            </a:extLst>
          </p:cNvPr>
          <p:cNvSpPr/>
          <p:nvPr/>
        </p:nvSpPr>
        <p:spPr>
          <a:xfrm>
            <a:off x="7088343" y="2708556"/>
            <a:ext cx="1822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Symbol" panose="05050102010706020507" pitchFamily="18" charset="2"/>
              </a:rPr>
              <a:t>t</a:t>
            </a:r>
            <a:r>
              <a:rPr lang="en-GB" sz="1600" dirty="0"/>
              <a:t>=206s, 0.24 m/s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5DA1F90-D718-4709-8254-AD905C395357}"/>
              </a:ext>
            </a:extLst>
          </p:cNvPr>
          <p:cNvSpPr txBox="1"/>
          <p:nvPr/>
        </p:nvSpPr>
        <p:spPr>
          <a:xfrm>
            <a:off x="9501689" y="1889913"/>
            <a:ext cx="17636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0.15 MPa</a:t>
            </a:r>
          </a:p>
          <a:p>
            <a:pPr algn="ctr"/>
            <a:r>
              <a:rPr lang="en-GB" sz="1600" dirty="0"/>
              <a:t>20 °C</a:t>
            </a:r>
            <a:br>
              <a:rPr lang="en-GB" sz="1600" dirty="0"/>
            </a:br>
            <a:r>
              <a:rPr lang="en-GB" sz="1600" dirty="0"/>
              <a:t>V=1L</a:t>
            </a:r>
            <a:br>
              <a:rPr lang="en-GB" sz="1600" dirty="0"/>
            </a:br>
            <a:r>
              <a:rPr lang="en-GB" sz="2000" dirty="0">
                <a:latin typeface="Symbol" panose="05050102010706020507" pitchFamily="18" charset="2"/>
              </a:rPr>
              <a:t>t</a:t>
            </a:r>
            <a:r>
              <a:rPr lang="en-GB" sz="1600" dirty="0"/>
              <a:t>=246s</a:t>
            </a:r>
            <a:br>
              <a:rPr lang="en-GB" sz="1600" dirty="0"/>
            </a:br>
            <a:r>
              <a:rPr lang="en-GB" sz="1600" b="1" dirty="0"/>
              <a:t>1.36×10</a:t>
            </a:r>
            <a:r>
              <a:rPr lang="en-GB" sz="1600" b="1" baseline="30000" dirty="0"/>
              <a:t>10</a:t>
            </a:r>
            <a:r>
              <a:rPr lang="en-GB" sz="1600" b="1" dirty="0"/>
              <a:t> </a:t>
            </a:r>
            <a:r>
              <a:rPr lang="en-GB" sz="1600" b="1" dirty="0" err="1"/>
              <a:t>Bq</a:t>
            </a:r>
            <a:r>
              <a:rPr lang="en-GB" sz="1600" b="1" dirty="0"/>
              <a:t>/m³</a:t>
            </a:r>
          </a:p>
          <a:p>
            <a:pPr algn="ctr"/>
            <a:r>
              <a:rPr lang="en-GB" sz="1600" dirty="0"/>
              <a:t>DR=1.36×10</a:t>
            </a:r>
            <a:r>
              <a:rPr lang="en-GB" sz="1600" baseline="30000" dirty="0"/>
              <a:t>7</a:t>
            </a:r>
            <a:r>
              <a:rPr lang="en-GB" sz="1600" dirty="0"/>
              <a:t> </a:t>
            </a:r>
            <a:r>
              <a:rPr lang="en-GB" sz="1600" dirty="0" err="1"/>
              <a:t>Bq</a:t>
            </a:r>
            <a:endParaRPr lang="en-GB" sz="16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975A762-0417-49A3-9690-ACE5BF71797E}"/>
              </a:ext>
            </a:extLst>
          </p:cNvPr>
          <p:cNvSpPr txBox="1"/>
          <p:nvPr/>
        </p:nvSpPr>
        <p:spPr>
          <a:xfrm>
            <a:off x="7396557" y="3086936"/>
            <a:ext cx="1346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x</a:t>
            </a:r>
            <a:r>
              <a:rPr lang="en-GB" sz="1600" baseline="-25000" dirty="0" err="1"/>
              <a:t>T</a:t>
            </a:r>
            <a:r>
              <a:rPr lang="en-GB" sz="1600" dirty="0"/>
              <a:t>=0.14 ppm</a:t>
            </a: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0BDBE494-4628-41FF-8A64-B2073383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0843" y="5049703"/>
            <a:ext cx="1442126" cy="103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40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890BDC-52F8-444C-AC3D-B3000EF69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Functions, requirements, mode of operation defined to 2021 HCPB needs</a:t>
            </a:r>
          </a:p>
          <a:p>
            <a:r>
              <a:rPr lang="en-GB" dirty="0"/>
              <a:t>The TRTM is in an advanced conceptual status:</a:t>
            </a:r>
          </a:p>
          <a:p>
            <a:pPr lvl="1"/>
            <a:r>
              <a:rPr lang="en-GB" dirty="0"/>
              <a:t>CAD design + production drawings</a:t>
            </a:r>
          </a:p>
          <a:p>
            <a:pPr lvl="1"/>
            <a:r>
              <a:rPr lang="en-GB" dirty="0"/>
              <a:t>Neutronic, thermal, mechanical, tritium transport analyses</a:t>
            </a:r>
          </a:p>
          <a:p>
            <a:r>
              <a:rPr lang="en-GB" dirty="0"/>
              <a:t>Design promises temperature range up to 900°C, </a:t>
            </a:r>
            <a:br>
              <a:rPr lang="en-GB" dirty="0"/>
            </a:br>
            <a:r>
              <a:rPr lang="en-GB" dirty="0"/>
              <a:t>requirements go up to 1100°C</a:t>
            </a:r>
          </a:p>
          <a:p>
            <a:r>
              <a:rPr lang="en-GB" dirty="0"/>
              <a:t>Neutron spectrum could be improved to match DEMO T breeding </a:t>
            </a:r>
            <a:r>
              <a:rPr lang="en-GB" dirty="0" smtClean="0"/>
              <a:t>rate, </a:t>
            </a:r>
            <a:r>
              <a:rPr lang="en-GB" dirty="0" smtClean="0">
                <a:sym typeface="Wingdings" panose="05000000000000000000" pitchFamily="2" charset="2"/>
              </a:rPr>
              <a:t></a:t>
            </a:r>
            <a:r>
              <a:rPr lang="en-GB" dirty="0" smtClean="0"/>
              <a:t>use of carbon reflectors</a:t>
            </a:r>
            <a:endParaRPr lang="en-GB" dirty="0"/>
          </a:p>
          <a:p>
            <a:r>
              <a:rPr lang="en-GB" dirty="0"/>
              <a:t>Effective tritium containment concept acc. to analyses</a:t>
            </a:r>
          </a:p>
          <a:p>
            <a:r>
              <a:rPr lang="en-GB" dirty="0"/>
              <a:t>Achievable Purge gas- and Tritium measurement parameters (purge gas velocity, activity resolution, time resolution) are compatible with mission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A11C8B-382E-435C-99E8-94A2FCE9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B486EC-F079-4715-BC88-0A6030AF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945362C-5275-4052-AEC9-B95E3A8E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213447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826AD87-3EAB-424C-A84C-8C5E4F46E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Interfaces definitions vs. DONES plant</a:t>
            </a:r>
          </a:p>
          <a:p>
            <a:r>
              <a:rPr lang="en-GB" dirty="0"/>
              <a:t>Optimization on neutron flux / spectrum </a:t>
            </a:r>
            <a:r>
              <a:rPr lang="en-GB" dirty="0">
                <a:sym typeface="Wingdings" panose="05000000000000000000" pitchFamily="2" charset="2"/>
              </a:rPr>
              <a:t>DEMO </a:t>
            </a:r>
            <a:r>
              <a:rPr lang="en-GB" dirty="0"/>
              <a:t>by NSS and NR</a:t>
            </a:r>
          </a:p>
          <a:p>
            <a:r>
              <a:rPr lang="en-GB" dirty="0"/>
              <a:t>Detailed development of purge gas analytics</a:t>
            </a:r>
          </a:p>
          <a:p>
            <a:r>
              <a:rPr lang="en-GB" dirty="0"/>
              <a:t>Improvement of high-temperature capability</a:t>
            </a:r>
          </a:p>
          <a:p>
            <a:r>
              <a:rPr lang="en-GB" dirty="0"/>
              <a:t>Development </a:t>
            </a:r>
            <a:r>
              <a:rPr lang="en-GB"/>
              <a:t>of RH-compatible interface head vs. </a:t>
            </a:r>
            <a:r>
              <a:rPr lang="en-GB" dirty="0"/>
              <a:t>Test Cell</a:t>
            </a:r>
          </a:p>
          <a:p>
            <a:r>
              <a:rPr lang="en-GB" dirty="0"/>
              <a:t>Transient temperature steps analyses / control strategy</a:t>
            </a:r>
          </a:p>
          <a:p>
            <a:r>
              <a:rPr lang="en-GB" dirty="0"/>
              <a:t>Detailed material grades selection and fabrication planning</a:t>
            </a:r>
          </a:p>
          <a:p>
            <a:r>
              <a:rPr lang="en-GB" dirty="0"/>
              <a:t>Prototype fabrication (from capsule to module)</a:t>
            </a:r>
          </a:p>
          <a:p>
            <a:r>
              <a:rPr lang="en-GB" dirty="0"/>
              <a:t>Thermal-hydraulic validation (both: coolant &amp; purge loops)</a:t>
            </a:r>
          </a:p>
          <a:p>
            <a:r>
              <a:rPr lang="en-GB" dirty="0"/>
              <a:t>Long-term (lifetime) test of heater at high temperatures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560160-3DD6-4518-90F9-8DF5FE94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C1155B-A1BA-4A26-9D3B-14B2D148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9A5D44F-D9FB-4298-8EF8-908ECC72E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R&amp;D needs up to deployment</a:t>
            </a:r>
          </a:p>
        </p:txBody>
      </p:sp>
      <p:sp>
        <p:nvSpPr>
          <p:cNvPr id="6" name="Geschweifte Klammer rechts 5"/>
          <p:cNvSpPr/>
          <p:nvPr/>
        </p:nvSpPr>
        <p:spPr>
          <a:xfrm>
            <a:off x="10426889" y="1464859"/>
            <a:ext cx="245660" cy="90075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10838446" y="1530436"/>
            <a:ext cx="1313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WPENS</a:t>
            </a:r>
          </a:p>
          <a:p>
            <a:r>
              <a:rPr lang="en-GB" dirty="0"/>
              <a:t>‘24+’25</a:t>
            </a:r>
          </a:p>
        </p:txBody>
      </p:sp>
    </p:spTree>
    <p:extLst>
      <p:ext uri="{BB962C8B-B14F-4D97-AF65-F5344CB8AC3E}">
        <p14:creationId xmlns:p14="http://schemas.microsoft.com/office/powerpoint/2010/main" val="3865315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D65E0B-1650-4F7C-A1E0-0DCD3D71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BE26D9-32F8-4FA9-8690-F62EFE47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C94F004-C461-4C1E-A874-3957F7B7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Fabricated TRTM capsule items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AED9E7E4-9498-4CD1-82C8-B118B7504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7323" y="1432495"/>
            <a:ext cx="5251939" cy="4627440"/>
          </a:xfrm>
        </p:spPr>
      </p:pic>
    </p:spTree>
    <p:extLst>
      <p:ext uri="{BB962C8B-B14F-4D97-AF65-F5344CB8AC3E}">
        <p14:creationId xmlns:p14="http://schemas.microsoft.com/office/powerpoint/2010/main" val="94409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 of temperature spread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224" y="1502284"/>
            <a:ext cx="5983815" cy="44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8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DBF3393-8044-493F-9D49-F9A897E12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3512"/>
            <a:ext cx="9031091" cy="448647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IFMIF/EVEDA 2011-2013 “Tritium Release Test Module” </a:t>
            </a:r>
            <a:br>
              <a:rPr lang="en-GB" dirty="0"/>
            </a:br>
            <a:r>
              <a:rPr lang="en-GB" dirty="0"/>
              <a:t>KIT , “DDD-III”</a:t>
            </a:r>
          </a:p>
          <a:p>
            <a:pPr lvl="1"/>
            <a:r>
              <a:rPr lang="en-GB" dirty="0"/>
              <a:t>Conceptional design</a:t>
            </a:r>
          </a:p>
          <a:p>
            <a:pPr lvl="1"/>
            <a:r>
              <a:rPr lang="en-GB" dirty="0"/>
              <a:t>Neutronics, thermal, mechanical, tritium transport analyses</a:t>
            </a:r>
          </a:p>
          <a:p>
            <a:pPr lvl="1"/>
            <a:r>
              <a:rPr lang="en-GB" dirty="0"/>
              <a:t>Purge system, tritium analysis station</a:t>
            </a:r>
          </a:p>
          <a:p>
            <a:pPr lvl="1"/>
            <a:r>
              <a:rPr lang="en-GB" dirty="0"/>
              <a:t>CAD model + production drawings (capsule prototype parts fabricated)</a:t>
            </a:r>
          </a:p>
          <a:p>
            <a:endParaRPr lang="en-GB" dirty="0"/>
          </a:p>
          <a:p>
            <a:r>
              <a:rPr lang="en-GB" dirty="0"/>
              <a:t>DONES-</a:t>
            </a:r>
            <a:r>
              <a:rPr lang="en-GB" dirty="0" err="1"/>
              <a:t>PreP</a:t>
            </a:r>
            <a:r>
              <a:rPr lang="en-GB" dirty="0"/>
              <a:t> 2019-2021“In-Situ Ceramic Breeder </a:t>
            </a:r>
            <a:r>
              <a:rPr lang="en-GB" dirty="0" err="1"/>
              <a:t>Irradation</a:t>
            </a:r>
            <a:r>
              <a:rPr lang="en-GB" dirty="0"/>
              <a:t> Module”</a:t>
            </a:r>
            <a:br>
              <a:rPr lang="en-GB" dirty="0"/>
            </a:br>
            <a:r>
              <a:rPr lang="en-GB" dirty="0"/>
              <a:t>KIT, UKAEA, “Del.8.3.2” + attached ICBIM DDD</a:t>
            </a:r>
          </a:p>
          <a:p>
            <a:pPr lvl="1"/>
            <a:r>
              <a:rPr lang="en-GB" dirty="0"/>
              <a:t>Update and detailing of neutronics (DONES specific)</a:t>
            </a:r>
          </a:p>
          <a:p>
            <a:pPr lvl="1"/>
            <a:r>
              <a:rPr lang="en-GB" dirty="0"/>
              <a:t>Update of test requirements</a:t>
            </a:r>
          </a:p>
          <a:p>
            <a:pPr lvl="1"/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DD49A-D9FE-4F75-AD01-95D1668B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F7EA1B-1631-444B-B29C-43793931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24F9CFA-BE02-4616-956B-B08887B0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 of reported work on “TRTM”</a:t>
            </a:r>
          </a:p>
        </p:txBody>
      </p:sp>
      <p:pic>
        <p:nvPicPr>
          <p:cNvPr id="6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7653" y="4836726"/>
            <a:ext cx="2141220" cy="70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706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0F7A4B0-633F-44E7-AF2C-DEF578C3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The TRTM is the device dedicated for</a:t>
            </a:r>
          </a:p>
          <a:p>
            <a:pPr lvl="1"/>
            <a:r>
              <a:rPr lang="en-GB" sz="2800" dirty="0"/>
              <a:t>irradiation of breeder ceramics or solid neutron multiplier materials, </a:t>
            </a:r>
          </a:p>
          <a:p>
            <a:pPr lvl="1"/>
            <a:r>
              <a:rPr lang="en-GB" sz="2800" dirty="0"/>
              <a:t>at controlled temperatures ( 300 – 1100 °C  ) in bounded intervals,</a:t>
            </a:r>
          </a:p>
          <a:p>
            <a:pPr lvl="1"/>
            <a:r>
              <a:rPr lang="en-GB" sz="2800" dirty="0"/>
              <a:t>in the high/medium flux region of the DONES neutron source,</a:t>
            </a:r>
          </a:p>
          <a:p>
            <a:pPr lvl="1"/>
            <a:r>
              <a:rPr lang="en-GB" sz="2800" dirty="0"/>
              <a:t>for long term periods (months),</a:t>
            </a:r>
          </a:p>
          <a:p>
            <a:pPr lvl="1"/>
            <a:r>
              <a:rPr lang="en-GB" sz="2800" dirty="0"/>
              <a:t>with the ability to monitor on-line the release of tritium species to a purge flow,</a:t>
            </a:r>
          </a:p>
          <a:p>
            <a:pPr lvl="1"/>
            <a:r>
              <a:rPr lang="en-GB" sz="2800" dirty="0"/>
              <a:t>with the ability to retrieve the irradiated materials for PIE.</a:t>
            </a:r>
          </a:p>
          <a:p>
            <a:pPr lvl="1"/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3B3DE1-C881-4391-AB02-55089723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149CD2-FA68-4104-AD7B-8750661A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0DA7530-8256-4EA0-BBF3-A4DD6664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TRTM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11660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3BB312D-1482-4605-97EF-2AE66A7C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Determination of </a:t>
            </a:r>
            <a:r>
              <a:rPr lang="en-US" b="1" dirty="0"/>
              <a:t>time structure </a:t>
            </a:r>
            <a:r>
              <a:rPr lang="en-US" dirty="0"/>
              <a:t>(so called residence time) </a:t>
            </a:r>
            <a:r>
              <a:rPr lang="en-US" b="1" dirty="0"/>
              <a:t>of tritium release</a:t>
            </a:r>
            <a:r>
              <a:rPr lang="en-US" dirty="0"/>
              <a:t> from Li ceramics, </a:t>
            </a:r>
            <a:r>
              <a:rPr lang="en-US" b="1" dirty="0"/>
              <a:t>as reaction to transients</a:t>
            </a:r>
            <a:r>
              <a:rPr lang="en-US" dirty="0"/>
              <a:t> {n-flux, temperature, purge gas} and as function of age.</a:t>
            </a:r>
          </a:p>
          <a:p>
            <a:endParaRPr lang="en-US" dirty="0"/>
          </a:p>
          <a:p>
            <a:r>
              <a:rPr lang="en-US" dirty="0"/>
              <a:t>2. Determination of </a:t>
            </a:r>
            <a:r>
              <a:rPr lang="en-US" b="1" dirty="0"/>
              <a:t>chemistry of the purge gas and tritium / hydrogen species</a:t>
            </a:r>
            <a:r>
              <a:rPr lang="en-US" dirty="0"/>
              <a:t>, i.e. fractions of HT, HTO etc. during irradiation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3. Determination of </a:t>
            </a:r>
            <a:r>
              <a:rPr lang="en-US" b="1" dirty="0"/>
              <a:t>change of mechanical properties </a:t>
            </a:r>
            <a:r>
              <a:rPr lang="en-US" dirty="0"/>
              <a:t>{dimensional stability, microstructural evolution, crushing load} - </a:t>
            </a:r>
            <a:r>
              <a:rPr lang="en-US" b="1" dirty="0"/>
              <a:t>and physical  properties</a:t>
            </a:r>
            <a:r>
              <a:rPr lang="en-US" dirty="0"/>
              <a:t> {thermophysical properties, density, tritium diffusivity} by PIE</a:t>
            </a:r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7F2D478-DEED-45E6-8E15-B628C429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B7D5F-73A6-4851-B8FA-0E290D3E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9A0D957-2742-4D19-A120-A5B8CDBCB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Specific </a:t>
            </a:r>
            <a:r>
              <a:rPr lang="en-GB" dirty="0"/>
              <a:t>test objectives [DONES-</a:t>
            </a:r>
            <a:r>
              <a:rPr lang="en-GB" dirty="0" err="1"/>
              <a:t>PreP</a:t>
            </a:r>
            <a:r>
              <a:rPr lang="en-GB" dirty="0"/>
              <a:t> Del8.3.2]</a:t>
            </a:r>
          </a:p>
        </p:txBody>
      </p:sp>
    </p:spTree>
    <p:extLst>
      <p:ext uri="{BB962C8B-B14F-4D97-AF65-F5344CB8AC3E}">
        <p14:creationId xmlns:p14="http://schemas.microsoft.com/office/powerpoint/2010/main" val="106281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E66FFDC-CC64-4F6D-96FE-0E7EC44A0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19289"/>
            <a:ext cx="11125200" cy="4750695"/>
          </a:xfrm>
        </p:spPr>
        <p:txBody>
          <a:bodyPr>
            <a:normAutofit/>
          </a:bodyPr>
          <a:lstStyle/>
          <a:p>
            <a:r>
              <a:rPr lang="en-GB" sz="2400" dirty="0"/>
              <a:t>Transport mechanisms of tritium from “place of birth” into purge gas flow</a:t>
            </a:r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Evolution of properties driven by progressing transmutation (Li-burnup), radiation damage and chemistry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0D1BD-AAC0-4985-9364-367BFFF8C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826F67-2E20-4345-B21F-88AE6E30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F6B616E-924A-4A6F-AFB3-E145C7D7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underlying physics questions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BE75CE-212A-4781-8A96-0E0F151215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6" b="11836"/>
          <a:stretch/>
        </p:blipFill>
        <p:spPr>
          <a:xfrm>
            <a:off x="774427" y="1648590"/>
            <a:ext cx="4194889" cy="196702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CBA005-CCD6-484C-AB32-62D9013FF3FB}"/>
              </a:ext>
            </a:extLst>
          </p:cNvPr>
          <p:cNvSpPr txBox="1"/>
          <p:nvPr/>
        </p:nvSpPr>
        <p:spPr>
          <a:xfrm>
            <a:off x="2980806" y="3264787"/>
            <a:ext cx="218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[</a:t>
            </a:r>
            <a:r>
              <a:rPr lang="en-GB" sz="1400" i="1" dirty="0" err="1"/>
              <a:t>Raffray</a:t>
            </a:r>
            <a:r>
              <a:rPr lang="en-GB" sz="1400" i="1" dirty="0"/>
              <a:t>, Abdou, Federici]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68667B-F723-428C-BFFB-AA48F39F2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276" y="4508091"/>
            <a:ext cx="1338672" cy="1776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F4183D2-0152-4CC1-AF64-B8F09C819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13" y="4511039"/>
            <a:ext cx="1338672" cy="17806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D63D7AD-704C-4067-AB46-5327F5E94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730" y="4511039"/>
            <a:ext cx="1346801" cy="178062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F41225E-BC19-4F8F-AF0A-62603523EC99}"/>
              </a:ext>
            </a:extLst>
          </p:cNvPr>
          <p:cNvSpPr txBox="1"/>
          <p:nvPr/>
        </p:nvSpPr>
        <p:spPr>
          <a:xfrm>
            <a:off x="5824175" y="1894482"/>
            <a:ext cx="6367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dirty="0">
                <a:sym typeface="Wingdings" panose="05000000000000000000" pitchFamily="2" charset="2"/>
              </a:rPr>
              <a:t>Can only be studied with real breeding Li(</a:t>
            </a:r>
            <a:r>
              <a:rPr lang="en-GB" sz="2000" dirty="0" err="1">
                <a:sym typeface="Wingdings" panose="05000000000000000000" pitchFamily="2" charset="2"/>
              </a:rPr>
              <a:t>n,T</a:t>
            </a:r>
            <a:r>
              <a:rPr lang="en-GB" sz="2000" dirty="0">
                <a:sym typeface="Wingdings" panose="05000000000000000000" pitchFamily="2" charset="2"/>
              </a:rPr>
              <a:t>), otherwise T-source in volume can be achieved !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dirty="0">
                <a:sym typeface="Wingdings" panose="05000000000000000000" pitchFamily="2" charset="2"/>
              </a:rPr>
              <a:t>Tritium release rate determines the reactors 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T-inventory /safety !</a:t>
            </a:r>
          </a:p>
          <a:p>
            <a:pPr marL="952393" lvl="1" indent="-342900">
              <a:buFont typeface="Wingdings" panose="05000000000000000000" pitchFamily="2" charset="2"/>
              <a:buChar char="è"/>
            </a:pPr>
            <a:endParaRPr lang="en-GB" sz="20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0F1B6C2-1348-4BD7-9C2C-31B5418424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146" y="4353224"/>
            <a:ext cx="2690128" cy="194246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02EF5B1-0608-458F-99BA-8BDECE5E97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0304" y="4390310"/>
            <a:ext cx="2740619" cy="19395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010986" y="4064629"/>
            <a:ext cx="26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[</a:t>
            </a:r>
            <a:r>
              <a:rPr lang="en-GB" sz="1600" i="1" dirty="0" err="1"/>
              <a:t>Scaffidi</a:t>
            </a:r>
            <a:r>
              <a:rPr lang="en-GB" sz="1600" i="1" dirty="0"/>
              <a:t>-Argentina, </a:t>
            </a:r>
            <a:r>
              <a:rPr lang="en-GB" sz="1600" i="1" dirty="0" err="1"/>
              <a:t>Werle</a:t>
            </a:r>
            <a:r>
              <a:rPr lang="en-GB" sz="1600" i="1" dirty="0"/>
              <a:t>]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222850" y="525294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10%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7633" y="4354369"/>
            <a:ext cx="23038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err="1"/>
              <a:t>OSi</a:t>
            </a:r>
            <a:r>
              <a:rPr lang="en-GB" sz="1600" dirty="0"/>
              <a:t> pebbles EXOTIC-7</a:t>
            </a:r>
          </a:p>
          <a:p>
            <a:r>
              <a:rPr lang="en-GB" sz="1600" dirty="0">
                <a:solidFill>
                  <a:srgbClr val="0070C0"/>
                </a:solidFill>
              </a:rPr>
              <a:t>Li burnup: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39227" y="5731430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10%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261730" y="5731430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13%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686896" y="5752954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18%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9559918" y="525294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18%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842374" y="4064629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Thermal desorption tests</a:t>
            </a:r>
          </a:p>
        </p:txBody>
      </p:sp>
    </p:spTree>
    <p:extLst>
      <p:ext uri="{BB962C8B-B14F-4D97-AF65-F5344CB8AC3E}">
        <p14:creationId xmlns:p14="http://schemas.microsoft.com/office/powerpoint/2010/main" val="251190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0F0F425-0F76-4C86-9214-9D1CAFF97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GB" sz="2800" dirty="0"/>
              <a:t>Breeder material: </a:t>
            </a:r>
            <a:r>
              <a:rPr lang="en-GB" sz="2800" b="1" dirty="0"/>
              <a:t>KALOS-ACB</a:t>
            </a:r>
            <a:r>
              <a:rPr lang="en-GB" sz="2800" dirty="0"/>
              <a:t> pebbles : </a:t>
            </a:r>
            <a:br>
              <a:rPr lang="en-GB" sz="2800" dirty="0"/>
            </a:br>
            <a:r>
              <a:rPr lang="en-GB" sz="2800" dirty="0"/>
              <a:t>Li</a:t>
            </a:r>
            <a:r>
              <a:rPr lang="en-GB" sz="2800" baseline="-25000" dirty="0"/>
              <a:t>4</a:t>
            </a:r>
            <a:r>
              <a:rPr lang="en-GB" sz="2800" dirty="0"/>
              <a:t>SiO</a:t>
            </a:r>
            <a:r>
              <a:rPr lang="en-GB" sz="2800" baseline="-25000" dirty="0"/>
              <a:t>4</a:t>
            </a:r>
            <a:r>
              <a:rPr lang="en-GB" sz="2800" dirty="0"/>
              <a:t> with 30 mol-% of Li</a:t>
            </a:r>
            <a:r>
              <a:rPr lang="en-GB" sz="2800" baseline="-25000" dirty="0"/>
              <a:t>2</a:t>
            </a:r>
            <a:r>
              <a:rPr lang="en-GB" sz="2800" dirty="0"/>
              <a:t>TiO</a:t>
            </a:r>
            <a:r>
              <a:rPr lang="en-GB" sz="2800" baseline="-25000" dirty="0"/>
              <a:t>3</a:t>
            </a:r>
            <a:endParaRPr lang="en-US" sz="2800" dirty="0"/>
          </a:p>
          <a:p>
            <a:pPr lvl="0"/>
            <a:r>
              <a:rPr lang="en-GB" sz="2800" dirty="0"/>
              <a:t>Polydisperse </a:t>
            </a:r>
            <a:r>
              <a:rPr lang="en-GB" sz="2800" b="1" dirty="0"/>
              <a:t>pebble bed </a:t>
            </a:r>
            <a:r>
              <a:rPr lang="en-GB" sz="2800" dirty="0"/>
              <a:t>250 – 1250 µm (typical diameter </a:t>
            </a:r>
            <a:r>
              <a:rPr lang="en-GB" sz="2800" b="1" dirty="0"/>
              <a:t>625 µm</a:t>
            </a:r>
            <a:r>
              <a:rPr lang="en-GB" sz="2800" dirty="0"/>
              <a:t>), </a:t>
            </a:r>
            <a:br>
              <a:rPr lang="en-GB" sz="2800" dirty="0"/>
            </a:br>
            <a:r>
              <a:rPr lang="en-GB" sz="2800" dirty="0"/>
              <a:t>packing fraction 63-64%</a:t>
            </a:r>
            <a:endParaRPr lang="en-US" sz="2800" dirty="0"/>
          </a:p>
          <a:p>
            <a:pPr lvl="0"/>
            <a:r>
              <a:rPr lang="en-GB" sz="2800" dirty="0"/>
              <a:t>Purge gas: </a:t>
            </a:r>
            <a:r>
              <a:rPr lang="en-GB" sz="2800" b="1" dirty="0"/>
              <a:t>helium with 0.1-wt% of H</a:t>
            </a:r>
            <a:r>
              <a:rPr lang="en-GB" sz="2800" b="1" baseline="-25000" dirty="0"/>
              <a:t>2</a:t>
            </a:r>
            <a:r>
              <a:rPr lang="en-GB" sz="2800" dirty="0"/>
              <a:t> at 0.2 MPa abs. (Changed to 8MPa!), superficial velocity </a:t>
            </a:r>
            <a:r>
              <a:rPr lang="en-GB" sz="2800" b="1" dirty="0"/>
              <a:t>29 to 46.3 mm/s</a:t>
            </a:r>
            <a:endParaRPr lang="en-US" sz="2800" b="1" dirty="0"/>
          </a:p>
          <a:p>
            <a:pPr lvl="0"/>
            <a:r>
              <a:rPr lang="en-GB" sz="2800" dirty="0"/>
              <a:t>Temperatures in the pebble bed are predicted at</a:t>
            </a:r>
            <a:endParaRPr lang="en-US" sz="2800" dirty="0"/>
          </a:p>
          <a:p>
            <a:pPr lvl="1"/>
            <a:r>
              <a:rPr lang="en-GB" sz="2400" b="1" dirty="0"/>
              <a:t>320</a:t>
            </a:r>
            <a:r>
              <a:rPr lang="en-GB" sz="2400" dirty="0"/>
              <a:t> - 360°C minimum, given by the coolant helium outlet temperature from the FW</a:t>
            </a:r>
          </a:p>
          <a:p>
            <a:pPr lvl="1"/>
            <a:r>
              <a:rPr lang="en-GB" sz="2400" dirty="0"/>
              <a:t>around </a:t>
            </a:r>
            <a:r>
              <a:rPr lang="en-GB" sz="2400" b="1" dirty="0"/>
              <a:t>600 - 800 °C </a:t>
            </a:r>
            <a:r>
              <a:rPr lang="en-GB" sz="2400" dirty="0"/>
              <a:t>in large bulk regions</a:t>
            </a:r>
            <a:endParaRPr lang="en-US" sz="2400" dirty="0"/>
          </a:p>
          <a:p>
            <a:pPr lvl="1"/>
            <a:r>
              <a:rPr lang="en-GB" sz="2400" b="1" dirty="0"/>
              <a:t>1055</a:t>
            </a:r>
            <a:r>
              <a:rPr lang="en-GB" sz="2400" dirty="0"/>
              <a:t> °C peak</a:t>
            </a:r>
            <a:endParaRPr lang="en-US" sz="2400" dirty="0"/>
          </a:p>
          <a:p>
            <a:pPr lvl="0"/>
            <a:r>
              <a:rPr lang="en-GB" sz="2800" dirty="0"/>
              <a:t>Neutron flux in BZ : </a:t>
            </a:r>
            <a:r>
              <a:rPr lang="en-GB" sz="2800" b="1" dirty="0"/>
              <a:t>5×10</a:t>
            </a:r>
            <a:r>
              <a:rPr lang="en-GB" sz="2800" b="1" baseline="30000" dirty="0"/>
              <a:t>13</a:t>
            </a:r>
            <a:r>
              <a:rPr lang="en-GB" sz="2800" b="1" dirty="0"/>
              <a:t> to 7×10</a:t>
            </a:r>
            <a:r>
              <a:rPr lang="en-GB" sz="2800" b="1" baseline="30000" dirty="0"/>
              <a:t>14</a:t>
            </a:r>
            <a:r>
              <a:rPr lang="en-GB" sz="2800" b="1" dirty="0"/>
              <a:t> n/cm²/s</a:t>
            </a:r>
            <a:endParaRPr lang="en-US" sz="2800" b="1" dirty="0"/>
          </a:p>
          <a:p>
            <a:pPr lvl="0"/>
            <a:r>
              <a:rPr lang="en-GB" sz="2800" dirty="0"/>
              <a:t>Tritium production : </a:t>
            </a:r>
            <a:r>
              <a:rPr lang="en-GB" sz="2800" b="1" dirty="0"/>
              <a:t>0.5 – 1.7 ×10</a:t>
            </a:r>
            <a:r>
              <a:rPr lang="en-GB" sz="2800" b="1" baseline="30000" dirty="0"/>
              <a:t>19</a:t>
            </a:r>
            <a:r>
              <a:rPr lang="en-GB" sz="2800" b="1" dirty="0"/>
              <a:t> atoms(T)/m</a:t>
            </a:r>
            <a:r>
              <a:rPr lang="en-GB" sz="2800" b="1" baseline="30000" dirty="0"/>
              <a:t>3</a:t>
            </a:r>
            <a:r>
              <a:rPr lang="en-GB" sz="2800" b="1" dirty="0"/>
              <a:t>/s </a:t>
            </a:r>
            <a:r>
              <a:rPr lang="en-GB" sz="2800" dirty="0"/>
              <a:t>in the breeder material</a:t>
            </a:r>
            <a:endParaRPr lang="en-US" sz="2800" dirty="0"/>
          </a:p>
          <a:p>
            <a:pPr lvl="0"/>
            <a:r>
              <a:rPr lang="en-GB" sz="2800" dirty="0"/>
              <a:t>Volumetric heating in BZ :  </a:t>
            </a:r>
            <a:r>
              <a:rPr lang="en-GB" sz="2800" b="1" dirty="0"/>
              <a:t>4 – 20 W/cm³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9C4D61-E57A-43FE-A7D4-C9745F3A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D57D4C-FD72-467B-83EC-CE0B8C79A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10D49C-5CBC-496B-B2D4-1123BBC0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 irradiation conditions (DEMO HCPB 2021)</a:t>
            </a:r>
          </a:p>
        </p:txBody>
      </p:sp>
    </p:spTree>
    <p:extLst>
      <p:ext uri="{BB962C8B-B14F-4D97-AF65-F5344CB8AC3E}">
        <p14:creationId xmlns:p14="http://schemas.microsoft.com/office/powerpoint/2010/main" val="347120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35F381-8BD8-442E-9FC1-94322158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2C1064-47D9-4F32-A580-157979B4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549460-F376-4F56-830A-08C7AE9D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TRTM mode of operation</a:t>
            </a:r>
          </a:p>
        </p:txBody>
      </p:sp>
      <p:pic>
        <p:nvPicPr>
          <p:cNvPr id="25" name="Inhaltsplatzhalter 24">
            <a:extLst>
              <a:ext uri="{FF2B5EF4-FFF2-40B4-BE49-F238E27FC236}">
                <a16:creationId xmlns:a16="http://schemas.microsoft.com/office/drawing/2014/main" id="{71FD72FE-0AE4-4323-972E-1046F7C54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00" y="1162619"/>
            <a:ext cx="6298693" cy="516719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4F58492-3587-4C1E-9764-87F4DC2C3B75}"/>
              </a:ext>
            </a:extLst>
          </p:cNvPr>
          <p:cNvSpPr txBox="1"/>
          <p:nvPr/>
        </p:nvSpPr>
        <p:spPr>
          <a:xfrm>
            <a:off x="6890639" y="1221330"/>
            <a:ext cx="539775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Loading capsules with unirradiated specimen material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Inserting TRTM into DONES TC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During irradiation: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GB" sz="1800" dirty="0"/>
              <a:t>Controlled setpoint changes</a:t>
            </a:r>
            <a:br>
              <a:rPr lang="en-GB" sz="1800" dirty="0"/>
            </a:br>
            <a:r>
              <a:rPr lang="en-GB" sz="1800" dirty="0"/>
              <a:t>{Temperature, purge gas, neutron flux} OR: observe long-term changes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GB" sz="1800" dirty="0"/>
              <a:t>Registering time dependent {T-activity, Temperature, purge flow conditions etc.}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Retrieve TRTM, Extract specimens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Perform PIE on irradiated specimens {microstructure, mechanical, T-desorption}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A6CB883-CDF7-4877-91B3-56E64B29D83A}"/>
              </a:ext>
            </a:extLst>
          </p:cNvPr>
          <p:cNvSpPr txBox="1"/>
          <p:nvPr/>
        </p:nvSpPr>
        <p:spPr>
          <a:xfrm>
            <a:off x="2392452" y="5783438"/>
            <a:ext cx="3241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Simplified P&amp;ID of TRTM in DONES</a:t>
            </a: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50A2BB2-DAC2-4A3B-AE56-8EFEBBEE9E50}"/>
              </a:ext>
            </a:extLst>
          </p:cNvPr>
          <p:cNvGrpSpPr/>
          <p:nvPr/>
        </p:nvGrpSpPr>
        <p:grpSpPr>
          <a:xfrm>
            <a:off x="7241148" y="5057201"/>
            <a:ext cx="2516155" cy="1203649"/>
            <a:chOff x="7338527" y="4991878"/>
            <a:chExt cx="2516155" cy="1203649"/>
          </a:xfrm>
        </p:grpSpPr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5AD28037-C9AA-47A0-A1DC-E8A840650E8E}"/>
                </a:ext>
              </a:extLst>
            </p:cNvPr>
            <p:cNvCxnSpPr/>
            <p:nvPr/>
          </p:nvCxnSpPr>
          <p:spPr>
            <a:xfrm flipV="1">
              <a:off x="7338527" y="4991878"/>
              <a:ext cx="0" cy="12036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274E858F-E312-48E5-818D-951F8F301A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8527" y="6162405"/>
              <a:ext cx="2516155" cy="181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E7A4AB50-1700-4C85-ABFA-AC21E20F7059}"/>
                </a:ext>
              </a:extLst>
            </p:cNvPr>
            <p:cNvCxnSpPr>
              <a:cxnSpLocks/>
            </p:cNvCxnSpPr>
            <p:nvPr/>
          </p:nvCxnSpPr>
          <p:spPr>
            <a:xfrm>
              <a:off x="7427761" y="5945937"/>
              <a:ext cx="58257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21C170F7-0C4D-4D05-AD53-82A588B8E6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0331" y="5103845"/>
              <a:ext cx="125963" cy="84209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DDF80A8D-983C-4DAA-A722-4B83A2B91B01}"/>
                </a:ext>
              </a:extLst>
            </p:cNvPr>
            <p:cNvCxnSpPr>
              <a:cxnSpLocks/>
            </p:cNvCxnSpPr>
            <p:nvPr/>
          </p:nvCxnSpPr>
          <p:spPr>
            <a:xfrm>
              <a:off x="8136294" y="5103845"/>
              <a:ext cx="155061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E5430388-4000-44DF-B62B-C74A427977B7}"/>
                </a:ext>
              </a:extLst>
            </p:cNvPr>
            <p:cNvCxnSpPr>
              <a:cxnSpLocks/>
            </p:cNvCxnSpPr>
            <p:nvPr/>
          </p:nvCxnSpPr>
          <p:spPr>
            <a:xfrm>
              <a:off x="7427761" y="6089006"/>
              <a:ext cx="102577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625981E-76FB-465D-95A3-A65695BD28C1}"/>
                </a:ext>
              </a:extLst>
            </p:cNvPr>
            <p:cNvSpPr/>
            <p:nvPr/>
          </p:nvSpPr>
          <p:spPr>
            <a:xfrm>
              <a:off x="8453535" y="5347222"/>
              <a:ext cx="1233363" cy="741784"/>
            </a:xfrm>
            <a:custGeom>
              <a:avLst/>
              <a:gdLst>
                <a:gd name="connsiteX0" fmla="*/ 0 w 1707502"/>
                <a:gd name="connsiteY0" fmla="*/ 741784 h 741784"/>
                <a:gd name="connsiteX1" fmla="*/ 139959 w 1707502"/>
                <a:gd name="connsiteY1" fmla="*/ 457200 h 741784"/>
                <a:gd name="connsiteX2" fmla="*/ 387221 w 1707502"/>
                <a:gd name="connsiteY2" fmla="*/ 214604 h 741784"/>
                <a:gd name="connsiteX3" fmla="*/ 592494 w 1707502"/>
                <a:gd name="connsiteY3" fmla="*/ 121298 h 741784"/>
                <a:gd name="connsiteX4" fmla="*/ 909735 w 1707502"/>
                <a:gd name="connsiteY4" fmla="*/ 41988 h 741784"/>
                <a:gd name="connsiteX5" fmla="*/ 1362270 w 1707502"/>
                <a:gd name="connsiteY5" fmla="*/ 9331 h 741784"/>
                <a:gd name="connsiteX6" fmla="*/ 1707502 w 1707502"/>
                <a:gd name="connsiteY6" fmla="*/ 0 h 7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7502" h="741784">
                  <a:moveTo>
                    <a:pt x="0" y="741784"/>
                  </a:moveTo>
                  <a:cubicBezTo>
                    <a:pt x="37711" y="643423"/>
                    <a:pt x="75422" y="545063"/>
                    <a:pt x="139959" y="457200"/>
                  </a:cubicBezTo>
                  <a:cubicBezTo>
                    <a:pt x="204496" y="369337"/>
                    <a:pt x="311799" y="270588"/>
                    <a:pt x="387221" y="214604"/>
                  </a:cubicBezTo>
                  <a:cubicBezTo>
                    <a:pt x="462644" y="158620"/>
                    <a:pt x="505408" y="150067"/>
                    <a:pt x="592494" y="121298"/>
                  </a:cubicBezTo>
                  <a:cubicBezTo>
                    <a:pt x="679580" y="92529"/>
                    <a:pt x="781439" y="60649"/>
                    <a:pt x="909735" y="41988"/>
                  </a:cubicBezTo>
                  <a:cubicBezTo>
                    <a:pt x="1038031" y="23327"/>
                    <a:pt x="1229309" y="16329"/>
                    <a:pt x="1362270" y="9331"/>
                  </a:cubicBezTo>
                  <a:cubicBezTo>
                    <a:pt x="1495231" y="2333"/>
                    <a:pt x="1601366" y="1166"/>
                    <a:pt x="1707502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0F9E5CF9-AC03-4B89-B46D-E264CE4461D3}"/>
                </a:ext>
              </a:extLst>
            </p:cNvPr>
            <p:cNvSpPr txBox="1"/>
            <p:nvPr/>
          </p:nvSpPr>
          <p:spPr>
            <a:xfrm>
              <a:off x="8159095" y="5070222"/>
              <a:ext cx="5597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accent1"/>
                  </a:solidFill>
                </a:rPr>
                <a:t>n-flux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2E292A9C-5FF8-4F26-8AAD-4F2E36A00135}"/>
                </a:ext>
              </a:extLst>
            </p:cNvPr>
            <p:cNvSpPr txBox="1"/>
            <p:nvPr/>
          </p:nvSpPr>
          <p:spPr>
            <a:xfrm>
              <a:off x="9010851" y="5420313"/>
              <a:ext cx="791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T-activity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D2F7E40D-DD18-44CC-8C4B-AE08F1BAADC3}"/>
                </a:ext>
              </a:extLst>
            </p:cNvPr>
            <p:cNvSpPr txBox="1"/>
            <p:nvPr/>
          </p:nvSpPr>
          <p:spPr>
            <a:xfrm>
              <a:off x="9373223" y="5934301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time</a:t>
              </a:r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441C34DA-ADE8-40DC-A5BC-CDB0AE85154F}"/>
              </a:ext>
            </a:extLst>
          </p:cNvPr>
          <p:cNvSpPr txBox="1"/>
          <p:nvPr/>
        </p:nvSpPr>
        <p:spPr>
          <a:xfrm>
            <a:off x="9983506" y="5289693"/>
            <a:ext cx="1920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Example of transient</a:t>
            </a:r>
          </a:p>
          <a:p>
            <a:r>
              <a:rPr lang="en-GB" sz="1400" i="1" dirty="0"/>
              <a:t>m</a:t>
            </a:r>
            <a:r>
              <a:rPr lang="en-GB" sz="1400" i="1"/>
              <a:t>easurements </a:t>
            </a:r>
            <a:r>
              <a:rPr lang="en-GB" sz="1400" i="1" dirty="0"/>
              <a:t>with TRTM</a:t>
            </a:r>
          </a:p>
        </p:txBody>
      </p:sp>
    </p:spTree>
    <p:extLst>
      <p:ext uri="{BB962C8B-B14F-4D97-AF65-F5344CB8AC3E}">
        <p14:creationId xmlns:p14="http://schemas.microsoft.com/office/powerpoint/2010/main" val="273450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19C4DC-EC5C-494D-9939-6BFE4E077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81874"/>
            <a:ext cx="11125200" cy="4688110"/>
          </a:xfrm>
        </p:spPr>
        <p:txBody>
          <a:bodyPr/>
          <a:lstStyle/>
          <a:p>
            <a:r>
              <a:rPr lang="en-GB" sz="2000" dirty="0"/>
              <a:t>Achieve high temperatures as in BZ (1100 °C)</a:t>
            </a:r>
          </a:p>
          <a:p>
            <a:pPr lvl="1"/>
            <a:r>
              <a:rPr lang="en-GB" sz="1800" dirty="0"/>
              <a:t>Electrical heater limits 600 – 1000 °C, worse under irradiation (RIC, RIED)</a:t>
            </a:r>
          </a:p>
          <a:p>
            <a:pPr lvl="1"/>
            <a:r>
              <a:rPr lang="en-GB" sz="1800" dirty="0"/>
              <a:t>Mechanical limits of materials (creep etc.)</a:t>
            </a:r>
          </a:p>
          <a:p>
            <a:r>
              <a:rPr lang="en-GB" sz="2000" dirty="0"/>
              <a:t>Limit temperature spread within specimen region</a:t>
            </a:r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A27814-4106-4FAA-A67F-E0C23867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D3059A-19EB-420D-A7B6-B56583F2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7D56EB7-C9CC-4C2A-9607-DE27854B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Design challenges (1) : </a:t>
            </a:r>
            <a:r>
              <a:rPr lang="en-GB"/>
              <a:t>Temperature management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962" y="2756561"/>
            <a:ext cx="2229492" cy="33226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31023" y="2772704"/>
            <a:ext cx="61388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Inner cylinder “specimen bin” contains specimens,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high-temp. alloy, no pressure-diff.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Two concentric gaps (stagnant gas) achieve thermal isolation, </a:t>
            </a:r>
            <a:r>
              <a:rPr lang="en-GB" sz="2000" dirty="0" err="1">
                <a:sym typeface="Wingdings" panose="05000000000000000000" pitchFamily="2" charset="2"/>
              </a:rPr>
              <a:t>T</a:t>
            </a:r>
            <a:r>
              <a:rPr lang="en-GB" sz="2000" baseline="-25000" dirty="0" err="1">
                <a:sym typeface="Wingdings" panose="05000000000000000000" pitchFamily="2" charset="2"/>
              </a:rPr>
              <a:t>heater</a:t>
            </a:r>
            <a:r>
              <a:rPr lang="en-GB" sz="2000" dirty="0">
                <a:sym typeface="Wingdings" panose="05000000000000000000" pitchFamily="2" charset="2"/>
              </a:rPr>
              <a:t> &lt; </a:t>
            </a:r>
            <a:r>
              <a:rPr lang="en-GB" sz="2000" dirty="0" err="1">
                <a:sym typeface="Wingdings" panose="05000000000000000000" pitchFamily="2" charset="2"/>
              </a:rPr>
              <a:t>T</a:t>
            </a:r>
            <a:r>
              <a:rPr lang="en-GB" sz="2000" baseline="-25000" dirty="0" err="1">
                <a:sym typeface="Wingdings" panose="05000000000000000000" pitchFamily="2" charset="2"/>
              </a:rPr>
              <a:t>specimens</a:t>
            </a:r>
            <a:endParaRPr lang="en-GB" sz="2000" baseline="-25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Pressure bearing wall and final tritium </a:t>
            </a:r>
            <a:r>
              <a:rPr lang="en-GB" sz="2000" dirty="0" err="1">
                <a:sym typeface="Wingdings" panose="05000000000000000000" pitchFamily="2" charset="2"/>
              </a:rPr>
              <a:t>diffusuion</a:t>
            </a:r>
            <a:r>
              <a:rPr lang="en-GB" sz="2000" dirty="0">
                <a:sym typeface="Wingdings" panose="05000000000000000000" pitchFamily="2" charset="2"/>
              </a:rPr>
              <a:t> barrier “rig hull” is cold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Temperature difference within specimen stack is limited so that diffusivity varies by max. 10%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16617" y="3398292"/>
            <a:ext cx="2049" cy="28548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316617" y="6244957"/>
            <a:ext cx="1970069" cy="82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ihandform 13"/>
          <p:cNvSpPr/>
          <p:nvPr/>
        </p:nvSpPr>
        <p:spPr>
          <a:xfrm>
            <a:off x="370610" y="3721084"/>
            <a:ext cx="513708" cy="154879"/>
          </a:xfrm>
          <a:custGeom>
            <a:avLst/>
            <a:gdLst>
              <a:gd name="connsiteX0" fmla="*/ 0 w 513708"/>
              <a:gd name="connsiteY0" fmla="*/ 0 h 133564"/>
              <a:gd name="connsiteX1" fmla="*/ 210621 w 513708"/>
              <a:gd name="connsiteY1" fmla="*/ 25685 h 133564"/>
              <a:gd name="connsiteX2" fmla="*/ 513708 w 513708"/>
              <a:gd name="connsiteY2" fmla="*/ 133564 h 13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708" h="133564">
                <a:moveTo>
                  <a:pt x="0" y="0"/>
                </a:moveTo>
                <a:cubicBezTo>
                  <a:pt x="62501" y="1712"/>
                  <a:pt x="125003" y="3424"/>
                  <a:pt x="210621" y="25685"/>
                </a:cubicBezTo>
                <a:cubicBezTo>
                  <a:pt x="296239" y="47946"/>
                  <a:pt x="404973" y="90755"/>
                  <a:pt x="513708" y="13356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Gerader Verbinder 15"/>
          <p:cNvCxnSpPr/>
          <p:nvPr/>
        </p:nvCxnSpPr>
        <p:spPr>
          <a:xfrm>
            <a:off x="889864" y="3879482"/>
            <a:ext cx="341665" cy="50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1230830" y="4390284"/>
            <a:ext cx="320011" cy="1379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ihandform 17"/>
          <p:cNvSpPr/>
          <p:nvPr/>
        </p:nvSpPr>
        <p:spPr>
          <a:xfrm>
            <a:off x="1550841" y="5761199"/>
            <a:ext cx="631861" cy="390418"/>
          </a:xfrm>
          <a:custGeom>
            <a:avLst/>
            <a:gdLst>
              <a:gd name="connsiteX0" fmla="*/ 0 w 631861"/>
              <a:gd name="connsiteY0" fmla="*/ 0 h 390418"/>
              <a:gd name="connsiteX1" fmla="*/ 138701 w 631861"/>
              <a:gd name="connsiteY1" fmla="*/ 226032 h 390418"/>
              <a:gd name="connsiteX2" fmla="*/ 385281 w 631861"/>
              <a:gd name="connsiteY2" fmla="*/ 359596 h 390418"/>
              <a:gd name="connsiteX3" fmla="*/ 631861 w 631861"/>
              <a:gd name="connsiteY3" fmla="*/ 390418 h 39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861" h="390418">
                <a:moveTo>
                  <a:pt x="0" y="0"/>
                </a:moveTo>
                <a:cubicBezTo>
                  <a:pt x="37244" y="83049"/>
                  <a:pt x="74488" y="166099"/>
                  <a:pt x="138701" y="226032"/>
                </a:cubicBezTo>
                <a:cubicBezTo>
                  <a:pt x="202914" y="285965"/>
                  <a:pt x="303088" y="332198"/>
                  <a:pt x="385281" y="359596"/>
                </a:cubicBezTo>
                <a:cubicBezTo>
                  <a:pt x="467474" y="386994"/>
                  <a:pt x="549667" y="388706"/>
                  <a:pt x="631861" y="39041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feld 26"/>
          <p:cNvSpPr txBox="1"/>
          <p:nvPr/>
        </p:nvSpPr>
        <p:spPr>
          <a:xfrm>
            <a:off x="2508369" y="2807372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specimen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854926" y="3253771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inner gap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629910" y="3682465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outer gap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606365" y="3476732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“heater can”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657725" y="3030810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specimen capsule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797591" y="3902605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rig hull</a:t>
            </a:r>
          </a:p>
        </p:txBody>
      </p:sp>
      <p:cxnSp>
        <p:nvCxnSpPr>
          <p:cNvPr id="29" name="Gerader Verbinder 28"/>
          <p:cNvCxnSpPr>
            <a:stCxn id="34" idx="3"/>
          </p:cNvCxnSpPr>
          <p:nvPr/>
        </p:nvCxnSpPr>
        <p:spPr>
          <a:xfrm>
            <a:off x="2509645" y="4056494"/>
            <a:ext cx="838589" cy="294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>
            <a:off x="2641229" y="3684589"/>
            <a:ext cx="920652" cy="531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3204173" y="3258993"/>
            <a:ext cx="582544" cy="8851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3347449" y="3109582"/>
            <a:ext cx="579423" cy="1071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1853623" y="411009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coolant</a:t>
            </a:r>
          </a:p>
        </p:txBody>
      </p:sp>
      <p:cxnSp>
        <p:nvCxnSpPr>
          <p:cNvPr id="47" name="Gerader Verbinder 46"/>
          <p:cNvCxnSpPr/>
          <p:nvPr/>
        </p:nvCxnSpPr>
        <p:spPr>
          <a:xfrm>
            <a:off x="2718446" y="3445103"/>
            <a:ext cx="954454" cy="73410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2497730" y="3855363"/>
            <a:ext cx="916918" cy="4184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>
            <a:stCxn id="44" idx="3"/>
          </p:cNvCxnSpPr>
          <p:nvPr/>
        </p:nvCxnSpPr>
        <p:spPr>
          <a:xfrm>
            <a:off x="2615370" y="4263979"/>
            <a:ext cx="690002" cy="15293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871061" y="3735033"/>
            <a:ext cx="0" cy="23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>
            <a:off x="1230830" y="4248485"/>
            <a:ext cx="0" cy="23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>
            <a:off x="1555723" y="5620699"/>
            <a:ext cx="0" cy="23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>
            <a:stCxn id="44" idx="2"/>
          </p:cNvCxnSpPr>
          <p:nvPr/>
        </p:nvCxnSpPr>
        <p:spPr>
          <a:xfrm flipH="1">
            <a:off x="1970493" y="4417867"/>
            <a:ext cx="264004" cy="16007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/>
          <p:cNvCxnSpPr/>
          <p:nvPr/>
        </p:nvCxnSpPr>
        <p:spPr>
          <a:xfrm flipH="1">
            <a:off x="1456499" y="3953301"/>
            <a:ext cx="395047" cy="11977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/>
          <p:cNvCxnSpPr>
            <a:stCxn id="30" idx="1"/>
          </p:cNvCxnSpPr>
          <p:nvPr/>
        </p:nvCxnSpPr>
        <p:spPr>
          <a:xfrm flipH="1">
            <a:off x="1047108" y="3407660"/>
            <a:ext cx="807818" cy="58908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Grafik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75" y="2719185"/>
            <a:ext cx="1428571" cy="371429"/>
          </a:xfrm>
          <a:prstGeom prst="rect">
            <a:avLst/>
          </a:prstGeom>
        </p:spPr>
      </p:pic>
      <p:cxnSp>
        <p:nvCxnSpPr>
          <p:cNvPr id="80" name="Gerader Verbinder 79"/>
          <p:cNvCxnSpPr>
            <a:stCxn id="77" idx="2"/>
          </p:cNvCxnSpPr>
          <p:nvPr/>
        </p:nvCxnSpPr>
        <p:spPr>
          <a:xfrm flipH="1">
            <a:off x="677674" y="3090614"/>
            <a:ext cx="459587" cy="53713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/>
          <p:cNvSpPr txBox="1"/>
          <p:nvPr/>
        </p:nvSpPr>
        <p:spPr>
          <a:xfrm>
            <a:off x="5483885" y="5707426"/>
            <a:ext cx="6431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Maximum temperature achieved (by analysis) ~ 900 °C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3A882C-3EA6-4B15-A2C8-5B9CA7FE1270}"/>
              </a:ext>
            </a:extLst>
          </p:cNvPr>
          <p:cNvSpPr txBox="1"/>
          <p:nvPr/>
        </p:nvSpPr>
        <p:spPr>
          <a:xfrm>
            <a:off x="1099798" y="599421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radius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C3B8E30-2676-427A-9B78-C00E501DB3FE}"/>
              </a:ext>
            </a:extLst>
          </p:cNvPr>
          <p:cNvSpPr txBox="1"/>
          <p:nvPr/>
        </p:nvSpPr>
        <p:spPr>
          <a:xfrm rot="16200000">
            <a:off x="-153690" y="4835186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temperature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7396CF1-A3B1-4846-8494-E5AF083C1544}"/>
              </a:ext>
            </a:extLst>
          </p:cNvPr>
          <p:cNvSpPr txBox="1"/>
          <p:nvPr/>
        </p:nvSpPr>
        <p:spPr>
          <a:xfrm rot="16200000">
            <a:off x="659554" y="4698267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heater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92A1FA3-C3B6-42B4-9F17-717BC150B5E3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005162" y="4388116"/>
            <a:ext cx="199809" cy="118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04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18.10.2023</a:t>
            </a:fld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challenges (2) : tritium containment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8FA4635-7645-454E-A44C-54B6F238881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35" y="3762378"/>
            <a:ext cx="4156621" cy="248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54" y="1280719"/>
            <a:ext cx="3049321" cy="209482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77302" y="2256599"/>
            <a:ext cx="585006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Without recovery, 94% of bred T reaches the analysis station (losses over hot capsule wall)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“Periodic sweeping” can be implemented by oscillating the purge gas pressure </a:t>
            </a:r>
            <a:br>
              <a:rPr lang="en-GB" sz="2000" dirty="0"/>
            </a:br>
            <a:r>
              <a:rPr lang="en-GB" sz="2000" dirty="0"/>
              <a:t>(part of the 6% losses are recovered)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Losses from rig are </a:t>
            </a:r>
            <a:r>
              <a:rPr lang="en-GB" sz="2000" dirty="0" smtClean="0"/>
              <a:t>&lt; 10</a:t>
            </a:r>
            <a:r>
              <a:rPr lang="en-GB" sz="2000" baseline="30000" dirty="0" smtClean="0"/>
              <a:t>-4 </a:t>
            </a:r>
            <a:r>
              <a:rPr lang="en-GB" sz="2000" dirty="0" smtClean="0"/>
              <a:t>“</a:t>
            </a:r>
            <a:r>
              <a:rPr lang="en-GB" sz="2000" dirty="0" smtClean="0"/>
              <a:t>of production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Legende mit Linie 2 14"/>
          <p:cNvSpPr/>
          <p:nvPr/>
        </p:nvSpPr>
        <p:spPr>
          <a:xfrm>
            <a:off x="2979761" y="1701356"/>
            <a:ext cx="1373875" cy="2866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9846"/>
              <a:gd name="adj6" fmla="val -4865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Loss f. capsule</a:t>
            </a:r>
          </a:p>
        </p:txBody>
      </p:sp>
      <p:sp>
        <p:nvSpPr>
          <p:cNvPr id="16" name="Legende mit Linie 2 15"/>
          <p:cNvSpPr/>
          <p:nvPr/>
        </p:nvSpPr>
        <p:spPr>
          <a:xfrm>
            <a:off x="3455158" y="1226271"/>
            <a:ext cx="1039505" cy="2866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4566"/>
              <a:gd name="adj6" fmla="val -4865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Production</a:t>
            </a:r>
          </a:p>
        </p:txBody>
      </p:sp>
      <p:sp>
        <p:nvSpPr>
          <p:cNvPr id="17" name="Legende mit Linie 2 16"/>
          <p:cNvSpPr/>
          <p:nvPr/>
        </p:nvSpPr>
        <p:spPr>
          <a:xfrm>
            <a:off x="3194323" y="2176441"/>
            <a:ext cx="1022836" cy="2866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20"/>
              <a:gd name="adj6" fmla="val -4501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Loss f. rig</a:t>
            </a:r>
          </a:p>
        </p:txBody>
      </p:sp>
      <p:sp>
        <p:nvSpPr>
          <p:cNvPr id="2" name="Textfeld 1"/>
          <p:cNvSpPr txBox="1"/>
          <p:nvPr/>
        </p:nvSpPr>
        <p:spPr>
          <a:xfrm rot="16200000">
            <a:off x="-31158" y="2174243"/>
            <a:ext cx="811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T-fluxes</a:t>
            </a:r>
            <a:endParaRPr lang="en-GB" sz="1400" dirty="0"/>
          </a:p>
        </p:txBody>
      </p:sp>
      <p:sp>
        <p:nvSpPr>
          <p:cNvPr id="9" name="Rechteck 8"/>
          <p:cNvSpPr/>
          <p:nvPr/>
        </p:nvSpPr>
        <p:spPr>
          <a:xfrm>
            <a:off x="1663300" y="3762378"/>
            <a:ext cx="1014586" cy="323393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76310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1344</Words>
  <Application>Microsoft Office PowerPoint</Application>
  <PresentationFormat>Breitbild</PresentationFormat>
  <Paragraphs>218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Symbol</vt:lpstr>
      <vt:lpstr>Wingdings</vt:lpstr>
      <vt:lpstr>Folienmaster_Fächer</vt:lpstr>
      <vt:lpstr>Folienmaster_Form</vt:lpstr>
      <vt:lpstr>Folienmaster_Punkte</vt:lpstr>
      <vt:lpstr>PowerPoint-Präsentation</vt:lpstr>
      <vt:lpstr>Scope of reported work on “TRTM”</vt:lpstr>
      <vt:lpstr>TRTM mission statement</vt:lpstr>
      <vt:lpstr>Specific test objectives [DONES-PreP Del8.3.2]</vt:lpstr>
      <vt:lpstr>Some underlying physics questions</vt:lpstr>
      <vt:lpstr>Example irradiation conditions (DEMO HCPB 2021)</vt:lpstr>
      <vt:lpstr>TRTM mode of operation</vt:lpstr>
      <vt:lpstr>Design challenges (1) : Temperature management</vt:lpstr>
      <vt:lpstr>Design challenges (2) : tritium containment</vt:lpstr>
      <vt:lpstr>TRTM configuration</vt:lpstr>
      <vt:lpstr>TRTM capsule</vt:lpstr>
      <vt:lpstr>Nuclear analyses</vt:lpstr>
      <vt:lpstr>Purge gas system, tritium measurements</vt:lpstr>
      <vt:lpstr>Conclusions</vt:lpstr>
      <vt:lpstr>R&amp;D needs up to deployment</vt:lpstr>
      <vt:lpstr>Fabricated TRTM capsule items</vt:lpstr>
      <vt:lpstr>Limitation of temperature spread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Arbeiter, Frederik (INR)</cp:lastModifiedBy>
  <cp:revision>175</cp:revision>
  <dcterms:created xsi:type="dcterms:W3CDTF">2017-12-07T14:50:50Z</dcterms:created>
  <dcterms:modified xsi:type="dcterms:W3CDTF">2023-10-18T21:15:21Z</dcterms:modified>
</cp:coreProperties>
</file>