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media/image26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3651" r:id="rId2"/>
    <p:sldMasterId id="2147483658" r:id="rId3"/>
  </p:sldMasterIdLst>
  <p:notesMasterIdLst>
    <p:notesMasterId r:id="rId21"/>
  </p:notesMasterIdLst>
  <p:handoutMasterIdLst>
    <p:handoutMasterId r:id="rId22"/>
  </p:handoutMasterIdLst>
  <p:sldIdLst>
    <p:sldId id="256" r:id="rId4"/>
    <p:sldId id="344" r:id="rId5"/>
    <p:sldId id="363" r:id="rId6"/>
    <p:sldId id="349" r:id="rId7"/>
    <p:sldId id="350" r:id="rId8"/>
    <p:sldId id="351" r:id="rId9"/>
    <p:sldId id="371" r:id="rId10"/>
    <p:sldId id="368" r:id="rId11"/>
    <p:sldId id="370" r:id="rId12"/>
    <p:sldId id="374" r:id="rId13"/>
    <p:sldId id="375" r:id="rId14"/>
    <p:sldId id="373" r:id="rId15"/>
    <p:sldId id="378" r:id="rId16"/>
    <p:sldId id="376" r:id="rId17"/>
    <p:sldId id="380" r:id="rId18"/>
    <p:sldId id="372" r:id="rId19"/>
    <p:sldId id="381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2694C65-C0F5-4D6B-B74D-3A727C2AFC8C}">
          <p14:sldIdLst>
            <p14:sldId id="256"/>
            <p14:sldId id="344"/>
            <p14:sldId id="363"/>
            <p14:sldId id="349"/>
            <p14:sldId id="350"/>
            <p14:sldId id="351"/>
            <p14:sldId id="371"/>
            <p14:sldId id="368"/>
            <p14:sldId id="370"/>
            <p14:sldId id="374"/>
            <p14:sldId id="375"/>
            <p14:sldId id="373"/>
            <p14:sldId id="378"/>
            <p14:sldId id="376"/>
            <p14:sldId id="380"/>
            <p14:sldId id="372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, Guangming (KIT)" initials="ZGM" lastIdx="2" clrIdx="0">
    <p:extLst>
      <p:ext uri="{19B8F6BF-5375-455C-9EA6-DF929625EA0E}">
        <p15:presenceInfo xmlns:p15="http://schemas.microsoft.com/office/powerpoint/2012/main" userId="8ec06d3cf6c16d39" providerId="Windows Live"/>
      </p:ext>
    </p:extLst>
  </p:cmAuthor>
  <p:cmAuthor id="2" name="Zhou, Guangming (INR)" initials="ZG(" lastIdx="1" clrIdx="1">
    <p:extLst>
      <p:ext uri="{19B8F6BF-5375-455C-9EA6-DF929625EA0E}">
        <p15:presenceInfo xmlns:p15="http://schemas.microsoft.com/office/powerpoint/2012/main" userId="S-1-5-21-1202744845-3101423955-345487624-2377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AA55"/>
    <a:srgbClr val="F5D7D7"/>
    <a:srgbClr val="254AA4"/>
    <a:srgbClr val="CBD7EC"/>
    <a:srgbClr val="00B0F0"/>
    <a:srgbClr val="AA552A"/>
    <a:srgbClr val="008F24"/>
    <a:srgbClr val="E6E6E6"/>
    <a:srgbClr val="264BA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2" autoAdjust="0"/>
    <p:restoredTop sz="96006" autoAdjust="0"/>
  </p:normalViewPr>
  <p:slideViewPr>
    <p:cSldViewPr showGuides="1">
      <p:cViewPr varScale="1">
        <p:scale>
          <a:sx n="72" d="100"/>
          <a:sy n="72" d="100"/>
        </p:scale>
        <p:origin x="58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-3954" y="-102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5AFA6D-E5D0-4B90-97B8-EAC86216B59E}" type="doc">
      <dgm:prSet loTypeId="urn:microsoft.com/office/officeart/2005/8/layout/radial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75424388-B48B-452A-B006-FB735CEB2C79}">
      <dgm:prSet phldrT="[Text]"/>
      <dgm:spPr>
        <a:ln w="28575">
          <a:solidFill>
            <a:schemeClr val="accent5"/>
          </a:solidFill>
        </a:ln>
      </dgm:spPr>
      <dgm:t>
        <a:bodyPr/>
        <a:lstStyle/>
        <a:p>
          <a:r>
            <a:rPr lang="de-DE" b="1" dirty="0"/>
            <a:t>WLCB</a:t>
          </a:r>
        </a:p>
      </dgm:t>
    </dgm:pt>
    <dgm:pt modelId="{C3A79549-0028-4AF5-8554-38A0E822DD7D}" type="parTrans" cxnId="{E6633AD4-2EC9-48E9-BBFF-B2E670893F8B}">
      <dgm:prSet/>
      <dgm:spPr/>
      <dgm:t>
        <a:bodyPr/>
        <a:lstStyle/>
        <a:p>
          <a:endParaRPr lang="de-DE"/>
        </a:p>
      </dgm:t>
    </dgm:pt>
    <dgm:pt modelId="{292516A0-018B-4331-9C2B-5D5435046A50}" type="sibTrans" cxnId="{E6633AD4-2EC9-48E9-BBFF-B2E670893F8B}">
      <dgm:prSet/>
      <dgm:spPr/>
      <dgm:t>
        <a:bodyPr/>
        <a:lstStyle/>
        <a:p>
          <a:endParaRPr lang="de-DE"/>
        </a:p>
      </dgm:t>
    </dgm:pt>
    <dgm:pt modelId="{1CDEF4FA-5FD3-4FC1-BE15-1D4CDE990D66}">
      <dgm:prSet phldrT="[Text]"/>
      <dgm:spPr/>
      <dgm:t>
        <a:bodyPr/>
        <a:lstStyle/>
        <a:p>
          <a:r>
            <a:rPr lang="de-DE" b="0" dirty="0"/>
            <a:t>HCPB</a:t>
          </a:r>
        </a:p>
      </dgm:t>
    </dgm:pt>
    <dgm:pt modelId="{41F612DA-B71D-4D59-8025-DC620ADFE774}" type="parTrans" cxnId="{413716AD-B713-49D6-818C-5A7432C64500}">
      <dgm:prSet/>
      <dgm:spPr/>
      <dgm:t>
        <a:bodyPr/>
        <a:lstStyle/>
        <a:p>
          <a:endParaRPr lang="de-DE"/>
        </a:p>
      </dgm:t>
    </dgm:pt>
    <dgm:pt modelId="{2FDACF1C-1EBA-4B31-A1DC-5AE6039FD14E}" type="sibTrans" cxnId="{413716AD-B713-49D6-818C-5A7432C64500}">
      <dgm:prSet/>
      <dgm:spPr/>
      <dgm:t>
        <a:bodyPr/>
        <a:lstStyle/>
        <a:p>
          <a:endParaRPr lang="de-DE"/>
        </a:p>
      </dgm:t>
    </dgm:pt>
    <dgm:pt modelId="{5E56896F-BD28-4811-8C81-EB7FD3308F6F}">
      <dgm:prSet phldrT="[Text]"/>
      <dgm:spPr/>
      <dgm:t>
        <a:bodyPr/>
        <a:lstStyle/>
        <a:p>
          <a:r>
            <a:rPr lang="de-DE" b="0" dirty="0"/>
            <a:t>WCLL</a:t>
          </a:r>
        </a:p>
      </dgm:t>
    </dgm:pt>
    <dgm:pt modelId="{F259185F-9C8F-4DB1-B45F-F66F4A4C6627}" type="parTrans" cxnId="{0FC44B29-0317-46FF-85FD-5283D39363D2}">
      <dgm:prSet/>
      <dgm:spPr/>
      <dgm:t>
        <a:bodyPr/>
        <a:lstStyle/>
        <a:p>
          <a:endParaRPr lang="de-DE"/>
        </a:p>
      </dgm:t>
    </dgm:pt>
    <dgm:pt modelId="{F13262E5-EB2F-45FD-98FE-F72AA5D0C8C9}" type="sibTrans" cxnId="{0FC44B29-0317-46FF-85FD-5283D39363D2}">
      <dgm:prSet/>
      <dgm:spPr/>
      <dgm:t>
        <a:bodyPr/>
        <a:lstStyle/>
        <a:p>
          <a:endParaRPr lang="de-DE"/>
        </a:p>
      </dgm:t>
    </dgm:pt>
    <dgm:pt modelId="{80C1AA6B-38B6-4D7F-8E70-91A295D75BFA}" type="pres">
      <dgm:prSet presAssocID="{DE5AFA6D-E5D0-4B90-97B8-EAC86216B59E}" presName="composite" presStyleCnt="0">
        <dgm:presLayoutVars>
          <dgm:chMax val="1"/>
          <dgm:dir/>
          <dgm:resizeHandles val="exact"/>
        </dgm:presLayoutVars>
      </dgm:prSet>
      <dgm:spPr/>
    </dgm:pt>
    <dgm:pt modelId="{12DFF951-C459-49B9-943A-D0F5E9BFCF91}" type="pres">
      <dgm:prSet presAssocID="{DE5AFA6D-E5D0-4B90-97B8-EAC86216B59E}" presName="radial" presStyleCnt="0">
        <dgm:presLayoutVars>
          <dgm:animLvl val="ctr"/>
        </dgm:presLayoutVars>
      </dgm:prSet>
      <dgm:spPr/>
    </dgm:pt>
    <dgm:pt modelId="{63870726-2CB9-4EA6-B71B-170EDF24B0B0}" type="pres">
      <dgm:prSet presAssocID="{75424388-B48B-452A-B006-FB735CEB2C79}" presName="centerShape" presStyleLbl="vennNode1" presStyleIdx="0" presStyleCnt="3" custScaleX="79849" custScaleY="79849" custLinFactNeighborX="-11754" custLinFactNeighborY="3138"/>
      <dgm:spPr/>
    </dgm:pt>
    <dgm:pt modelId="{E7CB6296-EEC1-4ED1-A045-895D760B6C58}" type="pres">
      <dgm:prSet presAssocID="{1CDEF4FA-5FD3-4FC1-BE15-1D4CDE990D66}" presName="node" presStyleLbl="vennNode1" presStyleIdx="1" presStyleCnt="3" custScaleX="159698" custScaleY="159698" custRadScaleRad="117625" custRadScaleInc="-32207">
        <dgm:presLayoutVars>
          <dgm:bulletEnabled val="1"/>
        </dgm:presLayoutVars>
      </dgm:prSet>
      <dgm:spPr/>
    </dgm:pt>
    <dgm:pt modelId="{BCB7DB3B-E6D9-4176-B2C8-B234AA404A00}" type="pres">
      <dgm:prSet presAssocID="{5E56896F-BD28-4811-8C81-EB7FD3308F6F}" presName="node" presStyleLbl="vennNode1" presStyleIdx="2" presStyleCnt="3" custScaleX="159698" custScaleY="159698" custRadScaleRad="83158" custRadScaleInc="-77003">
        <dgm:presLayoutVars>
          <dgm:bulletEnabled val="1"/>
        </dgm:presLayoutVars>
      </dgm:prSet>
      <dgm:spPr/>
    </dgm:pt>
  </dgm:ptLst>
  <dgm:cxnLst>
    <dgm:cxn modelId="{0FC44B29-0317-46FF-85FD-5283D39363D2}" srcId="{75424388-B48B-452A-B006-FB735CEB2C79}" destId="{5E56896F-BD28-4811-8C81-EB7FD3308F6F}" srcOrd="1" destOrd="0" parTransId="{F259185F-9C8F-4DB1-B45F-F66F4A4C6627}" sibTransId="{F13262E5-EB2F-45FD-98FE-F72AA5D0C8C9}"/>
    <dgm:cxn modelId="{A6D5D963-D298-4E53-8FA8-EEC0258A02B2}" type="presOf" srcId="{5E56896F-BD28-4811-8C81-EB7FD3308F6F}" destId="{BCB7DB3B-E6D9-4176-B2C8-B234AA404A00}" srcOrd="0" destOrd="0" presId="urn:microsoft.com/office/officeart/2005/8/layout/radial3"/>
    <dgm:cxn modelId="{A322C04C-99B0-454B-8451-5A568ED16CA8}" type="presOf" srcId="{1CDEF4FA-5FD3-4FC1-BE15-1D4CDE990D66}" destId="{E7CB6296-EEC1-4ED1-A045-895D760B6C58}" srcOrd="0" destOrd="0" presId="urn:microsoft.com/office/officeart/2005/8/layout/radial3"/>
    <dgm:cxn modelId="{413716AD-B713-49D6-818C-5A7432C64500}" srcId="{75424388-B48B-452A-B006-FB735CEB2C79}" destId="{1CDEF4FA-5FD3-4FC1-BE15-1D4CDE990D66}" srcOrd="0" destOrd="0" parTransId="{41F612DA-B71D-4D59-8025-DC620ADFE774}" sibTransId="{2FDACF1C-1EBA-4B31-A1DC-5AE6039FD14E}"/>
    <dgm:cxn modelId="{EB1829BF-16A3-4F4F-8E38-CF02BEFCF0D5}" type="presOf" srcId="{75424388-B48B-452A-B006-FB735CEB2C79}" destId="{63870726-2CB9-4EA6-B71B-170EDF24B0B0}" srcOrd="0" destOrd="0" presId="urn:microsoft.com/office/officeart/2005/8/layout/radial3"/>
    <dgm:cxn modelId="{E6633AD4-2EC9-48E9-BBFF-B2E670893F8B}" srcId="{DE5AFA6D-E5D0-4B90-97B8-EAC86216B59E}" destId="{75424388-B48B-452A-B006-FB735CEB2C79}" srcOrd="0" destOrd="0" parTransId="{C3A79549-0028-4AF5-8554-38A0E822DD7D}" sibTransId="{292516A0-018B-4331-9C2B-5D5435046A50}"/>
    <dgm:cxn modelId="{3B17EEE9-871D-414B-9581-1A29FF830D12}" type="presOf" srcId="{DE5AFA6D-E5D0-4B90-97B8-EAC86216B59E}" destId="{80C1AA6B-38B6-4D7F-8E70-91A295D75BFA}" srcOrd="0" destOrd="0" presId="urn:microsoft.com/office/officeart/2005/8/layout/radial3"/>
    <dgm:cxn modelId="{C4533C90-1DCE-477E-B976-4A19B0C3952B}" type="presParOf" srcId="{80C1AA6B-38B6-4D7F-8E70-91A295D75BFA}" destId="{12DFF951-C459-49B9-943A-D0F5E9BFCF91}" srcOrd="0" destOrd="0" presId="urn:microsoft.com/office/officeart/2005/8/layout/radial3"/>
    <dgm:cxn modelId="{DD4FC77C-50F5-423F-9CF9-2BF593101C0B}" type="presParOf" srcId="{12DFF951-C459-49B9-943A-D0F5E9BFCF91}" destId="{63870726-2CB9-4EA6-B71B-170EDF24B0B0}" srcOrd="0" destOrd="0" presId="urn:microsoft.com/office/officeart/2005/8/layout/radial3"/>
    <dgm:cxn modelId="{3D1C449D-A491-49EA-BC8B-50273801BD3C}" type="presParOf" srcId="{12DFF951-C459-49B9-943A-D0F5E9BFCF91}" destId="{E7CB6296-EEC1-4ED1-A045-895D760B6C58}" srcOrd="1" destOrd="0" presId="urn:microsoft.com/office/officeart/2005/8/layout/radial3"/>
    <dgm:cxn modelId="{09975933-AEE3-4681-BBD0-E3F140B63FEB}" type="presParOf" srcId="{12DFF951-C459-49B9-943A-D0F5E9BFCF91}" destId="{BCB7DB3B-E6D9-4176-B2C8-B234AA404A00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70726-2CB9-4EA6-B71B-170EDF24B0B0}">
      <dsp:nvSpPr>
        <dsp:cNvPr id="0" name=""/>
        <dsp:cNvSpPr/>
      </dsp:nvSpPr>
      <dsp:spPr>
        <a:xfrm>
          <a:off x="1769515" y="1101545"/>
          <a:ext cx="1619736" cy="161973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400" b="1" kern="1200" dirty="0"/>
            <a:t>WLCB</a:t>
          </a:r>
        </a:p>
      </dsp:txBody>
      <dsp:txXfrm>
        <a:off x="2006720" y="1338750"/>
        <a:ext cx="1145326" cy="1145326"/>
      </dsp:txXfrm>
    </dsp:sp>
    <dsp:sp modelId="{E7CB6296-EEC1-4ED1-A045-895D760B6C58}">
      <dsp:nvSpPr>
        <dsp:cNvPr id="0" name=""/>
        <dsp:cNvSpPr/>
      </dsp:nvSpPr>
      <dsp:spPr>
        <a:xfrm>
          <a:off x="762715" y="194593"/>
          <a:ext cx="1619736" cy="1619736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400" b="0" kern="1200" dirty="0"/>
            <a:t>HCPB</a:t>
          </a:r>
        </a:p>
      </dsp:txBody>
      <dsp:txXfrm>
        <a:off x="999920" y="431798"/>
        <a:ext cx="1145326" cy="1145326"/>
      </dsp:txXfrm>
    </dsp:sp>
    <dsp:sp modelId="{BCB7DB3B-E6D9-4176-B2C8-B234AA404A00}">
      <dsp:nvSpPr>
        <dsp:cNvPr id="0" name=""/>
        <dsp:cNvSpPr/>
      </dsp:nvSpPr>
      <dsp:spPr>
        <a:xfrm>
          <a:off x="2806455" y="194547"/>
          <a:ext cx="1619736" cy="1619736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400" b="0" kern="1200" dirty="0"/>
            <a:t>WCLL</a:t>
          </a:r>
        </a:p>
      </dsp:txBody>
      <dsp:txXfrm>
        <a:off x="3043660" y="431752"/>
        <a:ext cx="1145326" cy="1145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18/10/2023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18/10/2023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4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27E0A-1465-4A40-B1D5-9126D49509FC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559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27E0A-1465-4A40-B1D5-9126D49509FC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1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27E0A-1465-4A40-B1D5-9126D49509FC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849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27E0A-1465-4A40-B1D5-9126D49509FC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710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27E0A-1465-4A40-B1D5-9126D49509FC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5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27E0A-1465-4A40-B1D5-9126D49509FC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445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27E0A-1465-4A40-B1D5-9126D49509FC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47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27E0A-1465-4A40-B1D5-9126D49509FC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223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27E0A-1465-4A40-B1D5-9126D49509FC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996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27E0A-1465-4A40-B1D5-9126D49509FC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17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r="273" b="28155"/>
          <a:stretch/>
        </p:blipFill>
        <p:spPr>
          <a:xfrm>
            <a:off x="0" y="0"/>
            <a:ext cx="12192000" cy="554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4" y="-457200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27382" y="5691684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pic>
        <p:nvPicPr>
          <p:cNvPr id="12" name="Bild 13" descr="EU_und_Text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99" r="72338"/>
          <a:stretch/>
        </p:blipFill>
        <p:spPr>
          <a:xfrm>
            <a:off x="7680176" y="5731288"/>
            <a:ext cx="1368152" cy="87026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48328" y="5566254"/>
            <a:ext cx="3060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b="0" i="0" dirty="0">
                <a:solidFill>
                  <a:schemeClr val="tx1"/>
                </a:solidFill>
                <a:effectLst/>
                <a:latin typeface="Open Sans"/>
              </a:rPr>
              <a:t>This work has been carried out within the framework of the </a:t>
            </a:r>
            <a:r>
              <a:rPr lang="en-US" sz="900" b="0" i="0" dirty="0" err="1">
                <a:solidFill>
                  <a:schemeClr val="tx1"/>
                </a:solidFill>
                <a:effectLst/>
                <a:latin typeface="Open Sans"/>
              </a:rPr>
              <a:t>EUROfusion</a:t>
            </a:r>
            <a:r>
              <a:rPr lang="en-US" sz="900" b="0" i="0" dirty="0">
                <a:solidFill>
                  <a:schemeClr val="tx1"/>
                </a:solidFill>
                <a:effectLst/>
                <a:latin typeface="Open Sans"/>
              </a:rPr>
              <a:t> Consortium, funded by the European Union via the </a:t>
            </a:r>
            <a:r>
              <a:rPr lang="en-US" sz="900" b="0" i="0" dirty="0" err="1">
                <a:solidFill>
                  <a:schemeClr val="tx1"/>
                </a:solidFill>
                <a:effectLst/>
                <a:latin typeface="Open Sans"/>
              </a:rPr>
              <a:t>Euratom</a:t>
            </a:r>
            <a:r>
              <a:rPr lang="en-US" sz="900" b="0" i="0" dirty="0">
                <a:solidFill>
                  <a:schemeClr val="tx1"/>
                </a:solidFill>
                <a:effectLst/>
                <a:latin typeface="Open Sans"/>
              </a:rPr>
              <a:t> Research and Training </a:t>
            </a:r>
            <a:r>
              <a:rPr lang="en-US" sz="900" b="0" i="0" dirty="0" err="1">
                <a:solidFill>
                  <a:schemeClr val="tx1"/>
                </a:solidFill>
                <a:effectLst/>
                <a:latin typeface="Open Sans"/>
              </a:rPr>
              <a:t>Programme</a:t>
            </a:r>
            <a:r>
              <a:rPr lang="en-US" sz="900" b="0" i="0" dirty="0">
                <a:solidFill>
                  <a:schemeClr val="tx1"/>
                </a:solidFill>
                <a:effectLst/>
                <a:latin typeface="Open Sans"/>
              </a:rPr>
              <a:t> (Grant Agreement No 101052200 — </a:t>
            </a:r>
            <a:r>
              <a:rPr lang="en-US" sz="900" b="0" i="0" dirty="0" err="1">
                <a:solidFill>
                  <a:schemeClr val="tx1"/>
                </a:solidFill>
                <a:effectLst/>
                <a:latin typeface="Open Sans"/>
              </a:rPr>
              <a:t>EUROfusion</a:t>
            </a:r>
            <a:r>
              <a:rPr lang="en-US" sz="900" b="0" i="0" dirty="0">
                <a:solidFill>
                  <a:schemeClr val="tx1"/>
                </a:solidFill>
                <a:effectLst/>
                <a:latin typeface="Open Sans"/>
              </a:rPr>
              <a:t>). Views and opinions expressed are however those of the author(s) only and do not necessarily reflect those of the European Union or the European Commission. </a:t>
            </a:r>
            <a:endParaRPr lang="de-DE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000"/>
            <a:ext cx="10058400" cy="457200"/>
          </a:xfr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896544"/>
          </a:xfr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 err="1"/>
              <a:t>Modifica</a:t>
            </a:r>
            <a:r>
              <a:rPr lang="en-GB" noProof="0" dirty="0"/>
              <a:t> </a:t>
            </a:r>
            <a:r>
              <a:rPr lang="en-GB" noProof="0" dirty="0" err="1"/>
              <a:t>gli</a:t>
            </a:r>
            <a:r>
              <a:rPr lang="en-GB" noProof="0" dirty="0"/>
              <a:t> </a:t>
            </a:r>
            <a:r>
              <a:rPr lang="en-GB" noProof="0" dirty="0" err="1"/>
              <a:t>stili</a:t>
            </a:r>
            <a:r>
              <a:rPr lang="en-GB" noProof="0" dirty="0"/>
              <a:t> del </a:t>
            </a:r>
            <a:r>
              <a:rPr lang="en-GB" noProof="0" dirty="0" err="1"/>
              <a:t>testo</a:t>
            </a:r>
            <a:r>
              <a:rPr lang="en-GB" noProof="0" dirty="0"/>
              <a:t> </a:t>
            </a:r>
            <a:r>
              <a:rPr lang="en-GB" noProof="0" dirty="0" err="1"/>
              <a:t>dello</a:t>
            </a:r>
            <a:r>
              <a:rPr lang="en-GB" noProof="0" dirty="0"/>
              <a:t> schema</a:t>
            </a:r>
          </a:p>
          <a:p>
            <a:pPr lvl="1"/>
            <a:r>
              <a:rPr lang="en-GB" noProof="0" dirty="0"/>
              <a:t>Secondo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2"/>
            <a:r>
              <a:rPr lang="en-GB" noProof="0" dirty="0" err="1"/>
              <a:t>Terzo</a:t>
            </a:r>
            <a:r>
              <a:rPr lang="en-GB" noProof="0" dirty="0"/>
              <a:t> </a:t>
            </a:r>
            <a:r>
              <a:rPr lang="en-GB" noProof="0" dirty="0" err="1"/>
              <a:t>livello</a:t>
            </a:r>
            <a:endParaRPr lang="en-GB" noProof="0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555" y="93574"/>
            <a:ext cx="490611" cy="49865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32104" y="6525344"/>
            <a:ext cx="4896544" cy="288033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pt-BR" dirty="0"/>
              <a:t>Guangming Zhou et al. </a:t>
            </a:r>
            <a:r>
              <a:rPr lang="en-GB" dirty="0"/>
              <a:t>| 2</a:t>
            </a:r>
            <a:r>
              <a:rPr lang="en-GB" baseline="30000" dirty="0"/>
              <a:t>nd</a:t>
            </a:r>
            <a:r>
              <a:rPr lang="en-GB" dirty="0"/>
              <a:t> DONES Users Workshop | 19.10.2023|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84823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4F4A-9329-4CAE-BAB5-81B5A82CECC5}" type="datetimeFigureOut">
              <a:rPr lang="es-ES" smtClean="0"/>
              <a:t>18/10/2023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92D66-F700-400C-9517-DBC3A24C73D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16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124744"/>
            <a:ext cx="11593288" cy="524396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912" y="6525344"/>
            <a:ext cx="6624736" cy="288033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pt-BR" dirty="0"/>
              <a:t>Guangming Zhou et al. </a:t>
            </a:r>
            <a:r>
              <a:rPr lang="en-GB" dirty="0"/>
              <a:t>| 2</a:t>
            </a:r>
            <a:r>
              <a:rPr lang="en-GB" baseline="30000" dirty="0"/>
              <a:t>nd</a:t>
            </a:r>
            <a:r>
              <a:rPr lang="en-GB" dirty="0"/>
              <a:t> DONES Users Workshop | 19.10.2023 | </a:t>
            </a:r>
            <a:fld id="{6A6D9FA1-99C7-4910-8E32-B85D378B0060}" type="slidenum">
              <a:rPr lang="en-GB" smtClean="0"/>
              <a:pPr algn="r"/>
              <a:t>‹#›</a:t>
            </a:fld>
            <a:r>
              <a:rPr lang="en-GB" dirty="0"/>
              <a:t>/15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pic>
        <p:nvPicPr>
          <p:cNvPr id="9" name="Picture 8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585" y="95282"/>
            <a:ext cx="720079" cy="71220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28600"/>
            <a:ext cx="9601744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of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554888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91800" y="5702657"/>
            <a:ext cx="1562306" cy="10181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6127" y="2125512"/>
            <a:ext cx="11159744" cy="154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315200" y="5750083"/>
            <a:ext cx="327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/>
              <a:t>This work has been carried out within the framework of the </a:t>
            </a:r>
            <a:r>
              <a:rPr lang="en-US" sz="900" dirty="0" err="1"/>
              <a:t>EUROfusion</a:t>
            </a:r>
            <a:r>
              <a:rPr lang="en-US" sz="900" dirty="0"/>
              <a:t> Consortium, funded by the European Union via the </a:t>
            </a:r>
            <a:r>
              <a:rPr lang="en-US" sz="900" dirty="0" err="1"/>
              <a:t>Euratom</a:t>
            </a:r>
            <a:r>
              <a:rPr lang="en-US" sz="900" dirty="0"/>
              <a:t> Research and Training </a:t>
            </a:r>
            <a:r>
              <a:rPr lang="en-US" sz="900" dirty="0" err="1"/>
              <a:t>Programme</a:t>
            </a:r>
            <a:r>
              <a:rPr lang="en-US" sz="900" dirty="0"/>
              <a:t> (Grant Agreement No 101052200 — </a:t>
            </a:r>
            <a:r>
              <a:rPr lang="en-US" sz="900" dirty="0" err="1"/>
              <a:t>EUROfusion</a:t>
            </a:r>
            <a:r>
              <a:rPr lang="en-US" sz="900" dirty="0"/>
              <a:t>). Views and opinions expressed are however those of the author(s) only and do not necessarily reflect those of the European Union or the European Commission. </a:t>
            </a:r>
          </a:p>
        </p:txBody>
      </p:sp>
    </p:spTree>
    <p:extLst>
      <p:ext uri="{BB962C8B-B14F-4D97-AF65-F5344CB8AC3E}">
        <p14:creationId xmlns:p14="http://schemas.microsoft.com/office/powerpoint/2010/main" val="125434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2645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16201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845344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27084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r="273" b="28155"/>
          <a:stretch/>
        </p:blipFill>
        <p:spPr>
          <a:xfrm>
            <a:off x="0" y="-1"/>
            <a:ext cx="12192000" cy="5586007"/>
          </a:xfrm>
          <a:prstGeom prst="rect">
            <a:avLst/>
          </a:prstGeom>
        </p:spPr>
      </p:pic>
      <p:pic>
        <p:nvPicPr>
          <p:cNvPr id="4" name="bg object 17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591800" y="5702657"/>
            <a:ext cx="1562306" cy="101818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7315200" y="5750083"/>
            <a:ext cx="327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/>
              <a:t>This work has been carried out within the framework of the </a:t>
            </a:r>
            <a:r>
              <a:rPr lang="en-US" sz="900" dirty="0" err="1"/>
              <a:t>EUROfusion</a:t>
            </a:r>
            <a:r>
              <a:rPr lang="en-US" sz="900" dirty="0"/>
              <a:t> Consortium, funded by the European Union via the </a:t>
            </a:r>
            <a:r>
              <a:rPr lang="en-US" sz="900" dirty="0" err="1"/>
              <a:t>Euratom</a:t>
            </a:r>
            <a:r>
              <a:rPr lang="en-US" sz="900" dirty="0"/>
              <a:t> Research and Training </a:t>
            </a:r>
            <a:r>
              <a:rPr lang="en-US" sz="900" dirty="0" err="1"/>
              <a:t>Programme</a:t>
            </a:r>
            <a:r>
              <a:rPr lang="en-US" sz="900" dirty="0"/>
              <a:t> (Grant Agreement No 101052200 — </a:t>
            </a:r>
            <a:r>
              <a:rPr lang="en-US" sz="900" dirty="0" err="1"/>
              <a:t>EUROfusion</a:t>
            </a:r>
            <a:r>
              <a:rPr lang="en-US" sz="900" dirty="0"/>
              <a:t>). Views and opinions expressed are however those of the author(s) only and do not necessarily reflect those of the European Union or the European Commission. </a:t>
            </a:r>
          </a:p>
        </p:txBody>
      </p:sp>
    </p:spTree>
    <p:extLst>
      <p:ext uri="{BB962C8B-B14F-4D97-AF65-F5344CB8AC3E}">
        <p14:creationId xmlns:p14="http://schemas.microsoft.com/office/powerpoint/2010/main" val="218096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5" y="-457199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27383" y="5691684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632172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568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667" y="5727214"/>
            <a:ext cx="4836995" cy="9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9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352" y="274638"/>
            <a:ext cx="1166529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352" y="1340769"/>
            <a:ext cx="11665296" cy="4785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3352" y="6356351"/>
            <a:ext cx="1080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18/10/2023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91744" y="6356351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3848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760869"/>
          </a:xfrm>
          <a:custGeom>
            <a:avLst/>
            <a:gdLst/>
            <a:ahLst/>
            <a:cxnLst/>
            <a:rect l="l" t="t" r="r" b="b"/>
            <a:pathLst>
              <a:path w="12192000" h="908685">
                <a:moveTo>
                  <a:pt x="12192000" y="0"/>
                </a:moveTo>
                <a:lnTo>
                  <a:pt x="0" y="0"/>
                </a:lnTo>
                <a:lnTo>
                  <a:pt x="0" y="908303"/>
                </a:lnTo>
                <a:lnTo>
                  <a:pt x="12192000" y="908303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201400" y="66496"/>
            <a:ext cx="655828" cy="627876"/>
          </a:xfrm>
          <a:custGeom>
            <a:avLst/>
            <a:gdLst/>
            <a:ahLst/>
            <a:cxnLst/>
            <a:rect l="l" t="t" r="r" b="b"/>
            <a:pathLst>
              <a:path w="721359" h="709930">
                <a:moveTo>
                  <a:pt x="117170" y="484428"/>
                </a:moveTo>
                <a:lnTo>
                  <a:pt x="98602" y="444423"/>
                </a:lnTo>
                <a:lnTo>
                  <a:pt x="86753" y="400519"/>
                </a:lnTo>
                <a:lnTo>
                  <a:pt x="82613" y="355752"/>
                </a:lnTo>
                <a:lnTo>
                  <a:pt x="83362" y="333857"/>
                </a:lnTo>
                <a:lnTo>
                  <a:pt x="85864" y="312280"/>
                </a:lnTo>
                <a:lnTo>
                  <a:pt x="57238" y="307086"/>
                </a:lnTo>
                <a:lnTo>
                  <a:pt x="54229" y="331254"/>
                </a:lnTo>
                <a:lnTo>
                  <a:pt x="53327" y="355752"/>
                </a:lnTo>
                <a:lnTo>
                  <a:pt x="54597" y="380568"/>
                </a:lnTo>
                <a:lnTo>
                  <a:pt x="63817" y="430517"/>
                </a:lnTo>
                <a:lnTo>
                  <a:pt x="80899" y="476872"/>
                </a:lnTo>
                <a:lnTo>
                  <a:pt x="92125" y="498259"/>
                </a:lnTo>
                <a:lnTo>
                  <a:pt x="117170" y="484428"/>
                </a:lnTo>
                <a:close/>
              </a:path>
              <a:path w="721359" h="709930">
                <a:moveTo>
                  <a:pt x="137744" y="104673"/>
                </a:moveTo>
                <a:lnTo>
                  <a:pt x="98628" y="105562"/>
                </a:lnTo>
                <a:lnTo>
                  <a:pt x="59105" y="151574"/>
                </a:lnTo>
                <a:lnTo>
                  <a:pt x="27787" y="204241"/>
                </a:lnTo>
                <a:lnTo>
                  <a:pt x="6692" y="259689"/>
                </a:lnTo>
                <a:lnTo>
                  <a:pt x="0" y="288061"/>
                </a:lnTo>
                <a:lnTo>
                  <a:pt x="25933" y="292379"/>
                </a:lnTo>
                <a:lnTo>
                  <a:pt x="31953" y="266319"/>
                </a:lnTo>
                <a:lnTo>
                  <a:pt x="40576" y="240271"/>
                </a:lnTo>
                <a:lnTo>
                  <a:pt x="65290" y="189445"/>
                </a:lnTo>
                <a:lnTo>
                  <a:pt x="98158" y="143814"/>
                </a:lnTo>
                <a:lnTo>
                  <a:pt x="117106" y="123520"/>
                </a:lnTo>
                <a:lnTo>
                  <a:pt x="137744" y="104673"/>
                </a:lnTo>
                <a:close/>
              </a:path>
              <a:path w="721359" h="709930">
                <a:moveTo>
                  <a:pt x="165468" y="457619"/>
                </a:moveTo>
                <a:lnTo>
                  <a:pt x="145338" y="409194"/>
                </a:lnTo>
                <a:lnTo>
                  <a:pt x="137858" y="356184"/>
                </a:lnTo>
                <a:lnTo>
                  <a:pt x="138430" y="338823"/>
                </a:lnTo>
                <a:lnTo>
                  <a:pt x="140423" y="321792"/>
                </a:lnTo>
                <a:lnTo>
                  <a:pt x="94805" y="313156"/>
                </a:lnTo>
                <a:lnTo>
                  <a:pt x="91782" y="334568"/>
                </a:lnTo>
                <a:lnTo>
                  <a:pt x="90779" y="356082"/>
                </a:lnTo>
                <a:lnTo>
                  <a:pt x="91782" y="377736"/>
                </a:lnTo>
                <a:lnTo>
                  <a:pt x="99796" y="420865"/>
                </a:lnTo>
                <a:lnTo>
                  <a:pt x="114808" y="461327"/>
                </a:lnTo>
                <a:lnTo>
                  <a:pt x="124320" y="480098"/>
                </a:lnTo>
                <a:lnTo>
                  <a:pt x="165468" y="457619"/>
                </a:lnTo>
                <a:close/>
              </a:path>
              <a:path w="721359" h="709930">
                <a:moveTo>
                  <a:pt x="213766" y="192900"/>
                </a:moveTo>
                <a:lnTo>
                  <a:pt x="183362" y="158305"/>
                </a:lnTo>
                <a:lnTo>
                  <a:pt x="167640" y="172707"/>
                </a:lnTo>
                <a:lnTo>
                  <a:pt x="152831" y="188582"/>
                </a:lnTo>
                <a:lnTo>
                  <a:pt x="127000" y="224040"/>
                </a:lnTo>
                <a:lnTo>
                  <a:pt x="107657" y="263626"/>
                </a:lnTo>
                <a:lnTo>
                  <a:pt x="95694" y="304495"/>
                </a:lnTo>
                <a:lnTo>
                  <a:pt x="142214" y="312280"/>
                </a:lnTo>
                <a:lnTo>
                  <a:pt x="146392" y="295579"/>
                </a:lnTo>
                <a:lnTo>
                  <a:pt x="152158" y="279196"/>
                </a:lnTo>
                <a:lnTo>
                  <a:pt x="178041" y="231952"/>
                </a:lnTo>
                <a:lnTo>
                  <a:pt x="200850" y="204952"/>
                </a:lnTo>
                <a:lnTo>
                  <a:pt x="213766" y="192900"/>
                </a:lnTo>
                <a:close/>
              </a:path>
              <a:path w="721359" h="709930">
                <a:moveTo>
                  <a:pt x="219125" y="427329"/>
                </a:moveTo>
                <a:lnTo>
                  <a:pt x="202133" y="381482"/>
                </a:lnTo>
                <a:lnTo>
                  <a:pt x="200126" y="356184"/>
                </a:lnTo>
                <a:lnTo>
                  <a:pt x="200621" y="344017"/>
                </a:lnTo>
                <a:lnTo>
                  <a:pt x="202133" y="332181"/>
                </a:lnTo>
                <a:lnTo>
                  <a:pt x="180682" y="328726"/>
                </a:lnTo>
                <a:lnTo>
                  <a:pt x="179171" y="342493"/>
                </a:lnTo>
                <a:lnTo>
                  <a:pt x="178765" y="356514"/>
                </a:lnTo>
                <a:lnTo>
                  <a:pt x="179539" y="370687"/>
                </a:lnTo>
                <a:lnTo>
                  <a:pt x="188950" y="412305"/>
                </a:lnTo>
                <a:lnTo>
                  <a:pt x="200342" y="437718"/>
                </a:lnTo>
                <a:lnTo>
                  <a:pt x="219125" y="427329"/>
                </a:lnTo>
                <a:close/>
              </a:path>
              <a:path w="721359" h="709930">
                <a:moveTo>
                  <a:pt x="238810" y="661758"/>
                </a:moveTo>
                <a:lnTo>
                  <a:pt x="188048" y="638302"/>
                </a:lnTo>
                <a:lnTo>
                  <a:pt x="141312" y="606399"/>
                </a:lnTo>
                <a:lnTo>
                  <a:pt x="100177" y="567042"/>
                </a:lnTo>
                <a:lnTo>
                  <a:pt x="67081" y="522490"/>
                </a:lnTo>
                <a:lnTo>
                  <a:pt x="44716" y="535470"/>
                </a:lnTo>
                <a:lnTo>
                  <a:pt x="79819" y="583476"/>
                </a:lnTo>
                <a:lnTo>
                  <a:pt x="124320" y="626300"/>
                </a:lnTo>
                <a:lnTo>
                  <a:pt x="175082" y="660679"/>
                </a:lnTo>
                <a:lnTo>
                  <a:pt x="229870" y="685990"/>
                </a:lnTo>
                <a:lnTo>
                  <a:pt x="238810" y="661758"/>
                </a:lnTo>
                <a:close/>
              </a:path>
              <a:path w="721359" h="709930">
                <a:moveTo>
                  <a:pt x="247751" y="639267"/>
                </a:moveTo>
                <a:lnTo>
                  <a:pt x="200914" y="617220"/>
                </a:lnTo>
                <a:lnTo>
                  <a:pt x="157416" y="587375"/>
                </a:lnTo>
                <a:lnTo>
                  <a:pt x="119735" y="551141"/>
                </a:lnTo>
                <a:lnTo>
                  <a:pt x="89433" y="510374"/>
                </a:lnTo>
                <a:lnTo>
                  <a:pt x="75120" y="519036"/>
                </a:lnTo>
                <a:lnTo>
                  <a:pt x="106540" y="561632"/>
                </a:lnTo>
                <a:lnTo>
                  <a:pt x="146685" y="600341"/>
                </a:lnTo>
                <a:lnTo>
                  <a:pt x="192519" y="631380"/>
                </a:lnTo>
                <a:lnTo>
                  <a:pt x="242392" y="653973"/>
                </a:lnTo>
                <a:lnTo>
                  <a:pt x="247751" y="639267"/>
                </a:lnTo>
                <a:close/>
              </a:path>
              <a:path w="721359" h="709930">
                <a:moveTo>
                  <a:pt x="254025" y="238747"/>
                </a:moveTo>
                <a:lnTo>
                  <a:pt x="239699" y="223177"/>
                </a:lnTo>
                <a:lnTo>
                  <a:pt x="229323" y="232740"/>
                </a:lnTo>
                <a:lnTo>
                  <a:pt x="219684" y="243192"/>
                </a:lnTo>
                <a:lnTo>
                  <a:pt x="196164" y="279425"/>
                </a:lnTo>
                <a:lnTo>
                  <a:pt x="182460" y="319201"/>
                </a:lnTo>
                <a:lnTo>
                  <a:pt x="203022" y="322656"/>
                </a:lnTo>
                <a:lnTo>
                  <a:pt x="206222" y="310997"/>
                </a:lnTo>
                <a:lnTo>
                  <a:pt x="210413" y="299415"/>
                </a:lnTo>
                <a:lnTo>
                  <a:pt x="236245" y="256159"/>
                </a:lnTo>
                <a:lnTo>
                  <a:pt x="244843" y="247015"/>
                </a:lnTo>
                <a:lnTo>
                  <a:pt x="254025" y="238747"/>
                </a:lnTo>
                <a:close/>
              </a:path>
              <a:path w="721359" h="709930">
                <a:moveTo>
                  <a:pt x="288899" y="529412"/>
                </a:moveTo>
                <a:lnTo>
                  <a:pt x="247269" y="508368"/>
                </a:lnTo>
                <a:lnTo>
                  <a:pt x="211747" y="477075"/>
                </a:lnTo>
                <a:lnTo>
                  <a:pt x="193192" y="452424"/>
                </a:lnTo>
                <a:lnTo>
                  <a:pt x="177088" y="461073"/>
                </a:lnTo>
                <a:lnTo>
                  <a:pt x="209410" y="500608"/>
                </a:lnTo>
                <a:lnTo>
                  <a:pt x="251663" y="532003"/>
                </a:lnTo>
                <a:lnTo>
                  <a:pt x="282638" y="546722"/>
                </a:lnTo>
                <a:lnTo>
                  <a:pt x="288899" y="529412"/>
                </a:lnTo>
                <a:close/>
              </a:path>
              <a:path w="721359" h="709930">
                <a:moveTo>
                  <a:pt x="300520" y="498259"/>
                </a:moveTo>
                <a:lnTo>
                  <a:pt x="256705" y="472325"/>
                </a:lnTo>
                <a:lnTo>
                  <a:pt x="223596" y="435114"/>
                </a:lnTo>
                <a:lnTo>
                  <a:pt x="205727" y="445503"/>
                </a:lnTo>
                <a:lnTo>
                  <a:pt x="232384" y="478713"/>
                </a:lnTo>
                <a:lnTo>
                  <a:pt x="267322" y="504977"/>
                </a:lnTo>
                <a:lnTo>
                  <a:pt x="293370" y="517309"/>
                </a:lnTo>
                <a:lnTo>
                  <a:pt x="300520" y="498259"/>
                </a:lnTo>
                <a:close/>
              </a:path>
              <a:path w="721359" h="709930">
                <a:moveTo>
                  <a:pt x="355092" y="147916"/>
                </a:moveTo>
                <a:lnTo>
                  <a:pt x="304025" y="154978"/>
                </a:lnTo>
                <a:lnTo>
                  <a:pt x="255016" y="174853"/>
                </a:lnTo>
                <a:lnTo>
                  <a:pt x="226288" y="192900"/>
                </a:lnTo>
                <a:lnTo>
                  <a:pt x="237921" y="206743"/>
                </a:lnTo>
                <a:lnTo>
                  <a:pt x="250482" y="198018"/>
                </a:lnTo>
                <a:lnTo>
                  <a:pt x="263969" y="190093"/>
                </a:lnTo>
                <a:lnTo>
                  <a:pt x="308800" y="172300"/>
                </a:lnTo>
                <a:lnTo>
                  <a:pt x="355092" y="166090"/>
                </a:lnTo>
                <a:lnTo>
                  <a:pt x="355092" y="147916"/>
                </a:lnTo>
                <a:close/>
              </a:path>
              <a:path w="721359" h="709930">
                <a:moveTo>
                  <a:pt x="355092" y="94284"/>
                </a:moveTo>
                <a:lnTo>
                  <a:pt x="311594" y="98501"/>
                </a:lnTo>
                <a:lnTo>
                  <a:pt x="267436" y="109867"/>
                </a:lnTo>
                <a:lnTo>
                  <a:pt x="226618" y="128460"/>
                </a:lnTo>
                <a:lnTo>
                  <a:pt x="190512" y="152247"/>
                </a:lnTo>
                <a:lnTo>
                  <a:pt x="220916" y="186855"/>
                </a:lnTo>
                <a:lnTo>
                  <a:pt x="235369" y="176834"/>
                </a:lnTo>
                <a:lnTo>
                  <a:pt x="250659" y="167716"/>
                </a:lnTo>
                <a:lnTo>
                  <a:pt x="302006" y="147434"/>
                </a:lnTo>
                <a:lnTo>
                  <a:pt x="355092" y="140144"/>
                </a:lnTo>
                <a:lnTo>
                  <a:pt x="355092" y="94284"/>
                </a:lnTo>
                <a:close/>
              </a:path>
              <a:path w="721359" h="709930">
                <a:moveTo>
                  <a:pt x="355092" y="33731"/>
                </a:moveTo>
                <a:lnTo>
                  <a:pt x="300863" y="38392"/>
                </a:lnTo>
                <a:lnTo>
                  <a:pt x="245960" y="52768"/>
                </a:lnTo>
                <a:lnTo>
                  <a:pt x="195097" y="75260"/>
                </a:lnTo>
                <a:lnTo>
                  <a:pt x="150253" y="105537"/>
                </a:lnTo>
                <a:lnTo>
                  <a:pt x="160997" y="118516"/>
                </a:lnTo>
                <a:lnTo>
                  <a:pt x="181787" y="103136"/>
                </a:lnTo>
                <a:lnTo>
                  <a:pt x="203923" y="89535"/>
                </a:lnTo>
                <a:lnTo>
                  <a:pt x="252222" y="68338"/>
                </a:lnTo>
                <a:lnTo>
                  <a:pt x="303657" y="54711"/>
                </a:lnTo>
                <a:lnTo>
                  <a:pt x="355092" y="50165"/>
                </a:lnTo>
                <a:lnTo>
                  <a:pt x="355092" y="33731"/>
                </a:lnTo>
                <a:close/>
              </a:path>
              <a:path w="721359" h="709930">
                <a:moveTo>
                  <a:pt x="355092" y="0"/>
                </a:moveTo>
                <a:lnTo>
                  <a:pt x="294716" y="5181"/>
                </a:lnTo>
                <a:lnTo>
                  <a:pt x="234340" y="20751"/>
                </a:lnTo>
                <a:lnTo>
                  <a:pt x="178104" y="46609"/>
                </a:lnTo>
                <a:lnTo>
                  <a:pt x="127901" y="79578"/>
                </a:lnTo>
                <a:lnTo>
                  <a:pt x="144894" y="99479"/>
                </a:lnTo>
                <a:lnTo>
                  <a:pt x="167182" y="83299"/>
                </a:lnTo>
                <a:lnTo>
                  <a:pt x="191071" y="68668"/>
                </a:lnTo>
                <a:lnTo>
                  <a:pt x="243281" y="44983"/>
                </a:lnTo>
                <a:lnTo>
                  <a:pt x="299186" y="30492"/>
                </a:lnTo>
                <a:lnTo>
                  <a:pt x="355092" y="25095"/>
                </a:lnTo>
                <a:lnTo>
                  <a:pt x="355092" y="0"/>
                </a:lnTo>
                <a:close/>
              </a:path>
              <a:path w="721359" h="709930">
                <a:moveTo>
                  <a:pt x="417690" y="519899"/>
                </a:moveTo>
                <a:lnTo>
                  <a:pt x="409651" y="500862"/>
                </a:lnTo>
                <a:lnTo>
                  <a:pt x="397916" y="504266"/>
                </a:lnTo>
                <a:lnTo>
                  <a:pt x="385610" y="506704"/>
                </a:lnTo>
                <a:lnTo>
                  <a:pt x="372795" y="508165"/>
                </a:lnTo>
                <a:lnTo>
                  <a:pt x="359562" y="508647"/>
                </a:lnTo>
                <a:lnTo>
                  <a:pt x="346824" y="508165"/>
                </a:lnTo>
                <a:lnTo>
                  <a:pt x="334187" y="506704"/>
                </a:lnTo>
                <a:lnTo>
                  <a:pt x="321703" y="504266"/>
                </a:lnTo>
                <a:lnTo>
                  <a:pt x="309473" y="500862"/>
                </a:lnTo>
                <a:lnTo>
                  <a:pt x="302323" y="519899"/>
                </a:lnTo>
                <a:lnTo>
                  <a:pt x="316039" y="523938"/>
                </a:lnTo>
                <a:lnTo>
                  <a:pt x="330263" y="526923"/>
                </a:lnTo>
                <a:lnTo>
                  <a:pt x="344830" y="528777"/>
                </a:lnTo>
                <a:lnTo>
                  <a:pt x="359562" y="529412"/>
                </a:lnTo>
                <a:lnTo>
                  <a:pt x="374688" y="528777"/>
                </a:lnTo>
                <a:lnTo>
                  <a:pt x="389305" y="526923"/>
                </a:lnTo>
                <a:lnTo>
                  <a:pt x="403580" y="523938"/>
                </a:lnTo>
                <a:lnTo>
                  <a:pt x="417690" y="519899"/>
                </a:lnTo>
                <a:close/>
              </a:path>
              <a:path w="721359" h="709930">
                <a:moveTo>
                  <a:pt x="447217" y="600341"/>
                </a:moveTo>
                <a:lnTo>
                  <a:pt x="431114" y="557085"/>
                </a:lnTo>
                <a:lnTo>
                  <a:pt x="414020" y="562140"/>
                </a:lnTo>
                <a:lnTo>
                  <a:pt x="396341" y="565632"/>
                </a:lnTo>
                <a:lnTo>
                  <a:pt x="378167" y="567677"/>
                </a:lnTo>
                <a:lnTo>
                  <a:pt x="359562" y="568337"/>
                </a:lnTo>
                <a:lnTo>
                  <a:pt x="341083" y="567677"/>
                </a:lnTo>
                <a:lnTo>
                  <a:pt x="323113" y="565632"/>
                </a:lnTo>
                <a:lnTo>
                  <a:pt x="305473" y="562140"/>
                </a:lnTo>
                <a:lnTo>
                  <a:pt x="288010" y="557085"/>
                </a:lnTo>
                <a:lnTo>
                  <a:pt x="271907" y="600341"/>
                </a:lnTo>
                <a:lnTo>
                  <a:pt x="293014" y="606158"/>
                </a:lnTo>
                <a:lnTo>
                  <a:pt x="314731" y="610514"/>
                </a:lnTo>
                <a:lnTo>
                  <a:pt x="336931" y="613244"/>
                </a:lnTo>
                <a:lnTo>
                  <a:pt x="359562" y="614184"/>
                </a:lnTo>
                <a:lnTo>
                  <a:pt x="382562" y="613244"/>
                </a:lnTo>
                <a:lnTo>
                  <a:pt x="404723" y="610514"/>
                </a:lnTo>
                <a:lnTo>
                  <a:pt x="426224" y="606158"/>
                </a:lnTo>
                <a:lnTo>
                  <a:pt x="447217" y="600341"/>
                </a:lnTo>
                <a:close/>
              </a:path>
              <a:path w="721359" h="709930">
                <a:moveTo>
                  <a:pt x="472262" y="217131"/>
                </a:moveTo>
                <a:lnTo>
                  <a:pt x="435914" y="195110"/>
                </a:lnTo>
                <a:lnTo>
                  <a:pt x="393217" y="182308"/>
                </a:lnTo>
                <a:lnTo>
                  <a:pt x="364921" y="179057"/>
                </a:lnTo>
                <a:lnTo>
                  <a:pt x="364921" y="199834"/>
                </a:lnTo>
                <a:lnTo>
                  <a:pt x="377139" y="200469"/>
                </a:lnTo>
                <a:lnTo>
                  <a:pt x="389521" y="202311"/>
                </a:lnTo>
                <a:lnTo>
                  <a:pt x="426516" y="213842"/>
                </a:lnTo>
                <a:lnTo>
                  <a:pt x="458838" y="232702"/>
                </a:lnTo>
                <a:lnTo>
                  <a:pt x="472262" y="217131"/>
                </a:lnTo>
                <a:close/>
              </a:path>
              <a:path w="721359" h="709930">
                <a:moveTo>
                  <a:pt x="481203" y="688581"/>
                </a:moveTo>
                <a:lnTo>
                  <a:pt x="472262" y="665226"/>
                </a:lnTo>
                <a:lnTo>
                  <a:pt x="445096" y="672807"/>
                </a:lnTo>
                <a:lnTo>
                  <a:pt x="417258" y="678522"/>
                </a:lnTo>
                <a:lnTo>
                  <a:pt x="388747" y="682129"/>
                </a:lnTo>
                <a:lnTo>
                  <a:pt x="359562" y="683387"/>
                </a:lnTo>
                <a:lnTo>
                  <a:pt x="330390" y="682129"/>
                </a:lnTo>
                <a:lnTo>
                  <a:pt x="301980" y="678522"/>
                </a:lnTo>
                <a:lnTo>
                  <a:pt x="274408" y="672807"/>
                </a:lnTo>
                <a:lnTo>
                  <a:pt x="247751" y="665226"/>
                </a:lnTo>
                <a:lnTo>
                  <a:pt x="238810" y="688581"/>
                </a:lnTo>
                <a:lnTo>
                  <a:pt x="267614" y="697293"/>
                </a:lnTo>
                <a:lnTo>
                  <a:pt x="297510" y="703821"/>
                </a:lnTo>
                <a:lnTo>
                  <a:pt x="328244" y="707923"/>
                </a:lnTo>
                <a:lnTo>
                  <a:pt x="359562" y="709345"/>
                </a:lnTo>
                <a:lnTo>
                  <a:pt x="391274" y="707923"/>
                </a:lnTo>
                <a:lnTo>
                  <a:pt x="422059" y="703821"/>
                </a:lnTo>
                <a:lnTo>
                  <a:pt x="452005" y="697293"/>
                </a:lnTo>
                <a:lnTo>
                  <a:pt x="481203" y="688581"/>
                </a:lnTo>
                <a:close/>
              </a:path>
              <a:path w="721359" h="709930">
                <a:moveTo>
                  <a:pt x="514299" y="445503"/>
                </a:moveTo>
                <a:lnTo>
                  <a:pt x="495515" y="435114"/>
                </a:lnTo>
                <a:lnTo>
                  <a:pt x="488835" y="445312"/>
                </a:lnTo>
                <a:lnTo>
                  <a:pt x="480987" y="455015"/>
                </a:lnTo>
                <a:lnTo>
                  <a:pt x="452183" y="480263"/>
                </a:lnTo>
                <a:lnTo>
                  <a:pt x="418592" y="498259"/>
                </a:lnTo>
                <a:lnTo>
                  <a:pt x="425754" y="517309"/>
                </a:lnTo>
                <a:lnTo>
                  <a:pt x="464108" y="497357"/>
                </a:lnTo>
                <a:lnTo>
                  <a:pt x="497420" y="468096"/>
                </a:lnTo>
                <a:lnTo>
                  <a:pt x="506399" y="456996"/>
                </a:lnTo>
                <a:lnTo>
                  <a:pt x="514299" y="445503"/>
                </a:lnTo>
                <a:close/>
              </a:path>
              <a:path w="721359" h="709930">
                <a:moveTo>
                  <a:pt x="528612" y="152247"/>
                </a:moveTo>
                <a:lnTo>
                  <a:pt x="492493" y="128460"/>
                </a:lnTo>
                <a:lnTo>
                  <a:pt x="451688" y="109867"/>
                </a:lnTo>
                <a:lnTo>
                  <a:pt x="408305" y="98501"/>
                </a:lnTo>
                <a:lnTo>
                  <a:pt x="364921" y="94284"/>
                </a:lnTo>
                <a:lnTo>
                  <a:pt x="364921" y="140144"/>
                </a:lnTo>
                <a:lnTo>
                  <a:pt x="382511" y="140944"/>
                </a:lnTo>
                <a:lnTo>
                  <a:pt x="400253" y="143383"/>
                </a:lnTo>
                <a:lnTo>
                  <a:pt x="452678" y="159727"/>
                </a:lnTo>
                <a:lnTo>
                  <a:pt x="499097" y="186855"/>
                </a:lnTo>
                <a:lnTo>
                  <a:pt x="528612" y="152247"/>
                </a:lnTo>
                <a:close/>
              </a:path>
              <a:path w="721359" h="709930">
                <a:moveTo>
                  <a:pt x="537552" y="319201"/>
                </a:moveTo>
                <a:lnTo>
                  <a:pt x="523722" y="279425"/>
                </a:lnTo>
                <a:lnTo>
                  <a:pt x="499541" y="243192"/>
                </a:lnTo>
                <a:lnTo>
                  <a:pt x="479412" y="223177"/>
                </a:lnTo>
                <a:lnTo>
                  <a:pt x="466001" y="238747"/>
                </a:lnTo>
                <a:lnTo>
                  <a:pt x="475056" y="247015"/>
                </a:lnTo>
                <a:lnTo>
                  <a:pt x="483438" y="256159"/>
                </a:lnTo>
                <a:lnTo>
                  <a:pt x="504393" y="287985"/>
                </a:lnTo>
                <a:lnTo>
                  <a:pt x="516089" y="322656"/>
                </a:lnTo>
                <a:lnTo>
                  <a:pt x="537552" y="319201"/>
                </a:lnTo>
                <a:close/>
              </a:path>
              <a:path w="721359" h="709930">
                <a:moveTo>
                  <a:pt x="553656" y="124574"/>
                </a:moveTo>
                <a:lnTo>
                  <a:pt x="512064" y="96672"/>
                </a:lnTo>
                <a:lnTo>
                  <a:pt x="465099" y="75260"/>
                </a:lnTo>
                <a:lnTo>
                  <a:pt x="415023" y="62395"/>
                </a:lnTo>
                <a:lnTo>
                  <a:pt x="364921" y="57962"/>
                </a:lnTo>
                <a:lnTo>
                  <a:pt x="364921" y="86512"/>
                </a:lnTo>
                <a:lnTo>
                  <a:pt x="387197" y="87477"/>
                </a:lnTo>
                <a:lnTo>
                  <a:pt x="409651" y="90398"/>
                </a:lnTo>
                <a:lnTo>
                  <a:pt x="454367" y="102069"/>
                </a:lnTo>
                <a:lnTo>
                  <a:pt x="496862" y="121208"/>
                </a:lnTo>
                <a:lnTo>
                  <a:pt x="533971" y="146189"/>
                </a:lnTo>
                <a:lnTo>
                  <a:pt x="553656" y="124574"/>
                </a:lnTo>
                <a:close/>
              </a:path>
              <a:path w="721359" h="709930">
                <a:moveTo>
                  <a:pt x="573227" y="356082"/>
                </a:moveTo>
                <a:lnTo>
                  <a:pt x="572655" y="339166"/>
                </a:lnTo>
                <a:lnTo>
                  <a:pt x="570649" y="322656"/>
                </a:lnTo>
                <a:lnTo>
                  <a:pt x="552767" y="326123"/>
                </a:lnTo>
                <a:lnTo>
                  <a:pt x="554253" y="341058"/>
                </a:lnTo>
                <a:lnTo>
                  <a:pt x="554659" y="356082"/>
                </a:lnTo>
                <a:lnTo>
                  <a:pt x="548525" y="402056"/>
                </a:lnTo>
                <a:lnTo>
                  <a:pt x="531291" y="444639"/>
                </a:lnTo>
                <a:lnTo>
                  <a:pt x="546506" y="453288"/>
                </a:lnTo>
                <a:lnTo>
                  <a:pt x="566254" y="406819"/>
                </a:lnTo>
                <a:lnTo>
                  <a:pt x="572287" y="373151"/>
                </a:lnTo>
                <a:lnTo>
                  <a:pt x="573227" y="356082"/>
                </a:lnTo>
                <a:close/>
              </a:path>
              <a:path w="721359" h="709930">
                <a:moveTo>
                  <a:pt x="590334" y="487895"/>
                </a:moveTo>
                <a:lnTo>
                  <a:pt x="549186" y="465391"/>
                </a:lnTo>
                <a:lnTo>
                  <a:pt x="539648" y="479844"/>
                </a:lnTo>
                <a:lnTo>
                  <a:pt x="528612" y="493407"/>
                </a:lnTo>
                <a:lnTo>
                  <a:pt x="487730" y="529196"/>
                </a:lnTo>
                <a:lnTo>
                  <a:pt x="440055" y="554494"/>
                </a:lnTo>
                <a:lnTo>
                  <a:pt x="456158" y="596887"/>
                </a:lnTo>
                <a:lnTo>
                  <a:pt x="495515" y="578827"/>
                </a:lnTo>
                <a:lnTo>
                  <a:pt x="532193" y="553631"/>
                </a:lnTo>
                <a:lnTo>
                  <a:pt x="564616" y="522706"/>
                </a:lnTo>
                <a:lnTo>
                  <a:pt x="578231" y="505701"/>
                </a:lnTo>
                <a:lnTo>
                  <a:pt x="590334" y="487895"/>
                </a:lnTo>
                <a:close/>
              </a:path>
              <a:path w="721359" h="709930">
                <a:moveTo>
                  <a:pt x="622528" y="506056"/>
                </a:moveTo>
                <a:lnTo>
                  <a:pt x="597484" y="492213"/>
                </a:lnTo>
                <a:lnTo>
                  <a:pt x="585241" y="510540"/>
                </a:lnTo>
                <a:lnTo>
                  <a:pt x="571322" y="527900"/>
                </a:lnTo>
                <a:lnTo>
                  <a:pt x="538441" y="559689"/>
                </a:lnTo>
                <a:lnTo>
                  <a:pt x="499656" y="585749"/>
                </a:lnTo>
                <a:lnTo>
                  <a:pt x="458838" y="604672"/>
                </a:lnTo>
                <a:lnTo>
                  <a:pt x="468680" y="631482"/>
                </a:lnTo>
                <a:lnTo>
                  <a:pt x="514629" y="610298"/>
                </a:lnTo>
                <a:lnTo>
                  <a:pt x="557237" y="581317"/>
                </a:lnTo>
                <a:lnTo>
                  <a:pt x="593572" y="545960"/>
                </a:lnTo>
                <a:lnTo>
                  <a:pt x="608926" y="526453"/>
                </a:lnTo>
                <a:lnTo>
                  <a:pt x="622528" y="506056"/>
                </a:lnTo>
                <a:close/>
              </a:path>
              <a:path w="721359" h="709930">
                <a:moveTo>
                  <a:pt x="623417" y="304495"/>
                </a:moveTo>
                <a:lnTo>
                  <a:pt x="611911" y="263626"/>
                </a:lnTo>
                <a:lnTo>
                  <a:pt x="593013" y="224040"/>
                </a:lnTo>
                <a:lnTo>
                  <a:pt x="566737" y="188582"/>
                </a:lnTo>
                <a:lnTo>
                  <a:pt x="535762" y="158305"/>
                </a:lnTo>
                <a:lnTo>
                  <a:pt x="506247" y="192900"/>
                </a:lnTo>
                <a:lnTo>
                  <a:pt x="519163" y="204952"/>
                </a:lnTo>
                <a:lnTo>
                  <a:pt x="531075" y="217881"/>
                </a:lnTo>
                <a:lnTo>
                  <a:pt x="560438" y="263144"/>
                </a:lnTo>
                <a:lnTo>
                  <a:pt x="576910" y="312280"/>
                </a:lnTo>
                <a:lnTo>
                  <a:pt x="623417" y="304495"/>
                </a:lnTo>
                <a:close/>
              </a:path>
              <a:path w="721359" h="709930">
                <a:moveTo>
                  <a:pt x="691743" y="355752"/>
                </a:moveTo>
                <a:lnTo>
                  <a:pt x="690829" y="329018"/>
                </a:lnTo>
                <a:lnTo>
                  <a:pt x="687832" y="302768"/>
                </a:lnTo>
                <a:lnTo>
                  <a:pt x="670826" y="306222"/>
                </a:lnTo>
                <a:lnTo>
                  <a:pt x="673836" y="330682"/>
                </a:lnTo>
                <a:lnTo>
                  <a:pt x="674738" y="355866"/>
                </a:lnTo>
                <a:lnTo>
                  <a:pt x="669937" y="407441"/>
                </a:lnTo>
                <a:lnTo>
                  <a:pt x="656183" y="457288"/>
                </a:lnTo>
                <a:lnTo>
                  <a:pt x="635050" y="502602"/>
                </a:lnTo>
                <a:lnTo>
                  <a:pt x="649363" y="511238"/>
                </a:lnTo>
                <a:lnTo>
                  <a:pt x="672172" y="462584"/>
                </a:lnTo>
                <a:lnTo>
                  <a:pt x="686930" y="410032"/>
                </a:lnTo>
                <a:lnTo>
                  <a:pt x="690473" y="382816"/>
                </a:lnTo>
                <a:lnTo>
                  <a:pt x="691743" y="355752"/>
                </a:lnTo>
                <a:close/>
              </a:path>
              <a:path w="721359" h="709930">
                <a:moveTo>
                  <a:pt x="720026" y="288061"/>
                </a:moveTo>
                <a:lnTo>
                  <a:pt x="703922" y="231724"/>
                </a:lnTo>
                <a:lnTo>
                  <a:pt x="677087" y="177330"/>
                </a:lnTo>
                <a:lnTo>
                  <a:pt x="641870" y="127596"/>
                </a:lnTo>
                <a:lnTo>
                  <a:pt x="599274" y="85636"/>
                </a:lnTo>
                <a:lnTo>
                  <a:pt x="582269" y="105537"/>
                </a:lnTo>
                <a:lnTo>
                  <a:pt x="602526" y="123875"/>
                </a:lnTo>
                <a:lnTo>
                  <a:pt x="621512" y="143929"/>
                </a:lnTo>
                <a:lnTo>
                  <a:pt x="654723" y="189445"/>
                </a:lnTo>
                <a:lnTo>
                  <a:pt x="679107" y="240271"/>
                </a:lnTo>
                <a:lnTo>
                  <a:pt x="694080" y="292379"/>
                </a:lnTo>
                <a:lnTo>
                  <a:pt x="720026" y="288061"/>
                </a:lnTo>
                <a:close/>
              </a:path>
              <a:path w="721359" h="709930">
                <a:moveTo>
                  <a:pt x="720839" y="296913"/>
                </a:moveTo>
                <a:lnTo>
                  <a:pt x="695871" y="301904"/>
                </a:lnTo>
                <a:lnTo>
                  <a:pt x="699008" y="328676"/>
                </a:lnTo>
                <a:lnTo>
                  <a:pt x="700125" y="355866"/>
                </a:lnTo>
                <a:lnTo>
                  <a:pt x="694982" y="411759"/>
                </a:lnTo>
                <a:lnTo>
                  <a:pt x="680110" y="465505"/>
                </a:lnTo>
                <a:lnTo>
                  <a:pt x="656513" y="514705"/>
                </a:lnTo>
                <a:lnTo>
                  <a:pt x="679767" y="527672"/>
                </a:lnTo>
                <a:lnTo>
                  <a:pt x="693496" y="501611"/>
                </a:lnTo>
                <a:lnTo>
                  <a:pt x="705040" y="474154"/>
                </a:lnTo>
                <a:lnTo>
                  <a:pt x="714235" y="445566"/>
                </a:lnTo>
                <a:lnTo>
                  <a:pt x="720839" y="416407"/>
                </a:lnTo>
                <a:lnTo>
                  <a:pt x="720839" y="296913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8600" y="184855"/>
            <a:ext cx="88392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6700" y="838200"/>
            <a:ext cx="11620500" cy="5418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96265" y="6441904"/>
            <a:ext cx="204470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61204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</p:sldLayoutIdLst>
  <p:txStyles>
    <p:titleStyle>
      <a:lvl1pPr>
        <a:defRPr sz="2800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18/10/2023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4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emf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tif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344" y="2348880"/>
            <a:ext cx="10513168" cy="1044116"/>
          </a:xfrm>
        </p:spPr>
        <p:txBody>
          <a:bodyPr/>
          <a:lstStyle/>
          <a:p>
            <a:r>
              <a:rPr lang="en-US" sz="3200" dirty="0"/>
              <a:t>Solid Breeding Blankets: overview and key pending validation needs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352" y="4437112"/>
            <a:ext cx="8640960" cy="687107"/>
          </a:xfrm>
        </p:spPr>
        <p:txBody>
          <a:bodyPr>
            <a:noAutofit/>
          </a:bodyPr>
          <a:lstStyle/>
          <a:p>
            <a:r>
              <a:rPr lang="pt-BR" sz="1800" dirty="0"/>
              <a:t>Guangming Zhou, Francisco A. Hern</a:t>
            </a:r>
            <a:r>
              <a:rPr lang="en-US" sz="1800" dirty="0"/>
              <a:t>á</a:t>
            </a:r>
            <a:r>
              <a:rPr lang="pt-BR" sz="1800" dirty="0" err="1"/>
              <a:t>ndez</a:t>
            </a:r>
            <a:r>
              <a:rPr lang="pt-BR" sz="1800" dirty="0"/>
              <a:t>, Arkady Serikov </a:t>
            </a:r>
            <a:r>
              <a:rPr lang="en-US" sz="1800" dirty="0"/>
              <a:t>(KIT)</a:t>
            </a:r>
          </a:p>
          <a:p>
            <a:r>
              <a:rPr lang="it-IT" sz="1800" dirty="0"/>
              <a:t>Alessandro Spagnuolo, Salvatore D’Amico (</a:t>
            </a:r>
            <a:r>
              <a:rPr lang="it-IT" sz="1800" dirty="0" err="1"/>
              <a:t>EUROfusion</a:t>
            </a:r>
            <a:r>
              <a:rPr lang="it-IT" sz="1800" dirty="0"/>
              <a:t> DEMO Central Team)</a:t>
            </a:r>
            <a:endParaRPr lang="pt-BR" sz="1800" dirty="0"/>
          </a:p>
        </p:txBody>
      </p:sp>
      <p:pic>
        <p:nvPicPr>
          <p:cNvPr id="8" name="Grafik 35">
            <a:extLst>
              <a:ext uri="{FF2B5EF4-FFF2-40B4-BE49-F238E27FC236}">
                <a16:creationId xmlns:a16="http://schemas.microsoft.com/office/drawing/2014/main" id="{5754B805-D9E2-42A5-8948-244EB934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5661248"/>
            <a:ext cx="5760640" cy="928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279" y="0"/>
            <a:ext cx="7168722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216" y="49403"/>
            <a:ext cx="6408712" cy="569238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Ongoing activities</a:t>
            </a:r>
            <a:endParaRPr lang="en-GB" sz="2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303912" y="6525344"/>
            <a:ext cx="6624736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CA4F0-8F4C-F5F0-131B-F2FFA242F5B8}"/>
              </a:ext>
            </a:extLst>
          </p:cNvPr>
          <p:cNvGrpSpPr/>
          <p:nvPr/>
        </p:nvGrpSpPr>
        <p:grpSpPr>
          <a:xfrm>
            <a:off x="10266025" y="2306317"/>
            <a:ext cx="1925975" cy="1169551"/>
            <a:chOff x="10246974" y="822051"/>
            <a:chExt cx="1925975" cy="116955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89F87F-D971-7F3C-2F7D-62209055A6EB}"/>
                </a:ext>
              </a:extLst>
            </p:cNvPr>
            <p:cNvSpPr txBox="1"/>
            <p:nvPr/>
          </p:nvSpPr>
          <p:spPr>
            <a:xfrm>
              <a:off x="10418426" y="822051"/>
              <a:ext cx="17545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w/o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w/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Fusion environment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830651-96E5-5BFE-378E-552D392BCF73}"/>
                </a:ext>
              </a:extLst>
            </p:cNvPr>
            <p:cNvSpPr/>
            <p:nvPr/>
          </p:nvSpPr>
          <p:spPr>
            <a:xfrm>
              <a:off x="10246974" y="899211"/>
              <a:ext cx="144000" cy="144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1AB738-C58F-2437-D7A7-2B6B1E3B0625}"/>
                </a:ext>
              </a:extLst>
            </p:cNvPr>
            <p:cNvSpPr/>
            <p:nvPr/>
          </p:nvSpPr>
          <p:spPr>
            <a:xfrm>
              <a:off x="10246974" y="1331259"/>
              <a:ext cx="144000" cy="144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A1C80C-85B9-487C-1C3A-7426237EA75D}"/>
                </a:ext>
              </a:extLst>
            </p:cNvPr>
            <p:cNvSpPr/>
            <p:nvPr/>
          </p:nvSpPr>
          <p:spPr>
            <a:xfrm>
              <a:off x="10246974" y="1753766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Rectangle: Top Corners Rounded 53">
            <a:extLst>
              <a:ext uri="{FF2B5EF4-FFF2-40B4-BE49-F238E27FC236}">
                <a16:creationId xmlns:a16="http://schemas.microsoft.com/office/drawing/2014/main" id="{4D22FDBF-7FA9-8E0D-7308-909EF4442F66}"/>
              </a:ext>
            </a:extLst>
          </p:cNvPr>
          <p:cNvSpPr/>
          <p:nvPr/>
        </p:nvSpPr>
        <p:spPr>
          <a:xfrm>
            <a:off x="5977909" y="760457"/>
            <a:ext cx="4114801" cy="1585649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45" name="Rectangle: Top Corners Rounded 4">
            <a:extLst>
              <a:ext uri="{FF2B5EF4-FFF2-40B4-BE49-F238E27FC236}">
                <a16:creationId xmlns:a16="http://schemas.microsoft.com/office/drawing/2014/main" id="{057DC593-B00F-789C-1F45-1CE0FC4F748C}"/>
              </a:ext>
            </a:extLst>
          </p:cNvPr>
          <p:cNvSpPr txBox="1"/>
          <p:nvPr/>
        </p:nvSpPr>
        <p:spPr>
          <a:xfrm>
            <a:off x="5984087" y="777521"/>
            <a:ext cx="4101051" cy="14227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Mechanical and materials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Corrosion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Failure of coolant wall due to stress corrosion cracking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Failure of coolant wall due to liquid-metal embrittlement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Neutron-induced sputtering transp. of activated mat.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Coolant/coatings/structure interactions und </a:t>
            </a:r>
            <a:r>
              <a:rPr lang="en-GB" sz="1400" dirty="0" err="1">
                <a:solidFill>
                  <a:srgbClr val="FF0000"/>
                </a:solidFill>
              </a:rPr>
              <a:t>irrad</a:t>
            </a:r>
            <a:r>
              <a:rPr lang="en-GB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14CB0F-5978-812B-7B50-08D822904E83}"/>
              </a:ext>
            </a:extLst>
          </p:cNvPr>
          <p:cNvSpPr/>
          <p:nvPr/>
        </p:nvSpPr>
        <p:spPr>
          <a:xfrm rot="16200000">
            <a:off x="4995310" y="1370399"/>
            <a:ext cx="1585651" cy="365761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BAB5EF-50B2-9D7E-9592-390DF50A1ED5}"/>
              </a:ext>
            </a:extLst>
          </p:cNvPr>
          <p:cNvSpPr txBox="1"/>
          <p:nvPr/>
        </p:nvSpPr>
        <p:spPr>
          <a:xfrm rot="16200000">
            <a:off x="5043151" y="1426329"/>
            <a:ext cx="1489969" cy="310732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1" tIns="0" rIns="16511" bIns="0" numCol="1" spcCol="1270" anchor="ctr" anchorCtr="0">
            <a:noAutofit/>
          </a:bodyPr>
          <a:lstStyle/>
          <a:p>
            <a:r>
              <a:rPr lang="en-GB" sz="1200" b="1" dirty="0"/>
              <a:t>Coolant / structure interactions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9696400" y="1268760"/>
            <a:ext cx="619471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272464" y="949612"/>
            <a:ext cx="1824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WLCB</a:t>
            </a:r>
          </a:p>
          <a:p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fission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456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216" y="49403"/>
            <a:ext cx="6408712" cy="569238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Ongoing activities</a:t>
            </a:r>
            <a:endParaRPr lang="en-GB" sz="2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CA4F0-8F4C-F5F0-131B-F2FFA242F5B8}"/>
              </a:ext>
            </a:extLst>
          </p:cNvPr>
          <p:cNvGrpSpPr/>
          <p:nvPr/>
        </p:nvGrpSpPr>
        <p:grpSpPr>
          <a:xfrm>
            <a:off x="10272464" y="2705251"/>
            <a:ext cx="1925975" cy="1169551"/>
            <a:chOff x="10246974" y="822051"/>
            <a:chExt cx="1925975" cy="116955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89F87F-D971-7F3C-2F7D-62209055A6EB}"/>
                </a:ext>
              </a:extLst>
            </p:cNvPr>
            <p:cNvSpPr txBox="1"/>
            <p:nvPr/>
          </p:nvSpPr>
          <p:spPr>
            <a:xfrm>
              <a:off x="10418426" y="822051"/>
              <a:ext cx="17545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w/o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w/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Fusion environment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830651-96E5-5BFE-378E-552D392BCF73}"/>
                </a:ext>
              </a:extLst>
            </p:cNvPr>
            <p:cNvSpPr/>
            <p:nvPr/>
          </p:nvSpPr>
          <p:spPr>
            <a:xfrm>
              <a:off x="10246974" y="899211"/>
              <a:ext cx="144000" cy="144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1AB738-C58F-2437-D7A7-2B6B1E3B0625}"/>
                </a:ext>
              </a:extLst>
            </p:cNvPr>
            <p:cNvSpPr/>
            <p:nvPr/>
          </p:nvSpPr>
          <p:spPr>
            <a:xfrm>
              <a:off x="10246974" y="1331259"/>
              <a:ext cx="144000" cy="144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A1C80C-85B9-487C-1C3A-7426237EA75D}"/>
                </a:ext>
              </a:extLst>
            </p:cNvPr>
            <p:cNvSpPr/>
            <p:nvPr/>
          </p:nvSpPr>
          <p:spPr>
            <a:xfrm>
              <a:off x="10246974" y="1753766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Rectangle: Top Corners Rounded 59">
            <a:extLst>
              <a:ext uri="{FF2B5EF4-FFF2-40B4-BE49-F238E27FC236}">
                <a16:creationId xmlns:a16="http://schemas.microsoft.com/office/drawing/2014/main" id="{30DC6B06-6D50-797C-8279-AC7B74168AE5}"/>
              </a:ext>
            </a:extLst>
          </p:cNvPr>
          <p:cNvSpPr/>
          <p:nvPr/>
        </p:nvSpPr>
        <p:spPr>
          <a:xfrm>
            <a:off x="5977910" y="2484082"/>
            <a:ext cx="4114800" cy="1881022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49" name="Rectangle: Top Corners Rounded 4">
            <a:extLst>
              <a:ext uri="{FF2B5EF4-FFF2-40B4-BE49-F238E27FC236}">
                <a16:creationId xmlns:a16="http://schemas.microsoft.com/office/drawing/2014/main" id="{099CE771-2028-370E-E40E-5EF1EAD0F03C}"/>
              </a:ext>
            </a:extLst>
          </p:cNvPr>
          <p:cNvSpPr txBox="1"/>
          <p:nvPr/>
        </p:nvSpPr>
        <p:spPr>
          <a:xfrm>
            <a:off x="5984086" y="2540377"/>
            <a:ext cx="4101050" cy="11703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Tritium release, recovery and inventory in solid breeder and multiplier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Thermal conduct. changes of Breeder and Multiplier under irradiation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Tritium transport in blanket system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Breeder behaviour under high </a:t>
            </a:r>
            <a:r>
              <a:rPr lang="en-GB" sz="1400" dirty="0" err="1">
                <a:solidFill>
                  <a:srgbClr val="FF9900"/>
                </a:solidFill>
              </a:rPr>
              <a:t>dpa</a:t>
            </a:r>
            <a:endParaRPr lang="en-GB" sz="1400" dirty="0">
              <a:solidFill>
                <a:srgbClr val="FF9900"/>
              </a:solidFill>
            </a:endParaRP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Solid multiplier behaviour under high </a:t>
            </a:r>
            <a:r>
              <a:rPr lang="en-GB" sz="1400" dirty="0" err="1">
                <a:solidFill>
                  <a:srgbClr val="FF9900"/>
                </a:solidFill>
              </a:rPr>
              <a:t>dpa</a:t>
            </a:r>
            <a:endParaRPr lang="en-GB" sz="1400" dirty="0">
              <a:solidFill>
                <a:srgbClr val="FF99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1162D29-CC58-AE4B-BC34-0594A7515ABE}"/>
              </a:ext>
            </a:extLst>
          </p:cNvPr>
          <p:cNvSpPr/>
          <p:nvPr/>
        </p:nvSpPr>
        <p:spPr>
          <a:xfrm rot="16200000">
            <a:off x="4846229" y="3240996"/>
            <a:ext cx="1882455" cy="36576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E9B3C2-C7FF-E5BD-9732-0BE96831ABD7}"/>
              </a:ext>
            </a:extLst>
          </p:cNvPr>
          <p:cNvSpPr txBox="1"/>
          <p:nvPr/>
        </p:nvSpPr>
        <p:spPr>
          <a:xfrm rot="16200000">
            <a:off x="4896705" y="3363481"/>
            <a:ext cx="1781503" cy="221742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1" tIns="0" rIns="16511" bIns="0" numCol="1" spcCol="1270" anchor="ctr" anchorCtr="0">
            <a:noAutofit/>
          </a:bodyPr>
          <a:lstStyle/>
          <a:p>
            <a:r>
              <a:rPr lang="en-GB" sz="1200" b="1" dirty="0"/>
              <a:t>Breeder/multiplier and purge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704297" y="1951916"/>
            <a:ext cx="604089" cy="637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09">
            <a:extLst>
              <a:ext uri="{FF2B5EF4-FFF2-40B4-BE49-F238E27FC236}">
                <a16:creationId xmlns:a16="http://schemas.microsoft.com/office/drawing/2014/main" id="{884853AE-E9FF-0A4D-9470-D1364053BDA4}"/>
              </a:ext>
            </a:extLst>
          </p:cNvPr>
          <p:cNvSpPr txBox="1"/>
          <p:nvPr/>
        </p:nvSpPr>
        <p:spPr>
          <a:xfrm>
            <a:off x="3381818" y="1402826"/>
            <a:ext cx="2972464" cy="4921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609402">
              <a:defRPr/>
            </a:pPr>
            <a:r>
              <a:rPr lang="en-GB" sz="1599" kern="0" dirty="0">
                <a:solidFill>
                  <a:srgbClr val="254AA4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Irradiation campaigns at BR2, Belgium and WWR-K, Kazakhstan</a:t>
            </a:r>
            <a:endParaRPr kumimoji="0" lang="en-GB" sz="1599" i="0" u="none" strike="noStrike" kern="0" cap="none" spc="0" normalizeH="0" baseline="0" noProof="0" dirty="0">
              <a:ln>
                <a:noFill/>
              </a:ln>
              <a:solidFill>
                <a:srgbClr val="254AA4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138441"/>
            <a:ext cx="2731607" cy="140193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005192" y="2245708"/>
            <a:ext cx="1780857" cy="4154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050" dirty="0" err="1"/>
              <a:t>Kulsartov</a:t>
            </a:r>
            <a:r>
              <a:rPr lang="en-US" sz="1050" dirty="0"/>
              <a:t> T et al., 2022, </a:t>
            </a:r>
            <a:r>
              <a:rPr lang="en-US" sz="1050" i="1" dirty="0" err="1"/>
              <a:t>Nucl</a:t>
            </a:r>
            <a:r>
              <a:rPr lang="en-US" sz="1050" i="1" dirty="0"/>
              <a:t>. Mat. </a:t>
            </a:r>
            <a:r>
              <a:rPr lang="en-US" sz="1050" i="1" dirty="0" err="1"/>
              <a:t>Energ</a:t>
            </a:r>
            <a:r>
              <a:rPr lang="en-US" sz="1050" i="1" dirty="0"/>
              <a:t>.</a:t>
            </a:r>
            <a:r>
              <a:rPr lang="en-US" sz="1050" dirty="0"/>
              <a:t>, 30:101115</a:t>
            </a:r>
            <a:endParaRPr lang="de-DE" sz="1050" i="1" dirty="0"/>
          </a:p>
        </p:txBody>
      </p:sp>
      <p:sp>
        <p:nvSpPr>
          <p:cNvPr id="43" name="TextBox 109">
            <a:extLst>
              <a:ext uri="{FF2B5EF4-FFF2-40B4-BE49-F238E27FC236}">
                <a16:creationId xmlns:a16="http://schemas.microsoft.com/office/drawing/2014/main" id="{884853AE-E9FF-0A4D-9470-D1364053BDA4}"/>
              </a:ext>
            </a:extLst>
          </p:cNvPr>
          <p:cNvSpPr txBox="1"/>
          <p:nvPr/>
        </p:nvSpPr>
        <p:spPr>
          <a:xfrm>
            <a:off x="2963652" y="3173515"/>
            <a:ext cx="2232248" cy="4921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609402">
              <a:defRPr/>
            </a:pPr>
            <a:r>
              <a:rPr lang="en-GB" sz="1599" kern="0" dirty="0">
                <a:solidFill>
                  <a:srgbClr val="254AA4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Tritium Release Test Module in IFMIF/DONES </a:t>
            </a:r>
            <a:endParaRPr kumimoji="0" lang="en-GB" sz="1599" i="0" u="none" strike="noStrike" kern="0" cap="none" spc="0" normalizeH="0" baseline="0" noProof="0" dirty="0">
              <a:ln>
                <a:noFill/>
              </a:ln>
              <a:solidFill>
                <a:srgbClr val="254AA4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5195900" y="2852936"/>
            <a:ext cx="1008110" cy="580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703512" y="3836825"/>
            <a:ext cx="3137467" cy="2100488"/>
            <a:chOff x="4727848" y="3931040"/>
            <a:chExt cx="3137467" cy="21004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8008" y="3931040"/>
              <a:ext cx="1697307" cy="2100488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4727848" y="5380879"/>
              <a:ext cx="1953882" cy="41549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sz="1050" dirty="0"/>
                <a:t>Abou-Sena A, Arbeiter F. 2013, </a:t>
              </a:r>
              <a:r>
                <a:rPr lang="en-US" sz="1050" i="1" dirty="0"/>
                <a:t>Fusion Eng. Des</a:t>
              </a:r>
              <a:r>
                <a:rPr lang="en-US" sz="1050" dirty="0"/>
                <a:t>. 88: 818-823</a:t>
              </a:r>
              <a:endParaRPr lang="de-DE" sz="1050" i="1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727848" y="3969017"/>
              <a:ext cx="1440160" cy="253916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sz="1050" dirty="0"/>
                <a:t>Arbeiter F, this session</a:t>
              </a:r>
              <a:endParaRPr lang="de-DE" sz="1050" i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446426" y="1412776"/>
            <a:ext cx="1725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Limited </a:t>
            </a:r>
            <a:r>
              <a:rPr lang="de-DE" sz="1200" dirty="0" err="1"/>
              <a:t>irradiation</a:t>
            </a:r>
            <a:r>
              <a:rPr lang="de-DE" sz="1200" dirty="0"/>
              <a:t> </a:t>
            </a:r>
            <a:r>
              <a:rPr lang="de-DE" sz="1200" dirty="0" err="1"/>
              <a:t>space</a:t>
            </a:r>
            <a:endParaRPr lang="de-DE" sz="1200" dirty="0"/>
          </a:p>
          <a:p>
            <a:r>
              <a:rPr lang="el-GR" sz="1200" dirty="0"/>
              <a:t>Φ</a:t>
            </a:r>
            <a:r>
              <a:rPr lang="de-DE" sz="1200" dirty="0"/>
              <a:t>22 mm in WWR-K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77566" y="4509120"/>
            <a:ext cx="1500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400 x 400 x 950 mm³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219254" y="4509120"/>
            <a:ext cx="2123770" cy="2064121"/>
            <a:chOff x="5587536" y="4561482"/>
            <a:chExt cx="2123770" cy="206412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7536" y="4561482"/>
              <a:ext cx="2123770" cy="206412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006340" y="5367161"/>
              <a:ext cx="1167674" cy="45276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Space for breeder/multiplier</a:t>
              </a:r>
              <a:endParaRPr lang="de-DE" sz="1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AC3A6D-7847-4158-B43F-1909C36175FE}"/>
              </a:ext>
            </a:extLst>
          </p:cNvPr>
          <p:cNvGrpSpPr/>
          <p:nvPr/>
        </p:nvGrpSpPr>
        <p:grpSpPr>
          <a:xfrm>
            <a:off x="7477566" y="4914429"/>
            <a:ext cx="1540863" cy="1391793"/>
            <a:chOff x="9792753" y="4791096"/>
            <a:chExt cx="1540863" cy="1391793"/>
          </a:xfrm>
        </p:grpSpPr>
        <p:sp>
          <p:nvSpPr>
            <p:cNvPr id="6" name="Cube 5"/>
            <p:cNvSpPr>
              <a:spLocks/>
            </p:cNvSpPr>
            <p:nvPr/>
          </p:nvSpPr>
          <p:spPr>
            <a:xfrm>
              <a:off x="10253496" y="4791096"/>
              <a:ext cx="1080120" cy="1087366"/>
            </a:xfrm>
            <a:prstGeom prst="cube">
              <a:avLst>
                <a:gd name="adj" fmla="val 6452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dk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287022" y="5921279"/>
              <a:ext cx="40107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050" dirty="0"/>
                <a:t>400</a:t>
              </a:r>
              <a:endParaRPr lang="de-DE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792753" y="5565824"/>
              <a:ext cx="432366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050" dirty="0"/>
                <a:t>400</a:t>
              </a:r>
              <a:endParaRPr lang="de-DE" dirty="0"/>
            </a:p>
          </p:txBody>
        </p:sp>
        <p:sp>
          <p:nvSpPr>
            <p:cNvPr id="8" name="Rectangle 7"/>
            <p:cNvSpPr/>
            <p:nvPr/>
          </p:nvSpPr>
          <p:spPr>
            <a:xfrm rot="18826450">
              <a:off x="10928271" y="5476700"/>
              <a:ext cx="40107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050" dirty="0"/>
                <a:t>950</a:t>
              </a:r>
              <a:endParaRPr lang="de-DE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92753" y="4800849"/>
              <a:ext cx="774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Unit: mm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389901" y="133633"/>
            <a:ext cx="2472124" cy="2322301"/>
            <a:chOff x="8389901" y="133633"/>
            <a:chExt cx="2472124" cy="23223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9901" y="133633"/>
              <a:ext cx="2279341" cy="2084134"/>
            </a:xfrm>
            <a:prstGeom prst="rect">
              <a:avLst/>
            </a:prstGeom>
          </p:spPr>
        </p:pic>
        <p:cxnSp>
          <p:nvCxnSpPr>
            <p:cNvPr id="52" name="Straight Connector 51"/>
            <p:cNvCxnSpPr/>
            <p:nvPr/>
          </p:nvCxnSpPr>
          <p:spPr>
            <a:xfrm>
              <a:off x="10514162" y="1154937"/>
              <a:ext cx="347863" cy="10844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 rot="20962161">
              <a:off x="9624571" y="2178329"/>
              <a:ext cx="6928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345 mm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8787006" y="1371529"/>
              <a:ext cx="347863" cy="10844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9134870" y="2045181"/>
              <a:ext cx="1658686" cy="326839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96394C-9ECE-4085-B262-A60D5D40822B}"/>
              </a:ext>
            </a:extLst>
          </p:cNvPr>
          <p:cNvGrpSpPr/>
          <p:nvPr/>
        </p:nvGrpSpPr>
        <p:grpSpPr>
          <a:xfrm>
            <a:off x="9307777" y="4369608"/>
            <a:ext cx="2722930" cy="2118294"/>
            <a:chOff x="168713" y="2933219"/>
            <a:chExt cx="2722930" cy="211829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A6419-BBE4-4810-9A7F-7481CE1A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8713" y="3002778"/>
              <a:ext cx="2574592" cy="2048735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D56F8C9-96B3-4A60-8948-811C98D36221}"/>
                </a:ext>
              </a:extLst>
            </p:cNvPr>
            <p:cNvSpPr/>
            <p:nvPr/>
          </p:nvSpPr>
          <p:spPr>
            <a:xfrm>
              <a:off x="761071" y="2933219"/>
              <a:ext cx="2130572" cy="253916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sz="1050" dirty="0"/>
                <a:t>Qiu Y. 2023, private communication</a:t>
              </a:r>
              <a:endParaRPr lang="de-DE" sz="1050" i="1" dirty="0"/>
            </a:p>
          </p:txBody>
        </p:sp>
      </p:grpSp>
      <p:sp>
        <p:nvSpPr>
          <p:cNvPr id="46" name="Footer Placeholder 2">
            <a:extLst>
              <a:ext uri="{FF2B5EF4-FFF2-40B4-BE49-F238E27FC236}">
                <a16:creationId xmlns:a16="http://schemas.microsoft.com/office/drawing/2014/main" id="{B9DB8BA3-C80F-4794-8C90-C8A6246F1D80}"/>
              </a:ext>
            </a:extLst>
          </p:cNvPr>
          <p:cNvSpPr txBox="1">
            <a:spLocks/>
          </p:cNvSpPr>
          <p:nvPr/>
        </p:nvSpPr>
        <p:spPr>
          <a:xfrm>
            <a:off x="5303912" y="6525344"/>
            <a:ext cx="6624736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5787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3" grpId="0" animBg="1"/>
      <p:bldP spid="18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Top Corners Rounded 26">
            <a:extLst>
              <a:ext uri="{FF2B5EF4-FFF2-40B4-BE49-F238E27FC236}">
                <a16:creationId xmlns:a16="http://schemas.microsoft.com/office/drawing/2014/main" id="{47709966-65C8-9536-754D-E6C14F53707B}"/>
              </a:ext>
            </a:extLst>
          </p:cNvPr>
          <p:cNvSpPr/>
          <p:nvPr/>
        </p:nvSpPr>
        <p:spPr>
          <a:xfrm>
            <a:off x="526667" y="3296294"/>
            <a:ext cx="4705237" cy="2303186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216" y="49403"/>
            <a:ext cx="6408712" cy="569238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Ongoing activities</a:t>
            </a:r>
            <a:endParaRPr lang="en-GB" sz="2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303912" y="6525344"/>
            <a:ext cx="6624736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CA4F0-8F4C-F5F0-131B-F2FFA242F5B8}"/>
              </a:ext>
            </a:extLst>
          </p:cNvPr>
          <p:cNvGrpSpPr/>
          <p:nvPr/>
        </p:nvGrpSpPr>
        <p:grpSpPr>
          <a:xfrm>
            <a:off x="170771" y="5631820"/>
            <a:ext cx="1925975" cy="1169551"/>
            <a:chOff x="10246974" y="822051"/>
            <a:chExt cx="1925975" cy="116955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89F87F-D971-7F3C-2F7D-62209055A6EB}"/>
                </a:ext>
              </a:extLst>
            </p:cNvPr>
            <p:cNvSpPr txBox="1"/>
            <p:nvPr/>
          </p:nvSpPr>
          <p:spPr>
            <a:xfrm>
              <a:off x="10418426" y="822051"/>
              <a:ext cx="17545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w/o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w/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Fusion environment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830651-96E5-5BFE-378E-552D392BCF73}"/>
                </a:ext>
              </a:extLst>
            </p:cNvPr>
            <p:cNvSpPr/>
            <p:nvPr/>
          </p:nvSpPr>
          <p:spPr>
            <a:xfrm>
              <a:off x="10246974" y="899211"/>
              <a:ext cx="144000" cy="144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1AB738-C58F-2437-D7A7-2B6B1E3B0625}"/>
                </a:ext>
              </a:extLst>
            </p:cNvPr>
            <p:cNvSpPr/>
            <p:nvPr/>
          </p:nvSpPr>
          <p:spPr>
            <a:xfrm>
              <a:off x="10246974" y="1331259"/>
              <a:ext cx="144000" cy="144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A1C80C-85B9-487C-1C3A-7426237EA75D}"/>
                </a:ext>
              </a:extLst>
            </p:cNvPr>
            <p:cNvSpPr/>
            <p:nvPr/>
          </p:nvSpPr>
          <p:spPr>
            <a:xfrm>
              <a:off x="10246974" y="1753766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Rectangle: Top Corners Rounded 4">
            <a:extLst>
              <a:ext uri="{FF2B5EF4-FFF2-40B4-BE49-F238E27FC236}">
                <a16:creationId xmlns:a16="http://schemas.microsoft.com/office/drawing/2014/main" id="{F540F750-0D5C-9E23-E52C-FC14677BF990}"/>
              </a:ext>
            </a:extLst>
          </p:cNvPr>
          <p:cNvSpPr txBox="1"/>
          <p:nvPr/>
        </p:nvSpPr>
        <p:spPr>
          <a:xfrm>
            <a:off x="548337" y="3345437"/>
            <a:ext cx="4935600" cy="21717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Solid breeder mechanical and materials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Pebble-steel interaction under purge gas environment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Load on wall induced by Pebble expansion/swelling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Dust formation and transport of pebble bed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Neutron multiplier mechanical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Beryllide swelling and interact with wall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Cracking of Beryllide block due to thermal stress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Compatibility of neutron multiplier and Li-ceramics</a:t>
            </a:r>
            <a:endParaRPr lang="en-GB" sz="1200" i="1" dirty="0">
              <a:solidFill>
                <a:schemeClr val="tx1"/>
              </a:solidFill>
            </a:endParaRP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Thermal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Breeder/multiplier-structure heat transfer (gap conductance)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56415E-AFE9-630C-CA90-90B3BE6C9FF7}"/>
              </a:ext>
            </a:extLst>
          </p:cNvPr>
          <p:cNvGrpSpPr/>
          <p:nvPr/>
        </p:nvGrpSpPr>
        <p:grpSpPr>
          <a:xfrm rot="16200000">
            <a:off x="-803973" y="4262768"/>
            <a:ext cx="2292948" cy="359999"/>
            <a:chOff x="3346046" y="1749983"/>
            <a:chExt cx="2111937" cy="399508"/>
          </a:xfrm>
          <a:solidFill>
            <a:schemeClr val="accent5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502E7C4-5AD1-6A62-1CEA-CFBED472FC62}"/>
                </a:ext>
              </a:extLst>
            </p:cNvPr>
            <p:cNvSpPr/>
            <p:nvPr/>
          </p:nvSpPr>
          <p:spPr>
            <a:xfrm>
              <a:off x="3346046" y="1749983"/>
              <a:ext cx="2111937" cy="39950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70C0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FBE948E-0703-EB93-6DA7-68093AA2A087}"/>
                </a:ext>
              </a:extLst>
            </p:cNvPr>
            <p:cNvSpPr txBox="1"/>
            <p:nvPr/>
          </p:nvSpPr>
          <p:spPr>
            <a:xfrm>
              <a:off x="3391334" y="1775642"/>
              <a:ext cx="1874706" cy="348183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1" tIns="0" rIns="16511" bIns="0" numCol="1" spcCol="1270" anchor="ctr" anchorCtr="0">
              <a:noAutofit/>
            </a:bodyPr>
            <a:lstStyle/>
            <a:p>
              <a:r>
                <a:rPr lang="en-GB" sz="1100" b="1" dirty="0"/>
                <a:t>Solid Breeder / multiplier / structure interactions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79776" y="3959373"/>
            <a:ext cx="3744416" cy="609613"/>
            <a:chOff x="4079776" y="3959373"/>
            <a:chExt cx="3744416" cy="609613"/>
          </a:xfrm>
        </p:grpSpPr>
        <p:sp>
          <p:nvSpPr>
            <p:cNvPr id="69" name="TextBox 109">
              <a:extLst>
                <a:ext uri="{FF2B5EF4-FFF2-40B4-BE49-F238E27FC236}">
                  <a16:creationId xmlns:a16="http://schemas.microsoft.com/office/drawing/2014/main" id="{884853AE-E9FF-0A4D-9470-D1364053BDA4}"/>
                </a:ext>
              </a:extLst>
            </p:cNvPr>
            <p:cNvSpPr txBox="1"/>
            <p:nvPr/>
          </p:nvSpPr>
          <p:spPr>
            <a:xfrm>
              <a:off x="5519936" y="4076800"/>
              <a:ext cx="2304256" cy="49218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lvl="0" algn="ctr" defTabSz="609402">
                <a:defRPr/>
              </a:pPr>
              <a:r>
                <a:rPr lang="en-GB" sz="1599" b="1" kern="0" dirty="0">
                  <a:solidFill>
                    <a:srgbClr val="55AA55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Pebble Bed Test Module in  DONES?</a:t>
              </a:r>
              <a:endParaRPr kumimoji="0" lang="en-GB" sz="1599" b="1" i="0" u="none" strike="noStrike" kern="0" cap="none" spc="0" normalizeH="0" baseline="0" noProof="0" dirty="0">
                <a:ln>
                  <a:noFill/>
                </a:ln>
                <a:solidFill>
                  <a:srgbClr val="55AA55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0" name="Straight Arrow Connector 69"/>
            <p:cNvCxnSpPr>
              <a:endCxn id="69" idx="1"/>
            </p:cNvCxnSpPr>
            <p:nvPr/>
          </p:nvCxnSpPr>
          <p:spPr>
            <a:xfrm>
              <a:off x="4079776" y="3959373"/>
              <a:ext cx="1440160" cy="363520"/>
            </a:xfrm>
            <a:prstGeom prst="straightConnector1">
              <a:avLst/>
            </a:prstGeom>
            <a:ln>
              <a:solidFill>
                <a:srgbClr val="55AA5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941195" y="3395887"/>
            <a:ext cx="8197019" cy="2473154"/>
            <a:chOff x="3922406" y="3408035"/>
            <a:chExt cx="8197019" cy="2473154"/>
          </a:xfrm>
        </p:grpSpPr>
        <p:sp>
          <p:nvSpPr>
            <p:cNvPr id="24" name="TextBox 23"/>
            <p:cNvSpPr txBox="1"/>
            <p:nvPr/>
          </p:nvSpPr>
          <p:spPr>
            <a:xfrm>
              <a:off x="10860621" y="5057598"/>
              <a:ext cx="10967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After 200 </a:t>
              </a:r>
              <a:r>
                <a:rPr lang="de-DE" sz="1100" dirty="0" err="1"/>
                <a:t>cycles</a:t>
              </a:r>
              <a:endParaRPr lang="de-DE" sz="11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922406" y="3408035"/>
              <a:ext cx="8197019" cy="2473154"/>
              <a:chOff x="3922406" y="3408035"/>
              <a:chExt cx="8197019" cy="24731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08741" y="3571822"/>
                <a:ext cx="1334065" cy="1765141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11717" y="3819703"/>
                <a:ext cx="1080120" cy="1256367"/>
              </a:xfrm>
              <a:prstGeom prst="rect">
                <a:avLst/>
              </a:prstGeom>
            </p:spPr>
          </p:pic>
          <p:cxnSp>
            <p:nvCxnSpPr>
              <p:cNvPr id="58" name="Straight Arrow Connector 57"/>
              <p:cNvCxnSpPr>
                <a:cxnSpLocks/>
              </p:cNvCxnSpPr>
              <p:nvPr/>
            </p:nvCxnSpPr>
            <p:spPr>
              <a:xfrm>
                <a:off x="3922406" y="4770366"/>
                <a:ext cx="4499791" cy="814207"/>
              </a:xfrm>
              <a:prstGeom prst="straightConnector1">
                <a:avLst/>
              </a:prstGeom>
              <a:ln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109">
                <a:extLst>
                  <a:ext uri="{FF2B5EF4-FFF2-40B4-BE49-F238E27FC236}">
                    <a16:creationId xmlns:a16="http://schemas.microsoft.com/office/drawing/2014/main" id="{884853AE-E9FF-0A4D-9470-D1364053BDA4}"/>
                  </a:ext>
                </a:extLst>
              </p:cNvPr>
              <p:cNvSpPr txBox="1"/>
              <p:nvPr/>
            </p:nvSpPr>
            <p:spPr>
              <a:xfrm>
                <a:off x="8622194" y="5389003"/>
                <a:ext cx="2304256" cy="492186"/>
              </a:xfrm>
              <a:prstGeom prst="rect">
                <a:avLst/>
              </a:pr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 defTabSz="609402">
                  <a:defRPr/>
                </a:pPr>
                <a:r>
                  <a:rPr lang="en-GB" sz="1599" kern="0" dirty="0">
                    <a:solidFill>
                      <a:srgbClr val="254AA4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Thermal cycling using induction heating at </a:t>
                </a:r>
                <a:r>
                  <a:rPr lang="en-GB" sz="1599" kern="0" dirty="0" err="1">
                    <a:solidFill>
                      <a:srgbClr val="254AA4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Ulba</a:t>
                </a:r>
                <a:r>
                  <a:rPr lang="en-GB" sz="1599" kern="0" dirty="0">
                    <a:solidFill>
                      <a:srgbClr val="254AA4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/KIT</a:t>
                </a: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1837" y="3635987"/>
                <a:ext cx="1527588" cy="1421611"/>
              </a:xfrm>
              <a:prstGeom prst="rect">
                <a:avLst/>
              </a:prstGeom>
            </p:spPr>
          </p:pic>
          <p:sp>
            <p:nvSpPr>
              <p:cNvPr id="71" name="Rectangle 70"/>
              <p:cNvSpPr/>
              <p:nvPr/>
            </p:nvSpPr>
            <p:spPr>
              <a:xfrm>
                <a:off x="8964307" y="3408035"/>
                <a:ext cx="1777577" cy="57708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50" dirty="0"/>
                  <a:t>Gaisin R et al., 2022, </a:t>
                </a:r>
                <a:r>
                  <a:rPr lang="en-US" sz="1050" i="1" dirty="0"/>
                  <a:t>15th International Workshop on Beryllium Technology</a:t>
                </a:r>
                <a:endParaRPr lang="de-DE" sz="1050" i="1" dirty="0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914425" y="4568986"/>
            <a:ext cx="3982456" cy="1595192"/>
            <a:chOff x="3913744" y="4572257"/>
            <a:chExt cx="3982456" cy="1595192"/>
          </a:xfrm>
        </p:grpSpPr>
        <p:sp>
          <p:nvSpPr>
            <p:cNvPr id="42" name="TextBox 109">
              <a:extLst>
                <a:ext uri="{FF2B5EF4-FFF2-40B4-BE49-F238E27FC236}">
                  <a16:creationId xmlns:a16="http://schemas.microsoft.com/office/drawing/2014/main" id="{884853AE-E9FF-0A4D-9470-D1364053BDA4}"/>
                </a:ext>
              </a:extLst>
            </p:cNvPr>
            <p:cNvSpPr txBox="1"/>
            <p:nvPr/>
          </p:nvSpPr>
          <p:spPr>
            <a:xfrm>
              <a:off x="5519936" y="5675263"/>
              <a:ext cx="2376264" cy="49218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 defTabSz="609402">
                <a:defRPr/>
              </a:pPr>
              <a:r>
                <a:rPr lang="en-GB" sz="1599" b="1" kern="0" dirty="0">
                  <a:solidFill>
                    <a:srgbClr val="55AA55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Solid Neutron Multiplier Test Module in  DONES?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>
              <a:off x="4182332" y="4786335"/>
              <a:ext cx="1267285" cy="1112457"/>
            </a:xfrm>
            <a:prstGeom prst="straightConnector1">
              <a:avLst/>
            </a:prstGeom>
            <a:ln>
              <a:solidFill>
                <a:srgbClr val="55AA5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4511824" y="5445224"/>
              <a:ext cx="859993" cy="617188"/>
            </a:xfrm>
            <a:prstGeom prst="straightConnector1">
              <a:avLst/>
            </a:prstGeom>
            <a:ln>
              <a:solidFill>
                <a:srgbClr val="55AA5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4182332" y="4572257"/>
              <a:ext cx="1291430" cy="1232292"/>
            </a:xfrm>
            <a:prstGeom prst="straightConnector1">
              <a:avLst/>
            </a:prstGeom>
            <a:ln>
              <a:solidFill>
                <a:srgbClr val="55AA5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3913744" y="4924331"/>
              <a:ext cx="1506194" cy="1061892"/>
            </a:xfrm>
            <a:prstGeom prst="straightConnector1">
              <a:avLst/>
            </a:prstGeom>
            <a:ln>
              <a:solidFill>
                <a:srgbClr val="55AA5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43672" y="764704"/>
            <a:ext cx="8356603" cy="2971246"/>
            <a:chOff x="3143672" y="764704"/>
            <a:chExt cx="8356603" cy="2971246"/>
          </a:xfrm>
        </p:grpSpPr>
        <p:grpSp>
          <p:nvGrpSpPr>
            <p:cNvPr id="5" name="Group 4"/>
            <p:cNvGrpSpPr/>
            <p:nvPr/>
          </p:nvGrpSpPr>
          <p:grpSpPr>
            <a:xfrm>
              <a:off x="3143672" y="764704"/>
              <a:ext cx="8356603" cy="2971246"/>
              <a:chOff x="3143672" y="764704"/>
              <a:chExt cx="8356603" cy="2971246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 flipV="1">
                <a:off x="4223792" y="1700808"/>
                <a:ext cx="1296144" cy="203514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95698" y="1092151"/>
                <a:ext cx="2006825" cy="1843529"/>
              </a:xfrm>
              <a:prstGeom prst="rect">
                <a:avLst/>
              </a:prstGeom>
            </p:spPr>
          </p:pic>
          <p:pic>
            <p:nvPicPr>
              <p:cNvPr id="41" name="Grafik 3"/>
              <p:cNvPicPr/>
              <p:nvPr/>
            </p:nvPicPr>
            <p:blipFill rotWithShape="1">
              <a:blip r:embed="rId7"/>
              <a:srcRect l="8806" t="7486" r="8388"/>
              <a:stretch/>
            </p:blipFill>
            <p:spPr bwMode="auto">
              <a:xfrm>
                <a:off x="5939909" y="1104314"/>
                <a:ext cx="2106473" cy="183136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4" name="TextBox 109">
                <a:extLst>
                  <a:ext uri="{FF2B5EF4-FFF2-40B4-BE49-F238E27FC236}">
                    <a16:creationId xmlns:a16="http://schemas.microsoft.com/office/drawing/2014/main" id="{884853AE-E9FF-0A4D-9470-D1364053BDA4}"/>
                  </a:ext>
                </a:extLst>
              </p:cNvPr>
              <p:cNvSpPr txBox="1"/>
              <p:nvPr/>
            </p:nvSpPr>
            <p:spPr>
              <a:xfrm>
                <a:off x="3143672" y="764704"/>
                <a:ext cx="3309097" cy="738279"/>
              </a:xfrm>
              <a:prstGeom prst="rect">
                <a:avLst/>
              </a:pr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lvl="0" algn="ctr" defTabSz="609402">
                  <a:defRPr/>
                </a:pPr>
                <a:r>
                  <a:rPr lang="en-GB" sz="1599" kern="0" dirty="0">
                    <a:solidFill>
                      <a:srgbClr val="254AA4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Ageing of Eurofer97 in contact with pebbles under purge gas environment, 550°C, HELOKA-HEMAT</a:t>
                </a:r>
                <a:endParaRPr kumimoji="0" lang="en-GB" sz="1599" i="0" u="none" strike="noStrike" kern="0" cap="none" spc="0" normalizeH="0" baseline="0" noProof="0" dirty="0">
                  <a:ln>
                    <a:noFill/>
                  </a:ln>
                  <a:solidFill>
                    <a:srgbClr val="254AA4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06849" y="1032306"/>
                <a:ext cx="1093426" cy="2306375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6652997" y="1104314"/>
                <a:ext cx="2160239" cy="25391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50" dirty="0" err="1"/>
                  <a:t>Krüssmann</a:t>
                </a:r>
                <a:r>
                  <a:rPr lang="en-US" sz="1050" dirty="0"/>
                  <a:t> R et al., 2023, </a:t>
                </a:r>
                <a:r>
                  <a:rPr lang="en-US" sz="1050" i="1" dirty="0"/>
                  <a:t>ISFNT-1</a:t>
                </a:r>
                <a:r>
                  <a:rPr lang="en-US" sz="1050" dirty="0"/>
                  <a:t>5</a:t>
                </a:r>
                <a:endParaRPr lang="de-DE" sz="1050" i="1" dirty="0"/>
              </a:p>
            </p:txBody>
          </p:sp>
        </p:grpSp>
        <p:cxnSp>
          <p:nvCxnSpPr>
            <p:cNvPr id="43" name="Straight Arrow Connector 42"/>
            <p:cNvCxnSpPr/>
            <p:nvPr/>
          </p:nvCxnSpPr>
          <p:spPr>
            <a:xfrm>
              <a:off x="9298501" y="2518767"/>
              <a:ext cx="1087487" cy="261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090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216" y="49403"/>
            <a:ext cx="6408712" cy="569238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Challenges and </a:t>
            </a:r>
            <a:r>
              <a:rPr lang="en-US" sz="2400" dirty="0"/>
              <a:t>pending validation needs of </a:t>
            </a: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HCPB &amp; WLCB</a:t>
            </a:r>
            <a:endParaRPr lang="en-GB" sz="2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303912" y="6525344"/>
            <a:ext cx="6624736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CA4F0-8F4C-F5F0-131B-F2FFA242F5B8}"/>
              </a:ext>
            </a:extLst>
          </p:cNvPr>
          <p:cNvGrpSpPr/>
          <p:nvPr/>
        </p:nvGrpSpPr>
        <p:grpSpPr>
          <a:xfrm>
            <a:off x="170771" y="5599480"/>
            <a:ext cx="1925975" cy="1169551"/>
            <a:chOff x="10246974" y="822051"/>
            <a:chExt cx="1925975" cy="116955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89F87F-D971-7F3C-2F7D-62209055A6EB}"/>
                </a:ext>
              </a:extLst>
            </p:cNvPr>
            <p:cNvSpPr txBox="1"/>
            <p:nvPr/>
          </p:nvSpPr>
          <p:spPr>
            <a:xfrm>
              <a:off x="10418426" y="822051"/>
              <a:ext cx="17545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w/o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w/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Fusion environment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830651-96E5-5BFE-378E-552D392BCF73}"/>
                </a:ext>
              </a:extLst>
            </p:cNvPr>
            <p:cNvSpPr/>
            <p:nvPr/>
          </p:nvSpPr>
          <p:spPr>
            <a:xfrm>
              <a:off x="10246974" y="899211"/>
              <a:ext cx="144000" cy="144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1AB738-C58F-2437-D7A7-2B6B1E3B0625}"/>
                </a:ext>
              </a:extLst>
            </p:cNvPr>
            <p:cNvSpPr/>
            <p:nvPr/>
          </p:nvSpPr>
          <p:spPr>
            <a:xfrm>
              <a:off x="10246974" y="1331259"/>
              <a:ext cx="144000" cy="144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A1C80C-85B9-487C-1C3A-7426237EA75D}"/>
                </a:ext>
              </a:extLst>
            </p:cNvPr>
            <p:cNvSpPr/>
            <p:nvPr/>
          </p:nvSpPr>
          <p:spPr>
            <a:xfrm>
              <a:off x="10246974" y="1753766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Rectangle: Top Corners Rounded 26">
            <a:extLst>
              <a:ext uri="{FF2B5EF4-FFF2-40B4-BE49-F238E27FC236}">
                <a16:creationId xmlns:a16="http://schemas.microsoft.com/office/drawing/2014/main" id="{47709966-65C8-9536-754D-E6C14F53707B}"/>
              </a:ext>
            </a:extLst>
          </p:cNvPr>
          <p:cNvSpPr/>
          <p:nvPr/>
        </p:nvSpPr>
        <p:spPr>
          <a:xfrm>
            <a:off x="526667" y="3296294"/>
            <a:ext cx="4705237" cy="2303186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36" name="Rectangle: Top Corners Rounded 4">
            <a:extLst>
              <a:ext uri="{FF2B5EF4-FFF2-40B4-BE49-F238E27FC236}">
                <a16:creationId xmlns:a16="http://schemas.microsoft.com/office/drawing/2014/main" id="{F540F750-0D5C-9E23-E52C-FC14677BF990}"/>
              </a:ext>
            </a:extLst>
          </p:cNvPr>
          <p:cNvSpPr txBox="1"/>
          <p:nvPr/>
        </p:nvSpPr>
        <p:spPr>
          <a:xfrm>
            <a:off x="548337" y="3345437"/>
            <a:ext cx="4870732" cy="21717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Solid breeder mechanical and materials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Pebble-steel interaction under purge gas environment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Load on wall induced by Pebble expansion/swelling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Dust formation and transport of pebble bed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Neutron multiplier mechanical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Beryllide swelling and interact with wall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Cracking of Beryllide block due to thermal stress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Compatibility of neutron multiplier and Li-ceramics</a:t>
            </a:r>
            <a:endParaRPr lang="en-GB" sz="1200" i="1" dirty="0">
              <a:solidFill>
                <a:schemeClr val="tx1"/>
              </a:solidFill>
            </a:endParaRP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Thermal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Breeder/multiplier-structure heat transfer (gap conductance)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56415E-AFE9-630C-CA90-90B3BE6C9FF7}"/>
              </a:ext>
            </a:extLst>
          </p:cNvPr>
          <p:cNvGrpSpPr/>
          <p:nvPr/>
        </p:nvGrpSpPr>
        <p:grpSpPr>
          <a:xfrm rot="16200000">
            <a:off x="-803973" y="4262768"/>
            <a:ext cx="2292948" cy="359999"/>
            <a:chOff x="3346046" y="1749983"/>
            <a:chExt cx="2111937" cy="399508"/>
          </a:xfrm>
          <a:solidFill>
            <a:schemeClr val="accent5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502E7C4-5AD1-6A62-1CEA-CFBED472FC62}"/>
                </a:ext>
              </a:extLst>
            </p:cNvPr>
            <p:cNvSpPr/>
            <p:nvPr/>
          </p:nvSpPr>
          <p:spPr>
            <a:xfrm>
              <a:off x="3346046" y="1749983"/>
              <a:ext cx="2111937" cy="39950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70C0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FBE948E-0703-EB93-6DA7-68093AA2A087}"/>
                </a:ext>
              </a:extLst>
            </p:cNvPr>
            <p:cNvSpPr txBox="1"/>
            <p:nvPr/>
          </p:nvSpPr>
          <p:spPr>
            <a:xfrm>
              <a:off x="3391334" y="1775642"/>
              <a:ext cx="1874706" cy="348183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1" tIns="0" rIns="16511" bIns="0" numCol="1" spcCol="1270" anchor="ctr" anchorCtr="0">
              <a:noAutofit/>
            </a:bodyPr>
            <a:lstStyle/>
            <a:p>
              <a:r>
                <a:rPr lang="en-GB" sz="1100" b="1" dirty="0"/>
                <a:t>Solid Breeder / multiplier / structure interactions</a:t>
              </a:r>
            </a:p>
          </p:txBody>
        </p:sp>
      </p:grpSp>
      <p:sp>
        <p:nvSpPr>
          <p:cNvPr id="42" name="TextBox 109">
            <a:extLst>
              <a:ext uri="{FF2B5EF4-FFF2-40B4-BE49-F238E27FC236}">
                <a16:creationId xmlns:a16="http://schemas.microsoft.com/office/drawing/2014/main" id="{884853AE-E9FF-0A4D-9470-D1364053BDA4}"/>
              </a:ext>
            </a:extLst>
          </p:cNvPr>
          <p:cNvSpPr txBox="1"/>
          <p:nvPr/>
        </p:nvSpPr>
        <p:spPr>
          <a:xfrm>
            <a:off x="5519936" y="5675263"/>
            <a:ext cx="2376264" cy="4921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609402">
              <a:defRPr/>
            </a:pPr>
            <a:r>
              <a:rPr lang="en-GB" sz="1599" b="1" kern="0" dirty="0">
                <a:solidFill>
                  <a:srgbClr val="55AA5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Solid Neutron Multiplier Test Module in  DONES?</a:t>
            </a:r>
          </a:p>
        </p:txBody>
      </p:sp>
      <p:sp>
        <p:nvSpPr>
          <p:cNvPr id="57" name="TextBox 109">
            <a:extLst>
              <a:ext uri="{FF2B5EF4-FFF2-40B4-BE49-F238E27FC236}">
                <a16:creationId xmlns:a16="http://schemas.microsoft.com/office/drawing/2014/main" id="{884853AE-E9FF-0A4D-9470-D1364053BDA4}"/>
              </a:ext>
            </a:extLst>
          </p:cNvPr>
          <p:cNvSpPr txBox="1"/>
          <p:nvPr/>
        </p:nvSpPr>
        <p:spPr>
          <a:xfrm>
            <a:off x="5519936" y="4076800"/>
            <a:ext cx="2304256" cy="4921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609402">
              <a:defRPr/>
            </a:pPr>
            <a:r>
              <a:rPr lang="en-GB" sz="1599" b="1" kern="0" dirty="0">
                <a:solidFill>
                  <a:srgbClr val="55AA5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Pebble Bed Test Module in  DONES?</a:t>
            </a:r>
            <a:endParaRPr kumimoji="0" lang="en-GB" sz="1599" b="1" i="0" u="none" strike="noStrike" kern="0" cap="none" spc="0" normalizeH="0" baseline="0" noProof="0" dirty="0">
              <a:ln>
                <a:noFill/>
              </a:ln>
              <a:solidFill>
                <a:srgbClr val="55AA55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7934664" y="4042380"/>
            <a:ext cx="371533" cy="2161985"/>
          </a:xfrm>
          <a:prstGeom prst="rightBrace">
            <a:avLst>
              <a:gd name="adj1" fmla="val 927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Box 109">
            <a:extLst>
              <a:ext uri="{FF2B5EF4-FFF2-40B4-BE49-F238E27FC236}">
                <a16:creationId xmlns:a16="http://schemas.microsoft.com/office/drawing/2014/main" id="{884853AE-E9FF-0A4D-9470-D1364053BDA4}"/>
              </a:ext>
            </a:extLst>
          </p:cNvPr>
          <p:cNvSpPr txBox="1"/>
          <p:nvPr/>
        </p:nvSpPr>
        <p:spPr>
          <a:xfrm>
            <a:off x="8416669" y="4877279"/>
            <a:ext cx="3079931" cy="4921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609402">
              <a:defRPr/>
            </a:pPr>
            <a:r>
              <a:rPr lang="en-GB" sz="1599" b="1" kern="0" dirty="0">
                <a:solidFill>
                  <a:srgbClr val="55AA5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Blanket Functional Materials Module</a:t>
            </a:r>
          </a:p>
          <a:p>
            <a:pPr lvl="0" algn="ctr" defTabSz="609402">
              <a:defRPr/>
            </a:pPr>
            <a:r>
              <a:rPr lang="en-GB" sz="1599" b="1" kern="0" dirty="0">
                <a:solidFill>
                  <a:srgbClr val="55AA5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DONES?</a:t>
            </a:r>
            <a:endParaRPr kumimoji="0" lang="en-GB" sz="1599" b="1" i="0" u="none" strike="noStrike" kern="0" cap="none" spc="0" normalizeH="0" baseline="0" noProof="0" dirty="0">
              <a:ln>
                <a:noFill/>
              </a:ln>
              <a:solidFill>
                <a:srgbClr val="55AA55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4182332" y="4786335"/>
            <a:ext cx="1267285" cy="1112457"/>
          </a:xfrm>
          <a:prstGeom prst="straightConnector1">
            <a:avLst/>
          </a:prstGeom>
          <a:ln>
            <a:solidFill>
              <a:srgbClr val="55AA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511824" y="5445224"/>
            <a:ext cx="859993" cy="617188"/>
          </a:xfrm>
          <a:prstGeom prst="straightConnector1">
            <a:avLst/>
          </a:prstGeom>
          <a:ln>
            <a:solidFill>
              <a:srgbClr val="55AA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182332" y="4572257"/>
            <a:ext cx="1291430" cy="1232292"/>
          </a:xfrm>
          <a:prstGeom prst="straightConnector1">
            <a:avLst/>
          </a:prstGeom>
          <a:ln>
            <a:solidFill>
              <a:srgbClr val="55AA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4079776" y="3959373"/>
            <a:ext cx="1440160" cy="363520"/>
          </a:xfrm>
          <a:prstGeom prst="straightConnector1">
            <a:avLst/>
          </a:prstGeom>
          <a:ln>
            <a:solidFill>
              <a:srgbClr val="55AA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913744" y="4924331"/>
            <a:ext cx="1506194" cy="1061892"/>
          </a:xfrm>
          <a:prstGeom prst="straightConnector1">
            <a:avLst/>
          </a:prstGeom>
          <a:ln>
            <a:solidFill>
              <a:srgbClr val="55AA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C4E91CE-D8F2-481D-AD9E-8EBD968C0177}"/>
              </a:ext>
            </a:extLst>
          </p:cNvPr>
          <p:cNvGrpSpPr/>
          <p:nvPr/>
        </p:nvGrpSpPr>
        <p:grpSpPr>
          <a:xfrm>
            <a:off x="5119867" y="749068"/>
            <a:ext cx="6955447" cy="2826444"/>
            <a:chOff x="5119867" y="749068"/>
            <a:chExt cx="6955447" cy="282644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9934" y="982240"/>
              <a:ext cx="1875380" cy="1830933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/>
            <a:srcRect b="6484"/>
            <a:stretch/>
          </p:blipFill>
          <p:spPr>
            <a:xfrm rot="5400000" flipH="1" flipV="1">
              <a:off x="8534307" y="899358"/>
              <a:ext cx="814953" cy="2091167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>
              <a:off x="8228391" y="1468780"/>
              <a:ext cx="0" cy="1019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056526" y="2420219"/>
              <a:ext cx="171865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1036890" y="2813173"/>
              <a:ext cx="9194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A-A </a:t>
              </a:r>
              <a:r>
                <a:rPr lang="de-DE" sz="1600" dirty="0" err="1"/>
                <a:t>view</a:t>
              </a:r>
              <a:endParaRPr lang="de-DE" sz="16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718640" y="2304989"/>
              <a:ext cx="4106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/>
                <a:t>A-A</a:t>
              </a:r>
              <a:endParaRPr lang="de-DE" sz="105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9867" y="749068"/>
              <a:ext cx="2563767" cy="2491760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5519936" y="3236958"/>
              <a:ext cx="15022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DONES Test </a:t>
              </a:r>
              <a:r>
                <a:rPr lang="de-DE" sz="1600" dirty="0" err="1"/>
                <a:t>Cell</a:t>
              </a:r>
              <a:endParaRPr lang="de-DE" sz="16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A8BE4-A2B2-4134-B9FD-EC6389F2BF67}"/>
                </a:ext>
              </a:extLst>
            </p:cNvPr>
            <p:cNvSpPr txBox="1"/>
            <p:nvPr/>
          </p:nvSpPr>
          <p:spPr>
            <a:xfrm>
              <a:off x="8184232" y="2761080"/>
              <a:ext cx="1616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F</a:t>
              </a:r>
              <a:r>
                <a:rPr lang="de-DE" sz="1600" dirty="0" err="1"/>
                <a:t>uel-breeder</a:t>
              </a:r>
              <a:r>
                <a:rPr lang="de-DE" sz="1600" dirty="0"/>
                <a:t> </a:t>
              </a:r>
              <a:r>
                <a:rPr lang="de-DE" sz="1600" dirty="0" err="1"/>
                <a:t>pin</a:t>
              </a:r>
              <a:r>
                <a:rPr lang="de-DE" sz="1600" dirty="0"/>
                <a:t> </a:t>
              </a:r>
            </a:p>
            <a:p>
              <a:pPr algn="ctr"/>
              <a:r>
                <a:rPr lang="de-DE" sz="1600" dirty="0" err="1"/>
                <a:t>of</a:t>
              </a:r>
              <a:r>
                <a:rPr lang="de-DE" sz="1600" dirty="0"/>
                <a:t> HCPB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E401BD1-3D23-4EB1-BE00-DADBCDD7AD18}"/>
                </a:ext>
              </a:extLst>
            </p:cNvPr>
            <p:cNvCxnSpPr>
              <a:endCxn id="46" idx="0"/>
            </p:cNvCxnSpPr>
            <p:nvPr/>
          </p:nvCxnSpPr>
          <p:spPr>
            <a:xfrm>
              <a:off x="6816080" y="1916832"/>
              <a:ext cx="1080120" cy="281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655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216" y="49403"/>
            <a:ext cx="6408712" cy="569238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Challenges and </a:t>
            </a:r>
            <a:r>
              <a:rPr lang="en-US" sz="2400" dirty="0"/>
              <a:t>pending validation needs of </a:t>
            </a: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HCPB &amp; WLCB</a:t>
            </a:r>
            <a:endParaRPr lang="en-GB" sz="2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303912" y="6525344"/>
            <a:ext cx="6624736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CA4F0-8F4C-F5F0-131B-F2FFA242F5B8}"/>
              </a:ext>
            </a:extLst>
          </p:cNvPr>
          <p:cNvGrpSpPr/>
          <p:nvPr/>
        </p:nvGrpSpPr>
        <p:grpSpPr>
          <a:xfrm>
            <a:off x="10362713" y="891297"/>
            <a:ext cx="1925975" cy="1169551"/>
            <a:chOff x="10246974" y="822051"/>
            <a:chExt cx="1925975" cy="116955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89F87F-D971-7F3C-2F7D-62209055A6EB}"/>
                </a:ext>
              </a:extLst>
            </p:cNvPr>
            <p:cNvSpPr txBox="1"/>
            <p:nvPr/>
          </p:nvSpPr>
          <p:spPr>
            <a:xfrm>
              <a:off x="10418426" y="822051"/>
              <a:ext cx="17545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w/o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w/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Fusion environment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830651-96E5-5BFE-378E-552D392BCF73}"/>
                </a:ext>
              </a:extLst>
            </p:cNvPr>
            <p:cNvSpPr/>
            <p:nvPr/>
          </p:nvSpPr>
          <p:spPr>
            <a:xfrm>
              <a:off x="10246974" y="899211"/>
              <a:ext cx="144000" cy="144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1AB738-C58F-2437-D7A7-2B6B1E3B0625}"/>
                </a:ext>
              </a:extLst>
            </p:cNvPr>
            <p:cNvSpPr/>
            <p:nvPr/>
          </p:nvSpPr>
          <p:spPr>
            <a:xfrm>
              <a:off x="10246974" y="1331259"/>
              <a:ext cx="144000" cy="144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A1C80C-85B9-487C-1C3A-7426237EA75D}"/>
                </a:ext>
              </a:extLst>
            </p:cNvPr>
            <p:cNvSpPr/>
            <p:nvPr/>
          </p:nvSpPr>
          <p:spPr>
            <a:xfrm>
              <a:off x="10246974" y="1753766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Rectangle: Top Corners Rounded 64">
            <a:extLst>
              <a:ext uri="{FF2B5EF4-FFF2-40B4-BE49-F238E27FC236}">
                <a16:creationId xmlns:a16="http://schemas.microsoft.com/office/drawing/2014/main" id="{A6BBD260-FC13-079A-DC97-0C8B27FF795F}"/>
              </a:ext>
            </a:extLst>
          </p:cNvPr>
          <p:cNvSpPr/>
          <p:nvPr/>
        </p:nvSpPr>
        <p:spPr>
          <a:xfrm>
            <a:off x="5977910" y="4412515"/>
            <a:ext cx="3934514" cy="2106327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41" name="Rectangle: Top Corners Rounded 4">
            <a:extLst>
              <a:ext uri="{FF2B5EF4-FFF2-40B4-BE49-F238E27FC236}">
                <a16:creationId xmlns:a16="http://schemas.microsoft.com/office/drawing/2014/main" id="{1F069EDA-7047-028A-3A9C-F6E666736CAA}"/>
              </a:ext>
            </a:extLst>
          </p:cNvPr>
          <p:cNvSpPr txBox="1"/>
          <p:nvPr/>
        </p:nvSpPr>
        <p:spPr>
          <a:xfrm>
            <a:off x="5984086" y="4445855"/>
            <a:ext cx="4101050" cy="20794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Uncertainties in required T breeding ratio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Uncertainties in achievable T breeding ratio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Tritium trapping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Tritium permeation to blanket coolant 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Failure modes and rates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Nuclear heating rate predictions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Prediction and control of radioactive effluent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C0B894-5E74-5FD8-8B2A-CFF38E8A66E4}"/>
              </a:ext>
            </a:extLst>
          </p:cNvPr>
          <p:cNvSpPr/>
          <p:nvPr/>
        </p:nvSpPr>
        <p:spPr>
          <a:xfrm rot="16200000">
            <a:off x="4733916" y="5275890"/>
            <a:ext cx="2112828" cy="36576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3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98CE82-154D-7F30-232D-CBBD1A3A058B}"/>
              </a:ext>
            </a:extLst>
          </p:cNvPr>
          <p:cNvSpPr txBox="1"/>
          <p:nvPr/>
        </p:nvSpPr>
        <p:spPr>
          <a:xfrm rot="16200000">
            <a:off x="4795804" y="5387701"/>
            <a:ext cx="1991515" cy="221746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1" tIns="0" rIns="16511" bIns="0" numCol="1" spcCol="1270" anchor="ctr" anchorCtr="0">
            <a:noAutofit/>
          </a:bodyPr>
          <a:lstStyle/>
          <a:p>
            <a:r>
              <a:rPr lang="en-GB" sz="1200" b="1" dirty="0"/>
              <a:t>General for all concepts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013127" y="5013176"/>
            <a:ext cx="2059537" cy="73827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 defTabSz="609402">
              <a:defRPr sz="1599" b="1" kern="0">
                <a:solidFill>
                  <a:srgbClr val="55AA55"/>
                </a:solidFill>
                <a:latin typeface="Arial Narrow" panose="020B0606020202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de-DE" dirty="0"/>
              <a:t>Fusion </a:t>
            </a:r>
            <a:r>
              <a:rPr lang="de-DE" dirty="0" err="1"/>
              <a:t>neutrons</a:t>
            </a:r>
            <a:endParaRPr lang="de-DE" dirty="0"/>
          </a:p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sufficient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qualifying</a:t>
            </a:r>
            <a:r>
              <a:rPr lang="de-DE" dirty="0"/>
              <a:t> </a:t>
            </a:r>
            <a:r>
              <a:rPr lang="de-DE" dirty="0" err="1"/>
              <a:t>blankets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1703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633CABB4-3930-462B-9E64-FA87C3E8F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573" y="4170121"/>
            <a:ext cx="1637267" cy="2178903"/>
          </a:xfrm>
          <a:prstGeom prst="rect">
            <a:avLst/>
          </a:prstGeom>
        </p:spPr>
      </p:pic>
      <p:sp>
        <p:nvSpPr>
          <p:cNvPr id="29" name="Rectangle: Top Corners Rounded 4">
            <a:extLst>
              <a:ext uri="{FF2B5EF4-FFF2-40B4-BE49-F238E27FC236}">
                <a16:creationId xmlns:a16="http://schemas.microsoft.com/office/drawing/2014/main" id="{FF3657B2-A742-FA9F-BF65-3D443FA18E3C}"/>
              </a:ext>
            </a:extLst>
          </p:cNvPr>
          <p:cNvSpPr/>
          <p:nvPr/>
        </p:nvSpPr>
        <p:spPr>
          <a:xfrm>
            <a:off x="525276" y="764486"/>
            <a:ext cx="4937760" cy="2373656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216" y="49403"/>
            <a:ext cx="6408712" cy="569238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Conclusions</a:t>
            </a:r>
            <a:endParaRPr lang="en-GB" sz="2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303912" y="6525344"/>
            <a:ext cx="6624736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CA4F0-8F4C-F5F0-131B-F2FFA242F5B8}"/>
              </a:ext>
            </a:extLst>
          </p:cNvPr>
          <p:cNvGrpSpPr/>
          <p:nvPr/>
        </p:nvGrpSpPr>
        <p:grpSpPr>
          <a:xfrm>
            <a:off x="10344472" y="819289"/>
            <a:ext cx="1925975" cy="1169551"/>
            <a:chOff x="10246974" y="822051"/>
            <a:chExt cx="1925975" cy="116955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89F87F-D971-7F3C-2F7D-62209055A6EB}"/>
                </a:ext>
              </a:extLst>
            </p:cNvPr>
            <p:cNvSpPr txBox="1"/>
            <p:nvPr/>
          </p:nvSpPr>
          <p:spPr>
            <a:xfrm>
              <a:off x="10418426" y="822051"/>
              <a:ext cx="17545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w/o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w/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Fusion environment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830651-96E5-5BFE-378E-552D392BCF73}"/>
                </a:ext>
              </a:extLst>
            </p:cNvPr>
            <p:cNvSpPr/>
            <p:nvPr/>
          </p:nvSpPr>
          <p:spPr>
            <a:xfrm>
              <a:off x="10246974" y="899211"/>
              <a:ext cx="144000" cy="144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1AB738-C58F-2437-D7A7-2B6B1E3B0625}"/>
                </a:ext>
              </a:extLst>
            </p:cNvPr>
            <p:cNvSpPr/>
            <p:nvPr/>
          </p:nvSpPr>
          <p:spPr>
            <a:xfrm>
              <a:off x="10246974" y="1331259"/>
              <a:ext cx="144000" cy="144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A1C80C-85B9-487C-1C3A-7426237EA75D}"/>
                </a:ext>
              </a:extLst>
            </p:cNvPr>
            <p:cNvSpPr/>
            <p:nvPr/>
          </p:nvSpPr>
          <p:spPr>
            <a:xfrm>
              <a:off x="10246974" y="1753766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: Top Corners Rounded 4">
            <a:extLst>
              <a:ext uri="{FF2B5EF4-FFF2-40B4-BE49-F238E27FC236}">
                <a16:creationId xmlns:a16="http://schemas.microsoft.com/office/drawing/2014/main" id="{EA267103-B83F-D6F5-1FF4-61E1A4F07805}"/>
              </a:ext>
            </a:extLst>
          </p:cNvPr>
          <p:cNvSpPr txBox="1"/>
          <p:nvPr/>
        </p:nvSpPr>
        <p:spPr>
          <a:xfrm>
            <a:off x="546175" y="780712"/>
            <a:ext cx="4937760" cy="16381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/>
                </a:solidFill>
              </a:rPr>
              <a:t>Changes in properties and behaviour of materials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/>
              <a:t>Effect of heat flux and cycling on fatigue or crack growth-related failure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0000"/>
                </a:solidFill>
              </a:rPr>
              <a:t>Premature failure at welds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0000"/>
                </a:solidFill>
              </a:rPr>
              <a:t>Effect of swelling, creep and thermal gradients on stress</a:t>
            </a:r>
            <a:endParaRPr lang="en-GB" sz="1200" i="1" dirty="0"/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Tritium permeation through the structure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Tritium permeation into coolant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0000"/>
                </a:solidFill>
              </a:rPr>
              <a:t>Effect of radiation on tritium permeation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Structural activation product inventory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</a:rPr>
              <a:t>Blanket supporting structure to Vacuum Vessel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Failure modes &amp; rates of blanket structure under fusion environ.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AE7789-1996-9E3C-9D63-5CC4570A6967}"/>
              </a:ext>
            </a:extLst>
          </p:cNvPr>
          <p:cNvSpPr/>
          <p:nvPr/>
        </p:nvSpPr>
        <p:spPr>
          <a:xfrm rot="16200000">
            <a:off x="-857307" y="1775387"/>
            <a:ext cx="2365510" cy="36000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GB" sz="1100" b="1" dirty="0"/>
              <a:t>Structure</a:t>
            </a:r>
          </a:p>
          <a:p>
            <a:endParaRPr lang="en-GB" sz="3200" dirty="0"/>
          </a:p>
        </p:txBody>
      </p:sp>
      <p:sp>
        <p:nvSpPr>
          <p:cNvPr id="35" name="Rectangle: Top Corners Rounded 26">
            <a:extLst>
              <a:ext uri="{FF2B5EF4-FFF2-40B4-BE49-F238E27FC236}">
                <a16:creationId xmlns:a16="http://schemas.microsoft.com/office/drawing/2014/main" id="{47709966-65C8-9536-754D-E6C14F53707B}"/>
              </a:ext>
            </a:extLst>
          </p:cNvPr>
          <p:cNvSpPr/>
          <p:nvPr/>
        </p:nvSpPr>
        <p:spPr>
          <a:xfrm>
            <a:off x="526667" y="3296293"/>
            <a:ext cx="4936369" cy="2235075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36" name="Rectangle: Top Corners Rounded 4">
            <a:extLst>
              <a:ext uri="{FF2B5EF4-FFF2-40B4-BE49-F238E27FC236}">
                <a16:creationId xmlns:a16="http://schemas.microsoft.com/office/drawing/2014/main" id="{F540F750-0D5C-9E23-E52C-FC14677BF990}"/>
              </a:ext>
            </a:extLst>
          </p:cNvPr>
          <p:cNvSpPr txBox="1"/>
          <p:nvPr/>
        </p:nvSpPr>
        <p:spPr>
          <a:xfrm>
            <a:off x="548337" y="3345437"/>
            <a:ext cx="4935600" cy="13797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Solid breeder mechanical and materials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Pebble-steel interaction under purge gas environment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Load on wall induced by Pebble expansion/swelling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Dust formation and transport of pebble bed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Neutron multiplier mechanical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Beryllide swelling and interact with wall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Cracking of Beryllide block due to thermal stress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Compatibility of neutron multiplier and Li-ceramics</a:t>
            </a:r>
            <a:endParaRPr lang="en-GB" sz="1200" i="1" dirty="0">
              <a:solidFill>
                <a:schemeClr val="tx1"/>
              </a:solidFill>
            </a:endParaRP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Thermal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Breeder/multiplier-structure heat transfer (gap conductance)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56415E-AFE9-630C-CA90-90B3BE6C9FF7}"/>
              </a:ext>
            </a:extLst>
          </p:cNvPr>
          <p:cNvGrpSpPr/>
          <p:nvPr/>
        </p:nvGrpSpPr>
        <p:grpSpPr>
          <a:xfrm rot="16200000">
            <a:off x="-775033" y="4233832"/>
            <a:ext cx="2235075" cy="359999"/>
            <a:chOff x="3346046" y="1749983"/>
            <a:chExt cx="2111937" cy="399508"/>
          </a:xfrm>
          <a:solidFill>
            <a:schemeClr val="accent5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502E7C4-5AD1-6A62-1CEA-CFBED472FC62}"/>
                </a:ext>
              </a:extLst>
            </p:cNvPr>
            <p:cNvSpPr/>
            <p:nvPr/>
          </p:nvSpPr>
          <p:spPr>
            <a:xfrm>
              <a:off x="3346046" y="1749983"/>
              <a:ext cx="2111937" cy="39950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70C0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FBE948E-0703-EB93-6DA7-68093AA2A087}"/>
                </a:ext>
              </a:extLst>
            </p:cNvPr>
            <p:cNvSpPr txBox="1"/>
            <p:nvPr/>
          </p:nvSpPr>
          <p:spPr>
            <a:xfrm>
              <a:off x="3391334" y="1775642"/>
              <a:ext cx="1874706" cy="348183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1" tIns="0" rIns="16511" bIns="0" numCol="1" spcCol="1270" anchor="ctr" anchorCtr="0">
              <a:noAutofit/>
            </a:bodyPr>
            <a:lstStyle/>
            <a:p>
              <a:r>
                <a:rPr lang="en-GB" sz="1100" b="1" dirty="0"/>
                <a:t>Solid Breeder / multiplier / structure interactions</a:t>
              </a:r>
            </a:p>
          </p:txBody>
        </p:sp>
      </p:grpSp>
      <p:sp>
        <p:nvSpPr>
          <p:cNvPr id="44" name="Rectangle: Top Corners Rounded 53">
            <a:extLst>
              <a:ext uri="{FF2B5EF4-FFF2-40B4-BE49-F238E27FC236}">
                <a16:creationId xmlns:a16="http://schemas.microsoft.com/office/drawing/2014/main" id="{4D22FDBF-7FA9-8E0D-7308-909EF4442F66}"/>
              </a:ext>
            </a:extLst>
          </p:cNvPr>
          <p:cNvSpPr/>
          <p:nvPr/>
        </p:nvSpPr>
        <p:spPr>
          <a:xfrm>
            <a:off x="6085655" y="760457"/>
            <a:ext cx="4114801" cy="1585649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45" name="Rectangle: Top Corners Rounded 4">
            <a:extLst>
              <a:ext uri="{FF2B5EF4-FFF2-40B4-BE49-F238E27FC236}">
                <a16:creationId xmlns:a16="http://schemas.microsoft.com/office/drawing/2014/main" id="{057DC593-B00F-789C-1F45-1CE0FC4F748C}"/>
              </a:ext>
            </a:extLst>
          </p:cNvPr>
          <p:cNvSpPr txBox="1"/>
          <p:nvPr/>
        </p:nvSpPr>
        <p:spPr>
          <a:xfrm>
            <a:off x="6091833" y="777521"/>
            <a:ext cx="4101051" cy="14227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Mechanical and materials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Corrosion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Failure of coolant wall due to stress corrosion cracking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Failure of coolant wall due to liquid-metal embrittlement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Neutron-induced sputtering transp. of activated mat.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Coolant/coatings/structure interactions</a:t>
            </a:r>
          </a:p>
          <a:p>
            <a:pPr marL="749281" lvl="1" indent="-177796">
              <a:buFont typeface="Arial" panose="020B0604020202020204" pitchFamily="34" charset="0"/>
              <a:buChar char="•"/>
            </a:pPr>
            <a:endParaRPr lang="en-GB" sz="11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14CB0F-5978-812B-7B50-08D822904E83}"/>
              </a:ext>
            </a:extLst>
          </p:cNvPr>
          <p:cNvSpPr/>
          <p:nvPr/>
        </p:nvSpPr>
        <p:spPr>
          <a:xfrm rot="16200000">
            <a:off x="5103056" y="1370399"/>
            <a:ext cx="1585651" cy="365761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BAB5EF-50B2-9D7E-9592-390DF50A1ED5}"/>
              </a:ext>
            </a:extLst>
          </p:cNvPr>
          <p:cNvSpPr txBox="1"/>
          <p:nvPr/>
        </p:nvSpPr>
        <p:spPr>
          <a:xfrm rot="16200000">
            <a:off x="5150897" y="1426329"/>
            <a:ext cx="1489969" cy="310732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1" tIns="0" rIns="16511" bIns="0" numCol="1" spcCol="1270" anchor="ctr" anchorCtr="0">
            <a:noAutofit/>
          </a:bodyPr>
          <a:lstStyle/>
          <a:p>
            <a:r>
              <a:rPr lang="en-GB" sz="1200" b="1" dirty="0"/>
              <a:t>Coolant / structure interactions</a:t>
            </a:r>
          </a:p>
        </p:txBody>
      </p:sp>
      <p:sp>
        <p:nvSpPr>
          <p:cNvPr id="48" name="Rectangle: Top Corners Rounded 59">
            <a:extLst>
              <a:ext uri="{FF2B5EF4-FFF2-40B4-BE49-F238E27FC236}">
                <a16:creationId xmlns:a16="http://schemas.microsoft.com/office/drawing/2014/main" id="{30DC6B06-6D50-797C-8279-AC7B74168AE5}"/>
              </a:ext>
            </a:extLst>
          </p:cNvPr>
          <p:cNvSpPr/>
          <p:nvPr/>
        </p:nvSpPr>
        <p:spPr>
          <a:xfrm>
            <a:off x="6085656" y="2484082"/>
            <a:ext cx="4114800" cy="1784417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49" name="Rectangle: Top Corners Rounded 4">
            <a:extLst>
              <a:ext uri="{FF2B5EF4-FFF2-40B4-BE49-F238E27FC236}">
                <a16:creationId xmlns:a16="http://schemas.microsoft.com/office/drawing/2014/main" id="{099CE771-2028-370E-E40E-5EF1EAD0F03C}"/>
              </a:ext>
            </a:extLst>
          </p:cNvPr>
          <p:cNvSpPr txBox="1"/>
          <p:nvPr/>
        </p:nvSpPr>
        <p:spPr>
          <a:xfrm>
            <a:off x="6091832" y="2540377"/>
            <a:ext cx="4101050" cy="13122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Tritium release, recovery and inventory in solid breeder and multiplier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Thermal conduct. changes of Breeder and Multiplier under irradiation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Tritium transport in blanket system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Breeder behaviour under high </a:t>
            </a:r>
            <a:r>
              <a:rPr lang="en-GB" sz="1400" dirty="0" err="1">
                <a:solidFill>
                  <a:srgbClr val="FF9900"/>
                </a:solidFill>
              </a:rPr>
              <a:t>dpa</a:t>
            </a:r>
            <a:endParaRPr lang="en-GB" sz="1400" dirty="0">
              <a:solidFill>
                <a:srgbClr val="FF9900"/>
              </a:solidFill>
            </a:endParaRP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Solid multiplier behaviour under high </a:t>
            </a:r>
            <a:r>
              <a:rPr lang="en-GB" sz="1400" dirty="0" err="1">
                <a:solidFill>
                  <a:srgbClr val="FF9900"/>
                </a:solidFill>
              </a:rPr>
              <a:t>dpa</a:t>
            </a:r>
            <a:endParaRPr lang="en-GB" sz="1400" dirty="0">
              <a:solidFill>
                <a:srgbClr val="FF99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1162D29-CC58-AE4B-BC34-0594A7515ABE}"/>
              </a:ext>
            </a:extLst>
          </p:cNvPr>
          <p:cNvSpPr/>
          <p:nvPr/>
        </p:nvSpPr>
        <p:spPr>
          <a:xfrm rot="16200000">
            <a:off x="5002278" y="3192694"/>
            <a:ext cx="1785849" cy="36576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E9B3C2-C7FF-E5BD-9732-0BE96831ABD7}"/>
              </a:ext>
            </a:extLst>
          </p:cNvPr>
          <p:cNvSpPr txBox="1"/>
          <p:nvPr/>
        </p:nvSpPr>
        <p:spPr>
          <a:xfrm rot="16200000">
            <a:off x="5076459" y="3291473"/>
            <a:ext cx="1637487" cy="221742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1" tIns="0" rIns="16511" bIns="0" numCol="1" spcCol="1270" anchor="ctr" anchorCtr="0">
            <a:noAutofit/>
          </a:bodyPr>
          <a:lstStyle/>
          <a:p>
            <a:r>
              <a:rPr lang="en-GB" sz="1200" b="1" dirty="0"/>
              <a:t>Breeder/multiplier and purge</a:t>
            </a:r>
          </a:p>
        </p:txBody>
      </p:sp>
      <p:sp>
        <p:nvSpPr>
          <p:cNvPr id="52" name="Rectangle: Top Corners Rounded 64">
            <a:extLst>
              <a:ext uri="{FF2B5EF4-FFF2-40B4-BE49-F238E27FC236}">
                <a16:creationId xmlns:a16="http://schemas.microsoft.com/office/drawing/2014/main" id="{A6BBD260-FC13-079A-DC97-0C8B27FF795F}"/>
              </a:ext>
            </a:extLst>
          </p:cNvPr>
          <p:cNvSpPr/>
          <p:nvPr/>
        </p:nvSpPr>
        <p:spPr>
          <a:xfrm>
            <a:off x="6085656" y="4412515"/>
            <a:ext cx="4114800" cy="2106327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53" name="Rectangle: Top Corners Rounded 4">
            <a:extLst>
              <a:ext uri="{FF2B5EF4-FFF2-40B4-BE49-F238E27FC236}">
                <a16:creationId xmlns:a16="http://schemas.microsoft.com/office/drawing/2014/main" id="{1F069EDA-7047-028A-3A9C-F6E666736CAA}"/>
              </a:ext>
            </a:extLst>
          </p:cNvPr>
          <p:cNvSpPr txBox="1"/>
          <p:nvPr/>
        </p:nvSpPr>
        <p:spPr>
          <a:xfrm>
            <a:off x="6091832" y="4445855"/>
            <a:ext cx="4101050" cy="20794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Uncertainties in required T breeding ratio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Uncertainties in achievable T breeding ratio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Tritium trapping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Tritium permeation to blanket coolant 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Failure modes and rates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Nuclear heating rate predictions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Prediction and control of radioactive effluent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3C0B894-5E74-5FD8-8B2A-CFF38E8A66E4}"/>
              </a:ext>
            </a:extLst>
          </p:cNvPr>
          <p:cNvSpPr/>
          <p:nvPr/>
        </p:nvSpPr>
        <p:spPr>
          <a:xfrm rot="16200000">
            <a:off x="4841662" y="5275890"/>
            <a:ext cx="2112828" cy="36576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A98CE82-154D-7F30-232D-CBBD1A3A058B}"/>
              </a:ext>
            </a:extLst>
          </p:cNvPr>
          <p:cNvSpPr txBox="1"/>
          <p:nvPr/>
        </p:nvSpPr>
        <p:spPr>
          <a:xfrm rot="16200000">
            <a:off x="4903549" y="5387701"/>
            <a:ext cx="1991515" cy="221746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1" tIns="0" rIns="16511" bIns="0" numCol="1" spcCol="1270" anchor="ctr" anchorCtr="0">
            <a:noAutofit/>
          </a:bodyPr>
          <a:lstStyle/>
          <a:p>
            <a:r>
              <a:rPr lang="en-GB" sz="1200" b="1" dirty="0"/>
              <a:t>General for all concepts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352" y="5698108"/>
            <a:ext cx="5521592" cy="9848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0488" indent="-90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Out-</a:t>
            </a:r>
            <a:r>
              <a:rPr lang="de-DE" sz="1600" dirty="0" err="1"/>
              <a:t>of</a:t>
            </a:r>
            <a:r>
              <a:rPr lang="de-DE" sz="1600" dirty="0"/>
              <a:t>-pile and in-pile </a:t>
            </a:r>
            <a:r>
              <a:rPr lang="de-DE" sz="1600" dirty="0" err="1"/>
              <a:t>tests</a:t>
            </a:r>
            <a:r>
              <a:rPr lang="de-DE" sz="1600" dirty="0"/>
              <a:t> in MTRs for </a:t>
            </a:r>
            <a:r>
              <a:rPr lang="de-DE" sz="1600" dirty="0" err="1"/>
              <a:t>basic</a:t>
            </a:r>
            <a:r>
              <a:rPr lang="de-DE" sz="1600" dirty="0"/>
              <a:t> </a:t>
            </a:r>
            <a:r>
              <a:rPr lang="de-DE" sz="1600" dirty="0" err="1"/>
              <a:t>tests</a:t>
            </a:r>
            <a:endParaRPr lang="de-DE" sz="1600" dirty="0"/>
          </a:p>
          <a:p>
            <a:pPr marL="90488" indent="-90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DONES </a:t>
            </a:r>
            <a:r>
              <a:rPr lang="de-DE" sz="1600" dirty="0" err="1"/>
              <a:t>could</a:t>
            </a:r>
            <a:r>
              <a:rPr lang="de-DE" sz="1600" dirty="0"/>
              <a:t> </a:t>
            </a:r>
            <a:r>
              <a:rPr lang="de-DE" sz="1600" dirty="0" err="1"/>
              <a:t>offer</a:t>
            </a:r>
            <a:r>
              <a:rPr lang="de-DE" sz="1600" dirty="0"/>
              <a:t> </a:t>
            </a:r>
            <a:r>
              <a:rPr lang="de-DE" sz="1600" dirty="0" err="1"/>
              <a:t>unique</a:t>
            </a:r>
            <a:r>
              <a:rPr lang="de-DE" sz="1600" dirty="0"/>
              <a:t> </a:t>
            </a:r>
            <a:r>
              <a:rPr lang="de-DE" sz="1600" dirty="0" err="1"/>
              <a:t>test</a:t>
            </a:r>
            <a:r>
              <a:rPr lang="de-DE" sz="1600" dirty="0"/>
              <a:t> </a:t>
            </a:r>
            <a:r>
              <a:rPr lang="de-DE" sz="1600" dirty="0" err="1"/>
              <a:t>platform</a:t>
            </a:r>
            <a:r>
              <a:rPr lang="de-DE" sz="1600" dirty="0"/>
              <a:t> for </a:t>
            </a:r>
            <a:r>
              <a:rPr lang="de-DE" sz="1600" dirty="0" err="1"/>
              <a:t>irrad</a:t>
            </a:r>
            <a:r>
              <a:rPr lang="de-DE" sz="1600" dirty="0"/>
              <a:t>. </a:t>
            </a:r>
            <a:r>
              <a:rPr lang="de-DE" sz="1600" dirty="0" err="1"/>
              <a:t>function</a:t>
            </a:r>
            <a:r>
              <a:rPr lang="de-DE" sz="1600" dirty="0"/>
              <a:t>. </a:t>
            </a:r>
            <a:r>
              <a:rPr lang="de-DE" sz="1600" dirty="0" err="1"/>
              <a:t>mat</a:t>
            </a:r>
            <a:r>
              <a:rPr lang="de-DE" sz="1600" dirty="0"/>
              <a:t>.</a:t>
            </a:r>
          </a:p>
          <a:p>
            <a:pPr marL="90488" indent="-90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Fusion </a:t>
            </a:r>
            <a:r>
              <a:rPr lang="de-DE" sz="1600" dirty="0" err="1"/>
              <a:t>neutron</a:t>
            </a:r>
            <a:r>
              <a:rPr lang="de-DE" sz="1600" dirty="0"/>
              <a:t> </a:t>
            </a:r>
            <a:r>
              <a:rPr lang="de-DE" sz="1600" dirty="0" err="1"/>
              <a:t>source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needed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blanket</a:t>
            </a:r>
            <a:r>
              <a:rPr lang="de-DE" sz="1600" dirty="0"/>
              <a:t> </a:t>
            </a:r>
            <a:r>
              <a:rPr lang="de-DE" sz="1600" dirty="0" err="1"/>
              <a:t>qualification</a:t>
            </a:r>
            <a:endParaRPr lang="de-DE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2D6170A-FC0A-4F0E-910B-821F6B7FC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90" t="7563" r="4734" b="11766"/>
          <a:stretch/>
        </p:blipFill>
        <p:spPr>
          <a:xfrm>
            <a:off x="10278690" y="5442189"/>
            <a:ext cx="1793974" cy="10831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7608F2-DD0F-44C0-A058-6F26B8075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2713" y="2164356"/>
            <a:ext cx="1491208" cy="19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2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4855"/>
            <a:ext cx="7523584" cy="369332"/>
          </a:xfrm>
        </p:spPr>
        <p:txBody>
          <a:bodyPr/>
          <a:lstStyle/>
          <a:p>
            <a:r>
              <a:rPr lang="de-DE" dirty="0"/>
              <a:t>Backup </a:t>
            </a:r>
            <a:r>
              <a:rPr lang="de-DE" dirty="0" err="1"/>
              <a:t>slides</a:t>
            </a:r>
            <a:r>
              <a:rPr lang="de-DE" dirty="0"/>
              <a:t>: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responses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HCPB BB</a:t>
            </a:r>
          </a:p>
        </p:txBody>
      </p:sp>
      <p:pic>
        <p:nvPicPr>
          <p:cNvPr id="4" name="그림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3" y="3916635"/>
            <a:ext cx="3500755" cy="27527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95800" y="980728"/>
            <a:ext cx="3600400" cy="2865710"/>
            <a:chOff x="4295800" y="988033"/>
            <a:chExt cx="3600400" cy="2865710"/>
          </a:xfrm>
        </p:grpSpPr>
        <p:pic>
          <p:nvPicPr>
            <p:cNvPr id="6" name="Picture 5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9" t="8177" r="9963" b="4013"/>
            <a:stretch/>
          </p:blipFill>
          <p:spPr bwMode="auto">
            <a:xfrm>
              <a:off x="4295800" y="988033"/>
              <a:ext cx="3600400" cy="28657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31904" y="2924944"/>
              <a:ext cx="967894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DPA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E97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040216" y="923330"/>
            <a:ext cx="3903290" cy="2865710"/>
            <a:chOff x="8040216" y="923330"/>
            <a:chExt cx="3903290" cy="2865710"/>
          </a:xfrm>
        </p:grpSpPr>
        <p:pic>
          <p:nvPicPr>
            <p:cNvPr id="9" name="Picture 8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8" t="7449" r="10392" b="3927"/>
            <a:stretch/>
          </p:blipFill>
          <p:spPr bwMode="auto">
            <a:xfrm>
              <a:off x="8040216" y="923330"/>
              <a:ext cx="3903290" cy="28657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701573" y="2985592"/>
              <a:ext cx="214244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DPA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TiBe12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Li-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pebble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0050" y="3836883"/>
            <a:ext cx="3506150" cy="2819893"/>
            <a:chOff x="4390050" y="3770154"/>
            <a:chExt cx="3506150" cy="2819893"/>
          </a:xfrm>
        </p:grpSpPr>
        <p:pic>
          <p:nvPicPr>
            <p:cNvPr id="12" name="Picture 11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" t="2726" r="10693" b="2818"/>
            <a:stretch/>
          </p:blipFill>
          <p:spPr bwMode="auto">
            <a:xfrm>
              <a:off x="4390050" y="3770154"/>
              <a:ext cx="3506150" cy="28198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240016" y="4883421"/>
              <a:ext cx="1045030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T-generation</a:t>
              </a:r>
            </a:p>
          </p:txBody>
        </p:sp>
      </p:grpSp>
      <p:pic>
        <p:nvPicPr>
          <p:cNvPr id="14" name="Picture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5974" r="10338" b="4267"/>
          <a:stretch/>
        </p:blipFill>
        <p:spPr bwMode="auto">
          <a:xfrm>
            <a:off x="8250734" y="3911989"/>
            <a:ext cx="3482254" cy="2555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16480" y="4969831"/>
            <a:ext cx="1148071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641" y="1412776"/>
            <a:ext cx="3640203" cy="17184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43129" y="3194638"/>
            <a:ext cx="274455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Neutron flux at breeding zone at </a:t>
            </a:r>
            <a:r>
              <a:rPr lang="en-US" sz="1050" dirty="0" err="1"/>
              <a:t>contral</a:t>
            </a:r>
            <a:r>
              <a:rPr lang="en-US" sz="1050" dirty="0"/>
              <a:t> IB</a:t>
            </a:r>
            <a:endParaRPr lang="de-DE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2420037" y="4950150"/>
            <a:ext cx="978153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Burn-up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fpy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43863" y="12819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5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8544272" y="1412776"/>
            <a:ext cx="504056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632652" y="64670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16</a:t>
            </a:r>
            <a:endParaRPr lang="de-DE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2A3391-8240-4C03-9FFC-801EBF32ECC5}"/>
              </a:ext>
            </a:extLst>
          </p:cNvPr>
          <p:cNvSpPr/>
          <p:nvPr/>
        </p:nvSpPr>
        <p:spPr>
          <a:xfrm>
            <a:off x="8983096" y="115615"/>
            <a:ext cx="1777577" cy="4154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Zhou G et al., 2023, </a:t>
            </a:r>
            <a:r>
              <a:rPr lang="en-US" sz="1050" i="1" dirty="0"/>
              <a:t>HCPB Design and Analysis Report</a:t>
            </a:r>
            <a:endParaRPr lang="de-DE" sz="1050" i="1" dirty="0"/>
          </a:p>
        </p:txBody>
      </p:sp>
    </p:spTree>
    <p:extLst>
      <p:ext uri="{BB962C8B-B14F-4D97-AF65-F5344CB8AC3E}">
        <p14:creationId xmlns:p14="http://schemas.microsoft.com/office/powerpoint/2010/main" val="413030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84855"/>
            <a:ext cx="5795392" cy="369332"/>
          </a:xfrm>
        </p:spPr>
        <p:txBody>
          <a:bodyPr/>
          <a:lstStyle/>
          <a:p>
            <a:r>
              <a:rPr lang="de-DE" dirty="0"/>
              <a:t>Backup </a:t>
            </a:r>
            <a:r>
              <a:rPr lang="de-DE" dirty="0" err="1"/>
              <a:t>slides</a:t>
            </a:r>
            <a:endParaRPr lang="de-DE" dirty="0"/>
          </a:p>
        </p:txBody>
      </p:sp>
      <p:sp>
        <p:nvSpPr>
          <p:cNvPr id="20" name="Rectangle 19"/>
          <p:cNvSpPr/>
          <p:nvPr/>
        </p:nvSpPr>
        <p:spPr>
          <a:xfrm>
            <a:off x="695400" y="908720"/>
            <a:ext cx="102971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Investigating the evolving behavior of the pebble bed and beryllide neutron multiplier together, for example, it can be that the breeder undergoes chemical processes (due to burn-up and due to contact to other material), the pebble bed can change its thermal conductivity and consequently shift the temperature field which is decisive for the tritium release residence times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The pebbles will mechanically deform and it will be interesting to study their interacting within the bed and also with the walls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Dust formation and transport of pebble bed in the purge gas flow path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Measuring the time structure of tritium release from this complex setup with broad temperature spread and realistic (not 1-D) purge flow path  (as opposed to the well-defined "academic type" TRTM)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A specific question concerns the cracking/blistering of the </a:t>
            </a:r>
            <a:r>
              <a:rPr lang="en-US" sz="2000" dirty="0" err="1"/>
              <a:t>berillyde</a:t>
            </a:r>
            <a:r>
              <a:rPr lang="en-US" sz="2000" dirty="0"/>
              <a:t> block, which is larger than a TRTM capsule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632652" y="64670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304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360" y="1124744"/>
            <a:ext cx="8712968" cy="237626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DE" dirty="0"/>
              <a:t>Solid </a:t>
            </a:r>
            <a:r>
              <a:rPr lang="de-DE" dirty="0" err="1"/>
              <a:t>breeding</a:t>
            </a:r>
            <a:r>
              <a:rPr lang="de-DE" dirty="0"/>
              <a:t> </a:t>
            </a:r>
            <a:r>
              <a:rPr lang="de-DE" dirty="0" err="1"/>
              <a:t>blankets</a:t>
            </a:r>
            <a:r>
              <a:rPr lang="de-DE" dirty="0"/>
              <a:t> in Europe: </a:t>
            </a:r>
            <a:r>
              <a:rPr lang="de-DE" dirty="0" err="1"/>
              <a:t>Overview</a:t>
            </a:r>
            <a:endParaRPr lang="de-DE" dirty="0"/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Helium Cooled Pebble Bed (HCPB)</a:t>
            </a:r>
            <a:endParaRPr lang="de-DE" dirty="0"/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cooled</a:t>
            </a:r>
            <a:r>
              <a:rPr lang="de-DE" dirty="0"/>
              <a:t> Lead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Ceramic</a:t>
            </a:r>
            <a:r>
              <a:rPr lang="de-DE" dirty="0"/>
              <a:t> </a:t>
            </a:r>
            <a:r>
              <a:rPr lang="de-DE" dirty="0" err="1"/>
              <a:t>Breeder</a:t>
            </a:r>
            <a:r>
              <a:rPr lang="de-DE" dirty="0"/>
              <a:t> (WLCB)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Key pending validation needs</a:t>
            </a:r>
            <a:endParaRPr lang="de-DE" dirty="0"/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360" y="228600"/>
            <a:ext cx="4608512" cy="457200"/>
          </a:xfrm>
        </p:spPr>
        <p:txBody>
          <a:bodyPr/>
          <a:lstStyle/>
          <a:p>
            <a:r>
              <a:rPr lang="de-DE" sz="2400" b="1" dirty="0"/>
              <a:t>Outline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content</a:t>
            </a:r>
            <a:endParaRPr lang="de-DE" sz="2400" b="1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79976" y="6525344"/>
            <a:ext cx="6048672" cy="288033"/>
          </a:xfrm>
        </p:spPr>
        <p:txBody>
          <a:bodyPr/>
          <a:lstStyle/>
          <a:p>
            <a:pPr algn="r"/>
            <a:r>
              <a:rPr lang="pt-BR" dirty="0"/>
              <a:t>Guangming Zhou et al. </a:t>
            </a:r>
            <a:r>
              <a:rPr lang="en-GB" dirty="0"/>
              <a:t>| 2</a:t>
            </a:r>
            <a:r>
              <a:rPr lang="en-GB" baseline="30000" dirty="0"/>
              <a:t>nd</a:t>
            </a:r>
            <a:r>
              <a:rPr lang="en-GB" dirty="0"/>
              <a:t> DONES Users Workshop | 19.10.2023 | </a:t>
            </a:r>
            <a:fld id="{6A6D9FA1-99C7-4910-8E32-B85D378B0060}" type="slidenum">
              <a:rPr lang="en-GB" smtClean="0"/>
              <a:pPr algn="r"/>
              <a:t>2</a:t>
            </a:fld>
            <a:r>
              <a:rPr lang="en-GB" dirty="0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1382173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755" y="2611210"/>
            <a:ext cx="1239706" cy="1216555"/>
          </a:xfrm>
          <a:prstGeom prst="rect">
            <a:avLst/>
          </a:prstGeom>
        </p:spPr>
      </p:pic>
      <p:sp>
        <p:nvSpPr>
          <p:cNvPr id="58" name="Title 3"/>
          <p:cNvSpPr>
            <a:spLocks noGrp="1"/>
          </p:cNvSpPr>
          <p:nvPr>
            <p:ph type="title"/>
          </p:nvPr>
        </p:nvSpPr>
        <p:spPr>
          <a:xfrm>
            <a:off x="335360" y="228600"/>
            <a:ext cx="10801200" cy="369332"/>
          </a:xfrm>
        </p:spPr>
        <p:txBody>
          <a:bodyPr/>
          <a:lstStyle/>
          <a:p>
            <a:r>
              <a:rPr lang="de-DE" b="1" dirty="0"/>
              <a:t>Solid </a:t>
            </a:r>
            <a:r>
              <a:rPr lang="de-DE" b="1" dirty="0" err="1"/>
              <a:t>breeding</a:t>
            </a:r>
            <a:r>
              <a:rPr lang="de-DE" b="1" dirty="0"/>
              <a:t> </a:t>
            </a:r>
            <a:r>
              <a:rPr lang="de-DE" b="1" dirty="0" err="1"/>
              <a:t>blanket</a:t>
            </a:r>
            <a:r>
              <a:rPr lang="de-DE" b="1" dirty="0"/>
              <a:t> in Europe: HCPB – Helium </a:t>
            </a:r>
            <a:r>
              <a:rPr lang="de-DE" b="1" dirty="0" err="1"/>
              <a:t>Cooled</a:t>
            </a:r>
            <a:r>
              <a:rPr lang="de-DE" b="1" dirty="0"/>
              <a:t> Pebble </a:t>
            </a:r>
            <a:r>
              <a:rPr lang="de-DE" b="1" dirty="0" err="1"/>
              <a:t>Bed</a:t>
            </a:r>
            <a:endParaRPr lang="de-DE" b="1" dirty="0"/>
          </a:p>
        </p:txBody>
      </p:sp>
      <p:sp>
        <p:nvSpPr>
          <p:cNvPr id="53" name="Textfeld 4"/>
          <p:cNvSpPr txBox="1"/>
          <p:nvPr/>
        </p:nvSpPr>
        <p:spPr>
          <a:xfrm>
            <a:off x="4769370" y="2782742"/>
            <a:ext cx="3270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82563" lvl="2" indent="-182563">
              <a:spcBef>
                <a:spcPts val="0"/>
              </a:spcBef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+mn-lt"/>
                <a:cs typeface="Arial"/>
              </a:rPr>
              <a:t>↑↑ </a:t>
            </a:r>
            <a:r>
              <a:rPr lang="de-DE" sz="1400" dirty="0" err="1">
                <a:solidFill>
                  <a:srgbClr val="00B050"/>
                </a:solidFill>
                <a:latin typeface="+mn-lt"/>
              </a:rPr>
              <a:t>Robustness</a:t>
            </a:r>
            <a:r>
              <a:rPr lang="de-DE" sz="1400" dirty="0">
                <a:solidFill>
                  <a:srgbClr val="00B050"/>
                </a:solidFill>
                <a:latin typeface="+mn-lt"/>
              </a:rPr>
              <a:t> (in-box LOCA)</a:t>
            </a:r>
          </a:p>
          <a:p>
            <a:pPr marL="182563" lvl="2" indent="-182563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rgbClr val="C00000"/>
                </a:solidFill>
                <a:latin typeface="+mn-lt"/>
                <a:cs typeface="Arial"/>
              </a:rPr>
              <a:t>↓↓ </a:t>
            </a:r>
            <a:r>
              <a:rPr lang="de-DE" sz="1400" dirty="0">
                <a:solidFill>
                  <a:srgbClr val="C00000"/>
                </a:solidFill>
                <a:latin typeface="+mn-lt"/>
              </a:rPr>
              <a:t>TBR (</a:t>
            </a:r>
            <a:r>
              <a:rPr lang="de-DE" sz="1400" dirty="0">
                <a:solidFill>
                  <a:srgbClr val="C00000"/>
                </a:solidFill>
                <a:latin typeface="+mn-lt"/>
                <a:cs typeface="Arial"/>
              </a:rPr>
              <a:t>1.06</a:t>
            </a:r>
            <a:r>
              <a:rPr lang="de-DE" sz="1400" dirty="0">
                <a:solidFill>
                  <a:srgbClr val="C00000"/>
                </a:solidFill>
                <a:latin typeface="+mn-lt"/>
              </a:rPr>
              <a:t>)</a:t>
            </a:r>
          </a:p>
          <a:p>
            <a:pPr marL="182563" lvl="2" indent="-182563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rgbClr val="C00000"/>
                </a:solidFill>
                <a:latin typeface="+mn-lt"/>
                <a:cs typeface="Arial"/>
              </a:rPr>
              <a:t>↑↑ </a:t>
            </a:r>
            <a:r>
              <a:rPr lang="de-DE" sz="1400" dirty="0" err="1">
                <a:solidFill>
                  <a:srgbClr val="C00000"/>
                </a:solidFill>
                <a:latin typeface="+mn-lt"/>
              </a:rPr>
              <a:t>Fabrication</a:t>
            </a:r>
            <a:r>
              <a:rPr lang="de-DE" sz="1400" dirty="0">
                <a:solidFill>
                  <a:srgbClr val="C00000"/>
                </a:solidFill>
                <a:latin typeface="+mn-lt"/>
              </a:rPr>
              <a:t> &amp; </a:t>
            </a:r>
            <a:r>
              <a:rPr lang="de-DE" sz="1400" dirty="0" err="1">
                <a:solidFill>
                  <a:srgbClr val="C00000"/>
                </a:solidFill>
                <a:latin typeface="+mn-lt"/>
              </a:rPr>
              <a:t>assembly</a:t>
            </a:r>
            <a:r>
              <a:rPr lang="de-DE" sz="1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rgbClr val="C00000"/>
                </a:solidFill>
                <a:latin typeface="+mn-lt"/>
              </a:rPr>
              <a:t>complexity</a:t>
            </a:r>
            <a:endParaRPr lang="de-DE" sz="1400" dirty="0">
              <a:solidFill>
                <a:srgbClr val="C00000"/>
              </a:solidFill>
              <a:latin typeface="+mn-lt"/>
            </a:endParaRPr>
          </a:p>
          <a:p>
            <a:pPr marL="182563" lvl="2" indent="-182563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rgbClr val="C00000"/>
                </a:solidFill>
                <a:latin typeface="+mn-lt"/>
                <a:cs typeface="Arial"/>
              </a:rPr>
              <a:t>↑↑ </a:t>
            </a:r>
            <a:r>
              <a:rPr lang="de-DE" sz="1400" dirty="0">
                <a:solidFill>
                  <a:srgbClr val="C00000"/>
                </a:solidFill>
                <a:latin typeface="+mn-lt"/>
              </a:rPr>
              <a:t>∆p (P</a:t>
            </a:r>
            <a:r>
              <a:rPr lang="de-DE" sz="1400" baseline="-25000" dirty="0">
                <a:solidFill>
                  <a:srgbClr val="C00000"/>
                </a:solidFill>
                <a:latin typeface="+mn-lt"/>
              </a:rPr>
              <a:t>pump</a:t>
            </a:r>
            <a:r>
              <a:rPr lang="de-DE" sz="1400" dirty="0">
                <a:solidFill>
                  <a:srgbClr val="C00000"/>
                </a:solidFill>
                <a:latin typeface="+mn-lt"/>
                <a:cs typeface="Arial"/>
              </a:rPr>
              <a:t>≈</a:t>
            </a:r>
            <a:r>
              <a:rPr lang="de-DE" sz="1400" dirty="0">
                <a:solidFill>
                  <a:srgbClr val="C00000"/>
                </a:solidFill>
                <a:latin typeface="+mn-lt"/>
              </a:rPr>
              <a:t>250MW, </a:t>
            </a:r>
            <a:r>
              <a:rPr lang="de-DE" sz="1400" dirty="0" err="1">
                <a:solidFill>
                  <a:srgbClr val="C00000"/>
                </a:solidFill>
                <a:latin typeface="+mn-lt"/>
              </a:rPr>
              <a:t>low</a:t>
            </a:r>
            <a:r>
              <a:rPr lang="de-DE" sz="1400" dirty="0">
                <a:solidFill>
                  <a:srgbClr val="C00000"/>
                </a:solidFill>
                <a:latin typeface="+mn-lt"/>
              </a:rPr>
              <a:t> TRL </a:t>
            </a:r>
            <a:r>
              <a:rPr lang="de-DE" sz="1400" dirty="0" err="1">
                <a:solidFill>
                  <a:srgbClr val="C00000"/>
                </a:solidFill>
                <a:latin typeface="+mn-lt"/>
              </a:rPr>
              <a:t>BoP</a:t>
            </a:r>
            <a:r>
              <a:rPr lang="de-DE" sz="1400" dirty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sp>
        <p:nvSpPr>
          <p:cNvPr id="55" name="Textfeld 4"/>
          <p:cNvSpPr txBox="1"/>
          <p:nvPr/>
        </p:nvSpPr>
        <p:spPr>
          <a:xfrm>
            <a:off x="4769370" y="4078886"/>
            <a:ext cx="3270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82563" lvl="2" indent="-182563">
              <a:spcBef>
                <a:spcPts val="0"/>
              </a:spcBef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↑ 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Robustness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 (in-box LOCA)</a:t>
            </a:r>
            <a:endParaRPr lang="de-DE" sz="1100" dirty="0">
              <a:solidFill>
                <a:srgbClr val="FA8214"/>
              </a:solidFill>
              <a:latin typeface="+mj-lt"/>
            </a:endParaRPr>
          </a:p>
          <a:p>
            <a:pPr marL="182563" lvl="2" indent="-182563">
              <a:spcBef>
                <a:spcPts val="0"/>
              </a:spcBef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↑ 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TBR (1.15)</a:t>
            </a:r>
          </a:p>
          <a:p>
            <a:pPr marL="182563" lvl="2" indent="-182563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rgbClr val="FA8214"/>
                </a:solidFill>
                <a:latin typeface="+mj-lt"/>
                <a:cs typeface="Arial"/>
              </a:rPr>
              <a:t>↑ </a:t>
            </a:r>
            <a:r>
              <a:rPr lang="de-DE" sz="1400" dirty="0" err="1">
                <a:solidFill>
                  <a:srgbClr val="FA8214"/>
                </a:solidFill>
                <a:latin typeface="+mj-lt"/>
                <a:cs typeface="Arial"/>
              </a:rPr>
              <a:t>Fabrication</a:t>
            </a:r>
            <a:r>
              <a:rPr lang="de-DE" sz="1400" dirty="0">
                <a:solidFill>
                  <a:srgbClr val="FA8214"/>
                </a:solidFill>
                <a:latin typeface="+mj-lt"/>
                <a:cs typeface="Arial"/>
              </a:rPr>
              <a:t> &amp; </a:t>
            </a:r>
            <a:r>
              <a:rPr lang="de-DE" sz="1400" dirty="0" err="1">
                <a:solidFill>
                  <a:srgbClr val="FA8214"/>
                </a:solidFill>
                <a:latin typeface="+mj-lt"/>
                <a:cs typeface="Arial"/>
              </a:rPr>
              <a:t>assembly</a:t>
            </a:r>
            <a:r>
              <a:rPr lang="de-DE" sz="1400" dirty="0">
                <a:solidFill>
                  <a:srgbClr val="FA8214"/>
                </a:solidFill>
                <a:latin typeface="+mj-lt"/>
                <a:cs typeface="Arial"/>
              </a:rPr>
              <a:t> </a:t>
            </a:r>
            <a:r>
              <a:rPr lang="de-DE" sz="1400" dirty="0" err="1">
                <a:solidFill>
                  <a:srgbClr val="FA8214"/>
                </a:solidFill>
                <a:latin typeface="+mj-lt"/>
                <a:cs typeface="Arial"/>
              </a:rPr>
              <a:t>complexity</a:t>
            </a:r>
            <a:endParaRPr lang="de-DE" sz="1400" dirty="0">
              <a:solidFill>
                <a:srgbClr val="FA8214"/>
              </a:solidFill>
              <a:latin typeface="+mj-lt"/>
              <a:cs typeface="Arial"/>
            </a:endParaRPr>
          </a:p>
          <a:p>
            <a:pPr marL="182563" lvl="2" indent="-182563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rgbClr val="FA8214"/>
                </a:solidFill>
                <a:latin typeface="+mj-lt"/>
                <a:cs typeface="Arial"/>
              </a:rPr>
              <a:t>↑ </a:t>
            </a:r>
            <a:r>
              <a:rPr lang="de-DE" sz="1400" dirty="0">
                <a:solidFill>
                  <a:srgbClr val="FA8214"/>
                </a:solidFill>
                <a:latin typeface="+mj-lt"/>
              </a:rPr>
              <a:t>∆p (P</a:t>
            </a:r>
            <a:r>
              <a:rPr lang="de-DE" sz="1400" baseline="-25000" dirty="0">
                <a:solidFill>
                  <a:srgbClr val="FA8214"/>
                </a:solidFill>
                <a:latin typeface="+mj-lt"/>
              </a:rPr>
              <a:t>pump</a:t>
            </a:r>
            <a:r>
              <a:rPr lang="de-DE" sz="1400" dirty="0">
                <a:solidFill>
                  <a:srgbClr val="FA8214"/>
                </a:solidFill>
                <a:latin typeface="+mj-lt"/>
                <a:cs typeface="Arial"/>
              </a:rPr>
              <a:t>≈</a:t>
            </a:r>
            <a:r>
              <a:rPr lang="de-DE" sz="1400" dirty="0">
                <a:solidFill>
                  <a:srgbClr val="FA8214"/>
                </a:solidFill>
                <a:latin typeface="+mj-lt"/>
              </a:rPr>
              <a:t>150MW, </a:t>
            </a:r>
            <a:r>
              <a:rPr lang="de-DE" sz="1400" dirty="0" err="1">
                <a:solidFill>
                  <a:srgbClr val="FA8214"/>
                </a:solidFill>
                <a:latin typeface="+mj-lt"/>
              </a:rPr>
              <a:t>low</a:t>
            </a:r>
            <a:r>
              <a:rPr lang="de-DE" sz="1400" dirty="0">
                <a:solidFill>
                  <a:srgbClr val="FA8214"/>
                </a:solidFill>
                <a:latin typeface="+mj-lt"/>
              </a:rPr>
              <a:t> TRL </a:t>
            </a:r>
            <a:r>
              <a:rPr lang="de-DE" sz="1400" dirty="0" err="1">
                <a:solidFill>
                  <a:srgbClr val="FA8214"/>
                </a:solidFill>
                <a:latin typeface="+mj-lt"/>
              </a:rPr>
              <a:t>BoP</a:t>
            </a:r>
            <a:r>
              <a:rPr lang="de-DE" sz="1400" dirty="0">
                <a:solidFill>
                  <a:srgbClr val="FA8214"/>
                </a:solidFill>
                <a:latin typeface="+mj-lt"/>
              </a:rPr>
              <a:t>)</a:t>
            </a:r>
          </a:p>
        </p:txBody>
      </p:sp>
      <p:sp>
        <p:nvSpPr>
          <p:cNvPr id="56" name="Textfeld 4"/>
          <p:cNvSpPr txBox="1"/>
          <p:nvPr/>
        </p:nvSpPr>
        <p:spPr>
          <a:xfrm>
            <a:off x="4770667" y="5375030"/>
            <a:ext cx="35534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82563" lvl="2" indent="-182563">
              <a:spcBef>
                <a:spcPts val="0"/>
              </a:spcBef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↑ 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Robustness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 (in-box LOCA)</a:t>
            </a:r>
            <a:endParaRPr lang="de-DE" sz="1400" dirty="0">
              <a:solidFill>
                <a:schemeClr val="accent6"/>
              </a:solidFill>
              <a:latin typeface="+mj-lt"/>
            </a:endParaRPr>
          </a:p>
          <a:p>
            <a:pPr marL="182563" lvl="2" indent="-182563">
              <a:spcBef>
                <a:spcPts val="0"/>
              </a:spcBef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↑ 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TBR (1.20)</a:t>
            </a:r>
          </a:p>
          <a:p>
            <a:pPr marL="182563" lvl="2" indent="-182563">
              <a:spcBef>
                <a:spcPts val="0"/>
              </a:spcBef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↓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Fabrication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 &amp; 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assembly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complexity</a:t>
            </a:r>
            <a:endParaRPr lang="de-DE" sz="1400" dirty="0">
              <a:solidFill>
                <a:srgbClr val="00B050"/>
              </a:solidFill>
              <a:latin typeface="+mj-lt"/>
            </a:endParaRPr>
          </a:p>
          <a:p>
            <a:pPr marL="182563" lvl="2" indent="-182563">
              <a:spcBef>
                <a:spcPts val="0"/>
              </a:spcBef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↓ 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∆p (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P</a:t>
            </a:r>
            <a:r>
              <a:rPr lang="de-DE" sz="1400" baseline="-25000" dirty="0" err="1">
                <a:solidFill>
                  <a:srgbClr val="00B050"/>
                </a:solidFill>
                <a:latin typeface="+mj-lt"/>
              </a:rPr>
              <a:t>pump</a:t>
            </a: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≈ 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90MW, high TRL 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BoP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)</a:t>
            </a:r>
          </a:p>
          <a:p>
            <a:pPr marL="182563" lvl="2" indent="-182563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rgbClr val="FA8214"/>
                </a:solidFill>
                <a:cs typeface="Arial"/>
              </a:rPr>
              <a:t>Low </a:t>
            </a:r>
            <a:r>
              <a:rPr lang="de-DE" sz="1400" dirty="0" err="1">
                <a:solidFill>
                  <a:srgbClr val="FA8214"/>
                </a:solidFill>
                <a:cs typeface="Arial"/>
              </a:rPr>
              <a:t>reliability</a:t>
            </a:r>
            <a:r>
              <a:rPr lang="de-DE" sz="1400" dirty="0">
                <a:solidFill>
                  <a:srgbClr val="FA8214"/>
                </a:solidFill>
                <a:cs typeface="Arial"/>
              </a:rPr>
              <a:t>, </a:t>
            </a:r>
            <a:r>
              <a:rPr lang="de-DE" sz="1400" dirty="0" err="1">
                <a:solidFill>
                  <a:srgbClr val="FA8214"/>
                </a:solidFill>
                <a:cs typeface="Arial"/>
              </a:rPr>
              <a:t>low</a:t>
            </a:r>
            <a:r>
              <a:rPr lang="de-DE" sz="1400" dirty="0">
                <a:solidFill>
                  <a:srgbClr val="FA8214"/>
                </a:solidFill>
                <a:cs typeface="Arial"/>
              </a:rPr>
              <a:t> </a:t>
            </a:r>
            <a:r>
              <a:rPr lang="de-DE" sz="1400" dirty="0" err="1">
                <a:solidFill>
                  <a:srgbClr val="FA8214"/>
                </a:solidFill>
                <a:cs typeface="Arial"/>
              </a:rPr>
              <a:t>availibility</a:t>
            </a:r>
            <a:r>
              <a:rPr lang="de-DE" sz="1400" dirty="0">
                <a:solidFill>
                  <a:srgbClr val="FA8214"/>
                </a:solidFill>
                <a:cs typeface="Arial"/>
              </a:rPr>
              <a:t> </a:t>
            </a:r>
            <a:r>
              <a:rPr lang="de-DE" sz="1400" dirty="0" err="1">
                <a:solidFill>
                  <a:srgbClr val="FA8214"/>
                </a:solidFill>
                <a:cs typeface="Arial"/>
              </a:rPr>
              <a:t>of</a:t>
            </a:r>
            <a:r>
              <a:rPr lang="de-DE" sz="1400" dirty="0">
                <a:solidFill>
                  <a:srgbClr val="FA8214"/>
                </a:solidFill>
                <a:cs typeface="Arial"/>
              </a:rPr>
              <a:t> DEMO</a:t>
            </a:r>
            <a:endParaRPr lang="de-DE" sz="1400" dirty="0">
              <a:solidFill>
                <a:srgbClr val="FA8214"/>
              </a:solidFill>
            </a:endParaRPr>
          </a:p>
        </p:txBody>
      </p:sp>
      <p:grpSp>
        <p:nvGrpSpPr>
          <p:cNvPr id="59" name="Gruppieren 2"/>
          <p:cNvGrpSpPr>
            <a:grpSpLocks noChangeAspect="1"/>
          </p:cNvGrpSpPr>
          <p:nvPr/>
        </p:nvGrpSpPr>
        <p:grpSpPr>
          <a:xfrm>
            <a:off x="211808" y="1504714"/>
            <a:ext cx="4439085" cy="5092638"/>
            <a:chOff x="269424" y="1136485"/>
            <a:chExt cx="4663891" cy="5350542"/>
          </a:xfrm>
        </p:grpSpPr>
        <p:sp>
          <p:nvSpPr>
            <p:cNvPr id="60" name="Textfeld 5"/>
            <p:cNvSpPr txBox="1"/>
            <p:nvPr/>
          </p:nvSpPr>
          <p:spPr>
            <a:xfrm>
              <a:off x="318990" y="2511000"/>
              <a:ext cx="1800729" cy="323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>
                <a:spcBef>
                  <a:spcPct val="20000"/>
                </a:spcBef>
              </a:pPr>
              <a:r>
                <a:rPr lang="de-DE" sz="1400" dirty="0">
                  <a:latin typeface="Arial Narrow" panose="020B0606020202030204" pitchFamily="34" charset="0"/>
                </a:rPr>
                <a:t>PPCS Model B (HCPB)</a:t>
              </a:r>
            </a:p>
          </p:txBody>
        </p:sp>
        <p:pic>
          <p:nvPicPr>
            <p:cNvPr id="61" name="Picture 4" descr="Image result for hcpb hermsmey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9" y="1358872"/>
              <a:ext cx="1234479" cy="1103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HCLL and HCPB TBM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4"/>
            <a:stretch/>
          </p:blipFill>
          <p:spPr bwMode="auto">
            <a:xfrm>
              <a:off x="2123728" y="1318812"/>
              <a:ext cx="1134909" cy="113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3" r="1272" b="45098"/>
            <a:stretch/>
          </p:blipFill>
          <p:spPr bwMode="auto">
            <a:xfrm>
              <a:off x="3504671" y="2438992"/>
              <a:ext cx="1428644" cy="1292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5" descr="C:\Users\Francisco\Desktop\Monitoring Meeting No.2 things\HCPB-I_2015_v2_2 section cutouts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8" t="14360" b="7160"/>
            <a:stretch/>
          </p:blipFill>
          <p:spPr bwMode="auto">
            <a:xfrm>
              <a:off x="3501580" y="3814198"/>
              <a:ext cx="1364875" cy="1217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Grafik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9" t="28434" r="27260" b="9017"/>
            <a:stretch/>
          </p:blipFill>
          <p:spPr>
            <a:xfrm>
              <a:off x="3515898" y="5270777"/>
              <a:ext cx="1392864" cy="111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66" name="Textfeld 14"/>
            <p:cNvSpPr txBox="1"/>
            <p:nvPr/>
          </p:nvSpPr>
          <p:spPr>
            <a:xfrm>
              <a:off x="2705393" y="1136485"/>
              <a:ext cx="1592374" cy="54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>
                <a:spcBef>
                  <a:spcPct val="20000"/>
                </a:spcBef>
              </a:pPr>
              <a:r>
                <a:rPr lang="de-DE" sz="1400" dirty="0">
                  <a:latin typeface="Arial Narrow" panose="020B0606020202030204" pitchFamily="34" charset="0"/>
                </a:rPr>
                <a:t>ITER HCPB TBM </a:t>
              </a:r>
              <a:r>
                <a:rPr lang="de-DE" sz="1400" i="1" dirty="0">
                  <a:latin typeface="Arial Narrow" panose="020B0606020202030204" pitchFamily="34" charset="0"/>
                </a:rPr>
                <a:t>„</a:t>
              </a:r>
              <a:r>
                <a:rPr lang="de-DE" sz="1400" i="1" dirty="0" err="1">
                  <a:latin typeface="Arial Narrow" panose="020B0606020202030204" pitchFamily="34" charset="0"/>
                </a:rPr>
                <a:t>act-alike</a:t>
              </a:r>
              <a:r>
                <a:rPr lang="de-DE" sz="1400" i="1" dirty="0">
                  <a:latin typeface="Arial Narrow" panose="020B0606020202030204" pitchFamily="34" charset="0"/>
                </a:rPr>
                <a:t>“</a:t>
              </a:r>
              <a:endParaRPr lang="de-DE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67" name="Pfeil nach rechts 15"/>
            <p:cNvSpPr/>
            <p:nvPr/>
          </p:nvSpPr>
          <p:spPr>
            <a:xfrm>
              <a:off x="1872958" y="1632494"/>
              <a:ext cx="216024" cy="360040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8" name="Rechteckiger Pfeil 16"/>
            <p:cNvSpPr/>
            <p:nvPr/>
          </p:nvSpPr>
          <p:spPr>
            <a:xfrm rot="5400000">
              <a:off x="3318592" y="1735605"/>
              <a:ext cx="601324" cy="603496"/>
            </a:xfrm>
            <a:prstGeom prst="ben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9" name="Textfeld 17"/>
            <p:cNvSpPr txBox="1"/>
            <p:nvPr/>
          </p:nvSpPr>
          <p:spPr>
            <a:xfrm>
              <a:off x="1918660" y="3087064"/>
              <a:ext cx="1662625" cy="323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>
                <a:spcBef>
                  <a:spcPct val="20000"/>
                </a:spcBef>
              </a:pPr>
              <a:r>
                <a:rPr lang="de-DE" sz="1400" dirty="0">
                  <a:latin typeface="Arial Narrow" panose="020B0606020202030204" pitchFamily="34" charset="0"/>
                </a:rPr>
                <a:t>DEMO </a:t>
              </a:r>
              <a:r>
                <a:rPr lang="de-DE" sz="1400" dirty="0" err="1">
                  <a:latin typeface="Arial Narrow" panose="020B0606020202030204" pitchFamily="34" charset="0"/>
                </a:rPr>
                <a:t>baseline</a:t>
              </a:r>
              <a:r>
                <a:rPr lang="de-DE" sz="1400" dirty="0">
                  <a:latin typeface="Arial Narrow" panose="020B0606020202030204" pitchFamily="34" charset="0"/>
                </a:rPr>
                <a:t> 2014</a:t>
              </a:r>
            </a:p>
          </p:txBody>
        </p:sp>
        <p:sp>
          <p:nvSpPr>
            <p:cNvPr id="70" name="Textfeld 18"/>
            <p:cNvSpPr txBox="1"/>
            <p:nvPr/>
          </p:nvSpPr>
          <p:spPr>
            <a:xfrm>
              <a:off x="1918660" y="3962192"/>
              <a:ext cx="1662625" cy="323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>
                <a:spcBef>
                  <a:spcPct val="20000"/>
                </a:spcBef>
              </a:pPr>
              <a:r>
                <a:rPr lang="de-DE" sz="1400" dirty="0">
                  <a:latin typeface="Arial Narrow" panose="020B0606020202030204" pitchFamily="34" charset="0"/>
                </a:rPr>
                <a:t>DEMO </a:t>
              </a:r>
              <a:r>
                <a:rPr lang="de-DE" sz="1400" dirty="0" err="1">
                  <a:latin typeface="Arial Narrow" panose="020B0606020202030204" pitchFamily="34" charset="0"/>
                </a:rPr>
                <a:t>baseline</a:t>
              </a:r>
              <a:r>
                <a:rPr lang="de-DE" sz="1400" dirty="0">
                  <a:latin typeface="Arial Narrow" panose="020B0606020202030204" pitchFamily="34" charset="0"/>
                </a:rPr>
                <a:t> 2015</a:t>
              </a:r>
            </a:p>
          </p:txBody>
        </p:sp>
        <p:sp>
          <p:nvSpPr>
            <p:cNvPr id="71" name="Textfeld 19"/>
            <p:cNvSpPr txBox="1"/>
            <p:nvPr/>
          </p:nvSpPr>
          <p:spPr>
            <a:xfrm>
              <a:off x="1918660" y="5114321"/>
              <a:ext cx="1662625" cy="323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>
                <a:spcBef>
                  <a:spcPct val="20000"/>
                </a:spcBef>
              </a:pPr>
              <a:r>
                <a:rPr lang="de-DE" sz="1400" dirty="0">
                  <a:latin typeface="Arial Narrow" panose="020B0606020202030204" pitchFamily="34" charset="0"/>
                </a:rPr>
                <a:t>DEMO </a:t>
              </a:r>
              <a:r>
                <a:rPr lang="de-DE" sz="1400" dirty="0" err="1">
                  <a:latin typeface="Arial Narrow" panose="020B0606020202030204" pitchFamily="34" charset="0"/>
                </a:rPr>
                <a:t>baseline</a:t>
              </a:r>
              <a:r>
                <a:rPr lang="de-DE" sz="1400" dirty="0">
                  <a:latin typeface="Arial Narrow" panose="020B0606020202030204" pitchFamily="34" charset="0"/>
                </a:rPr>
                <a:t> 2017</a:t>
              </a:r>
            </a:p>
          </p:txBody>
        </p:sp>
        <p:sp>
          <p:nvSpPr>
            <p:cNvPr id="72" name="Pfeil nach unten 20"/>
            <p:cNvSpPr/>
            <p:nvPr/>
          </p:nvSpPr>
          <p:spPr>
            <a:xfrm>
              <a:off x="2555776" y="3735136"/>
              <a:ext cx="504056" cy="234911"/>
            </a:xfrm>
            <a:prstGeom prst="downArrow">
              <a:avLst>
                <a:gd name="adj1" fmla="val 66491"/>
                <a:gd name="adj2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3" name="Pfeil nach unten 21"/>
            <p:cNvSpPr/>
            <p:nvPr/>
          </p:nvSpPr>
          <p:spPr>
            <a:xfrm>
              <a:off x="2555776" y="4868377"/>
              <a:ext cx="504056" cy="234911"/>
            </a:xfrm>
            <a:prstGeom prst="downArrow">
              <a:avLst>
                <a:gd name="adj1" fmla="val 66491"/>
                <a:gd name="adj2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4" name="Rechteck 22"/>
            <p:cNvSpPr/>
            <p:nvPr/>
          </p:nvSpPr>
          <p:spPr>
            <a:xfrm>
              <a:off x="874812" y="3099505"/>
              <a:ext cx="288032" cy="33709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5" name="Rechteck 23"/>
            <p:cNvSpPr/>
            <p:nvPr/>
          </p:nvSpPr>
          <p:spPr>
            <a:xfrm>
              <a:off x="1259632" y="3920574"/>
              <a:ext cx="288032" cy="33709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6" name="Rechteck 24"/>
            <p:cNvSpPr/>
            <p:nvPr/>
          </p:nvSpPr>
          <p:spPr>
            <a:xfrm>
              <a:off x="1259632" y="4262142"/>
              <a:ext cx="288032" cy="33709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7" name="Rechteck 25"/>
            <p:cNvSpPr/>
            <p:nvPr/>
          </p:nvSpPr>
          <p:spPr>
            <a:xfrm>
              <a:off x="1647380" y="5094575"/>
              <a:ext cx="288032" cy="33709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8" name="Rechteck 26"/>
            <p:cNvSpPr/>
            <p:nvPr/>
          </p:nvSpPr>
          <p:spPr>
            <a:xfrm>
              <a:off x="1647380" y="5436143"/>
              <a:ext cx="288032" cy="33709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9" name="Rechteck 27"/>
            <p:cNvSpPr/>
            <p:nvPr/>
          </p:nvSpPr>
          <p:spPr>
            <a:xfrm>
              <a:off x="1647380" y="5777711"/>
              <a:ext cx="288032" cy="3370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0" name="Rechteck 28"/>
            <p:cNvSpPr/>
            <p:nvPr/>
          </p:nvSpPr>
          <p:spPr>
            <a:xfrm>
              <a:off x="1647380" y="6114801"/>
              <a:ext cx="288032" cy="3370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1" name="Rechteck 29"/>
            <p:cNvSpPr/>
            <p:nvPr/>
          </p:nvSpPr>
          <p:spPr>
            <a:xfrm>
              <a:off x="279584" y="3139327"/>
              <a:ext cx="537592" cy="3233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>
                  <a:latin typeface="Arial Narrow" panose="020B0606020202030204" pitchFamily="34" charset="0"/>
                </a:rPr>
                <a:t>2014</a:t>
              </a:r>
              <a:endParaRPr lang="de-DE" sz="1400" dirty="0"/>
            </a:p>
          </p:txBody>
        </p:sp>
        <p:sp>
          <p:nvSpPr>
            <p:cNvPr id="82" name="Rechteck 30"/>
            <p:cNvSpPr/>
            <p:nvPr/>
          </p:nvSpPr>
          <p:spPr>
            <a:xfrm>
              <a:off x="289250" y="3935893"/>
              <a:ext cx="537592" cy="3233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>
                  <a:latin typeface="Arial Narrow" panose="020B0606020202030204" pitchFamily="34" charset="0"/>
                </a:rPr>
                <a:t>2015</a:t>
              </a:r>
            </a:p>
          </p:txBody>
        </p:sp>
        <p:sp>
          <p:nvSpPr>
            <p:cNvPr id="83" name="Rechteck 31"/>
            <p:cNvSpPr/>
            <p:nvPr/>
          </p:nvSpPr>
          <p:spPr>
            <a:xfrm>
              <a:off x="292695" y="4262142"/>
              <a:ext cx="537592" cy="3233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>
                  <a:latin typeface="Arial Narrow" panose="020B0606020202030204" pitchFamily="34" charset="0"/>
                </a:rPr>
                <a:t>2016</a:t>
              </a:r>
            </a:p>
          </p:txBody>
        </p:sp>
        <p:sp>
          <p:nvSpPr>
            <p:cNvPr id="84" name="Rechteck 32"/>
            <p:cNvSpPr/>
            <p:nvPr/>
          </p:nvSpPr>
          <p:spPr>
            <a:xfrm>
              <a:off x="269424" y="5092835"/>
              <a:ext cx="537592" cy="3233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>
                  <a:latin typeface="Arial Narrow" panose="020B0606020202030204" pitchFamily="34" charset="0"/>
                </a:rPr>
                <a:t>2017</a:t>
              </a:r>
            </a:p>
          </p:txBody>
        </p:sp>
        <p:sp>
          <p:nvSpPr>
            <p:cNvPr id="85" name="Rechteck 33"/>
            <p:cNvSpPr/>
            <p:nvPr/>
          </p:nvSpPr>
          <p:spPr>
            <a:xfrm>
              <a:off x="269424" y="5452875"/>
              <a:ext cx="537592" cy="3233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>
                  <a:latin typeface="Arial Narrow" panose="020B0606020202030204" pitchFamily="34" charset="0"/>
                </a:rPr>
                <a:t>2018</a:t>
              </a:r>
            </a:p>
          </p:txBody>
        </p:sp>
        <p:sp>
          <p:nvSpPr>
            <p:cNvPr id="86" name="Rechteck 34"/>
            <p:cNvSpPr/>
            <p:nvPr/>
          </p:nvSpPr>
          <p:spPr>
            <a:xfrm>
              <a:off x="269424" y="5803623"/>
              <a:ext cx="537592" cy="3233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>
                  <a:latin typeface="Arial Narrow" panose="020B0606020202030204" pitchFamily="34" charset="0"/>
                </a:rPr>
                <a:t>2019</a:t>
              </a:r>
            </a:p>
          </p:txBody>
        </p:sp>
        <p:sp>
          <p:nvSpPr>
            <p:cNvPr id="87" name="Rechteck 35"/>
            <p:cNvSpPr/>
            <p:nvPr/>
          </p:nvSpPr>
          <p:spPr>
            <a:xfrm>
              <a:off x="269424" y="6163663"/>
              <a:ext cx="537592" cy="3233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>
                  <a:latin typeface="Arial Narrow" panose="020B0606020202030204" pitchFamily="34" charset="0"/>
                </a:rPr>
                <a:t>2020</a:t>
              </a:r>
            </a:p>
          </p:txBody>
        </p:sp>
        <p:cxnSp>
          <p:nvCxnSpPr>
            <p:cNvPr id="88" name="Gerader Verbinder 36"/>
            <p:cNvCxnSpPr/>
            <p:nvPr/>
          </p:nvCxnSpPr>
          <p:spPr>
            <a:xfrm>
              <a:off x="1146448" y="3436595"/>
              <a:ext cx="1131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mit Pfeil 37"/>
            <p:cNvCxnSpPr/>
            <p:nvPr/>
          </p:nvCxnSpPr>
          <p:spPr>
            <a:xfrm>
              <a:off x="1259632" y="3436595"/>
              <a:ext cx="0" cy="499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38"/>
            <p:cNvCxnSpPr/>
            <p:nvPr/>
          </p:nvCxnSpPr>
          <p:spPr>
            <a:xfrm>
              <a:off x="1536934" y="4599232"/>
              <a:ext cx="1131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mit Pfeil 39"/>
            <p:cNvCxnSpPr/>
            <p:nvPr/>
          </p:nvCxnSpPr>
          <p:spPr>
            <a:xfrm>
              <a:off x="1650118" y="4599232"/>
              <a:ext cx="0" cy="499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Inhaltsplatzhalter 2"/>
          <p:cNvSpPr txBox="1">
            <a:spLocks/>
          </p:cNvSpPr>
          <p:nvPr/>
        </p:nvSpPr>
        <p:spPr>
          <a:xfrm>
            <a:off x="110641" y="713567"/>
            <a:ext cx="8848009" cy="411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HCPB and WCLL are two driver blanket concepts for EU DEMO</a:t>
            </a:r>
          </a:p>
        </p:txBody>
      </p:sp>
      <p:sp>
        <p:nvSpPr>
          <p:cNvPr id="100" name="Rechteck 32"/>
          <p:cNvSpPr/>
          <p:nvPr/>
        </p:nvSpPr>
        <p:spPr>
          <a:xfrm>
            <a:off x="8059414" y="1896235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101" name="Rechteck 33"/>
          <p:cNvSpPr/>
          <p:nvPr/>
        </p:nvSpPr>
        <p:spPr>
          <a:xfrm>
            <a:off x="8059414" y="2238921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 Narrow" panose="020B0606020202030204" pitchFamily="34" charset="0"/>
              </a:rPr>
              <a:t>2022</a:t>
            </a:r>
          </a:p>
        </p:txBody>
      </p:sp>
      <p:sp>
        <p:nvSpPr>
          <p:cNvPr id="102" name="Rechteck 34"/>
          <p:cNvSpPr/>
          <p:nvPr/>
        </p:nvSpPr>
        <p:spPr>
          <a:xfrm>
            <a:off x="8059414" y="2572762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 Narrow" panose="020B0606020202030204" pitchFamily="34" charset="0"/>
              </a:rPr>
              <a:t>2023</a:t>
            </a: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6814" y="1565384"/>
            <a:ext cx="1167698" cy="1055278"/>
          </a:xfrm>
          <a:prstGeom prst="rect">
            <a:avLst/>
          </a:prstGeom>
        </p:spPr>
      </p:pic>
      <p:sp>
        <p:nvSpPr>
          <p:cNvPr id="105" name="Rechteck 25"/>
          <p:cNvSpPr/>
          <p:nvPr/>
        </p:nvSpPr>
        <p:spPr>
          <a:xfrm>
            <a:off x="8684502" y="1896235"/>
            <a:ext cx="274148" cy="320842"/>
          </a:xfrm>
          <a:prstGeom prst="rect">
            <a:avLst/>
          </a:prstGeom>
          <a:solidFill>
            <a:srgbClr val="92D050"/>
          </a:solidFill>
          <a:ln w="19050">
            <a:solidFill>
              <a:srgbClr val="55A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Rechteck 26"/>
          <p:cNvSpPr/>
          <p:nvPr/>
        </p:nvSpPr>
        <p:spPr>
          <a:xfrm>
            <a:off x="8684502" y="2226521"/>
            <a:ext cx="274148" cy="3208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55A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Rechteck 27"/>
          <p:cNvSpPr/>
          <p:nvPr/>
        </p:nvSpPr>
        <p:spPr>
          <a:xfrm>
            <a:off x="8684502" y="2551625"/>
            <a:ext cx="274148" cy="3208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55A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Box 1"/>
          <p:cNvSpPr txBox="1"/>
          <p:nvPr/>
        </p:nvSpPr>
        <p:spPr>
          <a:xfrm>
            <a:off x="8086774" y="1151254"/>
            <a:ext cx="3484816" cy="369332"/>
          </a:xfrm>
          <a:prstGeom prst="rect">
            <a:avLst/>
          </a:prstGeom>
          <a:solidFill>
            <a:srgbClr val="92D050"/>
          </a:solidFill>
          <a:ln w="19050">
            <a:solidFill>
              <a:srgbClr val="55A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Concept Design Phase (FP9)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88962" y="1151254"/>
            <a:ext cx="3878846" cy="369332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Pre-Concept Design Phase (FP8)</a:t>
            </a:r>
            <a:endParaRPr lang="de-DE" dirty="0"/>
          </a:p>
        </p:txBody>
      </p:sp>
      <p:sp>
        <p:nvSpPr>
          <p:cNvPr id="109" name="Textfeld 4"/>
          <p:cNvSpPr txBox="1"/>
          <p:nvPr/>
        </p:nvSpPr>
        <p:spPr>
          <a:xfrm>
            <a:off x="8313917" y="3789040"/>
            <a:ext cx="32695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82563" lvl="2" indent="-182563">
              <a:spcBef>
                <a:spcPts val="0"/>
              </a:spcBef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↑ 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Robustness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 (in-box LOCA)</a:t>
            </a:r>
            <a:endParaRPr lang="de-DE" sz="1400" dirty="0">
              <a:solidFill>
                <a:schemeClr val="accent6"/>
              </a:solidFill>
              <a:latin typeface="+mj-lt"/>
            </a:endParaRPr>
          </a:p>
          <a:p>
            <a:pPr marL="182563" lvl="2" indent="-182563">
              <a:spcBef>
                <a:spcPts val="0"/>
              </a:spcBef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↑ 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TBR (1.20)</a:t>
            </a:r>
          </a:p>
          <a:p>
            <a:pPr marL="182563" lvl="2" indent="-182563">
              <a:spcBef>
                <a:spcPts val="0"/>
              </a:spcBef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↓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Fabrication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 &amp; 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assembly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complexity</a:t>
            </a:r>
            <a:endParaRPr lang="de-DE" sz="1400" dirty="0">
              <a:solidFill>
                <a:srgbClr val="00B050"/>
              </a:solidFill>
              <a:latin typeface="+mj-lt"/>
            </a:endParaRPr>
          </a:p>
          <a:p>
            <a:pPr marL="182563" lvl="2" indent="-182563">
              <a:spcBef>
                <a:spcPts val="0"/>
              </a:spcBef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↓ 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∆p (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P</a:t>
            </a:r>
            <a:r>
              <a:rPr lang="de-DE" sz="1400" baseline="-25000" dirty="0" err="1">
                <a:solidFill>
                  <a:srgbClr val="00B050"/>
                </a:solidFill>
                <a:latin typeface="+mj-lt"/>
              </a:rPr>
              <a:t>pump</a:t>
            </a:r>
            <a:r>
              <a:rPr lang="de-DE" sz="1400" dirty="0">
                <a:solidFill>
                  <a:srgbClr val="00B050"/>
                </a:solidFill>
                <a:latin typeface="+mj-lt"/>
                <a:cs typeface="Arial"/>
              </a:rPr>
              <a:t>≈ 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90MW, high TRL </a:t>
            </a:r>
            <a:r>
              <a:rPr lang="de-DE" sz="1400" dirty="0" err="1">
                <a:solidFill>
                  <a:srgbClr val="00B050"/>
                </a:solidFill>
                <a:latin typeface="+mj-lt"/>
              </a:rPr>
              <a:t>BoP</a:t>
            </a:r>
            <a:r>
              <a:rPr lang="de-DE" sz="1400" dirty="0">
                <a:solidFill>
                  <a:srgbClr val="00B050"/>
                </a:solidFill>
                <a:latin typeface="+mj-lt"/>
              </a:rPr>
              <a:t>)</a:t>
            </a:r>
          </a:p>
          <a:p>
            <a:pPr marL="182563" lvl="2" indent="-182563" eaLnBrk="1" fontAlgn="auto" hangingPunct="1"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+"/>
            </a:pPr>
            <a:r>
              <a:rPr lang="de-DE" sz="1400" dirty="0">
                <a:solidFill>
                  <a:srgbClr val="00B050"/>
                </a:solidFill>
                <a:latin typeface="Calibri"/>
                <a:cs typeface="Arial"/>
              </a:rPr>
              <a:t>↑ </a:t>
            </a:r>
            <a:r>
              <a:rPr lang="de-DE" sz="1400" dirty="0">
                <a:solidFill>
                  <a:srgbClr val="00B050"/>
                </a:solidFill>
                <a:latin typeface="Calibri"/>
              </a:rPr>
              <a:t>High </a:t>
            </a:r>
            <a:r>
              <a:rPr lang="de-DE" sz="1400" dirty="0" err="1">
                <a:solidFill>
                  <a:srgbClr val="00B050"/>
                </a:solidFill>
                <a:latin typeface="Calibri"/>
              </a:rPr>
              <a:t>reliability</a:t>
            </a:r>
            <a:endParaRPr lang="de-DE" sz="140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0748460" y="1940409"/>
            <a:ext cx="1180187" cy="4154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G. Zhou et al. 2022. TOFE 2022</a:t>
            </a:r>
            <a:endParaRPr lang="es-ES" sz="1050" dirty="0"/>
          </a:p>
        </p:txBody>
      </p:sp>
      <p:sp>
        <p:nvSpPr>
          <p:cNvPr id="111" name="Rectangle 110"/>
          <p:cNvSpPr/>
          <p:nvPr/>
        </p:nvSpPr>
        <p:spPr>
          <a:xfrm>
            <a:off x="10847132" y="3012937"/>
            <a:ext cx="1137660" cy="4154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G. Zhou et al. 2023. ISFNT-15</a:t>
            </a:r>
            <a:endParaRPr lang="es-ES" sz="1050" dirty="0"/>
          </a:p>
        </p:txBody>
      </p:sp>
      <p:pic>
        <p:nvPicPr>
          <p:cNvPr id="135" name="Grafik 6"/>
          <p:cNvPicPr>
            <a:picLocks noChangeAspect="1"/>
          </p:cNvPicPr>
          <p:nvPr/>
        </p:nvPicPr>
        <p:blipFill rotWithShape="1">
          <a:blip r:embed="rId10">
            <a:lum bright="20000"/>
          </a:blip>
          <a:srcRect l="16962" t="26476" r="36993" b="35961"/>
          <a:stretch/>
        </p:blipFill>
        <p:spPr>
          <a:xfrm>
            <a:off x="8112224" y="5157192"/>
            <a:ext cx="3872568" cy="1317118"/>
          </a:xfrm>
          <a:prstGeom prst="rect">
            <a:avLst/>
          </a:prstGeom>
        </p:spPr>
      </p:pic>
      <p:grpSp>
        <p:nvGrpSpPr>
          <p:cNvPr id="136" name="Group 135"/>
          <p:cNvGrpSpPr/>
          <p:nvPr/>
        </p:nvGrpSpPr>
        <p:grpSpPr>
          <a:xfrm>
            <a:off x="11125350" y="5501533"/>
            <a:ext cx="580501" cy="608921"/>
            <a:chOff x="8957097" y="2701561"/>
            <a:chExt cx="580501" cy="680513"/>
          </a:xfrm>
        </p:grpSpPr>
        <p:grpSp>
          <p:nvGrpSpPr>
            <p:cNvPr id="137" name="Group 136"/>
            <p:cNvGrpSpPr/>
            <p:nvPr/>
          </p:nvGrpSpPr>
          <p:grpSpPr>
            <a:xfrm>
              <a:off x="8957097" y="2701561"/>
              <a:ext cx="165858" cy="680513"/>
              <a:chOff x="10811397" y="3014287"/>
              <a:chExt cx="237374" cy="239460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 rot="5400000">
                <a:off x="10930084" y="2895600"/>
                <a:ext cx="0" cy="23737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rot="5400000">
                <a:off x="10930084" y="3135060"/>
                <a:ext cx="0" cy="23737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/>
            <p:cNvGrpSpPr/>
            <p:nvPr/>
          </p:nvGrpSpPr>
          <p:grpSpPr>
            <a:xfrm>
              <a:off x="9205883" y="2908882"/>
              <a:ext cx="331715" cy="252742"/>
              <a:chOff x="10811397" y="3014287"/>
              <a:chExt cx="237374" cy="215539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 rot="5400000">
                <a:off x="10930084" y="2895600"/>
                <a:ext cx="0" cy="23737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rot="5400000">
                <a:off x="10930084" y="3111139"/>
                <a:ext cx="0" cy="23737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3" name="TextBox 142"/>
          <p:cNvSpPr txBox="1"/>
          <p:nvPr/>
        </p:nvSpPr>
        <p:spPr>
          <a:xfrm>
            <a:off x="10848528" y="5174350"/>
            <a:ext cx="4812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80 bar</a:t>
            </a:r>
          </a:p>
        </p:txBody>
      </p:sp>
      <p:grpSp>
        <p:nvGrpSpPr>
          <p:cNvPr id="144" name="Group 143"/>
          <p:cNvGrpSpPr/>
          <p:nvPr/>
        </p:nvGrpSpPr>
        <p:grpSpPr>
          <a:xfrm>
            <a:off x="9992894" y="5458677"/>
            <a:ext cx="1635865" cy="649427"/>
            <a:chOff x="7543800" y="2654306"/>
            <a:chExt cx="1635865" cy="649427"/>
          </a:xfrm>
        </p:grpSpPr>
        <p:sp>
          <p:nvSpPr>
            <p:cNvPr id="145" name="TextBox 144"/>
            <p:cNvSpPr txBox="1"/>
            <p:nvPr/>
          </p:nvSpPr>
          <p:spPr>
            <a:xfrm>
              <a:off x="7543800" y="2680917"/>
              <a:ext cx="4235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rPr>
                <a:t>2 bar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7543800" y="3072901"/>
              <a:ext cx="4235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rPr>
                <a:t>2 bar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56151" y="2654306"/>
              <a:ext cx="4235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rPr>
                <a:t>2 bar</a:t>
              </a:r>
            </a:p>
          </p:txBody>
        </p:sp>
      </p:grpSp>
      <p:sp>
        <p:nvSpPr>
          <p:cNvPr id="148" name="TextBox 147"/>
          <p:cNvSpPr txBox="1"/>
          <p:nvPr/>
        </p:nvSpPr>
        <p:spPr>
          <a:xfrm>
            <a:off x="11583465" y="5271365"/>
            <a:ext cx="4812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80 bar</a:t>
            </a:r>
          </a:p>
        </p:txBody>
      </p:sp>
      <p:grpSp>
        <p:nvGrpSpPr>
          <p:cNvPr id="149" name="Group 148"/>
          <p:cNvGrpSpPr/>
          <p:nvPr/>
        </p:nvGrpSpPr>
        <p:grpSpPr>
          <a:xfrm>
            <a:off x="10496950" y="5488804"/>
            <a:ext cx="1192840" cy="734888"/>
            <a:chOff x="8039833" y="2724145"/>
            <a:chExt cx="1192840" cy="734888"/>
          </a:xfrm>
        </p:grpSpPr>
        <p:sp>
          <p:nvSpPr>
            <p:cNvPr id="150" name="TextBox 149"/>
            <p:cNvSpPr txBox="1"/>
            <p:nvPr/>
          </p:nvSpPr>
          <p:spPr>
            <a:xfrm>
              <a:off x="8751451" y="3228201"/>
              <a:ext cx="4812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rPr>
                <a:t>80 bar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8039833" y="3112613"/>
              <a:ext cx="4812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rPr>
                <a:t>80 bar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050733" y="2724145"/>
              <a:ext cx="4812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rPr>
                <a:t>80 bar</a:t>
              </a:r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327F1C13-D727-48C3-B489-2940DB530F9D}"/>
              </a:ext>
            </a:extLst>
          </p:cNvPr>
          <p:cNvSpPr txBox="1"/>
          <p:nvPr/>
        </p:nvSpPr>
        <p:spPr>
          <a:xfrm>
            <a:off x="8241783" y="5691342"/>
            <a:ext cx="4812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80 bar</a:t>
            </a:r>
          </a:p>
        </p:txBody>
      </p:sp>
      <p:sp>
        <p:nvSpPr>
          <p:cNvPr id="156" name="Footer Placeholder 2"/>
          <p:cNvSpPr txBox="1">
            <a:spLocks/>
          </p:cNvSpPr>
          <p:nvPr/>
        </p:nvSpPr>
        <p:spPr>
          <a:xfrm>
            <a:off x="5303912" y="6525344"/>
            <a:ext cx="6624736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  <p:sp>
        <p:nvSpPr>
          <p:cNvPr id="3" name="Rectangle 2"/>
          <p:cNvSpPr/>
          <p:nvPr/>
        </p:nvSpPr>
        <p:spPr>
          <a:xfrm>
            <a:off x="4615983" y="1144491"/>
            <a:ext cx="3230300" cy="14311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0975" lvl="1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Coolant: He @80 bar, 300-520°C</a:t>
            </a:r>
          </a:p>
          <a:p>
            <a:pPr marL="180975" lvl="1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T-breeder: Li-ceramic pebbles</a:t>
            </a:r>
          </a:p>
          <a:p>
            <a:pPr marL="180975" lvl="1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n-multiplier: </a:t>
            </a:r>
            <a:r>
              <a:rPr lang="en-US" sz="15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Beryllide</a:t>
            </a:r>
            <a:endParaRPr lang="en-US" sz="15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1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T-extraction: purge gas</a:t>
            </a:r>
          </a:p>
          <a:p>
            <a:pPr marL="180975" lvl="1" indent="-18097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steel: Eurofer97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32976D-8D69-4255-AFD4-07BFC3A96CC8}"/>
              </a:ext>
            </a:extLst>
          </p:cNvPr>
          <p:cNvSpPr txBox="1"/>
          <p:nvPr/>
        </p:nvSpPr>
        <p:spPr>
          <a:xfrm>
            <a:off x="2143078" y="3037635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''Beer-box''</a:t>
            </a:r>
            <a:endParaRPr lang="de-DE" sz="1400" dirty="0">
              <a:latin typeface="Arial Narrow" panose="020B0606020202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7A19842-3636-4C4F-9010-88D23C29039D}"/>
              </a:ext>
            </a:extLst>
          </p:cNvPr>
          <p:cNvSpPr txBox="1"/>
          <p:nvPr/>
        </p:nvSpPr>
        <p:spPr>
          <a:xfrm>
            <a:off x="2151055" y="4516457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''Sandwich''</a:t>
            </a:r>
            <a:endParaRPr lang="de-DE" sz="1400" dirty="0">
              <a:latin typeface="Arial Narrow" panose="020B060602020203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AE74864-29D9-4EFB-9FF0-E9B7096A8B80}"/>
              </a:ext>
            </a:extLst>
          </p:cNvPr>
          <p:cNvSpPr txBox="1"/>
          <p:nvPr/>
        </p:nvSpPr>
        <p:spPr>
          <a:xfrm>
            <a:off x="1941849" y="5818469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''Fuel-breeder pin''</a:t>
            </a:r>
            <a:endParaRPr lang="de-DE" sz="1400" dirty="0">
              <a:latin typeface="Arial Narrow" panose="020B060602020203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6B7CBDD-39E0-4270-BD7C-09FBBAFFB3FF}"/>
              </a:ext>
            </a:extLst>
          </p:cNvPr>
          <p:cNvSpPr/>
          <p:nvPr/>
        </p:nvSpPr>
        <p:spPr>
          <a:xfrm>
            <a:off x="1847528" y="6351711"/>
            <a:ext cx="2020398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e-DE" sz="1200" dirty="0"/>
              <a:t>Hernández FA et al., 2020 </a:t>
            </a:r>
            <a:r>
              <a:rPr lang="de-DE" sz="1200" i="1" dirty="0"/>
              <a:t>Fusion Eng Des </a:t>
            </a:r>
            <a:r>
              <a:rPr lang="de-DE" sz="1200" dirty="0"/>
              <a:t>157, 111614.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350476F-ECBF-4D8C-BA88-3372D8B94E0C}"/>
              </a:ext>
            </a:extLst>
          </p:cNvPr>
          <p:cNvSpPr txBox="1"/>
          <p:nvPr/>
        </p:nvSpPr>
        <p:spPr>
          <a:xfrm>
            <a:off x="8976319" y="5877272"/>
            <a:ext cx="12241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Li-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ceramic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pebble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B2CD19F-DE16-4C7F-8FC9-C48DBCA82C92}"/>
              </a:ext>
            </a:extLst>
          </p:cNvPr>
          <p:cNvSpPr txBox="1"/>
          <p:nvPr/>
        </p:nvSpPr>
        <p:spPr>
          <a:xfrm>
            <a:off x="8976320" y="5214392"/>
            <a:ext cx="12241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Beryllide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block</a:t>
            </a:r>
          </a:p>
        </p:txBody>
      </p:sp>
    </p:spTree>
    <p:extLst>
      <p:ext uri="{BB962C8B-B14F-4D97-AF65-F5344CB8AC3E}">
        <p14:creationId xmlns:p14="http://schemas.microsoft.com/office/powerpoint/2010/main" val="26787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  <p:bldP spid="100" grpId="0"/>
      <p:bldP spid="101" grpId="0"/>
      <p:bldP spid="102" grpId="0"/>
      <p:bldP spid="105" grpId="0" animBg="1"/>
      <p:bldP spid="106" grpId="0" animBg="1"/>
      <p:bldP spid="107" grpId="0" animBg="1"/>
      <p:bldP spid="2" grpId="0" animBg="1"/>
      <p:bldP spid="109" grpId="0"/>
      <p:bldP spid="110" grpId="0" animBg="1"/>
      <p:bldP spid="1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63" y="836712"/>
            <a:ext cx="2526259" cy="350231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06999" y="2351817"/>
            <a:ext cx="1195154" cy="796167"/>
            <a:chOff x="1706999" y="2559984"/>
            <a:chExt cx="1195154" cy="796167"/>
          </a:xfrm>
        </p:grpSpPr>
        <p:sp>
          <p:nvSpPr>
            <p:cNvPr id="12" name="Rectangle 11"/>
            <p:cNvSpPr/>
            <p:nvPr/>
          </p:nvSpPr>
          <p:spPr>
            <a:xfrm>
              <a:off x="1706999" y="2872394"/>
              <a:ext cx="274201" cy="25180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Arc 12"/>
            <p:cNvSpPr/>
            <p:nvPr/>
          </p:nvSpPr>
          <p:spPr>
            <a:xfrm rot="295866" flipV="1">
              <a:off x="1811930" y="2559984"/>
              <a:ext cx="1090223" cy="796167"/>
            </a:xfrm>
            <a:prstGeom prst="arc">
              <a:avLst>
                <a:gd name="adj1" fmla="val 12297232"/>
                <a:gd name="adj2" fmla="val 20485275"/>
              </a:avLst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227484" y="4367334"/>
            <a:ext cx="6220923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80975" marR="0" lvl="1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Coolant: He @80 bar, 300-520°C</a:t>
            </a:r>
          </a:p>
          <a:p>
            <a:pPr marL="180975" marR="0" lvl="1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Structural steel: Eurofer97</a:t>
            </a:r>
          </a:p>
          <a:p>
            <a:pPr marL="180975" marR="0" lvl="1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Fuel-breeder pins contain advanced ceramic breeder (ACB) pebble</a:t>
            </a:r>
          </a:p>
          <a:p>
            <a:pPr marL="180975" marR="0" lvl="1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Beryllide neutron multiplier of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triangular prism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lateral edges filleted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0975" marR="0" lvl="1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T-extraction: He + 200 Pa H</a:t>
            </a:r>
            <a:r>
              <a:rPr kumimoji="0" lang="en-US" sz="15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@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bar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0975" marR="0" lvl="1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FW and critical structure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thicker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cooler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fresh coolant</a:t>
            </a:r>
          </a:p>
          <a:p>
            <a:pPr marL="180975" marR="0" lvl="1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Inner beryllide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block inside ACB pebble</a:t>
            </a:r>
          </a:p>
          <a:p>
            <a:pPr marL="180975" marR="0" lvl="1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Nuclear, thermal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&amp; thermal-mech. analysis confirmed soundness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68377" y="6237312"/>
            <a:ext cx="1664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HCPB-BL2017-HP-v1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972785" y="830612"/>
            <a:ext cx="5105400" cy="2952693"/>
            <a:chOff x="6793255" y="908107"/>
            <a:chExt cx="5105400" cy="2952693"/>
          </a:xfrm>
        </p:grpSpPr>
        <p:pic>
          <p:nvPicPr>
            <p:cNvPr id="9" name="Picture 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793255" y="965200"/>
              <a:ext cx="5105400" cy="28956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739918" y="908107"/>
              <a:ext cx="4892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Shield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8915400" y="1140450"/>
              <a:ext cx="100977" cy="2311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135" y="928770"/>
            <a:ext cx="3197661" cy="3137943"/>
          </a:xfrm>
          <a:prstGeom prst="rect">
            <a:avLst/>
          </a:prstGeom>
        </p:spPr>
      </p:pic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6816080" y="3837358"/>
            <a:ext cx="5307882" cy="2615978"/>
            <a:chOff x="6192677" y="3760891"/>
            <a:chExt cx="9759430" cy="480991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 flipV="1">
              <a:off x="9437499" y="2096350"/>
              <a:ext cx="3116460" cy="855133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4410953" y="3872274"/>
              <a:ext cx="775042" cy="537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FW</a:t>
              </a:r>
            </a:p>
          </p:txBody>
        </p:sp>
        <p:cxnSp>
          <p:nvCxnSpPr>
            <p:cNvPr id="29" name="Straight Arrow Connector 28"/>
            <p:cNvCxnSpPr>
              <a:endCxn id="28" idx="2"/>
            </p:cNvCxnSpPr>
            <p:nvPr/>
          </p:nvCxnSpPr>
          <p:spPr>
            <a:xfrm flipH="1" flipV="1">
              <a:off x="14798474" y="4409879"/>
              <a:ext cx="216075" cy="926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4743630" y="4113329"/>
              <a:ext cx="1208477" cy="537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Armor</a:t>
              </a:r>
              <a:endParaRPr kumimoji="0" lang="de-DE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15238388" y="4662587"/>
              <a:ext cx="168275" cy="5879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13927156" y="4579638"/>
              <a:ext cx="0" cy="6500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2788761" y="3791781"/>
              <a:ext cx="1922325" cy="905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TiBe12 </a:t>
              </a:r>
              <a:r>
                <a:rPr kumimoji="0" lang="de-DE" sz="12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outer</a:t>
              </a:r>
              <a:r>
                <a:rPr kumimoji="0" lang="de-DE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block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022634" y="3760891"/>
              <a:ext cx="2043175" cy="90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TiBe12 </a:t>
              </a:r>
              <a:r>
                <a:rPr kumimoji="0" lang="de-DE" sz="12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inner</a:t>
              </a:r>
              <a:r>
                <a:rPr kumimoji="0" lang="de-DE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block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12208207" y="4590248"/>
              <a:ext cx="1960" cy="15474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9332652" y="4029868"/>
              <a:ext cx="2391231" cy="537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ACB </a:t>
              </a:r>
              <a:r>
                <a:rPr kumimoji="0" lang="de-DE" sz="12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pebbles</a:t>
              </a:r>
              <a:endParaRPr kumimoji="0" lang="de-DE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10974771" y="4553092"/>
              <a:ext cx="1960" cy="1547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69"/>
            <p:cNvCxnSpPr/>
            <p:nvPr/>
          </p:nvCxnSpPr>
          <p:spPr>
            <a:xfrm flipH="1" flipV="1">
              <a:off x="14751489" y="5812205"/>
              <a:ext cx="9320" cy="457493"/>
            </a:xfrm>
            <a:prstGeom prst="straightConnector1">
              <a:avLst/>
            </a:prstGeom>
            <a:noFill/>
            <a:ln w="28575" cap="flat" cmpd="sng" algn="ctr">
              <a:solidFill>
                <a:srgbClr val="F23CA8"/>
              </a:solidFill>
              <a:prstDash val="solid"/>
              <a:tailEnd type="triangle" w="med" len="med"/>
            </a:ln>
            <a:effectLst/>
          </p:spPr>
        </p:cxnSp>
        <p:grpSp>
          <p:nvGrpSpPr>
            <p:cNvPr id="39" name="Group 38"/>
            <p:cNvGrpSpPr/>
            <p:nvPr/>
          </p:nvGrpSpPr>
          <p:grpSpPr>
            <a:xfrm>
              <a:off x="6807222" y="5803241"/>
              <a:ext cx="1249890" cy="1157288"/>
              <a:chOff x="2856579" y="7937954"/>
              <a:chExt cx="1589229" cy="1085292"/>
            </a:xfrm>
          </p:grpSpPr>
          <p:cxnSp>
            <p:nvCxnSpPr>
              <p:cNvPr id="40" name="Straight Arrow Connector 76"/>
              <p:cNvCxnSpPr/>
              <p:nvPr/>
            </p:nvCxnSpPr>
            <p:spPr>
              <a:xfrm rot="16200000" flipV="1">
                <a:off x="3651194" y="8228631"/>
                <a:ext cx="0" cy="158922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dash"/>
                <a:tailEnd type="triangle" w="med" len="med"/>
              </a:ln>
              <a:effectLst/>
            </p:spPr>
          </p:cxnSp>
          <p:cxnSp>
            <p:nvCxnSpPr>
              <p:cNvPr id="41" name="Straight Arrow Connector 77"/>
              <p:cNvCxnSpPr/>
              <p:nvPr/>
            </p:nvCxnSpPr>
            <p:spPr>
              <a:xfrm rot="16200000" flipV="1">
                <a:off x="3651194" y="7143339"/>
                <a:ext cx="0" cy="158922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dash"/>
                <a:tailEnd type="triangle" w="med" len="med"/>
              </a:ln>
              <a:effectLst/>
            </p:spPr>
          </p:cxnSp>
        </p:grpSp>
        <p:cxnSp>
          <p:nvCxnSpPr>
            <p:cNvPr id="42" name="Straight Arrow Connector 80"/>
            <p:cNvCxnSpPr/>
            <p:nvPr/>
          </p:nvCxnSpPr>
          <p:spPr>
            <a:xfrm rot="16200000" flipV="1">
              <a:off x="10262459" y="4016794"/>
              <a:ext cx="0" cy="3574995"/>
            </a:xfrm>
            <a:prstGeom prst="straightConnector1">
              <a:avLst/>
            </a:prstGeom>
            <a:noFill/>
            <a:ln w="28575" cap="flat" cmpd="sng" algn="ctr">
              <a:gradFill>
                <a:gsLst>
                  <a:gs pos="0">
                    <a:srgbClr val="F23CA8"/>
                  </a:gs>
                  <a:gs pos="100000">
                    <a:srgbClr val="FF0000"/>
                  </a:gs>
                </a:gsLst>
                <a:lin ang="5400000" scaled="1"/>
              </a:gradFill>
              <a:prstDash val="solid"/>
              <a:tailEnd type="triangle" w="med" len="med"/>
            </a:ln>
            <a:effectLst/>
          </p:spPr>
        </p:cxnSp>
        <p:cxnSp>
          <p:nvCxnSpPr>
            <p:cNvPr id="43" name="Straight Arrow Connector 69"/>
            <p:cNvCxnSpPr/>
            <p:nvPr/>
          </p:nvCxnSpPr>
          <p:spPr>
            <a:xfrm flipH="1">
              <a:off x="14751489" y="6442494"/>
              <a:ext cx="9320" cy="457493"/>
            </a:xfrm>
            <a:prstGeom prst="straightConnector1">
              <a:avLst/>
            </a:prstGeom>
            <a:noFill/>
            <a:ln w="28575" cap="flat" cmpd="sng" algn="ctr">
              <a:solidFill>
                <a:srgbClr val="F23CA8"/>
              </a:solidFill>
              <a:prstDash val="solid"/>
              <a:tailEnd type="triangle" w="med" len="med"/>
            </a:ln>
            <a:effectLst/>
          </p:spPr>
        </p:cxnSp>
        <p:cxnSp>
          <p:nvCxnSpPr>
            <p:cNvPr id="44" name="Straight Arrow Connector 80"/>
            <p:cNvCxnSpPr/>
            <p:nvPr/>
          </p:nvCxnSpPr>
          <p:spPr>
            <a:xfrm rot="16200000" flipV="1">
              <a:off x="10262458" y="5181996"/>
              <a:ext cx="0" cy="3574995"/>
            </a:xfrm>
            <a:prstGeom prst="straightConnector1">
              <a:avLst/>
            </a:prstGeom>
            <a:noFill/>
            <a:ln w="28575" cap="flat" cmpd="sng" algn="ctr">
              <a:gradFill>
                <a:gsLst>
                  <a:gs pos="0">
                    <a:srgbClr val="F23CA8"/>
                  </a:gs>
                  <a:gs pos="100000">
                    <a:srgbClr val="FF0000"/>
                  </a:gs>
                </a:gsLst>
                <a:lin ang="5400000" scaled="1"/>
              </a:gradFill>
              <a:prstDash val="solid"/>
              <a:tailEnd type="triangle" w="med" len="med"/>
            </a:ln>
            <a:effectLst/>
          </p:spPr>
        </p:cxnSp>
        <p:cxnSp>
          <p:nvCxnSpPr>
            <p:cNvPr id="45" name="Straight Arrow Connector 65"/>
            <p:cNvCxnSpPr/>
            <p:nvPr/>
          </p:nvCxnSpPr>
          <p:spPr>
            <a:xfrm rot="16200000">
              <a:off x="12649705" y="4391369"/>
              <a:ext cx="0" cy="3987501"/>
            </a:xfrm>
            <a:prstGeom prst="straightConnector1">
              <a:avLst/>
            </a:prstGeom>
            <a:noFill/>
            <a:ln w="28575" cap="flat" cmpd="sng" algn="ctr">
              <a:gradFill>
                <a:gsLst>
                  <a:gs pos="0">
                    <a:srgbClr val="F79646"/>
                  </a:gs>
                  <a:gs pos="100000">
                    <a:srgbClr val="F23CA8"/>
                  </a:gs>
                </a:gsLst>
                <a:lin ang="5400000" scaled="1"/>
              </a:gradFill>
              <a:prstDash val="solid"/>
              <a:tailEnd type="triangle" w="med" len="med"/>
            </a:ln>
            <a:effectLst/>
          </p:spPr>
        </p:cxnSp>
        <p:cxnSp>
          <p:nvCxnSpPr>
            <p:cNvPr id="46" name="Straight Arrow Connector 65"/>
            <p:cNvCxnSpPr/>
            <p:nvPr/>
          </p:nvCxnSpPr>
          <p:spPr>
            <a:xfrm rot="16200000">
              <a:off x="8058518" y="6226568"/>
              <a:ext cx="0" cy="317102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/>
              </a:solidFill>
              <a:prstDash val="solid"/>
              <a:tailEnd type="triangl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6192677" y="4089380"/>
              <a:ext cx="3343911" cy="537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Detail A: Fuel-</a:t>
              </a:r>
              <a:r>
                <a:rPr kumimoji="0" lang="de-DE" sz="12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breeder</a:t>
              </a:r>
              <a:r>
                <a:rPr kumimoji="0" lang="de-DE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de-DE" sz="12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pin</a:t>
              </a:r>
              <a:endParaRPr kumimoji="0" lang="de-DE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13510415" y="6990865"/>
              <a:ext cx="2603" cy="11629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2324321" y="7956455"/>
              <a:ext cx="2450596" cy="537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Pressure</a:t>
              </a:r>
              <a:r>
                <a:rPr kumimoji="0" lang="de-DE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de-DE" sz="12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tube</a:t>
              </a:r>
              <a:endParaRPr kumimoji="0" lang="de-DE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59545" y="8033203"/>
              <a:ext cx="1975367" cy="537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Closing</a:t>
              </a:r>
              <a:r>
                <a:rPr kumimoji="0" lang="de-DE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de-DE" sz="12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disk</a:t>
              </a:r>
              <a:endParaRPr kumimoji="0" lang="de-DE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7317717" y="6858000"/>
              <a:ext cx="3151" cy="12897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1E26576-FC57-4D9D-955D-A3B66F2BF6AB}"/>
              </a:ext>
            </a:extLst>
          </p:cNvPr>
          <p:cNvSpPr txBox="1"/>
          <p:nvPr/>
        </p:nvSpPr>
        <p:spPr>
          <a:xfrm>
            <a:off x="8112224" y="2858035"/>
            <a:ext cx="4539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80 bar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7" name="Footer Placeholder 2"/>
          <p:cNvSpPr txBox="1">
            <a:spLocks/>
          </p:cNvSpPr>
          <p:nvPr/>
        </p:nvSpPr>
        <p:spPr>
          <a:xfrm>
            <a:off x="5519936" y="6525344"/>
            <a:ext cx="6408712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  <p:sp>
        <p:nvSpPr>
          <p:cNvPr id="58" name="Title 3"/>
          <p:cNvSpPr>
            <a:spLocks noGrp="1"/>
          </p:cNvSpPr>
          <p:nvPr>
            <p:ph type="title"/>
          </p:nvPr>
        </p:nvSpPr>
        <p:spPr>
          <a:xfrm>
            <a:off x="335360" y="228600"/>
            <a:ext cx="10801200" cy="369332"/>
          </a:xfrm>
        </p:spPr>
        <p:txBody>
          <a:bodyPr/>
          <a:lstStyle/>
          <a:p>
            <a:r>
              <a:rPr lang="de-DE" b="1" dirty="0"/>
              <a:t>Solid </a:t>
            </a:r>
            <a:r>
              <a:rPr lang="de-DE" b="1" dirty="0" err="1"/>
              <a:t>breeding</a:t>
            </a:r>
            <a:r>
              <a:rPr lang="de-DE" b="1" dirty="0"/>
              <a:t> </a:t>
            </a:r>
            <a:r>
              <a:rPr lang="de-DE" b="1" dirty="0" err="1"/>
              <a:t>blanket</a:t>
            </a:r>
            <a:r>
              <a:rPr lang="de-DE" b="1" dirty="0"/>
              <a:t> in Europe: HCPB</a:t>
            </a:r>
            <a:r>
              <a:rPr lang="de-DE" dirty="0"/>
              <a:t> high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purge</a:t>
            </a:r>
            <a:r>
              <a:rPr lang="de-DE" dirty="0"/>
              <a:t> gas</a:t>
            </a:r>
            <a:endParaRPr lang="de-DE" b="1" dirty="0"/>
          </a:p>
        </p:txBody>
      </p:sp>
      <p:sp>
        <p:nvSpPr>
          <p:cNvPr id="3" name="Rectangle 2"/>
          <p:cNvSpPr/>
          <p:nvPr/>
        </p:nvSpPr>
        <p:spPr>
          <a:xfrm>
            <a:off x="9408684" y="1988840"/>
            <a:ext cx="503740" cy="1428128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own Arrow 3"/>
          <p:cNvSpPr/>
          <p:nvPr/>
        </p:nvSpPr>
        <p:spPr>
          <a:xfrm>
            <a:off x="9768408" y="3416968"/>
            <a:ext cx="144016" cy="36633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1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368" y="134960"/>
            <a:ext cx="10441159" cy="457200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Exploring</a:t>
            </a:r>
            <a:r>
              <a:rPr lang="es-ES" sz="240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ES" sz="2400" kern="0" dirty="0" err="1">
                <a:solidFill>
                  <a:prstClr val="black"/>
                </a:solidFill>
                <a:latin typeface="Arial"/>
                <a:cs typeface="Arial"/>
              </a:rPr>
              <a:t>variant</a:t>
            </a:r>
            <a:r>
              <a:rPr lang="es-ES" sz="2400" kern="0" dirty="0">
                <a:solidFill>
                  <a:prstClr val="black"/>
                </a:solidFill>
                <a:latin typeface="Arial"/>
                <a:cs typeface="Arial"/>
              </a:rPr>
              <a:t>: WLCB – </a:t>
            </a:r>
            <a:r>
              <a:rPr lang="es-ES" sz="2400" kern="0" dirty="0" err="1">
                <a:solidFill>
                  <a:prstClr val="black"/>
                </a:solidFill>
                <a:latin typeface="Arial"/>
                <a:cs typeface="Arial"/>
              </a:rPr>
              <a:t>Water</a:t>
            </a:r>
            <a:r>
              <a:rPr lang="es-ES" sz="240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ES" sz="2400" kern="0" dirty="0" err="1">
                <a:solidFill>
                  <a:prstClr val="black"/>
                </a:solidFill>
                <a:latin typeface="Arial"/>
                <a:cs typeface="Arial"/>
              </a:rPr>
              <a:t>coold</a:t>
            </a:r>
            <a:r>
              <a:rPr lang="es-ES" sz="2400" kern="0" dirty="0">
                <a:solidFill>
                  <a:prstClr val="black"/>
                </a:solidFill>
                <a:latin typeface="Arial"/>
                <a:cs typeface="Arial"/>
              </a:rPr>
              <a:t> Lead and </a:t>
            </a:r>
            <a:r>
              <a:rPr lang="es-ES" sz="2400" kern="0" dirty="0" err="1">
                <a:solidFill>
                  <a:prstClr val="black"/>
                </a:solidFill>
                <a:latin typeface="Arial"/>
                <a:cs typeface="Arial"/>
              </a:rPr>
              <a:t>Ceramic</a:t>
            </a:r>
            <a:r>
              <a:rPr lang="es-ES" sz="240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ES" sz="2400" kern="0" dirty="0" err="1">
                <a:solidFill>
                  <a:prstClr val="black"/>
                </a:solidFill>
                <a:latin typeface="Arial"/>
                <a:cs typeface="Arial"/>
              </a:rPr>
              <a:t>Breeder</a:t>
            </a:r>
            <a:endParaRPr lang="en-GB" sz="2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35360" y="2890357"/>
            <a:ext cx="6552728" cy="2554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591" lvl="1" indent="-243411" defTabSz="1219170">
              <a:spcAft>
                <a:spcPts val="800"/>
              </a:spcAft>
              <a:buClr>
                <a:srgbClr val="1F497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de-DE" sz="2133" dirty="0">
                <a:solidFill>
                  <a:prstClr val="black"/>
                </a:solidFill>
                <a:latin typeface="Calibri"/>
              </a:rPr>
              <a:t>Seen </a:t>
            </a:r>
            <a:r>
              <a:rPr lang="de-DE" sz="2133" dirty="0" err="1">
                <a:solidFill>
                  <a:prstClr val="black"/>
                </a:solidFill>
                <a:latin typeface="Calibri"/>
              </a:rPr>
              <a:t>as</a:t>
            </a:r>
            <a:r>
              <a:rPr lang="de-DE" sz="2133" dirty="0">
                <a:solidFill>
                  <a:prstClr val="black"/>
                </a:solidFill>
                <a:latin typeface="Calibri"/>
              </a:rPr>
              <a:t> a </a:t>
            </a:r>
            <a:r>
              <a:rPr lang="de-DE" sz="2133" dirty="0" err="1">
                <a:solidFill>
                  <a:prstClr val="black"/>
                </a:solidFill>
                <a:latin typeface="Calibri"/>
              </a:rPr>
              <a:t>best</a:t>
            </a:r>
            <a:r>
              <a:rPr lang="de-DE" sz="2133" dirty="0">
                <a:solidFill>
                  <a:prstClr val="black"/>
                </a:solidFill>
                <a:latin typeface="Calibri"/>
              </a:rPr>
              <a:t> trade-off </a:t>
            </a:r>
            <a:r>
              <a:rPr lang="de-DE" sz="2133" dirty="0" err="1">
                <a:solidFill>
                  <a:prstClr val="black"/>
                </a:solidFill>
                <a:latin typeface="Calibri"/>
              </a:rPr>
              <a:t>between</a:t>
            </a:r>
            <a:r>
              <a:rPr lang="de-DE" sz="2133" dirty="0">
                <a:solidFill>
                  <a:prstClr val="black"/>
                </a:solidFill>
                <a:latin typeface="Calibri"/>
              </a:rPr>
              <a:t> HCPB and WCLL:</a:t>
            </a:r>
          </a:p>
          <a:p>
            <a:pPr marL="717533" lvl="2" indent="-239178" defTabSz="1219170">
              <a:spcAft>
                <a:spcPts val="800"/>
              </a:spcAft>
              <a:buClr>
                <a:srgbClr val="1F497D"/>
              </a:buClr>
              <a:buSzPct val="120000"/>
              <a:buFont typeface="Arial" panose="020B0604020202020204" pitchFamily="34" charset="0"/>
              <a:buChar char="•"/>
              <a:tabLst>
                <a:tab pos="1917652" algn="l"/>
              </a:tabLst>
              <a:defRPr/>
            </a:pPr>
            <a:r>
              <a:rPr lang="de-DE" sz="1867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avoid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current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issues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in HCPB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shielding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,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multiplier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technology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costs</a:t>
            </a:r>
            <a:endParaRPr lang="de-DE" sz="1867" dirty="0">
              <a:solidFill>
                <a:prstClr val="black"/>
              </a:solidFill>
              <a:latin typeface="Calibri"/>
            </a:endParaRPr>
          </a:p>
          <a:p>
            <a:pPr marL="717533" lvl="2" indent="-239178" defTabSz="1219170">
              <a:spcAft>
                <a:spcPts val="800"/>
              </a:spcAft>
              <a:buClr>
                <a:srgbClr val="1F497D"/>
              </a:buClr>
              <a:buSzPct val="120000"/>
              <a:buFont typeface="Arial" panose="020B0604020202020204" pitchFamily="34" charset="0"/>
              <a:buChar char="•"/>
              <a:tabLst>
                <a:tab pos="1917652" algn="l"/>
              </a:tabLst>
              <a:defRPr/>
            </a:pPr>
            <a:r>
              <a:rPr lang="de-DE" sz="1867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mitigate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issues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T-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permeation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avoid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T-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extraction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risks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from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PbLi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in WCLL</a:t>
            </a:r>
          </a:p>
          <a:p>
            <a:pPr marL="717533" lvl="2" indent="-239178" defTabSz="1219170">
              <a:spcAft>
                <a:spcPts val="800"/>
              </a:spcAft>
              <a:buClr>
                <a:srgbClr val="1F497D"/>
              </a:buClr>
              <a:buSzPct val="120000"/>
              <a:buFont typeface="Arial" panose="020B0604020202020204" pitchFamily="34" charset="0"/>
              <a:buChar char="•"/>
              <a:tabLst>
                <a:tab pos="1917652" algn="l"/>
              </a:tabLst>
              <a:defRPr/>
            </a:pPr>
            <a:r>
              <a:rPr lang="de-DE" sz="1867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avoid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use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anti-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permeation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barriers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in BB</a:t>
            </a:r>
          </a:p>
          <a:p>
            <a:pPr marL="717533" lvl="2" indent="-239178" defTabSz="1219170">
              <a:spcAft>
                <a:spcPts val="800"/>
              </a:spcAft>
              <a:buClr>
                <a:srgbClr val="1F497D"/>
              </a:buClr>
              <a:buSzPct val="120000"/>
              <a:buFont typeface="Arial" panose="020B0604020202020204" pitchFamily="34" charset="0"/>
              <a:buChar char="•"/>
              <a:tabLst>
                <a:tab pos="1917652" algn="l"/>
              </a:tabLst>
              <a:defRPr/>
            </a:pPr>
            <a:r>
              <a:rPr lang="de-DE" sz="1867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use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proven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water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PWR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tech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grpSp>
        <p:nvGrpSpPr>
          <p:cNvPr id="23" name="Gruppieren 22"/>
          <p:cNvGrpSpPr>
            <a:grpSpLocks noChangeAspect="1"/>
          </p:cNvGrpSpPr>
          <p:nvPr/>
        </p:nvGrpSpPr>
        <p:grpSpPr>
          <a:xfrm>
            <a:off x="6724855" y="2564904"/>
            <a:ext cx="5779857" cy="3657012"/>
            <a:chOff x="1296680" y="2592825"/>
            <a:chExt cx="4571466" cy="2924408"/>
          </a:xfrm>
        </p:grpSpPr>
        <p:graphicFrame>
          <p:nvGraphicFramePr>
            <p:cNvPr id="24" name="Diagramm 23"/>
            <p:cNvGraphicFramePr/>
            <p:nvPr/>
          </p:nvGraphicFramePr>
          <p:xfrm>
            <a:off x="1296680" y="2592825"/>
            <a:ext cx="4571466" cy="29244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25" name="Gerader Verbinder 24"/>
            <p:cNvCxnSpPr/>
            <p:nvPr/>
          </p:nvCxnSpPr>
          <p:spPr>
            <a:xfrm flipH="1" flipV="1">
              <a:off x="3764201" y="3771852"/>
              <a:ext cx="714898" cy="99627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 flipV="1">
              <a:off x="2175789" y="3768052"/>
              <a:ext cx="731519" cy="904632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>
              <a:off x="3836931" y="4768123"/>
              <a:ext cx="1621863" cy="565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2764" indent="-122764" defTabSz="1219170">
                <a:buFont typeface="Arial" panose="020B0604020202020204" pitchFamily="34" charset="0"/>
                <a:buChar char="•"/>
              </a:pP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Proven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water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PWR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tech</a:t>
              </a:r>
              <a:endParaRPr lang="de-DE" sz="1333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marL="122764" indent="-122764" defTabSz="1219170">
                <a:buFont typeface="Arial" panose="020B0604020202020204" pitchFamily="34" charset="0"/>
                <a:buChar char="•"/>
              </a:pP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Excellent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neutron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shielding</a:t>
              </a:r>
              <a:endParaRPr lang="de-DE" sz="1333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marL="122764" indent="-122764" defTabSz="1219170">
                <a:buFont typeface="Arial" panose="020B0604020202020204" pitchFamily="34" charset="0"/>
                <a:buChar char="•"/>
              </a:pP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More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mature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PHTS/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BoP</a:t>
              </a:r>
              <a:endParaRPr lang="de-DE" sz="1333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1331242" y="4631199"/>
              <a:ext cx="2380088" cy="729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2764" indent="-122764" defTabSz="1219170">
                <a:buFont typeface="Arial" panose="020B0604020202020204" pitchFamily="34" charset="0"/>
                <a:buChar char="•"/>
              </a:pP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T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extraction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from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ACB </a:t>
              </a:r>
            </a:p>
            <a:p>
              <a:pPr marL="122764" indent="-122764" defTabSz="1219170">
                <a:buFont typeface="Arial" panose="020B0604020202020204" pitchFamily="34" charset="0"/>
                <a:buChar char="•"/>
              </a:pP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Low T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permeation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(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no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need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for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T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barriers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)</a:t>
              </a:r>
            </a:p>
            <a:p>
              <a:pPr marL="122764" indent="-122764" defTabSz="1219170">
                <a:buFont typeface="Arial" panose="020B0604020202020204" pitchFamily="34" charset="0"/>
                <a:buChar char="•"/>
              </a:pP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Available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TER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technology</a:t>
              </a:r>
              <a:endParaRPr lang="de-DE" sz="1333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marL="122764" indent="-122764" defTabSz="1219170">
                <a:buFont typeface="Arial" panose="020B0604020202020204" pitchFamily="34" charset="0"/>
                <a:buChar char="•"/>
              </a:pPr>
              <a:r>
                <a:rPr lang="en-US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Good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TBR in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compact</a:t>
              </a:r>
              <a:r>
                <a:rPr lang="de-DE" sz="1333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333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space</a:t>
              </a:r>
              <a:endParaRPr lang="de-DE" sz="1333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4" name="Rechteck 13"/>
          <p:cNvSpPr/>
          <p:nvPr/>
        </p:nvSpPr>
        <p:spPr>
          <a:xfrm>
            <a:off x="335360" y="839201"/>
            <a:ext cx="11521280" cy="159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591" lvl="1" indent="-243411" defTabSz="1219170">
              <a:spcAft>
                <a:spcPts val="800"/>
              </a:spcAft>
              <a:buClr>
                <a:srgbClr val="1F497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de-DE" sz="2133" dirty="0">
                <a:solidFill>
                  <a:prstClr val="black"/>
                </a:solidFill>
                <a:latin typeface="Calibri"/>
              </a:rPr>
              <a:t>Background: </a:t>
            </a:r>
          </a:p>
          <a:p>
            <a:pPr marL="717533" lvl="2" indent="-239178" defTabSz="1219170">
              <a:spcAft>
                <a:spcPts val="800"/>
              </a:spcAft>
              <a:buClr>
                <a:srgbClr val="1F497D"/>
              </a:buClr>
              <a:buSzPct val="120000"/>
              <a:buFont typeface="Arial" panose="020B0604020202020204" pitchFamily="34" charset="0"/>
              <a:buChar char="•"/>
              <a:tabLst>
                <a:tab pos="1917652" algn="l"/>
              </a:tabLst>
              <a:defRPr/>
            </a:pPr>
            <a:r>
              <a:rPr lang="de-DE" sz="1867" dirty="0" err="1">
                <a:solidFill>
                  <a:prstClr val="black"/>
                </a:solidFill>
                <a:latin typeface="Calibri"/>
              </a:rPr>
              <a:t>Idea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started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sz="1867" b="1" dirty="0">
                <a:solidFill>
                  <a:prstClr val="black"/>
                </a:solidFill>
                <a:latin typeface="Calibri"/>
              </a:rPr>
              <a:t>FP8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: HCPB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issue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beryllium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-&gt;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deep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exploration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alternative n-multipliers -&gt;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/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Pb-alloy</a:t>
            </a:r>
            <a:endParaRPr lang="de-DE" sz="1867" dirty="0">
              <a:solidFill>
                <a:prstClr val="black"/>
              </a:solidFill>
              <a:latin typeface="Calibri"/>
            </a:endParaRPr>
          </a:p>
          <a:p>
            <a:pPr marL="717533" lvl="2" indent="-239178" defTabSz="1219170">
              <a:spcAft>
                <a:spcPts val="800"/>
              </a:spcAft>
              <a:buClr>
                <a:srgbClr val="1F497D"/>
              </a:buClr>
              <a:buSzPct val="120000"/>
              <a:buFont typeface="Arial" panose="020B0604020202020204" pitchFamily="34" charset="0"/>
              <a:buChar char="•"/>
              <a:tabLst>
                <a:tab pos="1917652" algn="l"/>
              </a:tabLst>
              <a:defRPr/>
            </a:pPr>
            <a:r>
              <a:rPr lang="de-DE" sz="1867" dirty="0">
                <a:solidFill>
                  <a:prstClr val="black"/>
                </a:solidFill>
                <a:latin typeface="Calibri"/>
              </a:rPr>
              <a:t>He-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cooled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molten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lead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ceramic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breeder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blanket</a:t>
            </a:r>
            <a:endParaRPr lang="de-DE" sz="1867" dirty="0">
              <a:solidFill>
                <a:prstClr val="black"/>
              </a:solidFill>
              <a:latin typeface="Calibri"/>
            </a:endParaRPr>
          </a:p>
          <a:p>
            <a:pPr marL="717533" lvl="2" indent="-239178" defTabSz="1219170">
              <a:spcAft>
                <a:spcPts val="800"/>
              </a:spcAft>
              <a:buClr>
                <a:srgbClr val="1F497D"/>
              </a:buClr>
              <a:buSzPct val="120000"/>
              <a:buFont typeface="Arial" panose="020B0604020202020204" pitchFamily="34" charset="0"/>
              <a:buChar char="•"/>
              <a:tabLst>
                <a:tab pos="1917652" algn="l"/>
              </a:tabLst>
              <a:defRPr/>
            </a:pPr>
            <a:r>
              <a:rPr lang="de-DE" sz="1867" dirty="0" err="1">
                <a:solidFill>
                  <a:prstClr val="black"/>
                </a:solidFill>
                <a:latin typeface="Calibri"/>
              </a:rPr>
              <a:t>Curiosity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a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water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cooled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version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-&gt; WLCB,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as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radial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fuel-breeder</a:t>
            </a:r>
            <a:r>
              <a:rPr lang="de-DE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67" dirty="0" err="1">
                <a:solidFill>
                  <a:prstClr val="black"/>
                </a:solidFill>
                <a:latin typeface="Calibri"/>
              </a:rPr>
              <a:t>pins</a:t>
            </a:r>
            <a:endParaRPr lang="de-DE" sz="1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00256" y="6055404"/>
            <a:ext cx="2233905" cy="2539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e-DE" sz="1050" dirty="0"/>
              <a:t>Hernández FA et al. 2023, </a:t>
            </a:r>
            <a:r>
              <a:rPr lang="de-DE" sz="1050" i="1" dirty="0"/>
              <a:t>ISFNT-15</a:t>
            </a:r>
            <a:endParaRPr lang="es-ES" sz="1050" dirty="0"/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303912" y="6525344"/>
            <a:ext cx="6624736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84232" y="2142733"/>
            <a:ext cx="2885424" cy="2539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e-DE" sz="1050" dirty="0"/>
              <a:t>Zhou G et al. 2021, </a:t>
            </a:r>
            <a:r>
              <a:rPr lang="de-DE" sz="1050" i="1" dirty="0"/>
              <a:t>Fusion Eng Des </a:t>
            </a:r>
            <a:r>
              <a:rPr lang="de-DE" sz="1050" dirty="0"/>
              <a:t>168: 112397</a:t>
            </a:r>
            <a:endParaRPr lang="es-ES" sz="1050" dirty="0"/>
          </a:p>
        </p:txBody>
      </p:sp>
      <p:sp>
        <p:nvSpPr>
          <p:cNvPr id="15" name="Rectangle 14"/>
          <p:cNvSpPr/>
          <p:nvPr/>
        </p:nvSpPr>
        <p:spPr>
          <a:xfrm>
            <a:off x="9844624" y="857323"/>
            <a:ext cx="1940008" cy="4154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e-DE" sz="1050" dirty="0"/>
              <a:t>Hernández FA et al. 2019, </a:t>
            </a:r>
            <a:r>
              <a:rPr lang="de-DE" sz="1050" i="1" dirty="0"/>
              <a:t>Fusion Eng Des </a:t>
            </a:r>
            <a:r>
              <a:rPr lang="de-DE" sz="1050" dirty="0"/>
              <a:t>146:1186–1191</a:t>
            </a:r>
            <a:endParaRPr lang="es-ES" sz="1050" dirty="0"/>
          </a:p>
        </p:txBody>
      </p:sp>
      <p:sp>
        <p:nvSpPr>
          <p:cNvPr id="17" name="Rectangle 16"/>
          <p:cNvSpPr/>
          <p:nvPr/>
        </p:nvSpPr>
        <p:spPr>
          <a:xfrm>
            <a:off x="6384032" y="1726091"/>
            <a:ext cx="3024336" cy="2539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1050" dirty="0"/>
              <a:t>Zhou G et al. 2019, </a:t>
            </a:r>
            <a:r>
              <a:rPr lang="fr-FR" sz="1050" i="1" dirty="0"/>
              <a:t>Fusion Eng Des</a:t>
            </a:r>
            <a:r>
              <a:rPr lang="fr-FR" sz="1050" dirty="0"/>
              <a:t> 146:1029–1034</a:t>
            </a:r>
          </a:p>
        </p:txBody>
      </p:sp>
      <p:sp>
        <p:nvSpPr>
          <p:cNvPr id="3" name="Rectangle 2"/>
          <p:cNvSpPr/>
          <p:nvPr/>
        </p:nvSpPr>
        <p:spPr>
          <a:xfrm>
            <a:off x="653173" y="5949280"/>
            <a:ext cx="363753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HCPB</a:t>
            </a:r>
            <a:r>
              <a:rPr lang="de-DE" sz="1400" dirty="0"/>
              <a:t>: Helium </a:t>
            </a:r>
            <a:r>
              <a:rPr lang="de-DE" sz="1400" dirty="0" err="1"/>
              <a:t>Cooled</a:t>
            </a:r>
            <a:r>
              <a:rPr lang="de-DE" sz="1400" dirty="0"/>
              <a:t> Pebble </a:t>
            </a:r>
            <a:r>
              <a:rPr lang="de-DE" sz="1400" dirty="0" err="1"/>
              <a:t>Bed</a:t>
            </a:r>
            <a:endParaRPr lang="en-US" sz="1400" dirty="0"/>
          </a:p>
          <a:p>
            <a:r>
              <a:rPr lang="en-US" sz="1400" dirty="0"/>
              <a:t>WLCB: Water cooled Lead and Ceramic Breeder</a:t>
            </a:r>
          </a:p>
          <a:p>
            <a:r>
              <a:rPr lang="en-US" sz="1400" dirty="0"/>
              <a:t>WCLL: Water Cooled Lithium Lead</a:t>
            </a:r>
          </a:p>
        </p:txBody>
      </p:sp>
    </p:spTree>
    <p:extLst>
      <p:ext uri="{BB962C8B-B14F-4D97-AF65-F5344CB8AC3E}">
        <p14:creationId xmlns:p14="http://schemas.microsoft.com/office/powerpoint/2010/main" val="2093824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olo 1"/>
          <p:cNvSpPr>
            <a:spLocks noGrp="1"/>
          </p:cNvSpPr>
          <p:nvPr>
            <p:ph type="title"/>
          </p:nvPr>
        </p:nvSpPr>
        <p:spPr>
          <a:xfrm>
            <a:off x="407368" y="134960"/>
            <a:ext cx="9000999" cy="457200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Exploring</a:t>
            </a:r>
            <a:r>
              <a:rPr lang="es-ES" sz="240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ES" sz="2400" kern="0" dirty="0" err="1">
                <a:solidFill>
                  <a:prstClr val="black"/>
                </a:solidFill>
                <a:latin typeface="Arial"/>
                <a:cs typeface="Arial"/>
              </a:rPr>
              <a:t>variant</a:t>
            </a:r>
            <a:r>
              <a:rPr lang="es-ES" sz="2400" kern="0" dirty="0">
                <a:solidFill>
                  <a:prstClr val="black"/>
                </a:solidFill>
                <a:latin typeface="Arial"/>
                <a:cs typeface="Arial"/>
              </a:rPr>
              <a:t>: WLCB </a:t>
            </a:r>
            <a:r>
              <a:rPr lang="es-ES" sz="2400" kern="0" dirty="0" err="1">
                <a:solidFill>
                  <a:prstClr val="black"/>
                </a:solidFill>
                <a:latin typeface="Arial"/>
                <a:cs typeface="Arial"/>
              </a:rPr>
              <a:t>Design</a:t>
            </a:r>
            <a:r>
              <a:rPr lang="es-ES" sz="240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ES" sz="2400" kern="0" dirty="0" err="1">
                <a:solidFill>
                  <a:prstClr val="black"/>
                </a:solidFill>
                <a:latin typeface="Arial"/>
                <a:cs typeface="Arial"/>
              </a:rPr>
              <a:t>evolution</a:t>
            </a:r>
            <a:endParaRPr lang="en-GB" sz="2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9" name="Footer Placeholder 2"/>
          <p:cNvSpPr txBox="1">
            <a:spLocks/>
          </p:cNvSpPr>
          <p:nvPr/>
        </p:nvSpPr>
        <p:spPr>
          <a:xfrm>
            <a:off x="5159896" y="6525344"/>
            <a:ext cx="6745060" cy="283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  <p:pic>
        <p:nvPicPr>
          <p:cNvPr id="115" name="Picture 114" descr="C:\Users\Zhou\Pictures\WLCB\WLCB_basic_conf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6" y="1340769"/>
            <a:ext cx="3052948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Rectangle 115"/>
          <p:cNvSpPr/>
          <p:nvPr/>
        </p:nvSpPr>
        <p:spPr>
          <a:xfrm>
            <a:off x="144130" y="4578599"/>
            <a:ext cx="1728192" cy="4154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e-DE" sz="1050" dirty="0"/>
              <a:t>Zhou G et al. 2021, </a:t>
            </a:r>
            <a:r>
              <a:rPr lang="de-DE" sz="1050" i="1" dirty="0"/>
              <a:t>Fusion Eng Des </a:t>
            </a:r>
            <a:r>
              <a:rPr lang="de-DE" sz="1050" dirty="0"/>
              <a:t>168: 112397</a:t>
            </a:r>
            <a:r>
              <a:rPr lang="en-US" sz="1050" dirty="0"/>
              <a:t>.</a:t>
            </a:r>
            <a:endParaRPr lang="es-ES" sz="105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E7A41C-B7A4-4A32-8E53-EA0F9CF89AA8}"/>
              </a:ext>
            </a:extLst>
          </p:cNvPr>
          <p:cNvGrpSpPr/>
          <p:nvPr/>
        </p:nvGrpSpPr>
        <p:grpSpPr>
          <a:xfrm>
            <a:off x="3424139" y="1216362"/>
            <a:ext cx="4563742" cy="2847976"/>
            <a:chOff x="3424139" y="1216362"/>
            <a:chExt cx="4563742" cy="28479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7" r="6959"/>
            <a:stretch/>
          </p:blipFill>
          <p:spPr>
            <a:xfrm>
              <a:off x="3569036" y="1331500"/>
              <a:ext cx="1435120" cy="273283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267" y="1216362"/>
              <a:ext cx="3052614" cy="2780506"/>
            </a:xfrm>
            <a:prstGeom prst="rect">
              <a:avLst/>
            </a:prstGeom>
          </p:spPr>
        </p:pic>
        <p:sp>
          <p:nvSpPr>
            <p:cNvPr id="124" name="Pfeil nach unten 20"/>
            <p:cNvSpPr/>
            <p:nvPr/>
          </p:nvSpPr>
          <p:spPr>
            <a:xfrm rot="16200000">
              <a:off x="3299165" y="2473855"/>
              <a:ext cx="472758" cy="222810"/>
            </a:xfrm>
            <a:prstGeom prst="downArrow">
              <a:avLst>
                <a:gd name="adj1" fmla="val 66491"/>
                <a:gd name="adj2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CEF5A8-707F-40BB-833E-06FCE8D68D13}"/>
              </a:ext>
            </a:extLst>
          </p:cNvPr>
          <p:cNvGrpSpPr/>
          <p:nvPr/>
        </p:nvGrpSpPr>
        <p:grpSpPr>
          <a:xfrm>
            <a:off x="8127793" y="1127707"/>
            <a:ext cx="4050849" cy="2827058"/>
            <a:chOff x="8127793" y="1127707"/>
            <a:chExt cx="4050849" cy="2827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75576" y="1127707"/>
              <a:ext cx="3803066" cy="2827058"/>
            </a:xfrm>
            <a:prstGeom prst="rect">
              <a:avLst/>
            </a:prstGeom>
          </p:spPr>
        </p:pic>
        <p:sp>
          <p:nvSpPr>
            <p:cNvPr id="125" name="Pfeil nach unten 20"/>
            <p:cNvSpPr/>
            <p:nvPr/>
          </p:nvSpPr>
          <p:spPr>
            <a:xfrm rot="16200000">
              <a:off x="8002819" y="2521148"/>
              <a:ext cx="472758" cy="222810"/>
            </a:xfrm>
            <a:prstGeom prst="downArrow">
              <a:avLst>
                <a:gd name="adj1" fmla="val 66491"/>
                <a:gd name="adj2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87991" y="4246814"/>
            <a:ext cx="1006193" cy="235512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sz="1400" dirty="0"/>
              <a:t>2019-2020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5663951" y="4221088"/>
            <a:ext cx="1020933" cy="236303"/>
          </a:xfrm>
          <a:prstGeom prst="rect">
            <a:avLst/>
          </a:prstGeom>
          <a:solidFill>
            <a:srgbClr val="92D050"/>
          </a:solidFill>
          <a:ln w="19050">
            <a:solidFill>
              <a:srgbClr val="55A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sz="1400" dirty="0"/>
              <a:t>2021-2023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7165918" y="3990234"/>
            <a:ext cx="2226086" cy="2539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e-DE" sz="1050" dirty="0"/>
              <a:t>Hernández FA et al. 2023, </a:t>
            </a:r>
            <a:r>
              <a:rPr lang="de-DE" sz="1050" i="1" dirty="0"/>
              <a:t>ISFNT-15</a:t>
            </a:r>
            <a:endParaRPr lang="es-ES" sz="1050" dirty="0"/>
          </a:p>
        </p:txBody>
      </p:sp>
      <p:sp>
        <p:nvSpPr>
          <p:cNvPr id="132" name="TextBox 131"/>
          <p:cNvSpPr txBox="1"/>
          <p:nvPr/>
        </p:nvSpPr>
        <p:spPr>
          <a:xfrm>
            <a:off x="200230" y="751162"/>
            <a:ext cx="3384376" cy="369332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Pre-Concept Design Phase (FP8)</a:t>
            </a:r>
            <a:endParaRPr lang="de-DE" dirty="0"/>
          </a:p>
        </p:txBody>
      </p:sp>
      <p:sp>
        <p:nvSpPr>
          <p:cNvPr id="133" name="TextBox 132"/>
          <p:cNvSpPr txBox="1"/>
          <p:nvPr/>
        </p:nvSpPr>
        <p:spPr>
          <a:xfrm>
            <a:off x="4583833" y="746169"/>
            <a:ext cx="7120312" cy="363942"/>
          </a:xfrm>
          <a:prstGeom prst="rect">
            <a:avLst/>
          </a:prstGeom>
          <a:solidFill>
            <a:srgbClr val="92D050"/>
          </a:solidFill>
          <a:ln w="19050">
            <a:solidFill>
              <a:srgbClr val="55A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Concept Design Phase (FP9)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0344472" y="4149080"/>
            <a:ext cx="1002672" cy="232076"/>
          </a:xfrm>
          <a:prstGeom prst="rect">
            <a:avLst/>
          </a:prstGeom>
          <a:solidFill>
            <a:srgbClr val="92D050"/>
          </a:solidFill>
          <a:ln w="19050">
            <a:solidFill>
              <a:srgbClr val="55A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sz="1400" dirty="0"/>
              <a:t>2023-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896" y="5256057"/>
            <a:ext cx="338437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/>
              <a:t>Feasibility</a:t>
            </a:r>
            <a:r>
              <a:rPr lang="de-DE" sz="1200" dirty="0"/>
              <a:t> </a:t>
            </a:r>
            <a:r>
              <a:rPr lang="de-DE" sz="1200" dirty="0" err="1"/>
              <a:t>study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a WLCB </a:t>
            </a:r>
            <a:r>
              <a:rPr lang="de-DE" sz="1200" dirty="0" err="1"/>
              <a:t>based</a:t>
            </a:r>
            <a:r>
              <a:rPr lang="de-DE" sz="1200" dirty="0"/>
              <a:t> on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fuel-breeder</a:t>
            </a:r>
            <a:r>
              <a:rPr lang="de-DE" sz="1200" dirty="0"/>
              <a:t> </a:t>
            </a:r>
            <a:r>
              <a:rPr lang="de-DE" sz="1200" dirty="0" err="1"/>
              <a:t>pin</a:t>
            </a:r>
            <a:r>
              <a:rPr lang="de-DE" sz="1200" dirty="0"/>
              <a:t> </a:t>
            </a:r>
            <a:r>
              <a:rPr lang="de-DE" sz="1200" dirty="0" err="1"/>
              <a:t>architecture</a:t>
            </a:r>
            <a:r>
              <a:rPr lang="de-DE" sz="1200" dirty="0"/>
              <a:t>, in </a:t>
            </a:r>
            <a:r>
              <a:rPr lang="de-DE" sz="1200" dirty="0" err="1"/>
              <a:t>terms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T-</a:t>
            </a:r>
            <a:r>
              <a:rPr lang="de-DE" sz="1200" dirty="0" err="1"/>
              <a:t>breeding</a:t>
            </a:r>
            <a:r>
              <a:rPr lang="de-DE" sz="1200" dirty="0"/>
              <a:t>, </a:t>
            </a:r>
            <a:r>
              <a:rPr lang="de-DE" sz="1200" dirty="0" err="1"/>
              <a:t>temperature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stress </a:t>
            </a:r>
            <a:r>
              <a:rPr lang="de-DE" sz="1200" dirty="0" err="1"/>
              <a:t>limits</a:t>
            </a:r>
            <a:r>
              <a:rPr lang="de-DE" sz="1200" dirty="0"/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FF0000"/>
                </a:solidFill>
              </a:rPr>
              <a:t>Too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many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welds</a:t>
            </a:r>
            <a:r>
              <a:rPr lang="de-DE" sz="1200" dirty="0">
                <a:solidFill>
                  <a:srgbClr val="FF0000"/>
                </a:solidFill>
              </a:rPr>
              <a:t>, </a:t>
            </a:r>
            <a:r>
              <a:rPr lang="de-DE" sz="1200" dirty="0" err="1">
                <a:solidFill>
                  <a:srgbClr val="FF0000"/>
                </a:solidFill>
              </a:rPr>
              <a:t>low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reliability</a:t>
            </a:r>
            <a:r>
              <a:rPr lang="de-DE" sz="1200" dirty="0">
                <a:solidFill>
                  <a:srgbClr val="FF0000"/>
                </a:solidFill>
              </a:rPr>
              <a:t>, </a:t>
            </a:r>
            <a:r>
              <a:rPr lang="de-DE" sz="1200" dirty="0" err="1">
                <a:solidFill>
                  <a:srgbClr val="FF0000"/>
                </a:solidFill>
              </a:rPr>
              <a:t>low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availiability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93602" y="6234500"/>
            <a:ext cx="253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High reliability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Tritium breeding and T-permeation</a:t>
            </a: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A92A1E-607C-4F03-92A0-C4487FAE224C}"/>
              </a:ext>
            </a:extLst>
          </p:cNvPr>
          <p:cNvGrpSpPr/>
          <p:nvPr/>
        </p:nvGrpSpPr>
        <p:grpSpPr>
          <a:xfrm>
            <a:off x="9145016" y="4505684"/>
            <a:ext cx="2991506" cy="2010790"/>
            <a:chOff x="9145016" y="4505684"/>
            <a:chExt cx="2991506" cy="20107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5016" y="4625992"/>
              <a:ext cx="2846066" cy="1890482"/>
            </a:xfrm>
            <a:prstGeom prst="rect">
              <a:avLst/>
            </a:prstGeom>
          </p:spPr>
        </p:pic>
        <p:sp>
          <p:nvSpPr>
            <p:cNvPr id="22" name="object 76"/>
            <p:cNvSpPr txBox="1"/>
            <p:nvPr/>
          </p:nvSpPr>
          <p:spPr>
            <a:xfrm>
              <a:off x="11486660" y="4505684"/>
              <a:ext cx="649862" cy="318805"/>
            </a:xfrm>
            <a:prstGeom prst="rect">
              <a:avLst/>
            </a:prstGeom>
          </p:spPr>
          <p:txBody>
            <a:bodyPr vert="horz" wrap="square" lIns="0" tIns="23495" rIns="0" bIns="0" rtlCol="0">
              <a:spAutoFit/>
            </a:bodyPr>
            <a:lstStyle/>
            <a:p>
              <a:pPr marR="5080" defTabSz="1219170">
                <a:lnSpc>
                  <a:spcPts val="1150"/>
                </a:lnSpc>
                <a:spcBef>
                  <a:spcPts val="185"/>
                </a:spcBef>
              </a:pPr>
              <a:r>
                <a:rPr sz="9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Second pass,  T extraction</a:t>
              </a:r>
            </a:p>
          </p:txBody>
        </p:sp>
        <p:sp>
          <p:nvSpPr>
            <p:cNvPr id="23" name="object 75"/>
            <p:cNvSpPr txBox="1"/>
            <p:nvPr/>
          </p:nvSpPr>
          <p:spPr>
            <a:xfrm>
              <a:off x="9696401" y="4892523"/>
              <a:ext cx="503690" cy="318164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R="5080" defTabSz="1219170">
                <a:lnSpc>
                  <a:spcPts val="1150"/>
                </a:lnSpc>
                <a:spcBef>
                  <a:spcPts val="185"/>
                </a:spcBef>
              </a:pPr>
              <a:r>
                <a:rPr sz="9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First pass,  advection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C789A4-DD17-484C-A3F5-18DB843C591D}"/>
              </a:ext>
            </a:extLst>
          </p:cNvPr>
          <p:cNvGrpSpPr/>
          <p:nvPr/>
        </p:nvGrpSpPr>
        <p:grpSpPr>
          <a:xfrm>
            <a:off x="4007924" y="4484859"/>
            <a:ext cx="4364084" cy="1670804"/>
            <a:chOff x="4007924" y="4484859"/>
            <a:chExt cx="4364084" cy="16708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07924" y="4733275"/>
              <a:ext cx="3562348" cy="1160528"/>
            </a:xfrm>
            <a:prstGeom prst="rect">
              <a:avLst/>
            </a:prstGeom>
          </p:spPr>
        </p:pic>
        <p:sp>
          <p:nvSpPr>
            <p:cNvPr id="25" name="Rechteck 232"/>
            <p:cNvSpPr/>
            <p:nvPr/>
          </p:nvSpPr>
          <p:spPr>
            <a:xfrm>
              <a:off x="7506707" y="5076881"/>
              <a:ext cx="865301" cy="235036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219170"/>
              <a:r>
                <a:rPr lang="de-DE" sz="9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Cooling</a:t>
              </a:r>
              <a:r>
                <a:rPr lang="de-DE" sz="9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9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plates</a:t>
              </a:r>
              <a:endParaRPr lang="de-DE" sz="9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26" name="Gerade Verbindung mit Pfeil 234"/>
            <p:cNvCxnSpPr>
              <a:cxnSpLocks/>
            </p:cNvCxnSpPr>
            <p:nvPr/>
          </p:nvCxnSpPr>
          <p:spPr>
            <a:xfrm flipH="1">
              <a:off x="7231016" y="5206595"/>
              <a:ext cx="352303" cy="12726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34"/>
            <p:cNvCxnSpPr>
              <a:stCxn id="31" idx="2"/>
            </p:cNvCxnSpPr>
            <p:nvPr/>
          </p:nvCxnSpPr>
          <p:spPr>
            <a:xfrm flipH="1">
              <a:off x="6997819" y="4719895"/>
              <a:ext cx="637310" cy="32311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hteck 231"/>
            <p:cNvSpPr/>
            <p:nvPr/>
          </p:nvSpPr>
          <p:spPr>
            <a:xfrm>
              <a:off x="7044167" y="4484859"/>
              <a:ext cx="1181923" cy="235036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219170"/>
              <a:r>
                <a:rPr lang="de-DE" sz="9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ACB </a:t>
              </a:r>
              <a:r>
                <a:rPr lang="de-DE" sz="9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pebbles</a:t>
              </a:r>
              <a:r>
                <a:rPr lang="de-DE" sz="9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in </a:t>
              </a:r>
              <a:r>
                <a:rPr lang="de-DE" sz="9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tubes</a:t>
              </a:r>
              <a:endParaRPr lang="de-DE" sz="9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5" name="Rechteck 231"/>
            <p:cNvSpPr/>
            <p:nvPr/>
          </p:nvSpPr>
          <p:spPr>
            <a:xfrm>
              <a:off x="5439273" y="5920627"/>
              <a:ext cx="1181923" cy="235036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219170"/>
              <a:r>
                <a:rPr lang="de-DE" sz="9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Molten</a:t>
              </a:r>
              <a:r>
                <a:rPr lang="de-DE" sz="9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9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Pb</a:t>
              </a:r>
              <a:r>
                <a:rPr lang="de-DE" sz="9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9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pool</a:t>
              </a:r>
              <a:endParaRPr lang="de-DE" sz="9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36" name="Gerade Verbindung mit Pfeil 234">
              <a:extLst>
                <a:ext uri="{FF2B5EF4-FFF2-40B4-BE49-F238E27FC236}">
                  <a16:creationId xmlns:a16="http://schemas.microsoft.com/office/drawing/2014/main" id="{08412414-AF86-43EF-9936-9AE779EFEF7C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H="1" flipV="1">
              <a:off x="5879493" y="5754484"/>
              <a:ext cx="150742" cy="16614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79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14" grpId="0" animBg="1"/>
      <p:bldP spid="133" grpId="0" animBg="1"/>
      <p:bldP spid="13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70009"/>
            <a:ext cx="7191662" cy="457200"/>
          </a:xfrm>
        </p:spPr>
        <p:txBody>
          <a:bodyPr/>
          <a:lstStyle/>
          <a:p>
            <a:r>
              <a:rPr lang="de-DE" sz="2400" kern="0" dirty="0" err="1">
                <a:solidFill>
                  <a:prstClr val="black"/>
                </a:solidFill>
                <a:latin typeface="Arial"/>
                <a:cs typeface="Arial"/>
              </a:rPr>
              <a:t>Challenging</a:t>
            </a:r>
            <a:r>
              <a:rPr lang="de-DE" sz="2400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2400" kern="0" dirty="0" err="1">
                <a:solidFill>
                  <a:prstClr val="black"/>
                </a:solidFill>
                <a:latin typeface="Arial"/>
                <a:cs typeface="Arial"/>
              </a:rPr>
              <a:t>environment</a:t>
            </a:r>
            <a:r>
              <a:rPr lang="de-DE" sz="2400" kern="0" dirty="0">
                <a:solidFill>
                  <a:prstClr val="black"/>
                </a:solidFill>
                <a:latin typeface="Arial"/>
                <a:cs typeface="Arial"/>
              </a:rPr>
              <a:t> in </a:t>
            </a:r>
            <a:r>
              <a:rPr lang="de-DE" sz="2400" kern="0" dirty="0" err="1">
                <a:solidFill>
                  <a:prstClr val="black"/>
                </a:solidFill>
                <a:latin typeface="Arial"/>
                <a:cs typeface="Arial"/>
              </a:rPr>
              <a:t>fusion</a:t>
            </a:r>
            <a:r>
              <a:rPr lang="de-DE" sz="2400" kern="0" dirty="0">
                <a:solidFill>
                  <a:prstClr val="black"/>
                </a:solidFill>
                <a:latin typeface="Arial"/>
                <a:cs typeface="Arial"/>
              </a:rPr>
              <a:t> power plant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860" y="820821"/>
            <a:ext cx="9045500" cy="16200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800" dirty="0"/>
              <a:t>High dose rate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/>
              <a:t>High </a:t>
            </a:r>
            <a:r>
              <a:rPr lang="de-DE" sz="2800" dirty="0" err="1"/>
              <a:t>pressure</a:t>
            </a:r>
            <a:r>
              <a:rPr lang="de-DE" sz="2800" dirty="0"/>
              <a:t> (80 bar </a:t>
            </a:r>
            <a:r>
              <a:rPr lang="de-DE" sz="2800" dirty="0" err="1"/>
              <a:t>for</a:t>
            </a:r>
            <a:r>
              <a:rPr lang="de-DE" sz="2800" dirty="0"/>
              <a:t> HCPB, 155 bar </a:t>
            </a:r>
            <a:r>
              <a:rPr lang="de-DE" sz="2800" dirty="0" err="1"/>
              <a:t>for</a:t>
            </a:r>
            <a:r>
              <a:rPr lang="de-DE" sz="2800" dirty="0"/>
              <a:t> WLCB)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/>
              <a:t>High </a:t>
            </a:r>
            <a:r>
              <a:rPr lang="de-DE" sz="2800" dirty="0" err="1"/>
              <a:t>temperature</a:t>
            </a:r>
            <a:r>
              <a:rPr lang="de-DE" sz="2800" dirty="0"/>
              <a:t> </a:t>
            </a:r>
            <a:r>
              <a:rPr lang="de-DE" sz="2800" dirty="0" err="1"/>
              <a:t>gradient</a:t>
            </a:r>
            <a:endParaRPr lang="de-DE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035" y="2075285"/>
            <a:ext cx="2708642" cy="37551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569" y="3261707"/>
            <a:ext cx="2057319" cy="25370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50" y="3738146"/>
            <a:ext cx="3463603" cy="16350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282054" y="5847976"/>
            <a:ext cx="33900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Displacement per atom accumulation in the BB structure</a:t>
            </a:r>
            <a:endParaRPr lang="de-DE" sz="105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265705" y="2542325"/>
            <a:ext cx="3129831" cy="3567261"/>
            <a:chOff x="6265705" y="2542325"/>
            <a:chExt cx="3129831" cy="35672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6265705" y="2542325"/>
                  <a:ext cx="3129831" cy="537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𝑑𝑇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449−413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°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𝑚𝑚</m:t>
                            </m:r>
                          </m:den>
                        </m:f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=120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°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den>
                        </m:f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5705" y="2542325"/>
                  <a:ext cx="3129831" cy="53758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6523022" y="3407483"/>
              <a:ext cx="2309285" cy="2702103"/>
              <a:chOff x="12702889" y="3815449"/>
              <a:chExt cx="2593470" cy="303462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/>
              <a:srcRect t="49862"/>
              <a:stretch/>
            </p:blipFill>
            <p:spPr>
              <a:xfrm>
                <a:off x="13584832" y="3840099"/>
                <a:ext cx="1711527" cy="232691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2702889" y="3815449"/>
                <a:ext cx="787844" cy="2532032"/>
                <a:chOff x="6438027" y="908720"/>
                <a:chExt cx="787844" cy="2532032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00056" y="908720"/>
                  <a:ext cx="616989" cy="2262294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6438027" y="3163753"/>
                  <a:ext cx="78784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err="1">
                      <a:latin typeface="Arial Narrow" panose="020B0606020202030204" pitchFamily="34" charset="0"/>
                    </a:rPr>
                    <a:t>Temp</a:t>
                  </a:r>
                  <a:r>
                    <a:rPr lang="de-DE" sz="1200" dirty="0">
                      <a:latin typeface="Arial Narrow" panose="020B0606020202030204" pitchFamily="34" charset="0"/>
                    </a:rPr>
                    <a:t>. [°C]</a:t>
                  </a:r>
                </a:p>
              </p:txBody>
            </p:sp>
          </p:grpSp>
          <p:cxnSp>
            <p:nvCxnSpPr>
              <p:cNvPr id="12" name="Straight Arrow Connector 11"/>
              <p:cNvCxnSpPr/>
              <p:nvPr/>
            </p:nvCxnSpPr>
            <p:spPr>
              <a:xfrm>
                <a:off x="13606548" y="6280985"/>
                <a:ext cx="216024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/>
            </p:nvGrpSpPr>
            <p:grpSpPr>
              <a:xfrm>
                <a:off x="13606548" y="5614852"/>
                <a:ext cx="204012" cy="837836"/>
                <a:chOff x="7547864" y="3329372"/>
                <a:chExt cx="152400" cy="216024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 rot="5400000">
                  <a:off x="7439852" y="3437384"/>
                  <a:ext cx="216024" cy="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rot="5400000">
                  <a:off x="7592252" y="3437384"/>
                  <a:ext cx="216024" cy="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13415735" y="6347481"/>
                <a:ext cx="576447" cy="29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/>
                  <a:t>3 mm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3751349" y="4092264"/>
                <a:ext cx="7841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80 bar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3584832" y="6564915"/>
                <a:ext cx="1190827" cy="2851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b="1" dirty="0"/>
                  <a:t>Temp. on FW</a:t>
                </a:r>
                <a:endParaRPr lang="de-DE" sz="1050" b="1" dirty="0"/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758157" y="5830447"/>
            <a:ext cx="19442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Neutron flux at breeding zone</a:t>
            </a:r>
            <a:endParaRPr lang="de-DE" sz="1050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8898358" y="5085184"/>
            <a:ext cx="1882650" cy="123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/>
          <p:cNvSpPr txBox="1">
            <a:spLocks/>
          </p:cNvSpPr>
          <p:nvPr/>
        </p:nvSpPr>
        <p:spPr>
          <a:xfrm>
            <a:off x="5303912" y="6525344"/>
            <a:ext cx="6624736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4078364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Top Corners Rounded 4">
            <a:extLst>
              <a:ext uri="{FF2B5EF4-FFF2-40B4-BE49-F238E27FC236}">
                <a16:creationId xmlns:a16="http://schemas.microsoft.com/office/drawing/2014/main" id="{FF3657B2-A742-FA9F-BF65-3D443FA18E3C}"/>
              </a:ext>
            </a:extLst>
          </p:cNvPr>
          <p:cNvSpPr/>
          <p:nvPr/>
        </p:nvSpPr>
        <p:spPr>
          <a:xfrm>
            <a:off x="525276" y="764486"/>
            <a:ext cx="4937760" cy="2373656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216" y="49403"/>
            <a:ext cx="6408712" cy="569238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Challenges and </a:t>
            </a:r>
            <a:r>
              <a:rPr lang="en-US" sz="2400" dirty="0"/>
              <a:t>pending validation needs of </a:t>
            </a: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HCPB &amp; WLCB</a:t>
            </a:r>
            <a:endParaRPr lang="en-GB" sz="2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303912" y="6525344"/>
            <a:ext cx="6624736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CA4F0-8F4C-F5F0-131B-F2FFA242F5B8}"/>
              </a:ext>
            </a:extLst>
          </p:cNvPr>
          <p:cNvGrpSpPr/>
          <p:nvPr/>
        </p:nvGrpSpPr>
        <p:grpSpPr>
          <a:xfrm>
            <a:off x="10362713" y="836712"/>
            <a:ext cx="1925975" cy="1169551"/>
            <a:chOff x="10246974" y="822051"/>
            <a:chExt cx="1925975" cy="116955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89F87F-D971-7F3C-2F7D-62209055A6EB}"/>
                </a:ext>
              </a:extLst>
            </p:cNvPr>
            <p:cNvSpPr txBox="1"/>
            <p:nvPr/>
          </p:nvSpPr>
          <p:spPr>
            <a:xfrm>
              <a:off x="10418426" y="822051"/>
              <a:ext cx="17545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w/o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w/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Fusion environment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830651-96E5-5BFE-378E-552D392BCF73}"/>
                </a:ext>
              </a:extLst>
            </p:cNvPr>
            <p:cNvSpPr/>
            <p:nvPr/>
          </p:nvSpPr>
          <p:spPr>
            <a:xfrm>
              <a:off x="10246974" y="899211"/>
              <a:ext cx="144000" cy="144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1AB738-C58F-2437-D7A7-2B6B1E3B0625}"/>
                </a:ext>
              </a:extLst>
            </p:cNvPr>
            <p:cNvSpPr/>
            <p:nvPr/>
          </p:nvSpPr>
          <p:spPr>
            <a:xfrm>
              <a:off x="10246974" y="1331259"/>
              <a:ext cx="144000" cy="144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A1C80C-85B9-487C-1C3A-7426237EA75D}"/>
                </a:ext>
              </a:extLst>
            </p:cNvPr>
            <p:cNvSpPr/>
            <p:nvPr/>
          </p:nvSpPr>
          <p:spPr>
            <a:xfrm>
              <a:off x="10246974" y="1753766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: Top Corners Rounded 4">
            <a:extLst>
              <a:ext uri="{FF2B5EF4-FFF2-40B4-BE49-F238E27FC236}">
                <a16:creationId xmlns:a16="http://schemas.microsoft.com/office/drawing/2014/main" id="{EA267103-B83F-D6F5-1FF4-61E1A4F07805}"/>
              </a:ext>
            </a:extLst>
          </p:cNvPr>
          <p:cNvSpPr txBox="1"/>
          <p:nvPr/>
        </p:nvSpPr>
        <p:spPr>
          <a:xfrm>
            <a:off x="546175" y="780712"/>
            <a:ext cx="4937760" cy="16381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/>
                </a:solidFill>
              </a:rPr>
              <a:t>Changes in properties and behaviour of materials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/>
              <a:t>Effect of heat flux and cycling on fatigue or crack growth-related failure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0000"/>
                </a:solidFill>
              </a:rPr>
              <a:t>Premature failure at welds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0000"/>
                </a:solidFill>
              </a:rPr>
              <a:t>Effect of swelling, creep and thermal gradients on stress</a:t>
            </a:r>
            <a:endParaRPr lang="en-GB" sz="1200" i="1" dirty="0"/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Tritium permeation through the structure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Tritium permeation through structure into coolant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0000"/>
                </a:solidFill>
              </a:rPr>
              <a:t>Effect of radiation on tritium permeation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Structural activation product inventory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</a:rPr>
              <a:t>Blanket supporting structure to Vacuum Vessel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Failure modes &amp; rates of blanket structure under fusion environ.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AE7789-1996-9E3C-9D63-5CC4570A6967}"/>
              </a:ext>
            </a:extLst>
          </p:cNvPr>
          <p:cNvSpPr/>
          <p:nvPr/>
        </p:nvSpPr>
        <p:spPr>
          <a:xfrm rot="16200000">
            <a:off x="-857307" y="1775387"/>
            <a:ext cx="2365510" cy="36000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GB" sz="1100" b="1" dirty="0"/>
              <a:t>Structure</a:t>
            </a:r>
          </a:p>
          <a:p>
            <a:endParaRPr lang="en-GB" sz="3200" dirty="0"/>
          </a:p>
        </p:txBody>
      </p:sp>
      <p:sp>
        <p:nvSpPr>
          <p:cNvPr id="44" name="Rectangle: Top Corners Rounded 53">
            <a:extLst>
              <a:ext uri="{FF2B5EF4-FFF2-40B4-BE49-F238E27FC236}">
                <a16:creationId xmlns:a16="http://schemas.microsoft.com/office/drawing/2014/main" id="{4D22FDBF-7FA9-8E0D-7308-909EF4442F66}"/>
              </a:ext>
            </a:extLst>
          </p:cNvPr>
          <p:cNvSpPr/>
          <p:nvPr/>
        </p:nvSpPr>
        <p:spPr>
          <a:xfrm>
            <a:off x="5977909" y="760457"/>
            <a:ext cx="4114801" cy="1585649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45" name="Rectangle: Top Corners Rounded 4">
            <a:extLst>
              <a:ext uri="{FF2B5EF4-FFF2-40B4-BE49-F238E27FC236}">
                <a16:creationId xmlns:a16="http://schemas.microsoft.com/office/drawing/2014/main" id="{057DC593-B00F-789C-1F45-1CE0FC4F748C}"/>
              </a:ext>
            </a:extLst>
          </p:cNvPr>
          <p:cNvSpPr txBox="1"/>
          <p:nvPr/>
        </p:nvSpPr>
        <p:spPr>
          <a:xfrm>
            <a:off x="5984087" y="777521"/>
            <a:ext cx="4101051" cy="14227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Mechanical and materials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Corrosion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Failure of coolant wall due to stress corrosion cracking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Failure of coolant wall due to liquid-metal embrittlement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Neutron-induced sputtering transp. of activated mat.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Coolant/coatings/structure interactions</a:t>
            </a:r>
            <a:endParaRPr lang="en-GB" sz="11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14CB0F-5978-812B-7B50-08D822904E83}"/>
              </a:ext>
            </a:extLst>
          </p:cNvPr>
          <p:cNvSpPr/>
          <p:nvPr/>
        </p:nvSpPr>
        <p:spPr>
          <a:xfrm rot="16200000">
            <a:off x="4995310" y="1370399"/>
            <a:ext cx="1585651" cy="365761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BAB5EF-50B2-9D7E-9592-390DF50A1ED5}"/>
              </a:ext>
            </a:extLst>
          </p:cNvPr>
          <p:cNvSpPr txBox="1"/>
          <p:nvPr/>
        </p:nvSpPr>
        <p:spPr>
          <a:xfrm rot="16200000">
            <a:off x="5043151" y="1426329"/>
            <a:ext cx="1489969" cy="310732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1" tIns="0" rIns="16511" bIns="0" numCol="1" spcCol="1270" anchor="ctr" anchorCtr="0">
            <a:noAutofit/>
          </a:bodyPr>
          <a:lstStyle/>
          <a:p>
            <a:r>
              <a:rPr lang="en-GB" sz="1200" b="1" dirty="0"/>
              <a:t>Coolant / structure interactions</a:t>
            </a:r>
          </a:p>
        </p:txBody>
      </p:sp>
      <p:sp>
        <p:nvSpPr>
          <p:cNvPr id="48" name="Rectangle: Top Corners Rounded 59">
            <a:extLst>
              <a:ext uri="{FF2B5EF4-FFF2-40B4-BE49-F238E27FC236}">
                <a16:creationId xmlns:a16="http://schemas.microsoft.com/office/drawing/2014/main" id="{30DC6B06-6D50-797C-8279-AC7B74168AE5}"/>
              </a:ext>
            </a:extLst>
          </p:cNvPr>
          <p:cNvSpPr/>
          <p:nvPr/>
        </p:nvSpPr>
        <p:spPr>
          <a:xfrm>
            <a:off x="5977910" y="2484082"/>
            <a:ext cx="4114800" cy="1784417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49" name="Rectangle: Top Corners Rounded 4">
            <a:extLst>
              <a:ext uri="{FF2B5EF4-FFF2-40B4-BE49-F238E27FC236}">
                <a16:creationId xmlns:a16="http://schemas.microsoft.com/office/drawing/2014/main" id="{099CE771-2028-370E-E40E-5EF1EAD0F03C}"/>
              </a:ext>
            </a:extLst>
          </p:cNvPr>
          <p:cNvSpPr txBox="1"/>
          <p:nvPr/>
        </p:nvSpPr>
        <p:spPr>
          <a:xfrm>
            <a:off x="5984086" y="2540377"/>
            <a:ext cx="4101050" cy="13122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Tritium release, recovery and inventory in solid breeder and multiplier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Thermal conduct. changes of Breeder and Multiplier under irradiation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Tritium transport in blanket system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Breeder behaviour under high </a:t>
            </a:r>
            <a:r>
              <a:rPr lang="en-GB" sz="1400" dirty="0" err="1">
                <a:solidFill>
                  <a:srgbClr val="FF9900"/>
                </a:solidFill>
              </a:rPr>
              <a:t>dpa</a:t>
            </a:r>
            <a:endParaRPr lang="en-GB" sz="1400" dirty="0">
              <a:solidFill>
                <a:srgbClr val="FF9900"/>
              </a:solidFill>
            </a:endParaRP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Solid multiplier behaviour under high </a:t>
            </a:r>
            <a:r>
              <a:rPr lang="en-GB" sz="1400" dirty="0" err="1">
                <a:solidFill>
                  <a:srgbClr val="FF9900"/>
                </a:solidFill>
              </a:rPr>
              <a:t>dpa</a:t>
            </a:r>
            <a:endParaRPr lang="en-GB" sz="1400" dirty="0">
              <a:solidFill>
                <a:srgbClr val="FF99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1162D29-CC58-AE4B-BC34-0594A7515ABE}"/>
              </a:ext>
            </a:extLst>
          </p:cNvPr>
          <p:cNvSpPr/>
          <p:nvPr/>
        </p:nvSpPr>
        <p:spPr>
          <a:xfrm rot="16200000">
            <a:off x="4894532" y="3192694"/>
            <a:ext cx="1785849" cy="36576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E9B3C2-C7FF-E5BD-9732-0BE96831ABD7}"/>
              </a:ext>
            </a:extLst>
          </p:cNvPr>
          <p:cNvSpPr txBox="1"/>
          <p:nvPr/>
        </p:nvSpPr>
        <p:spPr>
          <a:xfrm rot="16200000">
            <a:off x="4968713" y="3291473"/>
            <a:ext cx="1637487" cy="221742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1" tIns="0" rIns="16511" bIns="0" numCol="1" spcCol="1270" anchor="ctr" anchorCtr="0">
            <a:noAutofit/>
          </a:bodyPr>
          <a:lstStyle/>
          <a:p>
            <a:r>
              <a:rPr lang="en-GB" sz="1200" b="1" dirty="0"/>
              <a:t>Breeder/multiplier and purge</a:t>
            </a:r>
          </a:p>
        </p:txBody>
      </p:sp>
      <p:sp>
        <p:nvSpPr>
          <p:cNvPr id="52" name="Rectangle: Top Corners Rounded 64">
            <a:extLst>
              <a:ext uri="{FF2B5EF4-FFF2-40B4-BE49-F238E27FC236}">
                <a16:creationId xmlns:a16="http://schemas.microsoft.com/office/drawing/2014/main" id="{A6BBD260-FC13-079A-DC97-0C8B27FF795F}"/>
              </a:ext>
            </a:extLst>
          </p:cNvPr>
          <p:cNvSpPr/>
          <p:nvPr/>
        </p:nvSpPr>
        <p:spPr>
          <a:xfrm>
            <a:off x="5977910" y="4412515"/>
            <a:ext cx="4114800" cy="2106327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53" name="Rectangle: Top Corners Rounded 4">
            <a:extLst>
              <a:ext uri="{FF2B5EF4-FFF2-40B4-BE49-F238E27FC236}">
                <a16:creationId xmlns:a16="http://schemas.microsoft.com/office/drawing/2014/main" id="{1F069EDA-7047-028A-3A9C-F6E666736CAA}"/>
              </a:ext>
            </a:extLst>
          </p:cNvPr>
          <p:cNvSpPr txBox="1"/>
          <p:nvPr/>
        </p:nvSpPr>
        <p:spPr>
          <a:xfrm>
            <a:off x="5984086" y="4445855"/>
            <a:ext cx="4101050" cy="20794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Uncertainties in required T breeding ratio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Uncertainties in achievable T breeding ratio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Tritium trapping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Tritium permeation to blanket coolant 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Failure modes and rates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Nuclear heating rate predictions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0000"/>
                </a:solidFill>
              </a:rPr>
              <a:t>Prediction and control of radioactive effluent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3C0B894-5E74-5FD8-8B2A-CFF38E8A66E4}"/>
              </a:ext>
            </a:extLst>
          </p:cNvPr>
          <p:cNvSpPr/>
          <p:nvPr/>
        </p:nvSpPr>
        <p:spPr>
          <a:xfrm rot="16200000">
            <a:off x="4733916" y="5275890"/>
            <a:ext cx="2112828" cy="36576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A98CE82-154D-7F30-232D-CBBD1A3A058B}"/>
              </a:ext>
            </a:extLst>
          </p:cNvPr>
          <p:cNvSpPr txBox="1"/>
          <p:nvPr/>
        </p:nvSpPr>
        <p:spPr>
          <a:xfrm rot="16200000">
            <a:off x="4795803" y="5387701"/>
            <a:ext cx="1991515" cy="221746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1" tIns="0" rIns="16511" bIns="0" numCol="1" spcCol="1270" anchor="ctr" anchorCtr="0">
            <a:noAutofit/>
          </a:bodyPr>
          <a:lstStyle/>
          <a:p>
            <a:r>
              <a:rPr lang="en-GB" sz="1200" b="1" dirty="0"/>
              <a:t>General for all concepts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5E0AB2E-D55F-689B-43A8-9F5C7178E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713" y="2164356"/>
            <a:ext cx="1491208" cy="191662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67B9269-E334-BB51-7A4B-DA3E41074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573" y="4170121"/>
            <a:ext cx="1637267" cy="2178903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263352" y="6176596"/>
            <a:ext cx="1892984" cy="42075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e-DE" sz="1050" dirty="0"/>
              <a:t>Abdou MA et al. 1985, </a:t>
            </a:r>
            <a:r>
              <a:rPr lang="en-GB" sz="1050" i="1" dirty="0"/>
              <a:t>Fusion Technology </a:t>
            </a:r>
            <a:r>
              <a:rPr lang="en-GB" sz="1050" dirty="0"/>
              <a:t>8:3, 2595-2645</a:t>
            </a:r>
            <a:endParaRPr lang="es-ES" sz="1050" dirty="0"/>
          </a:p>
        </p:txBody>
      </p:sp>
      <p:sp>
        <p:nvSpPr>
          <p:cNvPr id="65" name="Rectangle 64"/>
          <p:cNvSpPr/>
          <p:nvPr/>
        </p:nvSpPr>
        <p:spPr>
          <a:xfrm>
            <a:off x="8192152" y="272700"/>
            <a:ext cx="1892984" cy="2539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it-IT" sz="1050" dirty="0"/>
              <a:t>Spagnuolo A et al., </a:t>
            </a:r>
            <a:r>
              <a:rPr lang="it-IT" sz="1050" i="1" dirty="0" err="1"/>
              <a:t>this</a:t>
            </a:r>
            <a:r>
              <a:rPr lang="it-IT" sz="1050" i="1" dirty="0"/>
              <a:t> session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511074" y="6197242"/>
            <a:ext cx="2652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i="1" dirty="0"/>
              <a:t>Tungsten and EUROFER </a:t>
            </a:r>
            <a:r>
              <a:rPr lang="de-DE" sz="1000" i="1" dirty="0" err="1"/>
              <a:t>qualification</a:t>
            </a:r>
            <a:r>
              <a:rPr lang="de-DE" sz="1000" i="1" dirty="0"/>
              <a:t> &amp; design code not </a:t>
            </a:r>
            <a:r>
              <a:rPr lang="de-DE" sz="1000" i="1" dirty="0" err="1"/>
              <a:t>included</a:t>
            </a:r>
            <a:r>
              <a:rPr lang="de-DE" sz="1000" i="1" dirty="0"/>
              <a:t> </a:t>
            </a:r>
            <a:r>
              <a:rPr lang="de-DE" sz="1000" i="1" dirty="0" err="1"/>
              <a:t>here</a:t>
            </a:r>
            <a:r>
              <a:rPr lang="de-DE" sz="1000" i="1" dirty="0"/>
              <a:t>, dealt in WPMAT. </a:t>
            </a:r>
          </a:p>
        </p:txBody>
      </p:sp>
      <p:sp>
        <p:nvSpPr>
          <p:cNvPr id="34" name="Rectangle: Top Corners Rounded 26">
            <a:extLst>
              <a:ext uri="{FF2B5EF4-FFF2-40B4-BE49-F238E27FC236}">
                <a16:creationId xmlns:a16="http://schemas.microsoft.com/office/drawing/2014/main" id="{18F67959-A8CB-40C4-B143-6B78ADB44D4B}"/>
              </a:ext>
            </a:extLst>
          </p:cNvPr>
          <p:cNvSpPr/>
          <p:nvPr/>
        </p:nvSpPr>
        <p:spPr>
          <a:xfrm>
            <a:off x="526667" y="3296293"/>
            <a:ext cx="4936369" cy="2235075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40" name="Rectangle: Top Corners Rounded 4">
            <a:extLst>
              <a:ext uri="{FF2B5EF4-FFF2-40B4-BE49-F238E27FC236}">
                <a16:creationId xmlns:a16="http://schemas.microsoft.com/office/drawing/2014/main" id="{870C96C9-6263-4A45-A560-F92A1FE20DCB}"/>
              </a:ext>
            </a:extLst>
          </p:cNvPr>
          <p:cNvSpPr txBox="1"/>
          <p:nvPr/>
        </p:nvSpPr>
        <p:spPr>
          <a:xfrm>
            <a:off x="548337" y="3345437"/>
            <a:ext cx="4935600" cy="13797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Solid breeder mechanical and materials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Pebble-steel interaction under purge gas environment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Load on wall induced by Pebble expansion/swelling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Dust formation and transport of pebble bed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Neutron multiplier mechanical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Beryllide swelling and interact with wall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Cracking of Beryllide block due to thermal stress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Compatibility of neutron multiplier and Li-ceramics</a:t>
            </a:r>
            <a:endParaRPr lang="en-GB" sz="1200" i="1" dirty="0">
              <a:solidFill>
                <a:schemeClr val="tx1"/>
              </a:solidFill>
            </a:endParaRP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Thermal interactions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9900"/>
                </a:solidFill>
              </a:rPr>
              <a:t>Breeder/multiplier-structure heat transfer (gap conductance)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A4A00E-87C7-4DE1-9CDB-4B09C6BE2CC3}"/>
              </a:ext>
            </a:extLst>
          </p:cNvPr>
          <p:cNvGrpSpPr/>
          <p:nvPr/>
        </p:nvGrpSpPr>
        <p:grpSpPr>
          <a:xfrm rot="16200000">
            <a:off x="-775033" y="4233832"/>
            <a:ext cx="2235075" cy="359999"/>
            <a:chOff x="3346046" y="1749983"/>
            <a:chExt cx="2111937" cy="399508"/>
          </a:xfrm>
          <a:solidFill>
            <a:schemeClr val="accent5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DAF987C-0479-4915-ABBC-1506AD5F0027}"/>
                </a:ext>
              </a:extLst>
            </p:cNvPr>
            <p:cNvSpPr/>
            <p:nvPr/>
          </p:nvSpPr>
          <p:spPr>
            <a:xfrm>
              <a:off x="3346046" y="1749983"/>
              <a:ext cx="2111937" cy="39950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70C0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0192B5A-F68F-4ADF-ADD9-6647FC2EF818}"/>
                </a:ext>
              </a:extLst>
            </p:cNvPr>
            <p:cNvSpPr txBox="1"/>
            <p:nvPr/>
          </p:nvSpPr>
          <p:spPr>
            <a:xfrm>
              <a:off x="3391334" y="1775642"/>
              <a:ext cx="1874706" cy="348183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1" tIns="0" rIns="16511" bIns="0" numCol="1" spcCol="1270" anchor="ctr" anchorCtr="0">
              <a:noAutofit/>
            </a:bodyPr>
            <a:lstStyle/>
            <a:p>
              <a:r>
                <a:rPr lang="en-GB" sz="1100" b="1" dirty="0"/>
                <a:t>Solid Breeder / multiplier / structure interactions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1865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: Top Corners Rounded 4">
            <a:extLst>
              <a:ext uri="{FF2B5EF4-FFF2-40B4-BE49-F238E27FC236}">
                <a16:creationId xmlns:a16="http://schemas.microsoft.com/office/drawing/2014/main" id="{FF3657B2-A742-FA9F-BF65-3D443FA18E3C}"/>
              </a:ext>
            </a:extLst>
          </p:cNvPr>
          <p:cNvSpPr/>
          <p:nvPr/>
        </p:nvSpPr>
        <p:spPr>
          <a:xfrm>
            <a:off x="525276" y="764486"/>
            <a:ext cx="4937760" cy="2373656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3200"/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303912" y="6525344"/>
            <a:ext cx="6624736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Guangming Zhou et al.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DONES Users Workshop | 19.10.2023 |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CA4F0-8F4C-F5F0-131B-F2FFA242F5B8}"/>
              </a:ext>
            </a:extLst>
          </p:cNvPr>
          <p:cNvGrpSpPr/>
          <p:nvPr/>
        </p:nvGrpSpPr>
        <p:grpSpPr>
          <a:xfrm>
            <a:off x="399641" y="3501008"/>
            <a:ext cx="1925975" cy="1169551"/>
            <a:chOff x="10246974" y="822051"/>
            <a:chExt cx="1925975" cy="116955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89F87F-D971-7F3C-2F7D-62209055A6EB}"/>
                </a:ext>
              </a:extLst>
            </p:cNvPr>
            <p:cNvSpPr txBox="1"/>
            <p:nvPr/>
          </p:nvSpPr>
          <p:spPr>
            <a:xfrm>
              <a:off x="10418426" y="822051"/>
              <a:ext cx="17545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w/o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w/ neutrons</a:t>
              </a:r>
            </a:p>
            <a:p>
              <a:endParaRPr lang="en-US" sz="1400" b="1" dirty="0"/>
            </a:p>
            <a:p>
              <a:r>
                <a:rPr lang="en-US" sz="1400" b="1" dirty="0"/>
                <a:t>Fusion environment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830651-96E5-5BFE-378E-552D392BCF73}"/>
                </a:ext>
              </a:extLst>
            </p:cNvPr>
            <p:cNvSpPr/>
            <p:nvPr/>
          </p:nvSpPr>
          <p:spPr>
            <a:xfrm>
              <a:off x="10246974" y="899211"/>
              <a:ext cx="144000" cy="144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1AB738-C58F-2437-D7A7-2B6B1E3B0625}"/>
                </a:ext>
              </a:extLst>
            </p:cNvPr>
            <p:cNvSpPr/>
            <p:nvPr/>
          </p:nvSpPr>
          <p:spPr>
            <a:xfrm>
              <a:off x="10246974" y="1331259"/>
              <a:ext cx="144000" cy="144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A1C80C-85B9-487C-1C3A-7426237EA75D}"/>
                </a:ext>
              </a:extLst>
            </p:cNvPr>
            <p:cNvSpPr/>
            <p:nvPr/>
          </p:nvSpPr>
          <p:spPr>
            <a:xfrm>
              <a:off x="10246974" y="1753766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: Top Corners Rounded 4">
            <a:extLst>
              <a:ext uri="{FF2B5EF4-FFF2-40B4-BE49-F238E27FC236}">
                <a16:creationId xmlns:a16="http://schemas.microsoft.com/office/drawing/2014/main" id="{EA267103-B83F-D6F5-1FF4-61E1A4F07805}"/>
              </a:ext>
            </a:extLst>
          </p:cNvPr>
          <p:cNvSpPr txBox="1"/>
          <p:nvPr/>
        </p:nvSpPr>
        <p:spPr>
          <a:xfrm>
            <a:off x="546175" y="780712"/>
            <a:ext cx="4937760" cy="16401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1" tIns="41911" rIns="13971" bIns="13971" numCol="1" spcCol="1270" anchor="t" anchorCtr="0">
            <a:noAutofit/>
          </a:bodyPr>
          <a:lstStyle/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/>
                </a:solidFill>
              </a:rPr>
              <a:t>Changes in properties and behaviour of materials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/>
              <a:t>Effect of heat flux and cycling on fatigue or crack growth-related failure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0000"/>
                </a:solidFill>
              </a:rPr>
              <a:t>Premature failure at welds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0000"/>
                </a:solidFill>
              </a:rPr>
              <a:t>Effect of swelling, creep and thermal gradients on stress</a:t>
            </a:r>
            <a:endParaRPr lang="en-GB" sz="1200" i="1" dirty="0"/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400" dirty="0"/>
              <a:t>Tritium permeation through the structure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chemeClr val="tx1"/>
                </a:solidFill>
              </a:rPr>
              <a:t>Tritium permeation through structure into coolant</a:t>
            </a:r>
          </a:p>
          <a:p>
            <a:pPr marL="288925" lvl="2" indent="-171450" defTabSz="488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i="1" dirty="0">
                <a:solidFill>
                  <a:srgbClr val="FF0000"/>
                </a:solidFill>
              </a:rPr>
              <a:t>Effect of radiation on tritium permeation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FF9900"/>
                </a:solidFill>
              </a:rPr>
              <a:t>Structural activation product inventory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</a:rPr>
              <a:t>Blanket supporting structure to Vacuum Vessel</a:t>
            </a:r>
          </a:p>
          <a:p>
            <a:pPr marL="230188" lvl="1" indent="-230188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</a:rPr>
              <a:t>Failure modes &amp; rates of blanket structure under fusion environ.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AE7789-1996-9E3C-9D63-5CC4570A6967}"/>
              </a:ext>
            </a:extLst>
          </p:cNvPr>
          <p:cNvSpPr/>
          <p:nvPr/>
        </p:nvSpPr>
        <p:spPr>
          <a:xfrm rot="16200000">
            <a:off x="-858720" y="1776800"/>
            <a:ext cx="2368336" cy="36000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GB" sz="1100" b="1" dirty="0"/>
              <a:t>Structure</a:t>
            </a:r>
          </a:p>
          <a:p>
            <a:endParaRPr lang="en-GB" sz="3200" dirty="0"/>
          </a:p>
        </p:txBody>
      </p:sp>
      <p:cxnSp>
        <p:nvCxnSpPr>
          <p:cNvPr id="4" name="Straight Arrow Connector 3"/>
          <p:cNvCxnSpPr>
            <a:endCxn id="40" idx="1"/>
          </p:cNvCxnSpPr>
          <p:nvPr/>
        </p:nvCxnSpPr>
        <p:spPr>
          <a:xfrm flipV="1">
            <a:off x="5303912" y="1154412"/>
            <a:ext cx="305944" cy="42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09">
            <a:extLst>
              <a:ext uri="{FF2B5EF4-FFF2-40B4-BE49-F238E27FC236}">
                <a16:creationId xmlns:a16="http://schemas.microsoft.com/office/drawing/2014/main" id="{884853AE-E9FF-0A4D-9470-D1364053BDA4}"/>
              </a:ext>
            </a:extLst>
          </p:cNvPr>
          <p:cNvSpPr txBox="1"/>
          <p:nvPr/>
        </p:nvSpPr>
        <p:spPr>
          <a:xfrm>
            <a:off x="5609856" y="908319"/>
            <a:ext cx="2493156" cy="4921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609402">
              <a:defRPr/>
            </a:pPr>
            <a:r>
              <a:rPr kumimoji="0" lang="en-US" sz="1599" i="0" u="none" strike="noStrike" kern="0" cap="none" spc="0" normalizeH="0" noProof="0" dirty="0" err="1">
                <a:ln>
                  <a:noFill/>
                </a:ln>
                <a:solidFill>
                  <a:srgbClr val="254AA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Thermomechanic</a:t>
            </a:r>
            <a:r>
              <a:rPr kumimoji="0" lang="en-US" sz="1599" i="0" u="none" strike="noStrike" kern="0" cap="none" spc="0" normalizeH="0" noProof="0" dirty="0">
                <a:ln>
                  <a:noFill/>
                </a:ln>
                <a:solidFill>
                  <a:srgbClr val="254AA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cycling of FW at </a:t>
            </a:r>
            <a:r>
              <a:rPr lang="en-US" sz="1599" kern="0" dirty="0">
                <a:solidFill>
                  <a:srgbClr val="254AA4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HELOKA</a:t>
            </a:r>
            <a:endParaRPr kumimoji="0" lang="en-GB" sz="1599" i="0" u="none" strike="noStrike" kern="0" cap="none" spc="0" normalizeH="0" baseline="0" noProof="0" dirty="0">
              <a:ln>
                <a:noFill/>
              </a:ln>
              <a:solidFill>
                <a:srgbClr val="254AA4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64" y="153719"/>
            <a:ext cx="2376264" cy="1916199"/>
          </a:xfrm>
          <a:prstGeom prst="rect">
            <a:avLst/>
          </a:prstGeom>
        </p:spPr>
      </p:pic>
      <p:cxnSp>
        <p:nvCxnSpPr>
          <p:cNvPr id="56" name="Straight Arrow Connector 55"/>
          <p:cNvCxnSpPr>
            <a:endCxn id="57" idx="1"/>
          </p:cNvCxnSpPr>
          <p:nvPr/>
        </p:nvCxnSpPr>
        <p:spPr>
          <a:xfrm>
            <a:off x="2846925" y="2069918"/>
            <a:ext cx="2061568" cy="1355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109">
            <a:extLst>
              <a:ext uri="{FF2B5EF4-FFF2-40B4-BE49-F238E27FC236}">
                <a16:creationId xmlns:a16="http://schemas.microsoft.com/office/drawing/2014/main" id="{884853AE-E9FF-0A4D-9470-D1364053BDA4}"/>
              </a:ext>
            </a:extLst>
          </p:cNvPr>
          <p:cNvSpPr txBox="1"/>
          <p:nvPr/>
        </p:nvSpPr>
        <p:spPr>
          <a:xfrm>
            <a:off x="4908493" y="3178966"/>
            <a:ext cx="2493156" cy="4921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609402">
              <a:defRPr/>
            </a:pPr>
            <a:r>
              <a:rPr lang="en-US" sz="1599" kern="0" dirty="0">
                <a:solidFill>
                  <a:srgbClr val="254AA4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Tritium permeation cell</a:t>
            </a:r>
            <a:r>
              <a:rPr kumimoji="0" lang="en-US" sz="1599" i="0" u="none" strike="noStrike" kern="0" cap="none" spc="0" normalizeH="0" noProof="0" dirty="0">
                <a:ln>
                  <a:noFill/>
                </a:ln>
                <a:solidFill>
                  <a:srgbClr val="254AA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US" sz="1599" kern="0" dirty="0">
                <a:solidFill>
                  <a:srgbClr val="254AA4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at Tritium Laboratory Karlsruhe</a:t>
            </a:r>
            <a:endParaRPr kumimoji="0" lang="en-GB" sz="1599" i="0" u="none" strike="noStrike" kern="0" cap="none" spc="0" normalizeH="0" baseline="0" noProof="0" dirty="0">
              <a:ln>
                <a:noFill/>
              </a:ln>
              <a:solidFill>
                <a:srgbClr val="254AA4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889" y="2637898"/>
            <a:ext cx="1704028" cy="1521002"/>
          </a:xfrm>
          <a:prstGeom prst="rect">
            <a:avLst/>
          </a:prstGeom>
        </p:spPr>
      </p:pic>
      <p:sp>
        <p:nvSpPr>
          <p:cNvPr id="58" name="TextBox 109">
            <a:extLst>
              <a:ext uri="{FF2B5EF4-FFF2-40B4-BE49-F238E27FC236}">
                <a16:creationId xmlns:a16="http://schemas.microsoft.com/office/drawing/2014/main" id="{884853AE-E9FF-0A4D-9470-D1364053BDA4}"/>
              </a:ext>
            </a:extLst>
          </p:cNvPr>
          <p:cNvSpPr txBox="1"/>
          <p:nvPr/>
        </p:nvSpPr>
        <p:spPr>
          <a:xfrm>
            <a:off x="4818772" y="4392710"/>
            <a:ext cx="2493156" cy="24609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609402">
              <a:defRPr/>
            </a:pPr>
            <a:r>
              <a:rPr lang="en-US" sz="1599" kern="0" dirty="0">
                <a:solidFill>
                  <a:srgbClr val="254AA4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Remote Handling Test Facility</a:t>
            </a:r>
            <a:endParaRPr kumimoji="0" lang="en-GB" sz="1599" i="0" u="none" strike="noStrike" kern="0" cap="none" spc="0" normalizeH="0" baseline="0" noProof="0" dirty="0">
              <a:ln>
                <a:noFill/>
              </a:ln>
              <a:solidFill>
                <a:srgbClr val="254AA4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Straight Arrow Connector 58"/>
          <p:cNvCxnSpPr>
            <a:endCxn id="58" idx="1"/>
          </p:cNvCxnSpPr>
          <p:nvPr/>
        </p:nvCxnSpPr>
        <p:spPr>
          <a:xfrm>
            <a:off x="3642694" y="2806940"/>
            <a:ext cx="1176078" cy="1708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2491" y="2255132"/>
            <a:ext cx="2604605" cy="249175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388830" y="4231149"/>
            <a:ext cx="1784801" cy="4154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e-DE" sz="1050" dirty="0" err="1"/>
              <a:t>Kohpeiss</a:t>
            </a:r>
            <a:r>
              <a:rPr lang="de-DE" sz="1050" dirty="0"/>
              <a:t> J et al., 2023, </a:t>
            </a:r>
            <a:r>
              <a:rPr lang="de-DE" sz="1050" i="1" dirty="0"/>
              <a:t>Fusion Science </a:t>
            </a:r>
            <a:r>
              <a:rPr lang="de-DE" sz="1050" i="1" dirty="0" err="1"/>
              <a:t>and</a:t>
            </a:r>
            <a:r>
              <a:rPr lang="de-DE" sz="1050" i="1" dirty="0"/>
              <a:t> Technology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0704512" y="1502469"/>
            <a:ext cx="1271721" cy="4154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e-DE" sz="1050" dirty="0"/>
              <a:t>Zhou G et al., 2021, </a:t>
            </a:r>
            <a:r>
              <a:rPr lang="de-DE" sz="1050" i="1" dirty="0" err="1"/>
              <a:t>EUROfusion</a:t>
            </a:r>
            <a:r>
              <a:rPr lang="de-DE" sz="1050" i="1" dirty="0"/>
              <a:t> </a:t>
            </a:r>
            <a:r>
              <a:rPr lang="de-DE" sz="1050" i="1" dirty="0" err="1"/>
              <a:t>report</a:t>
            </a:r>
            <a:endParaRPr lang="de-DE" sz="1050" i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46005" t="1" b="35009"/>
          <a:stretch/>
        </p:blipFill>
        <p:spPr>
          <a:xfrm>
            <a:off x="6932546" y="4646647"/>
            <a:ext cx="1961741" cy="182863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014395" y="4746883"/>
            <a:ext cx="1559768" cy="2539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e-DE" sz="1050" dirty="0"/>
              <a:t>Crofts O. 2023,  </a:t>
            </a:r>
            <a:r>
              <a:rPr lang="de-DE" sz="1050" i="1" dirty="0"/>
              <a:t>ISFNT-15</a:t>
            </a:r>
          </a:p>
        </p:txBody>
      </p:sp>
      <p:sp>
        <p:nvSpPr>
          <p:cNvPr id="72" name="Titolo 1"/>
          <p:cNvSpPr>
            <a:spLocks noGrp="1"/>
          </p:cNvSpPr>
          <p:nvPr>
            <p:ph type="title"/>
          </p:nvPr>
        </p:nvSpPr>
        <p:spPr>
          <a:xfrm>
            <a:off x="243216" y="49403"/>
            <a:ext cx="6408712" cy="569238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  <a:cs typeface="Arial"/>
              </a:rPr>
              <a:t>Ongoing activities</a:t>
            </a:r>
            <a:endParaRPr lang="en-GB" sz="2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6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7" grpId="0" animBg="1"/>
      <p:bldP spid="58" grpId="0" animBg="1"/>
      <p:bldP spid="30" grpId="0" animBg="1"/>
      <p:bldP spid="61" grpId="0" animBg="1"/>
      <p:bldP spid="6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58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2478</Words>
  <Application>Microsoft Office PowerPoint</Application>
  <PresentationFormat>Widescreen</PresentationFormat>
  <Paragraphs>419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Narrow</vt:lpstr>
      <vt:lpstr>Calibri</vt:lpstr>
      <vt:lpstr>Cambria Math</vt:lpstr>
      <vt:lpstr>Open Sans</vt:lpstr>
      <vt:lpstr>Symbol</vt:lpstr>
      <vt:lpstr>Wingdings</vt:lpstr>
      <vt:lpstr>Office Theme</vt:lpstr>
      <vt:lpstr>1_Office Theme</vt:lpstr>
      <vt:lpstr>Tema di Office</vt:lpstr>
      <vt:lpstr>Solid Breeding Blankets: overview and key pending validation needs</vt:lpstr>
      <vt:lpstr>Outline of content</vt:lpstr>
      <vt:lpstr>Solid breeding blanket in Europe: HCPB – Helium Cooled Pebble Bed</vt:lpstr>
      <vt:lpstr>Solid breeding blanket in Europe: HCPB high pressure purge gas</vt:lpstr>
      <vt:lpstr>Exploring variant: WLCB – Water coold Lead and Ceramic Breeder</vt:lpstr>
      <vt:lpstr>Exploring variant: WLCB Design evolution</vt:lpstr>
      <vt:lpstr>Challenging environment in fusion power plant</vt:lpstr>
      <vt:lpstr>Challenges and pending validation needs of HCPB &amp; WLCB</vt:lpstr>
      <vt:lpstr>Ongoing activities</vt:lpstr>
      <vt:lpstr>Ongoing activities</vt:lpstr>
      <vt:lpstr>Ongoing activities</vt:lpstr>
      <vt:lpstr>Ongoing activities</vt:lpstr>
      <vt:lpstr>Challenges and pending validation needs of HCPB &amp; WLCB</vt:lpstr>
      <vt:lpstr>Challenges and pending validation needs of HCPB &amp; WLCB</vt:lpstr>
      <vt:lpstr>Conclusions</vt:lpstr>
      <vt:lpstr>Backup slides: Nuclear responses of HCPB BB</vt:lpstr>
      <vt:lpstr>Backup slides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Zhou, Guangming (INR)</cp:lastModifiedBy>
  <cp:revision>1391</cp:revision>
  <cp:lastPrinted>2021-09-01T15:47:35Z</cp:lastPrinted>
  <dcterms:created xsi:type="dcterms:W3CDTF">2014-10-27T16:40:37Z</dcterms:created>
  <dcterms:modified xsi:type="dcterms:W3CDTF">2023-10-18T12:43:15Z</dcterms:modified>
</cp:coreProperties>
</file>