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20"/>
  </p:notesMasterIdLst>
  <p:handoutMasterIdLst>
    <p:handoutMasterId r:id="rId21"/>
  </p:handoutMasterIdLst>
  <p:sldIdLst>
    <p:sldId id="256" r:id="rId2"/>
    <p:sldId id="511" r:id="rId3"/>
    <p:sldId id="265" r:id="rId4"/>
    <p:sldId id="497" r:id="rId5"/>
    <p:sldId id="499" r:id="rId6"/>
    <p:sldId id="498" r:id="rId7"/>
    <p:sldId id="500" r:id="rId8"/>
    <p:sldId id="504" r:id="rId9"/>
    <p:sldId id="503" r:id="rId10"/>
    <p:sldId id="505" r:id="rId11"/>
    <p:sldId id="506" r:id="rId12"/>
    <p:sldId id="507" r:id="rId13"/>
    <p:sldId id="509" r:id="rId14"/>
    <p:sldId id="510" r:id="rId15"/>
    <p:sldId id="508" r:id="rId16"/>
    <p:sldId id="512" r:id="rId17"/>
    <p:sldId id="264" r:id="rId18"/>
    <p:sldId id="501" r:id="rId19"/>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0CA7C36-9DD6-4E1F-B4F5-EE8368029FD2}">
          <p14:sldIdLst>
            <p14:sldId id="256"/>
            <p14:sldId id="511"/>
            <p14:sldId id="265"/>
            <p14:sldId id="497"/>
            <p14:sldId id="499"/>
            <p14:sldId id="498"/>
            <p14:sldId id="500"/>
            <p14:sldId id="504"/>
            <p14:sldId id="503"/>
            <p14:sldId id="505"/>
            <p14:sldId id="506"/>
            <p14:sldId id="507"/>
            <p14:sldId id="509"/>
            <p14:sldId id="510"/>
            <p14:sldId id="508"/>
            <p14:sldId id="512"/>
            <p14:sldId id="264"/>
            <p14:sldId id="501"/>
          </p14:sldIdLst>
        </p14:section>
      </p14:sectionLst>
    </p:ext>
    <p:ext uri="{EFAFB233-063F-42B5-8137-9DF3F51BA10A}">
      <p15:sldGuideLst xmlns:p15="http://schemas.microsoft.com/office/powerpoint/2012/main">
        <p15:guide id="1" orient="horz" pos="2974">
          <p15:clr>
            <a:srgbClr val="A4A3A4"/>
          </p15:clr>
        </p15:guide>
        <p15:guide id="2" pos="30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5CB565"/>
    <a:srgbClr val="3CD886"/>
    <a:srgbClr val="2DE76B"/>
    <a:srgbClr val="1DF78F"/>
    <a:srgbClr val="23F14A"/>
    <a:srgbClr val="3AE232"/>
    <a:srgbClr val="004884"/>
    <a:srgbClr val="003A6A"/>
    <a:srgbClr val="FEC5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6449" autoAdjust="0"/>
  </p:normalViewPr>
  <p:slideViewPr>
    <p:cSldViewPr snapToGrid="0" snapToObjects="1" showGuides="1">
      <p:cViewPr varScale="1">
        <p:scale>
          <a:sx n="94" d="100"/>
          <a:sy n="94" d="100"/>
        </p:scale>
        <p:origin x="528" y="56"/>
      </p:cViewPr>
      <p:guideLst>
        <p:guide orient="horz" pos="2974"/>
        <p:guide pos="3074"/>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1BB23-9F33-44AF-86F8-0052AFF56EA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6F37A6AB-CDB0-4EFB-AC71-588CC6F6626D}">
      <dgm:prSet phldrT="[Testo]"/>
      <dgm:spPr/>
      <dgm:t>
        <a:bodyPr/>
        <a:lstStyle/>
        <a:p>
          <a:r>
            <a:rPr lang="it-IT" dirty="0" err="1"/>
            <a:t>Introduction</a:t>
          </a:r>
          <a:endParaRPr lang="it-IT" dirty="0"/>
        </a:p>
      </dgm:t>
    </dgm:pt>
    <dgm:pt modelId="{B34315AC-A17D-43DF-84AB-F61AF1C0617B}" type="parTrans" cxnId="{46D72AEF-8C52-4322-8C19-BE74117655A0}">
      <dgm:prSet/>
      <dgm:spPr/>
      <dgm:t>
        <a:bodyPr/>
        <a:lstStyle/>
        <a:p>
          <a:endParaRPr lang="it-IT"/>
        </a:p>
      </dgm:t>
    </dgm:pt>
    <dgm:pt modelId="{43D78CE6-3807-4641-9A99-170B3CD7C1A4}" type="sibTrans" cxnId="{46D72AEF-8C52-4322-8C19-BE74117655A0}">
      <dgm:prSet/>
      <dgm:spPr/>
      <dgm:t>
        <a:bodyPr/>
        <a:lstStyle/>
        <a:p>
          <a:endParaRPr lang="it-IT"/>
        </a:p>
      </dgm:t>
    </dgm:pt>
    <dgm:pt modelId="{FCD2A7A4-9BC9-48C5-9FA2-31FC60DBF3D3}">
      <dgm:prSet phldrT="[Testo]"/>
      <dgm:spPr/>
      <dgm:t>
        <a:bodyPr/>
        <a:lstStyle/>
        <a:p>
          <a:r>
            <a:rPr lang="it-IT" dirty="0" err="1"/>
            <a:t>Remarks</a:t>
          </a:r>
          <a:r>
            <a:rPr lang="it-IT" dirty="0"/>
            <a:t> on Breeding Blankets</a:t>
          </a:r>
        </a:p>
      </dgm:t>
    </dgm:pt>
    <dgm:pt modelId="{B5D61697-FA40-4E57-9546-3D764AABE1FE}" type="parTrans" cxnId="{D47AD38D-9085-4774-A5C1-23364230ADA5}">
      <dgm:prSet/>
      <dgm:spPr/>
      <dgm:t>
        <a:bodyPr/>
        <a:lstStyle/>
        <a:p>
          <a:endParaRPr lang="it-IT"/>
        </a:p>
      </dgm:t>
    </dgm:pt>
    <dgm:pt modelId="{D1700D20-683E-49E1-93B8-6731F233BE95}" type="sibTrans" cxnId="{D47AD38D-9085-4774-A5C1-23364230ADA5}">
      <dgm:prSet/>
      <dgm:spPr/>
      <dgm:t>
        <a:bodyPr/>
        <a:lstStyle/>
        <a:p>
          <a:endParaRPr lang="it-IT"/>
        </a:p>
      </dgm:t>
    </dgm:pt>
    <dgm:pt modelId="{6F91F0C2-67A4-4AA6-91B2-C64C3C237119}">
      <dgm:prSet phldrT="[Testo]"/>
      <dgm:spPr/>
      <dgm:t>
        <a:bodyPr/>
        <a:lstStyle/>
        <a:p>
          <a:r>
            <a:rPr lang="it-IT" dirty="0" err="1"/>
            <a:t>Qualification</a:t>
          </a:r>
          <a:endParaRPr lang="it-IT" dirty="0"/>
        </a:p>
      </dgm:t>
    </dgm:pt>
    <dgm:pt modelId="{F14B6A8B-1755-49AC-A192-E72241E60650}" type="parTrans" cxnId="{6D28827A-2669-4B50-A37F-B0B8EBC6DF18}">
      <dgm:prSet/>
      <dgm:spPr/>
      <dgm:t>
        <a:bodyPr/>
        <a:lstStyle/>
        <a:p>
          <a:endParaRPr lang="it-IT"/>
        </a:p>
      </dgm:t>
    </dgm:pt>
    <dgm:pt modelId="{97923827-04A7-4C36-8D98-1AAE9EE267CB}" type="sibTrans" cxnId="{6D28827A-2669-4B50-A37F-B0B8EBC6DF18}">
      <dgm:prSet/>
      <dgm:spPr/>
      <dgm:t>
        <a:bodyPr/>
        <a:lstStyle/>
        <a:p>
          <a:endParaRPr lang="it-IT"/>
        </a:p>
      </dgm:t>
    </dgm:pt>
    <dgm:pt modelId="{1AB01AB6-F403-4CC7-81F1-7DB1B97A8D6E}">
      <dgm:prSet phldrT="[Testo]"/>
      <dgm:spPr/>
      <dgm:t>
        <a:bodyPr/>
        <a:lstStyle/>
        <a:p>
          <a:r>
            <a:rPr lang="it-IT" dirty="0"/>
            <a:t>WCLL BB </a:t>
          </a:r>
          <a:r>
            <a:rPr lang="it-IT" dirty="0" err="1"/>
            <a:t>needs</a:t>
          </a:r>
          <a:endParaRPr lang="it-IT" dirty="0"/>
        </a:p>
      </dgm:t>
    </dgm:pt>
    <dgm:pt modelId="{094F4518-EC7C-47C1-8EC0-8DFF7C07652D}" type="parTrans" cxnId="{D81B441A-0F5D-4B58-BBA7-C6709224D4B3}">
      <dgm:prSet/>
      <dgm:spPr/>
      <dgm:t>
        <a:bodyPr/>
        <a:lstStyle/>
        <a:p>
          <a:endParaRPr lang="it-IT"/>
        </a:p>
      </dgm:t>
    </dgm:pt>
    <dgm:pt modelId="{9EFF32A5-07B1-4984-99FA-6B91096F42BD}" type="sibTrans" cxnId="{D81B441A-0F5D-4B58-BBA7-C6709224D4B3}">
      <dgm:prSet/>
      <dgm:spPr/>
      <dgm:t>
        <a:bodyPr/>
        <a:lstStyle/>
        <a:p>
          <a:endParaRPr lang="it-IT"/>
        </a:p>
      </dgm:t>
    </dgm:pt>
    <dgm:pt modelId="{790A6ED4-A4BA-4A25-B677-039531EFA352}">
      <dgm:prSet phldrT="[Testo]"/>
      <dgm:spPr/>
      <dgm:t>
        <a:bodyPr/>
        <a:lstStyle/>
        <a:p>
          <a:r>
            <a:rPr lang="it-IT" dirty="0" err="1"/>
            <a:t>Introduction</a:t>
          </a:r>
          <a:r>
            <a:rPr lang="it-IT" dirty="0"/>
            <a:t> to WCLL BB</a:t>
          </a:r>
        </a:p>
      </dgm:t>
    </dgm:pt>
    <dgm:pt modelId="{A0F8C1AA-EECE-4F26-9E28-57B35471F7EF}" type="parTrans" cxnId="{0E2405D9-7E3F-4D1A-8260-7D9482AE3098}">
      <dgm:prSet/>
      <dgm:spPr/>
      <dgm:t>
        <a:bodyPr/>
        <a:lstStyle/>
        <a:p>
          <a:endParaRPr lang="it-IT"/>
        </a:p>
      </dgm:t>
    </dgm:pt>
    <dgm:pt modelId="{DDCC3D96-091D-42C6-8D4A-B33371D8DB06}" type="sibTrans" cxnId="{0E2405D9-7E3F-4D1A-8260-7D9482AE3098}">
      <dgm:prSet/>
      <dgm:spPr/>
      <dgm:t>
        <a:bodyPr/>
        <a:lstStyle/>
        <a:p>
          <a:endParaRPr lang="it-IT"/>
        </a:p>
      </dgm:t>
    </dgm:pt>
    <dgm:pt modelId="{6A958D8A-C313-470D-9B38-3A53984B40AE}">
      <dgm:prSet phldrT="[Testo]"/>
      <dgm:spPr/>
      <dgm:t>
        <a:bodyPr/>
        <a:lstStyle/>
        <a:p>
          <a:r>
            <a:rPr lang="it-IT" dirty="0" err="1"/>
            <a:t>Irradiation</a:t>
          </a:r>
          <a:r>
            <a:rPr lang="it-IT" dirty="0"/>
            <a:t> </a:t>
          </a:r>
          <a:r>
            <a:rPr lang="it-IT" dirty="0" err="1"/>
            <a:t>infrastructures</a:t>
          </a:r>
          <a:r>
            <a:rPr lang="it-IT" dirty="0"/>
            <a:t> (</a:t>
          </a:r>
          <a:r>
            <a:rPr lang="it-IT" dirty="0" err="1"/>
            <a:t>existing</a:t>
          </a:r>
          <a:r>
            <a:rPr lang="it-IT" dirty="0"/>
            <a:t> and </a:t>
          </a:r>
          <a:r>
            <a:rPr lang="it-IT" dirty="0" err="1"/>
            <a:t>planned</a:t>
          </a:r>
          <a:r>
            <a:rPr lang="it-IT" dirty="0"/>
            <a:t>)</a:t>
          </a:r>
        </a:p>
      </dgm:t>
    </dgm:pt>
    <dgm:pt modelId="{3BAA1E9B-BB61-4AD7-BB84-2F6BADD9A434}" type="parTrans" cxnId="{B0F6C2E8-4E99-4AB2-BEA2-422F27A07006}">
      <dgm:prSet/>
      <dgm:spPr/>
      <dgm:t>
        <a:bodyPr/>
        <a:lstStyle/>
        <a:p>
          <a:endParaRPr lang="it-IT"/>
        </a:p>
      </dgm:t>
    </dgm:pt>
    <dgm:pt modelId="{967D41EF-1A09-4C05-9F56-5ED2D17FE68C}" type="sibTrans" cxnId="{B0F6C2E8-4E99-4AB2-BEA2-422F27A07006}">
      <dgm:prSet/>
      <dgm:spPr/>
      <dgm:t>
        <a:bodyPr/>
        <a:lstStyle/>
        <a:p>
          <a:endParaRPr lang="it-IT"/>
        </a:p>
      </dgm:t>
    </dgm:pt>
    <dgm:pt modelId="{EA449D8C-E7F2-4D60-BF34-6A8A78692DCE}">
      <dgm:prSet phldrT="[Testo]"/>
      <dgm:spPr/>
      <dgm:t>
        <a:bodyPr/>
        <a:lstStyle/>
        <a:p>
          <a:r>
            <a:rPr lang="it-IT" dirty="0"/>
            <a:t>Challenges</a:t>
          </a:r>
        </a:p>
      </dgm:t>
    </dgm:pt>
    <dgm:pt modelId="{059B129A-A4F1-4E61-8ED9-F8FC17665486}" type="parTrans" cxnId="{B20DE531-1C84-4EE0-90DD-4A2D9D0AE26C}">
      <dgm:prSet/>
      <dgm:spPr/>
      <dgm:t>
        <a:bodyPr/>
        <a:lstStyle/>
        <a:p>
          <a:endParaRPr lang="it-IT"/>
        </a:p>
      </dgm:t>
    </dgm:pt>
    <dgm:pt modelId="{9F96EAFF-C168-49A4-891C-2088FF80C44E}" type="sibTrans" cxnId="{B20DE531-1C84-4EE0-90DD-4A2D9D0AE26C}">
      <dgm:prSet/>
      <dgm:spPr/>
      <dgm:t>
        <a:bodyPr/>
        <a:lstStyle/>
        <a:p>
          <a:endParaRPr lang="it-IT"/>
        </a:p>
      </dgm:t>
    </dgm:pt>
    <dgm:pt modelId="{89FD18B3-679A-4EC6-BD8A-ED804D04928F}">
      <dgm:prSet phldrT="[Testo]"/>
      <dgm:spPr/>
      <dgm:t>
        <a:bodyPr/>
        <a:lstStyle/>
        <a:p>
          <a:r>
            <a:rPr lang="it-IT" dirty="0"/>
            <a:t>WCLL BB-</a:t>
          </a:r>
          <a:r>
            <a:rPr lang="it-IT" dirty="0" err="1"/>
            <a:t>related</a:t>
          </a:r>
          <a:r>
            <a:rPr lang="it-IT" dirty="0"/>
            <a:t> challenges</a:t>
          </a:r>
        </a:p>
      </dgm:t>
    </dgm:pt>
    <dgm:pt modelId="{66B8EFE8-F636-4BFC-8746-1C133180ABCB}" type="parTrans" cxnId="{ED7802DA-628E-4612-9876-4E84D7EFB66C}">
      <dgm:prSet/>
      <dgm:spPr/>
      <dgm:t>
        <a:bodyPr/>
        <a:lstStyle/>
        <a:p>
          <a:endParaRPr lang="it-IT"/>
        </a:p>
      </dgm:t>
    </dgm:pt>
    <dgm:pt modelId="{B4B222BD-9397-469E-9EA9-89502E8B7193}" type="sibTrans" cxnId="{ED7802DA-628E-4612-9876-4E84D7EFB66C}">
      <dgm:prSet/>
      <dgm:spPr/>
      <dgm:t>
        <a:bodyPr/>
        <a:lstStyle/>
        <a:p>
          <a:endParaRPr lang="it-IT"/>
        </a:p>
      </dgm:t>
    </dgm:pt>
    <dgm:pt modelId="{1601AD0F-D285-48D2-959E-238F98E19EE6}">
      <dgm:prSet phldrT="[Testo]"/>
      <dgm:spPr/>
      <dgm:t>
        <a:bodyPr/>
        <a:lstStyle/>
        <a:p>
          <a:r>
            <a:rPr lang="it-IT" dirty="0"/>
            <a:t>DONES </a:t>
          </a:r>
          <a:r>
            <a:rPr lang="it-IT" dirty="0" err="1"/>
            <a:t>potential</a:t>
          </a:r>
          <a:r>
            <a:rPr lang="it-IT" dirty="0"/>
            <a:t> </a:t>
          </a:r>
          <a:r>
            <a:rPr lang="it-IT" dirty="0" err="1"/>
            <a:t>contribution</a:t>
          </a:r>
          <a:endParaRPr lang="it-IT" dirty="0"/>
        </a:p>
      </dgm:t>
    </dgm:pt>
    <dgm:pt modelId="{8504BABB-1CFE-41EF-A3A1-42BEFA8B8D16}" type="parTrans" cxnId="{3B6E44CB-695D-4E2C-A899-689063FADA51}">
      <dgm:prSet/>
      <dgm:spPr/>
      <dgm:t>
        <a:bodyPr/>
        <a:lstStyle/>
        <a:p>
          <a:endParaRPr lang="it-IT"/>
        </a:p>
      </dgm:t>
    </dgm:pt>
    <dgm:pt modelId="{00D9720E-DAC9-4A99-AF55-48E2F908C6A4}" type="sibTrans" cxnId="{3B6E44CB-695D-4E2C-A899-689063FADA51}">
      <dgm:prSet/>
      <dgm:spPr/>
      <dgm:t>
        <a:bodyPr/>
        <a:lstStyle/>
        <a:p>
          <a:endParaRPr lang="it-IT"/>
        </a:p>
      </dgm:t>
    </dgm:pt>
    <dgm:pt modelId="{A96AE6A8-686D-492D-A017-3382755C2CCB}">
      <dgm:prSet phldrT="[Testo]"/>
      <dgm:spPr/>
      <dgm:t>
        <a:bodyPr/>
        <a:lstStyle/>
        <a:p>
          <a:r>
            <a:rPr lang="it-IT" dirty="0" err="1"/>
            <a:t>Examples</a:t>
          </a:r>
          <a:endParaRPr lang="it-IT" dirty="0"/>
        </a:p>
      </dgm:t>
    </dgm:pt>
    <dgm:pt modelId="{443370D9-1A01-4E50-A56D-AAF56C875F47}" type="parTrans" cxnId="{A82C5025-817F-473B-8D93-A84D0577AC1F}">
      <dgm:prSet/>
      <dgm:spPr/>
      <dgm:t>
        <a:bodyPr/>
        <a:lstStyle/>
        <a:p>
          <a:endParaRPr lang="it-IT"/>
        </a:p>
      </dgm:t>
    </dgm:pt>
    <dgm:pt modelId="{4315D597-1B0E-466A-9D42-BF36B4C16D32}" type="sibTrans" cxnId="{A82C5025-817F-473B-8D93-A84D0577AC1F}">
      <dgm:prSet/>
      <dgm:spPr/>
      <dgm:t>
        <a:bodyPr/>
        <a:lstStyle/>
        <a:p>
          <a:endParaRPr lang="it-IT"/>
        </a:p>
      </dgm:t>
    </dgm:pt>
    <dgm:pt modelId="{568239BD-3D17-4C58-8DFE-37D1DC204490}">
      <dgm:prSet phldrT="[Testo]"/>
      <dgm:spPr/>
      <dgm:t>
        <a:bodyPr/>
        <a:lstStyle/>
        <a:p>
          <a:r>
            <a:rPr lang="it-IT" dirty="0"/>
            <a:t>Conclusive </a:t>
          </a:r>
          <a:r>
            <a:rPr lang="it-IT" dirty="0" err="1"/>
            <a:t>remarks</a:t>
          </a:r>
          <a:endParaRPr lang="it-IT" dirty="0"/>
        </a:p>
      </dgm:t>
    </dgm:pt>
    <dgm:pt modelId="{3873C275-9A9F-408C-BC2A-1E99A1EFD7EA}" type="parTrans" cxnId="{8DB4DC72-4E2C-4358-BD8E-9E63FC53BC07}">
      <dgm:prSet/>
      <dgm:spPr/>
      <dgm:t>
        <a:bodyPr/>
        <a:lstStyle/>
        <a:p>
          <a:endParaRPr lang="it-IT"/>
        </a:p>
      </dgm:t>
    </dgm:pt>
    <dgm:pt modelId="{294E1223-13FA-4368-A612-E00A9BB0AE46}" type="sibTrans" cxnId="{8DB4DC72-4E2C-4358-BD8E-9E63FC53BC07}">
      <dgm:prSet/>
      <dgm:spPr/>
      <dgm:t>
        <a:bodyPr/>
        <a:lstStyle/>
        <a:p>
          <a:endParaRPr lang="it-IT"/>
        </a:p>
      </dgm:t>
    </dgm:pt>
    <dgm:pt modelId="{ABE50B1B-86F3-408D-9C86-4F556211EBA3}" type="pres">
      <dgm:prSet presAssocID="{A461BB23-9F33-44AF-86F8-0052AFF56EAA}" presName="linear" presStyleCnt="0">
        <dgm:presLayoutVars>
          <dgm:animLvl val="lvl"/>
          <dgm:resizeHandles val="exact"/>
        </dgm:presLayoutVars>
      </dgm:prSet>
      <dgm:spPr/>
    </dgm:pt>
    <dgm:pt modelId="{5AD2EF0C-0198-4EE5-9F35-6F41356410AF}" type="pres">
      <dgm:prSet presAssocID="{6F37A6AB-CDB0-4EFB-AC71-588CC6F6626D}" presName="parentText" presStyleLbl="node1" presStyleIdx="0" presStyleCnt="5">
        <dgm:presLayoutVars>
          <dgm:chMax val="0"/>
          <dgm:bulletEnabled val="1"/>
        </dgm:presLayoutVars>
      </dgm:prSet>
      <dgm:spPr/>
    </dgm:pt>
    <dgm:pt modelId="{5F332059-E19F-42B1-9872-9C5F67EE076D}" type="pres">
      <dgm:prSet presAssocID="{6F37A6AB-CDB0-4EFB-AC71-588CC6F6626D}" presName="childText" presStyleLbl="revTx" presStyleIdx="0" presStyleCnt="3">
        <dgm:presLayoutVars>
          <dgm:bulletEnabled val="1"/>
        </dgm:presLayoutVars>
      </dgm:prSet>
      <dgm:spPr/>
    </dgm:pt>
    <dgm:pt modelId="{362DE08C-53DB-4340-AC0D-E99D80733420}" type="pres">
      <dgm:prSet presAssocID="{6F91F0C2-67A4-4AA6-91B2-C64C3C237119}" presName="parentText" presStyleLbl="node1" presStyleIdx="1" presStyleCnt="5">
        <dgm:presLayoutVars>
          <dgm:chMax val="0"/>
          <dgm:bulletEnabled val="1"/>
        </dgm:presLayoutVars>
      </dgm:prSet>
      <dgm:spPr/>
    </dgm:pt>
    <dgm:pt modelId="{D21C8C1A-91A9-4957-95DF-1C80F7D8E564}" type="pres">
      <dgm:prSet presAssocID="{6F91F0C2-67A4-4AA6-91B2-C64C3C237119}" presName="childText" presStyleLbl="revTx" presStyleIdx="1" presStyleCnt="3">
        <dgm:presLayoutVars>
          <dgm:bulletEnabled val="1"/>
        </dgm:presLayoutVars>
      </dgm:prSet>
      <dgm:spPr/>
    </dgm:pt>
    <dgm:pt modelId="{EAEFC0F1-6289-42D4-9311-CE94993E16BC}" type="pres">
      <dgm:prSet presAssocID="{EA449D8C-E7F2-4D60-BF34-6A8A78692DCE}" presName="parentText" presStyleLbl="node1" presStyleIdx="2" presStyleCnt="5">
        <dgm:presLayoutVars>
          <dgm:chMax val="0"/>
          <dgm:bulletEnabled val="1"/>
        </dgm:presLayoutVars>
      </dgm:prSet>
      <dgm:spPr/>
    </dgm:pt>
    <dgm:pt modelId="{7562980C-8E5F-4510-82FB-B22FBA079682}" type="pres">
      <dgm:prSet presAssocID="{EA449D8C-E7F2-4D60-BF34-6A8A78692DCE}" presName="childText" presStyleLbl="revTx" presStyleIdx="2" presStyleCnt="3">
        <dgm:presLayoutVars>
          <dgm:bulletEnabled val="1"/>
        </dgm:presLayoutVars>
      </dgm:prSet>
      <dgm:spPr/>
    </dgm:pt>
    <dgm:pt modelId="{77400126-110C-43C4-A38B-9223EC389F2F}" type="pres">
      <dgm:prSet presAssocID="{A96AE6A8-686D-492D-A017-3382755C2CCB}" presName="parentText" presStyleLbl="node1" presStyleIdx="3" presStyleCnt="5">
        <dgm:presLayoutVars>
          <dgm:chMax val="0"/>
          <dgm:bulletEnabled val="1"/>
        </dgm:presLayoutVars>
      </dgm:prSet>
      <dgm:spPr/>
    </dgm:pt>
    <dgm:pt modelId="{4889FEA5-BBCC-4D5C-A85D-E9847632F2CF}" type="pres">
      <dgm:prSet presAssocID="{4315D597-1B0E-466A-9D42-BF36B4C16D32}" presName="spacer" presStyleCnt="0"/>
      <dgm:spPr/>
    </dgm:pt>
    <dgm:pt modelId="{2870EE9B-01D1-4CC7-A2F1-CBDC2CBD308E}" type="pres">
      <dgm:prSet presAssocID="{568239BD-3D17-4C58-8DFE-37D1DC204490}" presName="parentText" presStyleLbl="node1" presStyleIdx="4" presStyleCnt="5">
        <dgm:presLayoutVars>
          <dgm:chMax val="0"/>
          <dgm:bulletEnabled val="1"/>
        </dgm:presLayoutVars>
      </dgm:prSet>
      <dgm:spPr/>
    </dgm:pt>
  </dgm:ptLst>
  <dgm:cxnLst>
    <dgm:cxn modelId="{D81B441A-0F5D-4B58-BBA7-C6709224D4B3}" srcId="{6F91F0C2-67A4-4AA6-91B2-C64C3C237119}" destId="{1AB01AB6-F403-4CC7-81F1-7DB1B97A8D6E}" srcOrd="0" destOrd="0" parTransId="{094F4518-EC7C-47C1-8EC0-8DFF7C07652D}" sibTransId="{9EFF32A5-07B1-4984-99FA-6B91096F42BD}"/>
    <dgm:cxn modelId="{F0BA601B-E862-4A61-8734-2582EA2B9822}" type="presOf" srcId="{1AB01AB6-F403-4CC7-81F1-7DB1B97A8D6E}" destId="{D21C8C1A-91A9-4957-95DF-1C80F7D8E564}" srcOrd="0" destOrd="0" presId="urn:microsoft.com/office/officeart/2005/8/layout/vList2"/>
    <dgm:cxn modelId="{A82C5025-817F-473B-8D93-A84D0577AC1F}" srcId="{A461BB23-9F33-44AF-86F8-0052AFF56EAA}" destId="{A96AE6A8-686D-492D-A017-3382755C2CCB}" srcOrd="3" destOrd="0" parTransId="{443370D9-1A01-4E50-A56D-AAF56C875F47}" sibTransId="{4315D597-1B0E-466A-9D42-BF36B4C16D32}"/>
    <dgm:cxn modelId="{B20DE531-1C84-4EE0-90DD-4A2D9D0AE26C}" srcId="{A461BB23-9F33-44AF-86F8-0052AFF56EAA}" destId="{EA449D8C-E7F2-4D60-BF34-6A8A78692DCE}" srcOrd="2" destOrd="0" parTransId="{059B129A-A4F1-4E61-8ED9-F8FC17665486}" sibTransId="{9F96EAFF-C168-49A4-891C-2088FF80C44E}"/>
    <dgm:cxn modelId="{B0470141-4EFC-4819-8D00-CEA4AC570521}" type="presOf" srcId="{790A6ED4-A4BA-4A25-B677-039531EFA352}" destId="{5F332059-E19F-42B1-9872-9C5F67EE076D}" srcOrd="0" destOrd="1" presId="urn:microsoft.com/office/officeart/2005/8/layout/vList2"/>
    <dgm:cxn modelId="{39857141-3D83-41DF-BF29-E57ED6B8702A}" type="presOf" srcId="{6F91F0C2-67A4-4AA6-91B2-C64C3C237119}" destId="{362DE08C-53DB-4340-AC0D-E99D80733420}" srcOrd="0" destOrd="0" presId="urn:microsoft.com/office/officeart/2005/8/layout/vList2"/>
    <dgm:cxn modelId="{8B3C0044-2D5B-4D8E-B70C-82691AA7A531}" type="presOf" srcId="{A461BB23-9F33-44AF-86F8-0052AFF56EAA}" destId="{ABE50B1B-86F3-408D-9C86-4F556211EBA3}" srcOrd="0" destOrd="0" presId="urn:microsoft.com/office/officeart/2005/8/layout/vList2"/>
    <dgm:cxn modelId="{8DB4DC72-4E2C-4358-BD8E-9E63FC53BC07}" srcId="{A461BB23-9F33-44AF-86F8-0052AFF56EAA}" destId="{568239BD-3D17-4C58-8DFE-37D1DC204490}" srcOrd="4" destOrd="0" parTransId="{3873C275-9A9F-408C-BC2A-1E99A1EFD7EA}" sibTransId="{294E1223-13FA-4368-A612-E00A9BB0AE46}"/>
    <dgm:cxn modelId="{20501979-0AEC-464D-A889-019F34DB7FCB}" type="presOf" srcId="{FCD2A7A4-9BC9-48C5-9FA2-31FC60DBF3D3}" destId="{5F332059-E19F-42B1-9872-9C5F67EE076D}" srcOrd="0" destOrd="0" presId="urn:microsoft.com/office/officeart/2005/8/layout/vList2"/>
    <dgm:cxn modelId="{6D28827A-2669-4B50-A37F-B0B8EBC6DF18}" srcId="{A461BB23-9F33-44AF-86F8-0052AFF56EAA}" destId="{6F91F0C2-67A4-4AA6-91B2-C64C3C237119}" srcOrd="1" destOrd="0" parTransId="{F14B6A8B-1755-49AC-A192-E72241E60650}" sibTransId="{97923827-04A7-4C36-8D98-1AAE9EE267CB}"/>
    <dgm:cxn modelId="{3EA84887-D271-45AB-8209-34BAAC990181}" type="presOf" srcId="{568239BD-3D17-4C58-8DFE-37D1DC204490}" destId="{2870EE9B-01D1-4CC7-A2F1-CBDC2CBD308E}" srcOrd="0" destOrd="0" presId="urn:microsoft.com/office/officeart/2005/8/layout/vList2"/>
    <dgm:cxn modelId="{D47AD38D-9085-4774-A5C1-23364230ADA5}" srcId="{6F37A6AB-CDB0-4EFB-AC71-588CC6F6626D}" destId="{FCD2A7A4-9BC9-48C5-9FA2-31FC60DBF3D3}" srcOrd="0" destOrd="0" parTransId="{B5D61697-FA40-4E57-9546-3D764AABE1FE}" sibTransId="{D1700D20-683E-49E1-93B8-6731F233BE95}"/>
    <dgm:cxn modelId="{DE9A2395-8063-4CF5-8542-E0195377F9BA}" type="presOf" srcId="{1601AD0F-D285-48D2-959E-238F98E19EE6}" destId="{7562980C-8E5F-4510-82FB-B22FBA079682}" srcOrd="0" destOrd="1" presId="urn:microsoft.com/office/officeart/2005/8/layout/vList2"/>
    <dgm:cxn modelId="{5A9F8A9D-AA63-46D7-BFC7-16B053A580A0}" type="presOf" srcId="{89FD18B3-679A-4EC6-BD8A-ED804D04928F}" destId="{7562980C-8E5F-4510-82FB-B22FBA079682}" srcOrd="0" destOrd="0" presId="urn:microsoft.com/office/officeart/2005/8/layout/vList2"/>
    <dgm:cxn modelId="{B870B9A6-9079-40B1-B23E-FF7EE912169F}" type="presOf" srcId="{A96AE6A8-686D-492D-A017-3382755C2CCB}" destId="{77400126-110C-43C4-A38B-9223EC389F2F}" srcOrd="0" destOrd="0" presId="urn:microsoft.com/office/officeart/2005/8/layout/vList2"/>
    <dgm:cxn modelId="{3B6E44CB-695D-4E2C-A899-689063FADA51}" srcId="{EA449D8C-E7F2-4D60-BF34-6A8A78692DCE}" destId="{1601AD0F-D285-48D2-959E-238F98E19EE6}" srcOrd="1" destOrd="0" parTransId="{8504BABB-1CFE-41EF-A3A1-42BEFA8B8D16}" sibTransId="{00D9720E-DAC9-4A99-AF55-48E2F908C6A4}"/>
    <dgm:cxn modelId="{A7F9A8CE-7682-4FF2-9EAC-12C459E6446A}" type="presOf" srcId="{6F37A6AB-CDB0-4EFB-AC71-588CC6F6626D}" destId="{5AD2EF0C-0198-4EE5-9F35-6F41356410AF}" srcOrd="0" destOrd="0" presId="urn:microsoft.com/office/officeart/2005/8/layout/vList2"/>
    <dgm:cxn modelId="{853A45D1-7ECA-4E45-A820-000EA8E8EB7E}" type="presOf" srcId="{6A958D8A-C313-470D-9B38-3A53984B40AE}" destId="{D21C8C1A-91A9-4957-95DF-1C80F7D8E564}" srcOrd="0" destOrd="1" presId="urn:microsoft.com/office/officeart/2005/8/layout/vList2"/>
    <dgm:cxn modelId="{0E2405D9-7E3F-4D1A-8260-7D9482AE3098}" srcId="{6F37A6AB-CDB0-4EFB-AC71-588CC6F6626D}" destId="{790A6ED4-A4BA-4A25-B677-039531EFA352}" srcOrd="1" destOrd="0" parTransId="{A0F8C1AA-EECE-4F26-9E28-57B35471F7EF}" sibTransId="{DDCC3D96-091D-42C6-8D4A-B33371D8DB06}"/>
    <dgm:cxn modelId="{ED7802DA-628E-4612-9876-4E84D7EFB66C}" srcId="{EA449D8C-E7F2-4D60-BF34-6A8A78692DCE}" destId="{89FD18B3-679A-4EC6-BD8A-ED804D04928F}" srcOrd="0" destOrd="0" parTransId="{66B8EFE8-F636-4BFC-8746-1C133180ABCB}" sibTransId="{B4B222BD-9397-469E-9EA9-89502E8B7193}"/>
    <dgm:cxn modelId="{4FAB07DA-E63D-4818-8AD8-4333EC8BA64F}" type="presOf" srcId="{EA449D8C-E7F2-4D60-BF34-6A8A78692DCE}" destId="{EAEFC0F1-6289-42D4-9311-CE94993E16BC}" srcOrd="0" destOrd="0" presId="urn:microsoft.com/office/officeart/2005/8/layout/vList2"/>
    <dgm:cxn modelId="{B0F6C2E8-4E99-4AB2-BEA2-422F27A07006}" srcId="{6F91F0C2-67A4-4AA6-91B2-C64C3C237119}" destId="{6A958D8A-C313-470D-9B38-3A53984B40AE}" srcOrd="1" destOrd="0" parTransId="{3BAA1E9B-BB61-4AD7-BB84-2F6BADD9A434}" sibTransId="{967D41EF-1A09-4C05-9F56-5ED2D17FE68C}"/>
    <dgm:cxn modelId="{46D72AEF-8C52-4322-8C19-BE74117655A0}" srcId="{A461BB23-9F33-44AF-86F8-0052AFF56EAA}" destId="{6F37A6AB-CDB0-4EFB-AC71-588CC6F6626D}" srcOrd="0" destOrd="0" parTransId="{B34315AC-A17D-43DF-84AB-F61AF1C0617B}" sibTransId="{43D78CE6-3807-4641-9A99-170B3CD7C1A4}"/>
    <dgm:cxn modelId="{A12917E9-846B-4FE0-ABD1-164F99C80BCB}" type="presParOf" srcId="{ABE50B1B-86F3-408D-9C86-4F556211EBA3}" destId="{5AD2EF0C-0198-4EE5-9F35-6F41356410AF}" srcOrd="0" destOrd="0" presId="urn:microsoft.com/office/officeart/2005/8/layout/vList2"/>
    <dgm:cxn modelId="{E09ACE6C-AC0C-42C3-9C9E-1C0ACF9A5651}" type="presParOf" srcId="{ABE50B1B-86F3-408D-9C86-4F556211EBA3}" destId="{5F332059-E19F-42B1-9872-9C5F67EE076D}" srcOrd="1" destOrd="0" presId="urn:microsoft.com/office/officeart/2005/8/layout/vList2"/>
    <dgm:cxn modelId="{3073E3E1-99C2-449E-BE45-AC235BAA4AC0}" type="presParOf" srcId="{ABE50B1B-86F3-408D-9C86-4F556211EBA3}" destId="{362DE08C-53DB-4340-AC0D-E99D80733420}" srcOrd="2" destOrd="0" presId="urn:microsoft.com/office/officeart/2005/8/layout/vList2"/>
    <dgm:cxn modelId="{0D98AB46-7459-45ED-968E-31EDBB467898}" type="presParOf" srcId="{ABE50B1B-86F3-408D-9C86-4F556211EBA3}" destId="{D21C8C1A-91A9-4957-95DF-1C80F7D8E564}" srcOrd="3" destOrd="0" presId="urn:microsoft.com/office/officeart/2005/8/layout/vList2"/>
    <dgm:cxn modelId="{189024A3-92B8-4B4F-AE23-5F505C4454A0}" type="presParOf" srcId="{ABE50B1B-86F3-408D-9C86-4F556211EBA3}" destId="{EAEFC0F1-6289-42D4-9311-CE94993E16BC}" srcOrd="4" destOrd="0" presId="urn:microsoft.com/office/officeart/2005/8/layout/vList2"/>
    <dgm:cxn modelId="{DB57FE97-A2F4-4A3A-AF4C-885B1F6E42B1}" type="presParOf" srcId="{ABE50B1B-86F3-408D-9C86-4F556211EBA3}" destId="{7562980C-8E5F-4510-82FB-B22FBA079682}" srcOrd="5" destOrd="0" presId="urn:microsoft.com/office/officeart/2005/8/layout/vList2"/>
    <dgm:cxn modelId="{0A33E480-FA78-4224-931A-0405235B5DAD}" type="presParOf" srcId="{ABE50B1B-86F3-408D-9C86-4F556211EBA3}" destId="{77400126-110C-43C4-A38B-9223EC389F2F}" srcOrd="6" destOrd="0" presId="urn:microsoft.com/office/officeart/2005/8/layout/vList2"/>
    <dgm:cxn modelId="{DA5F7528-CB8B-4321-ADC4-C56E91F580A3}" type="presParOf" srcId="{ABE50B1B-86F3-408D-9C86-4F556211EBA3}" destId="{4889FEA5-BBCC-4D5C-A85D-E9847632F2CF}" srcOrd="7" destOrd="0" presId="urn:microsoft.com/office/officeart/2005/8/layout/vList2"/>
    <dgm:cxn modelId="{3D672E0F-3A49-405B-929D-23A23D16461F}" type="presParOf" srcId="{ABE50B1B-86F3-408D-9C86-4F556211EBA3}" destId="{2870EE9B-01D1-4CC7-A2F1-CBDC2CBD30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87FD7-F712-4D9A-BAD6-C6FE7002A761}"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it-IT"/>
        </a:p>
      </dgm:t>
    </dgm:pt>
    <dgm:pt modelId="{855F09B0-B43C-46A3-9A9C-37E9C4E4AD85}">
      <dgm:prSet phldrT="[Testo]"/>
      <dgm:spPr/>
      <dgm:t>
        <a:bodyPr/>
        <a:lstStyle/>
        <a:p>
          <a:r>
            <a:rPr lang="it-IT" dirty="0">
              <a:latin typeface="Times New Roman" panose="02020603050405020304" pitchFamily="18" charset="0"/>
              <a:cs typeface="Times New Roman" panose="02020603050405020304" pitchFamily="18" charset="0"/>
            </a:rPr>
            <a:t>DEMO</a:t>
          </a:r>
        </a:p>
      </dgm:t>
    </dgm:pt>
    <dgm:pt modelId="{7F6CD895-38BE-4DE6-98D2-783102F9869C}" type="parTrans" cxnId="{1C10AD14-0273-492B-98BA-78746A94712C}">
      <dgm:prSet/>
      <dgm:spPr/>
      <dgm:t>
        <a:bodyPr/>
        <a:lstStyle/>
        <a:p>
          <a:endParaRPr lang="it-IT">
            <a:latin typeface="Times New Roman" panose="02020603050405020304" pitchFamily="18" charset="0"/>
            <a:cs typeface="Times New Roman" panose="02020603050405020304" pitchFamily="18" charset="0"/>
          </a:endParaRPr>
        </a:p>
      </dgm:t>
    </dgm:pt>
    <dgm:pt modelId="{5A3E713C-6AA8-41AB-99B7-2E9BFBEF2B16}" type="sibTrans" cxnId="{1C10AD14-0273-492B-98BA-78746A94712C}">
      <dgm:prSet/>
      <dgm:spPr/>
      <dgm:t>
        <a:bodyPr/>
        <a:lstStyle/>
        <a:p>
          <a:endParaRPr lang="it-IT">
            <a:latin typeface="Times New Roman" panose="02020603050405020304" pitchFamily="18" charset="0"/>
            <a:cs typeface="Times New Roman" panose="02020603050405020304" pitchFamily="18" charset="0"/>
          </a:endParaRPr>
        </a:p>
      </dgm:t>
    </dgm:pt>
    <dgm:pt modelId="{919B11DF-3597-4CEA-8DFF-7AEDA0914786}">
      <dgm:prSet phldrT="[Testo]"/>
      <dgm:spPr/>
      <dgm:t>
        <a:bodyPr/>
        <a:lstStyle/>
        <a:p>
          <a:r>
            <a:rPr lang="it-IT" dirty="0">
              <a:latin typeface="Times New Roman" panose="02020603050405020304" pitchFamily="18" charset="0"/>
              <a:cs typeface="Times New Roman" panose="02020603050405020304" pitchFamily="18" charset="0"/>
            </a:rPr>
            <a:t>MTR</a:t>
          </a:r>
        </a:p>
      </dgm:t>
    </dgm:pt>
    <dgm:pt modelId="{790D17F7-F837-4C8D-BF9E-5918F1BCDFA2}" type="parTrans" cxnId="{6738E1E5-69A6-4E74-95F0-40E194CED5C9}">
      <dgm:prSet/>
      <dgm:spPr/>
      <dgm:t>
        <a:bodyPr/>
        <a:lstStyle/>
        <a:p>
          <a:endParaRPr lang="it-IT">
            <a:latin typeface="Times New Roman" panose="02020603050405020304" pitchFamily="18" charset="0"/>
            <a:cs typeface="Times New Roman" panose="02020603050405020304" pitchFamily="18" charset="0"/>
          </a:endParaRPr>
        </a:p>
      </dgm:t>
    </dgm:pt>
    <dgm:pt modelId="{67AA2786-CC64-4452-9A24-2B203ABF1CEB}" type="sibTrans" cxnId="{6738E1E5-69A6-4E74-95F0-40E194CED5C9}">
      <dgm:prSet/>
      <dgm:spPr/>
      <dgm:t>
        <a:bodyPr/>
        <a:lstStyle/>
        <a:p>
          <a:endParaRPr lang="it-IT">
            <a:latin typeface="Times New Roman" panose="02020603050405020304" pitchFamily="18" charset="0"/>
            <a:cs typeface="Times New Roman" panose="02020603050405020304" pitchFamily="18" charset="0"/>
          </a:endParaRPr>
        </a:p>
      </dgm:t>
    </dgm:pt>
    <dgm:pt modelId="{1A7088FD-879B-4A53-947D-0DAE6859F18E}">
      <dgm:prSet phldrT="[Testo]"/>
      <dgm:spPr/>
      <dgm:t>
        <a:bodyPr/>
        <a:lstStyle/>
        <a:p>
          <a:r>
            <a:rPr lang="it-IT" dirty="0" err="1">
              <a:latin typeface="Times New Roman" panose="02020603050405020304" pitchFamily="18" charset="0"/>
              <a:cs typeface="Times New Roman" panose="02020603050405020304" pitchFamily="18" charset="0"/>
            </a:rPr>
            <a:t>Spallation</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source</a:t>
          </a:r>
        </a:p>
      </dgm:t>
    </dgm:pt>
    <dgm:pt modelId="{97FC3A7C-FE7D-4D53-A4CA-81CD47EA9B69}" type="parTrans" cxnId="{1E8CEADB-DA02-47E9-BA7C-E9A40CAA6EDB}">
      <dgm:prSet/>
      <dgm:spPr/>
      <dgm:t>
        <a:bodyPr/>
        <a:lstStyle/>
        <a:p>
          <a:endParaRPr lang="it-IT">
            <a:latin typeface="Times New Roman" panose="02020603050405020304" pitchFamily="18" charset="0"/>
            <a:cs typeface="Times New Roman" panose="02020603050405020304" pitchFamily="18" charset="0"/>
          </a:endParaRPr>
        </a:p>
      </dgm:t>
    </dgm:pt>
    <dgm:pt modelId="{F0B2AB6C-87E7-45FE-9971-B7B5EDDC8090}" type="sibTrans" cxnId="{1E8CEADB-DA02-47E9-BA7C-E9A40CAA6EDB}">
      <dgm:prSet/>
      <dgm:spPr/>
      <dgm:t>
        <a:bodyPr/>
        <a:lstStyle/>
        <a:p>
          <a:endParaRPr lang="it-IT">
            <a:latin typeface="Times New Roman" panose="02020603050405020304" pitchFamily="18" charset="0"/>
            <a:cs typeface="Times New Roman" panose="02020603050405020304" pitchFamily="18" charset="0"/>
          </a:endParaRPr>
        </a:p>
      </dgm:t>
    </dgm:pt>
    <dgm:pt modelId="{2138132D-840A-4CEB-B4BF-295C9E77448F}">
      <dgm:prSet phldrT="[Testo]"/>
      <dgm:spPr/>
      <dgm:t>
        <a:bodyPr/>
        <a:lstStyle/>
        <a:p>
          <a:r>
            <a:rPr lang="it-IT" dirty="0">
              <a:latin typeface="Times New Roman" panose="02020603050405020304" pitchFamily="18" charset="0"/>
              <a:cs typeface="Times New Roman" panose="02020603050405020304" pitchFamily="18" charset="0"/>
            </a:rPr>
            <a:t>p/d LINAC</a:t>
          </a:r>
        </a:p>
      </dgm:t>
    </dgm:pt>
    <dgm:pt modelId="{7B372CC2-E5F4-4AD6-9BD6-7CE58BE71DA0}" type="parTrans" cxnId="{FFA701D9-47E1-498F-A436-0F4FEE1876F1}">
      <dgm:prSet/>
      <dgm:spPr/>
      <dgm:t>
        <a:bodyPr/>
        <a:lstStyle/>
        <a:p>
          <a:endParaRPr lang="it-IT">
            <a:latin typeface="Times New Roman" panose="02020603050405020304" pitchFamily="18" charset="0"/>
            <a:cs typeface="Times New Roman" panose="02020603050405020304" pitchFamily="18" charset="0"/>
          </a:endParaRPr>
        </a:p>
      </dgm:t>
    </dgm:pt>
    <dgm:pt modelId="{5F3CA14A-42B2-410B-9596-547115AC2849}" type="sibTrans" cxnId="{FFA701D9-47E1-498F-A436-0F4FEE1876F1}">
      <dgm:prSet/>
      <dgm:spPr/>
      <dgm:t>
        <a:bodyPr/>
        <a:lstStyle/>
        <a:p>
          <a:endParaRPr lang="it-IT">
            <a:latin typeface="Times New Roman" panose="02020603050405020304" pitchFamily="18" charset="0"/>
            <a:cs typeface="Times New Roman" panose="02020603050405020304" pitchFamily="18" charset="0"/>
          </a:endParaRPr>
        </a:p>
      </dgm:t>
    </dgm:pt>
    <dgm:pt modelId="{BF677078-244D-47A1-AC85-FDB234D12BC6}">
      <dgm:prSet phldrT="[Testo]"/>
      <dgm:spPr/>
      <dgm:t>
        <a:bodyPr/>
        <a:lstStyle/>
        <a:p>
          <a:r>
            <a:rPr lang="it-IT" dirty="0">
              <a:latin typeface="Times New Roman" panose="02020603050405020304" pitchFamily="18" charset="0"/>
              <a:cs typeface="Times New Roman" panose="02020603050405020304" pitchFamily="18" charset="0"/>
            </a:rPr>
            <a:t>IFMIF</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DONES</a:t>
          </a:r>
        </a:p>
      </dgm:t>
    </dgm:pt>
    <dgm:pt modelId="{EC4EF169-E624-4C8C-BADE-E37C52E2C150}" type="parTrans" cxnId="{BF740354-C76E-4E9C-A78A-5CE3F356D5D7}">
      <dgm:prSet/>
      <dgm:spPr/>
      <dgm:t>
        <a:bodyPr/>
        <a:lstStyle/>
        <a:p>
          <a:endParaRPr lang="it-IT">
            <a:latin typeface="Times New Roman" panose="02020603050405020304" pitchFamily="18" charset="0"/>
            <a:cs typeface="Times New Roman" panose="02020603050405020304" pitchFamily="18" charset="0"/>
          </a:endParaRPr>
        </a:p>
      </dgm:t>
    </dgm:pt>
    <dgm:pt modelId="{8B698BA4-04E3-4CFE-9F8F-FA1F05BB468B}" type="sibTrans" cxnId="{BF740354-C76E-4E9C-A78A-5CE3F356D5D7}">
      <dgm:prSet/>
      <dgm:spPr/>
      <dgm:t>
        <a:bodyPr/>
        <a:lstStyle/>
        <a:p>
          <a:endParaRPr lang="it-IT">
            <a:latin typeface="Times New Roman" panose="02020603050405020304" pitchFamily="18" charset="0"/>
            <a:cs typeface="Times New Roman" panose="02020603050405020304" pitchFamily="18" charset="0"/>
          </a:endParaRPr>
        </a:p>
      </dgm:t>
    </dgm:pt>
    <dgm:pt modelId="{5BF7CB46-C0DD-4A85-AB0B-F0C3F2F7AC8F}">
      <dgm:prSet phldrT="[Testo]"/>
      <dgm:spPr/>
      <dgm:t>
        <a:bodyPr/>
        <a:lstStyle/>
        <a:p>
          <a:r>
            <a:rPr lang="it-IT" dirty="0">
              <a:latin typeface="Times New Roman" panose="02020603050405020304" pitchFamily="18" charset="0"/>
              <a:cs typeface="Times New Roman" panose="02020603050405020304" pitchFamily="18" charset="0"/>
            </a:rPr>
            <a:t>VNS</a:t>
          </a:r>
        </a:p>
      </dgm:t>
    </dgm:pt>
    <dgm:pt modelId="{DC265C26-4FB0-43A1-9C7E-4C4D124CA5B1}" type="parTrans" cxnId="{24394162-9F45-4FA5-88E4-6A880B46B844}">
      <dgm:prSet/>
      <dgm:spPr/>
      <dgm:t>
        <a:bodyPr/>
        <a:lstStyle/>
        <a:p>
          <a:endParaRPr lang="it-IT">
            <a:latin typeface="Times New Roman" panose="02020603050405020304" pitchFamily="18" charset="0"/>
            <a:cs typeface="Times New Roman" panose="02020603050405020304" pitchFamily="18" charset="0"/>
          </a:endParaRPr>
        </a:p>
      </dgm:t>
    </dgm:pt>
    <dgm:pt modelId="{69532E68-EF11-4FF8-8EE8-66DB08F8A947}" type="sibTrans" cxnId="{24394162-9F45-4FA5-88E4-6A880B46B844}">
      <dgm:prSet/>
      <dgm:spPr/>
      <dgm:t>
        <a:bodyPr/>
        <a:lstStyle/>
        <a:p>
          <a:endParaRPr lang="it-IT">
            <a:latin typeface="Times New Roman" panose="02020603050405020304" pitchFamily="18" charset="0"/>
            <a:cs typeface="Times New Roman" panose="02020603050405020304" pitchFamily="18" charset="0"/>
          </a:endParaRPr>
        </a:p>
      </dgm:t>
    </dgm:pt>
    <dgm:pt modelId="{15B8BB58-3FC3-4DDF-A51C-0EB4BCD74320}" type="pres">
      <dgm:prSet presAssocID="{FAF87FD7-F712-4D9A-BAD6-C6FE7002A761}" presName="Name0" presStyleCnt="0">
        <dgm:presLayoutVars>
          <dgm:chMax val="1"/>
          <dgm:dir/>
          <dgm:animLvl val="ctr"/>
          <dgm:resizeHandles val="exact"/>
        </dgm:presLayoutVars>
      </dgm:prSet>
      <dgm:spPr/>
    </dgm:pt>
    <dgm:pt modelId="{A469186D-8C58-4DC1-924A-F100F59646BE}" type="pres">
      <dgm:prSet presAssocID="{855F09B0-B43C-46A3-9A9C-37E9C4E4AD85}" presName="centerShape" presStyleLbl="node0" presStyleIdx="0" presStyleCnt="1"/>
      <dgm:spPr/>
    </dgm:pt>
    <dgm:pt modelId="{0F294766-0E1F-49F3-A1D2-097E3D840E00}" type="pres">
      <dgm:prSet presAssocID="{919B11DF-3597-4CEA-8DFF-7AEDA0914786}" presName="node" presStyleLbl="node1" presStyleIdx="0" presStyleCnt="5">
        <dgm:presLayoutVars>
          <dgm:bulletEnabled val="1"/>
        </dgm:presLayoutVars>
      </dgm:prSet>
      <dgm:spPr/>
    </dgm:pt>
    <dgm:pt modelId="{25D240A6-34C9-4A6B-BC0F-2DFB149C7611}" type="pres">
      <dgm:prSet presAssocID="{919B11DF-3597-4CEA-8DFF-7AEDA0914786}" presName="dummy" presStyleCnt="0"/>
      <dgm:spPr/>
    </dgm:pt>
    <dgm:pt modelId="{A4F45730-CCBC-471B-9AF7-603D1FAF6AC4}" type="pres">
      <dgm:prSet presAssocID="{67AA2786-CC64-4452-9A24-2B203ABF1CEB}" presName="sibTrans" presStyleLbl="sibTrans2D1" presStyleIdx="0" presStyleCnt="5"/>
      <dgm:spPr/>
    </dgm:pt>
    <dgm:pt modelId="{3CDB7B7B-90CA-4583-BB8E-36AEDAD5EDB3}" type="pres">
      <dgm:prSet presAssocID="{1A7088FD-879B-4A53-947D-0DAE6859F18E}" presName="node" presStyleLbl="node1" presStyleIdx="1" presStyleCnt="5">
        <dgm:presLayoutVars>
          <dgm:bulletEnabled val="1"/>
        </dgm:presLayoutVars>
      </dgm:prSet>
      <dgm:spPr/>
    </dgm:pt>
    <dgm:pt modelId="{04C9A6EE-D56F-47D0-A896-96D060F2803F}" type="pres">
      <dgm:prSet presAssocID="{1A7088FD-879B-4A53-947D-0DAE6859F18E}" presName="dummy" presStyleCnt="0"/>
      <dgm:spPr/>
    </dgm:pt>
    <dgm:pt modelId="{739E04B8-12F3-421D-95C2-9BA87631078D}" type="pres">
      <dgm:prSet presAssocID="{F0B2AB6C-87E7-45FE-9971-B7B5EDDC8090}" presName="sibTrans" presStyleLbl="sibTrans2D1" presStyleIdx="1" presStyleCnt="5"/>
      <dgm:spPr/>
    </dgm:pt>
    <dgm:pt modelId="{5348987C-1727-43DA-AF5C-3496433F70B3}" type="pres">
      <dgm:prSet presAssocID="{2138132D-840A-4CEB-B4BF-295C9E77448F}" presName="node" presStyleLbl="node1" presStyleIdx="2" presStyleCnt="5">
        <dgm:presLayoutVars>
          <dgm:bulletEnabled val="1"/>
        </dgm:presLayoutVars>
      </dgm:prSet>
      <dgm:spPr/>
    </dgm:pt>
    <dgm:pt modelId="{D1F4AD7D-5287-4B45-929B-6A025EE75E50}" type="pres">
      <dgm:prSet presAssocID="{2138132D-840A-4CEB-B4BF-295C9E77448F}" presName="dummy" presStyleCnt="0"/>
      <dgm:spPr/>
    </dgm:pt>
    <dgm:pt modelId="{58E5C1FA-EE04-4EB7-A9EE-5ABAE35D8EDE}" type="pres">
      <dgm:prSet presAssocID="{5F3CA14A-42B2-410B-9596-547115AC2849}" presName="sibTrans" presStyleLbl="sibTrans2D1" presStyleIdx="2" presStyleCnt="5"/>
      <dgm:spPr/>
    </dgm:pt>
    <dgm:pt modelId="{9601AE34-2725-452E-A2BD-FDEADD66E5F3}" type="pres">
      <dgm:prSet presAssocID="{BF677078-244D-47A1-AC85-FDB234D12BC6}" presName="node" presStyleLbl="node1" presStyleIdx="3" presStyleCnt="5">
        <dgm:presLayoutVars>
          <dgm:bulletEnabled val="1"/>
        </dgm:presLayoutVars>
      </dgm:prSet>
      <dgm:spPr/>
    </dgm:pt>
    <dgm:pt modelId="{FB70FADD-647D-40FF-A146-E77B8416F3A2}" type="pres">
      <dgm:prSet presAssocID="{BF677078-244D-47A1-AC85-FDB234D12BC6}" presName="dummy" presStyleCnt="0"/>
      <dgm:spPr/>
    </dgm:pt>
    <dgm:pt modelId="{73DECDAF-4035-4F5D-BDD2-37554849AAF3}" type="pres">
      <dgm:prSet presAssocID="{8B698BA4-04E3-4CFE-9F8F-FA1F05BB468B}" presName="sibTrans" presStyleLbl="sibTrans2D1" presStyleIdx="3" presStyleCnt="5"/>
      <dgm:spPr/>
    </dgm:pt>
    <dgm:pt modelId="{51652E43-EE17-46AC-9066-E9E02761D7B5}" type="pres">
      <dgm:prSet presAssocID="{5BF7CB46-C0DD-4A85-AB0B-F0C3F2F7AC8F}" presName="node" presStyleLbl="node1" presStyleIdx="4" presStyleCnt="5">
        <dgm:presLayoutVars>
          <dgm:bulletEnabled val="1"/>
        </dgm:presLayoutVars>
      </dgm:prSet>
      <dgm:spPr/>
    </dgm:pt>
    <dgm:pt modelId="{3CD0D175-F368-421D-AB6F-C89E08075746}" type="pres">
      <dgm:prSet presAssocID="{5BF7CB46-C0DD-4A85-AB0B-F0C3F2F7AC8F}" presName="dummy" presStyleCnt="0"/>
      <dgm:spPr/>
    </dgm:pt>
    <dgm:pt modelId="{40E56B31-EC02-4C49-AFE0-20F6C8BE5C27}" type="pres">
      <dgm:prSet presAssocID="{69532E68-EF11-4FF8-8EE8-66DB08F8A947}" presName="sibTrans" presStyleLbl="sibTrans2D1" presStyleIdx="4" presStyleCnt="5"/>
      <dgm:spPr/>
    </dgm:pt>
  </dgm:ptLst>
  <dgm:cxnLst>
    <dgm:cxn modelId="{9E49A005-169C-4962-8AA0-E45594ECCB4A}" type="presOf" srcId="{67AA2786-CC64-4452-9A24-2B203ABF1CEB}" destId="{A4F45730-CCBC-471B-9AF7-603D1FAF6AC4}" srcOrd="0" destOrd="0" presId="urn:microsoft.com/office/officeart/2005/8/layout/radial6"/>
    <dgm:cxn modelId="{D14A5414-9F86-417D-8FC6-54D4134C795B}" type="presOf" srcId="{BF677078-244D-47A1-AC85-FDB234D12BC6}" destId="{9601AE34-2725-452E-A2BD-FDEADD66E5F3}" srcOrd="0" destOrd="0" presId="urn:microsoft.com/office/officeart/2005/8/layout/radial6"/>
    <dgm:cxn modelId="{1C10AD14-0273-492B-98BA-78746A94712C}" srcId="{FAF87FD7-F712-4D9A-BAD6-C6FE7002A761}" destId="{855F09B0-B43C-46A3-9A9C-37E9C4E4AD85}" srcOrd="0" destOrd="0" parTransId="{7F6CD895-38BE-4DE6-98D2-783102F9869C}" sibTransId="{5A3E713C-6AA8-41AB-99B7-2E9BFBEF2B16}"/>
    <dgm:cxn modelId="{117D8C2C-A65E-484B-A9EA-D0C7C85E8E1C}" type="presOf" srcId="{1A7088FD-879B-4A53-947D-0DAE6859F18E}" destId="{3CDB7B7B-90CA-4583-BB8E-36AEDAD5EDB3}" srcOrd="0" destOrd="0" presId="urn:microsoft.com/office/officeart/2005/8/layout/radial6"/>
    <dgm:cxn modelId="{751F3F2E-5713-435A-A6A8-5A8132300927}" type="presOf" srcId="{FAF87FD7-F712-4D9A-BAD6-C6FE7002A761}" destId="{15B8BB58-3FC3-4DDF-A51C-0EB4BCD74320}" srcOrd="0" destOrd="0" presId="urn:microsoft.com/office/officeart/2005/8/layout/radial6"/>
    <dgm:cxn modelId="{24394162-9F45-4FA5-88E4-6A880B46B844}" srcId="{855F09B0-B43C-46A3-9A9C-37E9C4E4AD85}" destId="{5BF7CB46-C0DD-4A85-AB0B-F0C3F2F7AC8F}" srcOrd="4" destOrd="0" parTransId="{DC265C26-4FB0-43A1-9C7E-4C4D124CA5B1}" sibTransId="{69532E68-EF11-4FF8-8EE8-66DB08F8A947}"/>
    <dgm:cxn modelId="{A3F98D42-17B7-4194-A62F-DB91CA254BA6}" type="presOf" srcId="{5F3CA14A-42B2-410B-9596-547115AC2849}" destId="{58E5C1FA-EE04-4EB7-A9EE-5ABAE35D8EDE}" srcOrd="0" destOrd="0" presId="urn:microsoft.com/office/officeart/2005/8/layout/radial6"/>
    <dgm:cxn modelId="{BF740354-C76E-4E9C-A78A-5CE3F356D5D7}" srcId="{855F09B0-B43C-46A3-9A9C-37E9C4E4AD85}" destId="{BF677078-244D-47A1-AC85-FDB234D12BC6}" srcOrd="3" destOrd="0" parTransId="{EC4EF169-E624-4C8C-BADE-E37C52E2C150}" sibTransId="{8B698BA4-04E3-4CFE-9F8F-FA1F05BB468B}"/>
    <dgm:cxn modelId="{E77AAD87-7B06-4674-8976-0FFF75A7D8FB}" type="presOf" srcId="{5BF7CB46-C0DD-4A85-AB0B-F0C3F2F7AC8F}" destId="{51652E43-EE17-46AC-9066-E9E02761D7B5}" srcOrd="0" destOrd="0" presId="urn:microsoft.com/office/officeart/2005/8/layout/radial6"/>
    <dgm:cxn modelId="{03960B94-AFDE-4DD2-A4E2-BCBA5A001FAE}" type="presOf" srcId="{F0B2AB6C-87E7-45FE-9971-B7B5EDDC8090}" destId="{739E04B8-12F3-421D-95C2-9BA87631078D}" srcOrd="0" destOrd="0" presId="urn:microsoft.com/office/officeart/2005/8/layout/radial6"/>
    <dgm:cxn modelId="{D96D0C9C-3772-4185-8875-5E6DC79C8E55}" type="presOf" srcId="{2138132D-840A-4CEB-B4BF-295C9E77448F}" destId="{5348987C-1727-43DA-AF5C-3496433F70B3}" srcOrd="0" destOrd="0" presId="urn:microsoft.com/office/officeart/2005/8/layout/radial6"/>
    <dgm:cxn modelId="{823392AC-B7FC-4DA5-9B96-693CA9F382C2}" type="presOf" srcId="{919B11DF-3597-4CEA-8DFF-7AEDA0914786}" destId="{0F294766-0E1F-49F3-A1D2-097E3D840E00}" srcOrd="0" destOrd="0" presId="urn:microsoft.com/office/officeart/2005/8/layout/radial6"/>
    <dgm:cxn modelId="{83A3F4BB-0383-431E-B758-9A91F1F591C4}" type="presOf" srcId="{69532E68-EF11-4FF8-8EE8-66DB08F8A947}" destId="{40E56B31-EC02-4C49-AFE0-20F6C8BE5C27}" srcOrd="0" destOrd="0" presId="urn:microsoft.com/office/officeart/2005/8/layout/radial6"/>
    <dgm:cxn modelId="{225F19C9-CD44-41E0-88DD-FE50ECD7E745}" type="presOf" srcId="{8B698BA4-04E3-4CFE-9F8F-FA1F05BB468B}" destId="{73DECDAF-4035-4F5D-BDD2-37554849AAF3}" srcOrd="0" destOrd="0" presId="urn:microsoft.com/office/officeart/2005/8/layout/radial6"/>
    <dgm:cxn modelId="{809EB1D3-2072-4B84-8BA4-983795AB11B6}" type="presOf" srcId="{855F09B0-B43C-46A3-9A9C-37E9C4E4AD85}" destId="{A469186D-8C58-4DC1-924A-F100F59646BE}" srcOrd="0" destOrd="0" presId="urn:microsoft.com/office/officeart/2005/8/layout/radial6"/>
    <dgm:cxn modelId="{FFA701D9-47E1-498F-A436-0F4FEE1876F1}" srcId="{855F09B0-B43C-46A3-9A9C-37E9C4E4AD85}" destId="{2138132D-840A-4CEB-B4BF-295C9E77448F}" srcOrd="2" destOrd="0" parTransId="{7B372CC2-E5F4-4AD6-9BD6-7CE58BE71DA0}" sibTransId="{5F3CA14A-42B2-410B-9596-547115AC2849}"/>
    <dgm:cxn modelId="{1E8CEADB-DA02-47E9-BA7C-E9A40CAA6EDB}" srcId="{855F09B0-B43C-46A3-9A9C-37E9C4E4AD85}" destId="{1A7088FD-879B-4A53-947D-0DAE6859F18E}" srcOrd="1" destOrd="0" parTransId="{97FC3A7C-FE7D-4D53-A4CA-81CD47EA9B69}" sibTransId="{F0B2AB6C-87E7-45FE-9971-B7B5EDDC8090}"/>
    <dgm:cxn modelId="{6738E1E5-69A6-4E74-95F0-40E194CED5C9}" srcId="{855F09B0-B43C-46A3-9A9C-37E9C4E4AD85}" destId="{919B11DF-3597-4CEA-8DFF-7AEDA0914786}" srcOrd="0" destOrd="0" parTransId="{790D17F7-F837-4C8D-BF9E-5918F1BCDFA2}" sibTransId="{67AA2786-CC64-4452-9A24-2B203ABF1CEB}"/>
    <dgm:cxn modelId="{C5EF702D-0F2F-4010-81AB-CAA380386786}" type="presParOf" srcId="{15B8BB58-3FC3-4DDF-A51C-0EB4BCD74320}" destId="{A469186D-8C58-4DC1-924A-F100F59646BE}" srcOrd="0" destOrd="0" presId="urn:microsoft.com/office/officeart/2005/8/layout/radial6"/>
    <dgm:cxn modelId="{44858F7D-2BFB-4598-9D6C-542CED013074}" type="presParOf" srcId="{15B8BB58-3FC3-4DDF-A51C-0EB4BCD74320}" destId="{0F294766-0E1F-49F3-A1D2-097E3D840E00}" srcOrd="1" destOrd="0" presId="urn:microsoft.com/office/officeart/2005/8/layout/radial6"/>
    <dgm:cxn modelId="{86574678-CEA2-4A7A-B605-A0CF84B32DBE}" type="presParOf" srcId="{15B8BB58-3FC3-4DDF-A51C-0EB4BCD74320}" destId="{25D240A6-34C9-4A6B-BC0F-2DFB149C7611}" srcOrd="2" destOrd="0" presId="urn:microsoft.com/office/officeart/2005/8/layout/radial6"/>
    <dgm:cxn modelId="{671EDB2C-5368-4A23-8D1A-E00008AD7359}" type="presParOf" srcId="{15B8BB58-3FC3-4DDF-A51C-0EB4BCD74320}" destId="{A4F45730-CCBC-471B-9AF7-603D1FAF6AC4}" srcOrd="3" destOrd="0" presId="urn:microsoft.com/office/officeart/2005/8/layout/radial6"/>
    <dgm:cxn modelId="{A71DDAA4-47FA-4712-AA20-2AD8F28ED54E}" type="presParOf" srcId="{15B8BB58-3FC3-4DDF-A51C-0EB4BCD74320}" destId="{3CDB7B7B-90CA-4583-BB8E-36AEDAD5EDB3}" srcOrd="4" destOrd="0" presId="urn:microsoft.com/office/officeart/2005/8/layout/radial6"/>
    <dgm:cxn modelId="{D96D0C8E-B240-4C14-AD78-1E6B07AA2CBA}" type="presParOf" srcId="{15B8BB58-3FC3-4DDF-A51C-0EB4BCD74320}" destId="{04C9A6EE-D56F-47D0-A896-96D060F2803F}" srcOrd="5" destOrd="0" presId="urn:microsoft.com/office/officeart/2005/8/layout/radial6"/>
    <dgm:cxn modelId="{5F00B9E7-5A40-4A45-BC3E-A67A09DEFBD4}" type="presParOf" srcId="{15B8BB58-3FC3-4DDF-A51C-0EB4BCD74320}" destId="{739E04B8-12F3-421D-95C2-9BA87631078D}" srcOrd="6" destOrd="0" presId="urn:microsoft.com/office/officeart/2005/8/layout/radial6"/>
    <dgm:cxn modelId="{3CD8AD6D-1402-4A1B-A9EF-319C18263583}" type="presParOf" srcId="{15B8BB58-3FC3-4DDF-A51C-0EB4BCD74320}" destId="{5348987C-1727-43DA-AF5C-3496433F70B3}" srcOrd="7" destOrd="0" presId="urn:microsoft.com/office/officeart/2005/8/layout/radial6"/>
    <dgm:cxn modelId="{C8281F76-2828-4111-A679-3C7038181711}" type="presParOf" srcId="{15B8BB58-3FC3-4DDF-A51C-0EB4BCD74320}" destId="{D1F4AD7D-5287-4B45-929B-6A025EE75E50}" srcOrd="8" destOrd="0" presId="urn:microsoft.com/office/officeart/2005/8/layout/radial6"/>
    <dgm:cxn modelId="{0685E11D-6848-4E93-B57F-ED3EC1BAEE54}" type="presParOf" srcId="{15B8BB58-3FC3-4DDF-A51C-0EB4BCD74320}" destId="{58E5C1FA-EE04-4EB7-A9EE-5ABAE35D8EDE}" srcOrd="9" destOrd="0" presId="urn:microsoft.com/office/officeart/2005/8/layout/radial6"/>
    <dgm:cxn modelId="{A78DC56E-FC07-472F-A9A2-D95E5BAB0AE5}" type="presParOf" srcId="{15B8BB58-3FC3-4DDF-A51C-0EB4BCD74320}" destId="{9601AE34-2725-452E-A2BD-FDEADD66E5F3}" srcOrd="10" destOrd="0" presId="urn:microsoft.com/office/officeart/2005/8/layout/radial6"/>
    <dgm:cxn modelId="{2362331B-048C-44D4-A798-486A36147E80}" type="presParOf" srcId="{15B8BB58-3FC3-4DDF-A51C-0EB4BCD74320}" destId="{FB70FADD-647D-40FF-A146-E77B8416F3A2}" srcOrd="11" destOrd="0" presId="urn:microsoft.com/office/officeart/2005/8/layout/radial6"/>
    <dgm:cxn modelId="{8FE4093E-027C-4ECE-B982-9CC69B887B4F}" type="presParOf" srcId="{15B8BB58-3FC3-4DDF-A51C-0EB4BCD74320}" destId="{73DECDAF-4035-4F5D-BDD2-37554849AAF3}" srcOrd="12" destOrd="0" presId="urn:microsoft.com/office/officeart/2005/8/layout/radial6"/>
    <dgm:cxn modelId="{833E5E4C-468B-4135-B4EC-3AAFBA66CA52}" type="presParOf" srcId="{15B8BB58-3FC3-4DDF-A51C-0EB4BCD74320}" destId="{51652E43-EE17-46AC-9066-E9E02761D7B5}" srcOrd="13" destOrd="0" presId="urn:microsoft.com/office/officeart/2005/8/layout/radial6"/>
    <dgm:cxn modelId="{4BD83E5C-B66E-4EB8-8FB2-B50E7C0F7409}" type="presParOf" srcId="{15B8BB58-3FC3-4DDF-A51C-0EB4BCD74320}" destId="{3CD0D175-F368-421D-AB6F-C89E08075746}" srcOrd="14" destOrd="0" presId="urn:microsoft.com/office/officeart/2005/8/layout/radial6"/>
    <dgm:cxn modelId="{67E80F7A-7037-442E-AF1A-8A2AC4F2FEAE}" type="presParOf" srcId="{15B8BB58-3FC3-4DDF-A51C-0EB4BCD74320}" destId="{40E56B31-EC02-4C49-AFE0-20F6C8BE5C2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2EF0C-0198-4EE5-9F35-6F41356410AF}">
      <dsp:nvSpPr>
        <dsp:cNvPr id="0" name=""/>
        <dsp:cNvSpPr/>
      </dsp:nvSpPr>
      <dsp:spPr>
        <a:xfrm>
          <a:off x="0" y="9674"/>
          <a:ext cx="5105400" cy="46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err="1"/>
            <a:t>Introduction</a:t>
          </a:r>
          <a:endParaRPr lang="it-IT" sz="2000" kern="1200" dirty="0"/>
        </a:p>
      </dsp:txBody>
      <dsp:txXfrm>
        <a:off x="22846" y="32520"/>
        <a:ext cx="5059708" cy="422308"/>
      </dsp:txXfrm>
    </dsp:sp>
    <dsp:sp modelId="{5F332059-E19F-42B1-9872-9C5F67EE076D}">
      <dsp:nvSpPr>
        <dsp:cNvPr id="0" name=""/>
        <dsp:cNvSpPr/>
      </dsp:nvSpPr>
      <dsp:spPr>
        <a:xfrm>
          <a:off x="0" y="477675"/>
          <a:ext cx="5105400"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t-IT" sz="1600" kern="1200" dirty="0" err="1"/>
            <a:t>Remarks</a:t>
          </a:r>
          <a:r>
            <a:rPr lang="it-IT" sz="1600" kern="1200" dirty="0"/>
            <a:t> on Breeding Blankets</a:t>
          </a:r>
        </a:p>
        <a:p>
          <a:pPr marL="171450" lvl="1" indent="-171450" algn="l" defTabSz="711200">
            <a:lnSpc>
              <a:spcPct val="90000"/>
            </a:lnSpc>
            <a:spcBef>
              <a:spcPct val="0"/>
            </a:spcBef>
            <a:spcAft>
              <a:spcPct val="20000"/>
            </a:spcAft>
            <a:buChar char="•"/>
          </a:pPr>
          <a:r>
            <a:rPr lang="it-IT" sz="1600" kern="1200" dirty="0" err="1"/>
            <a:t>Introduction</a:t>
          </a:r>
          <a:r>
            <a:rPr lang="it-IT" sz="1600" kern="1200" dirty="0"/>
            <a:t> to WCLL BB</a:t>
          </a:r>
        </a:p>
      </dsp:txBody>
      <dsp:txXfrm>
        <a:off x="0" y="477675"/>
        <a:ext cx="5105400" cy="527850"/>
      </dsp:txXfrm>
    </dsp:sp>
    <dsp:sp modelId="{362DE08C-53DB-4340-AC0D-E99D80733420}">
      <dsp:nvSpPr>
        <dsp:cNvPr id="0" name=""/>
        <dsp:cNvSpPr/>
      </dsp:nvSpPr>
      <dsp:spPr>
        <a:xfrm>
          <a:off x="0" y="1005525"/>
          <a:ext cx="5105400" cy="4680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err="1"/>
            <a:t>Qualification</a:t>
          </a:r>
          <a:endParaRPr lang="it-IT" sz="2000" kern="1200" dirty="0"/>
        </a:p>
      </dsp:txBody>
      <dsp:txXfrm>
        <a:off x="22846" y="1028371"/>
        <a:ext cx="5059708" cy="422308"/>
      </dsp:txXfrm>
    </dsp:sp>
    <dsp:sp modelId="{D21C8C1A-91A9-4957-95DF-1C80F7D8E564}">
      <dsp:nvSpPr>
        <dsp:cNvPr id="0" name=""/>
        <dsp:cNvSpPr/>
      </dsp:nvSpPr>
      <dsp:spPr>
        <a:xfrm>
          <a:off x="0" y="1473525"/>
          <a:ext cx="5105400"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t-IT" sz="1600" kern="1200" dirty="0"/>
            <a:t>WCLL BB </a:t>
          </a:r>
          <a:r>
            <a:rPr lang="it-IT" sz="1600" kern="1200" dirty="0" err="1"/>
            <a:t>needs</a:t>
          </a:r>
          <a:endParaRPr lang="it-IT" sz="1600" kern="1200" dirty="0"/>
        </a:p>
        <a:p>
          <a:pPr marL="171450" lvl="1" indent="-171450" algn="l" defTabSz="711200">
            <a:lnSpc>
              <a:spcPct val="90000"/>
            </a:lnSpc>
            <a:spcBef>
              <a:spcPct val="0"/>
            </a:spcBef>
            <a:spcAft>
              <a:spcPct val="20000"/>
            </a:spcAft>
            <a:buChar char="•"/>
          </a:pPr>
          <a:r>
            <a:rPr lang="it-IT" sz="1600" kern="1200" dirty="0" err="1"/>
            <a:t>Irradiation</a:t>
          </a:r>
          <a:r>
            <a:rPr lang="it-IT" sz="1600" kern="1200" dirty="0"/>
            <a:t> </a:t>
          </a:r>
          <a:r>
            <a:rPr lang="it-IT" sz="1600" kern="1200" dirty="0" err="1"/>
            <a:t>infrastructures</a:t>
          </a:r>
          <a:r>
            <a:rPr lang="it-IT" sz="1600" kern="1200" dirty="0"/>
            <a:t> (</a:t>
          </a:r>
          <a:r>
            <a:rPr lang="it-IT" sz="1600" kern="1200" dirty="0" err="1"/>
            <a:t>existing</a:t>
          </a:r>
          <a:r>
            <a:rPr lang="it-IT" sz="1600" kern="1200" dirty="0"/>
            <a:t> and </a:t>
          </a:r>
          <a:r>
            <a:rPr lang="it-IT" sz="1600" kern="1200" dirty="0" err="1"/>
            <a:t>planned</a:t>
          </a:r>
          <a:r>
            <a:rPr lang="it-IT" sz="1600" kern="1200" dirty="0"/>
            <a:t>)</a:t>
          </a:r>
        </a:p>
      </dsp:txBody>
      <dsp:txXfrm>
        <a:off x="0" y="1473525"/>
        <a:ext cx="5105400" cy="527850"/>
      </dsp:txXfrm>
    </dsp:sp>
    <dsp:sp modelId="{EAEFC0F1-6289-42D4-9311-CE94993E16BC}">
      <dsp:nvSpPr>
        <dsp:cNvPr id="0" name=""/>
        <dsp:cNvSpPr/>
      </dsp:nvSpPr>
      <dsp:spPr>
        <a:xfrm>
          <a:off x="0" y="2001375"/>
          <a:ext cx="5105400" cy="4680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Challenges</a:t>
          </a:r>
        </a:p>
      </dsp:txBody>
      <dsp:txXfrm>
        <a:off x="22846" y="2024221"/>
        <a:ext cx="5059708" cy="422308"/>
      </dsp:txXfrm>
    </dsp:sp>
    <dsp:sp modelId="{7562980C-8E5F-4510-82FB-B22FBA079682}">
      <dsp:nvSpPr>
        <dsp:cNvPr id="0" name=""/>
        <dsp:cNvSpPr/>
      </dsp:nvSpPr>
      <dsp:spPr>
        <a:xfrm>
          <a:off x="0" y="2469375"/>
          <a:ext cx="5105400" cy="52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it-IT" sz="1600" kern="1200" dirty="0"/>
            <a:t>WCLL BB-</a:t>
          </a:r>
          <a:r>
            <a:rPr lang="it-IT" sz="1600" kern="1200" dirty="0" err="1"/>
            <a:t>related</a:t>
          </a:r>
          <a:r>
            <a:rPr lang="it-IT" sz="1600" kern="1200" dirty="0"/>
            <a:t> challenges</a:t>
          </a:r>
        </a:p>
        <a:p>
          <a:pPr marL="171450" lvl="1" indent="-171450" algn="l" defTabSz="711200">
            <a:lnSpc>
              <a:spcPct val="90000"/>
            </a:lnSpc>
            <a:spcBef>
              <a:spcPct val="0"/>
            </a:spcBef>
            <a:spcAft>
              <a:spcPct val="20000"/>
            </a:spcAft>
            <a:buChar char="•"/>
          </a:pPr>
          <a:r>
            <a:rPr lang="it-IT" sz="1600" kern="1200" dirty="0"/>
            <a:t>DONES </a:t>
          </a:r>
          <a:r>
            <a:rPr lang="it-IT" sz="1600" kern="1200" dirty="0" err="1"/>
            <a:t>potential</a:t>
          </a:r>
          <a:r>
            <a:rPr lang="it-IT" sz="1600" kern="1200" dirty="0"/>
            <a:t> </a:t>
          </a:r>
          <a:r>
            <a:rPr lang="it-IT" sz="1600" kern="1200" dirty="0" err="1"/>
            <a:t>contribution</a:t>
          </a:r>
          <a:endParaRPr lang="it-IT" sz="1600" kern="1200" dirty="0"/>
        </a:p>
      </dsp:txBody>
      <dsp:txXfrm>
        <a:off x="0" y="2469375"/>
        <a:ext cx="5105400" cy="527850"/>
      </dsp:txXfrm>
    </dsp:sp>
    <dsp:sp modelId="{77400126-110C-43C4-A38B-9223EC389F2F}">
      <dsp:nvSpPr>
        <dsp:cNvPr id="0" name=""/>
        <dsp:cNvSpPr/>
      </dsp:nvSpPr>
      <dsp:spPr>
        <a:xfrm>
          <a:off x="0" y="2997225"/>
          <a:ext cx="5105400" cy="4680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err="1"/>
            <a:t>Examples</a:t>
          </a:r>
          <a:endParaRPr lang="it-IT" sz="2000" kern="1200" dirty="0"/>
        </a:p>
      </dsp:txBody>
      <dsp:txXfrm>
        <a:off x="22846" y="3020071"/>
        <a:ext cx="5059708" cy="422308"/>
      </dsp:txXfrm>
    </dsp:sp>
    <dsp:sp modelId="{2870EE9B-01D1-4CC7-A2F1-CBDC2CBD308E}">
      <dsp:nvSpPr>
        <dsp:cNvPr id="0" name=""/>
        <dsp:cNvSpPr/>
      </dsp:nvSpPr>
      <dsp:spPr>
        <a:xfrm>
          <a:off x="0" y="3522825"/>
          <a:ext cx="5105400" cy="4680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Conclusive </a:t>
          </a:r>
          <a:r>
            <a:rPr lang="it-IT" sz="2000" kern="1200" dirty="0" err="1"/>
            <a:t>remarks</a:t>
          </a:r>
          <a:endParaRPr lang="it-IT" sz="2000" kern="1200" dirty="0"/>
        </a:p>
      </dsp:txBody>
      <dsp:txXfrm>
        <a:off x="22846" y="3545671"/>
        <a:ext cx="5059708" cy="42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56B31-EC02-4C49-AFE0-20F6C8BE5C27}">
      <dsp:nvSpPr>
        <dsp:cNvPr id="0" name=""/>
        <dsp:cNvSpPr/>
      </dsp:nvSpPr>
      <dsp:spPr>
        <a:xfrm>
          <a:off x="1374925" y="501235"/>
          <a:ext cx="3346149" cy="3346149"/>
        </a:xfrm>
        <a:prstGeom prst="blockArc">
          <a:avLst>
            <a:gd name="adj1" fmla="val 11880000"/>
            <a:gd name="adj2" fmla="val 16200000"/>
            <a:gd name="adj3" fmla="val 4636"/>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ECDAF-4035-4F5D-BDD2-37554849AAF3}">
      <dsp:nvSpPr>
        <dsp:cNvPr id="0" name=""/>
        <dsp:cNvSpPr/>
      </dsp:nvSpPr>
      <dsp:spPr>
        <a:xfrm>
          <a:off x="1374925" y="501235"/>
          <a:ext cx="3346149" cy="3346149"/>
        </a:xfrm>
        <a:prstGeom prst="blockArc">
          <a:avLst>
            <a:gd name="adj1" fmla="val 7560000"/>
            <a:gd name="adj2" fmla="val 11880000"/>
            <a:gd name="adj3" fmla="val 4636"/>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E5C1FA-EE04-4EB7-A9EE-5ABAE35D8EDE}">
      <dsp:nvSpPr>
        <dsp:cNvPr id="0" name=""/>
        <dsp:cNvSpPr/>
      </dsp:nvSpPr>
      <dsp:spPr>
        <a:xfrm>
          <a:off x="1374925" y="501235"/>
          <a:ext cx="3346149" cy="3346149"/>
        </a:xfrm>
        <a:prstGeom prst="blockArc">
          <a:avLst>
            <a:gd name="adj1" fmla="val 3240000"/>
            <a:gd name="adj2" fmla="val 7560000"/>
            <a:gd name="adj3" fmla="val 4636"/>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E04B8-12F3-421D-95C2-9BA87631078D}">
      <dsp:nvSpPr>
        <dsp:cNvPr id="0" name=""/>
        <dsp:cNvSpPr/>
      </dsp:nvSpPr>
      <dsp:spPr>
        <a:xfrm>
          <a:off x="1374925" y="501235"/>
          <a:ext cx="3346149" cy="3346149"/>
        </a:xfrm>
        <a:prstGeom prst="blockArc">
          <a:avLst>
            <a:gd name="adj1" fmla="val 20520000"/>
            <a:gd name="adj2" fmla="val 3240000"/>
            <a:gd name="adj3" fmla="val 4636"/>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45730-CCBC-471B-9AF7-603D1FAF6AC4}">
      <dsp:nvSpPr>
        <dsp:cNvPr id="0" name=""/>
        <dsp:cNvSpPr/>
      </dsp:nvSpPr>
      <dsp:spPr>
        <a:xfrm>
          <a:off x="1374925" y="501235"/>
          <a:ext cx="3346149" cy="3346149"/>
        </a:xfrm>
        <a:prstGeom prst="blockArc">
          <a:avLst>
            <a:gd name="adj1" fmla="val 16200000"/>
            <a:gd name="adj2" fmla="val 2052000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9186D-8C58-4DC1-924A-F100F59646BE}">
      <dsp:nvSpPr>
        <dsp:cNvPr id="0" name=""/>
        <dsp:cNvSpPr/>
      </dsp:nvSpPr>
      <dsp:spPr>
        <a:xfrm>
          <a:off x="2278558" y="1404868"/>
          <a:ext cx="1538882" cy="15388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it-IT" sz="2700" kern="1200" dirty="0">
              <a:latin typeface="Times New Roman" panose="02020603050405020304" pitchFamily="18" charset="0"/>
              <a:cs typeface="Times New Roman" panose="02020603050405020304" pitchFamily="18" charset="0"/>
            </a:rPr>
            <a:t>DEMO</a:t>
          </a:r>
        </a:p>
      </dsp:txBody>
      <dsp:txXfrm>
        <a:off x="2503922" y="1630232"/>
        <a:ext cx="1088154" cy="1088154"/>
      </dsp:txXfrm>
    </dsp:sp>
    <dsp:sp modelId="{0F294766-0E1F-49F3-A1D2-097E3D840E00}">
      <dsp:nvSpPr>
        <dsp:cNvPr id="0" name=""/>
        <dsp:cNvSpPr/>
      </dsp:nvSpPr>
      <dsp:spPr>
        <a:xfrm>
          <a:off x="2509391" y="1406"/>
          <a:ext cx="1077217" cy="10772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Times New Roman" panose="02020603050405020304" pitchFamily="18" charset="0"/>
              <a:cs typeface="Times New Roman" panose="02020603050405020304" pitchFamily="18" charset="0"/>
            </a:rPr>
            <a:t>MTR</a:t>
          </a:r>
        </a:p>
      </dsp:txBody>
      <dsp:txXfrm>
        <a:off x="2667146" y="159161"/>
        <a:ext cx="761707" cy="761707"/>
      </dsp:txXfrm>
    </dsp:sp>
    <dsp:sp modelId="{3CDB7B7B-90CA-4583-BB8E-36AEDAD5EDB3}">
      <dsp:nvSpPr>
        <dsp:cNvPr id="0" name=""/>
        <dsp:cNvSpPr/>
      </dsp:nvSpPr>
      <dsp:spPr>
        <a:xfrm>
          <a:off x="4063697" y="1130676"/>
          <a:ext cx="1077217" cy="1077217"/>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err="1">
              <a:latin typeface="Times New Roman" panose="02020603050405020304" pitchFamily="18" charset="0"/>
              <a:cs typeface="Times New Roman" panose="02020603050405020304" pitchFamily="18" charset="0"/>
            </a:rPr>
            <a:t>Spallation</a:t>
          </a:r>
          <a:br>
            <a:rPr lang="it-IT" sz="1400" kern="1200" dirty="0">
              <a:latin typeface="Times New Roman" panose="02020603050405020304" pitchFamily="18" charset="0"/>
              <a:cs typeface="Times New Roman" panose="02020603050405020304" pitchFamily="18" charset="0"/>
            </a:rPr>
          </a:br>
          <a:r>
            <a:rPr lang="it-IT" sz="1400" kern="1200" dirty="0">
              <a:latin typeface="Times New Roman" panose="02020603050405020304" pitchFamily="18" charset="0"/>
              <a:cs typeface="Times New Roman" panose="02020603050405020304" pitchFamily="18" charset="0"/>
            </a:rPr>
            <a:t>source</a:t>
          </a:r>
        </a:p>
      </dsp:txBody>
      <dsp:txXfrm>
        <a:off x="4221452" y="1288431"/>
        <a:ext cx="761707" cy="761707"/>
      </dsp:txXfrm>
    </dsp:sp>
    <dsp:sp modelId="{5348987C-1727-43DA-AF5C-3496433F70B3}">
      <dsp:nvSpPr>
        <dsp:cNvPr id="0" name=""/>
        <dsp:cNvSpPr/>
      </dsp:nvSpPr>
      <dsp:spPr>
        <a:xfrm>
          <a:off x="3470005" y="2957873"/>
          <a:ext cx="1077217" cy="1077217"/>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Times New Roman" panose="02020603050405020304" pitchFamily="18" charset="0"/>
              <a:cs typeface="Times New Roman" panose="02020603050405020304" pitchFamily="18" charset="0"/>
            </a:rPr>
            <a:t>p/d LINAC</a:t>
          </a:r>
        </a:p>
      </dsp:txBody>
      <dsp:txXfrm>
        <a:off x="3627760" y="3115628"/>
        <a:ext cx="761707" cy="761707"/>
      </dsp:txXfrm>
    </dsp:sp>
    <dsp:sp modelId="{9601AE34-2725-452E-A2BD-FDEADD66E5F3}">
      <dsp:nvSpPr>
        <dsp:cNvPr id="0" name=""/>
        <dsp:cNvSpPr/>
      </dsp:nvSpPr>
      <dsp:spPr>
        <a:xfrm>
          <a:off x="1548776" y="2957873"/>
          <a:ext cx="1077217" cy="1077217"/>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Times New Roman" panose="02020603050405020304" pitchFamily="18" charset="0"/>
              <a:cs typeface="Times New Roman" panose="02020603050405020304" pitchFamily="18" charset="0"/>
            </a:rPr>
            <a:t>IFMIF</a:t>
          </a:r>
          <a:br>
            <a:rPr lang="it-IT" sz="1400" kern="1200" dirty="0">
              <a:latin typeface="Times New Roman" panose="02020603050405020304" pitchFamily="18" charset="0"/>
              <a:cs typeface="Times New Roman" panose="02020603050405020304" pitchFamily="18" charset="0"/>
            </a:rPr>
          </a:br>
          <a:r>
            <a:rPr lang="it-IT" sz="1400" kern="1200" dirty="0">
              <a:latin typeface="Times New Roman" panose="02020603050405020304" pitchFamily="18" charset="0"/>
              <a:cs typeface="Times New Roman" panose="02020603050405020304" pitchFamily="18" charset="0"/>
            </a:rPr>
            <a:t>DONES</a:t>
          </a:r>
        </a:p>
      </dsp:txBody>
      <dsp:txXfrm>
        <a:off x="1706531" y="3115628"/>
        <a:ext cx="761707" cy="761707"/>
      </dsp:txXfrm>
    </dsp:sp>
    <dsp:sp modelId="{51652E43-EE17-46AC-9066-E9E02761D7B5}">
      <dsp:nvSpPr>
        <dsp:cNvPr id="0" name=""/>
        <dsp:cNvSpPr/>
      </dsp:nvSpPr>
      <dsp:spPr>
        <a:xfrm>
          <a:off x="955084" y="1130676"/>
          <a:ext cx="1077217" cy="107721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Times New Roman" panose="02020603050405020304" pitchFamily="18" charset="0"/>
              <a:cs typeface="Times New Roman" panose="02020603050405020304" pitchFamily="18" charset="0"/>
            </a:rPr>
            <a:t>VNS</a:t>
          </a:r>
        </a:p>
      </dsp:txBody>
      <dsp:txXfrm>
        <a:off x="1112839" y="1288431"/>
        <a:ext cx="761707"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18/10/2023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18/10/2023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t>5</a:t>
            </a:fld>
            <a:endParaRPr lang="it-IT"/>
          </a:p>
        </p:txBody>
      </p:sp>
    </p:spTree>
    <p:extLst>
      <p:ext uri="{BB962C8B-B14F-4D97-AF65-F5344CB8AC3E}">
        <p14:creationId xmlns:p14="http://schemas.microsoft.com/office/powerpoint/2010/main" val="391850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 – </a:t>
            </a:r>
            <a:r>
              <a:rPr lang="it-IT" dirty="0" err="1"/>
              <a:t>Arial</a:t>
            </a:r>
            <a:r>
              <a:rPr lang="it-IT" dirty="0"/>
              <a:t> 30pt</a:t>
            </a:r>
          </a:p>
        </p:txBody>
      </p:sp>
      <p:sp>
        <p:nvSpPr>
          <p:cNvPr id="5" name="Segnaposto testo 4"/>
          <p:cNvSpPr>
            <a:spLocks noGrp="1"/>
          </p:cNvSpPr>
          <p:nvPr userDrawn="1">
            <p:ph type="body" sz="quarter" idx="10" hasCustomPrompt="1"/>
          </p:nvPr>
        </p:nvSpPr>
        <p:spPr>
          <a:xfrm>
            <a:off x="514334" y="3862373"/>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a:t>Autore Dipartimento/Unità – </a:t>
            </a:r>
            <a:r>
              <a:rPr lang="it-IT" dirty="0" err="1"/>
              <a:t>Arial</a:t>
            </a:r>
            <a:r>
              <a:rPr lang="it-IT" dirty="0"/>
              <a:t> 18 </a:t>
            </a:r>
            <a:r>
              <a:rPr lang="it-IT" dirty="0" err="1"/>
              <a:t>pt</a:t>
            </a:r>
            <a:endParaRPr lang="it-IT" dirty="0"/>
          </a:p>
        </p:txBody>
      </p:sp>
      <p:sp>
        <p:nvSpPr>
          <p:cNvPr id="9" name="Titolo 8"/>
          <p:cNvSpPr>
            <a:spLocks noGrp="1"/>
          </p:cNvSpPr>
          <p:nvPr userDrawn="1">
            <p:ph type="title" hasCustomPrompt="1"/>
          </p:nvPr>
        </p:nvSpPr>
        <p:spPr>
          <a:xfrm>
            <a:off x="514334" y="1609751"/>
            <a:ext cx="8440819" cy="492443"/>
          </a:xfrm>
        </p:spPr>
        <p:txBody>
          <a:bodyPr lIns="0"/>
          <a:lstStyle>
            <a:lvl1pPr>
              <a:defRPr sz="3200" baseline="0">
                <a:ln>
                  <a:noFill/>
                </a:ln>
                <a:solidFill>
                  <a:schemeClr val="bg1"/>
                </a:solidFill>
              </a:defRPr>
            </a:lvl1pPr>
          </a:lstStyle>
          <a:p>
            <a:r>
              <a:rPr lang="it-IT" dirty="0"/>
              <a:t>Titolo della presentazione – </a:t>
            </a:r>
            <a:r>
              <a:rPr lang="it-IT" dirty="0" err="1"/>
              <a:t>Arial</a:t>
            </a:r>
            <a:r>
              <a:rPr lang="it-IT" dirty="0"/>
              <a:t> 30pt</a:t>
            </a: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593" y="147081"/>
            <a:ext cx="2821884" cy="924167"/>
          </a:xfrm>
          <a:prstGeom prst="rect">
            <a:avLst/>
          </a:prstGeom>
        </p:spPr>
      </p:pic>
      <p:pic>
        <p:nvPicPr>
          <p:cNvPr id="2" name="Immagine 1"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a:t>Luogo e data – </a:t>
            </a:r>
            <a:r>
              <a:rPr lang="it-IT" dirty="0" err="1"/>
              <a:t>Arial</a:t>
            </a:r>
            <a:r>
              <a:rPr lang="it-IT" dirty="0"/>
              <a:t> 20pt </a:t>
            </a:r>
          </a:p>
        </p:txBody>
      </p:sp>
    </p:spTree>
    <p:extLst>
      <p:ext uri="{BB962C8B-B14F-4D97-AF65-F5344CB8AC3E}">
        <p14:creationId xmlns:p14="http://schemas.microsoft.com/office/powerpoint/2010/main" val="99497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sz="2600">
                <a:solidFill>
                  <a:srgbClr val="FFFFFF"/>
                </a:solidFill>
                <a:latin typeface="Times New Roman" panose="02020603050405020304" pitchFamily="18" charset="0"/>
                <a:cs typeface="Times New Roman" panose="02020603050405020304" pitchFamily="18" charset="0"/>
              </a:defRPr>
            </a:lvl1pPr>
          </a:lstStyle>
          <a:p>
            <a:r>
              <a:rPr lang="it-IT" dirty="0"/>
              <a:t>Titolo della slide – </a:t>
            </a:r>
            <a:r>
              <a:rPr lang="it-IT" dirty="0" err="1"/>
              <a:t>Arial</a:t>
            </a:r>
            <a:r>
              <a:rPr lang="it-IT" dirty="0"/>
              <a:t> 26pt </a:t>
            </a:r>
          </a:p>
        </p:txBody>
      </p:sp>
      <p:sp>
        <p:nvSpPr>
          <p:cNvPr id="10" name="Segnaposto testo 15"/>
          <p:cNvSpPr>
            <a:spLocks noGrp="1"/>
          </p:cNvSpPr>
          <p:nvPr>
            <p:ph type="body" sz="quarter" idx="10"/>
          </p:nvPr>
        </p:nvSpPr>
        <p:spPr>
          <a:xfrm>
            <a:off x="0" y="1055457"/>
            <a:ext cx="9140284" cy="1723549"/>
          </a:xfrm>
        </p:spPr>
        <p:txBody>
          <a:bodyPr/>
          <a:lstStyle>
            <a:lvl1pPr marL="288000" indent="-288000">
              <a:spcBef>
                <a:spcPts val="1200"/>
              </a:spcBef>
              <a:buClr>
                <a:srgbClr val="002060"/>
              </a:buClr>
              <a:buFont typeface="Wingdings" panose="05000000000000000000" pitchFamily="2" charset="2"/>
              <a:buChar char="q"/>
              <a:defRPr>
                <a:solidFill>
                  <a:srgbClr val="002060"/>
                </a:solidFill>
                <a:latin typeface="Times New Roman" panose="02020603050405020304" pitchFamily="18" charset="0"/>
                <a:cs typeface="Times New Roman" panose="02020603050405020304" pitchFamily="18" charset="0"/>
              </a:defRPr>
            </a:lvl1pPr>
            <a:lvl2pPr marL="576000" indent="-288000">
              <a:spcBef>
                <a:spcPts val="600"/>
              </a:spcBef>
              <a:buClr>
                <a:srgbClr val="002060"/>
              </a:buClr>
              <a:buFont typeface="Wingdings" panose="05000000000000000000" pitchFamily="2" charset="2"/>
              <a:buChar char="§"/>
              <a:defRPr sz="1800">
                <a:solidFill>
                  <a:srgbClr val="002060"/>
                </a:solidFill>
                <a:latin typeface="Times New Roman" panose="02020603050405020304" pitchFamily="18" charset="0"/>
                <a:cs typeface="Times New Roman" panose="02020603050405020304" pitchFamily="18" charset="0"/>
              </a:defRPr>
            </a:lvl2pPr>
            <a:lvl3pPr marL="900000" indent="-288000">
              <a:spcBef>
                <a:spcPts val="600"/>
              </a:spcBef>
              <a:buClr>
                <a:srgbClr val="002060"/>
              </a:buClr>
              <a:buFont typeface="Wingdings" panose="05000000000000000000" pitchFamily="2" charset="2"/>
              <a:buChar char="v"/>
              <a:defRPr sz="1800" i="1">
                <a:solidFill>
                  <a:schemeClr val="tx1"/>
                </a:solidFill>
                <a:latin typeface="Times New Roman" panose="02020603050405020304" pitchFamily="18" charset="0"/>
                <a:cs typeface="Times New Roman" panose="02020603050405020304" pitchFamily="18" charset="0"/>
              </a:defRPr>
            </a:lvl3pPr>
            <a:lvl4pPr marL="1260000" indent="-288000">
              <a:spcBef>
                <a:spcPts val="600"/>
              </a:spcBef>
              <a:buFont typeface="Courier New" panose="02070309020205020404" pitchFamily="49" charset="0"/>
              <a:buChar char="o"/>
              <a:defRPr sz="1600" i="1">
                <a:latin typeface="Times New Roman" panose="02020603050405020304" pitchFamily="18" charset="0"/>
                <a:cs typeface="Times New Roman" panose="02020603050405020304" pitchFamily="18" charset="0"/>
              </a:defRPr>
            </a:lvl4pPr>
            <a:lvl5pPr marL="1548000" indent="-288000">
              <a:spcBef>
                <a:spcPts val="600"/>
              </a:spcBef>
              <a:buClr>
                <a:srgbClr val="002060"/>
              </a:buClr>
              <a:buFont typeface="Arial" panose="020B0604020202020204" pitchFamily="34" charset="0"/>
              <a:buChar char="•"/>
              <a:defRPr sz="1400">
                <a:solidFill>
                  <a:schemeClr val="tx1"/>
                </a:solidFill>
                <a:latin typeface="Times New Roman" panose="02020603050405020304" pitchFamily="18" charset="0"/>
                <a:cs typeface="Times New Roman" panose="02020603050405020304" pitchFamily="18"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2" name="Segnaposto numero diapositiva 2"/>
          <p:cNvSpPr txBox="1">
            <a:spLocks/>
          </p:cNvSpPr>
          <p:nvPr userDrawn="1"/>
        </p:nvSpPr>
        <p:spPr>
          <a:xfrm>
            <a:off x="1425432" y="4887650"/>
            <a:ext cx="7493950" cy="255849"/>
          </a:xfrm>
          <a:prstGeom prst="rect">
            <a:avLst/>
          </a:prstGeom>
          <a:noFill/>
        </p:spPr>
        <p:txBody>
          <a:bodyPr vert="horz" lIns="91440" tIns="45720" rIns="91440" bIns="45720" rtlCol="0" anchor="ctr"/>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it-IT" sz="800" i="1" dirty="0">
                <a:latin typeface="Times New Roman" panose="02020603050405020304" pitchFamily="18" charset="0"/>
                <a:cs typeface="Times New Roman" panose="02020603050405020304" pitchFamily="18" charset="0"/>
              </a:rPr>
              <a:t>A.</a:t>
            </a:r>
            <a:r>
              <a:rPr lang="it-IT" sz="800" i="1" baseline="0" dirty="0">
                <a:latin typeface="Times New Roman" panose="02020603050405020304" pitchFamily="18" charset="0"/>
                <a:cs typeface="Times New Roman" panose="02020603050405020304" pitchFamily="18" charset="0"/>
              </a:rPr>
              <a:t> </a:t>
            </a:r>
            <a:r>
              <a:rPr lang="it-IT" sz="800" i="1" dirty="0">
                <a:latin typeface="Times New Roman" panose="02020603050405020304" pitchFamily="18" charset="0"/>
                <a:cs typeface="Times New Roman" panose="02020603050405020304" pitchFamily="18" charset="0"/>
              </a:rPr>
              <a:t>Venturini</a:t>
            </a:r>
            <a:r>
              <a:rPr lang="it-IT" sz="800" i="1" baseline="0" dirty="0">
                <a:latin typeface="Times New Roman" panose="02020603050405020304" pitchFamily="18" charset="0"/>
                <a:cs typeface="Times New Roman" panose="02020603050405020304" pitchFamily="18" charset="0"/>
              </a:rPr>
              <a:t> </a:t>
            </a:r>
            <a:r>
              <a:rPr lang="en-US" sz="800" i="1" dirty="0">
                <a:latin typeface="Times New Roman" panose="02020603050405020304" pitchFamily="18" charset="0"/>
                <a:cs typeface="Times New Roman" panose="02020603050405020304" pitchFamily="18" charset="0"/>
              </a:rPr>
              <a:t>– Liquid metals Breeding Blankets: overview and key pending validation needs – 19.10.2023,</a:t>
            </a:r>
            <a:r>
              <a:rPr lang="es-ES" sz="800" i="1" dirty="0">
                <a:latin typeface="Times New Roman" panose="02020603050405020304" pitchFamily="18" charset="0"/>
                <a:cs typeface="Times New Roman" panose="02020603050405020304" pitchFamily="18" charset="0"/>
              </a:rPr>
              <a:t> Parque de las Ciencias, Granada</a:t>
            </a:r>
            <a:r>
              <a:rPr lang="en-US" sz="800" i="1" dirty="0">
                <a:latin typeface="Times New Roman" panose="02020603050405020304" pitchFamily="18" charset="0"/>
                <a:cs typeface="Times New Roman" panose="02020603050405020304" pitchFamily="18" charset="0"/>
              </a:rPr>
              <a:t>, Spain</a:t>
            </a:r>
          </a:p>
        </p:txBody>
      </p:sp>
      <p:cxnSp>
        <p:nvCxnSpPr>
          <p:cNvPr id="13" name="Connettore diritto 11"/>
          <p:cNvCxnSpPr/>
          <p:nvPr userDrawn="1"/>
        </p:nvCxnSpPr>
        <p:spPr>
          <a:xfrm flipH="1" flipV="1">
            <a:off x="1288916" y="4889700"/>
            <a:ext cx="7845358" cy="1"/>
          </a:xfrm>
          <a:prstGeom prst="line">
            <a:avLst/>
          </a:prstGeom>
          <a:ln w="19050">
            <a:solidFill>
              <a:srgbClr val="2D79AA"/>
            </a:solidFill>
          </a:ln>
          <a:effectLst/>
        </p:spPr>
        <p:style>
          <a:lnRef idx="2">
            <a:schemeClr val="accent1"/>
          </a:lnRef>
          <a:fillRef idx="0">
            <a:schemeClr val="accent1"/>
          </a:fillRef>
          <a:effectRef idx="1">
            <a:schemeClr val="accent1"/>
          </a:effectRef>
          <a:fontRef idx="minor">
            <a:schemeClr val="tx1"/>
          </a:fontRef>
        </p:style>
      </p:cxnSp>
      <p:cxnSp>
        <p:nvCxnSpPr>
          <p:cNvPr id="14" name="Connettore diritto 12"/>
          <p:cNvCxnSpPr/>
          <p:nvPr userDrawn="1"/>
        </p:nvCxnSpPr>
        <p:spPr>
          <a:xfrm flipH="1">
            <a:off x="34048" y="4889700"/>
            <a:ext cx="396000" cy="0"/>
          </a:xfrm>
          <a:prstGeom prst="line">
            <a:avLst/>
          </a:prstGeom>
          <a:ln w="19050">
            <a:solidFill>
              <a:srgbClr val="2D79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Autore e </a:t>
            </a:r>
          </a:p>
          <a:p>
            <a:pPr lvl="0"/>
            <a:r>
              <a:rPr lang="it-IT"/>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28926"/>
            <a:ext cx="9144000" cy="579120"/>
          </a:xfrm>
          <a:prstGeom prst="rect">
            <a:avLst/>
          </a:prstGeom>
        </p:spPr>
      </p:pic>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284590"/>
            <a:ext cx="8229600" cy="400110"/>
          </a:xfrm>
          <a:prstGeom prst="rect">
            <a:avLst/>
          </a:prstGeom>
        </p:spPr>
        <p:txBody>
          <a:bodyPr vert="horz" lIns="91440" tIns="0" rIns="91440" bIns="0" rtlCol="0" anchor="ctr" anchorCtr="0">
            <a:spAutoFit/>
          </a:bodyPr>
          <a:lstStyle/>
          <a:p>
            <a:r>
              <a:rPr lang="it-IT" dirty="0"/>
              <a:t>Titolo</a:t>
            </a:r>
          </a:p>
        </p:txBody>
      </p:sp>
      <p:sp>
        <p:nvSpPr>
          <p:cNvPr id="3" name="Segnaposto testo 2"/>
          <p:cNvSpPr>
            <a:spLocks noGrp="1"/>
          </p:cNvSpPr>
          <p:nvPr>
            <p:ph type="body" idx="1"/>
          </p:nvPr>
        </p:nvSpPr>
        <p:spPr>
          <a:xfrm>
            <a:off x="413414" y="794113"/>
            <a:ext cx="8229600" cy="1877437"/>
          </a:xfrm>
          <a:prstGeom prst="rect">
            <a:avLst/>
          </a:prstGeom>
        </p:spPr>
        <p:txBody>
          <a:bodyPr vert="horz" lIns="91440" tIns="45720" rIns="91440" bIns="4572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59472"/>
            <a:ext cx="936564" cy="281636"/>
          </a:xfrm>
          <a:prstGeom prst="rect">
            <a:avLst/>
          </a:prstGeom>
        </p:spPr>
      </p:pic>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3"/>
          <p:cNvSpPr>
            <a:spLocks noGrp="1"/>
          </p:cNvSpPr>
          <p:nvPr>
            <p:ph type="title"/>
          </p:nvPr>
        </p:nvSpPr>
        <p:spPr>
          <a:xfrm>
            <a:off x="-18000" y="1429900"/>
            <a:ext cx="9180000" cy="984885"/>
          </a:xfrm>
        </p:spPr>
        <p:txBody>
          <a:bodyPr/>
          <a:lstStyle/>
          <a:p>
            <a:pPr algn="ctr"/>
            <a:r>
              <a:rPr lang="en-US" dirty="0">
                <a:latin typeface="Times New Roman" panose="02020603050405020304" pitchFamily="18" charset="0"/>
                <a:cs typeface="Times New Roman" panose="02020603050405020304" pitchFamily="18" charset="0"/>
              </a:rPr>
              <a:t>Liquid metals Breeding Blankets: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overview and key pending validation needs</a:t>
            </a:r>
          </a:p>
        </p:txBody>
      </p:sp>
      <p:pic>
        <p:nvPicPr>
          <p:cNvPr id="21" name="Picture 9" descr="C:\Users\franket\Desktop\EUROfusion_PPPT_Logo_small.jpg"/>
          <p:cNvPicPr>
            <a:picLocks noChangeAspect="1"/>
          </p:cNvPicPr>
          <p:nvPr/>
        </p:nvPicPr>
        <p:blipFill rotWithShape="1">
          <a:blip r:embed="rId2">
            <a:extLst>
              <a:ext uri="{28A0092B-C50C-407E-A947-70E740481C1C}">
                <a14:useLocalDpi xmlns:a14="http://schemas.microsoft.com/office/drawing/2010/main" val="0"/>
              </a:ext>
            </a:extLst>
          </a:blip>
          <a:srcRect l="2580" t="-27740" r="1368" b="-21522"/>
          <a:stretch/>
        </p:blipFill>
        <p:spPr bwMode="auto">
          <a:xfrm>
            <a:off x="144213" y="4381480"/>
            <a:ext cx="1060157" cy="504000"/>
          </a:xfrm>
          <a:prstGeom prst="rect">
            <a:avLst/>
          </a:prstGeom>
          <a:solidFill>
            <a:schemeClr val="bg1"/>
          </a:solidFill>
          <a:ln>
            <a:noFill/>
          </a:ln>
        </p:spPr>
      </p:pic>
      <p:grpSp>
        <p:nvGrpSpPr>
          <p:cNvPr id="22" name="Group 8"/>
          <p:cNvGrpSpPr>
            <a:grpSpLocks noChangeAspect="1"/>
          </p:cNvGrpSpPr>
          <p:nvPr/>
        </p:nvGrpSpPr>
        <p:grpSpPr>
          <a:xfrm>
            <a:off x="1479720" y="4381480"/>
            <a:ext cx="3369519" cy="504000"/>
            <a:chOff x="18230283" y="40396912"/>
            <a:chExt cx="9924896" cy="1781641"/>
          </a:xfrm>
        </p:grpSpPr>
        <p:sp>
          <p:nvSpPr>
            <p:cNvPr id="23" name="Rectangle 9"/>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171950" fontAlgn="base">
                <a:spcBef>
                  <a:spcPct val="0"/>
                </a:spcBef>
                <a:spcAft>
                  <a:spcPct val="0"/>
                </a:spcAft>
              </a:pPr>
              <a:endParaRPr lang="en-US" sz="8200">
                <a:latin typeface="Arial" charset="0"/>
              </a:endParaRPr>
            </a:p>
          </p:txBody>
        </p:sp>
        <p:pic>
          <p:nvPicPr>
            <p:cNvPr id="24" name="Picture 12" descr="EuropeanFlag-sta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
        <p:nvSpPr>
          <p:cNvPr id="25" name="Segnaposto testo 2"/>
          <p:cNvSpPr>
            <a:spLocks noGrp="1"/>
          </p:cNvSpPr>
          <p:nvPr>
            <p:ph type="body" sz="quarter" idx="10"/>
          </p:nvPr>
        </p:nvSpPr>
        <p:spPr>
          <a:xfrm>
            <a:off x="51167" y="3803978"/>
            <a:ext cx="9046339" cy="338554"/>
          </a:xfrm>
        </p:spPr>
        <p:txBody>
          <a:bodyPr/>
          <a:lstStyle/>
          <a:p>
            <a:pPr algn="r"/>
            <a:r>
              <a:rPr lang="en-GB" sz="1600" dirty="0">
                <a:latin typeface="Times New Roman" panose="02020603050405020304" pitchFamily="18" charset="0"/>
                <a:cs typeface="Times New Roman" panose="02020603050405020304" pitchFamily="18" charset="0"/>
              </a:rPr>
              <a:t>Alessandro Venturini </a:t>
            </a:r>
            <a:r>
              <a:rPr lang="en-GB" sz="1600" b="0" dirty="0">
                <a:latin typeface="Times New Roman" panose="02020603050405020304" pitchFamily="18" charset="0"/>
                <a:cs typeface="Times New Roman" panose="02020603050405020304" pitchFamily="18" charset="0"/>
              </a:rPr>
              <a:t>(ENEA FSN-ING)</a:t>
            </a:r>
          </a:p>
        </p:txBody>
      </p:sp>
      <p:sp>
        <p:nvSpPr>
          <p:cNvPr id="3" name="CasellaDiTesto 2"/>
          <p:cNvSpPr txBox="1"/>
          <p:nvPr/>
        </p:nvSpPr>
        <p:spPr>
          <a:xfrm>
            <a:off x="97689" y="2809718"/>
            <a:ext cx="8948621" cy="738664"/>
          </a:xfrm>
          <a:prstGeom prst="rect">
            <a:avLst/>
          </a:prstGeom>
        </p:spPr>
        <p:txBody>
          <a:bodyPr vert="horz" wrap="square" lIns="91440" tIns="0" rIns="91440" bIns="0" rtlCol="0">
            <a:spAutoFit/>
          </a:bodyPr>
          <a:lstStyle/>
          <a:p>
            <a:pPr algn="ctr"/>
            <a:r>
              <a:rPr lang="en-US" b="1" dirty="0">
                <a:solidFill>
                  <a:schemeClr val="bg1">
                    <a:lumMod val="85000"/>
                  </a:schemeClr>
                </a:solidFill>
                <a:latin typeface="Times New Roman" panose="02020603050405020304" pitchFamily="18" charset="0"/>
                <a:cs typeface="Times New Roman" panose="02020603050405020304" pitchFamily="18" charset="0"/>
              </a:rPr>
              <a:t>Second DONES Users Workshop</a:t>
            </a:r>
          </a:p>
          <a:p>
            <a:pPr algn="ctr"/>
            <a:r>
              <a:rPr lang="en-US" sz="1400" dirty="0">
                <a:solidFill>
                  <a:schemeClr val="bg1">
                    <a:lumMod val="85000"/>
                  </a:schemeClr>
                </a:solidFill>
                <a:latin typeface="Times New Roman" panose="02020603050405020304" pitchFamily="18" charset="0"/>
                <a:cs typeface="Times New Roman" panose="02020603050405020304" pitchFamily="18" charset="0"/>
              </a:rPr>
              <a:t>Thursday, 19 October 2023, 3:20 PM</a:t>
            </a:r>
          </a:p>
          <a:p>
            <a:pPr algn="ctr"/>
            <a:r>
              <a:rPr lang="es-ES" sz="1600" dirty="0">
                <a:solidFill>
                  <a:schemeClr val="bg1">
                    <a:lumMod val="85000"/>
                  </a:schemeClr>
                </a:solidFill>
                <a:latin typeface="Times New Roman" panose="02020603050405020304" pitchFamily="18" charset="0"/>
                <a:cs typeface="Times New Roman" panose="02020603050405020304" pitchFamily="18" charset="0"/>
              </a:rPr>
              <a:t>Parque de las Ciencias, Granada</a:t>
            </a:r>
            <a:r>
              <a:rPr lang="en-US" sz="1600" dirty="0">
                <a:solidFill>
                  <a:schemeClr val="bg1">
                    <a:lumMod val="85000"/>
                  </a:schemeClr>
                </a:solidFill>
                <a:latin typeface="Times New Roman" panose="02020603050405020304" pitchFamily="18" charset="0"/>
                <a:cs typeface="Times New Roman" panose="02020603050405020304" pitchFamily="18" charset="0"/>
              </a:rPr>
              <a:t>, Spain</a:t>
            </a:r>
            <a:endParaRPr lang="en-US" sz="1200"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3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54EC0-3F25-4F4A-DC74-81F7B780BFB1}"/>
              </a:ext>
            </a:extLst>
          </p:cNvPr>
          <p:cNvSpPr>
            <a:spLocks noGrp="1"/>
          </p:cNvSpPr>
          <p:nvPr>
            <p:ph type="title"/>
          </p:nvPr>
        </p:nvSpPr>
        <p:spPr/>
        <p:txBody>
          <a:bodyPr/>
          <a:lstStyle/>
          <a:p>
            <a:r>
              <a:rPr lang="en-US" dirty="0"/>
              <a:t>Challenges related to the WCLL BB and DONES impact</a:t>
            </a:r>
            <a:endParaRPr lang="it-IT" dirty="0"/>
          </a:p>
        </p:txBody>
      </p:sp>
      <p:sp>
        <p:nvSpPr>
          <p:cNvPr id="6" name="CasellaDiTesto 5">
            <a:extLst>
              <a:ext uri="{FF2B5EF4-FFF2-40B4-BE49-F238E27FC236}">
                <a16:creationId xmlns:a16="http://schemas.microsoft.com/office/drawing/2014/main" id="{E500CD2A-9871-1E01-A0FF-1B3BD033BAEB}"/>
              </a:ext>
            </a:extLst>
          </p:cNvPr>
          <p:cNvSpPr txBox="1"/>
          <p:nvPr/>
        </p:nvSpPr>
        <p:spPr>
          <a:xfrm>
            <a:off x="281940" y="822395"/>
            <a:ext cx="4213860" cy="313932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2"/>
                </a:solidFill>
                <a:latin typeface="Times New Roman" panose="02020603050405020304" pitchFamily="18" charset="0"/>
                <a:cs typeface="Times New Roman" panose="02020603050405020304" pitchFamily="18" charset="0"/>
              </a:rPr>
              <a:t>Structure</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Changes in properties and behaviour of materials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Deformation and/or breach of components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Effect of first wall heat flux and cycling on fatigue or</a:t>
            </a:r>
            <a:br>
              <a:rPr lang="en-US" sz="1100" dirty="0">
                <a:solidFill>
                  <a:schemeClr val="bg1">
                    <a:lumMod val="85000"/>
                  </a:schemeClr>
                </a:solidFill>
                <a:latin typeface="Times New Roman" panose="02020603050405020304" pitchFamily="18" charset="0"/>
                <a:cs typeface="Times New Roman" panose="02020603050405020304" pitchFamily="18" charset="0"/>
              </a:rPr>
            </a:br>
            <a:r>
              <a:rPr lang="en-US" sz="1100" dirty="0">
                <a:solidFill>
                  <a:schemeClr val="bg1">
                    <a:lumMod val="85000"/>
                  </a:schemeClr>
                </a:solidFill>
                <a:latin typeface="Times New Roman" panose="02020603050405020304" pitchFamily="18" charset="0"/>
                <a:cs typeface="Times New Roman" panose="02020603050405020304" pitchFamily="18" charset="0"/>
              </a:rPr>
              <a:t> crack growth-related failure</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Magnetic forces within the structure (including disruptions</a:t>
            </a:r>
            <a:r>
              <a:rPr lang="en-US" sz="1100" dirty="0">
                <a:solidFill>
                  <a:schemeClr val="bg1"/>
                </a:solidFill>
                <a:latin typeface="Times New Roman" panose="02020603050405020304" pitchFamily="18" charset="0"/>
                <a:cs typeface="Times New Roman" panose="02020603050405020304" pitchFamily="18" charset="0"/>
              </a:rPr>
              <a:t>)</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Premature failure at welds and discontinuities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due to hot spots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Interaction of primary and secondary stresses and deformation</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 of swelling, creep and thermal gradients on</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stresses concentrations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due to shutdown residual stresses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Interaction between surface effects and first wall failures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Self-welding of similar and dissimilar metals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 through the structure</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Effectiveness of tritium permeation barriers</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 of radiation on tritium permeation</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Structural activation product inventory and volatility</a:t>
            </a:r>
          </a:p>
        </p:txBody>
      </p:sp>
      <p:sp>
        <p:nvSpPr>
          <p:cNvPr id="4" name="CasellaDiTesto 3">
            <a:extLst>
              <a:ext uri="{FF2B5EF4-FFF2-40B4-BE49-F238E27FC236}">
                <a16:creationId xmlns:a16="http://schemas.microsoft.com/office/drawing/2014/main" id="{D4ED984C-D8B0-34D1-781D-A751CCE98F55}"/>
              </a:ext>
            </a:extLst>
          </p:cNvPr>
          <p:cNvSpPr txBox="1"/>
          <p:nvPr/>
        </p:nvSpPr>
        <p:spPr>
          <a:xfrm>
            <a:off x="0" y="4766637"/>
            <a:ext cx="9144000" cy="307777"/>
          </a:xfrm>
          <a:prstGeom prst="rect">
            <a:avLst/>
          </a:prstGeom>
          <a:solidFill>
            <a:schemeClr val="bg1"/>
          </a:solidFill>
        </p:spPr>
        <p:txBody>
          <a:bodyPr wrap="square">
            <a:spAutoFit/>
          </a:bodyPr>
          <a:lstStyle/>
          <a:p>
            <a:pPr algn="l"/>
            <a:r>
              <a:rPr lang="en-US" sz="1400" b="0" i="0" u="none" strike="noStrike" baseline="0" dirty="0">
                <a:latin typeface="Times New Roman" panose="02020603050405020304" pitchFamily="18" charset="0"/>
                <a:cs typeface="Times New Roman" panose="02020603050405020304" pitchFamily="18" charset="0"/>
              </a:rPr>
              <a:t>“Partial” contribution [2]: contribution to one or more aspects from qualitative and quantitative point </a:t>
            </a:r>
            <a:r>
              <a:rPr lang="it-IT" sz="1400" b="0" i="0" u="none" strike="noStrike" baseline="0" dirty="0">
                <a:latin typeface="Times New Roman" panose="02020603050405020304" pitchFamily="18" charset="0"/>
                <a:cs typeface="Times New Roman" panose="02020603050405020304" pitchFamily="18" charset="0"/>
              </a:rPr>
              <a:t>of </a:t>
            </a:r>
            <a:r>
              <a:rPr lang="it-IT" sz="1400" b="0" i="0" u="none" strike="noStrike" baseline="0" dirty="0" err="1">
                <a:latin typeface="Times New Roman" panose="02020603050405020304" pitchFamily="18" charset="0"/>
                <a:cs typeface="Times New Roman" panose="02020603050405020304" pitchFamily="18" charset="0"/>
              </a:rPr>
              <a:t>view</a:t>
            </a:r>
            <a:endParaRPr lang="it-IT" sz="1400" dirty="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4EC635F2-B1B7-C0F3-1780-906098B0C88F}"/>
              </a:ext>
            </a:extLst>
          </p:cNvPr>
          <p:cNvSpPr txBox="1"/>
          <p:nvPr/>
        </p:nvSpPr>
        <p:spPr>
          <a:xfrm>
            <a:off x="281940" y="4026962"/>
            <a:ext cx="4213860" cy="769441"/>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bg1">
                    <a:lumMod val="50000"/>
                  </a:schemeClr>
                </a:solidFill>
                <a:latin typeface="Times New Roman" panose="02020603050405020304" pitchFamily="18" charset="0"/>
                <a:cs typeface="Times New Roman" panose="02020603050405020304" pitchFamily="18" charset="0"/>
              </a:rPr>
              <a:t>Metal liquid breeder-multiplier</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Geometric effects on flow distribution</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Activation products in PbLi</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Liquid breeder tritium extraction</a:t>
            </a:r>
          </a:p>
        </p:txBody>
      </p:sp>
      <p:sp>
        <p:nvSpPr>
          <p:cNvPr id="13" name="CasellaDiTesto 12">
            <a:extLst>
              <a:ext uri="{FF2B5EF4-FFF2-40B4-BE49-F238E27FC236}">
                <a16:creationId xmlns:a16="http://schemas.microsoft.com/office/drawing/2014/main" id="{F2C666E3-5C8F-D517-B83D-E20DECBD9543}"/>
              </a:ext>
            </a:extLst>
          </p:cNvPr>
          <p:cNvSpPr txBox="1"/>
          <p:nvPr/>
        </p:nvSpPr>
        <p:spPr>
          <a:xfrm>
            <a:off x="4777744" y="830909"/>
            <a:ext cx="4099558" cy="93871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1"/>
                </a:solidFill>
                <a:latin typeface="Times New Roman" panose="02020603050405020304" pitchFamily="18" charset="0"/>
                <a:cs typeface="Times New Roman" panose="02020603050405020304" pitchFamily="18" charset="0"/>
              </a:rPr>
              <a:t>Coolant/structure interactions</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Corrosion</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of coolant wall due to stress corrosion cracking</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of coolant wall due to liquid metal embrittlement</a:t>
            </a:r>
          </a:p>
          <a:p>
            <a:pPr marL="171450"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Flow sensitivity to dimensional changes</a:t>
            </a:r>
          </a:p>
        </p:txBody>
      </p:sp>
      <p:sp>
        <p:nvSpPr>
          <p:cNvPr id="15" name="CasellaDiTesto 14">
            <a:extLst>
              <a:ext uri="{FF2B5EF4-FFF2-40B4-BE49-F238E27FC236}">
                <a16:creationId xmlns:a16="http://schemas.microsoft.com/office/drawing/2014/main" id="{53852D2D-EF7E-E84B-059A-33B34BA02927}"/>
              </a:ext>
            </a:extLst>
          </p:cNvPr>
          <p:cNvSpPr txBox="1"/>
          <p:nvPr/>
        </p:nvSpPr>
        <p:spPr>
          <a:xfrm>
            <a:off x="4777744" y="1980396"/>
            <a:ext cx="4099558" cy="280076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3"/>
                </a:solidFill>
                <a:latin typeface="Times New Roman" panose="02020603050405020304" pitchFamily="18" charset="0"/>
                <a:cs typeface="Times New Roman" panose="02020603050405020304" pitchFamily="18" charset="0"/>
              </a:rPr>
              <a:t>General blanket issues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D-T fuel self-sufficiency</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Uncertainties in achievable TBR</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Uncertainties in required TBR</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Permeation from breeder to blanket coolant</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Tritium inventory</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Failure modes and frequencies</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Nuclear heating rate predictions</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Blanket response to near blanket failures</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Recycling of irradiated lithium</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Prediction and control of normal effluents associated with fluid radioactivity*</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processing</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Tritium Monitoring and Accountability</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Breeder Tritium Extraction Characteristics</a:t>
            </a:r>
          </a:p>
        </p:txBody>
      </p:sp>
      <p:sp>
        <p:nvSpPr>
          <p:cNvPr id="5" name="CasellaDiTesto 4">
            <a:extLst>
              <a:ext uri="{FF2B5EF4-FFF2-40B4-BE49-F238E27FC236}">
                <a16:creationId xmlns:a16="http://schemas.microsoft.com/office/drawing/2014/main" id="{23A0B997-5545-B5BF-28D3-3BD67AFF9827}"/>
              </a:ext>
            </a:extLst>
          </p:cNvPr>
          <p:cNvSpPr txBox="1"/>
          <p:nvPr/>
        </p:nvSpPr>
        <p:spPr>
          <a:xfrm>
            <a:off x="7626219" y="4106228"/>
            <a:ext cx="1228221" cy="184666"/>
          </a:xfrm>
          <a:prstGeom prst="rect">
            <a:avLst/>
          </a:prstGeom>
        </p:spPr>
        <p:txBody>
          <a:bodyPr vert="horz" wrap="none" lIns="91440" tIns="0" rIns="91440" bIns="0" rtlCol="0">
            <a:spAutoFit/>
          </a:bodyPr>
          <a:lstStyle/>
          <a:p>
            <a:r>
              <a:rPr lang="it-IT" sz="1200" dirty="0">
                <a:latin typeface="Times New Roman" panose="02020603050405020304" pitchFamily="18" charset="0"/>
                <a:cs typeface="Times New Roman" panose="02020603050405020304" pitchFamily="18" charset="0"/>
              </a:rPr>
              <a:t>*</a:t>
            </a:r>
            <a:r>
              <a:rPr lang="it-IT" sz="1200" dirty="0" err="1">
                <a:latin typeface="Times New Roman" panose="02020603050405020304" pitchFamily="18" charset="0"/>
                <a:cs typeface="Times New Roman" panose="02020603050405020304" pitchFamily="18" charset="0"/>
              </a:rPr>
              <a:t>only</a:t>
            </a:r>
            <a:r>
              <a:rPr lang="it-IT" sz="1200" dirty="0">
                <a:latin typeface="Times New Roman" panose="02020603050405020304" pitchFamily="18" charset="0"/>
                <a:cs typeface="Times New Roman" panose="02020603050405020304" pitchFamily="18" charset="0"/>
              </a:rPr>
              <a:t> qualitative</a:t>
            </a:r>
          </a:p>
        </p:txBody>
      </p:sp>
      <p:sp>
        <p:nvSpPr>
          <p:cNvPr id="10" name="CasellaDiTesto 9">
            <a:extLst>
              <a:ext uri="{FF2B5EF4-FFF2-40B4-BE49-F238E27FC236}">
                <a16:creationId xmlns:a16="http://schemas.microsoft.com/office/drawing/2014/main" id="{93447CBA-068E-1BCF-B2D6-E387A071E140}"/>
              </a:ext>
            </a:extLst>
          </p:cNvPr>
          <p:cNvSpPr txBox="1"/>
          <p:nvPr/>
        </p:nvSpPr>
        <p:spPr>
          <a:xfrm>
            <a:off x="6316980" y="4970978"/>
            <a:ext cx="2926080" cy="215444"/>
          </a:xfrm>
          <a:prstGeom prst="rect">
            <a:avLst/>
          </a:prstGeom>
          <a:noFill/>
        </p:spPr>
        <p:txBody>
          <a:bodyPr wrap="square">
            <a:spAutoFit/>
          </a:bodyPr>
          <a:lstStyle/>
          <a:p>
            <a:r>
              <a:rPr lang="it-IT" sz="800" dirty="0">
                <a:latin typeface="Times New Roman" panose="02020603050405020304" pitchFamily="18" charset="0"/>
                <a:cs typeface="Times New Roman" panose="02020603050405020304" pitchFamily="18" charset="0"/>
              </a:rPr>
              <a:t>[2] Abdou (1995), https://doi.org/10.1016/0920-3796(95)90122-1</a:t>
            </a:r>
          </a:p>
        </p:txBody>
      </p:sp>
    </p:spTree>
    <p:extLst>
      <p:ext uri="{BB962C8B-B14F-4D97-AF65-F5344CB8AC3E}">
        <p14:creationId xmlns:p14="http://schemas.microsoft.com/office/powerpoint/2010/main" val="240477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54EC0-3F25-4F4A-DC74-81F7B780BFB1}"/>
              </a:ext>
            </a:extLst>
          </p:cNvPr>
          <p:cNvSpPr>
            <a:spLocks noGrp="1"/>
          </p:cNvSpPr>
          <p:nvPr>
            <p:ph type="title"/>
          </p:nvPr>
        </p:nvSpPr>
        <p:spPr/>
        <p:txBody>
          <a:bodyPr/>
          <a:lstStyle/>
          <a:p>
            <a:r>
              <a:rPr lang="en-US" dirty="0"/>
              <a:t>Challenges related to the WCLL BB and DONES impact</a:t>
            </a:r>
            <a:endParaRPr lang="it-IT" dirty="0"/>
          </a:p>
        </p:txBody>
      </p:sp>
      <p:sp>
        <p:nvSpPr>
          <p:cNvPr id="6" name="CasellaDiTesto 5">
            <a:extLst>
              <a:ext uri="{FF2B5EF4-FFF2-40B4-BE49-F238E27FC236}">
                <a16:creationId xmlns:a16="http://schemas.microsoft.com/office/drawing/2014/main" id="{E500CD2A-9871-1E01-A0FF-1B3BD033BAEB}"/>
              </a:ext>
            </a:extLst>
          </p:cNvPr>
          <p:cNvSpPr txBox="1"/>
          <p:nvPr/>
        </p:nvSpPr>
        <p:spPr>
          <a:xfrm>
            <a:off x="281940" y="822395"/>
            <a:ext cx="4213860" cy="313932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2"/>
                </a:solidFill>
                <a:latin typeface="Times New Roman" panose="02020603050405020304" pitchFamily="18" charset="0"/>
                <a:cs typeface="Times New Roman" panose="02020603050405020304" pitchFamily="18" charset="0"/>
              </a:rPr>
              <a:t>Structure</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Changes in properties and behaviour of materials</a:t>
            </a:r>
          </a:p>
          <a:p>
            <a:pPr marL="266700" lvl="1"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Deformation and/or breach of components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Effect of first wall heat flux and cycling on fatigue or</a:t>
            </a:r>
            <a:br>
              <a:rPr lang="en-US" sz="1100" dirty="0">
                <a:solidFill>
                  <a:schemeClr val="bg1">
                    <a:lumMod val="85000"/>
                  </a:schemeClr>
                </a:solidFill>
                <a:latin typeface="Times New Roman" panose="02020603050405020304" pitchFamily="18" charset="0"/>
                <a:cs typeface="Times New Roman" panose="02020603050405020304" pitchFamily="18" charset="0"/>
              </a:rPr>
            </a:br>
            <a:r>
              <a:rPr lang="en-US" sz="1100" dirty="0">
                <a:solidFill>
                  <a:schemeClr val="bg1">
                    <a:lumMod val="85000"/>
                  </a:schemeClr>
                </a:solidFill>
                <a:latin typeface="Times New Roman" panose="02020603050405020304" pitchFamily="18" charset="0"/>
                <a:cs typeface="Times New Roman" panose="02020603050405020304" pitchFamily="18" charset="0"/>
              </a:rPr>
              <a:t> crack growth-related failure</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Magnetic forces within the structure (including disruptions</a:t>
            </a:r>
            <a:r>
              <a:rPr lang="en-US" sz="1100" dirty="0">
                <a:solidFill>
                  <a:schemeClr val="bg1"/>
                </a:solidFill>
                <a:latin typeface="Times New Roman" panose="02020603050405020304" pitchFamily="18" charset="0"/>
                <a:cs typeface="Times New Roman" panose="02020603050405020304" pitchFamily="18" charset="0"/>
              </a:rPr>
              <a:t>)</a:t>
            </a:r>
          </a:p>
          <a:p>
            <a:pPr marL="266700" lvl="1" indent="-171450">
              <a:buFont typeface="Wingdings" panose="05000000000000000000" pitchFamily="2" charset="2"/>
              <a:buChar char="Ø"/>
            </a:pPr>
            <a:r>
              <a:rPr lang="en-US" sz="1100" b="1" dirty="0">
                <a:solidFill>
                  <a:srgbClr val="C00000"/>
                </a:solidFill>
                <a:latin typeface="Times New Roman" panose="02020603050405020304" pitchFamily="18" charset="0"/>
                <a:cs typeface="Times New Roman" panose="02020603050405020304" pitchFamily="18" charset="0"/>
              </a:rPr>
              <a:t>Premature failure at welds and discontinuities*</a:t>
            </a:r>
          </a:p>
          <a:p>
            <a:pPr marL="266700" lvl="1"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Failure due to hot spots</a:t>
            </a:r>
          </a:p>
          <a:p>
            <a:pPr marL="266700" lvl="1"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Interaction of primary and secondary stresses and deformation</a:t>
            </a:r>
          </a:p>
          <a:p>
            <a:pPr marL="266700" lvl="1"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Effect of swelling, creep and thermal gradients on</a:t>
            </a:r>
            <a:br>
              <a:rPr lang="en-US" sz="1100" dirty="0">
                <a:solidFill>
                  <a:schemeClr val="bg1">
                    <a:lumMod val="50000"/>
                  </a:schemeClr>
                </a:solidFill>
                <a:latin typeface="Times New Roman" panose="02020603050405020304" pitchFamily="18" charset="0"/>
                <a:cs typeface="Times New Roman" panose="02020603050405020304" pitchFamily="18" charset="0"/>
              </a:rPr>
            </a:br>
            <a:r>
              <a:rPr lang="en-US" sz="1100" dirty="0">
                <a:solidFill>
                  <a:schemeClr val="bg1">
                    <a:lumMod val="50000"/>
                  </a:schemeClr>
                </a:solidFill>
                <a:latin typeface="Times New Roman" panose="02020603050405020304" pitchFamily="18" charset="0"/>
                <a:cs typeface="Times New Roman" panose="02020603050405020304" pitchFamily="18" charset="0"/>
              </a:rPr>
              <a:t> stresses concentrations</a:t>
            </a:r>
          </a:p>
          <a:p>
            <a:pPr marL="266700" lvl="1"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Failure due to shutdown residual stresses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Interaction between surface effects and first wall failures</a:t>
            </a:r>
          </a:p>
          <a:p>
            <a:pPr marL="266700" lvl="1"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Self-welding of similar and dissimilar metals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 through the structure</a:t>
            </a:r>
          </a:p>
          <a:p>
            <a:pPr marL="26670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Effectiveness of tritium permeation barriers</a:t>
            </a:r>
          </a:p>
          <a:p>
            <a:pPr marL="266700" indent="-171450">
              <a:buFont typeface="Wingdings" panose="05000000000000000000" pitchFamily="2" charset="2"/>
              <a:buChar char="Ø"/>
            </a:pPr>
            <a:r>
              <a:rPr lang="en-US" sz="1100" b="1" dirty="0">
                <a:solidFill>
                  <a:srgbClr val="C00000"/>
                </a:solidFill>
                <a:latin typeface="Times New Roman" panose="02020603050405020304" pitchFamily="18" charset="0"/>
                <a:cs typeface="Times New Roman" panose="02020603050405020304" pitchFamily="18" charset="0"/>
              </a:rPr>
              <a:t>Effect of radiation on tritium permeation**</a:t>
            </a:r>
          </a:p>
          <a:p>
            <a:pPr marL="266700" indent="-171450">
              <a:buFont typeface="Wingdings" panose="05000000000000000000" pitchFamily="2" charset="2"/>
              <a:buChar char="Ø"/>
            </a:pPr>
            <a:r>
              <a:rPr lang="en-US" sz="1100" b="1" dirty="0">
                <a:solidFill>
                  <a:srgbClr val="C00000"/>
                </a:solidFill>
                <a:latin typeface="Times New Roman" panose="02020603050405020304" pitchFamily="18" charset="0"/>
                <a:cs typeface="Times New Roman" panose="02020603050405020304" pitchFamily="18" charset="0"/>
              </a:rPr>
              <a:t>Structural activation product inventory and volatility**</a:t>
            </a:r>
          </a:p>
        </p:txBody>
      </p:sp>
      <p:sp>
        <p:nvSpPr>
          <p:cNvPr id="9" name="CasellaDiTesto 8">
            <a:extLst>
              <a:ext uri="{FF2B5EF4-FFF2-40B4-BE49-F238E27FC236}">
                <a16:creationId xmlns:a16="http://schemas.microsoft.com/office/drawing/2014/main" id="{4EC635F2-B1B7-C0F3-1780-906098B0C88F}"/>
              </a:ext>
            </a:extLst>
          </p:cNvPr>
          <p:cNvSpPr txBox="1"/>
          <p:nvPr/>
        </p:nvSpPr>
        <p:spPr>
          <a:xfrm>
            <a:off x="281940" y="4026962"/>
            <a:ext cx="4213860" cy="769441"/>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bg1">
                    <a:lumMod val="50000"/>
                  </a:schemeClr>
                </a:solidFill>
                <a:latin typeface="Times New Roman" panose="02020603050405020304" pitchFamily="18" charset="0"/>
                <a:cs typeface="Times New Roman" panose="02020603050405020304" pitchFamily="18" charset="0"/>
              </a:rPr>
              <a:t>Metal liquid breeder-multiplier</a:t>
            </a:r>
          </a:p>
          <a:p>
            <a:pPr marL="285750" indent="-2857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Geometric effects on flow distribution</a:t>
            </a:r>
          </a:p>
          <a:p>
            <a:pPr marL="285750" indent="-2857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Activation products in PbLi</a:t>
            </a:r>
          </a:p>
          <a:p>
            <a:pPr marL="285750" indent="-2857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Liquid breeder tritium extraction</a:t>
            </a:r>
          </a:p>
        </p:txBody>
      </p:sp>
      <p:sp>
        <p:nvSpPr>
          <p:cNvPr id="13" name="CasellaDiTesto 12">
            <a:extLst>
              <a:ext uri="{FF2B5EF4-FFF2-40B4-BE49-F238E27FC236}">
                <a16:creationId xmlns:a16="http://schemas.microsoft.com/office/drawing/2014/main" id="{F2C666E3-5C8F-D517-B83D-E20DECBD9543}"/>
              </a:ext>
            </a:extLst>
          </p:cNvPr>
          <p:cNvSpPr txBox="1"/>
          <p:nvPr/>
        </p:nvSpPr>
        <p:spPr>
          <a:xfrm>
            <a:off x="4777744" y="830909"/>
            <a:ext cx="4099558" cy="93871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1"/>
                </a:solidFill>
                <a:latin typeface="Times New Roman" panose="02020603050405020304" pitchFamily="18" charset="0"/>
                <a:cs typeface="Times New Roman" panose="02020603050405020304" pitchFamily="18" charset="0"/>
              </a:rPr>
              <a:t>Coolant/structure interactions</a:t>
            </a:r>
          </a:p>
          <a:p>
            <a:pPr marL="17145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Corrosion</a:t>
            </a:r>
          </a:p>
          <a:p>
            <a:pPr marL="17145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Failure of coolant wall due to stress corrosion cracking</a:t>
            </a:r>
          </a:p>
          <a:p>
            <a:pPr marL="17145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Failure of coolant wall due to liquid metal embrittlement</a:t>
            </a:r>
          </a:p>
          <a:p>
            <a:pPr marL="171450" indent="-171450">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Flow sensitivity to dimensional changes</a:t>
            </a:r>
          </a:p>
        </p:txBody>
      </p:sp>
      <p:sp>
        <p:nvSpPr>
          <p:cNvPr id="15" name="CasellaDiTesto 14">
            <a:extLst>
              <a:ext uri="{FF2B5EF4-FFF2-40B4-BE49-F238E27FC236}">
                <a16:creationId xmlns:a16="http://schemas.microsoft.com/office/drawing/2014/main" id="{53852D2D-EF7E-E84B-059A-33B34BA02927}"/>
              </a:ext>
            </a:extLst>
          </p:cNvPr>
          <p:cNvSpPr txBox="1"/>
          <p:nvPr/>
        </p:nvSpPr>
        <p:spPr>
          <a:xfrm>
            <a:off x="4777744" y="1980396"/>
            <a:ext cx="4099558" cy="280076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3"/>
                </a:solidFill>
                <a:latin typeface="Times New Roman" panose="02020603050405020304" pitchFamily="18" charset="0"/>
                <a:cs typeface="Times New Roman" panose="02020603050405020304" pitchFamily="18" charset="0"/>
              </a:rPr>
              <a:t>General blanket issues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D-T fuel self-sufficiency</a:t>
            </a:r>
          </a:p>
          <a:p>
            <a:pPr marL="26670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Uncertainties in achievable TBR</a:t>
            </a:r>
          </a:p>
          <a:p>
            <a:pPr marL="26670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Uncertainties in required TBR</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a:t>
            </a:r>
          </a:p>
          <a:p>
            <a:pPr marL="266700" indent="-174625">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Permeation from breeder to blanket coolant</a:t>
            </a:r>
          </a:p>
          <a:p>
            <a:pPr marL="266700" indent="-174625">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Tritium inventory</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Failure modes and frequencies</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Nuclear heating rate predictions</a:t>
            </a:r>
          </a:p>
          <a:p>
            <a:pPr marL="266700" indent="-174625">
              <a:buFont typeface="Wingdings" panose="05000000000000000000" pitchFamily="2" charset="2"/>
              <a:buChar char="Ø"/>
            </a:pPr>
            <a:r>
              <a:rPr lang="en-US" sz="1100" dirty="0">
                <a:solidFill>
                  <a:schemeClr val="bg1">
                    <a:lumMod val="85000"/>
                  </a:schemeClr>
                </a:solidFill>
                <a:latin typeface="Times New Roman" panose="02020603050405020304" pitchFamily="18" charset="0"/>
                <a:cs typeface="Times New Roman" panose="02020603050405020304" pitchFamily="18" charset="0"/>
              </a:rPr>
              <a:t>Blanket response to near blanket failures</a:t>
            </a:r>
          </a:p>
          <a:p>
            <a:pPr marL="266700" indent="-174625">
              <a:buFont typeface="Wingdings" panose="05000000000000000000" pitchFamily="2" charset="2"/>
              <a:buChar char="Ø"/>
            </a:pPr>
            <a:r>
              <a:rPr lang="en-US" sz="1100" b="1" dirty="0">
                <a:solidFill>
                  <a:srgbClr val="C00000"/>
                </a:solidFill>
                <a:latin typeface="Times New Roman" panose="02020603050405020304" pitchFamily="18" charset="0"/>
                <a:cs typeface="Times New Roman" panose="02020603050405020304" pitchFamily="18" charset="0"/>
              </a:rPr>
              <a:t>Recycling of irradiated lithium</a:t>
            </a:r>
          </a:p>
          <a:p>
            <a:pPr marL="266700" indent="-174625">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Prediction and control of normal effluents associated with fluid radioactivity</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processing</a:t>
            </a:r>
          </a:p>
          <a:p>
            <a:pPr marL="26670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Tritium Monitoring and Accountability</a:t>
            </a:r>
          </a:p>
          <a:p>
            <a:pPr marL="266700" indent="-171450">
              <a:buFont typeface="Wingdings" panose="05000000000000000000" pitchFamily="2" charset="2"/>
              <a:buChar char="Ø"/>
            </a:pPr>
            <a:r>
              <a:rPr lang="en-US" sz="1100" dirty="0">
                <a:solidFill>
                  <a:schemeClr val="bg1">
                    <a:lumMod val="50000"/>
                  </a:schemeClr>
                </a:solidFill>
                <a:latin typeface="Times New Roman" panose="02020603050405020304" pitchFamily="18" charset="0"/>
                <a:cs typeface="Times New Roman" panose="02020603050405020304" pitchFamily="18" charset="0"/>
              </a:rPr>
              <a:t>Breeder Tritium Extraction Characteristics</a:t>
            </a:r>
          </a:p>
        </p:txBody>
      </p:sp>
      <p:sp>
        <p:nvSpPr>
          <p:cNvPr id="4" name="CasellaDiTesto 3">
            <a:extLst>
              <a:ext uri="{FF2B5EF4-FFF2-40B4-BE49-F238E27FC236}">
                <a16:creationId xmlns:a16="http://schemas.microsoft.com/office/drawing/2014/main" id="{D4ED984C-D8B0-34D1-781D-A751CCE98F55}"/>
              </a:ext>
            </a:extLst>
          </p:cNvPr>
          <p:cNvSpPr txBox="1"/>
          <p:nvPr/>
        </p:nvSpPr>
        <p:spPr>
          <a:xfrm>
            <a:off x="0" y="4804737"/>
            <a:ext cx="9144000" cy="307777"/>
          </a:xfrm>
          <a:prstGeom prst="rect">
            <a:avLst/>
          </a:prstGeom>
          <a:solidFill>
            <a:schemeClr val="bg1"/>
          </a:solidFill>
        </p:spPr>
        <p:txBody>
          <a:bodyPr wrap="square">
            <a:spAutoFit/>
          </a:bodyPr>
          <a:lstStyle/>
          <a:p>
            <a:pPr algn="l"/>
            <a:r>
              <a:rPr lang="en-US" sz="1400" b="0" i="0" u="none" strike="noStrike" baseline="0" dirty="0">
                <a:latin typeface="Times New Roman" panose="02020603050405020304" pitchFamily="18" charset="0"/>
                <a:cs typeface="Times New Roman" panose="02020603050405020304" pitchFamily="18" charset="0"/>
              </a:rPr>
              <a:t>“Substantial” contribution [2]: contribution </a:t>
            </a:r>
            <a:r>
              <a:rPr lang="it-IT" sz="1400" b="0" i="0" u="none" strike="noStrike" baseline="0" dirty="0" err="1">
                <a:latin typeface="Times New Roman" panose="02020603050405020304" pitchFamily="18" charset="0"/>
                <a:cs typeface="Times New Roman" panose="02020603050405020304" pitchFamily="18" charset="0"/>
              </a:rPr>
              <a:t>capabl</a:t>
            </a:r>
            <a:r>
              <a:rPr lang="it-IT" sz="1400" dirty="0" err="1">
                <a:latin typeface="Times New Roman" panose="02020603050405020304" pitchFamily="18" charset="0"/>
                <a:cs typeface="Times New Roman" panose="02020603050405020304" pitchFamily="18" charset="0"/>
              </a:rPr>
              <a:t>e</a:t>
            </a:r>
            <a:r>
              <a:rPr lang="it-IT" sz="1400" dirty="0">
                <a:latin typeface="Times New Roman" panose="02020603050405020304" pitchFamily="18" charset="0"/>
                <a:cs typeface="Times New Roman" panose="02020603050405020304" pitchFamily="18" charset="0"/>
              </a:rPr>
              <a:t> of </a:t>
            </a:r>
            <a:r>
              <a:rPr lang="it-IT" sz="1400" dirty="0" err="1">
                <a:latin typeface="Times New Roman" panose="02020603050405020304" pitchFamily="18" charset="0"/>
                <a:cs typeface="Times New Roman" panose="02020603050405020304" pitchFamily="18" charset="0"/>
              </a:rPr>
              <a:t>resolving</a:t>
            </a:r>
            <a:r>
              <a:rPr lang="it-IT" sz="1400" dirty="0">
                <a:latin typeface="Times New Roman" panose="02020603050405020304" pitchFamily="18" charset="0"/>
                <a:cs typeface="Times New Roman" panose="02020603050405020304" pitchFamily="18" charset="0"/>
              </a:rPr>
              <a:t> the issue</a:t>
            </a:r>
          </a:p>
        </p:txBody>
      </p:sp>
      <p:sp>
        <p:nvSpPr>
          <p:cNvPr id="3" name="CasellaDiTesto 2">
            <a:extLst>
              <a:ext uri="{FF2B5EF4-FFF2-40B4-BE49-F238E27FC236}">
                <a16:creationId xmlns:a16="http://schemas.microsoft.com/office/drawing/2014/main" id="{57A1E720-7C46-CB90-CAC0-21F59938A5B0}"/>
              </a:ext>
            </a:extLst>
          </p:cNvPr>
          <p:cNvSpPr txBox="1"/>
          <p:nvPr/>
        </p:nvSpPr>
        <p:spPr>
          <a:xfrm>
            <a:off x="2817850" y="2059561"/>
            <a:ext cx="1728358" cy="169277"/>
          </a:xfrm>
          <a:prstGeom prst="rect">
            <a:avLst/>
          </a:prstGeom>
        </p:spPr>
        <p:txBody>
          <a:bodyPr vert="horz" wrap="none" lIns="91440" tIns="0" rIns="91440" bIns="0" rtlCol="0">
            <a:spAutoFit/>
          </a:bodyPr>
          <a:lstStyle/>
          <a:p>
            <a:r>
              <a:rPr lang="it-IT" sz="1100" dirty="0">
                <a:solidFill>
                  <a:srgbClr val="C00000"/>
                </a:solidFill>
                <a:latin typeface="Times New Roman" panose="02020603050405020304" pitchFamily="18" charset="0"/>
                <a:cs typeface="Times New Roman" panose="02020603050405020304" pitchFamily="18" charset="0"/>
              </a:rPr>
              <a:t>*</a:t>
            </a:r>
            <a:r>
              <a:rPr lang="it-IT" sz="1100" dirty="0" err="1">
                <a:solidFill>
                  <a:srgbClr val="C00000"/>
                </a:solidFill>
                <a:latin typeface="Times New Roman" panose="02020603050405020304" pitchFamily="18" charset="0"/>
                <a:cs typeface="Times New Roman" panose="02020603050405020304" pitchFamily="18" charset="0"/>
              </a:rPr>
              <a:t>substantial</a:t>
            </a:r>
            <a:r>
              <a:rPr lang="it-IT" sz="1100" dirty="0">
                <a:solidFill>
                  <a:srgbClr val="C00000"/>
                </a:solidFill>
                <a:latin typeface="Times New Roman" panose="02020603050405020304" pitchFamily="18" charset="0"/>
                <a:cs typeface="Times New Roman" panose="02020603050405020304" pitchFamily="18" charset="0"/>
              </a:rPr>
              <a:t> for </a:t>
            </a:r>
            <a:r>
              <a:rPr lang="it-IT" sz="1100" dirty="0" err="1">
                <a:solidFill>
                  <a:srgbClr val="C00000"/>
                </a:solidFill>
                <a:latin typeface="Times New Roman" panose="02020603050405020304" pitchFamily="18" charset="0"/>
                <a:cs typeface="Times New Roman" panose="02020603050405020304" pitchFamily="18" charset="0"/>
              </a:rPr>
              <a:t>parameters</a:t>
            </a:r>
            <a:endParaRPr lang="it-IT" sz="1100" dirty="0">
              <a:solidFill>
                <a:srgbClr val="C00000"/>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E2ACC442-2108-5C61-55E4-DBAAEE4969A0}"/>
              </a:ext>
            </a:extLst>
          </p:cNvPr>
          <p:cNvSpPr txBox="1"/>
          <p:nvPr/>
        </p:nvSpPr>
        <p:spPr>
          <a:xfrm>
            <a:off x="3562531" y="3459539"/>
            <a:ext cx="933269" cy="169277"/>
          </a:xfrm>
          <a:prstGeom prst="rect">
            <a:avLst/>
          </a:prstGeom>
        </p:spPr>
        <p:txBody>
          <a:bodyPr vert="horz" wrap="none" lIns="91440" tIns="0" rIns="91440" bIns="0" rtlCol="0">
            <a:spAutoFit/>
          </a:bodyPr>
          <a:lstStyle/>
          <a:p>
            <a:r>
              <a:rPr lang="it-IT" sz="1100" dirty="0">
                <a:solidFill>
                  <a:srgbClr val="C00000"/>
                </a:solidFill>
                <a:latin typeface="Times New Roman" panose="02020603050405020304" pitchFamily="18" charset="0"/>
                <a:cs typeface="Times New Roman" panose="02020603050405020304" pitchFamily="18" charset="0"/>
              </a:rPr>
              <a:t>**14 MeV n</a:t>
            </a:r>
          </a:p>
        </p:txBody>
      </p:sp>
      <p:sp>
        <p:nvSpPr>
          <p:cNvPr id="7" name="CasellaDiTesto 6">
            <a:extLst>
              <a:ext uri="{FF2B5EF4-FFF2-40B4-BE49-F238E27FC236}">
                <a16:creationId xmlns:a16="http://schemas.microsoft.com/office/drawing/2014/main" id="{E490A0DA-0D07-47D4-D8C8-51FEEA5F99E6}"/>
              </a:ext>
            </a:extLst>
          </p:cNvPr>
          <p:cNvSpPr txBox="1"/>
          <p:nvPr/>
        </p:nvSpPr>
        <p:spPr>
          <a:xfrm>
            <a:off x="6316980" y="4955738"/>
            <a:ext cx="2926080" cy="215444"/>
          </a:xfrm>
          <a:prstGeom prst="rect">
            <a:avLst/>
          </a:prstGeom>
          <a:noFill/>
        </p:spPr>
        <p:txBody>
          <a:bodyPr wrap="square">
            <a:spAutoFit/>
          </a:bodyPr>
          <a:lstStyle/>
          <a:p>
            <a:r>
              <a:rPr lang="it-IT" sz="800" dirty="0">
                <a:latin typeface="Times New Roman" panose="02020603050405020304" pitchFamily="18" charset="0"/>
                <a:cs typeface="Times New Roman" panose="02020603050405020304" pitchFamily="18" charset="0"/>
              </a:rPr>
              <a:t>[2] Abdou (1995), https://doi.org/10.1016/0920-3796(95)90122-1</a:t>
            </a:r>
          </a:p>
        </p:txBody>
      </p:sp>
    </p:spTree>
    <p:extLst>
      <p:ext uri="{BB962C8B-B14F-4D97-AF65-F5344CB8AC3E}">
        <p14:creationId xmlns:p14="http://schemas.microsoft.com/office/powerpoint/2010/main" val="181302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5E206-ADAD-E301-7A31-50B49E181157}"/>
              </a:ext>
            </a:extLst>
          </p:cNvPr>
          <p:cNvSpPr>
            <a:spLocks noGrp="1"/>
          </p:cNvSpPr>
          <p:nvPr>
            <p:ph type="title"/>
          </p:nvPr>
        </p:nvSpPr>
        <p:spPr/>
        <p:txBody>
          <a:bodyPr/>
          <a:lstStyle/>
          <a:p>
            <a:r>
              <a:rPr lang="it-IT" dirty="0" err="1"/>
              <a:t>Example</a:t>
            </a:r>
            <a:r>
              <a:rPr lang="it-IT" dirty="0"/>
              <a:t> 1: no impact of DONES on a challenge</a:t>
            </a:r>
          </a:p>
        </p:txBody>
      </p:sp>
      <p:sp>
        <p:nvSpPr>
          <p:cNvPr id="7" name="CasellaDiTesto 6">
            <a:extLst>
              <a:ext uri="{FF2B5EF4-FFF2-40B4-BE49-F238E27FC236}">
                <a16:creationId xmlns:a16="http://schemas.microsoft.com/office/drawing/2014/main" id="{FFCB46FB-485D-5A56-3CF3-A1FD12BAE0FC}"/>
              </a:ext>
            </a:extLst>
          </p:cNvPr>
          <p:cNvSpPr txBox="1"/>
          <p:nvPr/>
        </p:nvSpPr>
        <p:spPr>
          <a:xfrm>
            <a:off x="0" y="906125"/>
            <a:ext cx="6050280" cy="338554"/>
          </a:xfrm>
          <a:prstGeom prst="rect">
            <a:avLst/>
          </a:prstGeom>
          <a:noFill/>
        </p:spPr>
        <p:txBody>
          <a:bodyPr wrap="square">
            <a:spAutoFit/>
          </a:bodyPr>
          <a:lstStyle/>
          <a:p>
            <a:r>
              <a:rPr lang="en-US" sz="1600" u="sng" dirty="0">
                <a:solidFill>
                  <a:schemeClr val="accent2"/>
                </a:solidFill>
                <a:latin typeface="Times New Roman" panose="02020603050405020304" pitchFamily="18" charset="0"/>
                <a:cs typeface="Times New Roman" panose="02020603050405020304" pitchFamily="18" charset="0"/>
              </a:rPr>
              <a:t>Issue: Magnetic forces within the structure (Structure)</a:t>
            </a:r>
            <a:endParaRPr lang="it-IT" sz="1600" u="sng" dirty="0">
              <a:solidFill>
                <a:schemeClr val="accent2"/>
              </a:solidFill>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CF187E04-3EDD-6D8D-7B7A-B89B9E7D2A48}"/>
              </a:ext>
            </a:extLst>
          </p:cNvPr>
          <p:cNvSpPr txBox="1"/>
          <p:nvPr/>
        </p:nvSpPr>
        <p:spPr>
          <a:xfrm>
            <a:off x="0" y="1285726"/>
            <a:ext cx="9144000" cy="830997"/>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br>
              <a:rPr lang="en-US" sz="1600" b="0" i="0" u="none" strike="noStrike" baseline="0" dirty="0">
                <a:latin typeface="Times New Roman" panose="02020603050405020304" pitchFamily="18" charset="0"/>
                <a:cs typeface="Times New Roman" panose="02020603050405020304" pitchFamily="18" charset="0"/>
              </a:rPr>
            </a:br>
            <a:r>
              <a:rPr lang="en-US" sz="1600" b="0" i="0" u="none" strike="noStrike" baseline="0" dirty="0">
                <a:latin typeface="Times New Roman" panose="02020603050405020304" pitchFamily="18" charset="0"/>
                <a:cs typeface="Times New Roman" panose="02020603050405020304" pitchFamily="18" charset="0"/>
              </a:rPr>
              <a:t>Evaluation of neutron impact on material property changes and on the material’s responses to magnetic loading, including deformation and failure modes. Spectrum, fluence, and flux are important test parameters.</a:t>
            </a:r>
            <a:endParaRPr lang="it-IT" sz="1600" dirty="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DC0421E3-A983-7BEE-7676-BE9C8D62DE79}"/>
              </a:ext>
            </a:extLst>
          </p:cNvPr>
          <p:cNvSpPr txBox="1"/>
          <p:nvPr/>
        </p:nvSpPr>
        <p:spPr>
          <a:xfrm>
            <a:off x="0" y="2376785"/>
            <a:ext cx="6050280" cy="338554"/>
          </a:xfrm>
          <a:prstGeom prst="rect">
            <a:avLst/>
          </a:prstGeom>
          <a:noFill/>
        </p:spPr>
        <p:txBody>
          <a:bodyPr wrap="square">
            <a:spAutoFit/>
          </a:bodyPr>
          <a:lstStyle/>
          <a:p>
            <a:r>
              <a:rPr lang="en-US" sz="1600" u="sng" dirty="0">
                <a:solidFill>
                  <a:schemeClr val="accent3"/>
                </a:solidFill>
                <a:latin typeface="Times New Roman" panose="02020603050405020304" pitchFamily="18" charset="0"/>
                <a:cs typeface="Times New Roman" panose="02020603050405020304" pitchFamily="18" charset="0"/>
              </a:rPr>
              <a:t>Issue: Failure modes and frequencies (General blanket issues</a:t>
            </a:r>
            <a:r>
              <a:rPr lang="it-IT" sz="1600" u="sng" dirty="0">
                <a:solidFill>
                  <a:schemeClr val="accent3"/>
                </a:solidFill>
                <a:latin typeface="Times New Roman" panose="02020603050405020304" pitchFamily="18" charset="0"/>
                <a:cs typeface="Times New Roman" panose="02020603050405020304" pitchFamily="18" charset="0"/>
              </a:rPr>
              <a:t>)</a:t>
            </a:r>
            <a:endParaRPr lang="en-US" sz="1600" u="sng" dirty="0">
              <a:solidFill>
                <a:schemeClr val="accent3"/>
              </a:solidFill>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BDF3BCA0-0DC5-D30F-CC5B-3CA703A3351E}"/>
              </a:ext>
            </a:extLst>
          </p:cNvPr>
          <p:cNvSpPr txBox="1"/>
          <p:nvPr/>
        </p:nvSpPr>
        <p:spPr>
          <a:xfrm>
            <a:off x="0" y="2756386"/>
            <a:ext cx="9144000" cy="2062103"/>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br>
              <a:rPr lang="en-US" sz="1600" b="0" i="0" u="none" strike="noStrike" baseline="0" dirty="0">
                <a:latin typeface="Times New Roman" panose="02020603050405020304" pitchFamily="18" charset="0"/>
                <a:cs typeface="Times New Roman" panose="02020603050405020304" pitchFamily="18" charset="0"/>
              </a:rPr>
            </a:br>
            <a:r>
              <a:rPr lang="en-US" sz="1600" b="0" i="0" u="none" strike="noStrike" baseline="0" dirty="0">
                <a:latin typeface="Times New Roman" panose="02020603050405020304" pitchFamily="18" charset="0"/>
                <a:cs typeface="Times New Roman" panose="02020603050405020304" pitchFamily="18" charset="0"/>
              </a:rPr>
              <a:t>Evaluation of failure modes and frequencies in relevant environmental condition.</a:t>
            </a:r>
          </a:p>
          <a:p>
            <a:pPr algn="l"/>
            <a:r>
              <a:rPr lang="en-US" sz="1600" b="0" i="0" u="none" strike="noStrike" baseline="0" dirty="0">
                <a:latin typeface="Times New Roman" panose="02020603050405020304" pitchFamily="18" charset="0"/>
                <a:cs typeface="Times New Roman" panose="02020603050405020304" pitchFamily="18" charset="0"/>
              </a:rPr>
              <a:t>The operating environment/parameters include the geometry of the first wall/blanket, expected operating temperature (300-600°C), neutron spectrum, flux, and fluence, heat flux, coolant velocity, and  electromagnetic effects.</a:t>
            </a:r>
          </a:p>
          <a:p>
            <a:pPr algn="l"/>
            <a:endParaRPr lang="en-US" sz="1600" dirty="0">
              <a:latin typeface="Times New Roman" panose="02020603050405020304" pitchFamily="18" charset="0"/>
              <a:cs typeface="Times New Roman" panose="02020603050405020304" pitchFamily="18" charset="0"/>
            </a:endParaRPr>
          </a:p>
          <a:p>
            <a:pPr algn="l"/>
            <a:r>
              <a:rPr lang="en-US" sz="1600" dirty="0">
                <a:solidFill>
                  <a:schemeClr val="bg1">
                    <a:lumMod val="50000"/>
                  </a:schemeClr>
                </a:solidFill>
                <a:latin typeface="Times New Roman" panose="02020603050405020304" pitchFamily="18" charset="0"/>
                <a:cs typeface="Times New Roman" panose="02020603050405020304" pitchFamily="18" charset="0"/>
              </a:rPr>
              <a:t>*In this case also DEMO will still give only partial data. More mature data will have to wait for commercial tokamak operation.</a:t>
            </a:r>
            <a:endParaRPr lang="it-IT" sz="160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13" name="Connettore diritto 12">
            <a:extLst>
              <a:ext uri="{FF2B5EF4-FFF2-40B4-BE49-F238E27FC236}">
                <a16:creationId xmlns:a16="http://schemas.microsoft.com/office/drawing/2014/main" id="{0A26CF6B-3A6E-2C84-ED18-F9E444C0D719}"/>
              </a:ext>
            </a:extLst>
          </p:cNvPr>
          <p:cNvCxnSpPr>
            <a:cxnSpLocks/>
          </p:cNvCxnSpPr>
          <p:nvPr/>
        </p:nvCxnSpPr>
        <p:spPr>
          <a:xfrm>
            <a:off x="677213" y="2247900"/>
            <a:ext cx="778957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40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5E206-ADAD-E301-7A31-50B49E181157}"/>
              </a:ext>
            </a:extLst>
          </p:cNvPr>
          <p:cNvSpPr>
            <a:spLocks noGrp="1"/>
          </p:cNvSpPr>
          <p:nvPr>
            <p:ph type="title"/>
          </p:nvPr>
        </p:nvSpPr>
        <p:spPr/>
        <p:txBody>
          <a:bodyPr/>
          <a:lstStyle/>
          <a:p>
            <a:r>
              <a:rPr lang="it-IT" dirty="0" err="1"/>
              <a:t>Example</a:t>
            </a:r>
            <a:r>
              <a:rPr lang="it-IT" dirty="0"/>
              <a:t> 2: </a:t>
            </a:r>
            <a:r>
              <a:rPr lang="it-IT" dirty="0" err="1"/>
              <a:t>partial</a:t>
            </a:r>
            <a:r>
              <a:rPr lang="it-IT" dirty="0"/>
              <a:t> impact of DONES on a challenge</a:t>
            </a:r>
          </a:p>
        </p:txBody>
      </p:sp>
      <p:sp>
        <p:nvSpPr>
          <p:cNvPr id="7" name="CasellaDiTesto 6">
            <a:extLst>
              <a:ext uri="{FF2B5EF4-FFF2-40B4-BE49-F238E27FC236}">
                <a16:creationId xmlns:a16="http://schemas.microsoft.com/office/drawing/2014/main" id="{FFCB46FB-485D-5A56-3CF3-A1FD12BAE0FC}"/>
              </a:ext>
            </a:extLst>
          </p:cNvPr>
          <p:cNvSpPr txBox="1"/>
          <p:nvPr/>
        </p:nvSpPr>
        <p:spPr>
          <a:xfrm>
            <a:off x="0" y="906125"/>
            <a:ext cx="6050280" cy="338554"/>
          </a:xfrm>
          <a:prstGeom prst="rect">
            <a:avLst/>
          </a:prstGeom>
          <a:noFill/>
        </p:spPr>
        <p:txBody>
          <a:bodyPr wrap="square">
            <a:spAutoFit/>
          </a:bodyPr>
          <a:lstStyle/>
          <a:p>
            <a:r>
              <a:rPr lang="en-US" sz="1600" u="sng" dirty="0">
                <a:solidFill>
                  <a:schemeClr val="accent1"/>
                </a:solidFill>
                <a:latin typeface="Times New Roman" panose="02020603050405020304" pitchFamily="18" charset="0"/>
                <a:cs typeface="Times New Roman" panose="02020603050405020304" pitchFamily="18" charset="0"/>
              </a:rPr>
              <a:t>Issue: Corrosion (Coolant/structure interaction)</a:t>
            </a:r>
            <a:endParaRPr lang="it-IT" sz="1600" u="sng" dirty="0">
              <a:solidFill>
                <a:schemeClr val="accent1"/>
              </a:solidFill>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CF187E04-3EDD-6D8D-7B7A-B89B9E7D2A48}"/>
              </a:ext>
            </a:extLst>
          </p:cNvPr>
          <p:cNvSpPr txBox="1"/>
          <p:nvPr/>
        </p:nvSpPr>
        <p:spPr>
          <a:xfrm>
            <a:off x="0" y="1285726"/>
            <a:ext cx="9144000" cy="1077218"/>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p>
          <a:p>
            <a:pPr algn="l"/>
            <a:r>
              <a:rPr lang="en-US" sz="1600" b="0" i="0" u="none" strike="noStrike" baseline="0" dirty="0">
                <a:latin typeface="Times New Roman" panose="02020603050405020304" pitchFamily="18" charset="0"/>
                <a:cs typeface="Times New Roman" panose="02020603050405020304" pitchFamily="18" charset="0"/>
              </a:rPr>
              <a:t>Evaluation of corrosion phenomena in the coolant. The operating environment for mass transport depends on factors such as neutron fluence, geometry, temperature, velocity, solubilities, and diffusion coefficients. The magnetic field, bulk heating and dissolved hydrogen may substantially change the corrosion mechanism.</a:t>
            </a:r>
            <a:endParaRPr lang="it-IT" sz="1600" dirty="0">
              <a:latin typeface="Times New Roman" panose="02020603050405020304" pitchFamily="18" charset="0"/>
              <a:cs typeface="Times New Roman" panose="02020603050405020304" pitchFamily="18" charset="0"/>
            </a:endParaRPr>
          </a:p>
        </p:txBody>
      </p:sp>
      <p:cxnSp>
        <p:nvCxnSpPr>
          <p:cNvPr id="3" name="Connettore diritto 2">
            <a:extLst>
              <a:ext uri="{FF2B5EF4-FFF2-40B4-BE49-F238E27FC236}">
                <a16:creationId xmlns:a16="http://schemas.microsoft.com/office/drawing/2014/main" id="{4E179B19-E458-D786-96BD-50D35CB8AFE2}"/>
              </a:ext>
            </a:extLst>
          </p:cNvPr>
          <p:cNvCxnSpPr>
            <a:cxnSpLocks/>
          </p:cNvCxnSpPr>
          <p:nvPr/>
        </p:nvCxnSpPr>
        <p:spPr>
          <a:xfrm>
            <a:off x="677213" y="2560320"/>
            <a:ext cx="778957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3ECD9F43-0C84-5451-ACB7-EF15530338FE}"/>
              </a:ext>
            </a:extLst>
          </p:cNvPr>
          <p:cNvSpPr txBox="1"/>
          <p:nvPr/>
        </p:nvSpPr>
        <p:spPr>
          <a:xfrm>
            <a:off x="0" y="2727305"/>
            <a:ext cx="6050280" cy="338554"/>
          </a:xfrm>
          <a:prstGeom prst="rect">
            <a:avLst/>
          </a:prstGeom>
          <a:noFill/>
        </p:spPr>
        <p:txBody>
          <a:bodyPr wrap="square">
            <a:spAutoFit/>
          </a:bodyPr>
          <a:lstStyle/>
          <a:p>
            <a:r>
              <a:rPr lang="en-US" sz="1600" u="sng" dirty="0">
                <a:solidFill>
                  <a:schemeClr val="bg1">
                    <a:lumMod val="50000"/>
                  </a:schemeClr>
                </a:solidFill>
                <a:latin typeface="Times New Roman" panose="02020603050405020304" pitchFamily="18" charset="0"/>
                <a:cs typeface="Times New Roman" panose="02020603050405020304" pitchFamily="18" charset="0"/>
              </a:rPr>
              <a:t>Issue: Activation products in PbLi (Metal liquid breeder-multiplier)</a:t>
            </a:r>
            <a:endParaRPr lang="it-IT" sz="1600" u="sng"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23D5BEF4-F865-A407-2361-695D3540345E}"/>
              </a:ext>
            </a:extLst>
          </p:cNvPr>
          <p:cNvSpPr txBox="1"/>
          <p:nvPr/>
        </p:nvSpPr>
        <p:spPr>
          <a:xfrm>
            <a:off x="0" y="3106906"/>
            <a:ext cx="9144000" cy="1077218"/>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p>
          <a:p>
            <a:pPr algn="l"/>
            <a:r>
              <a:rPr lang="en-US" sz="1600" dirty="0">
                <a:latin typeface="Times New Roman" panose="02020603050405020304" pitchFamily="18" charset="0"/>
                <a:cs typeface="Times New Roman" panose="02020603050405020304" pitchFamily="18" charset="0"/>
              </a:rPr>
              <a:t>Evaluation of activation products in PbLi because of the gradual alteration of its composition over time due to transmutation reactions that result in the formation of various species. Testing parameters including neutron flux, spectrum, fluence, temperature are required to properly resolve this issue.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5E206-ADAD-E301-7A31-50B49E181157}"/>
              </a:ext>
            </a:extLst>
          </p:cNvPr>
          <p:cNvSpPr>
            <a:spLocks noGrp="1"/>
          </p:cNvSpPr>
          <p:nvPr>
            <p:ph type="title"/>
          </p:nvPr>
        </p:nvSpPr>
        <p:spPr/>
        <p:txBody>
          <a:bodyPr/>
          <a:lstStyle/>
          <a:p>
            <a:r>
              <a:rPr lang="it-IT" dirty="0" err="1"/>
              <a:t>Example</a:t>
            </a:r>
            <a:r>
              <a:rPr lang="it-IT" dirty="0"/>
              <a:t> 3: </a:t>
            </a:r>
            <a:r>
              <a:rPr lang="it-IT" dirty="0" err="1"/>
              <a:t>Substantial</a:t>
            </a:r>
            <a:r>
              <a:rPr lang="it-IT" dirty="0"/>
              <a:t> impact of DONES on a challenge</a:t>
            </a:r>
          </a:p>
        </p:txBody>
      </p:sp>
      <p:sp>
        <p:nvSpPr>
          <p:cNvPr id="7" name="CasellaDiTesto 6">
            <a:extLst>
              <a:ext uri="{FF2B5EF4-FFF2-40B4-BE49-F238E27FC236}">
                <a16:creationId xmlns:a16="http://schemas.microsoft.com/office/drawing/2014/main" id="{FFCB46FB-485D-5A56-3CF3-A1FD12BAE0FC}"/>
              </a:ext>
            </a:extLst>
          </p:cNvPr>
          <p:cNvSpPr txBox="1"/>
          <p:nvPr/>
        </p:nvSpPr>
        <p:spPr>
          <a:xfrm>
            <a:off x="0" y="906125"/>
            <a:ext cx="6050280" cy="338554"/>
          </a:xfrm>
          <a:prstGeom prst="rect">
            <a:avLst/>
          </a:prstGeom>
          <a:noFill/>
        </p:spPr>
        <p:txBody>
          <a:bodyPr wrap="square">
            <a:spAutoFit/>
          </a:bodyPr>
          <a:lstStyle/>
          <a:p>
            <a:r>
              <a:rPr lang="en-US" sz="1600" u="sng" dirty="0">
                <a:solidFill>
                  <a:schemeClr val="accent2"/>
                </a:solidFill>
                <a:latin typeface="Times New Roman" panose="02020603050405020304" pitchFamily="18" charset="0"/>
                <a:cs typeface="Times New Roman" panose="02020603050405020304" pitchFamily="18" charset="0"/>
              </a:rPr>
              <a:t>Issue: Premature failure at welds and discontinuities (Structure)</a:t>
            </a:r>
            <a:endParaRPr lang="it-IT" sz="1600" u="sng" dirty="0">
              <a:solidFill>
                <a:schemeClr val="accent2"/>
              </a:solidFill>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CF187E04-3EDD-6D8D-7B7A-B89B9E7D2A48}"/>
              </a:ext>
            </a:extLst>
          </p:cNvPr>
          <p:cNvSpPr txBox="1"/>
          <p:nvPr/>
        </p:nvSpPr>
        <p:spPr>
          <a:xfrm>
            <a:off x="0" y="1285726"/>
            <a:ext cx="9144000" cy="2062103"/>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p>
          <a:p>
            <a:pPr algn="l"/>
            <a:r>
              <a:rPr lang="en-US" sz="1600" b="0" i="0" u="none" strike="noStrike" baseline="0" dirty="0">
                <a:latin typeface="Times New Roman" panose="02020603050405020304" pitchFamily="18" charset="0"/>
                <a:cs typeface="Times New Roman" panose="02020603050405020304" pitchFamily="18" charset="0"/>
              </a:rPr>
              <a:t>Evaluation of material damage and determination of the effects of differential swelling between the weld and parent material. Testing parameters including neutron flux, spectrum, fluence, temperature, and atmosphere are required to properly resolve this issue.</a:t>
            </a:r>
          </a:p>
          <a:p>
            <a:pPr algn="l"/>
            <a:endParaRPr lang="en-US" sz="1600" dirty="0">
              <a:latin typeface="Times New Roman" panose="02020603050405020304" pitchFamily="18" charset="0"/>
              <a:cs typeface="Times New Roman" panose="02020603050405020304" pitchFamily="18" charset="0"/>
            </a:endParaRPr>
          </a:p>
          <a:p>
            <a:pPr algn="l"/>
            <a:r>
              <a:rPr lang="en-US" sz="1600" b="0" i="0" u="none" strike="noStrike" baseline="0" dirty="0">
                <a:solidFill>
                  <a:schemeClr val="bg1">
                    <a:lumMod val="50000"/>
                  </a:schemeClr>
                </a:solidFill>
                <a:latin typeface="Times New Roman" panose="02020603050405020304" pitchFamily="18" charset="0"/>
                <a:cs typeface="Times New Roman" panose="02020603050405020304" pitchFamily="18" charset="0"/>
              </a:rPr>
              <a:t>*IFMIF DONES can be substantial from parameters point of view, but it is reported partial because of the synergic effect of loads and the size of the mockup.</a:t>
            </a:r>
            <a:br>
              <a:rPr lang="en-US" sz="1600" b="0" i="0" u="none" strike="noStrike" baseline="0" dirty="0">
                <a:latin typeface="Times New Roman" panose="02020603050405020304" pitchFamily="18" charset="0"/>
                <a:cs typeface="Times New Roman" panose="02020603050405020304" pitchFamily="18" charset="0"/>
              </a:rPr>
            </a:br>
            <a:endParaRPr lang="it-IT" sz="1600" dirty="0">
              <a:latin typeface="Times New Roman" panose="02020603050405020304" pitchFamily="18" charset="0"/>
              <a:cs typeface="Times New Roman" panose="02020603050405020304" pitchFamily="18" charset="0"/>
            </a:endParaRPr>
          </a:p>
        </p:txBody>
      </p:sp>
      <p:cxnSp>
        <p:nvCxnSpPr>
          <p:cNvPr id="3" name="Connettore diritto 2">
            <a:extLst>
              <a:ext uri="{FF2B5EF4-FFF2-40B4-BE49-F238E27FC236}">
                <a16:creationId xmlns:a16="http://schemas.microsoft.com/office/drawing/2014/main" id="{FEDF1E9B-DCD6-0C95-45EC-9037C2939F68}"/>
              </a:ext>
            </a:extLst>
          </p:cNvPr>
          <p:cNvCxnSpPr>
            <a:cxnSpLocks/>
          </p:cNvCxnSpPr>
          <p:nvPr/>
        </p:nvCxnSpPr>
        <p:spPr>
          <a:xfrm>
            <a:off x="677213" y="3223260"/>
            <a:ext cx="778957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asellaDiTesto 3">
            <a:extLst>
              <a:ext uri="{FF2B5EF4-FFF2-40B4-BE49-F238E27FC236}">
                <a16:creationId xmlns:a16="http://schemas.microsoft.com/office/drawing/2014/main" id="{E67A2D9D-6541-E178-BF82-6DB3B93AFB2A}"/>
              </a:ext>
            </a:extLst>
          </p:cNvPr>
          <p:cNvSpPr txBox="1"/>
          <p:nvPr/>
        </p:nvSpPr>
        <p:spPr>
          <a:xfrm>
            <a:off x="0" y="3367385"/>
            <a:ext cx="6050280" cy="338554"/>
          </a:xfrm>
          <a:prstGeom prst="rect">
            <a:avLst/>
          </a:prstGeom>
          <a:noFill/>
        </p:spPr>
        <p:txBody>
          <a:bodyPr wrap="square">
            <a:spAutoFit/>
          </a:bodyPr>
          <a:lstStyle/>
          <a:p>
            <a:r>
              <a:rPr lang="en-US" sz="1600" u="sng" dirty="0">
                <a:solidFill>
                  <a:schemeClr val="accent3"/>
                </a:solidFill>
                <a:latin typeface="Times New Roman" panose="02020603050405020304" pitchFamily="18" charset="0"/>
                <a:cs typeface="Times New Roman" panose="02020603050405020304" pitchFamily="18" charset="0"/>
              </a:rPr>
              <a:t>Issue: Recycling of irradiated lithium (General blanket issues)</a:t>
            </a:r>
            <a:endParaRPr lang="it-IT" sz="1600" u="sng" dirty="0">
              <a:solidFill>
                <a:schemeClr val="accent3"/>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518CCF3F-E5DA-7A67-69E4-4ABFC3425BBC}"/>
              </a:ext>
            </a:extLst>
          </p:cNvPr>
          <p:cNvSpPr txBox="1"/>
          <p:nvPr/>
        </p:nvSpPr>
        <p:spPr>
          <a:xfrm>
            <a:off x="0" y="3746986"/>
            <a:ext cx="9144000" cy="830997"/>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p>
          <a:p>
            <a:pPr algn="l"/>
            <a:r>
              <a:rPr lang="en-US" sz="1600" b="0" i="0" u="none" strike="noStrike" baseline="0" dirty="0">
                <a:latin typeface="Times New Roman" panose="02020603050405020304" pitchFamily="18" charset="0"/>
                <a:cs typeface="Times New Roman" panose="02020603050405020304" pitchFamily="18" charset="0"/>
              </a:rPr>
              <a:t>Evaluation of recycling of irradiated lithium and beryllium alloys. Testing parameters require expected operating temperature (300-600°C), neutron spectrum, flux, and fluence.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86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E61517-04F4-4860-1144-798893D9831C}"/>
              </a:ext>
            </a:extLst>
          </p:cNvPr>
          <p:cNvSpPr>
            <a:spLocks noGrp="1"/>
          </p:cNvSpPr>
          <p:nvPr>
            <p:ph type="title"/>
          </p:nvPr>
        </p:nvSpPr>
        <p:spPr>
          <a:xfrm>
            <a:off x="413414" y="177838"/>
            <a:ext cx="8229600" cy="400110"/>
          </a:xfrm>
        </p:spPr>
        <p:txBody>
          <a:bodyPr/>
          <a:lstStyle/>
          <a:p>
            <a:r>
              <a:rPr lang="it-IT" dirty="0" err="1"/>
              <a:t>Example</a:t>
            </a:r>
            <a:r>
              <a:rPr lang="it-IT" dirty="0"/>
              <a:t> 4: </a:t>
            </a:r>
            <a:r>
              <a:rPr lang="en-US" dirty="0"/>
              <a:t>Substantial impact, but with a twist…</a:t>
            </a:r>
            <a:endParaRPr lang="it-IT" dirty="0"/>
          </a:p>
        </p:txBody>
      </p:sp>
      <p:sp>
        <p:nvSpPr>
          <p:cNvPr id="4" name="CasellaDiTesto 3">
            <a:extLst>
              <a:ext uri="{FF2B5EF4-FFF2-40B4-BE49-F238E27FC236}">
                <a16:creationId xmlns:a16="http://schemas.microsoft.com/office/drawing/2014/main" id="{6BB21D2B-EBD2-C0B1-5D56-4FBD04A7B9DF}"/>
              </a:ext>
            </a:extLst>
          </p:cNvPr>
          <p:cNvSpPr txBox="1"/>
          <p:nvPr/>
        </p:nvSpPr>
        <p:spPr>
          <a:xfrm>
            <a:off x="0" y="906125"/>
            <a:ext cx="7018020" cy="338554"/>
          </a:xfrm>
          <a:prstGeom prst="rect">
            <a:avLst/>
          </a:prstGeom>
          <a:noFill/>
        </p:spPr>
        <p:txBody>
          <a:bodyPr wrap="square">
            <a:spAutoFit/>
          </a:bodyPr>
          <a:lstStyle/>
          <a:p>
            <a:r>
              <a:rPr lang="en-US" sz="1600" u="sng" dirty="0">
                <a:solidFill>
                  <a:schemeClr val="accent2"/>
                </a:solidFill>
                <a:latin typeface="Times New Roman" panose="02020603050405020304" pitchFamily="18" charset="0"/>
                <a:cs typeface="Times New Roman" panose="02020603050405020304" pitchFamily="18" charset="0"/>
              </a:rPr>
              <a:t>Issue: Effect of radiation on tritium permeation (Structure)</a:t>
            </a:r>
            <a:endParaRPr lang="it-IT" sz="1600" u="sng" dirty="0">
              <a:solidFill>
                <a:schemeClr val="accent2"/>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31F13CB0-40F8-088B-8E07-FEB4446BA52A}"/>
              </a:ext>
            </a:extLst>
          </p:cNvPr>
          <p:cNvSpPr txBox="1"/>
          <p:nvPr/>
        </p:nvSpPr>
        <p:spPr>
          <a:xfrm>
            <a:off x="0" y="1285726"/>
            <a:ext cx="9144000" cy="1815882"/>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Qualification needs:</a:t>
            </a:r>
            <a:br>
              <a:rPr lang="en-US" sz="1600" b="0" i="0" u="none" strike="noStrike" baseline="0" dirty="0">
                <a:latin typeface="Times New Roman" panose="02020603050405020304" pitchFamily="18" charset="0"/>
                <a:cs typeface="Times New Roman" panose="02020603050405020304" pitchFamily="18" charset="0"/>
              </a:rPr>
            </a:br>
            <a:r>
              <a:rPr lang="en-US" sz="1600" b="0" i="0" u="none" strike="noStrike" baseline="0" dirty="0">
                <a:latin typeface="Times New Roman" panose="02020603050405020304" pitchFamily="18" charset="0"/>
                <a:cs typeface="Times New Roman" panose="02020603050405020304" pitchFamily="18" charset="0"/>
              </a:rPr>
              <a:t>Evaluation of radiation effects on tritium permeation (</a:t>
            </a:r>
            <a:r>
              <a:rPr lang="en-US" sz="1600" b="0" i="0" u="none" strike="noStrike" baseline="0" dirty="0" err="1">
                <a:latin typeface="Times New Roman" panose="02020603050405020304" pitchFamily="18" charset="0"/>
                <a:cs typeface="Times New Roman" panose="02020603050405020304" pitchFamily="18" charset="0"/>
              </a:rPr>
              <a:t>e.g</a:t>
            </a:r>
            <a:r>
              <a:rPr lang="en-US" sz="1600" b="0" i="0" u="none" strike="noStrike" baseline="0" dirty="0">
                <a:latin typeface="Times New Roman" panose="02020603050405020304" pitchFamily="18" charset="0"/>
                <a:cs typeface="Times New Roman" panose="02020603050405020304" pitchFamily="18" charset="0"/>
              </a:rPr>
              <a:t>, trapping, enhancement, etc.) Neutrons and gammas allow to properly assess this issue understanding any potential radiation effect. Testing parameters including neutron flux, spectrum, fluence, temperature are required to properly resolve this issue.</a:t>
            </a:r>
          </a:p>
          <a:p>
            <a:pPr algn="l"/>
            <a:endParaRPr lang="en-US" sz="1600" dirty="0">
              <a:latin typeface="Times New Roman" panose="02020603050405020304" pitchFamily="18" charset="0"/>
              <a:cs typeface="Times New Roman" panose="02020603050405020304" pitchFamily="18" charset="0"/>
            </a:endParaRPr>
          </a:p>
          <a:p>
            <a:pPr algn="l"/>
            <a:r>
              <a:rPr lang="en-US" sz="1600" dirty="0">
                <a:solidFill>
                  <a:schemeClr val="bg1">
                    <a:lumMod val="50000"/>
                  </a:schemeClr>
                </a:solidFill>
                <a:latin typeface="Times New Roman" panose="02020603050405020304" pitchFamily="18" charset="0"/>
                <a:cs typeface="Times New Roman" panose="02020603050405020304" pitchFamily="18" charset="0"/>
              </a:rPr>
              <a:t>The high energy neutrons of &gt; 14 MeV in IFMIF-DONES (or p/d-LINAC) can cause premature irradiation damage </a:t>
            </a:r>
            <a:r>
              <a:rPr lang="en-US" sz="1600" dirty="0">
                <a:solidFill>
                  <a:schemeClr val="bg1">
                    <a:lumMod val="50000"/>
                  </a:schemeClr>
                </a:solidFill>
                <a:latin typeface="Times New Roman" panose="02020603050405020304" pitchFamily="18" charset="0"/>
                <a:cs typeface="Times New Roman" panose="02020603050405020304" pitchFamily="18" charset="0"/>
                <a:sym typeface="Wingdings" panose="05000000000000000000" pitchFamily="2" charset="2"/>
              </a:rPr>
              <a:t> need for a moderator/reflector for spectrum tailoring.</a:t>
            </a:r>
            <a:endParaRPr lang="it-IT" sz="16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62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A53F6-AE98-CFE2-CA64-D76EA450891A}"/>
              </a:ext>
            </a:extLst>
          </p:cNvPr>
          <p:cNvSpPr>
            <a:spLocks noGrp="1"/>
          </p:cNvSpPr>
          <p:nvPr>
            <p:ph type="title"/>
          </p:nvPr>
        </p:nvSpPr>
        <p:spPr/>
        <p:txBody>
          <a:bodyPr/>
          <a:lstStyle/>
          <a:p>
            <a:r>
              <a:rPr lang="it-IT" dirty="0"/>
              <a:t>Conclusive </a:t>
            </a:r>
            <a:r>
              <a:rPr lang="it-IT" dirty="0" err="1"/>
              <a:t>remarks</a:t>
            </a:r>
            <a:endParaRPr lang="it-IT" dirty="0"/>
          </a:p>
        </p:txBody>
      </p:sp>
      <p:sp>
        <p:nvSpPr>
          <p:cNvPr id="3" name="CasellaDiTesto 2">
            <a:extLst>
              <a:ext uri="{FF2B5EF4-FFF2-40B4-BE49-F238E27FC236}">
                <a16:creationId xmlns:a16="http://schemas.microsoft.com/office/drawing/2014/main" id="{C230FAE2-33AF-9454-EF19-CDB2995B3A66}"/>
              </a:ext>
            </a:extLst>
          </p:cNvPr>
          <p:cNvSpPr txBox="1"/>
          <p:nvPr/>
        </p:nvSpPr>
        <p:spPr>
          <a:xfrm>
            <a:off x="76200" y="973306"/>
            <a:ext cx="8991600" cy="2554545"/>
          </a:xfrm>
          <a:prstGeom prst="rect">
            <a:avLst/>
          </a:prstGeom>
          <a:noFill/>
        </p:spPr>
        <p:txBody>
          <a:bodyPr wrap="square">
            <a:spAutoFit/>
          </a:bodyPr>
          <a:lstStyle/>
          <a:p>
            <a:pPr marL="285750" indent="-285750" algn="l">
              <a:buFont typeface="Arial" panose="020B0604020202020204" pitchFamily="34" charset="0"/>
              <a:buChar char="•"/>
            </a:pPr>
            <a:r>
              <a:rPr lang="en-US" sz="1600" b="0" i="0" u="none" strike="noStrike" baseline="0" dirty="0">
                <a:latin typeface="Times New Roman" panose="02020603050405020304" pitchFamily="18" charset="0"/>
                <a:cs typeface="Times New Roman" panose="02020603050405020304" pitchFamily="18" charset="0"/>
              </a:rPr>
              <a:t>IFMIF-DONES can have a significant role in the nuclear qualification of the WCLL BB</a:t>
            </a:r>
          </a:p>
          <a:p>
            <a:pPr marL="285750" indent="-285750" algn="l">
              <a:buFont typeface="Wingdings" panose="05000000000000000000" pitchFamily="2" charset="2"/>
              <a:buChar char="à"/>
            </a:pPr>
            <a:endPar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buFont typeface="Wingdings" panose="05000000000000000000" pitchFamily="2" charset="2"/>
              <a:buChar char="à"/>
            </a:pPr>
            <a:r>
              <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because of the combination of:</a:t>
            </a:r>
          </a:p>
          <a:p>
            <a:pPr marL="1200150" lvl="2" indent="-285750">
              <a:buFont typeface="Arial" panose="020B0604020202020204" pitchFamily="34" charset="0"/>
              <a:buChar char="•"/>
            </a:pPr>
            <a:r>
              <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Representative neutron flux spectrum and reasonable irradiation performances </a:t>
            </a:r>
          </a:p>
          <a:p>
            <a:pPr marL="1200150" lvl="2" indent="-285750">
              <a:buFont typeface="Arial" panose="020B0604020202020204" pitchFamily="34" charset="0"/>
              <a:buChar char="•"/>
            </a:pPr>
            <a:r>
              <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Possibility to test relevant size mock-ups</a:t>
            </a:r>
          </a:p>
          <a:p>
            <a:pPr marL="1200150" lvl="2" indent="-285750">
              <a:buFont typeface="Arial" panose="020B0604020202020204" pitchFamily="34" charset="0"/>
              <a:buChar char="•"/>
            </a:pPr>
            <a:r>
              <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Acceptable temperature gradients</a:t>
            </a:r>
          </a:p>
          <a:p>
            <a:pPr marL="1200150" lvl="2" indent="-285750">
              <a:buFont typeface="Arial" panose="020B0604020202020204" pitchFamily="34" charset="0"/>
              <a:buChar char="•"/>
            </a:pPr>
            <a:r>
              <a:rPr lang="en-US" sz="16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Flexibility and room/time for designing new experiments</a:t>
            </a:r>
          </a:p>
          <a:p>
            <a:pPr marL="285750" indent="-285750" algn="l">
              <a:buFont typeface="Wingdings" panose="05000000000000000000" pitchFamily="2" charset="2"/>
              <a:buChar char="à"/>
            </a:pPr>
            <a:endParaRPr lang="en-US" sz="16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Further studies will be necessary to understand </a:t>
            </a:r>
            <a:r>
              <a:rPr lang="en-US" sz="1600" u="sng" dirty="0">
                <a:latin typeface="Times New Roman" panose="02020603050405020304" pitchFamily="18" charset="0"/>
                <a:cs typeface="Times New Roman" panose="02020603050405020304" pitchFamily="18" charset="0"/>
              </a:rPr>
              <a:t>where</a:t>
            </a:r>
            <a:r>
              <a:rPr lang="en-US" sz="1600" dirty="0">
                <a:latin typeface="Times New Roman" panose="02020603050405020304" pitchFamily="18" charset="0"/>
                <a:cs typeface="Times New Roman" panose="02020603050405020304" pitchFamily="18" charset="0"/>
              </a:rPr>
              <a:t> DONES can contribute effectively to make fusion a reality</a:t>
            </a:r>
            <a:endParaRPr lang="en-US" sz="16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40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p:cNvSpPr txBox="1">
            <a:spLocks/>
          </p:cNvSpPr>
          <p:nvPr/>
        </p:nvSpPr>
        <p:spPr>
          <a:xfrm>
            <a:off x="2846996" y="1616586"/>
            <a:ext cx="3700296" cy="892552"/>
          </a:xfrm>
          <a:prstGeom prst="rect">
            <a:avLst/>
          </a:prstGeom>
          <a:ln>
            <a:noFill/>
          </a:ln>
        </p:spPr>
        <p:txBody>
          <a:bodyPr vert="horz" lIns="91440" tIns="45720" rIns="91440" bIns="45720" rtlCol="0" anchor="b" anchorCtr="1">
            <a:spAutoFit/>
          </a:bodyPr>
          <a:lstStyle>
            <a:lvl1pPr marL="0" indent="0" algn="ctr" defTabSz="457200" rtl="0" eaLnBrk="1" latinLnBrk="0" hangingPunct="1">
              <a:spcBef>
                <a:spcPct val="2000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800" dirty="0">
                <a:latin typeface="Times New Roman" panose="02020603050405020304" pitchFamily="18" charset="0"/>
                <a:cs typeface="Times New Roman" panose="02020603050405020304" pitchFamily="18" charset="0"/>
              </a:rPr>
              <a:t>Alessandro Venturini</a:t>
            </a:r>
          </a:p>
          <a:p>
            <a:r>
              <a:rPr lang="it-IT" i="1" u="sng" dirty="0">
                <a:latin typeface="Times New Roman" panose="02020603050405020304" pitchFamily="18" charset="0"/>
                <a:cs typeface="Times New Roman" panose="02020603050405020304" pitchFamily="18" charset="0"/>
              </a:rPr>
              <a:t>alessandro.venturini@enea.it </a:t>
            </a:r>
          </a:p>
        </p:txBody>
      </p:sp>
    </p:spTree>
    <p:extLst>
      <p:ext uri="{BB962C8B-B14F-4D97-AF65-F5344CB8AC3E}">
        <p14:creationId xmlns:p14="http://schemas.microsoft.com/office/powerpoint/2010/main" val="348501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6306E5-0624-6531-50C2-7FF11EDC7BED}"/>
              </a:ext>
            </a:extLst>
          </p:cNvPr>
          <p:cNvSpPr>
            <a:spLocks noGrp="1"/>
          </p:cNvSpPr>
          <p:nvPr>
            <p:ph type="title"/>
          </p:nvPr>
        </p:nvSpPr>
        <p:spPr/>
        <p:txBody>
          <a:bodyPr/>
          <a:lstStyle/>
          <a:p>
            <a:r>
              <a:rPr lang="it-IT" dirty="0" err="1"/>
              <a:t>Neutron</a:t>
            </a:r>
            <a:r>
              <a:rPr lang="it-IT" dirty="0"/>
              <a:t> </a:t>
            </a:r>
            <a:r>
              <a:rPr lang="it-IT" dirty="0" err="1"/>
              <a:t>spectra</a:t>
            </a:r>
            <a:r>
              <a:rPr lang="it-IT" dirty="0"/>
              <a:t> - DWT</a:t>
            </a:r>
          </a:p>
        </p:txBody>
      </p:sp>
      <p:pic>
        <p:nvPicPr>
          <p:cNvPr id="5" name="Immagine 4">
            <a:extLst>
              <a:ext uri="{FF2B5EF4-FFF2-40B4-BE49-F238E27FC236}">
                <a16:creationId xmlns:a16="http://schemas.microsoft.com/office/drawing/2014/main" id="{0FC1E26F-0216-FDE8-E860-BE0E23C38F63}"/>
              </a:ext>
            </a:extLst>
          </p:cNvPr>
          <p:cNvPicPr>
            <a:picLocks noChangeAspect="1"/>
          </p:cNvPicPr>
          <p:nvPr/>
        </p:nvPicPr>
        <p:blipFill>
          <a:blip r:embed="rId2"/>
          <a:stretch>
            <a:fillRect/>
          </a:stretch>
        </p:blipFill>
        <p:spPr>
          <a:xfrm>
            <a:off x="1454020" y="861624"/>
            <a:ext cx="6148388" cy="3420251"/>
          </a:xfrm>
          <a:prstGeom prst="rect">
            <a:avLst/>
          </a:prstGeom>
        </p:spPr>
      </p:pic>
      <p:sp>
        <p:nvSpPr>
          <p:cNvPr id="6" name="CasellaDiTesto 5">
            <a:extLst>
              <a:ext uri="{FF2B5EF4-FFF2-40B4-BE49-F238E27FC236}">
                <a16:creationId xmlns:a16="http://schemas.microsoft.com/office/drawing/2014/main" id="{7532BC0B-7CC4-9867-DC58-2E91DC27E956}"/>
              </a:ext>
            </a:extLst>
          </p:cNvPr>
          <p:cNvSpPr txBox="1"/>
          <p:nvPr/>
        </p:nvSpPr>
        <p:spPr>
          <a:xfrm>
            <a:off x="0" y="4320539"/>
            <a:ext cx="6862777" cy="307585"/>
          </a:xfrm>
          <a:prstGeom prst="rect">
            <a:avLst/>
          </a:prstGeom>
          <a:noFill/>
        </p:spPr>
        <p:txBody>
          <a:bodyPr wrap="square">
            <a:spAutoFit/>
          </a:bodyPr>
          <a:lstStyle/>
          <a:p>
            <a:pPr algn="just">
              <a:lnSpc>
                <a:spcPts val="1800"/>
              </a:lnSpc>
              <a:spcBef>
                <a:spcPts val="600"/>
              </a:spcBef>
            </a:pPr>
            <a:r>
              <a:rPr lang="en-US" sz="1400" dirty="0">
                <a:solidFill>
                  <a:srgbClr val="002060"/>
                </a:solidFill>
                <a:latin typeface="Times New Roman" panose="02020603050405020304" pitchFamily="18" charset="0"/>
                <a:cs typeface="Times New Roman" panose="02020603050405020304" pitchFamily="18" charset="0"/>
              </a:rPr>
              <a:t>Total neutron fluxes are 5.29·10</a:t>
            </a:r>
            <a:r>
              <a:rPr lang="en-US" sz="1400" baseline="30000" dirty="0">
                <a:solidFill>
                  <a:srgbClr val="002060"/>
                </a:solidFill>
                <a:latin typeface="Times New Roman" panose="02020603050405020304" pitchFamily="18" charset="0"/>
                <a:cs typeface="Times New Roman" panose="02020603050405020304" pitchFamily="18" charset="0"/>
              </a:rPr>
              <a:t>14</a:t>
            </a:r>
            <a:r>
              <a:rPr lang="en-US" sz="1400" dirty="0">
                <a:solidFill>
                  <a:srgbClr val="002060"/>
                </a:solidFill>
                <a:latin typeface="Times New Roman" panose="02020603050405020304" pitchFamily="18" charset="0"/>
                <a:cs typeface="Times New Roman" panose="02020603050405020304" pitchFamily="18" charset="0"/>
              </a:rPr>
              <a:t> and 5.87·10</a:t>
            </a:r>
            <a:r>
              <a:rPr lang="en-US" sz="1400" baseline="30000" dirty="0">
                <a:solidFill>
                  <a:srgbClr val="002060"/>
                </a:solidFill>
                <a:latin typeface="Times New Roman" panose="02020603050405020304" pitchFamily="18" charset="0"/>
                <a:cs typeface="Times New Roman" panose="02020603050405020304" pitchFamily="18" charset="0"/>
              </a:rPr>
              <a:t>14 </a:t>
            </a:r>
            <a:r>
              <a:rPr lang="en-US" sz="1400" dirty="0">
                <a:solidFill>
                  <a:srgbClr val="002060"/>
                </a:solidFill>
                <a:latin typeface="Times New Roman" panose="02020603050405020304" pitchFamily="18" charset="0"/>
                <a:cs typeface="Times New Roman" panose="02020603050405020304" pitchFamily="18" charset="0"/>
              </a:rPr>
              <a:t>n/cm</a:t>
            </a:r>
            <a:r>
              <a:rPr lang="en-US" sz="1400" baseline="300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/s for IB and OB respectively</a:t>
            </a:r>
          </a:p>
        </p:txBody>
      </p:sp>
    </p:spTree>
    <p:extLst>
      <p:ext uri="{BB962C8B-B14F-4D97-AF65-F5344CB8AC3E}">
        <p14:creationId xmlns:p14="http://schemas.microsoft.com/office/powerpoint/2010/main" val="228161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A53F6-AE98-CFE2-CA64-D76EA450891A}"/>
              </a:ext>
            </a:extLst>
          </p:cNvPr>
          <p:cNvSpPr>
            <a:spLocks noGrp="1"/>
          </p:cNvSpPr>
          <p:nvPr>
            <p:ph type="title"/>
          </p:nvPr>
        </p:nvSpPr>
        <p:spPr/>
        <p:txBody>
          <a:bodyPr/>
          <a:lstStyle/>
          <a:p>
            <a:r>
              <a:rPr lang="it-IT" dirty="0" err="1"/>
              <a:t>Outline</a:t>
            </a:r>
            <a:endParaRPr lang="it-IT" dirty="0"/>
          </a:p>
        </p:txBody>
      </p:sp>
      <p:graphicFrame>
        <p:nvGraphicFramePr>
          <p:cNvPr id="6" name="Diagramma 5">
            <a:extLst>
              <a:ext uri="{FF2B5EF4-FFF2-40B4-BE49-F238E27FC236}">
                <a16:creationId xmlns:a16="http://schemas.microsoft.com/office/drawing/2014/main" id="{E9FF10ED-0C70-8A09-1FE7-75E57F9DDC81}"/>
              </a:ext>
            </a:extLst>
          </p:cNvPr>
          <p:cNvGraphicFramePr/>
          <p:nvPr>
            <p:extLst>
              <p:ext uri="{D42A27DB-BD31-4B8C-83A1-F6EECF244321}">
                <p14:modId xmlns:p14="http://schemas.microsoft.com/office/powerpoint/2010/main" val="2618022572"/>
              </p:ext>
            </p:extLst>
          </p:nvPr>
        </p:nvGraphicFramePr>
        <p:xfrm>
          <a:off x="2019300" y="822960"/>
          <a:ext cx="51054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19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8B7C42-7B34-ED3A-F447-57249B7CFEF7}"/>
              </a:ext>
            </a:extLst>
          </p:cNvPr>
          <p:cNvSpPr>
            <a:spLocks noGrp="1"/>
          </p:cNvSpPr>
          <p:nvPr>
            <p:ph type="title"/>
          </p:nvPr>
        </p:nvSpPr>
        <p:spPr/>
        <p:txBody>
          <a:bodyPr/>
          <a:lstStyle/>
          <a:p>
            <a:r>
              <a:rPr lang="en-US" dirty="0"/>
              <a:t>Introductory remarks on breeding blankets</a:t>
            </a:r>
            <a:endParaRPr lang="it-IT" dirty="0"/>
          </a:p>
        </p:txBody>
      </p:sp>
      <p:sp>
        <p:nvSpPr>
          <p:cNvPr id="4" name="CasellaDiTesto 3">
            <a:extLst>
              <a:ext uri="{FF2B5EF4-FFF2-40B4-BE49-F238E27FC236}">
                <a16:creationId xmlns:a16="http://schemas.microsoft.com/office/drawing/2014/main" id="{CFE1320E-587B-A738-3D3B-270C47D29EB1}"/>
              </a:ext>
            </a:extLst>
          </p:cNvPr>
          <p:cNvSpPr txBox="1"/>
          <p:nvPr/>
        </p:nvSpPr>
        <p:spPr>
          <a:xfrm>
            <a:off x="6875270" y="43784"/>
            <a:ext cx="2200749" cy="456087"/>
          </a:xfrm>
          <a:prstGeom prst="rect">
            <a:avLst/>
          </a:prstGeom>
          <a:solidFill>
            <a:srgbClr val="CCECFF"/>
          </a:solidFill>
          <a:ln w="9525">
            <a:solidFill>
              <a:schemeClr val="tx1"/>
            </a:solidFill>
          </a:ln>
        </p:spPr>
        <p:txBody>
          <a:bodyPr wrap="square" rtlCol="0">
            <a:spAutoFit/>
          </a:bodyPr>
          <a:lstStyle/>
          <a:p>
            <a:r>
              <a:rPr lang="en-US" sz="788" b="1" dirty="0">
                <a:solidFill>
                  <a:srgbClr val="002060"/>
                </a:solidFill>
                <a:latin typeface="Times New Roman" pitchFamily="18" charset="0"/>
                <a:cs typeface="Times New Roman" pitchFamily="18" charset="0"/>
              </a:rPr>
              <a:t>L.V. Boccaccini, et Al., Objectives and status of </a:t>
            </a:r>
            <a:r>
              <a:rPr lang="en-US" sz="788" b="1" dirty="0" err="1">
                <a:solidFill>
                  <a:srgbClr val="002060"/>
                </a:solidFill>
                <a:latin typeface="Times New Roman" pitchFamily="18" charset="0"/>
                <a:cs typeface="Times New Roman" pitchFamily="18" charset="0"/>
              </a:rPr>
              <a:t>EUROfusion</a:t>
            </a:r>
            <a:r>
              <a:rPr lang="en-US" sz="788" b="1" dirty="0">
                <a:solidFill>
                  <a:srgbClr val="002060"/>
                </a:solidFill>
                <a:latin typeface="Times New Roman" pitchFamily="18" charset="0"/>
                <a:cs typeface="Times New Roman" pitchFamily="18" charset="0"/>
              </a:rPr>
              <a:t> DEMO blanket studies, </a:t>
            </a:r>
            <a:r>
              <a:rPr lang="fr-FR" sz="788" b="1" dirty="0">
                <a:solidFill>
                  <a:srgbClr val="002060"/>
                </a:solidFill>
                <a:latin typeface="Times New Roman" pitchFamily="18" charset="0"/>
                <a:cs typeface="Times New Roman" pitchFamily="18" charset="0"/>
              </a:rPr>
              <a:t>Fusion Eng. Des., 109–111 (2016), pp. 1199-1206</a:t>
            </a:r>
            <a:endParaRPr lang="en-US" sz="788" b="1" dirty="0">
              <a:solidFill>
                <a:srgbClr val="002060"/>
              </a:solidFill>
              <a:latin typeface="Times New Roman" pitchFamily="18" charset="0"/>
              <a:cs typeface="Times New Roman" pitchFamily="18" charset="0"/>
            </a:endParaRPr>
          </a:p>
        </p:txBody>
      </p:sp>
      <p:sp>
        <p:nvSpPr>
          <p:cNvPr id="5" name="Segnaposto testo 2">
            <a:extLst>
              <a:ext uri="{FF2B5EF4-FFF2-40B4-BE49-F238E27FC236}">
                <a16:creationId xmlns:a16="http://schemas.microsoft.com/office/drawing/2014/main" id="{03B24E7B-D838-0F9E-9686-976B2731F4B6}"/>
              </a:ext>
            </a:extLst>
          </p:cNvPr>
          <p:cNvSpPr>
            <a:spLocks noGrp="1"/>
          </p:cNvSpPr>
          <p:nvPr>
            <p:ph type="body" sz="quarter" idx="10"/>
          </p:nvPr>
        </p:nvSpPr>
        <p:spPr>
          <a:xfrm>
            <a:off x="3716" y="837169"/>
            <a:ext cx="9140284" cy="3729226"/>
          </a:xfrm>
        </p:spPr>
        <p:txBody>
          <a:bodyPr/>
          <a:lstStyle/>
          <a:p>
            <a:pPr marL="189000" lvl="0" indent="-189000">
              <a:spcBef>
                <a:spcPts val="450"/>
              </a:spcBef>
              <a:spcAft>
                <a:spcPts val="750"/>
              </a:spcAft>
            </a:pPr>
            <a:r>
              <a:rPr lang="en-US" sz="1350" dirty="0">
                <a:solidFill>
                  <a:srgbClr val="000000"/>
                </a:solidFill>
              </a:rPr>
              <a:t>The </a:t>
            </a:r>
            <a:r>
              <a:rPr lang="en-US" sz="1350" b="1" dirty="0">
                <a:solidFill>
                  <a:srgbClr val="000000"/>
                </a:solidFill>
              </a:rPr>
              <a:t>Breeding Blanket</a:t>
            </a:r>
            <a:r>
              <a:rPr lang="en-US" sz="1350" dirty="0">
                <a:solidFill>
                  <a:srgbClr val="000000"/>
                </a:solidFill>
              </a:rPr>
              <a:t> has to withstand severe operating conditions, ensuring (1) </a:t>
            </a:r>
            <a:r>
              <a:rPr lang="en-US" sz="1350" b="1" baseline="30000" dirty="0">
                <a:solidFill>
                  <a:srgbClr val="000000"/>
                </a:solidFill>
              </a:rPr>
              <a:t>3</a:t>
            </a:r>
            <a:r>
              <a:rPr lang="en-US" sz="1350" b="1" dirty="0">
                <a:solidFill>
                  <a:srgbClr val="000000"/>
                </a:solidFill>
              </a:rPr>
              <a:t>H self-sufficiency</a:t>
            </a:r>
            <a:r>
              <a:rPr lang="en-US" sz="1350" dirty="0">
                <a:solidFill>
                  <a:srgbClr val="000000"/>
                </a:solidFill>
              </a:rPr>
              <a:t>, (2) </a:t>
            </a:r>
            <a:r>
              <a:rPr lang="en-US" sz="1350" b="1" dirty="0">
                <a:solidFill>
                  <a:srgbClr val="000000"/>
                </a:solidFill>
              </a:rPr>
              <a:t>n-shielding</a:t>
            </a:r>
            <a:r>
              <a:rPr lang="en-US" sz="1350" dirty="0">
                <a:solidFill>
                  <a:srgbClr val="000000"/>
                </a:solidFill>
              </a:rPr>
              <a:t> and (3) </a:t>
            </a:r>
            <a:r>
              <a:rPr lang="en-US" sz="1350" b="1" dirty="0">
                <a:solidFill>
                  <a:srgbClr val="000000"/>
                </a:solidFill>
              </a:rPr>
              <a:t>coolant temperatures</a:t>
            </a:r>
            <a:r>
              <a:rPr lang="en-US" sz="1350" dirty="0">
                <a:solidFill>
                  <a:srgbClr val="000000"/>
                </a:solidFill>
              </a:rPr>
              <a:t> for an efficient power conversion cycle</a:t>
            </a:r>
          </a:p>
          <a:p>
            <a:pPr marL="0" indent="0">
              <a:spcAft>
                <a:spcPts val="450"/>
              </a:spcAft>
            </a:pPr>
            <a:r>
              <a:rPr lang="en-US" sz="1400" b="1" dirty="0"/>
              <a:t>Any Breeding Blanket consists of</a:t>
            </a:r>
            <a:r>
              <a:rPr lang="en-US" sz="1400" dirty="0"/>
              <a:t>:</a:t>
            </a:r>
          </a:p>
          <a:p>
            <a:pPr marL="553641" indent="-285750">
              <a:spcBef>
                <a:spcPts val="450"/>
              </a:spcBef>
              <a:spcAft>
                <a:spcPts val="450"/>
              </a:spcAft>
            </a:pPr>
            <a:r>
              <a:rPr lang="en-US" sz="1400" dirty="0"/>
              <a:t>Breeding Material (solid or liquid, containing Li)</a:t>
            </a:r>
          </a:p>
          <a:p>
            <a:pPr marL="553641" indent="-285750">
              <a:spcBef>
                <a:spcPts val="450"/>
              </a:spcBef>
              <a:spcAft>
                <a:spcPts val="450"/>
              </a:spcAft>
            </a:pPr>
            <a:r>
              <a:rPr lang="en-US" sz="1400" dirty="0"/>
              <a:t>Neutron Multiplier (solid or liquid, containing Be or </a:t>
            </a:r>
            <a:r>
              <a:rPr lang="en-US" sz="1400" dirty="0" err="1"/>
              <a:t>Pb</a:t>
            </a:r>
            <a:r>
              <a:rPr lang="en-US" sz="1400" dirty="0"/>
              <a:t>)</a:t>
            </a:r>
          </a:p>
          <a:p>
            <a:pPr marL="553641" indent="-285750">
              <a:spcBef>
                <a:spcPts val="450"/>
              </a:spcBef>
              <a:spcAft>
                <a:spcPts val="450"/>
              </a:spcAft>
            </a:pPr>
            <a:r>
              <a:rPr lang="en-US" sz="1400" dirty="0"/>
              <a:t>Structural material (RAFM steel, </a:t>
            </a:r>
            <a:r>
              <a:rPr lang="en-US" sz="1400" dirty="0" err="1"/>
              <a:t>SiC</a:t>
            </a:r>
            <a:r>
              <a:rPr lang="en-US" sz="1400" baseline="-25000" dirty="0" err="1"/>
              <a:t>f</a:t>
            </a:r>
            <a:r>
              <a:rPr lang="en-US" sz="1400" dirty="0"/>
              <a:t>/</a:t>
            </a:r>
            <a:r>
              <a:rPr lang="en-US" sz="1400" dirty="0" err="1"/>
              <a:t>SiC</a:t>
            </a:r>
            <a:r>
              <a:rPr lang="en-US" sz="1400" dirty="0"/>
              <a:t>)</a:t>
            </a:r>
          </a:p>
          <a:p>
            <a:pPr marL="553641" indent="-285750">
              <a:spcBef>
                <a:spcPts val="450"/>
              </a:spcBef>
              <a:spcAft>
                <a:spcPts val="450"/>
              </a:spcAft>
            </a:pPr>
            <a:r>
              <a:rPr lang="en-US" sz="1400" dirty="0"/>
              <a:t>Coolant (water, He, </a:t>
            </a:r>
            <a:r>
              <a:rPr lang="en-US" sz="1400" dirty="0" err="1"/>
              <a:t>PbLi</a:t>
            </a:r>
            <a:r>
              <a:rPr lang="en-US" sz="1400" dirty="0"/>
              <a:t>)</a:t>
            </a:r>
          </a:p>
          <a:p>
            <a:pPr>
              <a:spcBef>
                <a:spcPts val="450"/>
              </a:spcBef>
              <a:spcAft>
                <a:spcPts val="450"/>
              </a:spcAft>
            </a:pPr>
            <a:r>
              <a:rPr lang="en-US" sz="1400" b="1" dirty="0"/>
              <a:t>Constraints for materials</a:t>
            </a:r>
            <a:r>
              <a:rPr lang="en-US" sz="1400" dirty="0"/>
              <a:t>:</a:t>
            </a:r>
          </a:p>
          <a:p>
            <a:pPr marL="553641" indent="-285750">
              <a:spcBef>
                <a:spcPts val="450"/>
              </a:spcBef>
              <a:spcAft>
                <a:spcPts val="450"/>
              </a:spcAft>
            </a:pPr>
            <a:r>
              <a:rPr lang="en-US" sz="1400" dirty="0"/>
              <a:t>Tritium self-sufficiency</a:t>
            </a:r>
          </a:p>
          <a:p>
            <a:pPr marL="553641" indent="-285750">
              <a:spcBef>
                <a:spcPts val="450"/>
              </a:spcBef>
              <a:spcAft>
                <a:spcPts val="450"/>
              </a:spcAft>
            </a:pPr>
            <a:r>
              <a:rPr lang="en-US" sz="1400" dirty="0"/>
              <a:t>Compatibility with high neutron fluxes</a:t>
            </a:r>
          </a:p>
          <a:p>
            <a:pPr marL="553641" indent="-285750">
              <a:spcBef>
                <a:spcPts val="450"/>
              </a:spcBef>
              <a:spcAft>
                <a:spcPts val="450"/>
              </a:spcAft>
            </a:pPr>
            <a:r>
              <a:rPr lang="en-US" sz="1400" dirty="0"/>
              <a:t>High operating temperatures</a:t>
            </a:r>
            <a:endParaRPr lang="it-IT" dirty="0"/>
          </a:p>
        </p:txBody>
      </p:sp>
      <p:sp>
        <p:nvSpPr>
          <p:cNvPr id="6" name="Segnaposto testo 2">
            <a:extLst>
              <a:ext uri="{FF2B5EF4-FFF2-40B4-BE49-F238E27FC236}">
                <a16:creationId xmlns:a16="http://schemas.microsoft.com/office/drawing/2014/main" id="{633B56FF-6D0F-08B7-32D2-DD3157748DC3}"/>
              </a:ext>
            </a:extLst>
          </p:cNvPr>
          <p:cNvSpPr txBox="1">
            <a:spLocks/>
          </p:cNvSpPr>
          <p:nvPr/>
        </p:nvSpPr>
        <p:spPr>
          <a:xfrm>
            <a:off x="4854872" y="1496107"/>
            <a:ext cx="4229922" cy="2277547"/>
          </a:xfrm>
          <a:prstGeom prst="rect">
            <a:avLst/>
          </a:prstGeom>
        </p:spPr>
        <p:txBody>
          <a:bodyPr vert="horz" wrap="square" lIns="91440" tIns="45720" rIns="91440" bIns="45720" rtlCol="0">
            <a:spAutoFit/>
          </a:bodyPr>
          <a:lstStyle>
            <a:lvl1pPr marL="288000" indent="-288000" algn="l" defTabSz="457200" rtl="0" eaLnBrk="1" latinLnBrk="0" hangingPunct="1">
              <a:spcBef>
                <a:spcPts val="1200"/>
              </a:spcBef>
              <a:buClr>
                <a:srgbClr val="002060"/>
              </a:buClr>
              <a:buFont typeface="Wingdings" panose="05000000000000000000" pitchFamily="2" charset="2"/>
              <a:buChar char="q"/>
              <a:defRPr sz="2000" kern="1200">
                <a:solidFill>
                  <a:srgbClr val="002060"/>
                </a:solidFill>
                <a:latin typeface="Times New Roman" panose="02020603050405020304" pitchFamily="18" charset="0"/>
                <a:ea typeface="+mn-ea"/>
                <a:cs typeface="Times New Roman" panose="02020603050405020304" pitchFamily="18" charset="0"/>
              </a:defRPr>
            </a:lvl1pPr>
            <a:lvl2pPr marL="576000" indent="-288000" algn="l" defTabSz="457200" rtl="0" eaLnBrk="1" latinLnBrk="0" hangingPunct="1">
              <a:spcBef>
                <a:spcPts val="600"/>
              </a:spcBef>
              <a:buClr>
                <a:srgbClr val="002060"/>
              </a:buClr>
              <a:buFont typeface="Wingdings" panose="05000000000000000000" pitchFamily="2" charset="2"/>
              <a:buChar char="§"/>
              <a:defRPr sz="1800" kern="1200">
                <a:solidFill>
                  <a:srgbClr val="002060"/>
                </a:solidFill>
                <a:latin typeface="Times New Roman" panose="02020603050405020304" pitchFamily="18" charset="0"/>
                <a:ea typeface="+mn-ea"/>
                <a:cs typeface="Times New Roman" panose="02020603050405020304" pitchFamily="18" charset="0"/>
              </a:defRPr>
            </a:lvl2pPr>
            <a:lvl3pPr marL="900000" indent="-288000" algn="l" defTabSz="457200" rtl="0" eaLnBrk="1" latinLnBrk="0" hangingPunct="1">
              <a:spcBef>
                <a:spcPts val="600"/>
              </a:spcBef>
              <a:buClr>
                <a:srgbClr val="002060"/>
              </a:buClr>
              <a:buFont typeface="Wingdings" panose="05000000000000000000" pitchFamily="2" charset="2"/>
              <a:buChar char="v"/>
              <a:defRPr sz="1800" i="1" kern="1200">
                <a:solidFill>
                  <a:schemeClr val="tx1"/>
                </a:solidFill>
                <a:latin typeface="Times New Roman" panose="02020603050405020304" pitchFamily="18" charset="0"/>
                <a:ea typeface="+mn-ea"/>
                <a:cs typeface="Times New Roman" panose="02020603050405020304" pitchFamily="18" charset="0"/>
              </a:defRPr>
            </a:lvl3pPr>
            <a:lvl4pPr marL="1260000" indent="-288000" algn="l" defTabSz="457200" rtl="0" eaLnBrk="1" latinLnBrk="0" hangingPunct="1">
              <a:spcBef>
                <a:spcPts val="600"/>
              </a:spcBef>
              <a:buFont typeface="Courier New" panose="02070309020205020404" pitchFamily="49" charset="0"/>
              <a:buChar char="o"/>
              <a:defRPr sz="1600" i="1" kern="1200">
                <a:solidFill>
                  <a:schemeClr val="tx1"/>
                </a:solidFill>
                <a:latin typeface="Times New Roman" panose="02020603050405020304" pitchFamily="18" charset="0"/>
                <a:ea typeface="+mn-ea"/>
                <a:cs typeface="Times New Roman" panose="02020603050405020304" pitchFamily="18" charset="0"/>
              </a:defRPr>
            </a:lvl4pPr>
            <a:lvl5pPr marL="1548000" indent="-288000" algn="l" defTabSz="457200" rtl="0" eaLnBrk="1" latinLnBrk="0" hangingPunct="1">
              <a:spcBef>
                <a:spcPts val="600"/>
              </a:spcBef>
              <a:buClr>
                <a:srgbClr val="002060"/>
              </a:buClr>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50"/>
              </a:spcBef>
              <a:spcAft>
                <a:spcPts val="450"/>
              </a:spcAft>
            </a:pPr>
            <a:r>
              <a:rPr lang="en-US" sz="1400" b="1" dirty="0"/>
              <a:t>European conceptual designs of breeding blanket</a:t>
            </a:r>
          </a:p>
          <a:p>
            <a:pPr marL="553641" indent="-285750">
              <a:spcBef>
                <a:spcPts val="450"/>
              </a:spcBef>
              <a:spcAft>
                <a:spcPts val="450"/>
              </a:spcAft>
            </a:pPr>
            <a:r>
              <a:rPr lang="en-US" sz="1400" dirty="0"/>
              <a:t>Solid breeder</a:t>
            </a:r>
          </a:p>
          <a:p>
            <a:pPr marL="841641" lvl="1" indent="-285750">
              <a:spcBef>
                <a:spcPts val="450"/>
              </a:spcBef>
              <a:spcAft>
                <a:spcPts val="450"/>
              </a:spcAft>
            </a:pPr>
            <a:r>
              <a:rPr lang="en-US" sz="1200" dirty="0"/>
              <a:t>Helium Cooled Pebble Bed  (HCPB)</a:t>
            </a:r>
          </a:p>
          <a:p>
            <a:pPr marL="553641" indent="-285750">
              <a:spcBef>
                <a:spcPts val="450"/>
              </a:spcBef>
              <a:spcAft>
                <a:spcPts val="450"/>
              </a:spcAft>
            </a:pPr>
            <a:r>
              <a:rPr lang="en-US" sz="1400" dirty="0"/>
              <a:t>Liquid breeder</a:t>
            </a:r>
          </a:p>
          <a:p>
            <a:pPr marL="841641" lvl="1" indent="-285750">
              <a:spcBef>
                <a:spcPts val="450"/>
              </a:spcBef>
              <a:spcAft>
                <a:spcPts val="450"/>
              </a:spcAft>
            </a:pPr>
            <a:r>
              <a:rPr lang="en-US" sz="1200" i="1" dirty="0"/>
              <a:t>Helium Cooled Lithium Lead (HCLL)</a:t>
            </a:r>
          </a:p>
          <a:p>
            <a:pPr marL="841641" lvl="1" indent="-285750">
              <a:spcBef>
                <a:spcPts val="450"/>
              </a:spcBef>
              <a:spcAft>
                <a:spcPts val="450"/>
              </a:spcAft>
            </a:pPr>
            <a:r>
              <a:rPr lang="en-US" sz="1200" i="1" dirty="0"/>
              <a:t>Dual Coolant Lithium Lead (DCLL)</a:t>
            </a:r>
          </a:p>
          <a:p>
            <a:pPr marL="841641" lvl="1" indent="-285750">
              <a:spcBef>
                <a:spcPts val="450"/>
              </a:spcBef>
              <a:spcAft>
                <a:spcPts val="450"/>
              </a:spcAft>
            </a:pPr>
            <a:r>
              <a:rPr lang="en-US" sz="1200" dirty="0"/>
              <a:t>Water Cooled Lithium Lead (WCLL)</a:t>
            </a:r>
            <a:endParaRPr lang="it-IT" sz="1200" dirty="0"/>
          </a:p>
        </p:txBody>
      </p:sp>
      <p:cxnSp>
        <p:nvCxnSpPr>
          <p:cNvPr id="7" name="Connettore diritto 6">
            <a:extLst>
              <a:ext uri="{FF2B5EF4-FFF2-40B4-BE49-F238E27FC236}">
                <a16:creationId xmlns:a16="http://schemas.microsoft.com/office/drawing/2014/main" id="{F0350A56-5974-949A-9910-7B042C515737}"/>
              </a:ext>
            </a:extLst>
          </p:cNvPr>
          <p:cNvCxnSpPr/>
          <p:nvPr/>
        </p:nvCxnSpPr>
        <p:spPr>
          <a:xfrm>
            <a:off x="4749618" y="1577619"/>
            <a:ext cx="0" cy="1800000"/>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pic>
        <p:nvPicPr>
          <p:cNvPr id="8" name="Picture 2" descr="KIT - Karlsruher Institut für Technologie">
            <a:extLst>
              <a:ext uri="{FF2B5EF4-FFF2-40B4-BE49-F238E27FC236}">
                <a16:creationId xmlns:a16="http://schemas.microsoft.com/office/drawing/2014/main" id="{11B0BDA0-23CF-701C-2A68-406DDA83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025" y="4036621"/>
            <a:ext cx="108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mmissariat à l'énergie atomique et aux énergies alternatives - Wikipedia">
            <a:extLst>
              <a:ext uri="{FF2B5EF4-FFF2-40B4-BE49-F238E27FC236}">
                <a16:creationId xmlns:a16="http://schemas.microsoft.com/office/drawing/2014/main" id="{DA793950-B3E4-B776-754D-E5918F5BE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659" y="4036621"/>
            <a:ext cx="661224"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formation">
            <a:extLst>
              <a:ext uri="{FF2B5EF4-FFF2-40B4-BE49-F238E27FC236}">
                <a16:creationId xmlns:a16="http://schemas.microsoft.com/office/drawing/2014/main" id="{7784F99A-5867-CF7D-0EEA-DCC2066114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61" t="15686" r="10923" b="8719"/>
          <a:stretch/>
        </p:blipFill>
        <p:spPr bwMode="auto">
          <a:xfrm>
            <a:off x="5992885" y="4036621"/>
            <a:ext cx="10548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logo enea">
            <a:extLst>
              <a:ext uri="{FF2B5EF4-FFF2-40B4-BE49-F238E27FC236}">
                <a16:creationId xmlns:a16="http://schemas.microsoft.com/office/drawing/2014/main" id="{1147ABD2-FEE3-BDCF-F42F-6C6FC18C0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930" y="4036621"/>
            <a:ext cx="1333332"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B4E435FD-583E-5B41-82BB-3B7FAF879C0F}"/>
              </a:ext>
            </a:extLst>
          </p:cNvPr>
          <p:cNvSpPr txBox="1"/>
          <p:nvPr/>
        </p:nvSpPr>
        <p:spPr>
          <a:xfrm>
            <a:off x="19738" y="4760361"/>
            <a:ext cx="2827765" cy="334835"/>
          </a:xfrm>
          <a:prstGeom prst="rect">
            <a:avLst/>
          </a:prstGeom>
          <a:solidFill>
            <a:srgbClr val="CCECFF"/>
          </a:solidFill>
          <a:ln w="9525">
            <a:solidFill>
              <a:schemeClr val="tx1"/>
            </a:solidFill>
          </a:ln>
        </p:spPr>
        <p:txBody>
          <a:bodyPr wrap="square" rtlCol="0">
            <a:spAutoFit/>
          </a:bodyPr>
          <a:lstStyle/>
          <a:p>
            <a:r>
              <a:rPr lang="en-US" sz="788" b="1" dirty="0">
                <a:solidFill>
                  <a:srgbClr val="002060"/>
                </a:solidFill>
                <a:latin typeface="Times New Roman" pitchFamily="18" charset="0"/>
                <a:cs typeface="Times New Roman" pitchFamily="18" charset="0"/>
              </a:rPr>
              <a:t>F. Cismondi, et Al., Progress in EU Breeding Blanket design and integration, </a:t>
            </a:r>
            <a:r>
              <a:rPr lang="fr-FR" sz="788" b="1" dirty="0">
                <a:solidFill>
                  <a:srgbClr val="002060"/>
                </a:solidFill>
                <a:latin typeface="Times New Roman" pitchFamily="18" charset="0"/>
                <a:cs typeface="Times New Roman" pitchFamily="18" charset="0"/>
              </a:rPr>
              <a:t>Fusion Eng. Des., 136 (2018), pp. 782-792</a:t>
            </a:r>
            <a:endParaRPr lang="en-US" sz="788" b="1" dirty="0">
              <a:solidFill>
                <a:srgbClr val="002060"/>
              </a:solidFill>
              <a:latin typeface="Times New Roman" pitchFamily="18" charset="0"/>
              <a:cs typeface="Times New Roman" pitchFamily="18" charset="0"/>
            </a:endParaRPr>
          </a:p>
        </p:txBody>
      </p:sp>
      <p:sp>
        <p:nvSpPr>
          <p:cNvPr id="13" name="CasellaDiTesto 12">
            <a:extLst>
              <a:ext uri="{FF2B5EF4-FFF2-40B4-BE49-F238E27FC236}">
                <a16:creationId xmlns:a16="http://schemas.microsoft.com/office/drawing/2014/main" id="{BDE34741-9B1B-B6EF-E703-6575E3A20BAF}"/>
              </a:ext>
            </a:extLst>
          </p:cNvPr>
          <p:cNvSpPr txBox="1"/>
          <p:nvPr/>
        </p:nvSpPr>
        <p:spPr>
          <a:xfrm>
            <a:off x="2890021" y="4760361"/>
            <a:ext cx="4374644" cy="334835"/>
          </a:xfrm>
          <a:prstGeom prst="rect">
            <a:avLst/>
          </a:prstGeom>
          <a:solidFill>
            <a:srgbClr val="CCECFF"/>
          </a:solidFill>
          <a:ln w="9525">
            <a:solidFill>
              <a:schemeClr val="tx1"/>
            </a:solidFill>
          </a:ln>
        </p:spPr>
        <p:txBody>
          <a:bodyPr wrap="square" rtlCol="0">
            <a:spAutoFit/>
          </a:bodyPr>
          <a:lstStyle/>
          <a:p>
            <a:r>
              <a:rPr lang="en-US" sz="788" b="1" dirty="0">
                <a:solidFill>
                  <a:srgbClr val="002060"/>
                </a:solidFill>
                <a:latin typeface="Times New Roman" pitchFamily="18" charset="0"/>
                <a:cs typeface="Times New Roman" pitchFamily="18" charset="0"/>
              </a:rPr>
              <a:t>F. Cismondi, et Al., Progress of the conceptual design of the European DEMO Breeding Blanket, Tritium Extraction and Coolant Purification Systems, </a:t>
            </a:r>
            <a:r>
              <a:rPr lang="fr-FR" sz="788" b="1" dirty="0">
                <a:solidFill>
                  <a:srgbClr val="002060"/>
                </a:solidFill>
                <a:latin typeface="Times New Roman" pitchFamily="18" charset="0"/>
                <a:cs typeface="Times New Roman" pitchFamily="18" charset="0"/>
              </a:rPr>
              <a:t>Fusion Eng. Des., 157 (2020) 111640</a:t>
            </a:r>
            <a:endParaRPr lang="en-US" sz="788"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0509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Introductory remarks on WCLL</a:t>
            </a:r>
          </a:p>
        </p:txBody>
      </p:sp>
      <p:sp>
        <p:nvSpPr>
          <p:cNvPr id="3" name="Segnaposto testo 2"/>
          <p:cNvSpPr>
            <a:spLocks noGrp="1"/>
          </p:cNvSpPr>
          <p:nvPr>
            <p:ph type="body" sz="quarter" idx="10"/>
          </p:nvPr>
        </p:nvSpPr>
        <p:spPr>
          <a:xfrm>
            <a:off x="87824" y="791593"/>
            <a:ext cx="8870196" cy="584775"/>
          </a:xfrm>
        </p:spPr>
        <p:txBody>
          <a:bodyPr/>
          <a:lstStyle/>
          <a:p>
            <a:pPr marL="189000" indent="-189000">
              <a:spcBef>
                <a:spcPts val="450"/>
              </a:spcBef>
              <a:spcAft>
                <a:spcPts val="750"/>
              </a:spcAft>
            </a:pPr>
            <a:r>
              <a:rPr lang="en-US" sz="1600" dirty="0"/>
              <a:t>The BB design and operational parameters, including the </a:t>
            </a:r>
            <a:r>
              <a:rPr lang="en-US" sz="1600" dirty="0" err="1"/>
              <a:t>TER</a:t>
            </a:r>
            <a:r>
              <a:rPr lang="en-US" sz="1600" dirty="0"/>
              <a:t> system and the heat transport system, are driven by the options chosen for the </a:t>
            </a:r>
            <a:r>
              <a:rPr lang="en-US" sz="1600" dirty="0">
                <a:solidFill>
                  <a:srgbClr val="FF0000"/>
                </a:solidFill>
              </a:rPr>
              <a:t>structural material</a:t>
            </a:r>
            <a:r>
              <a:rPr lang="en-US" sz="1600" dirty="0"/>
              <a:t>, the breeder, the n-multiplier, and the coolant</a:t>
            </a:r>
            <a:endParaRPr lang="en-US" sz="1400" i="1" dirty="0"/>
          </a:p>
        </p:txBody>
      </p:sp>
      <p:sp>
        <p:nvSpPr>
          <p:cNvPr id="24" name="Segnaposto testo 3"/>
          <p:cNvSpPr txBox="1">
            <a:spLocks/>
          </p:cNvSpPr>
          <p:nvPr/>
        </p:nvSpPr>
        <p:spPr>
          <a:xfrm>
            <a:off x="202769" y="1402191"/>
            <a:ext cx="5088610" cy="2839239"/>
          </a:xfrm>
          <a:prstGeom prst="rect">
            <a:avLst/>
          </a:prstGeom>
        </p:spPr>
        <p:txBody>
          <a:bodyPr vert="horz" wrap="square" lIns="68580" tIns="34290" rIns="68580" bIns="34290" rtlCol="0">
            <a:spAutoFit/>
          </a:bodyPr>
          <a:lstStyle>
            <a:lvl1pPr marL="288000" indent="-288000" algn="l" defTabSz="457200" rtl="0" eaLnBrk="1" latinLnBrk="0" hangingPunct="1">
              <a:spcBef>
                <a:spcPts val="1200"/>
              </a:spcBef>
              <a:buClr>
                <a:srgbClr val="002060"/>
              </a:buClr>
              <a:buFont typeface="Wingdings" panose="05000000000000000000" pitchFamily="2" charset="2"/>
              <a:buChar char="q"/>
              <a:defRPr sz="2000" kern="1200">
                <a:solidFill>
                  <a:srgbClr val="002060"/>
                </a:solidFill>
                <a:latin typeface="Times New Roman" panose="02020603050405020304" pitchFamily="18" charset="0"/>
                <a:ea typeface="+mn-ea"/>
                <a:cs typeface="Times New Roman" panose="02020603050405020304" pitchFamily="18" charset="0"/>
              </a:defRPr>
            </a:lvl1pPr>
            <a:lvl2pPr marL="576000" indent="-288000" algn="l" defTabSz="457200" rtl="0" eaLnBrk="1" latinLnBrk="0" hangingPunct="1">
              <a:spcBef>
                <a:spcPts val="600"/>
              </a:spcBef>
              <a:buClr>
                <a:srgbClr val="002060"/>
              </a:buClr>
              <a:buFont typeface="Wingdings" panose="05000000000000000000" pitchFamily="2" charset="2"/>
              <a:buChar char="§"/>
              <a:defRPr sz="1800" kern="1200">
                <a:solidFill>
                  <a:srgbClr val="002060"/>
                </a:solidFill>
                <a:latin typeface="Times New Roman" panose="02020603050405020304" pitchFamily="18" charset="0"/>
                <a:ea typeface="+mn-ea"/>
                <a:cs typeface="Times New Roman" panose="02020603050405020304" pitchFamily="18" charset="0"/>
              </a:defRPr>
            </a:lvl2pPr>
            <a:lvl3pPr marL="900000" indent="-288000" algn="l" defTabSz="457200" rtl="0" eaLnBrk="1" latinLnBrk="0" hangingPunct="1">
              <a:spcBef>
                <a:spcPts val="600"/>
              </a:spcBef>
              <a:buClr>
                <a:srgbClr val="002060"/>
              </a:buClr>
              <a:buFont typeface="Wingdings" panose="05000000000000000000" pitchFamily="2" charset="2"/>
              <a:buChar char="v"/>
              <a:defRPr sz="1800" i="1" kern="1200">
                <a:solidFill>
                  <a:schemeClr val="tx1"/>
                </a:solidFill>
                <a:latin typeface="Times New Roman" panose="02020603050405020304" pitchFamily="18" charset="0"/>
                <a:ea typeface="+mn-ea"/>
                <a:cs typeface="Times New Roman" panose="02020603050405020304" pitchFamily="18" charset="0"/>
              </a:defRPr>
            </a:lvl3pPr>
            <a:lvl4pPr marL="1260000" indent="-288000" algn="l" defTabSz="457200" rtl="0" eaLnBrk="1" latinLnBrk="0" hangingPunct="1">
              <a:spcBef>
                <a:spcPts val="600"/>
              </a:spcBef>
              <a:buFont typeface="Courier New" panose="02070309020205020404" pitchFamily="49" charset="0"/>
              <a:buChar char="o"/>
              <a:defRPr sz="1600" i="1" kern="1200">
                <a:solidFill>
                  <a:schemeClr val="tx1"/>
                </a:solidFill>
                <a:latin typeface="Times New Roman" panose="02020603050405020304" pitchFamily="18" charset="0"/>
                <a:ea typeface="+mn-ea"/>
                <a:cs typeface="Times New Roman" panose="02020603050405020304" pitchFamily="18" charset="0"/>
              </a:defRPr>
            </a:lvl4pPr>
            <a:lvl5pPr marL="1548000" indent="-288000" algn="l" defTabSz="457200" rtl="0" eaLnBrk="1" latinLnBrk="0" hangingPunct="1">
              <a:spcBef>
                <a:spcPts val="600"/>
              </a:spcBef>
              <a:buClr>
                <a:srgbClr val="002060"/>
              </a:buClr>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400" b="1" dirty="0">
                <a:solidFill>
                  <a:srgbClr val="FF0000"/>
                </a:solidFill>
              </a:rPr>
              <a:t>Eurofer97</a:t>
            </a:r>
            <a:r>
              <a:rPr lang="en-US" sz="1400" b="1" dirty="0"/>
              <a:t> as structural material </a:t>
            </a:r>
            <a:endParaRPr lang="en-US" sz="1400" dirty="0"/>
          </a:p>
          <a:p>
            <a:pPr lvl="1"/>
            <a:r>
              <a:rPr lang="en-US" sz="1400" dirty="0"/>
              <a:t>Ref. for DEMO breeding blanket</a:t>
            </a:r>
          </a:p>
          <a:p>
            <a:pPr lvl="1"/>
            <a:r>
              <a:rPr lang="en-US" sz="1400" dirty="0"/>
              <a:t>Low activation material favorable for waste disposal</a:t>
            </a:r>
          </a:p>
          <a:p>
            <a:pPr lvl="1"/>
            <a:r>
              <a:rPr lang="en-US" sz="1400" dirty="0"/>
              <a:t>Max operating T favorable for the use of water as coolant</a:t>
            </a:r>
          </a:p>
          <a:p>
            <a:pPr lvl="1"/>
            <a:r>
              <a:rPr lang="en-US" sz="1400" dirty="0"/>
              <a:t>Challenges:</a:t>
            </a:r>
          </a:p>
          <a:p>
            <a:pPr lvl="2"/>
            <a:r>
              <a:rPr lang="it-IT" sz="1400" dirty="0" err="1"/>
              <a:t>Coolant</a:t>
            </a:r>
            <a:r>
              <a:rPr lang="it-IT" sz="1400" dirty="0"/>
              <a:t> water and </a:t>
            </a:r>
            <a:r>
              <a:rPr lang="it-IT" sz="1400" dirty="0" err="1"/>
              <a:t>PbLi</a:t>
            </a:r>
            <a:r>
              <a:rPr lang="it-IT" sz="1400" dirty="0"/>
              <a:t> </a:t>
            </a:r>
            <a:r>
              <a:rPr lang="it-IT" sz="1400" dirty="0" err="1"/>
              <a:t>compatibility</a:t>
            </a:r>
            <a:r>
              <a:rPr lang="it-IT" sz="1400" dirty="0"/>
              <a:t> </a:t>
            </a:r>
            <a:endParaRPr lang="en-US" sz="1400" dirty="0"/>
          </a:p>
          <a:p>
            <a:pPr lvl="2"/>
            <a:r>
              <a:rPr lang="en-US" sz="1400" dirty="0">
                <a:sym typeface="Wingdings" panose="05000000000000000000" pitchFamily="2" charset="2"/>
              </a:rPr>
              <a:t>Material performance and lifetime under irradiation</a:t>
            </a:r>
          </a:p>
          <a:p>
            <a:pPr lvl="2"/>
            <a:r>
              <a:rPr lang="en-US" sz="1400" dirty="0" err="1"/>
              <a:t>DBTT</a:t>
            </a:r>
            <a:r>
              <a:rPr lang="en-US" sz="1400" dirty="0"/>
              <a:t> limits operating temperature window</a:t>
            </a:r>
          </a:p>
          <a:p>
            <a:pPr lvl="3"/>
            <a:r>
              <a:rPr lang="en-US" sz="1400" dirty="0">
                <a:sym typeface="Wingdings" panose="05000000000000000000" pitchFamily="2" charset="2"/>
              </a:rPr>
              <a:t>water coolant temperature in normal operation </a:t>
            </a:r>
            <a:br>
              <a:rPr lang="en-US" sz="1400" dirty="0">
                <a:sym typeface="Wingdings" panose="05000000000000000000" pitchFamily="2" charset="2"/>
              </a:rPr>
            </a:br>
            <a:r>
              <a:rPr lang="en-US" sz="1400" dirty="0">
                <a:sym typeface="Wingdings" panose="05000000000000000000" pitchFamily="2" charset="2"/>
              </a:rPr>
              <a:t>close to 300°C (</a:t>
            </a:r>
            <a:r>
              <a:rPr lang="en-US" sz="1400" dirty="0" err="1">
                <a:sym typeface="Wingdings" panose="05000000000000000000" pitchFamily="2" charset="2"/>
              </a:rPr>
              <a:t>Tmin</a:t>
            </a:r>
            <a:r>
              <a:rPr lang="en-US" sz="1400" dirty="0">
                <a:sym typeface="Wingdings" panose="05000000000000000000" pitchFamily="2" charset="2"/>
              </a:rPr>
              <a:t>=295°C)</a:t>
            </a:r>
          </a:p>
        </p:txBody>
      </p:sp>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343"/>
          <a:stretch/>
        </p:blipFill>
        <p:spPr bwMode="auto">
          <a:xfrm>
            <a:off x="5191263" y="2314031"/>
            <a:ext cx="3570446"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Immagine 36"/>
          <p:cNvPicPr>
            <a:picLocks noChangeAspect="1"/>
          </p:cNvPicPr>
          <p:nvPr/>
        </p:nvPicPr>
        <p:blipFill>
          <a:blip r:embed="rId3"/>
          <a:stretch>
            <a:fillRect/>
          </a:stretch>
        </p:blipFill>
        <p:spPr>
          <a:xfrm>
            <a:off x="5514254" y="4503449"/>
            <a:ext cx="3613243" cy="347168"/>
          </a:xfrm>
          <a:prstGeom prst="rect">
            <a:avLst/>
          </a:prstGeom>
        </p:spPr>
      </p:pic>
      <p:sp>
        <p:nvSpPr>
          <p:cNvPr id="8" name="Segnaposto numero diapositiva 2">
            <a:extLst>
              <a:ext uri="{FF2B5EF4-FFF2-40B4-BE49-F238E27FC236}">
                <a16:creationId xmlns:a16="http://schemas.microsoft.com/office/drawing/2014/main" id="{CC175E9C-B9DE-473B-ACED-F6F455CDC70E}"/>
              </a:ext>
            </a:extLst>
          </p:cNvPr>
          <p:cNvSpPr txBox="1">
            <a:spLocks/>
          </p:cNvSpPr>
          <p:nvPr/>
        </p:nvSpPr>
        <p:spPr>
          <a:xfrm>
            <a:off x="8643015" y="4905486"/>
            <a:ext cx="506152" cy="230652"/>
          </a:xfrm>
          <a:prstGeom prst="rect">
            <a:avLst/>
          </a:prstGeom>
        </p:spPr>
        <p:txBody>
          <a:bodyPr vert="horz" lIns="0" tIns="0" rIns="0" bIns="0" rtlCol="0" anchor="ctr"/>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15A12BB-81AB-400F-B13B-1A279EB6B82B}" type="slidenum">
              <a:rPr lang="it-IT" b="1" smtClean="0">
                <a:latin typeface="Times New Roman" panose="02020603050405020304" pitchFamily="18" charset="0"/>
                <a:cs typeface="Times New Roman" panose="02020603050405020304" pitchFamily="18" charset="0"/>
              </a:rPr>
              <a:pPr algn="ctr"/>
              <a:t>4</a:t>
            </a:fld>
            <a:r>
              <a:rPr lang="it-IT" b="1" dirty="0">
                <a:latin typeface="Times New Roman" panose="02020603050405020304" pitchFamily="18" charset="0"/>
                <a:cs typeface="Times New Roman" panose="02020603050405020304" pitchFamily="18" charset="0"/>
              </a:rPr>
              <a:t>/55</a:t>
            </a:r>
          </a:p>
        </p:txBody>
      </p:sp>
    </p:spTree>
    <p:extLst>
      <p:ext uri="{BB962C8B-B14F-4D97-AF65-F5344CB8AC3E}">
        <p14:creationId xmlns:p14="http://schemas.microsoft.com/office/powerpoint/2010/main" val="262757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Introductory remarks on WCLL</a:t>
            </a:r>
          </a:p>
        </p:txBody>
      </p:sp>
      <p:sp>
        <p:nvSpPr>
          <p:cNvPr id="3" name="Segnaposto testo 2"/>
          <p:cNvSpPr>
            <a:spLocks noGrp="1"/>
          </p:cNvSpPr>
          <p:nvPr>
            <p:ph type="body" sz="quarter" idx="10"/>
          </p:nvPr>
        </p:nvSpPr>
        <p:spPr>
          <a:xfrm>
            <a:off x="87824" y="791593"/>
            <a:ext cx="8870196" cy="584775"/>
          </a:xfrm>
        </p:spPr>
        <p:txBody>
          <a:bodyPr/>
          <a:lstStyle/>
          <a:p>
            <a:pPr marL="189000" indent="-189000">
              <a:spcBef>
                <a:spcPts val="450"/>
              </a:spcBef>
              <a:spcAft>
                <a:spcPts val="750"/>
              </a:spcAft>
            </a:pPr>
            <a:r>
              <a:rPr lang="en-US" sz="1600" dirty="0"/>
              <a:t>The BB design and operational parameters, including the TER system and the heat transport system, are driven by the options chosen for the structural material, the </a:t>
            </a:r>
            <a:r>
              <a:rPr lang="en-US" sz="1600" dirty="0">
                <a:solidFill>
                  <a:srgbClr val="FF0000"/>
                </a:solidFill>
              </a:rPr>
              <a:t>breeder</a:t>
            </a:r>
            <a:r>
              <a:rPr lang="en-US" sz="1600" dirty="0"/>
              <a:t>, the </a:t>
            </a:r>
            <a:r>
              <a:rPr lang="en-US" sz="1600" dirty="0">
                <a:solidFill>
                  <a:srgbClr val="FF0000"/>
                </a:solidFill>
              </a:rPr>
              <a:t>n-multiplier</a:t>
            </a:r>
            <a:r>
              <a:rPr lang="en-US" sz="1600" dirty="0"/>
              <a:t>, and the coolant</a:t>
            </a:r>
            <a:endParaRPr lang="en-US" sz="1400" i="1" dirty="0"/>
          </a:p>
        </p:txBody>
      </p:sp>
      <p:sp>
        <p:nvSpPr>
          <p:cNvPr id="7" name="Segnaposto testo 3"/>
          <p:cNvSpPr txBox="1">
            <a:spLocks/>
          </p:cNvSpPr>
          <p:nvPr/>
        </p:nvSpPr>
        <p:spPr>
          <a:xfrm>
            <a:off x="237640" y="1376368"/>
            <a:ext cx="7346197" cy="3447098"/>
          </a:xfrm>
          <a:prstGeom prst="rect">
            <a:avLst/>
          </a:prstGeom>
        </p:spPr>
        <p:txBody>
          <a:bodyPr vert="horz" lIns="91440" tIns="45720" rIns="91440" bIns="45720" rtlCol="0">
            <a:spAutoFit/>
          </a:bodyPr>
          <a:lstStyle>
            <a:lvl1pPr marL="288000" indent="-288000" algn="l" defTabSz="457200" rtl="0" eaLnBrk="1" latinLnBrk="0" hangingPunct="1">
              <a:spcBef>
                <a:spcPts val="1200"/>
              </a:spcBef>
              <a:buClr>
                <a:srgbClr val="002060"/>
              </a:buClr>
              <a:buFont typeface="Wingdings" panose="05000000000000000000" pitchFamily="2" charset="2"/>
              <a:buChar char="q"/>
              <a:defRPr sz="2000" kern="1200">
                <a:solidFill>
                  <a:srgbClr val="002060"/>
                </a:solidFill>
                <a:latin typeface="Times New Roman" panose="02020603050405020304" pitchFamily="18" charset="0"/>
                <a:ea typeface="+mn-ea"/>
                <a:cs typeface="Times New Roman" panose="02020603050405020304" pitchFamily="18" charset="0"/>
              </a:defRPr>
            </a:lvl1pPr>
            <a:lvl2pPr marL="576000" indent="-288000" algn="l" defTabSz="457200" rtl="0" eaLnBrk="1" latinLnBrk="0" hangingPunct="1">
              <a:spcBef>
                <a:spcPts val="600"/>
              </a:spcBef>
              <a:buClr>
                <a:srgbClr val="002060"/>
              </a:buClr>
              <a:buFont typeface="Wingdings" panose="05000000000000000000" pitchFamily="2" charset="2"/>
              <a:buChar char="§"/>
              <a:defRPr sz="1800" kern="1200">
                <a:solidFill>
                  <a:srgbClr val="002060"/>
                </a:solidFill>
                <a:latin typeface="Times New Roman" panose="02020603050405020304" pitchFamily="18" charset="0"/>
                <a:ea typeface="+mn-ea"/>
                <a:cs typeface="Times New Roman" panose="02020603050405020304" pitchFamily="18" charset="0"/>
              </a:defRPr>
            </a:lvl2pPr>
            <a:lvl3pPr marL="900000" indent="-288000" algn="l" defTabSz="457200" rtl="0" eaLnBrk="1" latinLnBrk="0" hangingPunct="1">
              <a:spcBef>
                <a:spcPts val="600"/>
              </a:spcBef>
              <a:buClr>
                <a:srgbClr val="002060"/>
              </a:buClr>
              <a:buFont typeface="Wingdings" panose="05000000000000000000" pitchFamily="2" charset="2"/>
              <a:buChar char="v"/>
              <a:defRPr sz="1800" i="1" kern="1200">
                <a:solidFill>
                  <a:schemeClr val="tx1"/>
                </a:solidFill>
                <a:latin typeface="Times New Roman" panose="02020603050405020304" pitchFamily="18" charset="0"/>
                <a:ea typeface="+mn-ea"/>
                <a:cs typeface="Times New Roman" panose="02020603050405020304" pitchFamily="18" charset="0"/>
              </a:defRPr>
            </a:lvl3pPr>
            <a:lvl4pPr marL="1260000" indent="-288000" algn="l" defTabSz="457200" rtl="0" eaLnBrk="1" latinLnBrk="0" hangingPunct="1">
              <a:spcBef>
                <a:spcPts val="600"/>
              </a:spcBef>
              <a:buFont typeface="Courier New" panose="02070309020205020404" pitchFamily="49" charset="0"/>
              <a:buChar char="o"/>
              <a:defRPr sz="1600" i="1" kern="1200">
                <a:solidFill>
                  <a:schemeClr val="tx1"/>
                </a:solidFill>
                <a:latin typeface="Times New Roman" panose="02020603050405020304" pitchFamily="18" charset="0"/>
                <a:ea typeface="+mn-ea"/>
                <a:cs typeface="Times New Roman" panose="02020603050405020304" pitchFamily="18" charset="0"/>
              </a:defRPr>
            </a:lvl4pPr>
            <a:lvl5pPr marL="1548000" indent="-288000" algn="l" defTabSz="457200" rtl="0" eaLnBrk="1" latinLnBrk="0" hangingPunct="1">
              <a:spcBef>
                <a:spcPts val="600"/>
              </a:spcBef>
              <a:buClr>
                <a:srgbClr val="002060"/>
              </a:buClr>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buFont typeface="Wingdings" panose="05000000000000000000" pitchFamily="2" charset="2"/>
              <a:buChar char="Ø"/>
            </a:pPr>
            <a:r>
              <a:rPr lang="en-US" sz="1400" b="1" dirty="0">
                <a:solidFill>
                  <a:srgbClr val="FF0000"/>
                </a:solidFill>
              </a:rPr>
              <a:t>PbLi</a:t>
            </a:r>
            <a:r>
              <a:rPr lang="en-US" sz="1400" b="1" dirty="0"/>
              <a:t> </a:t>
            </a:r>
            <a:r>
              <a:rPr lang="en-US" sz="1400" dirty="0"/>
              <a:t>as</a:t>
            </a:r>
            <a:r>
              <a:rPr lang="en-US" sz="1400" b="1" dirty="0"/>
              <a:t> breeder </a:t>
            </a:r>
            <a:r>
              <a:rPr lang="en-US" sz="1400" dirty="0"/>
              <a:t>and</a:t>
            </a:r>
            <a:r>
              <a:rPr lang="en-US" sz="1400" b="1" dirty="0"/>
              <a:t> n-</a:t>
            </a:r>
            <a:r>
              <a:rPr lang="en-US" sz="1400" b="1" dirty="0" err="1"/>
              <a:t>mult</a:t>
            </a:r>
            <a:r>
              <a:rPr lang="en-US" sz="1400" b="1" dirty="0"/>
              <a:t> </a:t>
            </a:r>
            <a:r>
              <a:rPr lang="en-US" sz="1400" dirty="0"/>
              <a:t>@ ~ 0.1 - 3.0 MPa; ~ 330 – 550 °C</a:t>
            </a:r>
          </a:p>
          <a:p>
            <a:pPr lvl="1">
              <a:spcBef>
                <a:spcPts val="300"/>
              </a:spcBef>
              <a:spcAft>
                <a:spcPts val="300"/>
              </a:spcAft>
            </a:pPr>
            <a:r>
              <a:rPr lang="en-US" sz="1400" dirty="0"/>
              <a:t>Eutectic alloy, Liquid phase &gt; 235°C</a:t>
            </a:r>
          </a:p>
          <a:p>
            <a:pPr lvl="1">
              <a:spcBef>
                <a:spcPts val="300"/>
              </a:spcBef>
              <a:spcAft>
                <a:spcPts val="300"/>
              </a:spcAft>
            </a:pPr>
            <a:r>
              <a:rPr lang="en-US" sz="1400" dirty="0"/>
              <a:t>Good </a:t>
            </a:r>
            <a:r>
              <a:rPr lang="en-US" sz="1400" dirty="0" err="1"/>
              <a:t>TBR</a:t>
            </a:r>
            <a:r>
              <a:rPr lang="en-US" sz="1400" dirty="0"/>
              <a:t> performances </a:t>
            </a:r>
            <a:r>
              <a:rPr lang="en-US" sz="1400" dirty="0">
                <a:sym typeface="Wingdings" panose="05000000000000000000" pitchFamily="2" charset="2"/>
              </a:rPr>
              <a:t> </a:t>
            </a:r>
            <a:r>
              <a:rPr lang="en-US" sz="1400" dirty="0" err="1">
                <a:sym typeface="Wingdings" panose="05000000000000000000" pitchFamily="2" charset="2"/>
              </a:rPr>
              <a:t>σ</a:t>
            </a:r>
            <a:r>
              <a:rPr lang="en-US" sz="1400" baseline="-25000" dirty="0" err="1">
                <a:sym typeface="Wingdings" panose="05000000000000000000" pitchFamily="2" charset="2"/>
              </a:rPr>
              <a:t>Pb</a:t>
            </a:r>
            <a:r>
              <a:rPr lang="en-US" sz="1400" dirty="0">
                <a:sym typeface="Wingdings" panose="05000000000000000000" pitchFamily="2" charset="2"/>
              </a:rPr>
              <a:t> (n, 2n) excellent but high energy threshold</a:t>
            </a:r>
          </a:p>
          <a:p>
            <a:pPr lvl="1">
              <a:spcBef>
                <a:spcPts val="300"/>
              </a:spcBef>
              <a:spcAft>
                <a:spcPts val="300"/>
              </a:spcAft>
            </a:pPr>
            <a:r>
              <a:rPr lang="en-US" sz="1400" dirty="0"/>
              <a:t>Reasonable heat transfer performances conductivity (∼15 W/</a:t>
            </a:r>
            <a:r>
              <a:rPr lang="en-US" sz="1400" dirty="0" err="1"/>
              <a:t>mK</a:t>
            </a:r>
            <a:r>
              <a:rPr lang="en-US" sz="1400" dirty="0"/>
              <a:t>); convection but </a:t>
            </a:r>
            <a:r>
              <a:rPr lang="en-US" sz="1400" dirty="0" err="1"/>
              <a:t>MHD</a:t>
            </a:r>
            <a:endParaRPr lang="en-US" sz="1400" dirty="0"/>
          </a:p>
          <a:p>
            <a:pPr lvl="1">
              <a:spcBef>
                <a:spcPts val="300"/>
              </a:spcBef>
              <a:spcAft>
                <a:spcPts val="300"/>
              </a:spcAft>
            </a:pPr>
            <a:r>
              <a:rPr lang="en-US" sz="1400" dirty="0"/>
              <a:t>Low T solubility, online T extraction, continuous Li recovery (unlimited lifetime)</a:t>
            </a:r>
          </a:p>
          <a:p>
            <a:pPr lvl="1">
              <a:spcBef>
                <a:spcPts val="300"/>
              </a:spcBef>
              <a:spcAft>
                <a:spcPts val="300"/>
              </a:spcAft>
            </a:pPr>
            <a:r>
              <a:rPr lang="en-US" sz="1400" dirty="0"/>
              <a:t>Challenges are connected with</a:t>
            </a:r>
          </a:p>
          <a:p>
            <a:pPr lvl="2">
              <a:spcBef>
                <a:spcPts val="300"/>
              </a:spcBef>
              <a:spcAft>
                <a:spcPts val="300"/>
              </a:spcAft>
            </a:pPr>
            <a:r>
              <a:rPr lang="en-US" sz="1400" dirty="0"/>
              <a:t>Possible T permeation in the cooling system</a:t>
            </a:r>
          </a:p>
          <a:p>
            <a:pPr lvl="2">
              <a:spcBef>
                <a:spcPts val="300"/>
              </a:spcBef>
              <a:spcAft>
                <a:spcPts val="300"/>
              </a:spcAft>
            </a:pPr>
            <a:r>
              <a:rPr lang="en-US" sz="1400" dirty="0"/>
              <a:t>Corrosion issues at high temperature</a:t>
            </a:r>
          </a:p>
          <a:p>
            <a:pPr lvl="2">
              <a:spcBef>
                <a:spcPts val="300"/>
              </a:spcBef>
              <a:spcAft>
                <a:spcPts val="300"/>
              </a:spcAft>
            </a:pPr>
            <a:r>
              <a:rPr lang="en-US" sz="1400" dirty="0"/>
              <a:t>“Moderate” reactivity with water </a:t>
            </a:r>
            <a:br>
              <a:rPr lang="en-US" sz="1400" dirty="0"/>
            </a:br>
            <a:r>
              <a:rPr lang="en-US" sz="1400" dirty="0"/>
              <a:t>(lower than Li)</a:t>
            </a:r>
          </a:p>
          <a:p>
            <a:pPr lvl="2">
              <a:spcBef>
                <a:spcPts val="300"/>
              </a:spcBef>
              <a:spcAft>
                <a:spcPts val="300"/>
              </a:spcAft>
            </a:pPr>
            <a:r>
              <a:rPr lang="en-US" sz="1400" dirty="0"/>
              <a:t>High density </a:t>
            </a:r>
            <a:r>
              <a:rPr lang="en-US" sz="1400" dirty="0">
                <a:sym typeface="Wingdings" panose="05000000000000000000" pitchFamily="2" charset="2"/>
              </a:rPr>
              <a:t> high static pressure</a:t>
            </a:r>
            <a:endParaRPr lang="en-US" sz="1400" dirty="0"/>
          </a:p>
          <a:p>
            <a:pPr lvl="2">
              <a:spcBef>
                <a:spcPts val="300"/>
              </a:spcBef>
              <a:spcAft>
                <a:spcPts val="300"/>
              </a:spcAft>
            </a:pPr>
            <a:r>
              <a:rPr lang="en-US" sz="1400" dirty="0">
                <a:sym typeface="Wingdings" panose="05000000000000000000" pitchFamily="2" charset="2"/>
              </a:rPr>
              <a:t>Activation products</a:t>
            </a:r>
            <a:endParaRPr lang="en-US" sz="1400" dirty="0"/>
          </a:p>
        </p:txBody>
      </p:sp>
      <p:pic>
        <p:nvPicPr>
          <p:cNvPr id="9" name="Picture 2" descr="http://www.kayelaby.npl.co.uk/images/fig40_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70" y="1385254"/>
            <a:ext cx="155956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4"/>
          <a:srcRect l="2542" t="4604" r="5014"/>
          <a:stretch/>
        </p:blipFill>
        <p:spPr>
          <a:xfrm>
            <a:off x="4383437" y="3027997"/>
            <a:ext cx="4572000" cy="1373694"/>
          </a:xfrm>
          <a:prstGeom prst="rect">
            <a:avLst/>
          </a:prstGeom>
        </p:spPr>
      </p:pic>
      <p:sp>
        <p:nvSpPr>
          <p:cNvPr id="10" name="CasellaDiTesto 44"/>
          <p:cNvSpPr txBox="1">
            <a:spLocks noChangeArrowheads="1"/>
          </p:cNvSpPr>
          <p:nvPr/>
        </p:nvSpPr>
        <p:spPr bwMode="auto">
          <a:xfrm>
            <a:off x="5067946" y="4429924"/>
            <a:ext cx="3515667" cy="276999"/>
          </a:xfrm>
          <a:prstGeom prst="rect">
            <a:avLst/>
          </a:prstGeom>
          <a:solidFill>
            <a:schemeClr val="bg1"/>
          </a:solidFill>
          <a:ln>
            <a:noFill/>
          </a:ln>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dirty="0">
                <a:solidFill>
                  <a:srgbClr val="FF0000"/>
                </a:solidFill>
                <a:latin typeface="Times New Roman" pitchFamily="18" charset="0"/>
                <a:cs typeface="Times New Roman" pitchFamily="18" charset="0"/>
              </a:rPr>
              <a:t>Bare and coated EUROFER samples after 8000h in stagnant </a:t>
            </a:r>
            <a:r>
              <a:rPr lang="en-US" sz="900" b="1" dirty="0" err="1">
                <a:solidFill>
                  <a:srgbClr val="FF0000"/>
                </a:solidFill>
                <a:latin typeface="Times New Roman" pitchFamily="18" charset="0"/>
                <a:cs typeface="Times New Roman" pitchFamily="18" charset="0"/>
              </a:rPr>
              <a:t>PbLi</a:t>
            </a:r>
            <a:r>
              <a:rPr lang="en-US" sz="900" b="1" dirty="0">
                <a:solidFill>
                  <a:srgbClr val="FF0000"/>
                </a:solidFill>
                <a:latin typeface="Times New Roman" pitchFamily="18" charset="0"/>
                <a:cs typeface="Times New Roman" pitchFamily="18" charset="0"/>
              </a:rPr>
              <a:t> (RACHEL Lab. – CR </a:t>
            </a:r>
            <a:r>
              <a:rPr lang="en-US" sz="900" b="1" dirty="0" err="1">
                <a:solidFill>
                  <a:srgbClr val="FF0000"/>
                </a:solidFill>
                <a:latin typeface="Times New Roman" pitchFamily="18" charset="0"/>
                <a:cs typeface="Times New Roman" pitchFamily="18" charset="0"/>
              </a:rPr>
              <a:t>Brasimone</a:t>
            </a:r>
            <a:r>
              <a:rPr lang="en-US" sz="900" b="1" dirty="0">
                <a:solidFill>
                  <a:srgbClr val="FF0000"/>
                </a:solidFill>
                <a:latin typeface="Times New Roman" pitchFamily="18" charset="0"/>
                <a:cs typeface="Times New Roman" pitchFamily="18" charset="0"/>
              </a:rPr>
              <a:t>)</a:t>
            </a:r>
            <a:endParaRPr lang="en-US" sz="825" b="1" dirty="0">
              <a:solidFill>
                <a:srgbClr val="FF0000"/>
              </a:solidFill>
              <a:latin typeface="Times New Roman" pitchFamily="18" charset="0"/>
              <a:cs typeface="Times New Roman" pitchFamily="18" charset="0"/>
            </a:endParaRPr>
          </a:p>
        </p:txBody>
      </p:sp>
      <p:sp>
        <p:nvSpPr>
          <p:cNvPr id="12" name="Segnaposto numero diapositiva 2">
            <a:extLst>
              <a:ext uri="{FF2B5EF4-FFF2-40B4-BE49-F238E27FC236}">
                <a16:creationId xmlns:a16="http://schemas.microsoft.com/office/drawing/2014/main" id="{02BE2A10-B59C-4F7C-95C2-6361143EB60A}"/>
              </a:ext>
            </a:extLst>
          </p:cNvPr>
          <p:cNvSpPr txBox="1">
            <a:spLocks/>
          </p:cNvSpPr>
          <p:nvPr/>
        </p:nvSpPr>
        <p:spPr>
          <a:xfrm>
            <a:off x="8585201" y="4905486"/>
            <a:ext cx="532970" cy="230652"/>
          </a:xfrm>
          <a:prstGeom prst="rect">
            <a:avLst/>
          </a:prstGeom>
        </p:spPr>
        <p:txBody>
          <a:bodyPr vert="horz" lIns="0" tIns="0" rIns="0" bIns="0" rtlCol="0" anchor="ctr"/>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15A12BB-81AB-400F-B13B-1A279EB6B82B}" type="slidenum">
              <a:rPr lang="it-IT" b="1" smtClean="0">
                <a:latin typeface="Times New Roman" panose="02020603050405020304" pitchFamily="18" charset="0"/>
                <a:cs typeface="Times New Roman" panose="02020603050405020304" pitchFamily="18" charset="0"/>
              </a:rPr>
              <a:pPr algn="ctr"/>
              <a:t>5</a:t>
            </a:fld>
            <a:r>
              <a:rPr lang="it-IT" b="1" dirty="0">
                <a:latin typeface="Times New Roman" panose="02020603050405020304" pitchFamily="18" charset="0"/>
                <a:cs typeface="Times New Roman" panose="02020603050405020304" pitchFamily="18" charset="0"/>
              </a:rPr>
              <a:t>/55</a:t>
            </a:r>
          </a:p>
        </p:txBody>
      </p:sp>
    </p:spTree>
    <p:extLst>
      <p:ext uri="{BB962C8B-B14F-4D97-AF65-F5344CB8AC3E}">
        <p14:creationId xmlns:p14="http://schemas.microsoft.com/office/powerpoint/2010/main" val="232328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Introductory remarks on WCLL</a:t>
            </a:r>
          </a:p>
        </p:txBody>
      </p:sp>
      <p:sp>
        <p:nvSpPr>
          <p:cNvPr id="3" name="Segnaposto testo 2"/>
          <p:cNvSpPr>
            <a:spLocks noGrp="1"/>
          </p:cNvSpPr>
          <p:nvPr>
            <p:ph type="body" sz="quarter" idx="10"/>
          </p:nvPr>
        </p:nvSpPr>
        <p:spPr>
          <a:xfrm>
            <a:off x="87824" y="791593"/>
            <a:ext cx="8870196" cy="584775"/>
          </a:xfrm>
        </p:spPr>
        <p:txBody>
          <a:bodyPr/>
          <a:lstStyle/>
          <a:p>
            <a:pPr marL="189000" indent="-189000">
              <a:spcBef>
                <a:spcPts val="450"/>
              </a:spcBef>
              <a:spcAft>
                <a:spcPts val="750"/>
              </a:spcAft>
            </a:pPr>
            <a:r>
              <a:rPr lang="en-US" sz="1600" dirty="0"/>
              <a:t>The BB design and operational parameters, including the </a:t>
            </a:r>
            <a:r>
              <a:rPr lang="en-US" sz="1600" dirty="0" err="1"/>
              <a:t>TER</a:t>
            </a:r>
            <a:r>
              <a:rPr lang="en-US" sz="1600" dirty="0"/>
              <a:t> system and the heat transport system, are driven by the options chosen for the structural material, the breeder, the n-multiplier, and the </a:t>
            </a:r>
            <a:r>
              <a:rPr lang="en-US" sz="1600" dirty="0">
                <a:solidFill>
                  <a:srgbClr val="FF0000"/>
                </a:solidFill>
              </a:rPr>
              <a:t>coolant</a:t>
            </a:r>
            <a:endParaRPr lang="en-US" sz="1400" i="1" dirty="0">
              <a:solidFill>
                <a:srgbClr val="FF0000"/>
              </a:solidFill>
            </a:endParaRPr>
          </a:p>
        </p:txBody>
      </p:sp>
      <p:sp>
        <p:nvSpPr>
          <p:cNvPr id="6" name="Segnaposto testo 3"/>
          <p:cNvSpPr txBox="1">
            <a:spLocks/>
          </p:cNvSpPr>
          <p:nvPr/>
        </p:nvSpPr>
        <p:spPr>
          <a:xfrm>
            <a:off x="284136" y="1376145"/>
            <a:ext cx="5465736" cy="3077766"/>
          </a:xfrm>
          <a:prstGeom prst="rect">
            <a:avLst/>
          </a:prstGeom>
        </p:spPr>
        <p:txBody>
          <a:bodyPr vert="horz" wrap="square" lIns="91440" tIns="45720" rIns="91440" bIns="45720" rtlCol="0">
            <a:spAutoFit/>
          </a:bodyPr>
          <a:lstStyle>
            <a:lvl1pPr marL="288000" indent="-288000" algn="l" defTabSz="457200" rtl="0" eaLnBrk="1" latinLnBrk="0" hangingPunct="1">
              <a:spcBef>
                <a:spcPts val="1200"/>
              </a:spcBef>
              <a:buClr>
                <a:srgbClr val="002060"/>
              </a:buClr>
              <a:buFont typeface="Wingdings" panose="05000000000000000000" pitchFamily="2" charset="2"/>
              <a:buChar char="q"/>
              <a:defRPr sz="2000" kern="1200">
                <a:solidFill>
                  <a:srgbClr val="002060"/>
                </a:solidFill>
                <a:latin typeface="Times New Roman" panose="02020603050405020304" pitchFamily="18" charset="0"/>
                <a:ea typeface="+mn-ea"/>
                <a:cs typeface="Times New Roman" panose="02020603050405020304" pitchFamily="18" charset="0"/>
              </a:defRPr>
            </a:lvl1pPr>
            <a:lvl2pPr marL="576000" indent="-288000" algn="l" defTabSz="457200" rtl="0" eaLnBrk="1" latinLnBrk="0" hangingPunct="1">
              <a:spcBef>
                <a:spcPts val="600"/>
              </a:spcBef>
              <a:buClr>
                <a:srgbClr val="002060"/>
              </a:buClr>
              <a:buFont typeface="Wingdings" panose="05000000000000000000" pitchFamily="2" charset="2"/>
              <a:buChar char="§"/>
              <a:defRPr sz="1800" kern="1200">
                <a:solidFill>
                  <a:srgbClr val="002060"/>
                </a:solidFill>
                <a:latin typeface="Times New Roman" panose="02020603050405020304" pitchFamily="18" charset="0"/>
                <a:ea typeface="+mn-ea"/>
                <a:cs typeface="Times New Roman" panose="02020603050405020304" pitchFamily="18" charset="0"/>
              </a:defRPr>
            </a:lvl2pPr>
            <a:lvl3pPr marL="900000" indent="-288000" algn="l" defTabSz="457200" rtl="0" eaLnBrk="1" latinLnBrk="0" hangingPunct="1">
              <a:spcBef>
                <a:spcPts val="600"/>
              </a:spcBef>
              <a:buClr>
                <a:srgbClr val="002060"/>
              </a:buClr>
              <a:buFont typeface="Wingdings" panose="05000000000000000000" pitchFamily="2" charset="2"/>
              <a:buChar char="v"/>
              <a:defRPr sz="1800" i="1" kern="1200">
                <a:solidFill>
                  <a:schemeClr val="tx1"/>
                </a:solidFill>
                <a:latin typeface="Times New Roman" panose="02020603050405020304" pitchFamily="18" charset="0"/>
                <a:ea typeface="+mn-ea"/>
                <a:cs typeface="Times New Roman" panose="02020603050405020304" pitchFamily="18" charset="0"/>
              </a:defRPr>
            </a:lvl3pPr>
            <a:lvl4pPr marL="1260000" indent="-288000" algn="l" defTabSz="457200" rtl="0" eaLnBrk="1" latinLnBrk="0" hangingPunct="1">
              <a:spcBef>
                <a:spcPts val="600"/>
              </a:spcBef>
              <a:buFont typeface="Courier New" panose="02070309020205020404" pitchFamily="49" charset="0"/>
              <a:buChar char="o"/>
              <a:defRPr sz="1600" i="1" kern="1200">
                <a:solidFill>
                  <a:schemeClr val="tx1"/>
                </a:solidFill>
                <a:latin typeface="Times New Roman" panose="02020603050405020304" pitchFamily="18" charset="0"/>
                <a:ea typeface="+mn-ea"/>
                <a:cs typeface="Times New Roman" panose="02020603050405020304" pitchFamily="18" charset="0"/>
              </a:defRPr>
            </a:lvl4pPr>
            <a:lvl5pPr marL="1548000" indent="-288000" algn="l" defTabSz="457200" rtl="0" eaLnBrk="1" latinLnBrk="0" hangingPunct="1">
              <a:spcBef>
                <a:spcPts val="600"/>
              </a:spcBef>
              <a:buClr>
                <a:srgbClr val="002060"/>
              </a:buClr>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400" b="1" dirty="0">
                <a:solidFill>
                  <a:srgbClr val="FF0000"/>
                </a:solidFill>
              </a:rPr>
              <a:t>Water</a:t>
            </a:r>
            <a:r>
              <a:rPr lang="en-US" sz="1400" dirty="0"/>
              <a:t> as </a:t>
            </a:r>
            <a:r>
              <a:rPr lang="en-US" sz="1400" b="1" dirty="0"/>
              <a:t>coolant</a:t>
            </a:r>
            <a:r>
              <a:rPr lang="en-US" sz="1400" dirty="0"/>
              <a:t> @ ~ 15 MPa; ~ 300°C</a:t>
            </a:r>
          </a:p>
          <a:p>
            <a:pPr lvl="1">
              <a:spcBef>
                <a:spcPts val="300"/>
              </a:spcBef>
              <a:spcAft>
                <a:spcPts val="300"/>
              </a:spcAft>
            </a:pPr>
            <a:r>
              <a:rPr lang="en-US" sz="1400" dirty="0"/>
              <a:t>Cheap and largely available; excellent heat transfer features; widely used as coolant in </a:t>
            </a:r>
            <a:r>
              <a:rPr lang="en-US" sz="1400" dirty="0" err="1"/>
              <a:t>NPPs</a:t>
            </a:r>
            <a:endParaRPr lang="en-US" sz="1400" dirty="0"/>
          </a:p>
          <a:p>
            <a:pPr lvl="1">
              <a:spcBef>
                <a:spcPts val="300"/>
              </a:spcBef>
              <a:spcAft>
                <a:spcPts val="300"/>
              </a:spcAft>
            </a:pPr>
            <a:r>
              <a:rPr lang="en-US" sz="1400" dirty="0"/>
              <a:t>Excellent in thermalizing the neutrons  (i.e. ↑ for shielding, </a:t>
            </a:r>
            <a:br>
              <a:rPr lang="en-US" sz="1400" dirty="0"/>
            </a:br>
            <a:r>
              <a:rPr lang="en-US" sz="1400" dirty="0"/>
              <a:t>↓ for Pb n-multiplication)</a:t>
            </a:r>
          </a:p>
          <a:p>
            <a:pPr lvl="1">
              <a:spcBef>
                <a:spcPts val="300"/>
              </a:spcBef>
              <a:spcAft>
                <a:spcPts val="300"/>
              </a:spcAft>
            </a:pPr>
            <a:r>
              <a:rPr lang="en-US" sz="1400" dirty="0"/>
              <a:t>Relevant coolant / material compatibility data</a:t>
            </a:r>
          </a:p>
          <a:p>
            <a:pPr lvl="1">
              <a:spcBef>
                <a:spcPts val="300"/>
              </a:spcBef>
              <a:spcAft>
                <a:spcPts val="300"/>
              </a:spcAft>
            </a:pPr>
            <a:r>
              <a:rPr lang="en-US" sz="1400" dirty="0"/>
              <a:t>Challenges:</a:t>
            </a:r>
          </a:p>
          <a:p>
            <a:pPr lvl="2">
              <a:spcBef>
                <a:spcPts val="300"/>
              </a:spcBef>
              <a:spcAft>
                <a:spcPts val="300"/>
              </a:spcAft>
            </a:pPr>
            <a:r>
              <a:rPr lang="en-US" sz="1400" dirty="0"/>
              <a:t>Coolant chemistry (Eurofer and nuclear fusion environment)</a:t>
            </a:r>
          </a:p>
          <a:p>
            <a:pPr lvl="2">
              <a:spcBef>
                <a:spcPts val="300"/>
              </a:spcBef>
              <a:spcAft>
                <a:spcPts val="300"/>
              </a:spcAft>
            </a:pPr>
            <a:r>
              <a:rPr lang="en-US" sz="1400" dirty="0"/>
              <a:t>Coolant purification (i.e. tritium permeation and </a:t>
            </a:r>
            <a:r>
              <a:rPr lang="en-US" sz="1400" dirty="0" err="1"/>
              <a:t>ACP</a:t>
            </a:r>
            <a:r>
              <a:rPr lang="en-US" sz="1400" dirty="0"/>
              <a:t>)</a:t>
            </a:r>
          </a:p>
          <a:p>
            <a:pPr lvl="2">
              <a:spcBef>
                <a:spcPts val="300"/>
              </a:spcBef>
              <a:spcAft>
                <a:spcPts val="300"/>
              </a:spcAft>
            </a:pPr>
            <a:r>
              <a:rPr lang="en-US" sz="1400" dirty="0"/>
              <a:t>Activation with fusion n irradiation</a:t>
            </a:r>
          </a:p>
          <a:p>
            <a:pPr lvl="2">
              <a:spcBef>
                <a:spcPts val="300"/>
              </a:spcBef>
              <a:spcAft>
                <a:spcPts val="300"/>
              </a:spcAft>
            </a:pPr>
            <a:r>
              <a:rPr lang="en-US" sz="1400" dirty="0"/>
              <a:t>Lithium reactivity (i.e. </a:t>
            </a:r>
            <a:r>
              <a:rPr lang="en-US" sz="1400" dirty="0" err="1"/>
              <a:t>PbLi</a:t>
            </a:r>
            <a:r>
              <a:rPr lang="en-US" sz="1400" dirty="0"/>
              <a:t> in </a:t>
            </a:r>
            <a:r>
              <a:rPr lang="en-US" sz="1400" dirty="0" err="1"/>
              <a:t>WCLL</a:t>
            </a:r>
            <a:r>
              <a:rPr lang="en-US" sz="1400" dirty="0"/>
              <a:t>)</a:t>
            </a:r>
          </a:p>
        </p:txBody>
      </p:sp>
      <p:pic>
        <p:nvPicPr>
          <p:cNvPr id="7" name="Immagine 6"/>
          <p:cNvPicPr/>
          <p:nvPr/>
        </p:nvPicPr>
        <p:blipFill rotWithShape="1">
          <a:blip r:embed="rId2" cstate="print">
            <a:extLst>
              <a:ext uri="{28A0092B-C50C-407E-A947-70E740481C1C}">
                <a14:useLocalDpi xmlns:a14="http://schemas.microsoft.com/office/drawing/2010/main" val="0"/>
              </a:ext>
            </a:extLst>
          </a:blip>
          <a:srcRect l="41146" t="18729" r="40313" b="15184"/>
          <a:stretch/>
        </p:blipFill>
        <p:spPr>
          <a:xfrm>
            <a:off x="8120460" y="2524361"/>
            <a:ext cx="1010285" cy="1799590"/>
          </a:xfrm>
          <a:prstGeom prst="rect">
            <a:avLst/>
          </a:prstGeom>
        </p:spPr>
      </p:pic>
      <p:pic>
        <p:nvPicPr>
          <p:cNvPr id="8" name="Immagine 7"/>
          <p:cNvPicPr/>
          <p:nvPr/>
        </p:nvPicPr>
        <p:blipFill rotWithShape="1">
          <a:blip r:embed="rId3">
            <a:extLst>
              <a:ext uri="{28A0092B-C50C-407E-A947-70E740481C1C}">
                <a14:useLocalDpi xmlns:a14="http://schemas.microsoft.com/office/drawing/2010/main" val="0"/>
              </a:ext>
            </a:extLst>
          </a:blip>
          <a:srcRect t="19771" r="93958" b="50000"/>
          <a:stretch/>
        </p:blipFill>
        <p:spPr>
          <a:xfrm>
            <a:off x="7578805" y="2774551"/>
            <a:ext cx="519430" cy="1298575"/>
          </a:xfrm>
          <a:prstGeom prst="rect">
            <a:avLst/>
          </a:prstGeom>
        </p:spPr>
      </p:pic>
      <p:sp>
        <p:nvSpPr>
          <p:cNvPr id="9" name="CasellaDiTesto 15"/>
          <p:cNvSpPr txBox="1"/>
          <p:nvPr/>
        </p:nvSpPr>
        <p:spPr>
          <a:xfrm>
            <a:off x="7661070" y="2190706"/>
            <a:ext cx="1759585" cy="266065"/>
          </a:xfrm>
          <a:prstGeom prst="rect">
            <a:avLst/>
          </a:prstGeom>
          <a:noFill/>
        </p:spPr>
        <p:txBody>
          <a:bodyPr wrap="square" rtlCol="0">
            <a:spAutoFit/>
          </a:bodyPr>
          <a:lstStyle/>
          <a:p>
            <a:pPr>
              <a:spcAft>
                <a:spcPts val="0"/>
              </a:spcAft>
            </a:pPr>
            <a:r>
              <a:rPr lang="it-IT" sz="1200" kern="1200" dirty="0" err="1">
                <a:solidFill>
                  <a:srgbClr val="000000"/>
                </a:solidFill>
                <a:effectLst/>
                <a:latin typeface="Times New Roman" panose="02020603050405020304" pitchFamily="18" charset="0"/>
                <a:ea typeface="Times New Roman" panose="02020603050405020304" pitchFamily="18" charset="0"/>
              </a:rPr>
              <a:t>Photonic</a:t>
            </a:r>
            <a:r>
              <a:rPr lang="it-IT" sz="1200" kern="1200" dirty="0">
                <a:solidFill>
                  <a:srgbClr val="000000"/>
                </a:solidFill>
                <a:effectLst/>
                <a:latin typeface="Times New Roman" panose="02020603050405020304" pitchFamily="18" charset="0"/>
                <a:ea typeface="Times New Roman" panose="02020603050405020304" pitchFamily="18" charset="0"/>
              </a:rPr>
              <a:t> Dose [</a:t>
            </a:r>
            <a:r>
              <a:rPr lang="it-IT" sz="1200" kern="1200" dirty="0" err="1">
                <a:solidFill>
                  <a:srgbClr val="000000"/>
                </a:solidFill>
                <a:effectLst/>
                <a:latin typeface="Times New Roman" panose="02020603050405020304" pitchFamily="18" charset="0"/>
                <a:ea typeface="Times New Roman" panose="02020603050405020304" pitchFamily="18" charset="0"/>
              </a:rPr>
              <a:t>MGy</a:t>
            </a:r>
            <a:r>
              <a:rPr lang="it-IT" sz="1200" kern="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10" name="CasellaDiTesto 44"/>
          <p:cNvSpPr txBox="1">
            <a:spLocks noChangeArrowheads="1"/>
          </p:cNvSpPr>
          <p:nvPr/>
        </p:nvSpPr>
        <p:spPr bwMode="auto">
          <a:xfrm>
            <a:off x="7485682" y="4459835"/>
            <a:ext cx="1557714" cy="276999"/>
          </a:xfrm>
          <a:prstGeom prst="rect">
            <a:avLst/>
          </a:prstGeom>
          <a:solidFill>
            <a:schemeClr val="bg1"/>
          </a:solidFill>
          <a:ln>
            <a:noFill/>
          </a:ln>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dirty="0">
                <a:solidFill>
                  <a:srgbClr val="FF0000"/>
                </a:solidFill>
                <a:latin typeface="Times New Roman" pitchFamily="18" charset="0"/>
                <a:cs typeface="Times New Roman" pitchFamily="18" charset="0"/>
              </a:rPr>
              <a:t>Calculated absorbed </a:t>
            </a:r>
            <a:r>
              <a:rPr lang="el-GR" sz="900" b="1" dirty="0">
                <a:solidFill>
                  <a:srgbClr val="FF0000"/>
                </a:solidFill>
                <a:latin typeface="Times New Roman" pitchFamily="18" charset="0"/>
                <a:cs typeface="Times New Roman" pitchFamily="18" charset="0"/>
              </a:rPr>
              <a:t>γ</a:t>
            </a:r>
            <a:r>
              <a:rPr lang="en-US" sz="900" b="1" dirty="0">
                <a:solidFill>
                  <a:srgbClr val="FF0000"/>
                </a:solidFill>
                <a:latin typeface="Times New Roman" pitchFamily="18" charset="0"/>
                <a:cs typeface="Times New Roman" pitchFamily="18" charset="0"/>
              </a:rPr>
              <a:t> dose spatial distribution in the valve</a:t>
            </a:r>
            <a:endParaRPr lang="en-US" sz="825" b="1" dirty="0">
              <a:solidFill>
                <a:srgbClr val="FF0000"/>
              </a:solidFill>
              <a:latin typeface="Times New Roman" pitchFamily="18" charset="0"/>
              <a:cs typeface="Times New Roman" pitchFamily="18" charset="0"/>
            </a:endParaRPr>
          </a:p>
        </p:txBody>
      </p:sp>
      <p:pic>
        <p:nvPicPr>
          <p:cNvPr id="11" name="Immagine 10"/>
          <p:cNvPicPr/>
          <p:nvPr/>
        </p:nvPicPr>
        <p:blipFill rotWithShape="1">
          <a:blip r:embed="rId4" cstate="print">
            <a:extLst>
              <a:ext uri="{28A0092B-C50C-407E-A947-70E740481C1C}">
                <a14:useLocalDpi xmlns:a14="http://schemas.microsoft.com/office/drawing/2010/main" val="0"/>
              </a:ext>
            </a:extLst>
          </a:blip>
          <a:srcRect t="5805"/>
          <a:stretch/>
        </p:blipFill>
        <p:spPr bwMode="auto">
          <a:xfrm>
            <a:off x="5539358" y="1465833"/>
            <a:ext cx="2039447" cy="1676672"/>
          </a:xfrm>
          <a:prstGeom prst="rect">
            <a:avLst/>
          </a:prstGeom>
          <a:noFill/>
          <a:ln>
            <a:noFill/>
          </a:ln>
          <a:extLst>
            <a:ext uri="{53640926-AAD7-44D8-BBD7-CCE9431645EC}">
              <a14:shadowObscured xmlns:a14="http://schemas.microsoft.com/office/drawing/2010/main"/>
            </a:ext>
          </a:extLst>
        </p:spPr>
      </p:pic>
      <p:sp>
        <p:nvSpPr>
          <p:cNvPr id="4" name="Rettangolo 3"/>
          <p:cNvSpPr/>
          <p:nvPr/>
        </p:nvSpPr>
        <p:spPr>
          <a:xfrm>
            <a:off x="6801365" y="2443566"/>
            <a:ext cx="253139" cy="402956"/>
          </a:xfrm>
          <a:prstGeom prst="rect">
            <a:avLst/>
          </a:prstGeom>
          <a:noFill/>
          <a:ln w="190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ttangolo 13"/>
          <p:cNvSpPr/>
          <p:nvPr/>
        </p:nvSpPr>
        <p:spPr>
          <a:xfrm>
            <a:off x="7636627" y="2481550"/>
            <a:ext cx="1494118" cy="1931866"/>
          </a:xfrm>
          <a:prstGeom prst="rect">
            <a:avLst/>
          </a:prstGeom>
          <a:noFill/>
          <a:ln w="190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onnettore diritto 11"/>
          <p:cNvCxnSpPr/>
          <p:nvPr/>
        </p:nvCxnSpPr>
        <p:spPr>
          <a:xfrm>
            <a:off x="7078947" y="2443566"/>
            <a:ext cx="557680" cy="3798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7" name="Connettore diritto 16"/>
          <p:cNvCxnSpPr/>
          <p:nvPr/>
        </p:nvCxnSpPr>
        <p:spPr>
          <a:xfrm>
            <a:off x="6801365" y="2884506"/>
            <a:ext cx="835262" cy="152891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1" name="CasellaDiTesto 44"/>
          <p:cNvSpPr txBox="1">
            <a:spLocks noChangeArrowheads="1"/>
          </p:cNvSpPr>
          <p:nvPr/>
        </p:nvSpPr>
        <p:spPr bwMode="auto">
          <a:xfrm>
            <a:off x="5454848" y="3213982"/>
            <a:ext cx="1557714" cy="276999"/>
          </a:xfrm>
          <a:prstGeom prst="rect">
            <a:avLst/>
          </a:prstGeom>
          <a:solidFill>
            <a:schemeClr val="bg1"/>
          </a:solidFill>
          <a:ln>
            <a:noFill/>
          </a:ln>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900" b="1" dirty="0">
                <a:solidFill>
                  <a:srgbClr val="FF0000"/>
                </a:solidFill>
                <a:latin typeface="Times New Roman" pitchFamily="18" charset="0"/>
                <a:cs typeface="Times New Roman" pitchFamily="18" charset="0"/>
              </a:rPr>
              <a:t>Isometric view of the upper pipe chase slice</a:t>
            </a:r>
            <a:endParaRPr lang="en-US" sz="825" b="1" dirty="0">
              <a:solidFill>
                <a:srgbClr val="FF0000"/>
              </a:solidFill>
              <a:latin typeface="Times New Roman" pitchFamily="18" charset="0"/>
              <a:cs typeface="Times New Roman" pitchFamily="18" charset="0"/>
            </a:endParaRPr>
          </a:p>
        </p:txBody>
      </p:sp>
      <p:sp>
        <p:nvSpPr>
          <p:cNvPr id="16" name="CasellaDiTesto 15">
            <a:extLst>
              <a:ext uri="{FF2B5EF4-FFF2-40B4-BE49-F238E27FC236}">
                <a16:creationId xmlns:a16="http://schemas.microsoft.com/office/drawing/2014/main" id="{2AEA6759-1281-442B-BB08-78FC15C50BED}"/>
              </a:ext>
            </a:extLst>
          </p:cNvPr>
          <p:cNvSpPr txBox="1"/>
          <p:nvPr/>
        </p:nvSpPr>
        <p:spPr>
          <a:xfrm>
            <a:off x="5057149" y="4250556"/>
            <a:ext cx="2399622" cy="553998"/>
          </a:xfrm>
          <a:prstGeom prst="rect">
            <a:avLst/>
          </a:prstGeom>
          <a:solidFill>
            <a:srgbClr val="CCECFF"/>
          </a:solidFill>
          <a:ln w="9525">
            <a:solidFill>
              <a:schemeClr val="tx1"/>
            </a:solidFill>
          </a:ln>
        </p:spPr>
        <p:txBody>
          <a:bodyPr wrap="square" rtlCol="0">
            <a:spAutoFit/>
          </a:bodyPr>
          <a:lstStyle/>
          <a:p>
            <a:r>
              <a:rPr lang="en-US" sz="750" b="1" dirty="0">
                <a:solidFill>
                  <a:srgbClr val="002060"/>
                </a:solidFill>
                <a:latin typeface="Times New Roman" pitchFamily="18" charset="0"/>
                <a:cs typeface="Times New Roman" pitchFamily="18" charset="0"/>
              </a:rPr>
              <a:t>P. </a:t>
            </a:r>
            <a:r>
              <a:rPr lang="en-US" sz="750" b="1" dirty="0" err="1">
                <a:solidFill>
                  <a:srgbClr val="002060"/>
                </a:solidFill>
                <a:latin typeface="Times New Roman" pitchFamily="18" charset="0"/>
                <a:cs typeface="Times New Roman" pitchFamily="18" charset="0"/>
              </a:rPr>
              <a:t>Chiovaro</a:t>
            </a:r>
            <a:r>
              <a:rPr lang="en-US" sz="750" b="1" dirty="0">
                <a:solidFill>
                  <a:srgbClr val="002060"/>
                </a:solidFill>
                <a:latin typeface="Times New Roman" pitchFamily="18" charset="0"/>
                <a:cs typeface="Times New Roman" pitchFamily="18" charset="0"/>
              </a:rPr>
              <a:t>, et Al., Assessment of the Dose Rates due to Water Activation on an Isolation Valve of the DEMO WCLL Breeding Blanket Primary Heat Transfer System, </a:t>
            </a:r>
            <a:r>
              <a:rPr lang="it-IT" sz="750" b="1" dirty="0">
                <a:solidFill>
                  <a:srgbClr val="002060"/>
                </a:solidFill>
                <a:latin typeface="Times New Roman" pitchFamily="18" charset="0"/>
                <a:cs typeface="Times New Roman" pitchFamily="18" charset="0"/>
              </a:rPr>
              <a:t>Fusion Eng. </a:t>
            </a:r>
            <a:r>
              <a:rPr lang="it-IT" sz="750" b="1" dirty="0" err="1">
                <a:solidFill>
                  <a:srgbClr val="002060"/>
                </a:solidFill>
                <a:latin typeface="Times New Roman" pitchFamily="18" charset="0"/>
                <a:cs typeface="Times New Roman" pitchFamily="18" charset="0"/>
              </a:rPr>
              <a:t>Des</a:t>
            </a:r>
            <a:r>
              <a:rPr lang="it-IT" sz="750" b="1" dirty="0">
                <a:solidFill>
                  <a:srgbClr val="002060"/>
                </a:solidFill>
                <a:latin typeface="Times New Roman" pitchFamily="18" charset="0"/>
                <a:cs typeface="Times New Roman" pitchFamily="18" charset="0"/>
              </a:rPr>
              <a:t>., 160 (2020) 111999</a:t>
            </a:r>
            <a:endParaRPr lang="en-US" sz="750" b="1" dirty="0">
              <a:solidFill>
                <a:srgbClr val="002060"/>
              </a:solidFill>
              <a:latin typeface="Times New Roman" pitchFamily="18" charset="0"/>
              <a:cs typeface="Times New Roman" pitchFamily="18" charset="0"/>
            </a:endParaRPr>
          </a:p>
        </p:txBody>
      </p:sp>
      <p:sp>
        <p:nvSpPr>
          <p:cNvPr id="18" name="Segnaposto numero diapositiva 2">
            <a:extLst>
              <a:ext uri="{FF2B5EF4-FFF2-40B4-BE49-F238E27FC236}">
                <a16:creationId xmlns:a16="http://schemas.microsoft.com/office/drawing/2014/main" id="{814376AF-CADB-4390-B25B-F7EF9AB0CE85}"/>
              </a:ext>
            </a:extLst>
          </p:cNvPr>
          <p:cNvSpPr txBox="1">
            <a:spLocks/>
          </p:cNvSpPr>
          <p:nvPr/>
        </p:nvSpPr>
        <p:spPr>
          <a:xfrm>
            <a:off x="8585201" y="4905486"/>
            <a:ext cx="532970" cy="230652"/>
          </a:xfrm>
          <a:prstGeom prst="rect">
            <a:avLst/>
          </a:prstGeom>
        </p:spPr>
        <p:txBody>
          <a:bodyPr vert="horz" lIns="0" tIns="0" rIns="0" bIns="0" rtlCol="0" anchor="ctr"/>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15A12BB-81AB-400F-B13B-1A279EB6B82B}" type="slidenum">
              <a:rPr lang="it-IT" b="1" smtClean="0">
                <a:latin typeface="Times New Roman" panose="02020603050405020304" pitchFamily="18" charset="0"/>
                <a:cs typeface="Times New Roman" panose="02020603050405020304" pitchFamily="18" charset="0"/>
              </a:rPr>
              <a:pPr algn="ctr"/>
              <a:t>6</a:t>
            </a:fld>
            <a:r>
              <a:rPr lang="it-IT" b="1" dirty="0">
                <a:latin typeface="Times New Roman" panose="02020603050405020304" pitchFamily="18" charset="0"/>
                <a:cs typeface="Times New Roman" panose="02020603050405020304" pitchFamily="18" charset="0"/>
              </a:rPr>
              <a:t>/55</a:t>
            </a:r>
          </a:p>
        </p:txBody>
      </p:sp>
    </p:spTree>
    <p:extLst>
      <p:ext uri="{BB962C8B-B14F-4D97-AF65-F5344CB8AC3E}">
        <p14:creationId xmlns:p14="http://schemas.microsoft.com/office/powerpoint/2010/main" val="37450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83CA2-DCA5-4929-64C5-DD281F5EB726}"/>
              </a:ext>
            </a:extLst>
          </p:cNvPr>
          <p:cNvSpPr>
            <a:spLocks noGrp="1"/>
          </p:cNvSpPr>
          <p:nvPr>
            <p:ph type="title"/>
          </p:nvPr>
        </p:nvSpPr>
        <p:spPr/>
        <p:txBody>
          <a:bodyPr/>
          <a:lstStyle/>
          <a:p>
            <a:r>
              <a:rPr lang="it-IT" dirty="0" err="1"/>
              <a:t>Qualification</a:t>
            </a:r>
            <a:r>
              <a:rPr lang="it-IT" dirty="0"/>
              <a:t> </a:t>
            </a:r>
            <a:r>
              <a:rPr lang="it-IT" dirty="0" err="1"/>
              <a:t>needs</a:t>
            </a:r>
            <a:r>
              <a:rPr lang="it-IT" dirty="0"/>
              <a:t> …</a:t>
            </a:r>
          </a:p>
        </p:txBody>
      </p:sp>
      <p:sp>
        <p:nvSpPr>
          <p:cNvPr id="4" name="Segnaposto testo 3">
            <a:extLst>
              <a:ext uri="{FF2B5EF4-FFF2-40B4-BE49-F238E27FC236}">
                <a16:creationId xmlns:a16="http://schemas.microsoft.com/office/drawing/2014/main" id="{E6335AC7-B1F0-D34A-79C9-2EC65FECDABF}"/>
              </a:ext>
            </a:extLst>
          </p:cNvPr>
          <p:cNvSpPr txBox="1">
            <a:spLocks/>
          </p:cNvSpPr>
          <p:nvPr/>
        </p:nvSpPr>
        <p:spPr>
          <a:xfrm>
            <a:off x="7620" y="888465"/>
            <a:ext cx="5227320" cy="2646878"/>
          </a:xfrm>
          <a:prstGeom prst="rect">
            <a:avLst/>
          </a:prstGeom>
        </p:spPr>
        <p:txBody>
          <a:bodyPr vert="horz" wrap="square" lIns="91440" tIns="45720" rIns="91440" bIns="45720" rtlCol="0">
            <a:spAutoFit/>
          </a:bodyPr>
          <a:lstStyle>
            <a:lvl1pPr marL="288000" indent="-288000" algn="l" defTabSz="457200" rtl="0" eaLnBrk="1" latinLnBrk="0" hangingPunct="1">
              <a:spcBef>
                <a:spcPts val="1200"/>
              </a:spcBef>
              <a:buClr>
                <a:srgbClr val="002060"/>
              </a:buClr>
              <a:buFont typeface="Wingdings" panose="05000000000000000000" pitchFamily="2" charset="2"/>
              <a:buChar char="q"/>
              <a:defRPr sz="2000" kern="1200">
                <a:solidFill>
                  <a:srgbClr val="002060"/>
                </a:solidFill>
                <a:latin typeface="Times New Roman" panose="02020603050405020304" pitchFamily="18" charset="0"/>
                <a:ea typeface="+mn-ea"/>
                <a:cs typeface="Times New Roman" panose="02020603050405020304" pitchFamily="18" charset="0"/>
              </a:defRPr>
            </a:lvl1pPr>
            <a:lvl2pPr marL="576000" indent="-288000" algn="l" defTabSz="457200" rtl="0" eaLnBrk="1" latinLnBrk="0" hangingPunct="1">
              <a:spcBef>
                <a:spcPts val="600"/>
              </a:spcBef>
              <a:buClr>
                <a:srgbClr val="002060"/>
              </a:buClr>
              <a:buFont typeface="Wingdings" panose="05000000000000000000" pitchFamily="2" charset="2"/>
              <a:buChar char="§"/>
              <a:defRPr sz="1800" kern="1200">
                <a:solidFill>
                  <a:srgbClr val="002060"/>
                </a:solidFill>
                <a:latin typeface="Times New Roman" panose="02020603050405020304" pitchFamily="18" charset="0"/>
                <a:ea typeface="+mn-ea"/>
                <a:cs typeface="Times New Roman" panose="02020603050405020304" pitchFamily="18" charset="0"/>
              </a:defRPr>
            </a:lvl2pPr>
            <a:lvl3pPr marL="900000" indent="-288000" algn="l" defTabSz="457200" rtl="0" eaLnBrk="1" latinLnBrk="0" hangingPunct="1">
              <a:spcBef>
                <a:spcPts val="600"/>
              </a:spcBef>
              <a:buClr>
                <a:srgbClr val="002060"/>
              </a:buClr>
              <a:buFont typeface="Wingdings" panose="05000000000000000000" pitchFamily="2" charset="2"/>
              <a:buChar char="v"/>
              <a:defRPr sz="1800" i="1" kern="1200">
                <a:solidFill>
                  <a:schemeClr val="tx1"/>
                </a:solidFill>
                <a:latin typeface="Times New Roman" panose="02020603050405020304" pitchFamily="18" charset="0"/>
                <a:ea typeface="+mn-ea"/>
                <a:cs typeface="Times New Roman" panose="02020603050405020304" pitchFamily="18" charset="0"/>
              </a:defRPr>
            </a:lvl3pPr>
            <a:lvl4pPr marL="1260000" indent="-288000" algn="l" defTabSz="457200" rtl="0" eaLnBrk="1" latinLnBrk="0" hangingPunct="1">
              <a:spcBef>
                <a:spcPts val="600"/>
              </a:spcBef>
              <a:buFont typeface="Courier New" panose="02070309020205020404" pitchFamily="49" charset="0"/>
              <a:buChar char="o"/>
              <a:defRPr sz="1600" i="1" kern="1200">
                <a:solidFill>
                  <a:schemeClr val="tx1"/>
                </a:solidFill>
                <a:latin typeface="Times New Roman" panose="02020603050405020304" pitchFamily="18" charset="0"/>
                <a:ea typeface="+mn-ea"/>
                <a:cs typeface="Times New Roman" panose="02020603050405020304" pitchFamily="18" charset="0"/>
              </a:defRPr>
            </a:lvl4pPr>
            <a:lvl5pPr marL="1548000" indent="-288000" algn="l" defTabSz="457200" rtl="0" eaLnBrk="1" latinLnBrk="0" hangingPunct="1">
              <a:spcBef>
                <a:spcPts val="600"/>
              </a:spcBef>
              <a:buClr>
                <a:srgbClr val="002060"/>
              </a:buClr>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400" dirty="0"/>
              <a:t>Fast flux neutron irradiation (up to 20-50 dpa)</a:t>
            </a:r>
          </a:p>
          <a:p>
            <a:pPr>
              <a:spcBef>
                <a:spcPts val="300"/>
              </a:spcBef>
              <a:spcAft>
                <a:spcPts val="300"/>
              </a:spcAft>
            </a:pPr>
            <a:endParaRPr lang="en-US" sz="1400" dirty="0"/>
          </a:p>
          <a:p>
            <a:pPr>
              <a:spcBef>
                <a:spcPts val="300"/>
              </a:spcBef>
              <a:spcAft>
                <a:spcPts val="300"/>
              </a:spcAft>
            </a:pPr>
            <a:r>
              <a:rPr lang="en-US" sz="1400" dirty="0"/>
              <a:t>Representative tokamak facility operating conditions</a:t>
            </a:r>
            <a:endParaRPr lang="en-US" sz="1600" dirty="0"/>
          </a:p>
          <a:p>
            <a:pPr lvl="1">
              <a:spcBef>
                <a:spcPts val="300"/>
              </a:spcBef>
              <a:spcAft>
                <a:spcPts val="300"/>
              </a:spcAft>
            </a:pPr>
            <a:r>
              <a:rPr lang="en-US" sz="1400" dirty="0"/>
              <a:t>simultaneous presence of high P and T</a:t>
            </a:r>
          </a:p>
          <a:p>
            <a:pPr lvl="1">
              <a:spcBef>
                <a:spcPts val="300"/>
              </a:spcBef>
              <a:spcAft>
                <a:spcPts val="300"/>
              </a:spcAft>
            </a:pPr>
            <a:r>
              <a:rPr lang="en-US" sz="1400" dirty="0"/>
              <a:t>remarkable temperature gradients</a:t>
            </a:r>
          </a:p>
          <a:p>
            <a:pPr lvl="1">
              <a:spcBef>
                <a:spcPts val="300"/>
              </a:spcBef>
              <a:spcAft>
                <a:spcPts val="300"/>
              </a:spcAft>
            </a:pPr>
            <a:r>
              <a:rPr lang="en-US" sz="1400" dirty="0"/>
              <a:t>relevant magnetic fields</a:t>
            </a:r>
          </a:p>
          <a:p>
            <a:pPr lvl="1">
              <a:spcBef>
                <a:spcPts val="300"/>
              </a:spcBef>
              <a:spcAft>
                <a:spcPts val="300"/>
              </a:spcAft>
            </a:pPr>
            <a:r>
              <a:rPr lang="en-US" sz="1400" dirty="0"/>
              <a:t>hazardous mechanical and chemical processes </a:t>
            </a:r>
          </a:p>
          <a:p>
            <a:pPr lvl="1">
              <a:spcBef>
                <a:spcPts val="300"/>
              </a:spcBef>
              <a:spcAft>
                <a:spcPts val="300"/>
              </a:spcAft>
            </a:pPr>
            <a:endParaRPr lang="en-US" sz="1400" dirty="0"/>
          </a:p>
          <a:p>
            <a:pPr>
              <a:spcBef>
                <a:spcPts val="300"/>
              </a:spcBef>
              <a:spcAft>
                <a:spcPts val="300"/>
              </a:spcAft>
            </a:pPr>
            <a:r>
              <a:rPr lang="en-US" sz="1400" dirty="0"/>
              <a:t>Representative mock-up geometries and dimensions</a:t>
            </a:r>
          </a:p>
        </p:txBody>
      </p:sp>
      <p:pic>
        <p:nvPicPr>
          <p:cNvPr id="5" name="Immagine 4">
            <a:extLst>
              <a:ext uri="{FF2B5EF4-FFF2-40B4-BE49-F238E27FC236}">
                <a16:creationId xmlns:a16="http://schemas.microsoft.com/office/drawing/2014/main" id="{BF419AAB-C916-CEA7-05DC-40CD51336737}"/>
              </a:ext>
            </a:extLst>
          </p:cNvPr>
          <p:cNvPicPr>
            <a:picLocks noChangeAspect="1"/>
          </p:cNvPicPr>
          <p:nvPr/>
        </p:nvPicPr>
        <p:blipFill rotWithShape="1">
          <a:blip r:embed="rId2">
            <a:extLst>
              <a:ext uri="{28A0092B-C50C-407E-A947-70E740481C1C}">
                <a14:useLocalDpi xmlns:a14="http://schemas.microsoft.com/office/drawing/2010/main" val="0"/>
              </a:ext>
            </a:extLst>
          </a:blip>
          <a:srcRect b="5328"/>
          <a:stretch/>
        </p:blipFill>
        <p:spPr>
          <a:xfrm>
            <a:off x="5155682" y="3145708"/>
            <a:ext cx="3371097" cy="1740005"/>
          </a:xfrm>
          <a:prstGeom prst="rect">
            <a:avLst/>
          </a:prstGeom>
        </p:spPr>
      </p:pic>
      <p:cxnSp>
        <p:nvCxnSpPr>
          <p:cNvPr id="6" name="Connettore diritto 5">
            <a:extLst>
              <a:ext uri="{FF2B5EF4-FFF2-40B4-BE49-F238E27FC236}">
                <a16:creationId xmlns:a16="http://schemas.microsoft.com/office/drawing/2014/main" id="{C91804A9-B780-C906-E27F-A411BF3F95B7}"/>
              </a:ext>
            </a:extLst>
          </p:cNvPr>
          <p:cNvCxnSpPr>
            <a:cxnSpLocks/>
          </p:cNvCxnSpPr>
          <p:nvPr/>
        </p:nvCxnSpPr>
        <p:spPr>
          <a:xfrm>
            <a:off x="4572000" y="1671750"/>
            <a:ext cx="0" cy="1800000"/>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sp>
        <p:nvSpPr>
          <p:cNvPr id="8" name="CasellaDiTesto 7">
            <a:extLst>
              <a:ext uri="{FF2B5EF4-FFF2-40B4-BE49-F238E27FC236}">
                <a16:creationId xmlns:a16="http://schemas.microsoft.com/office/drawing/2014/main" id="{3E952E2C-EF9F-6512-0A46-8CC73942EA0E}"/>
              </a:ext>
            </a:extLst>
          </p:cNvPr>
          <p:cNvSpPr txBox="1"/>
          <p:nvPr/>
        </p:nvSpPr>
        <p:spPr>
          <a:xfrm>
            <a:off x="4652977" y="851819"/>
            <a:ext cx="4572000" cy="2308132"/>
          </a:xfrm>
          <a:prstGeom prst="rect">
            <a:avLst/>
          </a:prstGeom>
          <a:noFill/>
        </p:spPr>
        <p:txBody>
          <a:bodyPr wrap="square">
            <a:spAutoFit/>
          </a:bodyPr>
          <a:lstStyle/>
          <a:p>
            <a:pPr algn="just">
              <a:lnSpc>
                <a:spcPts val="1800"/>
              </a:lnSpc>
            </a:pPr>
            <a:r>
              <a:rPr lang="en-US" sz="1400" b="1" dirty="0">
                <a:solidFill>
                  <a:srgbClr val="002060"/>
                </a:solidFill>
                <a:latin typeface="Times New Roman" panose="02020603050405020304" pitchFamily="18" charset="0"/>
                <a:cs typeface="Times New Roman" panose="02020603050405020304" pitchFamily="18" charset="0"/>
              </a:rPr>
              <a:t>An example: Double Wall Tubes (Eurofer97)</a:t>
            </a:r>
          </a:p>
          <a:p>
            <a:pPr algn="just">
              <a:lnSpc>
                <a:spcPts val="1800"/>
              </a:lnSpc>
              <a:spcBef>
                <a:spcPts val="600"/>
              </a:spcBef>
              <a:spcAft>
                <a:spcPts val="600"/>
              </a:spcAft>
            </a:pPr>
            <a:r>
              <a:rPr lang="en-US" sz="1400" dirty="0">
                <a:solidFill>
                  <a:srgbClr val="002060"/>
                </a:solidFill>
                <a:latin typeface="Times New Roman" panose="02020603050405020304" pitchFamily="18" charset="0"/>
                <a:cs typeface="Times New Roman" panose="02020603050405020304" pitchFamily="18" charset="0"/>
              </a:rPr>
              <a:t>Expected conditions in DEMO:</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Neutron flux:  10</a:t>
            </a:r>
            <a:r>
              <a:rPr lang="en-US" sz="1400" baseline="30000" dirty="0">
                <a:solidFill>
                  <a:srgbClr val="002060"/>
                </a:solidFill>
                <a:latin typeface="Times New Roman" panose="02020603050405020304" pitchFamily="18" charset="0"/>
                <a:cs typeface="Times New Roman" panose="02020603050405020304" pitchFamily="18" charset="0"/>
              </a:rPr>
              <a:t>14</a:t>
            </a:r>
            <a:r>
              <a:rPr lang="en-US" sz="1400" baseline="-250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 10</a:t>
            </a:r>
            <a:r>
              <a:rPr lang="en-US" sz="1400" baseline="30000" dirty="0">
                <a:solidFill>
                  <a:srgbClr val="002060"/>
                </a:solidFill>
                <a:latin typeface="Times New Roman" panose="02020603050405020304" pitchFamily="18" charset="0"/>
                <a:cs typeface="Times New Roman" panose="02020603050405020304" pitchFamily="18" charset="0"/>
              </a:rPr>
              <a:t>15</a:t>
            </a:r>
            <a:r>
              <a:rPr lang="en-US" sz="1400" dirty="0">
                <a:solidFill>
                  <a:srgbClr val="002060"/>
                </a:solidFill>
                <a:latin typeface="Times New Roman" panose="02020603050405020304" pitchFamily="18" charset="0"/>
                <a:cs typeface="Times New Roman" panose="02020603050405020304" pitchFamily="18" charset="0"/>
              </a:rPr>
              <a:t> n/cm</a:t>
            </a:r>
            <a:r>
              <a:rPr lang="en-US" sz="1400" baseline="300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/s</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Irradiation dose: 0.2 ÷ 9 dpa/year</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Water velocity inside the tubes: 1 ÷ 4 m/s</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Water temperature: 295 ÷ 330°C</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PbLi temperature: 300 ÷ 500°C</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PbLi velocity: ~ mm/s</a:t>
            </a:r>
          </a:p>
          <a:p>
            <a:pPr marL="285750" indent="-285750" algn="just">
              <a:lnSpc>
                <a:spcPts val="1800"/>
              </a:lnSpc>
              <a:buFont typeface="Wingdings" panose="05000000000000000000" pitchFamily="2" charset="2"/>
              <a:buChar char="§"/>
            </a:pPr>
            <a:r>
              <a:rPr lang="en-US" sz="1400" dirty="0">
                <a:solidFill>
                  <a:srgbClr val="002060"/>
                </a:solidFill>
                <a:latin typeface="Times New Roman" panose="02020603050405020304" pitchFamily="18" charset="0"/>
                <a:cs typeface="Times New Roman" panose="02020603050405020304" pitchFamily="18" charset="0"/>
              </a:rPr>
              <a:t>Tritium partial pressure: 100 ÷ 300 Pa</a:t>
            </a:r>
          </a:p>
        </p:txBody>
      </p:sp>
    </p:spTree>
    <p:extLst>
      <p:ext uri="{BB962C8B-B14F-4D97-AF65-F5344CB8AC3E}">
        <p14:creationId xmlns:p14="http://schemas.microsoft.com/office/powerpoint/2010/main" val="299678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6D04C-EF93-7807-6361-7D955FB2B4E0}"/>
              </a:ext>
            </a:extLst>
          </p:cNvPr>
          <p:cNvSpPr>
            <a:spLocks noGrp="1"/>
          </p:cNvSpPr>
          <p:nvPr>
            <p:ph type="title"/>
          </p:nvPr>
        </p:nvSpPr>
        <p:spPr/>
        <p:txBody>
          <a:bodyPr/>
          <a:lstStyle/>
          <a:p>
            <a:r>
              <a:rPr lang="it-IT" dirty="0"/>
              <a:t>… and </a:t>
            </a:r>
            <a:r>
              <a:rPr lang="it-IT" dirty="0" err="1"/>
              <a:t>irradiation</a:t>
            </a:r>
            <a:r>
              <a:rPr lang="it-IT" dirty="0"/>
              <a:t> </a:t>
            </a:r>
            <a:r>
              <a:rPr lang="it-IT" dirty="0" err="1"/>
              <a:t>infrastructures</a:t>
            </a:r>
            <a:endParaRPr lang="it-IT" dirty="0"/>
          </a:p>
        </p:txBody>
      </p:sp>
      <p:graphicFrame>
        <p:nvGraphicFramePr>
          <p:cNvPr id="7" name="Diagramma 6">
            <a:extLst>
              <a:ext uri="{FF2B5EF4-FFF2-40B4-BE49-F238E27FC236}">
                <a16:creationId xmlns:a16="http://schemas.microsoft.com/office/drawing/2014/main" id="{6D751264-99CE-82E2-8502-EFCC9460856F}"/>
              </a:ext>
            </a:extLst>
          </p:cNvPr>
          <p:cNvGraphicFramePr/>
          <p:nvPr/>
        </p:nvGraphicFramePr>
        <p:xfrm>
          <a:off x="1524000" y="8293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ella 7">
            <a:extLst>
              <a:ext uri="{FF2B5EF4-FFF2-40B4-BE49-F238E27FC236}">
                <a16:creationId xmlns:a16="http://schemas.microsoft.com/office/drawing/2014/main" id="{DD9579CB-07C1-5EA2-8119-8E767415C61A}"/>
              </a:ext>
            </a:extLst>
          </p:cNvPr>
          <p:cNvGraphicFramePr>
            <a:graphicFrameLocks noGrp="1"/>
          </p:cNvGraphicFramePr>
          <p:nvPr>
            <p:extLst>
              <p:ext uri="{D42A27DB-BD31-4B8C-83A1-F6EECF244321}">
                <p14:modId xmlns:p14="http://schemas.microsoft.com/office/powerpoint/2010/main" val="4202556426"/>
              </p:ext>
            </p:extLst>
          </p:nvPr>
        </p:nvGraphicFramePr>
        <p:xfrm>
          <a:off x="5772149" y="829310"/>
          <a:ext cx="2375535" cy="982665"/>
        </p:xfrm>
        <a:graphic>
          <a:graphicData uri="http://schemas.openxmlformats.org/drawingml/2006/table">
            <a:tbl>
              <a:tblPr bandRow="1">
                <a:tableStyleId>{C083E6E3-FA7D-4D7B-A595-EF9225AFEA82}</a:tableStyleId>
              </a:tblPr>
              <a:tblGrid>
                <a:gridCol w="1190216">
                  <a:extLst>
                    <a:ext uri="{9D8B030D-6E8A-4147-A177-3AD203B41FA5}">
                      <a16:colId xmlns:a16="http://schemas.microsoft.com/office/drawing/2014/main" val="4259637305"/>
                    </a:ext>
                  </a:extLst>
                </a:gridCol>
                <a:gridCol w="1185319">
                  <a:extLst>
                    <a:ext uri="{9D8B030D-6E8A-4147-A177-3AD203B41FA5}">
                      <a16:colId xmlns:a16="http://schemas.microsoft.com/office/drawing/2014/main" val="2484639249"/>
                    </a:ext>
                  </a:extLst>
                </a:gridCol>
              </a:tblGrid>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energy</a:t>
                      </a:r>
                    </a:p>
                  </a:txBody>
                  <a:tcPr marL="0" marR="0" marT="0" marB="0">
                    <a:lnL>
                      <a:noFill/>
                    </a:lnL>
                    <a:lnR>
                      <a:noFill/>
                    </a:lnR>
                    <a:lnT w="12700" cap="flat" cmpd="sng" algn="ctr">
                      <a:solidFill>
                        <a:srgbClr val="92D05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it-IT" sz="1200" b="0" dirty="0">
                          <a:solidFill>
                            <a:srgbClr val="002060"/>
                          </a:solidFill>
                          <a:latin typeface="Times New Roman" panose="02020603050405020304" pitchFamily="18" charset="0"/>
                          <a:cs typeface="Times New Roman" panose="02020603050405020304" pitchFamily="18" charset="0"/>
                        </a:rPr>
                        <a:t> Low</a:t>
                      </a:r>
                    </a:p>
                  </a:txBody>
                  <a:tcPr marL="0" marR="0" marT="0" marB="0">
                    <a:lnL>
                      <a:noFill/>
                    </a:lnL>
                    <a:lnR>
                      <a:noFill/>
                    </a:lnR>
                    <a:lnT w="12700" cap="flat" cmpd="sng" algn="ctr">
                      <a:solidFill>
                        <a:srgbClr val="92D05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456143"/>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a:t>
                      </a:r>
                      <a:r>
                        <a:rPr lang="it-IT" sz="1200" b="0" dirty="0" err="1">
                          <a:solidFill>
                            <a:srgbClr val="002060"/>
                          </a:solidFill>
                          <a:latin typeface="Times New Roman" panose="02020603050405020304" pitchFamily="18" charset="0"/>
                          <a:cs typeface="Times New Roman" panose="02020603050405020304" pitchFamily="18" charset="0"/>
                        </a:rPr>
                        <a:t>flux</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tcPr>
                </a:tc>
                <a:tc>
                  <a:txBody>
                    <a:bodyPr/>
                    <a:lstStyle/>
                    <a:p>
                      <a:r>
                        <a:rPr lang="it-IT" sz="1200" b="0" dirty="0">
                          <a:solidFill>
                            <a:srgbClr val="002060"/>
                          </a:solidFill>
                          <a:latin typeface="Times New Roman" panose="02020603050405020304" pitchFamily="18" charset="0"/>
                          <a:cs typeface="Times New Roman" panose="02020603050405020304" pitchFamily="18" charset="0"/>
                        </a:rPr>
                        <a:t> </a:t>
                      </a:r>
                      <a:r>
                        <a:rPr lang="it-IT" sz="1200" b="0" dirty="0" err="1">
                          <a:solidFill>
                            <a:srgbClr val="002060"/>
                          </a:solidFill>
                          <a:latin typeface="Times New Roman" panose="02020603050405020304" pitchFamily="18" charset="0"/>
                          <a:cs typeface="Times New Roman" panose="02020603050405020304" pitchFamily="18" charset="0"/>
                        </a:rPr>
                        <a:t>Relevant</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tcPr>
                </a:tc>
                <a:extLst>
                  <a:ext uri="{0D108BD9-81ED-4DB2-BD59-A6C34878D82A}">
                    <a16:rowId xmlns:a16="http://schemas.microsoft.com/office/drawing/2014/main" val="214603506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T </a:t>
                      </a:r>
                      <a:r>
                        <a:rPr lang="it-IT" sz="1200" b="0" dirty="0" err="1">
                          <a:solidFill>
                            <a:srgbClr val="002060"/>
                          </a:solidFill>
                          <a:latin typeface="Times New Roman" panose="02020603050405020304" pitchFamily="18" charset="0"/>
                          <a:cs typeface="Times New Roman" panose="02020603050405020304" pitchFamily="18" charset="0"/>
                        </a:rPr>
                        <a:t>gradients</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tc>
                <a:tc>
                  <a:txBody>
                    <a:bodyPr/>
                    <a:lstStyle/>
                    <a:p>
                      <a:r>
                        <a:rPr lang="it-IT" sz="1200" dirty="0">
                          <a:solidFill>
                            <a:srgbClr val="002060"/>
                          </a:solidFill>
                          <a:latin typeface="Times New Roman" panose="02020603050405020304" pitchFamily="18" charset="0"/>
                          <a:cs typeface="Times New Roman" panose="02020603050405020304" pitchFamily="18" charset="0"/>
                        </a:rPr>
                        <a:t> No </a:t>
                      </a:r>
                      <a:r>
                        <a:rPr lang="it-IT" sz="1200" dirty="0" err="1">
                          <a:solidFill>
                            <a:srgbClr val="002060"/>
                          </a:solidFill>
                          <a:latin typeface="Times New Roman" panose="02020603050405020304" pitchFamily="18" charset="0"/>
                          <a:cs typeface="Times New Roman" panose="02020603050405020304" pitchFamily="18" charset="0"/>
                        </a:rPr>
                        <a:t>flexibility</a:t>
                      </a:r>
                      <a:endParaRPr lang="it-IT" sz="1200" dirty="0">
                        <a:solidFill>
                          <a:srgbClr val="002060"/>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1786650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B field/vacuum</a:t>
                      </a:r>
                    </a:p>
                  </a:txBody>
                  <a:tcPr marL="0" marR="0" marT="0" marB="0"/>
                </a:tc>
                <a:tc>
                  <a:txBody>
                    <a:bodyPr/>
                    <a:lstStyle/>
                    <a:p>
                      <a:r>
                        <a:rPr lang="it-IT" sz="1200" dirty="0">
                          <a:solidFill>
                            <a:srgbClr val="002060"/>
                          </a:solidFill>
                          <a:latin typeface="Times New Roman" panose="02020603050405020304" pitchFamily="18" charset="0"/>
                          <a:cs typeface="Times New Roman" panose="02020603050405020304" pitchFamily="18" charset="0"/>
                        </a:rPr>
                        <a:t> No</a:t>
                      </a:r>
                    </a:p>
                  </a:txBody>
                  <a:tcPr marL="0" marR="0" marT="0" marB="0"/>
                </a:tc>
                <a:extLst>
                  <a:ext uri="{0D108BD9-81ED-4DB2-BD59-A6C34878D82A}">
                    <a16:rowId xmlns:a16="http://schemas.microsoft.com/office/drawing/2014/main" val="2513529280"/>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Mock-ups</a:t>
                      </a:r>
                    </a:p>
                  </a:txBody>
                  <a:tcPr marL="0" marR="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Times New Roman" panose="02020603050405020304" pitchFamily="18" charset="0"/>
                          <a:cs typeface="Times New Roman" panose="02020603050405020304" pitchFamily="18" charset="0"/>
                        </a:rPr>
                        <a:t> </a:t>
                      </a:r>
                      <a:r>
                        <a:rPr lang="it-IT" sz="1200" b="0" kern="1200" dirty="0">
                          <a:solidFill>
                            <a:srgbClr val="002060"/>
                          </a:solidFill>
                          <a:latin typeface="Times New Roman" panose="02020603050405020304" pitchFamily="18" charset="0"/>
                          <a:cs typeface="Times New Roman" panose="02020603050405020304" pitchFamily="18" charset="0"/>
                        </a:rPr>
                        <a:t>Small </a:t>
                      </a:r>
                      <a:r>
                        <a:rPr lang="it-IT" sz="1200" b="0" kern="1200" dirty="0" err="1">
                          <a:solidFill>
                            <a:srgbClr val="002060"/>
                          </a:solidFill>
                          <a:latin typeface="Times New Roman" panose="02020603050405020304" pitchFamily="18" charset="0"/>
                          <a:cs typeface="Times New Roman" panose="02020603050405020304" pitchFamily="18" charset="0"/>
                        </a:rPr>
                        <a:t>capsules</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tc>
                <a:extLst>
                  <a:ext uri="{0D108BD9-81ED-4DB2-BD59-A6C34878D82A}">
                    <a16:rowId xmlns:a16="http://schemas.microsoft.com/office/drawing/2014/main" val="2919217135"/>
                  </a:ext>
                </a:extLst>
              </a:tr>
            </a:tbl>
          </a:graphicData>
        </a:graphic>
      </p:graphicFrame>
      <p:graphicFrame>
        <p:nvGraphicFramePr>
          <p:cNvPr id="10" name="Tabella 9">
            <a:extLst>
              <a:ext uri="{FF2B5EF4-FFF2-40B4-BE49-F238E27FC236}">
                <a16:creationId xmlns:a16="http://schemas.microsoft.com/office/drawing/2014/main" id="{0026DF61-C10F-335A-7D7A-78705EAB412A}"/>
              </a:ext>
            </a:extLst>
          </p:cNvPr>
          <p:cNvGraphicFramePr>
            <a:graphicFrameLocks noGrp="1"/>
          </p:cNvGraphicFramePr>
          <p:nvPr>
            <p:extLst>
              <p:ext uri="{D42A27DB-BD31-4B8C-83A1-F6EECF244321}">
                <p14:modId xmlns:p14="http://schemas.microsoft.com/office/powerpoint/2010/main" val="2303962677"/>
              </p:ext>
            </p:extLst>
          </p:nvPr>
        </p:nvGraphicFramePr>
        <p:xfrm>
          <a:off x="6696075" y="2077090"/>
          <a:ext cx="2376000" cy="982665"/>
        </p:xfrm>
        <a:graphic>
          <a:graphicData uri="http://schemas.openxmlformats.org/drawingml/2006/table">
            <a:tbl>
              <a:tblPr firstRow="1" bandRow="1">
                <a:tableStyleId>{C083E6E3-FA7D-4D7B-A595-EF9225AFEA82}</a:tableStyleId>
              </a:tblPr>
              <a:tblGrid>
                <a:gridCol w="1239808">
                  <a:extLst>
                    <a:ext uri="{9D8B030D-6E8A-4147-A177-3AD203B41FA5}">
                      <a16:colId xmlns:a16="http://schemas.microsoft.com/office/drawing/2014/main" val="4259637305"/>
                    </a:ext>
                  </a:extLst>
                </a:gridCol>
                <a:gridCol w="1136192">
                  <a:extLst>
                    <a:ext uri="{9D8B030D-6E8A-4147-A177-3AD203B41FA5}">
                      <a16:colId xmlns:a16="http://schemas.microsoft.com/office/drawing/2014/main" val="2484639249"/>
                    </a:ext>
                  </a:extLst>
                </a:gridCol>
              </a:tblGrid>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n energy</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L>
                      <a:noFill/>
                    </a:lnL>
                    <a:lnR>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High</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L>
                      <a:noFill/>
                    </a:lnL>
                    <a:lnR>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456143"/>
                  </a:ext>
                </a:extLst>
              </a:tr>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n </a:t>
                      </a:r>
                      <a:r>
                        <a:rPr lang="it-IT" sz="1200" b="0" kern="1200" dirty="0" err="1">
                          <a:solidFill>
                            <a:srgbClr val="002060"/>
                          </a:solidFill>
                          <a:latin typeface="Times New Roman" panose="02020603050405020304" pitchFamily="18" charset="0"/>
                          <a:cs typeface="Times New Roman" panose="02020603050405020304" pitchFamily="18" charset="0"/>
                        </a:rPr>
                        <a:t>flux</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T w="12700" cmpd="sng">
                      <a:noFill/>
                    </a:lnT>
                    <a:solidFill>
                      <a:srgbClr val="5CB565">
                        <a:alpha val="20000"/>
                      </a:srgbClr>
                    </a:solidFill>
                  </a:tcPr>
                </a:tc>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Small</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T w="12700" cmpd="sng">
                      <a:noFill/>
                    </a:lnT>
                    <a:solidFill>
                      <a:srgbClr val="5CB565">
                        <a:alpha val="20000"/>
                      </a:srgbClr>
                    </a:solidFill>
                  </a:tcPr>
                </a:tc>
                <a:extLst>
                  <a:ext uri="{0D108BD9-81ED-4DB2-BD59-A6C34878D82A}">
                    <a16:rowId xmlns:a16="http://schemas.microsoft.com/office/drawing/2014/main" val="2146035067"/>
                  </a:ext>
                </a:extLst>
              </a:tr>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T </a:t>
                      </a:r>
                      <a:r>
                        <a:rPr lang="it-IT" sz="1200" b="0" kern="1200" dirty="0" err="1">
                          <a:solidFill>
                            <a:srgbClr val="002060"/>
                          </a:solidFill>
                          <a:latin typeface="Times New Roman" panose="02020603050405020304" pitchFamily="18" charset="0"/>
                          <a:cs typeface="Times New Roman" panose="02020603050405020304" pitchFamily="18" charset="0"/>
                        </a:rPr>
                        <a:t>gradients</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No capability</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tc>
                <a:extLst>
                  <a:ext uri="{0D108BD9-81ED-4DB2-BD59-A6C34878D82A}">
                    <a16:rowId xmlns:a16="http://schemas.microsoft.com/office/drawing/2014/main" val="3617866507"/>
                  </a:ext>
                </a:extLst>
              </a:tr>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B field/vacuum</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B>
                      <a:noFill/>
                    </a:lnB>
                    <a:solidFill>
                      <a:srgbClr val="5CB565">
                        <a:alpha val="20000"/>
                      </a:srgbClr>
                    </a:solidFill>
                  </a:tcPr>
                </a:tc>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No</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B>
                      <a:noFill/>
                    </a:lnB>
                    <a:solidFill>
                      <a:srgbClr val="5CB565">
                        <a:alpha val="20000"/>
                      </a:srgbClr>
                    </a:solidFill>
                  </a:tcPr>
                </a:tc>
                <a:extLst>
                  <a:ext uri="{0D108BD9-81ED-4DB2-BD59-A6C34878D82A}">
                    <a16:rowId xmlns:a16="http://schemas.microsoft.com/office/drawing/2014/main" val="2513529280"/>
                  </a:ext>
                </a:extLst>
              </a:tr>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a:t>
                      </a:r>
                      <a:r>
                        <a:rPr lang="it-IT" sz="1200" b="0" kern="1200" dirty="0" err="1">
                          <a:solidFill>
                            <a:srgbClr val="002060"/>
                          </a:solidFill>
                          <a:latin typeface="Times New Roman" panose="02020603050405020304" pitchFamily="18" charset="0"/>
                          <a:cs typeface="Times New Roman" panose="02020603050405020304" pitchFamily="18" charset="0"/>
                        </a:rPr>
                        <a:t>Mock</a:t>
                      </a:r>
                      <a:r>
                        <a:rPr lang="it-IT" sz="1200" b="0" kern="1200" dirty="0">
                          <a:solidFill>
                            <a:srgbClr val="002060"/>
                          </a:solidFill>
                          <a:latin typeface="Times New Roman" panose="02020603050405020304" pitchFamily="18" charset="0"/>
                          <a:cs typeface="Times New Roman" panose="02020603050405020304" pitchFamily="18" charset="0"/>
                        </a:rPr>
                        <a:t>-ups</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L>
                      <a:noFill/>
                    </a:lnL>
                    <a:lnR>
                      <a:noFill/>
                    </a:lnR>
                    <a:lnT>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kern="1200" dirty="0">
                          <a:solidFill>
                            <a:srgbClr val="002060"/>
                          </a:solidFill>
                          <a:latin typeface="Times New Roman" panose="02020603050405020304" pitchFamily="18" charset="0"/>
                          <a:cs typeface="Times New Roman" panose="02020603050405020304" pitchFamily="18" charset="0"/>
                        </a:rPr>
                        <a:t>Small </a:t>
                      </a:r>
                      <a:r>
                        <a:rPr lang="it-IT" sz="1200" b="0" kern="1200" dirty="0" err="1">
                          <a:solidFill>
                            <a:srgbClr val="002060"/>
                          </a:solidFill>
                          <a:latin typeface="Times New Roman" panose="02020603050405020304" pitchFamily="18" charset="0"/>
                          <a:cs typeface="Times New Roman" panose="02020603050405020304" pitchFamily="18" charset="0"/>
                        </a:rPr>
                        <a:t>capsules</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lnL>
                      <a:noFill/>
                    </a:lnL>
                    <a:lnR>
                      <a:noFill/>
                    </a:lnR>
                    <a:lnT>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217135"/>
                  </a:ext>
                </a:extLst>
              </a:tr>
            </a:tbl>
          </a:graphicData>
        </a:graphic>
      </p:graphicFrame>
      <p:graphicFrame>
        <p:nvGraphicFramePr>
          <p:cNvPr id="3" name="Tabella 9">
            <a:extLst>
              <a:ext uri="{FF2B5EF4-FFF2-40B4-BE49-F238E27FC236}">
                <a16:creationId xmlns:a16="http://schemas.microsoft.com/office/drawing/2014/main" id="{A9D2E36E-7E48-AF8B-1ADF-02AD77E89789}"/>
              </a:ext>
            </a:extLst>
          </p:cNvPr>
          <p:cNvGraphicFramePr>
            <a:graphicFrameLocks noGrp="1"/>
          </p:cNvGraphicFramePr>
          <p:nvPr>
            <p:extLst>
              <p:ext uri="{D42A27DB-BD31-4B8C-83A1-F6EECF244321}">
                <p14:modId xmlns:p14="http://schemas.microsoft.com/office/powerpoint/2010/main" val="3810115619"/>
              </p:ext>
            </p:extLst>
          </p:nvPr>
        </p:nvGraphicFramePr>
        <p:xfrm>
          <a:off x="6234113" y="3720470"/>
          <a:ext cx="2376000" cy="982665"/>
        </p:xfrm>
        <a:graphic>
          <a:graphicData uri="http://schemas.openxmlformats.org/drawingml/2006/table">
            <a:tbl>
              <a:tblPr firstRow="1" bandRow="1">
                <a:tableStyleId>{C083E6E3-FA7D-4D7B-A595-EF9225AFEA82}</a:tableStyleId>
              </a:tblPr>
              <a:tblGrid>
                <a:gridCol w="1190448">
                  <a:extLst>
                    <a:ext uri="{9D8B030D-6E8A-4147-A177-3AD203B41FA5}">
                      <a16:colId xmlns:a16="http://schemas.microsoft.com/office/drawing/2014/main" val="4259637305"/>
                    </a:ext>
                  </a:extLst>
                </a:gridCol>
                <a:gridCol w="1185552">
                  <a:extLst>
                    <a:ext uri="{9D8B030D-6E8A-4147-A177-3AD203B41FA5}">
                      <a16:colId xmlns:a16="http://schemas.microsoft.com/office/drawing/2014/main" val="2484639249"/>
                    </a:ext>
                  </a:extLst>
                </a:gridCol>
              </a:tblGrid>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energy</a:t>
                      </a:r>
                    </a:p>
                  </a:txBody>
                  <a:tcPr marL="0" marR="0" marT="0" marB="0">
                    <a:lnL>
                      <a:noFill/>
                    </a:lnL>
                    <a:lnR>
                      <a:noFill/>
                    </a:lnR>
                    <a:lnT w="12700" cap="flat" cmpd="sng" algn="ctr">
                      <a:solidFill>
                        <a:srgbClr val="5EAFA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it-IT" sz="1200" b="0" dirty="0" err="1">
                          <a:solidFill>
                            <a:srgbClr val="002060"/>
                          </a:solidFill>
                          <a:latin typeface="Times New Roman" panose="02020603050405020304" pitchFamily="18" charset="0"/>
                          <a:cs typeface="Times New Roman" panose="02020603050405020304" pitchFamily="18" charset="0"/>
                        </a:rPr>
                        <a:t>Acceptable</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5EAFA6"/>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456143"/>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a:t>
                      </a:r>
                      <a:r>
                        <a:rPr lang="it-IT" sz="1200" b="0" dirty="0" err="1">
                          <a:solidFill>
                            <a:srgbClr val="002060"/>
                          </a:solidFill>
                          <a:latin typeface="Times New Roman" panose="02020603050405020304" pitchFamily="18" charset="0"/>
                          <a:cs typeface="Times New Roman" panose="02020603050405020304" pitchFamily="18" charset="0"/>
                        </a:rPr>
                        <a:t>flux</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5EAFA6">
                        <a:alpha val="20000"/>
                      </a:srgbClr>
                    </a:solidFill>
                  </a:tcPr>
                </a:tc>
                <a:tc>
                  <a:txBody>
                    <a:bodyPr/>
                    <a:lstStyle/>
                    <a:p>
                      <a:r>
                        <a:rPr lang="it-IT" sz="1200" b="0" dirty="0" err="1">
                          <a:solidFill>
                            <a:srgbClr val="002060"/>
                          </a:solidFill>
                          <a:latin typeface="Times New Roman" panose="02020603050405020304" pitchFamily="18" charset="0"/>
                          <a:cs typeface="Times New Roman" panose="02020603050405020304" pitchFamily="18" charset="0"/>
                        </a:rPr>
                        <a:t>Relevant</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5EAFA6">
                        <a:alpha val="20000"/>
                      </a:srgbClr>
                    </a:solidFill>
                  </a:tcPr>
                </a:tc>
                <a:extLst>
                  <a:ext uri="{0D108BD9-81ED-4DB2-BD59-A6C34878D82A}">
                    <a16:rowId xmlns:a16="http://schemas.microsoft.com/office/drawing/2014/main" val="214603506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T </a:t>
                      </a:r>
                      <a:r>
                        <a:rPr lang="it-IT" sz="1200" b="0" dirty="0" err="1">
                          <a:solidFill>
                            <a:srgbClr val="002060"/>
                          </a:solidFill>
                          <a:latin typeface="Times New Roman" panose="02020603050405020304" pitchFamily="18" charset="0"/>
                          <a:cs typeface="Times New Roman" panose="02020603050405020304" pitchFamily="18" charset="0"/>
                        </a:rPr>
                        <a:t>gradients</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tc>
                <a:tc>
                  <a:txBody>
                    <a:bodyPr/>
                    <a:lstStyle/>
                    <a:p>
                      <a:r>
                        <a:rPr lang="it-IT" sz="1200" dirty="0" err="1">
                          <a:solidFill>
                            <a:srgbClr val="002060"/>
                          </a:solidFill>
                          <a:latin typeface="Times New Roman" panose="02020603050405020304" pitchFamily="18" charset="0"/>
                          <a:cs typeface="Times New Roman" panose="02020603050405020304" pitchFamily="18" charset="0"/>
                        </a:rPr>
                        <a:t>Acceptable</a:t>
                      </a:r>
                      <a:endParaRPr lang="it-IT" sz="1200" dirty="0">
                        <a:solidFill>
                          <a:srgbClr val="002060"/>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17866507"/>
                  </a:ext>
                </a:extLst>
              </a:tr>
              <a:tr h="196533">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 B field/vacuum</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solidFill>
                      <a:srgbClr val="5EAFA6">
                        <a:alpha val="20000"/>
                      </a:srgbClr>
                    </a:solidFill>
                  </a:tcPr>
                </a:tc>
                <a:tc>
                  <a:txBody>
                    <a:bodyPr/>
                    <a:lstStyle/>
                    <a:p>
                      <a:pPr marL="0" algn="l" defTabSz="457200" rtl="0" eaLnBrk="1" latinLnBrk="0" hangingPunct="1"/>
                      <a:r>
                        <a:rPr lang="it-IT" sz="1200" b="0" kern="1200" dirty="0">
                          <a:solidFill>
                            <a:srgbClr val="002060"/>
                          </a:solidFill>
                          <a:latin typeface="Times New Roman" panose="02020603050405020304" pitchFamily="18" charset="0"/>
                          <a:cs typeface="Times New Roman" panose="02020603050405020304" pitchFamily="18" charset="0"/>
                        </a:rPr>
                        <a:t>No</a:t>
                      </a:r>
                      <a:endParaRPr lang="it-IT" sz="1200" b="0"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solidFill>
                      <a:srgbClr val="5EAFA6">
                        <a:alpha val="20000"/>
                      </a:srgbClr>
                    </a:solidFill>
                  </a:tcPr>
                </a:tc>
                <a:extLst>
                  <a:ext uri="{0D108BD9-81ED-4DB2-BD59-A6C34878D82A}">
                    <a16:rowId xmlns:a16="http://schemas.microsoft.com/office/drawing/2014/main" val="2513529280"/>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a:t>
                      </a:r>
                      <a:r>
                        <a:rPr lang="it-IT" sz="1200" b="0" dirty="0" err="1">
                          <a:solidFill>
                            <a:srgbClr val="002060"/>
                          </a:solidFill>
                          <a:latin typeface="Times New Roman" panose="02020603050405020304" pitchFamily="18" charset="0"/>
                          <a:cs typeface="Times New Roman" panose="02020603050405020304" pitchFamily="18" charset="0"/>
                        </a:rPr>
                        <a:t>Mock</a:t>
                      </a:r>
                      <a:r>
                        <a:rPr lang="it-IT" sz="1200" b="0" dirty="0">
                          <a:solidFill>
                            <a:srgbClr val="002060"/>
                          </a:solidFill>
                          <a:latin typeface="Times New Roman" panose="02020603050405020304" pitchFamily="18" charset="0"/>
                          <a:cs typeface="Times New Roman" panose="02020603050405020304" pitchFamily="18" charset="0"/>
                        </a:rPr>
                        <a:t>-ups</a:t>
                      </a:r>
                    </a:p>
                  </a:txBody>
                  <a:tcPr marL="0" marR="0" marT="0" marB="0">
                    <a:lnB w="12700" cap="flat" cmpd="sng" algn="ctr">
                      <a:solidFill>
                        <a:srgbClr val="5EAFA6"/>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err="1">
                          <a:solidFill>
                            <a:srgbClr val="002060"/>
                          </a:solidFill>
                          <a:latin typeface="Times New Roman" panose="02020603050405020304" pitchFamily="18" charset="0"/>
                          <a:cs typeface="Times New Roman" panose="02020603050405020304" pitchFamily="18" charset="0"/>
                        </a:rPr>
                        <a:t>Scaled</a:t>
                      </a:r>
                      <a:r>
                        <a:rPr lang="it-IT" sz="1200" dirty="0">
                          <a:solidFill>
                            <a:srgbClr val="002060"/>
                          </a:solidFill>
                          <a:latin typeface="Times New Roman" panose="02020603050405020304" pitchFamily="18" charset="0"/>
                          <a:cs typeface="Times New Roman" panose="02020603050405020304" pitchFamily="18" charset="0"/>
                        </a:rPr>
                        <a:t> </a:t>
                      </a:r>
                    </a:p>
                  </a:txBody>
                  <a:tcPr marL="0" marR="0" marT="0" marB="0">
                    <a:lnB w="12700" cap="flat" cmpd="sng" algn="ctr">
                      <a:solidFill>
                        <a:srgbClr val="5EAFA6"/>
                      </a:solidFill>
                      <a:prstDash val="solid"/>
                      <a:round/>
                      <a:headEnd type="none" w="med" len="med"/>
                      <a:tailEnd type="none" w="med" len="med"/>
                    </a:lnB>
                  </a:tcPr>
                </a:tc>
                <a:extLst>
                  <a:ext uri="{0D108BD9-81ED-4DB2-BD59-A6C34878D82A}">
                    <a16:rowId xmlns:a16="http://schemas.microsoft.com/office/drawing/2014/main" val="2919217135"/>
                  </a:ext>
                </a:extLst>
              </a:tr>
            </a:tbl>
          </a:graphicData>
        </a:graphic>
      </p:graphicFrame>
      <p:graphicFrame>
        <p:nvGraphicFramePr>
          <p:cNvPr id="4" name="Tabella 9">
            <a:extLst>
              <a:ext uri="{FF2B5EF4-FFF2-40B4-BE49-F238E27FC236}">
                <a16:creationId xmlns:a16="http://schemas.microsoft.com/office/drawing/2014/main" id="{AEBFDBF1-169C-D5DC-D144-A30FEC84A064}"/>
              </a:ext>
            </a:extLst>
          </p:cNvPr>
          <p:cNvGraphicFramePr>
            <a:graphicFrameLocks noGrp="1"/>
          </p:cNvGraphicFramePr>
          <p:nvPr>
            <p:extLst>
              <p:ext uri="{D42A27DB-BD31-4B8C-83A1-F6EECF244321}">
                <p14:modId xmlns:p14="http://schemas.microsoft.com/office/powerpoint/2010/main" val="2568524638"/>
              </p:ext>
            </p:extLst>
          </p:nvPr>
        </p:nvGraphicFramePr>
        <p:xfrm>
          <a:off x="533888" y="3720469"/>
          <a:ext cx="2376000" cy="982665"/>
        </p:xfrm>
        <a:graphic>
          <a:graphicData uri="http://schemas.openxmlformats.org/drawingml/2006/table">
            <a:tbl>
              <a:tblPr firstRow="1" bandRow="1">
                <a:tableStyleId>{C083E6E3-FA7D-4D7B-A595-EF9225AFEA82}</a:tableStyleId>
              </a:tblPr>
              <a:tblGrid>
                <a:gridCol w="1190449">
                  <a:extLst>
                    <a:ext uri="{9D8B030D-6E8A-4147-A177-3AD203B41FA5}">
                      <a16:colId xmlns:a16="http://schemas.microsoft.com/office/drawing/2014/main" val="4259637305"/>
                    </a:ext>
                  </a:extLst>
                </a:gridCol>
                <a:gridCol w="1185551">
                  <a:extLst>
                    <a:ext uri="{9D8B030D-6E8A-4147-A177-3AD203B41FA5}">
                      <a16:colId xmlns:a16="http://schemas.microsoft.com/office/drawing/2014/main" val="2484639249"/>
                    </a:ext>
                  </a:extLst>
                </a:gridCol>
              </a:tblGrid>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energy</a:t>
                      </a:r>
                    </a:p>
                  </a:txBody>
                  <a:tcPr marL="0" marR="0" marT="0" marB="0">
                    <a:lnL>
                      <a:noFill/>
                    </a:lnL>
                    <a:lnR>
                      <a:noFill/>
                    </a:lnR>
                    <a:lnT w="12700" cap="flat" cmpd="sng" algn="ctr">
                      <a:solidFill>
                        <a:srgbClr val="6179A8"/>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dirty="0" err="1">
                          <a:solidFill>
                            <a:srgbClr val="002060"/>
                          </a:solidFill>
                          <a:latin typeface="Times New Roman" panose="02020603050405020304" pitchFamily="18" charset="0"/>
                          <a:cs typeface="Times New Roman" panose="02020603050405020304" pitchFamily="18" charset="0"/>
                        </a:rPr>
                        <a:t>Representative</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6179A8"/>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456143"/>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a:t>
                      </a:r>
                      <a:r>
                        <a:rPr lang="it-IT" sz="1200" b="0" dirty="0" err="1">
                          <a:solidFill>
                            <a:srgbClr val="002060"/>
                          </a:solidFill>
                          <a:latin typeface="Times New Roman" panose="02020603050405020304" pitchFamily="18" charset="0"/>
                          <a:cs typeface="Times New Roman" panose="02020603050405020304" pitchFamily="18" charset="0"/>
                        </a:rPr>
                        <a:t>flux</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6179A8">
                        <a:alpha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dirty="0" err="1">
                          <a:solidFill>
                            <a:srgbClr val="002060"/>
                          </a:solidFill>
                          <a:latin typeface="Times New Roman" panose="02020603050405020304" pitchFamily="18" charset="0"/>
                          <a:cs typeface="Times New Roman" panose="02020603050405020304" pitchFamily="18" charset="0"/>
                        </a:rPr>
                        <a:t>Reasonable</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6179A8">
                        <a:alpha val="20000"/>
                      </a:srgbClr>
                    </a:solidFill>
                  </a:tcPr>
                </a:tc>
                <a:extLst>
                  <a:ext uri="{0D108BD9-81ED-4DB2-BD59-A6C34878D82A}">
                    <a16:rowId xmlns:a16="http://schemas.microsoft.com/office/drawing/2014/main" val="214603506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T </a:t>
                      </a:r>
                      <a:r>
                        <a:rPr lang="it-IT" sz="1200" b="0" dirty="0" err="1">
                          <a:solidFill>
                            <a:srgbClr val="002060"/>
                          </a:solidFill>
                          <a:latin typeface="Times New Roman" panose="02020603050405020304" pitchFamily="18" charset="0"/>
                          <a:cs typeface="Times New Roman" panose="02020603050405020304" pitchFamily="18" charset="0"/>
                        </a:rPr>
                        <a:t>gradients</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tc>
                <a:tc>
                  <a:txBody>
                    <a:bodyPr/>
                    <a:lstStyle/>
                    <a:p>
                      <a:r>
                        <a:rPr lang="it-IT" sz="1200" dirty="0" err="1">
                          <a:solidFill>
                            <a:srgbClr val="002060"/>
                          </a:solidFill>
                          <a:latin typeface="Times New Roman" panose="02020603050405020304" pitchFamily="18" charset="0"/>
                          <a:cs typeface="Times New Roman" panose="02020603050405020304" pitchFamily="18" charset="0"/>
                        </a:rPr>
                        <a:t>Acceptable</a:t>
                      </a:r>
                      <a:endParaRPr lang="it-IT" sz="1200" dirty="0">
                        <a:solidFill>
                          <a:srgbClr val="002060"/>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1786650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B field/vacuum</a:t>
                      </a:r>
                    </a:p>
                  </a:txBody>
                  <a:tcPr marL="0" marR="0" marT="0" marB="0">
                    <a:solidFill>
                      <a:srgbClr val="6179A8">
                        <a:alpha val="20000"/>
                      </a:srgbClr>
                    </a:solidFill>
                  </a:tcPr>
                </a:tc>
                <a:tc>
                  <a:txBody>
                    <a:bodyPr/>
                    <a:lstStyle/>
                    <a:p>
                      <a:r>
                        <a:rPr lang="it-IT" sz="1200" dirty="0">
                          <a:solidFill>
                            <a:srgbClr val="002060"/>
                          </a:solidFill>
                          <a:latin typeface="Times New Roman" panose="02020603050405020304" pitchFamily="18" charset="0"/>
                          <a:cs typeface="Times New Roman" panose="02020603050405020304" pitchFamily="18" charset="0"/>
                        </a:rPr>
                        <a:t>No</a:t>
                      </a:r>
                    </a:p>
                  </a:txBody>
                  <a:tcPr marL="0" marR="0" marT="0" marB="0">
                    <a:solidFill>
                      <a:srgbClr val="6179A8">
                        <a:alpha val="20000"/>
                      </a:srgbClr>
                    </a:solidFill>
                  </a:tcPr>
                </a:tc>
                <a:extLst>
                  <a:ext uri="{0D108BD9-81ED-4DB2-BD59-A6C34878D82A}">
                    <a16:rowId xmlns:a16="http://schemas.microsoft.com/office/drawing/2014/main" val="2513529280"/>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a:t>
                      </a:r>
                      <a:r>
                        <a:rPr lang="it-IT" sz="1200" b="0" dirty="0" err="1">
                          <a:solidFill>
                            <a:srgbClr val="002060"/>
                          </a:solidFill>
                          <a:latin typeface="Times New Roman" panose="02020603050405020304" pitchFamily="18" charset="0"/>
                          <a:cs typeface="Times New Roman" panose="02020603050405020304" pitchFamily="18" charset="0"/>
                        </a:rPr>
                        <a:t>Mock</a:t>
                      </a:r>
                      <a:r>
                        <a:rPr lang="it-IT" sz="1200" b="0" dirty="0">
                          <a:solidFill>
                            <a:srgbClr val="002060"/>
                          </a:solidFill>
                          <a:latin typeface="Times New Roman" panose="02020603050405020304" pitchFamily="18" charset="0"/>
                          <a:cs typeface="Times New Roman" panose="02020603050405020304" pitchFamily="18" charset="0"/>
                        </a:rPr>
                        <a:t>-ups</a:t>
                      </a:r>
                    </a:p>
                  </a:txBody>
                  <a:tcPr marL="0" marR="0" marT="0" marB="0">
                    <a:lnB w="12700" cap="flat" cmpd="sng" algn="ctr">
                      <a:solidFill>
                        <a:srgbClr val="6179A8"/>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err="1">
                          <a:solidFill>
                            <a:srgbClr val="002060"/>
                          </a:solidFill>
                          <a:latin typeface="Times New Roman" panose="02020603050405020304" pitchFamily="18" charset="0"/>
                          <a:cs typeface="Times New Roman" panose="02020603050405020304" pitchFamily="18" charset="0"/>
                        </a:rPr>
                        <a:t>Scaled</a:t>
                      </a:r>
                      <a:endParaRPr lang="it-IT" sz="1200" dirty="0">
                        <a:solidFill>
                          <a:srgbClr val="002060"/>
                        </a:solidFill>
                        <a:latin typeface="Times New Roman" panose="02020603050405020304" pitchFamily="18" charset="0"/>
                        <a:cs typeface="Times New Roman" panose="02020603050405020304" pitchFamily="18" charset="0"/>
                      </a:endParaRPr>
                    </a:p>
                  </a:txBody>
                  <a:tcPr marL="0" marR="0" marT="0" marB="0">
                    <a:lnB w="12700" cap="flat" cmpd="sng" algn="ctr">
                      <a:solidFill>
                        <a:srgbClr val="6179A8"/>
                      </a:solidFill>
                      <a:prstDash val="solid"/>
                      <a:round/>
                      <a:headEnd type="none" w="med" len="med"/>
                      <a:tailEnd type="none" w="med" len="med"/>
                    </a:lnB>
                  </a:tcPr>
                </a:tc>
                <a:extLst>
                  <a:ext uri="{0D108BD9-81ED-4DB2-BD59-A6C34878D82A}">
                    <a16:rowId xmlns:a16="http://schemas.microsoft.com/office/drawing/2014/main" val="2919217135"/>
                  </a:ext>
                </a:extLst>
              </a:tr>
            </a:tbl>
          </a:graphicData>
        </a:graphic>
      </p:graphicFrame>
      <p:graphicFrame>
        <p:nvGraphicFramePr>
          <p:cNvPr id="6" name="Tabella 9">
            <a:extLst>
              <a:ext uri="{FF2B5EF4-FFF2-40B4-BE49-F238E27FC236}">
                <a16:creationId xmlns:a16="http://schemas.microsoft.com/office/drawing/2014/main" id="{FAF4D9CA-660E-8CE3-9322-FE3A1E7C7CBB}"/>
              </a:ext>
            </a:extLst>
          </p:cNvPr>
          <p:cNvGraphicFramePr>
            <a:graphicFrameLocks noGrp="1"/>
          </p:cNvGraphicFramePr>
          <p:nvPr>
            <p:extLst>
              <p:ext uri="{D42A27DB-BD31-4B8C-83A1-F6EECF244321}">
                <p14:modId xmlns:p14="http://schemas.microsoft.com/office/powerpoint/2010/main" val="612970504"/>
              </p:ext>
            </p:extLst>
          </p:nvPr>
        </p:nvGraphicFramePr>
        <p:xfrm>
          <a:off x="71926" y="1971879"/>
          <a:ext cx="2376000" cy="982665"/>
        </p:xfrm>
        <a:graphic>
          <a:graphicData uri="http://schemas.openxmlformats.org/drawingml/2006/table">
            <a:tbl>
              <a:tblPr firstRow="1" bandRow="1">
                <a:tableStyleId>{C083E6E3-FA7D-4D7B-A595-EF9225AFEA82}</a:tableStyleId>
              </a:tblPr>
              <a:tblGrid>
                <a:gridCol w="1229647">
                  <a:extLst>
                    <a:ext uri="{9D8B030D-6E8A-4147-A177-3AD203B41FA5}">
                      <a16:colId xmlns:a16="http://schemas.microsoft.com/office/drawing/2014/main" val="4259637305"/>
                    </a:ext>
                  </a:extLst>
                </a:gridCol>
                <a:gridCol w="1146353">
                  <a:extLst>
                    <a:ext uri="{9D8B030D-6E8A-4147-A177-3AD203B41FA5}">
                      <a16:colId xmlns:a16="http://schemas.microsoft.com/office/drawing/2014/main" val="2484639249"/>
                    </a:ext>
                  </a:extLst>
                </a:gridCol>
              </a:tblGrid>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energy</a:t>
                      </a:r>
                    </a:p>
                  </a:txBody>
                  <a:tcPr marL="0" marR="0" marT="0" marB="0">
                    <a:lnL>
                      <a:noFill/>
                    </a:lnL>
                    <a:lnR>
                      <a:noFill/>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it-IT" sz="1200" b="0" dirty="0" err="1">
                          <a:solidFill>
                            <a:srgbClr val="002060"/>
                          </a:solidFill>
                          <a:latin typeface="Times New Roman" panose="02020603050405020304" pitchFamily="18" charset="0"/>
                          <a:cs typeface="Times New Roman" panose="02020603050405020304" pitchFamily="18" charset="0"/>
                        </a:rPr>
                        <a:t>Representative</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5456143"/>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n </a:t>
                      </a:r>
                      <a:r>
                        <a:rPr lang="it-IT" sz="1200" b="0" dirty="0" err="1">
                          <a:solidFill>
                            <a:srgbClr val="002060"/>
                          </a:solidFill>
                          <a:latin typeface="Times New Roman" panose="02020603050405020304" pitchFamily="18" charset="0"/>
                          <a:cs typeface="Times New Roman" panose="02020603050405020304" pitchFamily="18" charset="0"/>
                        </a:rPr>
                        <a:t>flux</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8064A2">
                        <a:alpha val="20000"/>
                      </a:srgbClr>
                    </a:solidFill>
                  </a:tcPr>
                </a:tc>
                <a:tc>
                  <a:txBody>
                    <a:bodyPr/>
                    <a:lstStyle/>
                    <a:p>
                      <a:r>
                        <a:rPr lang="it-IT" sz="1200" b="0" dirty="0" err="1">
                          <a:solidFill>
                            <a:srgbClr val="002060"/>
                          </a:solidFill>
                          <a:latin typeface="Times New Roman" panose="02020603050405020304" pitchFamily="18" charset="0"/>
                          <a:cs typeface="Times New Roman" panose="02020603050405020304" pitchFamily="18" charset="0"/>
                        </a:rPr>
                        <a:t>Reasonable</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lnT w="12700" cmpd="sng">
                      <a:noFill/>
                    </a:lnT>
                    <a:solidFill>
                      <a:srgbClr val="8064A2">
                        <a:alpha val="20000"/>
                      </a:srgbClr>
                    </a:solidFill>
                  </a:tcPr>
                </a:tc>
                <a:extLst>
                  <a:ext uri="{0D108BD9-81ED-4DB2-BD59-A6C34878D82A}">
                    <a16:rowId xmlns:a16="http://schemas.microsoft.com/office/drawing/2014/main" val="2146035067"/>
                  </a:ext>
                </a:extLst>
              </a:tr>
              <a:tr h="196533">
                <a:tc>
                  <a:txBody>
                    <a:bodyPr/>
                    <a:lstStyle/>
                    <a:p>
                      <a:r>
                        <a:rPr lang="it-IT" sz="1200" b="0">
                          <a:solidFill>
                            <a:srgbClr val="002060"/>
                          </a:solidFill>
                          <a:latin typeface="Times New Roman" panose="02020603050405020304" pitchFamily="18" charset="0"/>
                          <a:cs typeface="Times New Roman" panose="02020603050405020304" pitchFamily="18" charset="0"/>
                        </a:rPr>
                        <a:t> T gradients</a:t>
                      </a:r>
                      <a:endParaRPr lang="it-IT" sz="1200" b="0" dirty="0">
                        <a:solidFill>
                          <a:srgbClr val="002060"/>
                        </a:solidFill>
                        <a:latin typeface="Times New Roman" panose="02020603050405020304" pitchFamily="18" charset="0"/>
                        <a:cs typeface="Times New Roman" panose="02020603050405020304" pitchFamily="18" charset="0"/>
                      </a:endParaRPr>
                    </a:p>
                  </a:txBody>
                  <a:tcPr marL="0" marR="0" marT="0" marB="0"/>
                </a:tc>
                <a:tc>
                  <a:txBody>
                    <a:bodyPr/>
                    <a:lstStyle/>
                    <a:p>
                      <a:r>
                        <a:rPr lang="it-IT" sz="1200" dirty="0" err="1">
                          <a:solidFill>
                            <a:srgbClr val="002060"/>
                          </a:solidFill>
                          <a:latin typeface="Times New Roman" panose="02020603050405020304" pitchFamily="18" charset="0"/>
                          <a:cs typeface="Times New Roman" panose="02020603050405020304" pitchFamily="18" charset="0"/>
                        </a:rPr>
                        <a:t>Representative</a:t>
                      </a:r>
                      <a:endParaRPr lang="it-IT" sz="1200" dirty="0">
                        <a:solidFill>
                          <a:srgbClr val="002060"/>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17866507"/>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B field/vacuum</a:t>
                      </a:r>
                    </a:p>
                  </a:txBody>
                  <a:tcPr marL="0" marR="0" marT="0" marB="0">
                    <a:solidFill>
                      <a:srgbClr val="8064A2">
                        <a:alpha val="20000"/>
                      </a:srgbClr>
                    </a:solidFill>
                  </a:tcPr>
                </a:tc>
                <a:tc>
                  <a:txBody>
                    <a:bodyPr/>
                    <a:lstStyle/>
                    <a:p>
                      <a:r>
                        <a:rPr lang="it-IT" sz="1200" dirty="0">
                          <a:solidFill>
                            <a:srgbClr val="002060"/>
                          </a:solidFill>
                          <a:latin typeface="Times New Roman" panose="02020603050405020304" pitchFamily="18" charset="0"/>
                          <a:cs typeface="Times New Roman" panose="02020603050405020304" pitchFamily="18" charset="0"/>
                        </a:rPr>
                        <a:t>yes</a:t>
                      </a:r>
                    </a:p>
                  </a:txBody>
                  <a:tcPr marL="0" marR="0" marT="0" marB="0">
                    <a:solidFill>
                      <a:srgbClr val="8064A2">
                        <a:alpha val="20000"/>
                      </a:srgbClr>
                    </a:solidFill>
                  </a:tcPr>
                </a:tc>
                <a:extLst>
                  <a:ext uri="{0D108BD9-81ED-4DB2-BD59-A6C34878D82A}">
                    <a16:rowId xmlns:a16="http://schemas.microsoft.com/office/drawing/2014/main" val="2513529280"/>
                  </a:ext>
                </a:extLst>
              </a:tr>
              <a:tr h="196533">
                <a:tc>
                  <a:txBody>
                    <a:bodyPr/>
                    <a:lstStyle/>
                    <a:p>
                      <a:r>
                        <a:rPr lang="it-IT" sz="1200" b="0" dirty="0">
                          <a:solidFill>
                            <a:srgbClr val="002060"/>
                          </a:solidFill>
                          <a:latin typeface="Times New Roman" panose="02020603050405020304" pitchFamily="18" charset="0"/>
                          <a:cs typeface="Times New Roman" panose="02020603050405020304" pitchFamily="18" charset="0"/>
                        </a:rPr>
                        <a:t> </a:t>
                      </a:r>
                      <a:r>
                        <a:rPr lang="it-IT" sz="1200" b="0" dirty="0" err="1">
                          <a:solidFill>
                            <a:srgbClr val="002060"/>
                          </a:solidFill>
                          <a:latin typeface="Times New Roman" panose="02020603050405020304" pitchFamily="18" charset="0"/>
                          <a:cs typeface="Times New Roman" panose="02020603050405020304" pitchFamily="18" charset="0"/>
                        </a:rPr>
                        <a:t>Mock</a:t>
                      </a:r>
                      <a:r>
                        <a:rPr lang="it-IT" sz="1200" b="0" dirty="0">
                          <a:solidFill>
                            <a:srgbClr val="002060"/>
                          </a:solidFill>
                          <a:latin typeface="Times New Roman" panose="02020603050405020304" pitchFamily="18" charset="0"/>
                          <a:cs typeface="Times New Roman" panose="02020603050405020304" pitchFamily="18" charset="0"/>
                        </a:rPr>
                        <a:t>-ups</a:t>
                      </a:r>
                    </a:p>
                  </a:txBody>
                  <a:tcPr marL="0" marR="0" marT="0" marB="0">
                    <a:lnB w="12700" cap="flat" cmpd="sng" algn="ctr">
                      <a:solidFill>
                        <a:srgbClr val="8064A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Times New Roman" panose="02020603050405020304" pitchFamily="18" charset="0"/>
                          <a:cs typeface="Times New Roman" panose="02020603050405020304" pitchFamily="18" charset="0"/>
                        </a:rPr>
                        <a:t>Integral </a:t>
                      </a:r>
                      <a:r>
                        <a:rPr lang="it-IT" sz="1200" dirty="0" err="1">
                          <a:solidFill>
                            <a:srgbClr val="002060"/>
                          </a:solidFill>
                          <a:latin typeface="Times New Roman" panose="02020603050405020304" pitchFamily="18" charset="0"/>
                          <a:cs typeface="Times New Roman" panose="02020603050405020304" pitchFamily="18" charset="0"/>
                        </a:rPr>
                        <a:t>effect</a:t>
                      </a:r>
                      <a:r>
                        <a:rPr lang="it-IT" sz="1200" dirty="0">
                          <a:solidFill>
                            <a:srgbClr val="002060"/>
                          </a:solidFill>
                          <a:latin typeface="Times New Roman" panose="02020603050405020304" pitchFamily="18" charset="0"/>
                          <a:cs typeface="Times New Roman" panose="02020603050405020304" pitchFamily="18" charset="0"/>
                        </a:rPr>
                        <a:t> </a:t>
                      </a:r>
                    </a:p>
                  </a:txBody>
                  <a:tcPr marL="0" marR="0" marT="0" marB="0">
                    <a:lnB w="12700" cap="flat" cmpd="sng" algn="ctr">
                      <a:solidFill>
                        <a:srgbClr val="8064A2"/>
                      </a:solidFill>
                      <a:prstDash val="solid"/>
                      <a:round/>
                      <a:headEnd type="none" w="med" len="med"/>
                      <a:tailEnd type="none" w="med" len="med"/>
                    </a:lnB>
                  </a:tcPr>
                </a:tc>
                <a:extLst>
                  <a:ext uri="{0D108BD9-81ED-4DB2-BD59-A6C34878D82A}">
                    <a16:rowId xmlns:a16="http://schemas.microsoft.com/office/drawing/2014/main" val="2919217135"/>
                  </a:ext>
                </a:extLst>
              </a:tr>
            </a:tbl>
          </a:graphicData>
        </a:graphic>
      </p:graphicFrame>
    </p:spTree>
    <p:extLst>
      <p:ext uri="{BB962C8B-B14F-4D97-AF65-F5344CB8AC3E}">
        <p14:creationId xmlns:p14="http://schemas.microsoft.com/office/powerpoint/2010/main" val="176766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54EC0-3F25-4F4A-DC74-81F7B780BFB1}"/>
              </a:ext>
            </a:extLst>
          </p:cNvPr>
          <p:cNvSpPr>
            <a:spLocks noGrp="1"/>
          </p:cNvSpPr>
          <p:nvPr>
            <p:ph type="title"/>
          </p:nvPr>
        </p:nvSpPr>
        <p:spPr/>
        <p:txBody>
          <a:bodyPr/>
          <a:lstStyle/>
          <a:p>
            <a:r>
              <a:rPr lang="en-US" dirty="0"/>
              <a:t>Challenges related to the WCLL BB [1]</a:t>
            </a:r>
            <a:endParaRPr lang="it-IT" dirty="0"/>
          </a:p>
        </p:txBody>
      </p:sp>
      <p:sp>
        <p:nvSpPr>
          <p:cNvPr id="6" name="CasellaDiTesto 5">
            <a:extLst>
              <a:ext uri="{FF2B5EF4-FFF2-40B4-BE49-F238E27FC236}">
                <a16:creationId xmlns:a16="http://schemas.microsoft.com/office/drawing/2014/main" id="{E500CD2A-9871-1E01-A0FF-1B3BD033BAEB}"/>
              </a:ext>
            </a:extLst>
          </p:cNvPr>
          <p:cNvSpPr txBox="1"/>
          <p:nvPr/>
        </p:nvSpPr>
        <p:spPr>
          <a:xfrm>
            <a:off x="281940" y="822395"/>
            <a:ext cx="4213860" cy="3139321"/>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2"/>
                </a:solidFill>
                <a:latin typeface="Times New Roman" panose="02020603050405020304" pitchFamily="18" charset="0"/>
                <a:cs typeface="Times New Roman" panose="02020603050405020304" pitchFamily="18" charset="0"/>
              </a:rPr>
              <a:t>Structure</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Changes in properties and behaviour of materials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Deformation and/or breach of components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 of first wall heat flux and cycling on fatigue or</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crack growth-related failure</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Magnetic forces within the structure (including disruptions)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Premature failure at welds and discontinuities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due to hot spots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Interaction of primary and secondary stresses and deformation</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 of swelling, creep and thermal gradients on</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stresses concentrations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due to shutdown residual stresses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Interaction between surface effects and first wall failures</a:t>
            </a:r>
          </a:p>
          <a:p>
            <a:pPr marL="266700" lvl="1"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Self-welding of similar and dissimilar metals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 through the structure</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Effectiveness of tritium permeation barriers</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Effect of radiation on tritium permeation</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Structural activation product inventory and volatility</a:t>
            </a:r>
          </a:p>
        </p:txBody>
      </p:sp>
      <p:sp>
        <p:nvSpPr>
          <p:cNvPr id="9" name="CasellaDiTesto 8">
            <a:extLst>
              <a:ext uri="{FF2B5EF4-FFF2-40B4-BE49-F238E27FC236}">
                <a16:creationId xmlns:a16="http://schemas.microsoft.com/office/drawing/2014/main" id="{4EC635F2-B1B7-C0F3-1780-906098B0C88F}"/>
              </a:ext>
            </a:extLst>
          </p:cNvPr>
          <p:cNvSpPr txBox="1"/>
          <p:nvPr/>
        </p:nvSpPr>
        <p:spPr>
          <a:xfrm>
            <a:off x="281940" y="4026962"/>
            <a:ext cx="4213860" cy="769441"/>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bg1">
                    <a:lumMod val="50000"/>
                  </a:schemeClr>
                </a:solidFill>
                <a:latin typeface="Times New Roman" panose="02020603050405020304" pitchFamily="18" charset="0"/>
                <a:cs typeface="Times New Roman" panose="02020603050405020304" pitchFamily="18" charset="0"/>
              </a:rPr>
              <a:t>Metal liquid breeder-multiplier</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Geometric effects on flow distribution</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Activation products in PbLi</a:t>
            </a:r>
          </a:p>
          <a:p>
            <a:pPr marL="285750" indent="-2857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Liquid breeder tritium extraction</a:t>
            </a:r>
          </a:p>
        </p:txBody>
      </p:sp>
      <p:sp>
        <p:nvSpPr>
          <p:cNvPr id="13" name="CasellaDiTesto 12">
            <a:extLst>
              <a:ext uri="{FF2B5EF4-FFF2-40B4-BE49-F238E27FC236}">
                <a16:creationId xmlns:a16="http://schemas.microsoft.com/office/drawing/2014/main" id="{F2C666E3-5C8F-D517-B83D-E20DECBD9543}"/>
              </a:ext>
            </a:extLst>
          </p:cNvPr>
          <p:cNvSpPr txBox="1"/>
          <p:nvPr/>
        </p:nvSpPr>
        <p:spPr>
          <a:xfrm>
            <a:off x="4777744" y="830909"/>
            <a:ext cx="4099558" cy="93871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1"/>
                </a:solidFill>
                <a:latin typeface="Times New Roman" panose="02020603050405020304" pitchFamily="18" charset="0"/>
                <a:cs typeface="Times New Roman" panose="02020603050405020304" pitchFamily="18" charset="0"/>
              </a:rPr>
              <a:t>Coolant/structure interactions</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Corrosion</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of coolant wall due to stress corrosion cracking</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of coolant wall due to liquid metal embrittlement</a:t>
            </a:r>
          </a:p>
          <a:p>
            <a:pPr marL="17145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Flow sensitivity to dimensional changes</a:t>
            </a:r>
          </a:p>
        </p:txBody>
      </p:sp>
      <p:sp>
        <p:nvSpPr>
          <p:cNvPr id="15" name="CasellaDiTesto 14">
            <a:extLst>
              <a:ext uri="{FF2B5EF4-FFF2-40B4-BE49-F238E27FC236}">
                <a16:creationId xmlns:a16="http://schemas.microsoft.com/office/drawing/2014/main" id="{53852D2D-EF7E-E84B-059A-33B34BA02927}"/>
              </a:ext>
            </a:extLst>
          </p:cNvPr>
          <p:cNvSpPr txBox="1"/>
          <p:nvPr/>
        </p:nvSpPr>
        <p:spPr>
          <a:xfrm>
            <a:off x="4777744" y="1980396"/>
            <a:ext cx="4099558" cy="280076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b="1" dirty="0">
                <a:solidFill>
                  <a:schemeClr val="accent3"/>
                </a:solidFill>
                <a:latin typeface="Times New Roman" panose="02020603050405020304" pitchFamily="18" charset="0"/>
                <a:cs typeface="Times New Roman" panose="02020603050405020304" pitchFamily="18" charset="0"/>
              </a:rPr>
              <a:t>General blanket issues</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D-T fuel self-sufficiency</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Uncertainties in achievable TBR</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Uncertainties in required TBR</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permeation</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Permeation from breeder to blanket coolant</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Tritium inventory</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Failure modes and frequencies</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Nuclear heating rate predictions</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Blanket response to near blanket failures</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Recycling of irradiated lithium</a:t>
            </a:r>
          </a:p>
          <a:p>
            <a:pPr marL="266700" indent="-174625">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Prediction and control of normal effluents associated with fluid radioactivity</a:t>
            </a:r>
          </a:p>
          <a:p>
            <a:pPr marL="171450" indent="-171450">
              <a:buFont typeface="Arial" panose="020B0604020202020204" pitchFamily="34" charset="0"/>
              <a:buChar char="•"/>
            </a:pPr>
            <a:r>
              <a:rPr lang="en-US" sz="1100" i="1" dirty="0">
                <a:latin typeface="Times New Roman" panose="02020603050405020304" pitchFamily="18" charset="0"/>
                <a:cs typeface="Times New Roman" panose="02020603050405020304" pitchFamily="18" charset="0"/>
              </a:rPr>
              <a:t>Tritium processing</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Tritium Monitoring and Accountability</a:t>
            </a:r>
          </a:p>
          <a:p>
            <a:pPr marL="266700" indent="-171450">
              <a:buFont typeface="Wingdings" panose="05000000000000000000" pitchFamily="2" charset="2"/>
              <a:buChar char="Ø"/>
            </a:pPr>
            <a:r>
              <a:rPr lang="en-US" sz="1100" dirty="0">
                <a:latin typeface="Times New Roman" panose="02020603050405020304" pitchFamily="18" charset="0"/>
                <a:cs typeface="Times New Roman" panose="02020603050405020304" pitchFamily="18" charset="0"/>
              </a:rPr>
              <a:t>Breeder Tritium Extraction Characteristics</a:t>
            </a:r>
          </a:p>
        </p:txBody>
      </p:sp>
      <p:sp>
        <p:nvSpPr>
          <p:cNvPr id="3" name="CasellaDiTesto 2">
            <a:extLst>
              <a:ext uri="{FF2B5EF4-FFF2-40B4-BE49-F238E27FC236}">
                <a16:creationId xmlns:a16="http://schemas.microsoft.com/office/drawing/2014/main" id="{59BE7CD3-12EC-819F-8086-13ECDD2F3D61}"/>
              </a:ext>
            </a:extLst>
          </p:cNvPr>
          <p:cNvSpPr txBox="1"/>
          <p:nvPr/>
        </p:nvSpPr>
        <p:spPr>
          <a:xfrm>
            <a:off x="3455248" y="4827162"/>
            <a:ext cx="5688752" cy="276999"/>
          </a:xfrm>
          <a:prstGeom prst="rect">
            <a:avLst/>
          </a:prstGeom>
          <a:solidFill>
            <a:schemeClr val="bg1"/>
          </a:solidFill>
        </p:spPr>
        <p:txBody>
          <a:bodyPr wrap="square">
            <a:spAutoFit/>
          </a:bodyPr>
          <a:lstStyle/>
          <a:p>
            <a:r>
              <a:rPr lang="it-IT" sz="1200" dirty="0">
                <a:solidFill>
                  <a:srgbClr val="002060"/>
                </a:solidFill>
                <a:latin typeface="Times New Roman" panose="02020603050405020304" pitchFamily="18" charset="0"/>
                <a:cs typeface="Times New Roman" panose="02020603050405020304" pitchFamily="18" charset="0"/>
              </a:rPr>
              <a:t>[1] BB technical group in support of the Sub-group 1 for DEMO </a:t>
            </a:r>
            <a:r>
              <a:rPr lang="it-IT" sz="1200">
                <a:solidFill>
                  <a:srgbClr val="002060"/>
                </a:solidFill>
                <a:latin typeface="Times New Roman" panose="02020603050405020304" pitchFamily="18" charset="0"/>
                <a:cs typeface="Times New Roman" panose="02020603050405020304" pitchFamily="18" charset="0"/>
              </a:rPr>
              <a:t>roadmap </a:t>
            </a:r>
            <a:r>
              <a:rPr lang="it-IT" sz="1200" dirty="0" err="1">
                <a:solidFill>
                  <a:srgbClr val="002060"/>
                </a:solidFill>
                <a:latin typeface="Times New Roman" panose="02020603050405020304" pitchFamily="18" charset="0"/>
                <a:cs typeface="Times New Roman" panose="02020603050405020304" pitchFamily="18" charset="0"/>
              </a:rPr>
              <a:t>revisions</a:t>
            </a:r>
            <a:endParaRPr lang="en-US"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55662"/>
      </p:ext>
    </p:extLst>
  </p:cSld>
  <p:clrMapOvr>
    <a:masterClrMapping/>
  </p:clrMapOvr>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2431</Words>
  <Application>Microsoft Office PowerPoint</Application>
  <PresentationFormat>Presentazione su schermo (16:9)</PresentationFormat>
  <Paragraphs>332</Paragraphs>
  <Slides>18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Courier New</vt:lpstr>
      <vt:lpstr>Times New Roman</vt:lpstr>
      <vt:lpstr>Wingdings</vt:lpstr>
      <vt:lpstr>ModelloTemplateENEAita</vt:lpstr>
      <vt:lpstr>Liquid metals Breeding Blankets:  overview and key pending validation needs</vt:lpstr>
      <vt:lpstr>Outline</vt:lpstr>
      <vt:lpstr>Introductory remarks on breeding blankets</vt:lpstr>
      <vt:lpstr>Introductory remarks on WCLL</vt:lpstr>
      <vt:lpstr>Introductory remarks on WCLL</vt:lpstr>
      <vt:lpstr>Introductory remarks on WCLL</vt:lpstr>
      <vt:lpstr>Qualification needs …</vt:lpstr>
      <vt:lpstr>… and irradiation infrastructures</vt:lpstr>
      <vt:lpstr>Challenges related to the WCLL BB [1]</vt:lpstr>
      <vt:lpstr>Challenges related to the WCLL BB and DONES impact</vt:lpstr>
      <vt:lpstr>Challenges related to the WCLL BB and DONES impact</vt:lpstr>
      <vt:lpstr>Example 1: no impact of DONES on a challenge</vt:lpstr>
      <vt:lpstr>Example 2: partial impact of DONES on a challenge</vt:lpstr>
      <vt:lpstr>Example 3: Substantial impact of DONES on a challenge</vt:lpstr>
      <vt:lpstr>Example 4: Substantial impact, but with a twist…</vt:lpstr>
      <vt:lpstr>Conclusive remarks</vt:lpstr>
      <vt:lpstr>Presentazione standard di PowerPoint</vt:lpstr>
      <vt:lpstr>Neutron spectra - DWT</vt:lpstr>
    </vt:vector>
  </TitlesOfParts>
  <Company>ENEA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Titolone mio</dc:title>
  <dc:creator>Alessandro DEL NEVO</dc:creator>
  <cp:lastModifiedBy>Francesca Papa</cp:lastModifiedBy>
  <cp:revision>722</cp:revision>
  <cp:lastPrinted>2017-01-17T13:52:56Z</cp:lastPrinted>
  <dcterms:created xsi:type="dcterms:W3CDTF">2017-01-03T12:35:40Z</dcterms:created>
  <dcterms:modified xsi:type="dcterms:W3CDTF">2023-10-18T07:57:27Z</dcterms:modified>
</cp:coreProperties>
</file>