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1" r:id="rId2"/>
    <p:sldMasterId id="2147483693" r:id="rId3"/>
    <p:sldMasterId id="2147483705" r:id="rId4"/>
    <p:sldMasterId id="2147483717" r:id="rId5"/>
    <p:sldMasterId id="2147483729" r:id="rId6"/>
  </p:sldMasterIdLst>
  <p:notesMasterIdLst>
    <p:notesMasterId r:id="rId26"/>
  </p:notesMasterIdLst>
  <p:sldIdLst>
    <p:sldId id="839" r:id="rId7"/>
    <p:sldId id="840" r:id="rId8"/>
    <p:sldId id="257" r:id="rId9"/>
    <p:sldId id="258" r:id="rId10"/>
    <p:sldId id="830" r:id="rId11"/>
    <p:sldId id="263" r:id="rId12"/>
    <p:sldId id="280" r:id="rId13"/>
    <p:sldId id="837" r:id="rId14"/>
    <p:sldId id="832" r:id="rId15"/>
    <p:sldId id="826" r:id="rId16"/>
    <p:sldId id="828" r:id="rId17"/>
    <p:sldId id="810" r:id="rId18"/>
    <p:sldId id="827" r:id="rId19"/>
    <p:sldId id="829" r:id="rId20"/>
    <p:sldId id="835" r:id="rId21"/>
    <p:sldId id="836" r:id="rId22"/>
    <p:sldId id="261" r:id="rId23"/>
    <p:sldId id="454" r:id="rId24"/>
    <p:sldId id="838"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0"/>
  </p:normalViewPr>
  <p:slideViewPr>
    <p:cSldViewPr snapToGrid="0">
      <p:cViewPr varScale="1">
        <p:scale>
          <a:sx n="131" d="100"/>
          <a:sy n="131" d="100"/>
        </p:scale>
        <p:origin x="408" y="6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41FEBD-5570-F04E-9AFB-B6EA2C2E42BD}" type="datetimeFigureOut">
              <a:rPr lang="pl-PL" smtClean="0"/>
              <a:t>19.10.2023</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pl-PL"/>
              <a:t>Edytuj style wzorca tekstu
Drugi poziom
Trzeci poziom
Czwarty poziom
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0A4730-F81C-6F45-8DEC-FF6D5BBFC954}" type="slidenum">
              <a:rPr lang="pl-PL" smtClean="0"/>
              <a:t>‹#›</a:t>
            </a:fld>
            <a:endParaRPr lang="pl-PL"/>
          </a:p>
        </p:txBody>
      </p:sp>
    </p:spTree>
    <p:extLst>
      <p:ext uri="{BB962C8B-B14F-4D97-AF65-F5344CB8AC3E}">
        <p14:creationId xmlns:p14="http://schemas.microsoft.com/office/powerpoint/2010/main" val="3361562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20750" rtl="0" eaLnBrk="1" fontAlgn="base" latinLnBrk="0" hangingPunct="1">
              <a:lnSpc>
                <a:spcPct val="100000"/>
              </a:lnSpc>
              <a:spcBef>
                <a:spcPct val="0"/>
              </a:spcBef>
              <a:spcAft>
                <a:spcPct val="0"/>
              </a:spcAft>
              <a:buClrTx/>
              <a:buSzTx/>
              <a:buFontTx/>
              <a:buNone/>
              <a:tabLst/>
              <a:defRPr/>
            </a:pPr>
            <a:fld id="{FA3EC6E5-77A8-4348-B751-122B336D1241}" type="slidenum">
              <a:rPr kumimoji="0" lang="pl-PL"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0750" rtl="0" eaLnBrk="1" fontAlgn="base" latinLnBrk="0" hangingPunct="1">
                <a:lnSpc>
                  <a:spcPct val="100000"/>
                </a:lnSpc>
                <a:spcBef>
                  <a:spcPct val="0"/>
                </a:spcBef>
                <a:spcAft>
                  <a:spcPct val="0"/>
                </a:spcAft>
                <a:buClrTx/>
                <a:buSzTx/>
                <a:buFontTx/>
                <a:buNone/>
                <a:tabLst/>
                <a:defRPr/>
              </a:pPr>
              <a:t>10</a:t>
            </a:fld>
            <a:endParaRPr kumimoji="0" lang="pl-PL"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2241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20750" rtl="0" eaLnBrk="1" fontAlgn="base" latinLnBrk="0" hangingPunct="1">
              <a:lnSpc>
                <a:spcPct val="100000"/>
              </a:lnSpc>
              <a:spcBef>
                <a:spcPct val="0"/>
              </a:spcBef>
              <a:spcAft>
                <a:spcPct val="0"/>
              </a:spcAft>
              <a:buClrTx/>
              <a:buSzTx/>
              <a:buFontTx/>
              <a:buNone/>
              <a:tabLst/>
              <a:defRPr/>
            </a:pPr>
            <a:fld id="{FA3EC6E5-77A8-4348-B751-122B336D1241}" type="slidenum">
              <a:rPr kumimoji="0" lang="pl-PL"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0750" rtl="0" eaLnBrk="1" fontAlgn="base" latinLnBrk="0" hangingPunct="1">
                <a:lnSpc>
                  <a:spcPct val="100000"/>
                </a:lnSpc>
                <a:spcBef>
                  <a:spcPct val="0"/>
                </a:spcBef>
                <a:spcAft>
                  <a:spcPct val="0"/>
                </a:spcAft>
                <a:buClrTx/>
                <a:buSzTx/>
                <a:buFontTx/>
                <a:buNone/>
                <a:tabLst/>
                <a:defRPr/>
              </a:pPr>
              <a:t>11</a:t>
            </a:fld>
            <a:endParaRPr kumimoji="0" lang="pl-PL"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75559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pl-PL"/>
              <a:t>Kliknij, aby edytować styl</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10/19/23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1B80C674-7DFC-42FE-B9CD-82963CDB1557}" type="datetimeFigureOut">
              <a:rPr lang="en-US" dirty="0"/>
              <a:t>10/19/23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pl-PL"/>
              <a:t>Kliknij, aby edytować styl</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076456F-F47D-4F25-8053-2A695DA0CA7D}" type="datetimeFigureOut">
              <a:rPr lang="en-US" dirty="0"/>
              <a:t>10/19/23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pl-PL"/>
              <a:t>Kliknij, aby edytować styl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5D6C7379-69CC-4837-9905-BEBA22830C8A}" type="datetimeFigureOut">
              <a:rPr lang="en-US" dirty="0"/>
              <a:t>10/19/23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pl-PL"/>
              <a:t>Kliknij, aby edytować styl</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9EB8B7E-8AEE-4F10-BFEE-C999AD004D36}" type="datetimeFigureOut">
              <a:rPr lang="en-US" dirty="0"/>
              <a:t>10/19/23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pl-PL"/>
              <a:t>Kliknij, aby edytować styl</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a:t>Kliknij, aby edytować style wzorca tekstu</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a:t>Kliknij, aby edytować style wzorca tekstu</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8668F3F9-58BC-440B-B37B-805B9055EF92}" type="datetimeFigureOut">
              <a:rPr lang="en-US" dirty="0"/>
              <a:t>10/19/23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pl-PL"/>
              <a:t>Kliknij, aby edytować styl</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0D5A53AF-48EA-489D-8260-9DCAB666386A}" type="datetimeFigureOut">
              <a:rPr lang="en-US" dirty="0"/>
              <a:t>10/19/23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10/19/23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10/19/23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7381" y="2348880"/>
            <a:ext cx="11329259" cy="1296144"/>
          </a:xfrm>
        </p:spPr>
        <p:txBody>
          <a:bodyPr>
            <a:noAutofit/>
          </a:bodyPr>
          <a:lstStyle>
            <a:lvl1pPr algn="l">
              <a:defRPr sz="4667" baseline="0">
                <a:latin typeface="Arial" panose="020B0604020202020204" pitchFamily="34" charset="0"/>
                <a:cs typeface="Arial" panose="020B0604020202020204" pitchFamily="34" charset="0"/>
              </a:defRPr>
            </a:lvl1pPr>
          </a:lstStyle>
          <a:p>
            <a:r>
              <a:rPr lang="en-GB" dirty="0"/>
              <a:t>Test title</a:t>
            </a:r>
          </a:p>
        </p:txBody>
      </p:sp>
      <p:sp>
        <p:nvSpPr>
          <p:cNvPr id="3" name="Subtitle 2"/>
          <p:cNvSpPr>
            <a:spLocks noGrp="1"/>
          </p:cNvSpPr>
          <p:nvPr>
            <p:ph type="subTitle" idx="1" hasCustomPrompt="1"/>
          </p:nvPr>
        </p:nvSpPr>
        <p:spPr>
          <a:xfrm>
            <a:off x="527381" y="4293096"/>
            <a:ext cx="5856651" cy="432048"/>
          </a:xfrm>
        </p:spPr>
        <p:txBody>
          <a:bodyPr>
            <a:normAutofit/>
          </a:bodyPr>
          <a:lstStyle>
            <a:lvl1pPr marL="0" indent="0" algn="l">
              <a:buNone/>
              <a:defRPr sz="2933" b="1" baseline="0">
                <a:solidFill>
                  <a:schemeClr val="bg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TEST 1</a:t>
            </a:r>
          </a:p>
        </p:txBody>
      </p:sp>
      <p:sp>
        <p:nvSpPr>
          <p:cNvPr id="7" name="Title 1"/>
          <p:cNvSpPr txBox="1">
            <a:spLocks/>
          </p:cNvSpPr>
          <p:nvPr userDrawn="1"/>
        </p:nvSpPr>
        <p:spPr>
          <a:xfrm>
            <a:off x="527381" y="2348880"/>
            <a:ext cx="11329259" cy="1296144"/>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500" b="1" kern="1200" baseline="0">
                <a:solidFill>
                  <a:schemeClr val="tx1"/>
                </a:solidFill>
                <a:latin typeface="Arial" panose="020B0604020202020204" pitchFamily="34" charset="0"/>
                <a:ea typeface="+mj-ea"/>
                <a:cs typeface="Arial" panose="020B0604020202020204" pitchFamily="34" charset="0"/>
              </a:defRPr>
            </a:lvl1pPr>
          </a:lstStyle>
          <a:p>
            <a:r>
              <a:rPr lang="en-GB" sz="4667"/>
              <a:t>Presentation title</a:t>
            </a:r>
            <a:endParaRPr lang="en-GB" sz="4667" dirty="0"/>
          </a:p>
        </p:txBody>
      </p:sp>
      <p:sp>
        <p:nvSpPr>
          <p:cNvPr id="9" name="Subtitle 2"/>
          <p:cNvSpPr txBox="1">
            <a:spLocks/>
          </p:cNvSpPr>
          <p:nvPr userDrawn="1"/>
        </p:nvSpPr>
        <p:spPr>
          <a:xfrm>
            <a:off x="527381" y="4293096"/>
            <a:ext cx="5856651" cy="432048"/>
          </a:xfrm>
          <a:prstGeom prst="rect">
            <a:avLst/>
          </a:prstGeom>
        </p:spPr>
        <p:txBody>
          <a:bodyPr vert="horz" lIns="121920" tIns="60960" rIns="121920" bIns="60960" rtlCol="0">
            <a:normAutofit fontScale="85000" lnSpcReduction="20000"/>
          </a:bodyPr>
          <a:lstStyle>
            <a:lvl1pPr marL="0" indent="0" algn="l" defTabSz="914400" rtl="0" eaLnBrk="1" latinLnBrk="0" hangingPunct="1">
              <a:spcBef>
                <a:spcPct val="20000"/>
              </a:spcBef>
              <a:buFont typeface="Arial" panose="020B0604020202020204" pitchFamily="34" charset="0"/>
              <a:buNone/>
              <a:defRPr sz="2200" b="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Arial" panose="020B0604020202020204" pitchFamily="34" charset="0"/>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933"/>
              <a:t>Name of presenter</a:t>
            </a:r>
            <a:endParaRPr lang="en-US" sz="2933" dirty="0"/>
          </a:p>
        </p:txBody>
      </p:sp>
      <p:sp>
        <p:nvSpPr>
          <p:cNvPr id="10" name="AutoShape 2" descr="https://idw-online.de/pages/de/institutionlogo921"/>
          <p:cNvSpPr>
            <a:spLocks noChangeAspect="1" noChangeArrowheads="1"/>
          </p:cNvSpPr>
          <p:nvPr userDrawn="1"/>
        </p:nvSpPr>
        <p:spPr bwMode="auto">
          <a:xfrm>
            <a:off x="207435" y="-457199"/>
            <a:ext cx="143510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12" name="Rectangle 10"/>
          <p:cNvSpPr/>
          <p:nvPr userDrawn="1"/>
        </p:nvSpPr>
        <p:spPr>
          <a:xfrm>
            <a:off x="7632172" y="5661248"/>
            <a:ext cx="4224469"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grpSp>
        <p:nvGrpSpPr>
          <p:cNvPr id="13" name="Group 8"/>
          <p:cNvGrpSpPr/>
          <p:nvPr userDrawn="1"/>
        </p:nvGrpSpPr>
        <p:grpSpPr>
          <a:xfrm>
            <a:off x="24307044" y="40252897"/>
            <a:ext cx="13233195" cy="1781641"/>
            <a:chOff x="18230283" y="40396912"/>
            <a:chExt cx="9924896" cy="1781641"/>
          </a:xfrm>
        </p:grpSpPr>
        <p:sp>
          <p:nvSpPr>
            <p:cNvPr id="14" name="Rectangle 9"/>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461" rtl="0" eaLnBrk="1" fontAlgn="base" latinLnBrk="0" hangingPunct="1">
                <a:lnSpc>
                  <a:spcPct val="100000"/>
                </a:lnSpc>
                <a:spcBef>
                  <a:spcPct val="0"/>
                </a:spcBef>
                <a:spcAft>
                  <a:spcPct val="0"/>
                </a:spcAft>
                <a:buClrTx/>
                <a:buSzTx/>
                <a:buFontTx/>
                <a:buNone/>
                <a:tabLst/>
              </a:pPr>
              <a:endParaRPr kumimoji="0" lang="en-US" sz="10933" b="0" i="0" u="none" strike="noStrike" cap="none" normalizeH="0" baseline="0">
                <a:ln>
                  <a:noFill/>
                </a:ln>
                <a:solidFill>
                  <a:schemeClr val="tx1"/>
                </a:solidFill>
                <a:effectLst/>
                <a:latin typeface="Arial" charset="0"/>
              </a:endParaRPr>
            </a:p>
          </p:txBody>
        </p:sp>
        <p:pic>
          <p:nvPicPr>
            <p:cNvPr id="15" name="Picture 12"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6" name="Group 13"/>
          <p:cNvGrpSpPr/>
          <p:nvPr userDrawn="1"/>
        </p:nvGrpSpPr>
        <p:grpSpPr>
          <a:xfrm>
            <a:off x="24510244" y="40405297"/>
            <a:ext cx="13233195" cy="1781641"/>
            <a:chOff x="18230283" y="40396912"/>
            <a:chExt cx="9924896" cy="1781641"/>
          </a:xfrm>
        </p:grpSpPr>
        <p:sp>
          <p:nvSpPr>
            <p:cNvPr id="17" name="Rectangle 14"/>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461" rtl="0" eaLnBrk="1" fontAlgn="base" latinLnBrk="0" hangingPunct="1">
                <a:lnSpc>
                  <a:spcPct val="100000"/>
                </a:lnSpc>
                <a:spcBef>
                  <a:spcPct val="0"/>
                </a:spcBef>
                <a:spcAft>
                  <a:spcPct val="0"/>
                </a:spcAft>
                <a:buClrTx/>
                <a:buSzTx/>
                <a:buFontTx/>
                <a:buNone/>
                <a:tabLst/>
              </a:pPr>
              <a:endParaRPr kumimoji="0" lang="en-US" sz="10933" b="0" i="0" u="none" strike="noStrike" cap="none" normalizeH="0" baseline="0">
                <a:ln>
                  <a:noFill/>
                </a:ln>
                <a:solidFill>
                  <a:schemeClr val="tx1"/>
                </a:solidFill>
                <a:effectLst/>
                <a:latin typeface="Arial" charset="0"/>
              </a:endParaRPr>
            </a:p>
          </p:txBody>
        </p:sp>
        <p:pic>
          <p:nvPicPr>
            <p:cNvPr id="18" name="Picture 15"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9" name="Group 16"/>
          <p:cNvGrpSpPr/>
          <p:nvPr userDrawn="1"/>
        </p:nvGrpSpPr>
        <p:grpSpPr>
          <a:xfrm>
            <a:off x="24713444" y="40557697"/>
            <a:ext cx="13233195" cy="1781641"/>
            <a:chOff x="18230283" y="40396912"/>
            <a:chExt cx="9924896" cy="1781641"/>
          </a:xfrm>
        </p:grpSpPr>
        <p:sp>
          <p:nvSpPr>
            <p:cNvPr id="20" name="Rectangle 17"/>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461" rtl="0" eaLnBrk="1" fontAlgn="base" latinLnBrk="0" hangingPunct="1">
                <a:lnSpc>
                  <a:spcPct val="100000"/>
                </a:lnSpc>
                <a:spcBef>
                  <a:spcPct val="0"/>
                </a:spcBef>
                <a:spcAft>
                  <a:spcPct val="0"/>
                </a:spcAft>
                <a:buClrTx/>
                <a:buSzTx/>
                <a:buFontTx/>
                <a:buNone/>
                <a:tabLst/>
              </a:pPr>
              <a:endParaRPr kumimoji="0" lang="en-US" sz="10933" b="0" i="0" u="none" strike="noStrike" cap="none" normalizeH="0" baseline="0">
                <a:ln>
                  <a:noFill/>
                </a:ln>
                <a:solidFill>
                  <a:schemeClr val="tx1"/>
                </a:solidFill>
                <a:effectLst/>
                <a:latin typeface="Arial" charset="0"/>
              </a:endParaRPr>
            </a:p>
          </p:txBody>
        </p:sp>
        <p:pic>
          <p:nvPicPr>
            <p:cNvPr id="21" name="Picture 18"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22" name="Group 19"/>
          <p:cNvGrpSpPr/>
          <p:nvPr userDrawn="1"/>
        </p:nvGrpSpPr>
        <p:grpSpPr>
          <a:xfrm>
            <a:off x="24916644" y="40710097"/>
            <a:ext cx="13233195" cy="1781641"/>
            <a:chOff x="18230283" y="40396912"/>
            <a:chExt cx="9924896" cy="1781641"/>
          </a:xfrm>
        </p:grpSpPr>
        <p:sp>
          <p:nvSpPr>
            <p:cNvPr id="23" name="Rectangle 20"/>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461" rtl="0" eaLnBrk="1" fontAlgn="base" latinLnBrk="0" hangingPunct="1">
                <a:lnSpc>
                  <a:spcPct val="100000"/>
                </a:lnSpc>
                <a:spcBef>
                  <a:spcPct val="0"/>
                </a:spcBef>
                <a:spcAft>
                  <a:spcPct val="0"/>
                </a:spcAft>
                <a:buClrTx/>
                <a:buSzTx/>
                <a:buFontTx/>
                <a:buNone/>
                <a:tabLst/>
              </a:pPr>
              <a:endParaRPr kumimoji="0" lang="en-US" sz="10933" b="0" i="0" u="none" strike="noStrike" cap="none" normalizeH="0" baseline="0">
                <a:ln>
                  <a:noFill/>
                </a:ln>
                <a:solidFill>
                  <a:schemeClr val="tx1"/>
                </a:solidFill>
                <a:effectLst/>
                <a:latin typeface="Arial" charset="0"/>
              </a:endParaRPr>
            </a:p>
          </p:txBody>
        </p:sp>
        <p:pic>
          <p:nvPicPr>
            <p:cNvPr id="24" name="Picture 21"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pic>
        <p:nvPicPr>
          <p:cNvPr id="25" name="Bild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27348"/>
          <a:stretch/>
        </p:blipFill>
        <p:spPr>
          <a:xfrm>
            <a:off x="0" y="0"/>
            <a:ext cx="12192000" cy="5568000"/>
          </a:xfrm>
          <a:prstGeom prst="rect">
            <a:avLst/>
          </a:prstGeom>
        </p:spPr>
      </p:pic>
      <p:pic>
        <p:nvPicPr>
          <p:cNvPr id="26" name="Bild 13" descr="EU_und_Text.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36160" y="5760001"/>
            <a:ext cx="4320480" cy="811504"/>
          </a:xfrm>
          <a:prstGeom prst="rect">
            <a:avLst/>
          </a:prstGeom>
        </p:spPr>
      </p:pic>
    </p:spTree>
    <p:extLst>
      <p:ext uri="{BB962C8B-B14F-4D97-AF65-F5344CB8AC3E}">
        <p14:creationId xmlns:p14="http://schemas.microsoft.com/office/powerpoint/2010/main" val="2956525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61442" name="Group 2"/>
          <p:cNvGrpSpPr>
            <a:grpSpLocks/>
          </p:cNvGrpSpPr>
          <p:nvPr/>
        </p:nvGrpSpPr>
        <p:grpSpPr bwMode="auto">
          <a:xfrm>
            <a:off x="-1379416" y="1552582"/>
            <a:ext cx="13571417" cy="5305425"/>
            <a:chOff x="-652" y="978"/>
            <a:chExt cx="6412" cy="3342"/>
          </a:xfrm>
        </p:grpSpPr>
        <p:sp>
          <p:nvSpPr>
            <p:cNvPr id="61443"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sz="1800">
                <a:solidFill>
                  <a:srgbClr val="FFFFFF"/>
                </a:solidFill>
              </a:endParaRPr>
            </a:p>
          </p:txBody>
        </p:sp>
        <p:sp>
          <p:nvSpPr>
            <p:cNvPr id="61444"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sz="1800">
                <a:solidFill>
                  <a:srgbClr val="FFFFFF"/>
                </a:solidFill>
              </a:endParaRPr>
            </a:p>
          </p:txBody>
        </p:sp>
      </p:grpSp>
      <p:sp>
        <p:nvSpPr>
          <p:cNvPr id="61445" name="Rectangle 5"/>
          <p:cNvSpPr>
            <a:spLocks noGrp="1" noChangeArrowheads="1"/>
          </p:cNvSpPr>
          <p:nvPr>
            <p:ph type="ctrTitle" sz="quarter"/>
          </p:nvPr>
        </p:nvSpPr>
        <p:spPr>
          <a:xfrm>
            <a:off x="1725247" y="762000"/>
            <a:ext cx="10363200" cy="1143000"/>
          </a:xfrm>
        </p:spPr>
        <p:txBody>
          <a:bodyPr anchor="b"/>
          <a:lstStyle>
            <a:lvl1pPr>
              <a:defRPr/>
            </a:lvl1pPr>
          </a:lstStyle>
          <a:p>
            <a:pPr lvl="0"/>
            <a:r>
              <a:rPr lang="pl-PL" noProof="0"/>
              <a:t>Kliknij, aby edytować styl wzorca tytułu</a:t>
            </a:r>
          </a:p>
        </p:txBody>
      </p:sp>
      <p:sp>
        <p:nvSpPr>
          <p:cNvPr id="61446" name="Rectangle 6"/>
          <p:cNvSpPr>
            <a:spLocks noGrp="1" noChangeArrowheads="1"/>
          </p:cNvSpPr>
          <p:nvPr>
            <p:ph type="subTitle" sz="quarter" idx="1"/>
          </p:nvPr>
        </p:nvSpPr>
        <p:spPr>
          <a:xfrm>
            <a:off x="914400" y="3429000"/>
            <a:ext cx="8534400" cy="1752600"/>
          </a:xfrm>
        </p:spPr>
        <p:txBody>
          <a:bodyPr lIns="92064" tIns="46032" rIns="92064" bIns="46032" anchor="ctr"/>
          <a:lstStyle>
            <a:lvl1pPr marL="0" indent="0" algn="ctr">
              <a:buFont typeface="Wingdings" pitchFamily="2" charset="2"/>
              <a:buNone/>
              <a:defRPr/>
            </a:lvl1pPr>
          </a:lstStyle>
          <a:p>
            <a:pPr lvl="0"/>
            <a:r>
              <a:rPr lang="pl-PL" noProof="0"/>
              <a:t>Kliknij, aby edytować styl wzorca podtytułu</a:t>
            </a:r>
          </a:p>
        </p:txBody>
      </p:sp>
      <p:sp>
        <p:nvSpPr>
          <p:cNvPr id="61447" name="Rectangle 7"/>
          <p:cNvSpPr>
            <a:spLocks noGrp="1" noChangeArrowheads="1"/>
          </p:cNvSpPr>
          <p:nvPr>
            <p:ph type="dt" sz="quarter" idx="2"/>
          </p:nvPr>
        </p:nvSpPr>
        <p:spPr/>
        <p:txBody>
          <a:bodyPr/>
          <a:lstStyle>
            <a:lvl1pPr>
              <a:defRPr/>
            </a:lvl1pPr>
          </a:lstStyle>
          <a:p>
            <a:endParaRPr lang="pl-PL">
              <a:solidFill>
                <a:srgbClr val="FFFFFF"/>
              </a:solidFill>
            </a:endParaRPr>
          </a:p>
        </p:txBody>
      </p:sp>
      <p:sp>
        <p:nvSpPr>
          <p:cNvPr id="61448" name="Rectangle 8"/>
          <p:cNvSpPr>
            <a:spLocks noGrp="1" noChangeArrowheads="1"/>
          </p:cNvSpPr>
          <p:nvPr>
            <p:ph type="ftr" sz="quarter" idx="3"/>
          </p:nvPr>
        </p:nvSpPr>
        <p:spPr/>
        <p:txBody>
          <a:bodyPr/>
          <a:lstStyle>
            <a:lvl1pPr>
              <a:defRPr/>
            </a:lvl1pPr>
          </a:lstStyle>
          <a:p>
            <a:endParaRPr lang="pl-PL">
              <a:solidFill>
                <a:srgbClr val="FFFFFF"/>
              </a:solidFill>
            </a:endParaRPr>
          </a:p>
        </p:txBody>
      </p:sp>
      <p:sp>
        <p:nvSpPr>
          <p:cNvPr id="61449" name="Rectangle 9"/>
          <p:cNvSpPr>
            <a:spLocks noGrp="1" noChangeArrowheads="1"/>
          </p:cNvSpPr>
          <p:nvPr>
            <p:ph type="sldNum" sz="quarter" idx="4"/>
          </p:nvPr>
        </p:nvSpPr>
        <p:spPr/>
        <p:txBody>
          <a:bodyPr/>
          <a:lstStyle>
            <a:lvl1pPr>
              <a:defRPr/>
            </a:lvl1pPr>
          </a:lstStyle>
          <a:p>
            <a:fld id="{84A388DC-1E43-4F25-AFB8-0D2036F8D7FE}" type="slidenum">
              <a:rPr lang="pl-PL">
                <a:solidFill>
                  <a:srgbClr val="FFFFFF"/>
                </a:solidFill>
              </a:rPr>
              <a:pPr/>
              <a:t>‹#›</a:t>
            </a:fld>
            <a:endParaRPr lang="pl-PL">
              <a:solidFill>
                <a:srgbClr val="FFFFFF"/>
              </a:solidFill>
            </a:endParaRPr>
          </a:p>
        </p:txBody>
      </p:sp>
    </p:spTree>
    <p:extLst>
      <p:ext uri="{BB962C8B-B14F-4D97-AF65-F5344CB8AC3E}">
        <p14:creationId xmlns:p14="http://schemas.microsoft.com/office/powerpoint/2010/main" val="20461552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ytuł i zawartość">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10/19/23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solidFill>
                <a:srgbClr val="FFFFFF"/>
              </a:solidFill>
            </a:endParaRPr>
          </a:p>
        </p:txBody>
      </p:sp>
      <p:sp>
        <p:nvSpPr>
          <p:cNvPr id="5" name="Symbol zastępczy stopki 4"/>
          <p:cNvSpPr>
            <a:spLocks noGrp="1"/>
          </p:cNvSpPr>
          <p:nvPr>
            <p:ph type="ftr" sz="quarter" idx="11"/>
          </p:nvPr>
        </p:nvSpPr>
        <p:spPr/>
        <p:txBody>
          <a:bodyPr/>
          <a:lstStyle>
            <a:lvl1pPr>
              <a:defRPr/>
            </a:lvl1pPr>
          </a:lstStyle>
          <a:p>
            <a:endParaRPr lang="pl-PL">
              <a:solidFill>
                <a:srgbClr val="FFFFFF"/>
              </a:solidFill>
            </a:endParaRPr>
          </a:p>
        </p:txBody>
      </p:sp>
      <p:sp>
        <p:nvSpPr>
          <p:cNvPr id="6" name="Symbol zastępczy numeru slajdu 5"/>
          <p:cNvSpPr>
            <a:spLocks noGrp="1"/>
          </p:cNvSpPr>
          <p:nvPr>
            <p:ph type="sldNum" sz="quarter" idx="12"/>
          </p:nvPr>
        </p:nvSpPr>
        <p:spPr/>
        <p:txBody>
          <a:bodyPr/>
          <a:lstStyle>
            <a:lvl1pPr>
              <a:defRPr/>
            </a:lvl1pPr>
          </a:lstStyle>
          <a:p>
            <a:fld id="{495ED4B8-A593-4B97-BA6D-F95F72D90091}" type="slidenum">
              <a:rPr lang="pl-PL">
                <a:solidFill>
                  <a:srgbClr val="FFFFFF"/>
                </a:solidFill>
              </a:rPr>
              <a:pPr/>
              <a:t>‹#›</a:t>
            </a:fld>
            <a:endParaRPr lang="pl-PL">
              <a:solidFill>
                <a:srgbClr val="FFFFFF"/>
              </a:solidFill>
            </a:endParaRPr>
          </a:p>
        </p:txBody>
      </p:sp>
    </p:spTree>
    <p:extLst>
      <p:ext uri="{BB962C8B-B14F-4D97-AF65-F5344CB8AC3E}">
        <p14:creationId xmlns:p14="http://schemas.microsoft.com/office/powerpoint/2010/main" val="242948611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963247" y="4406907"/>
            <a:ext cx="103632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963247"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endParaRPr lang="pl-PL">
              <a:solidFill>
                <a:srgbClr val="FFFFFF"/>
              </a:solidFill>
            </a:endParaRPr>
          </a:p>
        </p:txBody>
      </p:sp>
      <p:sp>
        <p:nvSpPr>
          <p:cNvPr id="5" name="Symbol zastępczy stopki 4"/>
          <p:cNvSpPr>
            <a:spLocks noGrp="1"/>
          </p:cNvSpPr>
          <p:nvPr>
            <p:ph type="ftr" sz="quarter" idx="11"/>
          </p:nvPr>
        </p:nvSpPr>
        <p:spPr/>
        <p:txBody>
          <a:bodyPr/>
          <a:lstStyle>
            <a:lvl1pPr>
              <a:defRPr/>
            </a:lvl1pPr>
          </a:lstStyle>
          <a:p>
            <a:endParaRPr lang="pl-PL">
              <a:solidFill>
                <a:srgbClr val="FFFFFF"/>
              </a:solidFill>
            </a:endParaRPr>
          </a:p>
        </p:txBody>
      </p:sp>
      <p:sp>
        <p:nvSpPr>
          <p:cNvPr id="6" name="Symbol zastępczy numeru slajdu 5"/>
          <p:cNvSpPr>
            <a:spLocks noGrp="1"/>
          </p:cNvSpPr>
          <p:nvPr>
            <p:ph type="sldNum" sz="quarter" idx="12"/>
          </p:nvPr>
        </p:nvSpPr>
        <p:spPr/>
        <p:txBody>
          <a:bodyPr/>
          <a:lstStyle>
            <a:lvl1pPr>
              <a:defRPr/>
            </a:lvl1pPr>
          </a:lstStyle>
          <a:p>
            <a:fld id="{492B00E3-E216-4D60-B0A6-F6C8DB4CFF53}" type="slidenum">
              <a:rPr lang="pl-PL">
                <a:solidFill>
                  <a:srgbClr val="FFFFFF"/>
                </a:solidFill>
              </a:rPr>
              <a:pPr/>
              <a:t>‹#›</a:t>
            </a:fld>
            <a:endParaRPr lang="pl-PL">
              <a:solidFill>
                <a:srgbClr val="FFFFFF"/>
              </a:solidFill>
            </a:endParaRPr>
          </a:p>
        </p:txBody>
      </p:sp>
    </p:spTree>
    <p:extLst>
      <p:ext uri="{BB962C8B-B14F-4D97-AF65-F5344CB8AC3E}">
        <p14:creationId xmlns:p14="http://schemas.microsoft.com/office/powerpoint/2010/main" val="377653717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914403" y="1981200"/>
            <a:ext cx="50878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89784" y="1981200"/>
            <a:ext cx="50878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lvl1pPr>
              <a:defRPr/>
            </a:lvl1pPr>
          </a:lstStyle>
          <a:p>
            <a:endParaRPr lang="pl-PL">
              <a:solidFill>
                <a:srgbClr val="FFFFFF"/>
              </a:solidFill>
            </a:endParaRPr>
          </a:p>
        </p:txBody>
      </p:sp>
      <p:sp>
        <p:nvSpPr>
          <p:cNvPr id="6" name="Symbol zastępczy stopki 5"/>
          <p:cNvSpPr>
            <a:spLocks noGrp="1"/>
          </p:cNvSpPr>
          <p:nvPr>
            <p:ph type="ftr" sz="quarter" idx="11"/>
          </p:nvPr>
        </p:nvSpPr>
        <p:spPr/>
        <p:txBody>
          <a:bodyPr/>
          <a:lstStyle>
            <a:lvl1pPr>
              <a:defRPr/>
            </a:lvl1pPr>
          </a:lstStyle>
          <a:p>
            <a:endParaRPr lang="pl-PL">
              <a:solidFill>
                <a:srgbClr val="FFFFFF"/>
              </a:solidFill>
            </a:endParaRPr>
          </a:p>
        </p:txBody>
      </p:sp>
      <p:sp>
        <p:nvSpPr>
          <p:cNvPr id="7" name="Symbol zastępczy numeru slajdu 6"/>
          <p:cNvSpPr>
            <a:spLocks noGrp="1"/>
          </p:cNvSpPr>
          <p:nvPr>
            <p:ph type="sldNum" sz="quarter" idx="12"/>
          </p:nvPr>
        </p:nvSpPr>
        <p:spPr/>
        <p:txBody>
          <a:bodyPr/>
          <a:lstStyle>
            <a:lvl1pPr>
              <a:defRPr/>
            </a:lvl1pPr>
          </a:lstStyle>
          <a:p>
            <a:fld id="{73B4CFDE-BE78-4E73-83F6-875B37B1CEFE}" type="slidenum">
              <a:rPr lang="pl-PL">
                <a:solidFill>
                  <a:srgbClr val="FFFFFF"/>
                </a:solidFill>
              </a:rPr>
              <a:pPr/>
              <a:t>‹#›</a:t>
            </a:fld>
            <a:endParaRPr lang="pl-PL">
              <a:solidFill>
                <a:srgbClr val="FFFFFF"/>
              </a:solidFill>
            </a:endParaRPr>
          </a:p>
        </p:txBody>
      </p:sp>
    </p:spTree>
    <p:extLst>
      <p:ext uri="{BB962C8B-B14F-4D97-AF65-F5344CB8AC3E}">
        <p14:creationId xmlns:p14="http://schemas.microsoft.com/office/powerpoint/2010/main" val="85352024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09600" y="274638"/>
            <a:ext cx="109728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609600" y="1535113"/>
            <a:ext cx="53867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3698"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93698"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lvl1pPr>
              <a:defRPr/>
            </a:lvl1pPr>
          </a:lstStyle>
          <a:p>
            <a:endParaRPr lang="pl-PL">
              <a:solidFill>
                <a:srgbClr val="FFFFFF"/>
              </a:solidFill>
            </a:endParaRPr>
          </a:p>
        </p:txBody>
      </p:sp>
      <p:sp>
        <p:nvSpPr>
          <p:cNvPr id="8" name="Symbol zastępczy stopki 7"/>
          <p:cNvSpPr>
            <a:spLocks noGrp="1"/>
          </p:cNvSpPr>
          <p:nvPr>
            <p:ph type="ftr" sz="quarter" idx="11"/>
          </p:nvPr>
        </p:nvSpPr>
        <p:spPr/>
        <p:txBody>
          <a:bodyPr/>
          <a:lstStyle>
            <a:lvl1pPr>
              <a:defRPr/>
            </a:lvl1pPr>
          </a:lstStyle>
          <a:p>
            <a:endParaRPr lang="pl-PL">
              <a:solidFill>
                <a:srgbClr val="FFFFFF"/>
              </a:solidFill>
            </a:endParaRPr>
          </a:p>
        </p:txBody>
      </p:sp>
      <p:sp>
        <p:nvSpPr>
          <p:cNvPr id="9" name="Symbol zastępczy numeru slajdu 8"/>
          <p:cNvSpPr>
            <a:spLocks noGrp="1"/>
          </p:cNvSpPr>
          <p:nvPr>
            <p:ph type="sldNum" sz="quarter" idx="12"/>
          </p:nvPr>
        </p:nvSpPr>
        <p:spPr/>
        <p:txBody>
          <a:bodyPr/>
          <a:lstStyle>
            <a:lvl1pPr>
              <a:defRPr/>
            </a:lvl1pPr>
          </a:lstStyle>
          <a:p>
            <a:fld id="{ADC17571-A626-4462-BD31-83199ABFDF20}" type="slidenum">
              <a:rPr lang="pl-PL">
                <a:solidFill>
                  <a:srgbClr val="FFFFFF"/>
                </a:solidFill>
              </a:rPr>
              <a:pPr/>
              <a:t>‹#›</a:t>
            </a:fld>
            <a:endParaRPr lang="pl-PL">
              <a:solidFill>
                <a:srgbClr val="FFFFFF"/>
              </a:solidFill>
            </a:endParaRPr>
          </a:p>
        </p:txBody>
      </p:sp>
    </p:spTree>
    <p:extLst>
      <p:ext uri="{BB962C8B-B14F-4D97-AF65-F5344CB8AC3E}">
        <p14:creationId xmlns:p14="http://schemas.microsoft.com/office/powerpoint/2010/main" val="24638527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lvl1pPr>
              <a:defRPr/>
            </a:lvl1pPr>
          </a:lstStyle>
          <a:p>
            <a:endParaRPr lang="pl-PL">
              <a:solidFill>
                <a:srgbClr val="FFFFFF"/>
              </a:solidFill>
            </a:endParaRPr>
          </a:p>
        </p:txBody>
      </p:sp>
      <p:sp>
        <p:nvSpPr>
          <p:cNvPr id="4" name="Symbol zastępczy stopki 3"/>
          <p:cNvSpPr>
            <a:spLocks noGrp="1"/>
          </p:cNvSpPr>
          <p:nvPr>
            <p:ph type="ftr" sz="quarter" idx="11"/>
          </p:nvPr>
        </p:nvSpPr>
        <p:spPr/>
        <p:txBody>
          <a:bodyPr/>
          <a:lstStyle>
            <a:lvl1pPr>
              <a:defRPr/>
            </a:lvl1pPr>
          </a:lstStyle>
          <a:p>
            <a:endParaRPr lang="pl-PL">
              <a:solidFill>
                <a:srgbClr val="FFFFFF"/>
              </a:solidFill>
            </a:endParaRPr>
          </a:p>
        </p:txBody>
      </p:sp>
      <p:sp>
        <p:nvSpPr>
          <p:cNvPr id="5" name="Symbol zastępczy numeru slajdu 4"/>
          <p:cNvSpPr>
            <a:spLocks noGrp="1"/>
          </p:cNvSpPr>
          <p:nvPr>
            <p:ph type="sldNum" sz="quarter" idx="12"/>
          </p:nvPr>
        </p:nvSpPr>
        <p:spPr/>
        <p:txBody>
          <a:bodyPr/>
          <a:lstStyle>
            <a:lvl1pPr>
              <a:defRPr/>
            </a:lvl1pPr>
          </a:lstStyle>
          <a:p>
            <a:fld id="{6D70E625-90B9-445A-99B2-4318E6501F41}" type="slidenum">
              <a:rPr lang="pl-PL">
                <a:solidFill>
                  <a:srgbClr val="FFFFFF"/>
                </a:solidFill>
              </a:rPr>
              <a:pPr/>
              <a:t>‹#›</a:t>
            </a:fld>
            <a:endParaRPr lang="pl-PL">
              <a:solidFill>
                <a:srgbClr val="FFFFFF"/>
              </a:solidFill>
            </a:endParaRPr>
          </a:p>
        </p:txBody>
      </p:sp>
    </p:spTree>
    <p:extLst>
      <p:ext uri="{BB962C8B-B14F-4D97-AF65-F5344CB8AC3E}">
        <p14:creationId xmlns:p14="http://schemas.microsoft.com/office/powerpoint/2010/main" val="64410776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lvl1pPr>
              <a:defRPr/>
            </a:lvl1pPr>
          </a:lstStyle>
          <a:p>
            <a:endParaRPr lang="pl-PL">
              <a:solidFill>
                <a:srgbClr val="FFFFFF"/>
              </a:solidFill>
            </a:endParaRPr>
          </a:p>
        </p:txBody>
      </p:sp>
      <p:sp>
        <p:nvSpPr>
          <p:cNvPr id="3" name="Symbol zastępczy stopki 2"/>
          <p:cNvSpPr>
            <a:spLocks noGrp="1"/>
          </p:cNvSpPr>
          <p:nvPr>
            <p:ph type="ftr" sz="quarter" idx="11"/>
          </p:nvPr>
        </p:nvSpPr>
        <p:spPr/>
        <p:txBody>
          <a:bodyPr/>
          <a:lstStyle>
            <a:lvl1pPr>
              <a:defRPr/>
            </a:lvl1pPr>
          </a:lstStyle>
          <a:p>
            <a:endParaRPr lang="pl-PL">
              <a:solidFill>
                <a:srgbClr val="FFFFFF"/>
              </a:solidFill>
            </a:endParaRPr>
          </a:p>
        </p:txBody>
      </p:sp>
      <p:sp>
        <p:nvSpPr>
          <p:cNvPr id="4" name="Symbol zastępczy numeru slajdu 3"/>
          <p:cNvSpPr>
            <a:spLocks noGrp="1"/>
          </p:cNvSpPr>
          <p:nvPr>
            <p:ph type="sldNum" sz="quarter" idx="12"/>
          </p:nvPr>
        </p:nvSpPr>
        <p:spPr/>
        <p:txBody>
          <a:bodyPr/>
          <a:lstStyle>
            <a:lvl1pPr>
              <a:defRPr/>
            </a:lvl1pPr>
          </a:lstStyle>
          <a:p>
            <a:fld id="{F68C3770-055A-4678-9B66-EC91AC013A09}" type="slidenum">
              <a:rPr lang="pl-PL">
                <a:solidFill>
                  <a:srgbClr val="FFFFFF"/>
                </a:solidFill>
              </a:rPr>
              <a:pPr/>
              <a:t>‹#›</a:t>
            </a:fld>
            <a:endParaRPr lang="pl-PL">
              <a:solidFill>
                <a:srgbClr val="FFFFFF"/>
              </a:solidFill>
            </a:endParaRPr>
          </a:p>
        </p:txBody>
      </p:sp>
    </p:spTree>
    <p:extLst>
      <p:ext uri="{BB962C8B-B14F-4D97-AF65-F5344CB8AC3E}">
        <p14:creationId xmlns:p14="http://schemas.microsoft.com/office/powerpoint/2010/main" val="211566745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4" y="273050"/>
            <a:ext cx="4011247"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4767384" y="273057"/>
            <a:ext cx="681501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604" y="1435103"/>
            <a:ext cx="401124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solidFill>
                <a:srgbClr val="FFFFFF"/>
              </a:solidFill>
            </a:endParaRPr>
          </a:p>
        </p:txBody>
      </p:sp>
      <p:sp>
        <p:nvSpPr>
          <p:cNvPr id="6" name="Symbol zastępczy stopki 5"/>
          <p:cNvSpPr>
            <a:spLocks noGrp="1"/>
          </p:cNvSpPr>
          <p:nvPr>
            <p:ph type="ftr" sz="quarter" idx="11"/>
          </p:nvPr>
        </p:nvSpPr>
        <p:spPr/>
        <p:txBody>
          <a:bodyPr/>
          <a:lstStyle>
            <a:lvl1pPr>
              <a:defRPr/>
            </a:lvl1pPr>
          </a:lstStyle>
          <a:p>
            <a:endParaRPr lang="pl-PL">
              <a:solidFill>
                <a:srgbClr val="FFFFFF"/>
              </a:solidFill>
            </a:endParaRPr>
          </a:p>
        </p:txBody>
      </p:sp>
      <p:sp>
        <p:nvSpPr>
          <p:cNvPr id="7" name="Symbol zastępczy numeru slajdu 6"/>
          <p:cNvSpPr>
            <a:spLocks noGrp="1"/>
          </p:cNvSpPr>
          <p:nvPr>
            <p:ph type="sldNum" sz="quarter" idx="12"/>
          </p:nvPr>
        </p:nvSpPr>
        <p:spPr/>
        <p:txBody>
          <a:bodyPr/>
          <a:lstStyle>
            <a:lvl1pPr>
              <a:defRPr/>
            </a:lvl1pPr>
          </a:lstStyle>
          <a:p>
            <a:fld id="{B493C851-ADAB-4DEC-BD97-7724BEA3CAAD}" type="slidenum">
              <a:rPr lang="pl-PL">
                <a:solidFill>
                  <a:srgbClr val="FFFFFF"/>
                </a:solidFill>
              </a:rPr>
              <a:pPr/>
              <a:t>‹#›</a:t>
            </a:fld>
            <a:endParaRPr lang="pl-PL">
              <a:solidFill>
                <a:srgbClr val="FFFFFF"/>
              </a:solidFill>
            </a:endParaRPr>
          </a:p>
        </p:txBody>
      </p:sp>
    </p:spTree>
    <p:extLst>
      <p:ext uri="{BB962C8B-B14F-4D97-AF65-F5344CB8AC3E}">
        <p14:creationId xmlns:p14="http://schemas.microsoft.com/office/powerpoint/2010/main" val="374509282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554" y="4800600"/>
            <a:ext cx="73152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2389554"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238955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solidFill>
                <a:srgbClr val="FFFFFF"/>
              </a:solidFill>
            </a:endParaRPr>
          </a:p>
        </p:txBody>
      </p:sp>
      <p:sp>
        <p:nvSpPr>
          <p:cNvPr id="6" name="Symbol zastępczy stopki 5"/>
          <p:cNvSpPr>
            <a:spLocks noGrp="1"/>
          </p:cNvSpPr>
          <p:nvPr>
            <p:ph type="ftr" sz="quarter" idx="11"/>
          </p:nvPr>
        </p:nvSpPr>
        <p:spPr/>
        <p:txBody>
          <a:bodyPr/>
          <a:lstStyle>
            <a:lvl1pPr>
              <a:defRPr/>
            </a:lvl1pPr>
          </a:lstStyle>
          <a:p>
            <a:endParaRPr lang="pl-PL">
              <a:solidFill>
                <a:srgbClr val="FFFFFF"/>
              </a:solidFill>
            </a:endParaRPr>
          </a:p>
        </p:txBody>
      </p:sp>
      <p:sp>
        <p:nvSpPr>
          <p:cNvPr id="7" name="Symbol zastępczy numeru slajdu 6"/>
          <p:cNvSpPr>
            <a:spLocks noGrp="1"/>
          </p:cNvSpPr>
          <p:nvPr>
            <p:ph type="sldNum" sz="quarter" idx="12"/>
          </p:nvPr>
        </p:nvSpPr>
        <p:spPr/>
        <p:txBody>
          <a:bodyPr/>
          <a:lstStyle>
            <a:lvl1pPr>
              <a:defRPr/>
            </a:lvl1pPr>
          </a:lstStyle>
          <a:p>
            <a:fld id="{611101EE-F61F-4DB0-9768-8BB4F914F7A6}" type="slidenum">
              <a:rPr lang="pl-PL">
                <a:solidFill>
                  <a:srgbClr val="FFFFFF"/>
                </a:solidFill>
              </a:rPr>
              <a:pPr/>
              <a:t>‹#›</a:t>
            </a:fld>
            <a:endParaRPr lang="pl-PL">
              <a:solidFill>
                <a:srgbClr val="FFFFFF"/>
              </a:solidFill>
            </a:endParaRPr>
          </a:p>
        </p:txBody>
      </p:sp>
    </p:spTree>
    <p:extLst>
      <p:ext uri="{BB962C8B-B14F-4D97-AF65-F5344CB8AC3E}">
        <p14:creationId xmlns:p14="http://schemas.microsoft.com/office/powerpoint/2010/main" val="210015601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solidFill>
                <a:srgbClr val="FFFFFF"/>
              </a:solidFill>
            </a:endParaRPr>
          </a:p>
        </p:txBody>
      </p:sp>
      <p:sp>
        <p:nvSpPr>
          <p:cNvPr id="5" name="Symbol zastępczy stopki 4"/>
          <p:cNvSpPr>
            <a:spLocks noGrp="1"/>
          </p:cNvSpPr>
          <p:nvPr>
            <p:ph type="ftr" sz="quarter" idx="11"/>
          </p:nvPr>
        </p:nvSpPr>
        <p:spPr/>
        <p:txBody>
          <a:bodyPr/>
          <a:lstStyle>
            <a:lvl1pPr>
              <a:defRPr/>
            </a:lvl1pPr>
          </a:lstStyle>
          <a:p>
            <a:endParaRPr lang="pl-PL">
              <a:solidFill>
                <a:srgbClr val="FFFFFF"/>
              </a:solidFill>
            </a:endParaRPr>
          </a:p>
        </p:txBody>
      </p:sp>
      <p:sp>
        <p:nvSpPr>
          <p:cNvPr id="6" name="Symbol zastępczy numeru slajdu 5"/>
          <p:cNvSpPr>
            <a:spLocks noGrp="1"/>
          </p:cNvSpPr>
          <p:nvPr>
            <p:ph type="sldNum" sz="quarter" idx="12"/>
          </p:nvPr>
        </p:nvSpPr>
        <p:spPr/>
        <p:txBody>
          <a:bodyPr/>
          <a:lstStyle>
            <a:lvl1pPr>
              <a:defRPr/>
            </a:lvl1pPr>
          </a:lstStyle>
          <a:p>
            <a:fld id="{0D06E5E5-04DF-495F-9199-0CC55EFF7913}" type="slidenum">
              <a:rPr lang="pl-PL">
                <a:solidFill>
                  <a:srgbClr val="FFFFFF"/>
                </a:solidFill>
              </a:rPr>
              <a:pPr/>
              <a:t>‹#›</a:t>
            </a:fld>
            <a:endParaRPr lang="pl-PL">
              <a:solidFill>
                <a:srgbClr val="FFFFFF"/>
              </a:solidFill>
            </a:endParaRPr>
          </a:p>
        </p:txBody>
      </p:sp>
    </p:spTree>
    <p:extLst>
      <p:ext uri="{BB962C8B-B14F-4D97-AF65-F5344CB8AC3E}">
        <p14:creationId xmlns:p14="http://schemas.microsoft.com/office/powerpoint/2010/main" val="62047257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686801" y="609600"/>
            <a:ext cx="2590800" cy="5486400"/>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914405" y="609600"/>
            <a:ext cx="7584831" cy="54864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solidFill>
                <a:srgbClr val="FFFFFF"/>
              </a:solidFill>
            </a:endParaRPr>
          </a:p>
        </p:txBody>
      </p:sp>
      <p:sp>
        <p:nvSpPr>
          <p:cNvPr id="5" name="Symbol zastępczy stopki 4"/>
          <p:cNvSpPr>
            <a:spLocks noGrp="1"/>
          </p:cNvSpPr>
          <p:nvPr>
            <p:ph type="ftr" sz="quarter" idx="11"/>
          </p:nvPr>
        </p:nvSpPr>
        <p:spPr/>
        <p:txBody>
          <a:bodyPr/>
          <a:lstStyle>
            <a:lvl1pPr>
              <a:defRPr/>
            </a:lvl1pPr>
          </a:lstStyle>
          <a:p>
            <a:endParaRPr lang="pl-PL">
              <a:solidFill>
                <a:srgbClr val="FFFFFF"/>
              </a:solidFill>
            </a:endParaRPr>
          </a:p>
        </p:txBody>
      </p:sp>
      <p:sp>
        <p:nvSpPr>
          <p:cNvPr id="6" name="Symbol zastępczy numeru slajdu 5"/>
          <p:cNvSpPr>
            <a:spLocks noGrp="1"/>
          </p:cNvSpPr>
          <p:nvPr>
            <p:ph type="sldNum" sz="quarter" idx="12"/>
          </p:nvPr>
        </p:nvSpPr>
        <p:spPr/>
        <p:txBody>
          <a:bodyPr/>
          <a:lstStyle>
            <a:lvl1pPr>
              <a:defRPr/>
            </a:lvl1pPr>
          </a:lstStyle>
          <a:p>
            <a:fld id="{8450E40A-6BB3-49D6-804F-855480A923CB}" type="slidenum">
              <a:rPr lang="pl-PL">
                <a:solidFill>
                  <a:srgbClr val="FFFFFF"/>
                </a:solidFill>
              </a:rPr>
              <a:pPr/>
              <a:t>‹#›</a:t>
            </a:fld>
            <a:endParaRPr lang="pl-PL">
              <a:solidFill>
                <a:srgbClr val="FFFFFF"/>
              </a:solidFill>
            </a:endParaRPr>
          </a:p>
        </p:txBody>
      </p:sp>
    </p:spTree>
    <p:extLst>
      <p:ext uri="{BB962C8B-B14F-4D97-AF65-F5344CB8AC3E}">
        <p14:creationId xmlns:p14="http://schemas.microsoft.com/office/powerpoint/2010/main" val="104382367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pl-PL"/>
              <a:t>Kliknij, aby edytować styl</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10/19/23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4" name="Group 2"/>
          <p:cNvGrpSpPr>
            <a:grpSpLocks/>
          </p:cNvGrpSpPr>
          <p:nvPr/>
        </p:nvGrpSpPr>
        <p:grpSpPr bwMode="auto">
          <a:xfrm>
            <a:off x="-1379416" y="1552620"/>
            <a:ext cx="13571417" cy="5305425"/>
            <a:chOff x="-652" y="978"/>
            <a:chExt cx="6412" cy="3342"/>
          </a:xfrm>
        </p:grpSpPr>
        <p:sp>
          <p:nvSpPr>
            <p:cNvPr id="5"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pl-PL" sz="1800">
                <a:solidFill>
                  <a:srgbClr val="FFFFFF"/>
                </a:solidFill>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sz="1800">
                <a:solidFill>
                  <a:srgbClr val="FFFFFF"/>
                </a:solidFill>
              </a:endParaRPr>
            </a:p>
          </p:txBody>
        </p:sp>
      </p:grpSp>
      <p:sp>
        <p:nvSpPr>
          <p:cNvPr id="61445" name="Rectangle 5"/>
          <p:cNvSpPr>
            <a:spLocks noGrp="1" noChangeArrowheads="1"/>
          </p:cNvSpPr>
          <p:nvPr>
            <p:ph type="ctrTitle" sz="quarter"/>
          </p:nvPr>
        </p:nvSpPr>
        <p:spPr>
          <a:xfrm>
            <a:off x="1725247" y="762000"/>
            <a:ext cx="10363200" cy="1143000"/>
          </a:xfrm>
        </p:spPr>
        <p:txBody>
          <a:bodyPr anchor="b"/>
          <a:lstStyle>
            <a:lvl1pPr>
              <a:defRPr/>
            </a:lvl1pPr>
          </a:lstStyle>
          <a:p>
            <a:pPr lvl="0"/>
            <a:r>
              <a:rPr lang="pl-PL" noProof="0"/>
              <a:t>Kliknij, aby edytować styl wzorca tytułu</a:t>
            </a:r>
          </a:p>
        </p:txBody>
      </p:sp>
      <p:sp>
        <p:nvSpPr>
          <p:cNvPr id="61446" name="Rectangle 6"/>
          <p:cNvSpPr>
            <a:spLocks noGrp="1" noChangeArrowheads="1"/>
          </p:cNvSpPr>
          <p:nvPr>
            <p:ph type="subTitle" sz="quarter" idx="1"/>
          </p:nvPr>
        </p:nvSpPr>
        <p:spPr>
          <a:xfrm>
            <a:off x="914400" y="3429000"/>
            <a:ext cx="8534400" cy="1752600"/>
          </a:xfrm>
        </p:spPr>
        <p:txBody>
          <a:bodyPr lIns="92064" tIns="46032" rIns="92064" bIns="46032" anchor="ctr"/>
          <a:lstStyle>
            <a:lvl1pPr marL="0" indent="0" algn="ctr">
              <a:buFont typeface="Wingdings" pitchFamily="2" charset="2"/>
              <a:buNone/>
              <a:defRPr/>
            </a:lvl1pPr>
          </a:lstStyle>
          <a:p>
            <a:pPr lvl="0"/>
            <a:r>
              <a:rPr lang="pl-PL" noProof="0"/>
              <a:t>Kliknij, aby edytować styl wzorca podtytułu</a:t>
            </a:r>
          </a:p>
        </p:txBody>
      </p:sp>
      <p:sp>
        <p:nvSpPr>
          <p:cNvPr id="7" name="Rectangle 7"/>
          <p:cNvSpPr>
            <a:spLocks noGrp="1" noChangeArrowheads="1"/>
          </p:cNvSpPr>
          <p:nvPr>
            <p:ph type="dt" sz="quarter" idx="10"/>
          </p:nvPr>
        </p:nvSpPr>
        <p:spPr/>
        <p:txBody>
          <a:bodyPr/>
          <a:lstStyle>
            <a:lvl1pPr>
              <a:defRPr smtClean="0"/>
            </a:lvl1pPr>
          </a:lstStyle>
          <a:p>
            <a:pPr>
              <a:defRPr/>
            </a:pPr>
            <a:endParaRPr lang="pl-PL">
              <a:solidFill>
                <a:srgbClr val="FFFFFF"/>
              </a:solidFill>
            </a:endParaRPr>
          </a:p>
        </p:txBody>
      </p:sp>
      <p:sp>
        <p:nvSpPr>
          <p:cNvPr id="8" name="Rectangle 8"/>
          <p:cNvSpPr>
            <a:spLocks noGrp="1" noChangeArrowheads="1"/>
          </p:cNvSpPr>
          <p:nvPr>
            <p:ph type="ftr" sz="quarter" idx="11"/>
          </p:nvPr>
        </p:nvSpPr>
        <p:spPr/>
        <p:txBody>
          <a:bodyPr/>
          <a:lstStyle>
            <a:lvl1pPr>
              <a:defRPr smtClean="0"/>
            </a:lvl1pPr>
          </a:lstStyle>
          <a:p>
            <a:pPr>
              <a:defRPr/>
            </a:pPr>
            <a:endParaRPr lang="pl-PL">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B565905B-B3E7-449D-9AF8-24817C459172}"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226663950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86530A4-B4AB-4087-ABB6-8A53527B465E}"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252929361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963247" y="4406945"/>
            <a:ext cx="103632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963247"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E97DD3E-BFE0-4E84-8002-3840D925614A}"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332264638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914404" y="1981200"/>
            <a:ext cx="50878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89784" y="1981200"/>
            <a:ext cx="50878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2B9CD3F-6A09-472F-950A-7D57761C3857}"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293129247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09600" y="274638"/>
            <a:ext cx="109728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609600" y="1535113"/>
            <a:ext cx="53867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3722"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93722"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93522871-BFF4-48AD-B21F-7B419E4FEC84}"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226061676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6F6CDB2C-4B22-4109-AF63-8F8E95F76838}"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329099592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1C5BFBE-EECF-427D-83EF-CA50E85CB1EF}" type="slidenum">
              <a:rPr lang="pl-PL">
                <a:solidFill>
                  <a:srgbClr val="FFFFFF"/>
                </a:solidFill>
              </a:rPr>
              <a:pPr>
                <a:defRPr/>
              </a:pPr>
              <a:t>‹#›</a:t>
            </a:fld>
            <a:endParaRPr lang="pl-PL">
              <a:solidFill>
                <a:srgbClr val="FFFFFF"/>
              </a:solidFill>
            </a:endParaRPr>
          </a:p>
        </p:txBody>
      </p:sp>
      <p:pic>
        <p:nvPicPr>
          <p:cNvPr id="4102"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0428" y="5902042"/>
            <a:ext cx="1164358" cy="85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87352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10" y="273050"/>
            <a:ext cx="4011247"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4767384" y="273095"/>
            <a:ext cx="681501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610" y="1435103"/>
            <a:ext cx="401124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D89485F-EFEA-4BCD-8031-344A282D7039}"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30851869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554" y="4800600"/>
            <a:ext cx="73152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2389554"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238955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4D413E3E-320B-4EC0-8D4B-CBD0244EBDE7}"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355110741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5F03A1C-845C-4871-8337-3EC477AB43D2}"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24175017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10/19/23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686801" y="609600"/>
            <a:ext cx="2590800" cy="5486400"/>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914430" y="609600"/>
            <a:ext cx="7584831" cy="54864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767B18D-5511-4CD5-8C1A-1BE6774C190D}"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136476122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2130467"/>
            <a:ext cx="10363200" cy="1470025"/>
          </a:xfrm>
        </p:spPr>
        <p:txBody>
          <a:bodyPr/>
          <a:lstStyle/>
          <a:p>
            <a:r>
              <a:rPr lang="pl-PL"/>
              <a:t>Kliknij, aby edytować styl</a:t>
            </a:r>
          </a:p>
        </p:txBody>
      </p:sp>
      <p:sp>
        <p:nvSpPr>
          <p:cNvPr id="3" name="Podtytuł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326D4D-D903-48A6-8D09-6E167EB0A10E}"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4365604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87879B-BA16-46C2-B2AC-CA796BF062B9}"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23666285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963084" y="4406942"/>
            <a:ext cx="103632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334FAE-78D9-4C06-BC43-23211228C398}"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0387545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69A569-0EA0-48F9-A8F1-DC056EB6D700}"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05086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3372"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93372"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86C28A-E3C0-46C6-9800-CB9FB79D5BD0}"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24721208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E08608-8656-42BA-AACD-4868C7BBDD7A}"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326685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C8AF05-C46F-4081-B0B1-2E6E07EEB3BF}"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3059929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0" y="273050"/>
            <a:ext cx="4011084"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4766736" y="27309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600"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B50185-48D9-4DE4-A59E-5A5F0E9D92FF}"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4970050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901AAE-3625-4E7E-89F8-6B87E949B10E}"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4483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a:t>Kliknij, aby edytować styl</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120000" y="2505075"/>
            <a:ext cx="5025216"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a:t>Kliknij, aby edytować style wzorca tekstu</a:t>
            </a:r>
          </a:p>
        </p:txBody>
      </p:sp>
      <p:sp>
        <p:nvSpPr>
          <p:cNvPr id="6" name="Content Placeholder 5"/>
          <p:cNvSpPr>
            <a:spLocks noGrp="1"/>
          </p:cNvSpPr>
          <p:nvPr>
            <p:ph sz="quarter" idx="4"/>
          </p:nvPr>
        </p:nvSpPr>
        <p:spPr>
          <a:xfrm>
            <a:off x="6319840" y="2505075"/>
            <a:ext cx="503554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10/19/23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0CC83-8CC9-43F0-BC45-AFC5E3C42807}"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4696805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80"/>
            <a:ext cx="27432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09600" y="274680"/>
            <a:ext cx="80264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5C3FF-C2CD-456E-AB26-A5988D6BBAC5}"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2095348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n-US" noProof="0" dirty="0" err="1"/>
              <a:t>Haga</a:t>
            </a:r>
            <a:r>
              <a:rPr lang="en-US" noProof="0" dirty="0"/>
              <a:t> </a:t>
            </a:r>
            <a:r>
              <a:rPr lang="en-US" noProof="0" dirty="0" err="1"/>
              <a:t>clic</a:t>
            </a:r>
            <a:r>
              <a:rPr lang="en-US" noProof="0" dirty="0"/>
              <a:t> </a:t>
            </a:r>
            <a:r>
              <a:rPr lang="en-US" noProof="0" dirty="0" err="1"/>
              <a:t>para</a:t>
            </a:r>
            <a:r>
              <a:rPr lang="en-US" noProof="0" dirty="0"/>
              <a:t> </a:t>
            </a:r>
            <a:r>
              <a:rPr lang="en-US" noProof="0" dirty="0" err="1"/>
              <a:t>modificar</a:t>
            </a:r>
            <a:r>
              <a:rPr lang="en-US" noProof="0" dirty="0"/>
              <a:t> el </a:t>
            </a:r>
            <a:r>
              <a:rPr lang="en-US" noProof="0" dirty="0" err="1"/>
              <a:t>estilo</a:t>
            </a:r>
            <a:r>
              <a:rPr lang="en-US" noProof="0" dirty="0"/>
              <a:t> de </a:t>
            </a:r>
            <a:r>
              <a:rPr lang="en-US" noProof="0" dirty="0" err="1"/>
              <a:t>título</a:t>
            </a:r>
            <a:r>
              <a:rPr lang="en-US" noProof="0" dirty="0"/>
              <a:t> del </a:t>
            </a:r>
            <a:r>
              <a:rPr lang="en-US" noProof="0" dirty="0" err="1"/>
              <a:t>patrón</a:t>
            </a:r>
            <a:endParaRPr lang="en-US" noProof="0" dirty="0"/>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err="1"/>
              <a:t>Haga</a:t>
            </a:r>
            <a:r>
              <a:rPr lang="en-US" noProof="0" dirty="0"/>
              <a:t> </a:t>
            </a:r>
            <a:r>
              <a:rPr lang="en-US" noProof="0" dirty="0" err="1"/>
              <a:t>clic</a:t>
            </a:r>
            <a:r>
              <a:rPr lang="en-US" noProof="0" dirty="0"/>
              <a:t> </a:t>
            </a:r>
            <a:r>
              <a:rPr lang="en-US" noProof="0" dirty="0" err="1"/>
              <a:t>para</a:t>
            </a:r>
            <a:r>
              <a:rPr lang="en-US" noProof="0" dirty="0"/>
              <a:t> </a:t>
            </a:r>
            <a:r>
              <a:rPr lang="en-US" noProof="0" dirty="0" err="1"/>
              <a:t>modificar</a:t>
            </a:r>
            <a:r>
              <a:rPr lang="en-US" noProof="0" dirty="0"/>
              <a:t> el </a:t>
            </a:r>
            <a:r>
              <a:rPr lang="en-US" noProof="0" dirty="0" err="1"/>
              <a:t>estilo</a:t>
            </a:r>
            <a:r>
              <a:rPr lang="en-US" noProof="0" dirty="0"/>
              <a:t> de </a:t>
            </a:r>
            <a:r>
              <a:rPr lang="en-US" noProof="0" dirty="0" err="1"/>
              <a:t>subtítulo</a:t>
            </a:r>
            <a:r>
              <a:rPr lang="en-US" noProof="0" dirty="0"/>
              <a:t> del </a:t>
            </a:r>
            <a:r>
              <a:rPr lang="en-US" noProof="0" dirty="0" err="1"/>
              <a:t>patrón</a:t>
            </a:r>
            <a:endParaRPr lang="en-US" noProof="0" dirty="0"/>
          </a:p>
        </p:txBody>
      </p:sp>
      <p:sp>
        <p:nvSpPr>
          <p:cNvPr id="4" name="3 Marcador de fecha"/>
          <p:cNvSpPr>
            <a:spLocks noGrp="1"/>
          </p:cNvSpPr>
          <p:nvPr>
            <p:ph type="dt" sz="half" idx="10"/>
          </p:nvPr>
        </p:nvSpPr>
        <p:spPr/>
        <p:txBody>
          <a:bodyPr/>
          <a:lstStyle>
            <a:lvl1pPr>
              <a:defRPr/>
            </a:lvl1pPr>
          </a:lstStyle>
          <a:p>
            <a:pPr>
              <a:defRPr/>
            </a:pPr>
            <a:fld id="{EBAEFC6D-2185-4AF9-BBE2-B3F28881D9D2}" type="datetime1">
              <a:rPr lang="es-ES" smtClean="0"/>
              <a:t>19/10/23</a:t>
            </a:fld>
            <a:endParaRPr lang="es-ES"/>
          </a:p>
        </p:txBody>
      </p:sp>
    </p:spTree>
    <p:extLst>
      <p:ext uri="{BB962C8B-B14F-4D97-AF65-F5344CB8AC3E}">
        <p14:creationId xmlns:p14="http://schemas.microsoft.com/office/powerpoint/2010/main" val="28283401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23392" y="116632"/>
            <a:ext cx="10972800" cy="504056"/>
          </a:xfrm>
        </p:spPr>
        <p:txBody>
          <a:bodyPr>
            <a:noAutofit/>
          </a:bodyPr>
          <a:lstStyle>
            <a:lvl1pPr>
              <a:defRPr sz="2000" b="1">
                <a:solidFill>
                  <a:srgbClr val="FF0000"/>
                </a:solidFill>
              </a:defRPr>
            </a:lvl1pPr>
          </a:lstStyle>
          <a:p>
            <a:r>
              <a:rPr lang="en-US" noProof="0" dirty="0" err="1"/>
              <a:t>Haga</a:t>
            </a:r>
            <a:r>
              <a:rPr lang="en-US" noProof="0" dirty="0"/>
              <a:t> </a:t>
            </a:r>
            <a:r>
              <a:rPr lang="en-US" noProof="0" dirty="0" err="1"/>
              <a:t>clic</a:t>
            </a:r>
            <a:r>
              <a:rPr lang="en-US" noProof="0" dirty="0"/>
              <a:t> para </a:t>
            </a:r>
            <a:r>
              <a:rPr lang="en-US" noProof="0" dirty="0" err="1"/>
              <a:t>modificar</a:t>
            </a:r>
            <a:r>
              <a:rPr lang="en-US" noProof="0" dirty="0"/>
              <a:t> el </a:t>
            </a:r>
            <a:r>
              <a:rPr lang="en-US" noProof="0" dirty="0" err="1"/>
              <a:t>estilo</a:t>
            </a:r>
            <a:r>
              <a:rPr lang="en-US" noProof="0" dirty="0"/>
              <a:t> de </a:t>
            </a:r>
            <a:r>
              <a:rPr lang="en-US" noProof="0" dirty="0" err="1"/>
              <a:t>título</a:t>
            </a:r>
            <a:r>
              <a:rPr lang="en-US" noProof="0" dirty="0"/>
              <a:t> del </a:t>
            </a:r>
            <a:r>
              <a:rPr lang="en-US" noProof="0" dirty="0" err="1"/>
              <a:t>patrón</a:t>
            </a:r>
            <a:endParaRPr lang="en-US" noProof="0" dirty="0"/>
          </a:p>
        </p:txBody>
      </p:sp>
      <p:sp>
        <p:nvSpPr>
          <p:cNvPr id="3" name="2 Marcador de contenido"/>
          <p:cNvSpPr>
            <a:spLocks noGrp="1"/>
          </p:cNvSpPr>
          <p:nvPr>
            <p:ph idx="1"/>
          </p:nvPr>
        </p:nvSpPr>
        <p:spPr>
          <a:xfrm>
            <a:off x="609600" y="692697"/>
            <a:ext cx="10972800" cy="5433467"/>
          </a:xfrm>
        </p:spPr>
        <p:txBody>
          <a:bodyPr/>
          <a:lstStyle>
            <a:lvl1pPr>
              <a:defRPr sz="1800"/>
            </a:lvl1pPr>
            <a:lvl2pPr>
              <a:defRPr sz="1800"/>
            </a:lvl2pPr>
            <a:lvl3pPr>
              <a:defRPr sz="1800"/>
            </a:lvl3pPr>
            <a:lvl4pPr>
              <a:defRPr sz="1800"/>
            </a:lvl4pPr>
            <a:lvl5pPr>
              <a:defRPr sz="1800"/>
            </a:lvl5pPr>
          </a:lstStyle>
          <a:p>
            <a:pPr lvl="0"/>
            <a:r>
              <a:rPr lang="en-US" noProof="0" dirty="0" err="1"/>
              <a:t>Haga</a:t>
            </a:r>
            <a:r>
              <a:rPr lang="en-US" noProof="0" dirty="0"/>
              <a:t> </a:t>
            </a:r>
            <a:r>
              <a:rPr lang="en-US" noProof="0" dirty="0" err="1"/>
              <a:t>clic</a:t>
            </a:r>
            <a:r>
              <a:rPr lang="en-US" noProof="0" dirty="0"/>
              <a:t> </a:t>
            </a:r>
            <a:r>
              <a:rPr lang="en-US" noProof="0" dirty="0" err="1"/>
              <a:t>para</a:t>
            </a:r>
            <a:r>
              <a:rPr lang="en-US" noProof="0" dirty="0"/>
              <a:t> </a:t>
            </a:r>
            <a:r>
              <a:rPr lang="en-US" noProof="0" dirty="0" err="1"/>
              <a:t>modificar</a:t>
            </a:r>
            <a:r>
              <a:rPr lang="en-US" noProof="0" dirty="0"/>
              <a:t> el </a:t>
            </a:r>
            <a:r>
              <a:rPr lang="en-US" noProof="0" dirty="0" err="1"/>
              <a:t>estilo</a:t>
            </a:r>
            <a:r>
              <a:rPr lang="en-US" noProof="0" dirty="0"/>
              <a:t> de </a:t>
            </a:r>
            <a:r>
              <a:rPr lang="en-US" noProof="0" dirty="0" err="1"/>
              <a:t>texto</a:t>
            </a:r>
            <a:r>
              <a:rPr lang="en-US" noProof="0" dirty="0"/>
              <a:t> del </a:t>
            </a:r>
            <a:r>
              <a:rPr lang="en-US" noProof="0" dirty="0" err="1"/>
              <a:t>patrón</a:t>
            </a:r>
            <a:endParaRPr lang="en-US" noProof="0" dirty="0"/>
          </a:p>
          <a:p>
            <a:pPr lvl="1"/>
            <a:r>
              <a:rPr lang="en-US" noProof="0" dirty="0"/>
              <a:t>Segundo </a:t>
            </a:r>
            <a:r>
              <a:rPr lang="en-US" noProof="0" dirty="0" err="1"/>
              <a:t>nivel</a:t>
            </a:r>
            <a:endParaRPr lang="en-US" noProof="0" dirty="0"/>
          </a:p>
          <a:p>
            <a:pPr lvl="2"/>
            <a:r>
              <a:rPr lang="en-US" noProof="0" dirty="0" err="1"/>
              <a:t>Tercer</a:t>
            </a:r>
            <a:r>
              <a:rPr lang="en-US" noProof="0" dirty="0"/>
              <a:t> </a:t>
            </a:r>
            <a:r>
              <a:rPr lang="en-US" noProof="0" dirty="0" err="1"/>
              <a:t>nivel</a:t>
            </a:r>
            <a:endParaRPr lang="en-US" noProof="0" dirty="0"/>
          </a:p>
          <a:p>
            <a:pPr lvl="3"/>
            <a:r>
              <a:rPr lang="en-US" noProof="0" dirty="0"/>
              <a:t>Cuarto </a:t>
            </a:r>
            <a:r>
              <a:rPr lang="en-US" noProof="0" dirty="0" err="1"/>
              <a:t>nivel</a:t>
            </a:r>
            <a:endParaRPr lang="en-US" noProof="0" dirty="0"/>
          </a:p>
          <a:p>
            <a:pPr lvl="4"/>
            <a:r>
              <a:rPr lang="en-US" noProof="0" dirty="0" err="1"/>
              <a:t>Quinto</a:t>
            </a:r>
            <a:r>
              <a:rPr lang="en-US" noProof="0" dirty="0"/>
              <a:t> </a:t>
            </a:r>
            <a:r>
              <a:rPr lang="en-US" noProof="0" dirty="0" err="1"/>
              <a:t>nivel</a:t>
            </a:r>
            <a:endParaRPr lang="en-US" noProof="0" dirty="0"/>
          </a:p>
        </p:txBody>
      </p:sp>
      <p:sp>
        <p:nvSpPr>
          <p:cNvPr id="4" name="3 Marcador de fecha"/>
          <p:cNvSpPr>
            <a:spLocks noGrp="1"/>
          </p:cNvSpPr>
          <p:nvPr>
            <p:ph type="dt" sz="half" idx="10"/>
          </p:nvPr>
        </p:nvSpPr>
        <p:spPr/>
        <p:txBody>
          <a:bodyPr/>
          <a:lstStyle>
            <a:lvl1pPr>
              <a:defRPr/>
            </a:lvl1pPr>
          </a:lstStyle>
          <a:p>
            <a:pPr>
              <a:defRPr/>
            </a:pPr>
            <a:fld id="{15A95609-12F0-4B6A-A906-CD9946A8B2B6}" type="datetime1">
              <a:rPr lang="es-ES" smtClean="0"/>
              <a:t>19/10/23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D7339AF1-DEE1-4481-A789-20416EC0D3FA}" type="slidenum">
              <a:rPr lang="es-ES"/>
              <a:pPr>
                <a:defRPr/>
              </a:pPr>
              <a:t>‹#›</a:t>
            </a:fld>
            <a:endParaRPr lang="es-ES" dirty="0"/>
          </a:p>
        </p:txBody>
      </p:sp>
    </p:spTree>
    <p:extLst>
      <p:ext uri="{BB962C8B-B14F-4D97-AF65-F5344CB8AC3E}">
        <p14:creationId xmlns:p14="http://schemas.microsoft.com/office/powerpoint/2010/main" val="38608796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n-US" noProof="0" dirty="0" err="1"/>
              <a:t>Haga</a:t>
            </a:r>
            <a:r>
              <a:rPr lang="en-US" noProof="0" dirty="0"/>
              <a:t> </a:t>
            </a:r>
            <a:r>
              <a:rPr lang="en-US" noProof="0" dirty="0" err="1"/>
              <a:t>clic</a:t>
            </a:r>
            <a:r>
              <a:rPr lang="en-US" noProof="0" dirty="0"/>
              <a:t> </a:t>
            </a:r>
            <a:r>
              <a:rPr lang="en-US" noProof="0" dirty="0" err="1"/>
              <a:t>para</a:t>
            </a:r>
            <a:r>
              <a:rPr lang="en-US" noProof="0" dirty="0"/>
              <a:t> </a:t>
            </a:r>
            <a:r>
              <a:rPr lang="en-US" noProof="0" dirty="0" err="1"/>
              <a:t>modificar</a:t>
            </a:r>
            <a:r>
              <a:rPr lang="en-US" noProof="0" dirty="0"/>
              <a:t> el </a:t>
            </a:r>
            <a:r>
              <a:rPr lang="en-US" noProof="0" dirty="0" err="1"/>
              <a:t>estilo</a:t>
            </a:r>
            <a:r>
              <a:rPr lang="en-US" noProof="0" dirty="0"/>
              <a:t> de </a:t>
            </a:r>
            <a:r>
              <a:rPr lang="en-US" noProof="0" dirty="0" err="1"/>
              <a:t>título</a:t>
            </a:r>
            <a:r>
              <a:rPr lang="en-US" noProof="0" dirty="0"/>
              <a:t> del </a:t>
            </a:r>
            <a:r>
              <a:rPr lang="en-US" noProof="0" dirty="0" err="1"/>
              <a:t>patrón</a:t>
            </a:r>
            <a:endParaRPr lang="en-US" noProof="0" dirty="0"/>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75296FB-E804-40E9-8991-CBCC6B6660E5}" type="datetime1">
              <a:rPr lang="es-ES" smtClean="0"/>
              <a:t>19/10/23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2053F4CC-8957-40EE-9540-17C600E33760}" type="slidenum">
              <a:rPr lang="es-ES"/>
              <a:pPr>
                <a:defRPr/>
              </a:pPr>
              <a:t>‹#›</a:t>
            </a:fld>
            <a:endParaRPr lang="es-ES" dirty="0"/>
          </a:p>
        </p:txBody>
      </p:sp>
    </p:spTree>
    <p:extLst>
      <p:ext uri="{BB962C8B-B14F-4D97-AF65-F5344CB8AC3E}">
        <p14:creationId xmlns:p14="http://schemas.microsoft.com/office/powerpoint/2010/main" val="3915645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noProof="0" dirty="0" err="1"/>
              <a:t>Haga</a:t>
            </a:r>
            <a:r>
              <a:rPr lang="en-US" noProof="0" dirty="0"/>
              <a:t> </a:t>
            </a:r>
            <a:r>
              <a:rPr lang="en-US" noProof="0" dirty="0" err="1"/>
              <a:t>clic</a:t>
            </a:r>
            <a:r>
              <a:rPr lang="en-US" noProof="0" dirty="0"/>
              <a:t> </a:t>
            </a:r>
            <a:r>
              <a:rPr lang="en-US" noProof="0" dirty="0" err="1"/>
              <a:t>para</a:t>
            </a:r>
            <a:r>
              <a:rPr lang="en-US" noProof="0" dirty="0"/>
              <a:t> </a:t>
            </a:r>
            <a:r>
              <a:rPr lang="en-US" noProof="0" dirty="0" err="1"/>
              <a:t>modificar</a:t>
            </a:r>
            <a:r>
              <a:rPr lang="en-US" noProof="0" dirty="0"/>
              <a:t> el </a:t>
            </a:r>
            <a:r>
              <a:rPr lang="en-US" noProof="0" dirty="0" err="1"/>
              <a:t>estilo</a:t>
            </a:r>
            <a:r>
              <a:rPr lang="en-US" noProof="0" dirty="0"/>
              <a:t> de </a:t>
            </a:r>
            <a:r>
              <a:rPr lang="en-US" noProof="0" dirty="0" err="1"/>
              <a:t>título</a:t>
            </a:r>
            <a:r>
              <a:rPr lang="en-US" noProof="0" dirty="0"/>
              <a:t> del </a:t>
            </a:r>
            <a:r>
              <a:rPr lang="en-US" noProof="0" dirty="0" err="1"/>
              <a:t>patrón</a:t>
            </a:r>
            <a:endParaRPr lang="en-US" noProof="0" dirty="0"/>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98639B33-9D01-4ABB-BCAF-B97103167681}" type="datetime1">
              <a:rPr lang="es-ES" smtClean="0"/>
              <a:t>19/10/23</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913A4D1D-6250-45E0-A420-EC7D4FFB1EC0}" type="slidenum">
              <a:rPr lang="es-ES"/>
              <a:pPr>
                <a:defRPr/>
              </a:pPr>
              <a:t>‹#›</a:t>
            </a:fld>
            <a:endParaRPr lang="es-ES" dirty="0"/>
          </a:p>
        </p:txBody>
      </p:sp>
    </p:spTree>
    <p:extLst>
      <p:ext uri="{BB962C8B-B14F-4D97-AF65-F5344CB8AC3E}">
        <p14:creationId xmlns:p14="http://schemas.microsoft.com/office/powerpoint/2010/main" val="3096322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fld id="{52C1B71C-8ACA-4E56-973D-768CDBA9AF10}" type="datetime1">
              <a:rPr lang="es-ES" smtClean="0"/>
              <a:t>19/10/23</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D523FB52-8DE9-47C3-95FE-E0BF9528E744}" type="slidenum">
              <a:rPr lang="es-ES"/>
              <a:pPr>
                <a:defRPr/>
              </a:pPr>
              <a:t>‹#›</a:t>
            </a:fld>
            <a:endParaRPr lang="es-ES" dirty="0"/>
          </a:p>
        </p:txBody>
      </p:sp>
    </p:spTree>
    <p:extLst>
      <p:ext uri="{BB962C8B-B14F-4D97-AF65-F5344CB8AC3E}">
        <p14:creationId xmlns:p14="http://schemas.microsoft.com/office/powerpoint/2010/main" val="340847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fld id="{ABBE9EB8-02D6-4D80-9B67-16A3D363B7C0}" type="datetime1">
              <a:rPr lang="es-ES" smtClean="0"/>
              <a:t>19/10/23</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E7D20737-88A3-4E8F-9689-00E0241E4278}" type="slidenum">
              <a:rPr lang="es-ES"/>
              <a:pPr>
                <a:defRPr/>
              </a:pPr>
              <a:t>‹#›</a:t>
            </a:fld>
            <a:endParaRPr lang="es-ES" dirty="0"/>
          </a:p>
        </p:txBody>
      </p:sp>
    </p:spTree>
    <p:extLst>
      <p:ext uri="{BB962C8B-B14F-4D97-AF65-F5344CB8AC3E}">
        <p14:creationId xmlns:p14="http://schemas.microsoft.com/office/powerpoint/2010/main" val="36026549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1147293D-A9CE-47A3-9E69-9AAA011DFE76}" type="datetime1">
              <a:rPr lang="es-ES" smtClean="0"/>
              <a:t>19/10/23</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0A41BCD5-ACD3-4524-A181-0AD1F9271BB0}" type="slidenum">
              <a:rPr lang="es-ES"/>
              <a:pPr>
                <a:defRPr/>
              </a:pPr>
              <a:t>‹#›</a:t>
            </a:fld>
            <a:endParaRPr lang="es-ES" dirty="0"/>
          </a:p>
        </p:txBody>
      </p:sp>
    </p:spTree>
    <p:extLst>
      <p:ext uri="{BB962C8B-B14F-4D97-AF65-F5344CB8AC3E}">
        <p14:creationId xmlns:p14="http://schemas.microsoft.com/office/powerpoint/2010/main" val="27117886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CDE2DB52-840E-4C95-9722-00D3155F88C2}" type="datetime1">
              <a:rPr lang="es-ES" smtClean="0"/>
              <a:t>19/10/23</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02131A29-8E1D-4544-80EA-AC0F265603FE}" type="slidenum">
              <a:rPr lang="es-ES"/>
              <a:pPr>
                <a:defRPr/>
              </a:pPr>
              <a:t>‹#›</a:t>
            </a:fld>
            <a:endParaRPr lang="es-ES" dirty="0"/>
          </a:p>
        </p:txBody>
      </p:sp>
    </p:spTree>
    <p:extLst>
      <p:ext uri="{BB962C8B-B14F-4D97-AF65-F5344CB8AC3E}">
        <p14:creationId xmlns:p14="http://schemas.microsoft.com/office/powerpoint/2010/main" val="4282702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10/19/23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518EC46D-98B7-42E3-8340-89F1403DE656}" type="datetime1">
              <a:rPr lang="es-ES" smtClean="0"/>
              <a:t>19/10/23</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3E12C373-8B47-441B-8C69-1CBB7005508C}" type="slidenum">
              <a:rPr lang="es-ES"/>
              <a:pPr>
                <a:defRPr/>
              </a:pPr>
              <a:t>‹#›</a:t>
            </a:fld>
            <a:endParaRPr lang="es-ES" dirty="0"/>
          </a:p>
        </p:txBody>
      </p:sp>
    </p:spTree>
    <p:extLst>
      <p:ext uri="{BB962C8B-B14F-4D97-AF65-F5344CB8AC3E}">
        <p14:creationId xmlns:p14="http://schemas.microsoft.com/office/powerpoint/2010/main" val="1693202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FE1B0C43-ACE9-46F9-ABE0-EEEEA6CC434B}" type="datetime1">
              <a:rPr lang="es-ES" smtClean="0"/>
              <a:t>19/10/23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2AA80295-6251-4548-AA01-E34688612EBF}" type="slidenum">
              <a:rPr lang="es-ES"/>
              <a:pPr>
                <a:defRPr/>
              </a:pPr>
              <a:t>‹#›</a:t>
            </a:fld>
            <a:endParaRPr lang="es-ES" dirty="0"/>
          </a:p>
        </p:txBody>
      </p:sp>
    </p:spTree>
    <p:extLst>
      <p:ext uri="{BB962C8B-B14F-4D97-AF65-F5344CB8AC3E}">
        <p14:creationId xmlns:p14="http://schemas.microsoft.com/office/powerpoint/2010/main" val="411498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dirty="0"/>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0AF04382-9A2F-46A2-B65D-48AB2FC119E0}" type="datetime1">
              <a:rPr lang="es-ES" smtClean="0"/>
              <a:t>19/10/23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9C42B40F-67C8-4C09-87D2-3EEE5FBAAD25}" type="slidenum">
              <a:rPr lang="es-ES"/>
              <a:pPr>
                <a:defRPr/>
              </a:pPr>
              <a:t>‹#›</a:t>
            </a:fld>
            <a:endParaRPr lang="es-ES" dirty="0"/>
          </a:p>
        </p:txBody>
      </p:sp>
    </p:spTree>
    <p:extLst>
      <p:ext uri="{BB962C8B-B14F-4D97-AF65-F5344CB8AC3E}">
        <p14:creationId xmlns:p14="http://schemas.microsoft.com/office/powerpoint/2010/main" val="31820367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1411208-8DF7-A247-9583-E64613DE7207}"/>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2E4EC321-9C7C-1A44-B5A4-8224C32AF8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3194AEF2-25B7-B746-A541-F3EDF20648E4}"/>
              </a:ext>
            </a:extLst>
          </p:cNvPr>
          <p:cNvSpPr>
            <a:spLocks noGrp="1"/>
          </p:cNvSpPr>
          <p:nvPr>
            <p:ph type="dt" sz="half" idx="10"/>
          </p:nvPr>
        </p:nvSpPr>
        <p:spPr/>
        <p:txBody>
          <a:bodyPr/>
          <a:lstStyle/>
          <a:p>
            <a:fld id="{B5CF3124-1948-044C-86D4-211C71B1CEE2}" type="datetimeFigureOut">
              <a:rPr lang="pl-PL" smtClean="0"/>
              <a:t>19.10.2023</a:t>
            </a:fld>
            <a:endParaRPr lang="pl-PL"/>
          </a:p>
        </p:txBody>
      </p:sp>
      <p:sp>
        <p:nvSpPr>
          <p:cNvPr id="5" name="Symbol zastępczy stopki 4">
            <a:extLst>
              <a:ext uri="{FF2B5EF4-FFF2-40B4-BE49-F238E27FC236}">
                <a16:creationId xmlns:a16="http://schemas.microsoft.com/office/drawing/2014/main" id="{1A51271D-CC6F-4040-9E52-C0B0D933D8E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A467FE0-2ECC-E44E-B41D-80FA60685835}"/>
              </a:ext>
            </a:extLst>
          </p:cNvPr>
          <p:cNvSpPr>
            <a:spLocks noGrp="1"/>
          </p:cNvSpPr>
          <p:nvPr>
            <p:ph type="sldNum" sz="quarter" idx="12"/>
          </p:nvPr>
        </p:nvSpPr>
        <p:spPr/>
        <p:txBody>
          <a:bodyPr/>
          <a:lstStyle/>
          <a:p>
            <a:fld id="{67CA21D9-6B61-3244-9DFC-4B1C8CC62046}" type="slidenum">
              <a:rPr lang="pl-PL" smtClean="0"/>
              <a:t>‹#›</a:t>
            </a:fld>
            <a:endParaRPr lang="pl-PL"/>
          </a:p>
        </p:txBody>
      </p:sp>
    </p:spTree>
    <p:extLst>
      <p:ext uri="{BB962C8B-B14F-4D97-AF65-F5344CB8AC3E}">
        <p14:creationId xmlns:p14="http://schemas.microsoft.com/office/powerpoint/2010/main" val="215918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273746-18AB-F74E-805B-765884126E40}"/>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1167E2B3-EFC5-E74A-B01E-E6B2706C2FF3}"/>
              </a:ext>
            </a:extLst>
          </p:cNvPr>
          <p:cNvSpPr>
            <a:spLocks noGrp="1"/>
          </p:cNvSpPr>
          <p:nvPr>
            <p:ph idx="1"/>
          </p:nvPr>
        </p:nvSpPr>
        <p:spPr/>
        <p:txBody>
          <a:bodyPr/>
          <a:lstStyle/>
          <a:p>
            <a:r>
              <a:rPr lang="pl-PL"/>
              <a:t>Edytuj style wzorca tekstu
Drugi poziom
Trzeci poziom
Czwarty poziom
Piąty poziom</a:t>
            </a:r>
          </a:p>
        </p:txBody>
      </p:sp>
      <p:sp>
        <p:nvSpPr>
          <p:cNvPr id="4" name="Symbol zastępczy daty 3">
            <a:extLst>
              <a:ext uri="{FF2B5EF4-FFF2-40B4-BE49-F238E27FC236}">
                <a16:creationId xmlns:a16="http://schemas.microsoft.com/office/drawing/2014/main" id="{99DFF195-F776-4545-8A23-10A052526F83}"/>
              </a:ext>
            </a:extLst>
          </p:cNvPr>
          <p:cNvSpPr>
            <a:spLocks noGrp="1"/>
          </p:cNvSpPr>
          <p:nvPr>
            <p:ph type="dt" sz="half" idx="10"/>
          </p:nvPr>
        </p:nvSpPr>
        <p:spPr/>
        <p:txBody>
          <a:bodyPr/>
          <a:lstStyle/>
          <a:p>
            <a:fld id="{B5CF3124-1948-044C-86D4-211C71B1CEE2}" type="datetimeFigureOut">
              <a:rPr lang="pl-PL" smtClean="0"/>
              <a:t>19.10.2023</a:t>
            </a:fld>
            <a:endParaRPr lang="pl-PL"/>
          </a:p>
        </p:txBody>
      </p:sp>
      <p:sp>
        <p:nvSpPr>
          <p:cNvPr id="5" name="Symbol zastępczy stopki 4">
            <a:extLst>
              <a:ext uri="{FF2B5EF4-FFF2-40B4-BE49-F238E27FC236}">
                <a16:creationId xmlns:a16="http://schemas.microsoft.com/office/drawing/2014/main" id="{E90AFFED-F172-F842-9782-74BAFD450E4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F5E9DAF-B4DD-0140-AABD-39923B2AB1D2}"/>
              </a:ext>
            </a:extLst>
          </p:cNvPr>
          <p:cNvSpPr>
            <a:spLocks noGrp="1"/>
          </p:cNvSpPr>
          <p:nvPr>
            <p:ph type="sldNum" sz="quarter" idx="12"/>
          </p:nvPr>
        </p:nvSpPr>
        <p:spPr/>
        <p:txBody>
          <a:bodyPr/>
          <a:lstStyle/>
          <a:p>
            <a:fld id="{67CA21D9-6B61-3244-9DFC-4B1C8CC62046}" type="slidenum">
              <a:rPr lang="pl-PL" smtClean="0"/>
              <a:t>‹#›</a:t>
            </a:fld>
            <a:endParaRPr lang="pl-PL"/>
          </a:p>
        </p:txBody>
      </p:sp>
    </p:spTree>
    <p:extLst>
      <p:ext uri="{BB962C8B-B14F-4D97-AF65-F5344CB8AC3E}">
        <p14:creationId xmlns:p14="http://schemas.microsoft.com/office/powerpoint/2010/main" val="14206546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7B3AA5-9470-7746-A9A5-0BDF8287EDD5}"/>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8BB75CD2-9F66-D04E-837D-A70544581B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pl-PL"/>
              <a:t>Edytuj style wzorca tekstu
Drugi poziom
Trzeci poziom
Czwarty poziom
Piąty poziom</a:t>
            </a:r>
          </a:p>
        </p:txBody>
      </p:sp>
      <p:sp>
        <p:nvSpPr>
          <p:cNvPr id="4" name="Symbol zastępczy daty 3">
            <a:extLst>
              <a:ext uri="{FF2B5EF4-FFF2-40B4-BE49-F238E27FC236}">
                <a16:creationId xmlns:a16="http://schemas.microsoft.com/office/drawing/2014/main" id="{874575D8-8DB6-7748-A33D-C650E832E4F4}"/>
              </a:ext>
            </a:extLst>
          </p:cNvPr>
          <p:cNvSpPr>
            <a:spLocks noGrp="1"/>
          </p:cNvSpPr>
          <p:nvPr>
            <p:ph type="dt" sz="half" idx="10"/>
          </p:nvPr>
        </p:nvSpPr>
        <p:spPr/>
        <p:txBody>
          <a:bodyPr/>
          <a:lstStyle/>
          <a:p>
            <a:fld id="{B5CF3124-1948-044C-86D4-211C71B1CEE2}" type="datetimeFigureOut">
              <a:rPr lang="pl-PL" smtClean="0"/>
              <a:t>19.10.2023</a:t>
            </a:fld>
            <a:endParaRPr lang="pl-PL"/>
          </a:p>
        </p:txBody>
      </p:sp>
      <p:sp>
        <p:nvSpPr>
          <p:cNvPr id="5" name="Symbol zastępczy stopki 4">
            <a:extLst>
              <a:ext uri="{FF2B5EF4-FFF2-40B4-BE49-F238E27FC236}">
                <a16:creationId xmlns:a16="http://schemas.microsoft.com/office/drawing/2014/main" id="{4C1B5B23-65C5-AD49-9563-E20F035AC0B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8D7E4BC-814E-D24C-8BB5-F0B67316DEAA}"/>
              </a:ext>
            </a:extLst>
          </p:cNvPr>
          <p:cNvSpPr>
            <a:spLocks noGrp="1"/>
          </p:cNvSpPr>
          <p:nvPr>
            <p:ph type="sldNum" sz="quarter" idx="12"/>
          </p:nvPr>
        </p:nvSpPr>
        <p:spPr/>
        <p:txBody>
          <a:bodyPr/>
          <a:lstStyle/>
          <a:p>
            <a:fld id="{67CA21D9-6B61-3244-9DFC-4B1C8CC62046}" type="slidenum">
              <a:rPr lang="pl-PL" smtClean="0"/>
              <a:t>‹#›</a:t>
            </a:fld>
            <a:endParaRPr lang="pl-PL"/>
          </a:p>
        </p:txBody>
      </p:sp>
    </p:spTree>
    <p:extLst>
      <p:ext uri="{BB962C8B-B14F-4D97-AF65-F5344CB8AC3E}">
        <p14:creationId xmlns:p14="http://schemas.microsoft.com/office/powerpoint/2010/main" val="30898985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8EF5C2-6F9C-B845-8D41-12440EDE1466}"/>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B1376E3C-B1B5-D14C-AB80-32424152E0C3}"/>
              </a:ext>
            </a:extLst>
          </p:cNvPr>
          <p:cNvSpPr>
            <a:spLocks noGrp="1"/>
          </p:cNvSpPr>
          <p:nvPr>
            <p:ph sz="half" idx="1"/>
          </p:nvPr>
        </p:nvSpPr>
        <p:spPr>
          <a:xfrm>
            <a:off x="838200" y="1825625"/>
            <a:ext cx="5181600" cy="4351338"/>
          </a:xfrm>
        </p:spPr>
        <p:txBody>
          <a:bodyPr/>
          <a:lstStyle/>
          <a:p>
            <a:r>
              <a:rPr lang="pl-PL"/>
              <a:t>Edytuj style wzorca tekstu
Drugi poziom
Trzeci poziom
Czwarty poziom
Piąty poziom</a:t>
            </a:r>
          </a:p>
        </p:txBody>
      </p:sp>
      <p:sp>
        <p:nvSpPr>
          <p:cNvPr id="4" name="Symbol zastępczy zawartości 3">
            <a:extLst>
              <a:ext uri="{FF2B5EF4-FFF2-40B4-BE49-F238E27FC236}">
                <a16:creationId xmlns:a16="http://schemas.microsoft.com/office/drawing/2014/main" id="{F6620A94-866A-BF4C-8F63-60DA2AAEAE22}"/>
              </a:ext>
            </a:extLst>
          </p:cNvPr>
          <p:cNvSpPr>
            <a:spLocks noGrp="1"/>
          </p:cNvSpPr>
          <p:nvPr>
            <p:ph sz="half" idx="2"/>
          </p:nvPr>
        </p:nvSpPr>
        <p:spPr>
          <a:xfrm>
            <a:off x="6172200" y="1825625"/>
            <a:ext cx="5181600" cy="4351338"/>
          </a:xfrm>
        </p:spPr>
        <p:txBody>
          <a:bodyPr/>
          <a:lstStyle/>
          <a:p>
            <a:r>
              <a:rPr lang="pl-PL"/>
              <a:t>Edytuj style wzorca tekstu
Drugi poziom
Trzeci poziom
Czwarty poziom
Piąty poziom</a:t>
            </a:r>
          </a:p>
        </p:txBody>
      </p:sp>
      <p:sp>
        <p:nvSpPr>
          <p:cNvPr id="5" name="Symbol zastępczy daty 4">
            <a:extLst>
              <a:ext uri="{FF2B5EF4-FFF2-40B4-BE49-F238E27FC236}">
                <a16:creationId xmlns:a16="http://schemas.microsoft.com/office/drawing/2014/main" id="{51C5F95F-9127-2743-A803-62E6691E018D}"/>
              </a:ext>
            </a:extLst>
          </p:cNvPr>
          <p:cNvSpPr>
            <a:spLocks noGrp="1"/>
          </p:cNvSpPr>
          <p:nvPr>
            <p:ph type="dt" sz="half" idx="10"/>
          </p:nvPr>
        </p:nvSpPr>
        <p:spPr/>
        <p:txBody>
          <a:bodyPr/>
          <a:lstStyle/>
          <a:p>
            <a:fld id="{B5CF3124-1948-044C-86D4-211C71B1CEE2}" type="datetimeFigureOut">
              <a:rPr lang="pl-PL" smtClean="0"/>
              <a:t>19.10.2023</a:t>
            </a:fld>
            <a:endParaRPr lang="pl-PL"/>
          </a:p>
        </p:txBody>
      </p:sp>
      <p:sp>
        <p:nvSpPr>
          <p:cNvPr id="6" name="Symbol zastępczy stopki 5">
            <a:extLst>
              <a:ext uri="{FF2B5EF4-FFF2-40B4-BE49-F238E27FC236}">
                <a16:creationId xmlns:a16="http://schemas.microsoft.com/office/drawing/2014/main" id="{3F5F9D59-A244-7048-9DAA-291E84212B1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7166A465-8F37-414C-A01D-95E0EEC2D261}"/>
              </a:ext>
            </a:extLst>
          </p:cNvPr>
          <p:cNvSpPr>
            <a:spLocks noGrp="1"/>
          </p:cNvSpPr>
          <p:nvPr>
            <p:ph type="sldNum" sz="quarter" idx="12"/>
          </p:nvPr>
        </p:nvSpPr>
        <p:spPr/>
        <p:txBody>
          <a:bodyPr/>
          <a:lstStyle/>
          <a:p>
            <a:fld id="{67CA21D9-6B61-3244-9DFC-4B1C8CC62046}" type="slidenum">
              <a:rPr lang="pl-PL" smtClean="0"/>
              <a:t>‹#›</a:t>
            </a:fld>
            <a:endParaRPr lang="pl-PL"/>
          </a:p>
        </p:txBody>
      </p:sp>
    </p:spTree>
    <p:extLst>
      <p:ext uri="{BB962C8B-B14F-4D97-AF65-F5344CB8AC3E}">
        <p14:creationId xmlns:p14="http://schemas.microsoft.com/office/powerpoint/2010/main" val="9772874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722F205-62A2-5D4B-947A-00198C1FB39C}"/>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43EE71C7-1C77-2946-BB40-772F4E31CD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pl-PL"/>
              <a:t>Edytuj style wzorca tekstu
Drugi poziom
Trzeci poziom
Czwarty poziom
Piąty poziom</a:t>
            </a:r>
          </a:p>
        </p:txBody>
      </p:sp>
      <p:sp>
        <p:nvSpPr>
          <p:cNvPr id="4" name="Symbol zastępczy zawartości 3">
            <a:extLst>
              <a:ext uri="{FF2B5EF4-FFF2-40B4-BE49-F238E27FC236}">
                <a16:creationId xmlns:a16="http://schemas.microsoft.com/office/drawing/2014/main" id="{D119C8BE-617F-C646-A5B8-3B3F56DA1FAD}"/>
              </a:ext>
            </a:extLst>
          </p:cNvPr>
          <p:cNvSpPr>
            <a:spLocks noGrp="1"/>
          </p:cNvSpPr>
          <p:nvPr>
            <p:ph sz="half" idx="2"/>
          </p:nvPr>
        </p:nvSpPr>
        <p:spPr>
          <a:xfrm>
            <a:off x="839788" y="2505075"/>
            <a:ext cx="5157787" cy="3684588"/>
          </a:xfrm>
        </p:spPr>
        <p:txBody>
          <a:bodyPr/>
          <a:lstStyle/>
          <a:p>
            <a:r>
              <a:rPr lang="pl-PL"/>
              <a:t>Edytuj style wzorca tekstu
Drugi poziom
Trzeci poziom
Czwarty poziom
Piąty poziom</a:t>
            </a:r>
          </a:p>
        </p:txBody>
      </p:sp>
      <p:sp>
        <p:nvSpPr>
          <p:cNvPr id="5" name="Symbol zastępczy tekstu 4">
            <a:extLst>
              <a:ext uri="{FF2B5EF4-FFF2-40B4-BE49-F238E27FC236}">
                <a16:creationId xmlns:a16="http://schemas.microsoft.com/office/drawing/2014/main" id="{C173423E-F63B-D340-B275-03E160833E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pl-PL"/>
              <a:t>Edytuj style wzorca tekstu
Drugi poziom
Trzeci poziom
Czwarty poziom
Piąty poziom</a:t>
            </a:r>
          </a:p>
        </p:txBody>
      </p:sp>
      <p:sp>
        <p:nvSpPr>
          <p:cNvPr id="6" name="Symbol zastępczy zawartości 5">
            <a:extLst>
              <a:ext uri="{FF2B5EF4-FFF2-40B4-BE49-F238E27FC236}">
                <a16:creationId xmlns:a16="http://schemas.microsoft.com/office/drawing/2014/main" id="{8C5F84E8-CEDB-6D48-81B4-CE7B325AB059}"/>
              </a:ext>
            </a:extLst>
          </p:cNvPr>
          <p:cNvSpPr>
            <a:spLocks noGrp="1"/>
          </p:cNvSpPr>
          <p:nvPr>
            <p:ph sz="quarter" idx="4"/>
          </p:nvPr>
        </p:nvSpPr>
        <p:spPr>
          <a:xfrm>
            <a:off x="6172200" y="2505075"/>
            <a:ext cx="5183188" cy="3684588"/>
          </a:xfrm>
        </p:spPr>
        <p:txBody>
          <a:bodyPr/>
          <a:lstStyle/>
          <a:p>
            <a:r>
              <a:rPr lang="pl-PL"/>
              <a:t>Edytuj style wzorca tekstu
Drugi poziom
Trzeci poziom
Czwarty poziom
Piąty poziom</a:t>
            </a:r>
          </a:p>
        </p:txBody>
      </p:sp>
      <p:sp>
        <p:nvSpPr>
          <p:cNvPr id="7" name="Symbol zastępczy daty 6">
            <a:extLst>
              <a:ext uri="{FF2B5EF4-FFF2-40B4-BE49-F238E27FC236}">
                <a16:creationId xmlns:a16="http://schemas.microsoft.com/office/drawing/2014/main" id="{984B8C0F-98C9-5746-9078-15973FDF6B33}"/>
              </a:ext>
            </a:extLst>
          </p:cNvPr>
          <p:cNvSpPr>
            <a:spLocks noGrp="1"/>
          </p:cNvSpPr>
          <p:nvPr>
            <p:ph type="dt" sz="half" idx="10"/>
          </p:nvPr>
        </p:nvSpPr>
        <p:spPr/>
        <p:txBody>
          <a:bodyPr/>
          <a:lstStyle/>
          <a:p>
            <a:fld id="{B5CF3124-1948-044C-86D4-211C71B1CEE2}" type="datetimeFigureOut">
              <a:rPr lang="pl-PL" smtClean="0"/>
              <a:t>19.10.2023</a:t>
            </a:fld>
            <a:endParaRPr lang="pl-PL"/>
          </a:p>
        </p:txBody>
      </p:sp>
      <p:sp>
        <p:nvSpPr>
          <p:cNvPr id="8" name="Symbol zastępczy stopki 7">
            <a:extLst>
              <a:ext uri="{FF2B5EF4-FFF2-40B4-BE49-F238E27FC236}">
                <a16:creationId xmlns:a16="http://schemas.microsoft.com/office/drawing/2014/main" id="{43EFF222-35CE-9343-B381-FFF1A4CDD8A4}"/>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ED790406-0E5F-FF43-9792-470211EDFB8B}"/>
              </a:ext>
            </a:extLst>
          </p:cNvPr>
          <p:cNvSpPr>
            <a:spLocks noGrp="1"/>
          </p:cNvSpPr>
          <p:nvPr>
            <p:ph type="sldNum" sz="quarter" idx="12"/>
          </p:nvPr>
        </p:nvSpPr>
        <p:spPr/>
        <p:txBody>
          <a:bodyPr/>
          <a:lstStyle/>
          <a:p>
            <a:fld id="{67CA21D9-6B61-3244-9DFC-4B1C8CC62046}" type="slidenum">
              <a:rPr lang="pl-PL" smtClean="0"/>
              <a:t>‹#›</a:t>
            </a:fld>
            <a:endParaRPr lang="pl-PL"/>
          </a:p>
        </p:txBody>
      </p:sp>
    </p:spTree>
    <p:extLst>
      <p:ext uri="{BB962C8B-B14F-4D97-AF65-F5344CB8AC3E}">
        <p14:creationId xmlns:p14="http://schemas.microsoft.com/office/powerpoint/2010/main" val="18376952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9B20286-51C3-0E49-B475-CA3CC806D035}"/>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CB0A8C50-4150-DD40-8255-A6F3EE156DE2}"/>
              </a:ext>
            </a:extLst>
          </p:cNvPr>
          <p:cNvSpPr>
            <a:spLocks noGrp="1"/>
          </p:cNvSpPr>
          <p:nvPr>
            <p:ph type="dt" sz="half" idx="10"/>
          </p:nvPr>
        </p:nvSpPr>
        <p:spPr/>
        <p:txBody>
          <a:bodyPr/>
          <a:lstStyle/>
          <a:p>
            <a:fld id="{B5CF3124-1948-044C-86D4-211C71B1CEE2}" type="datetimeFigureOut">
              <a:rPr lang="pl-PL" smtClean="0"/>
              <a:t>19.10.2023</a:t>
            </a:fld>
            <a:endParaRPr lang="pl-PL"/>
          </a:p>
        </p:txBody>
      </p:sp>
      <p:sp>
        <p:nvSpPr>
          <p:cNvPr id="4" name="Symbol zastępczy stopki 3">
            <a:extLst>
              <a:ext uri="{FF2B5EF4-FFF2-40B4-BE49-F238E27FC236}">
                <a16:creationId xmlns:a16="http://schemas.microsoft.com/office/drawing/2014/main" id="{24B2DE24-26DB-4148-A00D-9245A944C2BB}"/>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25019AB8-13D6-3B48-A867-8779248C3FBF}"/>
              </a:ext>
            </a:extLst>
          </p:cNvPr>
          <p:cNvSpPr>
            <a:spLocks noGrp="1"/>
          </p:cNvSpPr>
          <p:nvPr>
            <p:ph type="sldNum" sz="quarter" idx="12"/>
          </p:nvPr>
        </p:nvSpPr>
        <p:spPr/>
        <p:txBody>
          <a:bodyPr/>
          <a:lstStyle/>
          <a:p>
            <a:fld id="{67CA21D9-6B61-3244-9DFC-4B1C8CC62046}" type="slidenum">
              <a:rPr lang="pl-PL" smtClean="0"/>
              <a:t>‹#›</a:t>
            </a:fld>
            <a:endParaRPr lang="pl-PL"/>
          </a:p>
        </p:txBody>
      </p:sp>
    </p:spTree>
    <p:extLst>
      <p:ext uri="{BB962C8B-B14F-4D97-AF65-F5344CB8AC3E}">
        <p14:creationId xmlns:p14="http://schemas.microsoft.com/office/powerpoint/2010/main" val="29748478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1D4161AA-435C-DF4C-8C30-6392296B65F2}"/>
              </a:ext>
            </a:extLst>
          </p:cNvPr>
          <p:cNvSpPr>
            <a:spLocks noGrp="1"/>
          </p:cNvSpPr>
          <p:nvPr>
            <p:ph type="dt" sz="half" idx="10"/>
          </p:nvPr>
        </p:nvSpPr>
        <p:spPr/>
        <p:txBody>
          <a:bodyPr/>
          <a:lstStyle/>
          <a:p>
            <a:fld id="{B5CF3124-1948-044C-86D4-211C71B1CEE2}" type="datetimeFigureOut">
              <a:rPr lang="pl-PL" smtClean="0"/>
              <a:t>19.10.2023</a:t>
            </a:fld>
            <a:endParaRPr lang="pl-PL"/>
          </a:p>
        </p:txBody>
      </p:sp>
      <p:sp>
        <p:nvSpPr>
          <p:cNvPr id="3" name="Symbol zastępczy stopki 2">
            <a:extLst>
              <a:ext uri="{FF2B5EF4-FFF2-40B4-BE49-F238E27FC236}">
                <a16:creationId xmlns:a16="http://schemas.microsoft.com/office/drawing/2014/main" id="{454B3FA3-F516-EF4D-8802-E1FAE042276A}"/>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40F1FC49-F6F5-6145-9BE2-ABFC5D4DA6FE}"/>
              </a:ext>
            </a:extLst>
          </p:cNvPr>
          <p:cNvSpPr>
            <a:spLocks noGrp="1"/>
          </p:cNvSpPr>
          <p:nvPr>
            <p:ph type="sldNum" sz="quarter" idx="12"/>
          </p:nvPr>
        </p:nvSpPr>
        <p:spPr/>
        <p:txBody>
          <a:bodyPr/>
          <a:lstStyle/>
          <a:p>
            <a:fld id="{67CA21D9-6B61-3244-9DFC-4B1C8CC62046}" type="slidenum">
              <a:rPr lang="pl-PL" smtClean="0"/>
              <a:t>‹#›</a:t>
            </a:fld>
            <a:endParaRPr lang="pl-PL"/>
          </a:p>
        </p:txBody>
      </p:sp>
    </p:spTree>
    <p:extLst>
      <p:ext uri="{BB962C8B-B14F-4D97-AF65-F5344CB8AC3E}">
        <p14:creationId xmlns:p14="http://schemas.microsoft.com/office/powerpoint/2010/main" val="3776562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10/19/23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814F07-B19E-8147-92A5-3C85EB08DA69}"/>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30A53119-057A-F24A-BE49-54B05194EB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pl-PL"/>
              <a:t>Edytuj style wzorca tekstu
Drugi poziom
Trzeci poziom
Czwarty poziom
Piąty poziom</a:t>
            </a:r>
          </a:p>
        </p:txBody>
      </p:sp>
      <p:sp>
        <p:nvSpPr>
          <p:cNvPr id="4" name="Symbol zastępczy tekstu 3">
            <a:extLst>
              <a:ext uri="{FF2B5EF4-FFF2-40B4-BE49-F238E27FC236}">
                <a16:creationId xmlns:a16="http://schemas.microsoft.com/office/drawing/2014/main" id="{1B40682A-AD6F-A143-8EC7-C490DAA5F4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pl-PL"/>
              <a:t>Edytuj style wzorca tekstu
Drugi poziom
Trzeci poziom
Czwarty poziom
Piąty poziom</a:t>
            </a:r>
          </a:p>
        </p:txBody>
      </p:sp>
      <p:sp>
        <p:nvSpPr>
          <p:cNvPr id="5" name="Symbol zastępczy daty 4">
            <a:extLst>
              <a:ext uri="{FF2B5EF4-FFF2-40B4-BE49-F238E27FC236}">
                <a16:creationId xmlns:a16="http://schemas.microsoft.com/office/drawing/2014/main" id="{885680DB-E882-5E41-ABFF-48BD484BD921}"/>
              </a:ext>
            </a:extLst>
          </p:cNvPr>
          <p:cNvSpPr>
            <a:spLocks noGrp="1"/>
          </p:cNvSpPr>
          <p:nvPr>
            <p:ph type="dt" sz="half" idx="10"/>
          </p:nvPr>
        </p:nvSpPr>
        <p:spPr/>
        <p:txBody>
          <a:bodyPr/>
          <a:lstStyle/>
          <a:p>
            <a:fld id="{B5CF3124-1948-044C-86D4-211C71B1CEE2}" type="datetimeFigureOut">
              <a:rPr lang="pl-PL" smtClean="0"/>
              <a:t>19.10.2023</a:t>
            </a:fld>
            <a:endParaRPr lang="pl-PL"/>
          </a:p>
        </p:txBody>
      </p:sp>
      <p:sp>
        <p:nvSpPr>
          <p:cNvPr id="6" name="Symbol zastępczy stopki 5">
            <a:extLst>
              <a:ext uri="{FF2B5EF4-FFF2-40B4-BE49-F238E27FC236}">
                <a16:creationId xmlns:a16="http://schemas.microsoft.com/office/drawing/2014/main" id="{CE91208B-60E4-E34C-8532-7B4C932192EF}"/>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CE45ABD-9E5C-D04B-8B9E-8446933C9A40}"/>
              </a:ext>
            </a:extLst>
          </p:cNvPr>
          <p:cNvSpPr>
            <a:spLocks noGrp="1"/>
          </p:cNvSpPr>
          <p:nvPr>
            <p:ph type="sldNum" sz="quarter" idx="12"/>
          </p:nvPr>
        </p:nvSpPr>
        <p:spPr/>
        <p:txBody>
          <a:bodyPr/>
          <a:lstStyle/>
          <a:p>
            <a:fld id="{67CA21D9-6B61-3244-9DFC-4B1C8CC62046}" type="slidenum">
              <a:rPr lang="pl-PL" smtClean="0"/>
              <a:t>‹#›</a:t>
            </a:fld>
            <a:endParaRPr lang="pl-PL"/>
          </a:p>
        </p:txBody>
      </p:sp>
    </p:spTree>
    <p:extLst>
      <p:ext uri="{BB962C8B-B14F-4D97-AF65-F5344CB8AC3E}">
        <p14:creationId xmlns:p14="http://schemas.microsoft.com/office/powerpoint/2010/main" val="39677403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D311505-B2FF-7846-B27F-2AB1B58DD41F}"/>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9394F040-F80B-3241-BFBE-C965E089F7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B50B1706-B62B-B04C-84BC-CE347501C2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pl-PL"/>
              <a:t>Edytuj style wzorca tekstu
Drugi poziom
Trzeci poziom
Czwarty poziom
Piąty poziom</a:t>
            </a:r>
          </a:p>
        </p:txBody>
      </p:sp>
      <p:sp>
        <p:nvSpPr>
          <p:cNvPr id="5" name="Symbol zastępczy daty 4">
            <a:extLst>
              <a:ext uri="{FF2B5EF4-FFF2-40B4-BE49-F238E27FC236}">
                <a16:creationId xmlns:a16="http://schemas.microsoft.com/office/drawing/2014/main" id="{05C1869C-58EB-7246-BFF4-2C360A9D1DEC}"/>
              </a:ext>
            </a:extLst>
          </p:cNvPr>
          <p:cNvSpPr>
            <a:spLocks noGrp="1"/>
          </p:cNvSpPr>
          <p:nvPr>
            <p:ph type="dt" sz="half" idx="10"/>
          </p:nvPr>
        </p:nvSpPr>
        <p:spPr/>
        <p:txBody>
          <a:bodyPr/>
          <a:lstStyle/>
          <a:p>
            <a:fld id="{B5CF3124-1948-044C-86D4-211C71B1CEE2}" type="datetimeFigureOut">
              <a:rPr lang="pl-PL" smtClean="0"/>
              <a:t>19.10.2023</a:t>
            </a:fld>
            <a:endParaRPr lang="pl-PL"/>
          </a:p>
        </p:txBody>
      </p:sp>
      <p:sp>
        <p:nvSpPr>
          <p:cNvPr id="6" name="Symbol zastępczy stopki 5">
            <a:extLst>
              <a:ext uri="{FF2B5EF4-FFF2-40B4-BE49-F238E27FC236}">
                <a16:creationId xmlns:a16="http://schemas.microsoft.com/office/drawing/2014/main" id="{19DEBD9C-333B-684C-8E5F-2AB33B3A8D7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56D8C3D9-CA88-F046-9A1A-473733205215}"/>
              </a:ext>
            </a:extLst>
          </p:cNvPr>
          <p:cNvSpPr>
            <a:spLocks noGrp="1"/>
          </p:cNvSpPr>
          <p:nvPr>
            <p:ph type="sldNum" sz="quarter" idx="12"/>
          </p:nvPr>
        </p:nvSpPr>
        <p:spPr/>
        <p:txBody>
          <a:bodyPr/>
          <a:lstStyle/>
          <a:p>
            <a:fld id="{67CA21D9-6B61-3244-9DFC-4B1C8CC62046}" type="slidenum">
              <a:rPr lang="pl-PL" smtClean="0"/>
              <a:t>‹#›</a:t>
            </a:fld>
            <a:endParaRPr lang="pl-PL"/>
          </a:p>
        </p:txBody>
      </p:sp>
    </p:spTree>
    <p:extLst>
      <p:ext uri="{BB962C8B-B14F-4D97-AF65-F5344CB8AC3E}">
        <p14:creationId xmlns:p14="http://schemas.microsoft.com/office/powerpoint/2010/main" val="9180177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E53F6A-B56A-1245-AEB4-01E45E170E18}"/>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6A1019D8-6FF5-4E49-8121-E9D464404154}"/>
              </a:ext>
            </a:extLst>
          </p:cNvPr>
          <p:cNvSpPr>
            <a:spLocks noGrp="1"/>
          </p:cNvSpPr>
          <p:nvPr>
            <p:ph type="body" orient="vert" idx="1"/>
          </p:nvPr>
        </p:nvSpPr>
        <p:spPr/>
        <p:txBody>
          <a:bodyPr vert="eaVert"/>
          <a:lstStyle/>
          <a:p>
            <a:r>
              <a:rPr lang="pl-PL"/>
              <a:t>Edytuj style wzorca tekstu
Drugi poziom
Trzeci poziom
Czwarty poziom
Piąty poziom</a:t>
            </a:r>
          </a:p>
        </p:txBody>
      </p:sp>
      <p:sp>
        <p:nvSpPr>
          <p:cNvPr id="4" name="Symbol zastępczy daty 3">
            <a:extLst>
              <a:ext uri="{FF2B5EF4-FFF2-40B4-BE49-F238E27FC236}">
                <a16:creationId xmlns:a16="http://schemas.microsoft.com/office/drawing/2014/main" id="{46ACB704-1C9D-4E4D-A972-435D2D908957}"/>
              </a:ext>
            </a:extLst>
          </p:cNvPr>
          <p:cNvSpPr>
            <a:spLocks noGrp="1"/>
          </p:cNvSpPr>
          <p:nvPr>
            <p:ph type="dt" sz="half" idx="10"/>
          </p:nvPr>
        </p:nvSpPr>
        <p:spPr/>
        <p:txBody>
          <a:bodyPr/>
          <a:lstStyle/>
          <a:p>
            <a:fld id="{B5CF3124-1948-044C-86D4-211C71B1CEE2}" type="datetimeFigureOut">
              <a:rPr lang="pl-PL" smtClean="0"/>
              <a:t>19.10.2023</a:t>
            </a:fld>
            <a:endParaRPr lang="pl-PL"/>
          </a:p>
        </p:txBody>
      </p:sp>
      <p:sp>
        <p:nvSpPr>
          <p:cNvPr id="5" name="Symbol zastępczy stopki 4">
            <a:extLst>
              <a:ext uri="{FF2B5EF4-FFF2-40B4-BE49-F238E27FC236}">
                <a16:creationId xmlns:a16="http://schemas.microsoft.com/office/drawing/2014/main" id="{766F8912-99B6-DA46-B7D4-86AE869CC6A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3B75CD6-9D6F-9743-8097-DE3E0B0CEED8}"/>
              </a:ext>
            </a:extLst>
          </p:cNvPr>
          <p:cNvSpPr>
            <a:spLocks noGrp="1"/>
          </p:cNvSpPr>
          <p:nvPr>
            <p:ph type="sldNum" sz="quarter" idx="12"/>
          </p:nvPr>
        </p:nvSpPr>
        <p:spPr/>
        <p:txBody>
          <a:bodyPr/>
          <a:lstStyle/>
          <a:p>
            <a:fld id="{67CA21D9-6B61-3244-9DFC-4B1C8CC62046}" type="slidenum">
              <a:rPr lang="pl-PL" smtClean="0"/>
              <a:t>‹#›</a:t>
            </a:fld>
            <a:endParaRPr lang="pl-PL"/>
          </a:p>
        </p:txBody>
      </p:sp>
    </p:spTree>
    <p:extLst>
      <p:ext uri="{BB962C8B-B14F-4D97-AF65-F5344CB8AC3E}">
        <p14:creationId xmlns:p14="http://schemas.microsoft.com/office/powerpoint/2010/main" val="8696639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1B5970E2-831C-E04D-8CC9-3FA16B1E60AA}"/>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2FDF53CF-E0E1-3145-8587-CDA88032BEDE}"/>
              </a:ext>
            </a:extLst>
          </p:cNvPr>
          <p:cNvSpPr>
            <a:spLocks noGrp="1"/>
          </p:cNvSpPr>
          <p:nvPr>
            <p:ph type="body" orient="vert" idx="1"/>
          </p:nvPr>
        </p:nvSpPr>
        <p:spPr>
          <a:xfrm>
            <a:off x="838200" y="365125"/>
            <a:ext cx="7734300" cy="5811838"/>
          </a:xfrm>
        </p:spPr>
        <p:txBody>
          <a:bodyPr vert="eaVert"/>
          <a:lstStyle/>
          <a:p>
            <a:r>
              <a:rPr lang="pl-PL"/>
              <a:t>Edytuj style wzorca tekstu
Drugi poziom
Trzeci poziom
Czwarty poziom
Piąty poziom</a:t>
            </a:r>
          </a:p>
        </p:txBody>
      </p:sp>
      <p:sp>
        <p:nvSpPr>
          <p:cNvPr id="4" name="Symbol zastępczy daty 3">
            <a:extLst>
              <a:ext uri="{FF2B5EF4-FFF2-40B4-BE49-F238E27FC236}">
                <a16:creationId xmlns:a16="http://schemas.microsoft.com/office/drawing/2014/main" id="{07A8EE1D-97C0-E247-B578-8CFE532E7723}"/>
              </a:ext>
            </a:extLst>
          </p:cNvPr>
          <p:cNvSpPr>
            <a:spLocks noGrp="1"/>
          </p:cNvSpPr>
          <p:nvPr>
            <p:ph type="dt" sz="half" idx="10"/>
          </p:nvPr>
        </p:nvSpPr>
        <p:spPr/>
        <p:txBody>
          <a:bodyPr/>
          <a:lstStyle/>
          <a:p>
            <a:fld id="{B5CF3124-1948-044C-86D4-211C71B1CEE2}" type="datetimeFigureOut">
              <a:rPr lang="pl-PL" smtClean="0"/>
              <a:t>19.10.2023</a:t>
            </a:fld>
            <a:endParaRPr lang="pl-PL"/>
          </a:p>
        </p:txBody>
      </p:sp>
      <p:sp>
        <p:nvSpPr>
          <p:cNvPr id="5" name="Symbol zastępczy stopki 4">
            <a:extLst>
              <a:ext uri="{FF2B5EF4-FFF2-40B4-BE49-F238E27FC236}">
                <a16:creationId xmlns:a16="http://schemas.microsoft.com/office/drawing/2014/main" id="{FA1B75DC-16C2-414F-9D80-7ACCEA1587E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4919373-FA77-654F-AD5E-B850C514AE06}"/>
              </a:ext>
            </a:extLst>
          </p:cNvPr>
          <p:cNvSpPr>
            <a:spLocks noGrp="1"/>
          </p:cNvSpPr>
          <p:nvPr>
            <p:ph type="sldNum" sz="quarter" idx="12"/>
          </p:nvPr>
        </p:nvSpPr>
        <p:spPr/>
        <p:txBody>
          <a:bodyPr/>
          <a:lstStyle/>
          <a:p>
            <a:fld id="{67CA21D9-6B61-3244-9DFC-4B1C8CC62046}" type="slidenum">
              <a:rPr lang="pl-PL" smtClean="0"/>
              <a:t>‹#›</a:t>
            </a:fld>
            <a:endParaRPr lang="pl-PL"/>
          </a:p>
        </p:txBody>
      </p:sp>
    </p:spTree>
    <p:extLst>
      <p:ext uri="{BB962C8B-B14F-4D97-AF65-F5344CB8AC3E}">
        <p14:creationId xmlns:p14="http://schemas.microsoft.com/office/powerpoint/2010/main" val="4157392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F7D1BD23-6E54-4D9D-AD88-A2813C73CC25}" type="datetimeFigureOut">
              <a:rPr lang="en-US" dirty="0"/>
              <a:t>10/19/23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1471A834-4F3C-4AF9-9C74-05EC35A0F292}" type="datetimeFigureOut">
              <a:rPr lang="en-US" dirty="0"/>
              <a:t>10/19/23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5.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434379"/>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10/19/23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741" r:id="rId18"/>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rgbClr val="434379"/>
            </a:gs>
          </a:gsLst>
          <a:lin ang="2700000" scaled="1"/>
        </a:gradFill>
        <a:effectLst/>
      </p:bgPr>
    </p:bg>
    <p:spTree>
      <p:nvGrpSpPr>
        <p:cNvPr id="1" name=""/>
        <p:cNvGrpSpPr/>
        <p:nvPr/>
      </p:nvGrpSpPr>
      <p:grpSpPr>
        <a:xfrm>
          <a:off x="0" y="0"/>
          <a:ext cx="0" cy="0"/>
          <a:chOff x="0" y="0"/>
          <a:chExt cx="0" cy="0"/>
        </a:xfrm>
      </p:grpSpPr>
      <p:grpSp>
        <p:nvGrpSpPr>
          <p:cNvPr id="60418" name="Group 2"/>
          <p:cNvGrpSpPr>
            <a:grpSpLocks/>
          </p:cNvGrpSpPr>
          <p:nvPr/>
        </p:nvGrpSpPr>
        <p:grpSpPr bwMode="auto">
          <a:xfrm>
            <a:off x="4" y="1588"/>
            <a:ext cx="12176369" cy="6845300"/>
            <a:chOff x="0" y="1"/>
            <a:chExt cx="5753" cy="4312"/>
          </a:xfrm>
        </p:grpSpPr>
        <p:sp>
          <p:nvSpPr>
            <p:cNvPr id="60419"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sz="1800">
                <a:solidFill>
                  <a:srgbClr val="FFFFFF"/>
                </a:solidFill>
              </a:endParaRPr>
            </a:p>
          </p:txBody>
        </p:sp>
        <p:sp>
          <p:nvSpPr>
            <p:cNvPr id="60420"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sz="1800">
                <a:solidFill>
                  <a:srgbClr val="FFFFFF"/>
                </a:solidFill>
              </a:endParaRPr>
            </a:p>
          </p:txBody>
        </p:sp>
      </p:grpSp>
      <p:sp>
        <p:nvSpPr>
          <p:cNvPr id="60421" name="Rectangle 5"/>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ctr" anchorCtr="0" compatLnSpc="1">
            <a:prstTxWarp prst="textNoShape">
              <a:avLst/>
            </a:prstTxWarp>
          </a:bodyPr>
          <a:lstStyle/>
          <a:p>
            <a:pPr lvl="0"/>
            <a:r>
              <a:rPr lang="pl-PL"/>
              <a:t>Kliknij, aby edytować styl wzorca tytułu</a:t>
            </a:r>
          </a:p>
        </p:txBody>
      </p:sp>
      <p:sp>
        <p:nvSpPr>
          <p:cNvPr id="60422" name="Rectangle 6"/>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ctr" anchorCtr="0" compatLnSpc="1">
            <a:prstTxWarp prst="textNoShape">
              <a:avLst/>
            </a:prstTxWarp>
          </a:bodyPr>
          <a:lstStyle>
            <a:lvl1pPr>
              <a:defRPr sz="1400"/>
            </a:lvl1pPr>
          </a:lstStyle>
          <a:p>
            <a:endParaRPr lang="pl-PL">
              <a:solidFill>
                <a:srgbClr val="FFFFFF"/>
              </a:solidFill>
            </a:endParaRPr>
          </a:p>
        </p:txBody>
      </p:sp>
      <p:sp>
        <p:nvSpPr>
          <p:cNvPr id="60423" name="Rectangle 7"/>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ctr" anchorCtr="0" compatLnSpc="1">
            <a:prstTxWarp prst="textNoShape">
              <a:avLst/>
            </a:prstTxWarp>
          </a:bodyPr>
          <a:lstStyle>
            <a:lvl1pPr algn="ctr">
              <a:defRPr sz="1400"/>
            </a:lvl1pPr>
          </a:lstStyle>
          <a:p>
            <a:endParaRPr lang="pl-PL">
              <a:solidFill>
                <a:srgbClr val="FFFFFF"/>
              </a:solidFill>
            </a:endParaRPr>
          </a:p>
        </p:txBody>
      </p:sp>
      <p:sp>
        <p:nvSpPr>
          <p:cNvPr id="60424" name="Rectangle 8"/>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ctr" anchorCtr="0" compatLnSpc="1">
            <a:prstTxWarp prst="textNoShape">
              <a:avLst/>
            </a:prstTxWarp>
          </a:bodyPr>
          <a:lstStyle>
            <a:lvl1pPr algn="r">
              <a:defRPr sz="1400"/>
            </a:lvl1pPr>
          </a:lstStyle>
          <a:p>
            <a:fld id="{FF6F6FD4-45F8-4A41-909E-6713F55D9338}" type="slidenum">
              <a:rPr lang="pl-PL" smtClean="0">
                <a:solidFill>
                  <a:srgbClr val="FFFFFF"/>
                </a:solidFill>
              </a:rPr>
              <a:pPr/>
              <a:t>‹#›</a:t>
            </a:fld>
            <a:endParaRPr lang="pl-PL">
              <a:solidFill>
                <a:srgbClr val="FFFFFF"/>
              </a:solidFill>
            </a:endParaRPr>
          </a:p>
        </p:txBody>
      </p:sp>
      <p:sp>
        <p:nvSpPr>
          <p:cNvPr id="60425" name="Rectangle 9"/>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41174624"/>
      </p:ext>
    </p:extLst>
  </p:cSld>
  <p:clrMap bg1="dk2" tx1="lt1" bg2="dk1"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90000"/>
        <a:buChar char="–"/>
        <a:defRPr sz="2800">
          <a:solidFill>
            <a:schemeClr val="tx1"/>
          </a:solidFill>
          <a:latin typeface="+mn-lt"/>
        </a:defRPr>
      </a:lvl2pPr>
      <a:lvl3pPr marL="1143000" indent="-228600" algn="l" rtl="0" fontAlgn="base">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fontAlgn="base">
        <a:spcBef>
          <a:spcPct val="20000"/>
        </a:spcBef>
        <a:spcAft>
          <a:spcPct val="0"/>
        </a:spcAft>
        <a:buClr>
          <a:schemeClr val="tx1"/>
        </a:buClr>
        <a:buChar char="–"/>
        <a:defRPr sz="2000">
          <a:solidFill>
            <a:schemeClr val="tx1"/>
          </a:solidFill>
          <a:latin typeface="+mn-lt"/>
        </a:defRPr>
      </a:lvl4pPr>
      <a:lvl5pPr marL="2057400" indent="-228600" algn="l" rtl="0" fontAlgn="base">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rgbClr val="434379"/>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9" y="1588"/>
            <a:ext cx="12176369" cy="6845300"/>
            <a:chOff x="0" y="1"/>
            <a:chExt cx="5753" cy="4312"/>
          </a:xfrm>
        </p:grpSpPr>
        <p:sp>
          <p:nvSpPr>
            <p:cNvPr id="60419"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pl-PL" sz="1800">
                <a:solidFill>
                  <a:srgbClr val="FFFFFF"/>
                </a:solidFill>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sz="1800">
                <a:solidFill>
                  <a:srgbClr val="FFFFFF"/>
                </a:solidFill>
              </a:endParaRPr>
            </a:p>
          </p:txBody>
        </p:sp>
      </p:grpSp>
      <p:sp>
        <p:nvSpPr>
          <p:cNvPr id="60421" name="Rectangle 5"/>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ctr" anchorCtr="0" compatLnSpc="1">
            <a:prstTxWarp prst="textNoShape">
              <a:avLst/>
            </a:prstTxWarp>
          </a:bodyPr>
          <a:lstStyle/>
          <a:p>
            <a:pPr lvl="0"/>
            <a:r>
              <a:rPr lang="pl-PL"/>
              <a:t>Kliknij, aby edytować styl wzorca tytułu</a:t>
            </a:r>
          </a:p>
        </p:txBody>
      </p:sp>
      <p:sp>
        <p:nvSpPr>
          <p:cNvPr id="60422" name="Rectangle 6"/>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ctr" anchorCtr="0" compatLnSpc="1">
            <a:prstTxWarp prst="textNoShape">
              <a:avLst/>
            </a:prstTxWarp>
          </a:bodyPr>
          <a:lstStyle>
            <a:lvl1pPr>
              <a:defRPr sz="1400" smtClean="0"/>
            </a:lvl1pPr>
          </a:lstStyle>
          <a:p>
            <a:pPr>
              <a:defRPr/>
            </a:pPr>
            <a:endParaRPr lang="pl-PL">
              <a:solidFill>
                <a:srgbClr val="FFFFFF"/>
              </a:solidFill>
            </a:endParaRPr>
          </a:p>
        </p:txBody>
      </p:sp>
      <p:sp>
        <p:nvSpPr>
          <p:cNvPr id="60423" name="Rectangle 7"/>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ctr" anchorCtr="0" compatLnSpc="1">
            <a:prstTxWarp prst="textNoShape">
              <a:avLst/>
            </a:prstTxWarp>
          </a:bodyPr>
          <a:lstStyle>
            <a:lvl1pPr algn="ctr">
              <a:defRPr sz="1400" smtClean="0"/>
            </a:lvl1pPr>
          </a:lstStyle>
          <a:p>
            <a:pPr>
              <a:defRPr/>
            </a:pPr>
            <a:endParaRPr lang="pl-PL">
              <a:solidFill>
                <a:srgbClr val="FFFFFF"/>
              </a:solidFill>
            </a:endParaRPr>
          </a:p>
        </p:txBody>
      </p:sp>
      <p:sp>
        <p:nvSpPr>
          <p:cNvPr id="60424" name="Rectangle 8"/>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ctr" anchorCtr="0" compatLnSpc="1">
            <a:prstTxWarp prst="textNoShape">
              <a:avLst/>
            </a:prstTxWarp>
          </a:bodyPr>
          <a:lstStyle>
            <a:lvl1pPr algn="r">
              <a:defRPr sz="1400" smtClean="0"/>
            </a:lvl1pPr>
          </a:lstStyle>
          <a:p>
            <a:pPr>
              <a:defRPr/>
            </a:pPr>
            <a:fld id="{BB3ABD71-1464-4E30-BA45-D7EB44A8EB10}" type="slidenum">
              <a:rPr lang="pl-PL">
                <a:solidFill>
                  <a:srgbClr val="FFFFFF"/>
                </a:solidFill>
              </a:rPr>
              <a:pPr>
                <a:defRPr/>
              </a:pPr>
              <a:t>‹#›</a:t>
            </a:fld>
            <a:endParaRPr lang="pl-PL">
              <a:solidFill>
                <a:srgbClr val="FFFFFF"/>
              </a:solidFill>
            </a:endParaRPr>
          </a:p>
        </p:txBody>
      </p:sp>
      <p:sp>
        <p:nvSpPr>
          <p:cNvPr id="1031" name="Rectangle 9"/>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118232875"/>
      </p:ext>
    </p:extLst>
  </p:cSld>
  <p:clrMap bg1="dk2" tx1="lt1" bg2="dk1"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34379"/>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t>Kliknij, aby edytować styl wzorca tytułu</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pl-PL">
              <a:solidFill>
                <a:srgbClr val="000000"/>
              </a:solidFill>
              <a:latin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pl-PL">
              <a:solidFill>
                <a:srgbClr val="000000"/>
              </a:solidFill>
              <a:latin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92E62CDA-C5A5-4FC5-BED7-910E477F27C7}" type="slidenum">
              <a:rPr lang="pl-PL">
                <a:solidFill>
                  <a:srgbClr val="000000"/>
                </a:solidFill>
                <a:latin typeface="Arial" charset="0"/>
              </a:rPr>
              <a:pPr>
                <a:defRPr/>
              </a:pPr>
              <a:t>‹#›</a:t>
            </a:fld>
            <a:endParaRPr lang="pl-PL">
              <a:solidFill>
                <a:srgbClr val="000000"/>
              </a:solidFill>
              <a:latin typeface="Arial" charset="0"/>
            </a:endParaRPr>
          </a:p>
        </p:txBody>
      </p:sp>
    </p:spTree>
    <p:extLst>
      <p:ext uri="{BB962C8B-B14F-4D97-AF65-F5344CB8AC3E}">
        <p14:creationId xmlns:p14="http://schemas.microsoft.com/office/powerpoint/2010/main" val="397227979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Haga clic para modificar el estilo de título del patrón</a:t>
            </a:r>
          </a:p>
        </p:txBody>
      </p:sp>
      <p:sp>
        <p:nvSpPr>
          <p:cNvPr id="1027" name="2 Marcador de texto"/>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Haga clic para modificar el estilo de texto del patrón</a:t>
            </a:r>
          </a:p>
          <a:p>
            <a:pPr lvl="1"/>
            <a:r>
              <a:rPr lang="en-US" altLang="en-US"/>
              <a:t>Segundo nivel</a:t>
            </a:r>
          </a:p>
          <a:p>
            <a:pPr lvl="2"/>
            <a:r>
              <a:rPr lang="en-US" altLang="en-US"/>
              <a:t>Tercer nivel</a:t>
            </a:r>
          </a:p>
          <a:p>
            <a:pPr lvl="3"/>
            <a:r>
              <a:rPr lang="en-US" altLang="en-US"/>
              <a:t>Cuarto nivel</a:t>
            </a:r>
          </a:p>
          <a:p>
            <a:pPr lvl="4"/>
            <a:r>
              <a:rPr lang="en-US" altLang="en-U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8DD5C3E-35FF-4BE1-AD3D-A0671BEEA150}" type="datetime1">
              <a:rPr lang="es-ES" smtClean="0"/>
              <a:t>19/10/23</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p>
        </p:txBody>
      </p:sp>
      <p:sp>
        <p:nvSpPr>
          <p:cNvPr id="6" name="5 Marcador de número de diapositiva"/>
          <p:cNvSpPr>
            <a:spLocks noGrp="1"/>
          </p:cNvSpPr>
          <p:nvPr>
            <p:ph type="sldNum" sz="quarter" idx="4"/>
          </p:nvPr>
        </p:nvSpPr>
        <p:spPr>
          <a:xfrm>
            <a:off x="9264352" y="6361113"/>
            <a:ext cx="2844800" cy="365125"/>
          </a:xfrm>
          <a:prstGeom prst="rect">
            <a:avLst/>
          </a:prstGeom>
        </p:spPr>
        <p:txBody>
          <a:bodyPr vert="horz" lIns="91440" tIns="45720" rIns="91440" bIns="45720" rtlCol="0" anchor="ctr"/>
          <a:lstStyle>
            <a:lvl1pPr algn="r" fontAlgn="auto">
              <a:spcBef>
                <a:spcPts val="0"/>
              </a:spcBef>
              <a:spcAft>
                <a:spcPts val="0"/>
              </a:spcAft>
              <a:defRPr sz="1800">
                <a:solidFill>
                  <a:schemeClr val="tx1">
                    <a:tint val="75000"/>
                  </a:schemeClr>
                </a:solidFill>
                <a:latin typeface="+mn-lt"/>
                <a:cs typeface="+mn-cs"/>
              </a:defRPr>
            </a:lvl1pPr>
          </a:lstStyle>
          <a:p>
            <a:pPr>
              <a:defRPr/>
            </a:pPr>
            <a:fld id="{59F686D3-1774-4E5B-90DB-2D7AAD7D7E59}" type="slidenum">
              <a:rPr lang="es-ES" smtClean="0"/>
              <a:pPr>
                <a:defRPr/>
              </a:pPr>
              <a:t>‹#›</a:t>
            </a:fld>
            <a:endParaRPr lang="es-ES" dirty="0"/>
          </a:p>
        </p:txBody>
      </p:sp>
      <p:sp>
        <p:nvSpPr>
          <p:cNvPr id="1032" name="6 CuadroTexto"/>
          <p:cNvSpPr txBox="1">
            <a:spLocks noChangeArrowheads="1"/>
          </p:cNvSpPr>
          <p:nvPr userDrawn="1"/>
        </p:nvSpPr>
        <p:spPr bwMode="auto">
          <a:xfrm>
            <a:off x="4087402" y="6386951"/>
            <a:ext cx="47929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s-ES" altLang="x-none" sz="1200" i="0" baseline="0" dirty="0"/>
              <a:t>DONES – </a:t>
            </a:r>
            <a:r>
              <a:rPr lang="es-ES" altLang="x-none" sz="1200" i="0" baseline="0" dirty="0" err="1"/>
              <a:t>fnuc</a:t>
            </a:r>
            <a:r>
              <a:rPr lang="es-ES" altLang="x-none" sz="1200" i="0" baseline="0" dirty="0"/>
              <a:t> meeting</a:t>
            </a:r>
            <a:endParaRPr lang="es-ES" altLang="x-none" sz="1200" i="0" dirty="0"/>
          </a:p>
        </p:txBody>
      </p:sp>
      <p:sp>
        <p:nvSpPr>
          <p:cNvPr id="7" name="6 Rectángulo"/>
          <p:cNvSpPr/>
          <p:nvPr userDrawn="1"/>
        </p:nvSpPr>
        <p:spPr>
          <a:xfrm>
            <a:off x="10032437" y="6223863"/>
            <a:ext cx="2159563" cy="629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Imagen 10">
            <a:extLst>
              <a:ext uri="{FF2B5EF4-FFF2-40B4-BE49-F238E27FC236}">
                <a16:creationId xmlns:a16="http://schemas.microsoft.com/office/drawing/2014/main" id="{1275FAFC-77BD-C444-80F7-20E7C82D6C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953" y="6106444"/>
            <a:ext cx="2603313" cy="858623"/>
          </a:xfrm>
          <a:prstGeom prst="rect">
            <a:avLst/>
          </a:prstGeom>
        </p:spPr>
      </p:pic>
      <p:pic>
        <p:nvPicPr>
          <p:cNvPr id="13" name="Imagen 12">
            <a:extLst>
              <a:ext uri="{FF2B5EF4-FFF2-40B4-BE49-F238E27FC236}">
                <a16:creationId xmlns:a16="http://schemas.microsoft.com/office/drawing/2014/main" id="{C505A6B2-0864-F54E-8B3F-A8B24FD20D1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390788" y="6197281"/>
            <a:ext cx="1759203" cy="656341"/>
          </a:xfrm>
          <a:prstGeom prst="rect">
            <a:avLst/>
          </a:prstGeom>
        </p:spPr>
      </p:pic>
    </p:spTree>
    <p:extLst>
      <p:ext uri="{BB962C8B-B14F-4D97-AF65-F5344CB8AC3E}">
        <p14:creationId xmlns:p14="http://schemas.microsoft.com/office/powerpoint/2010/main" val="211335998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DB7A3DDE-9D4C-9A40-B5BA-0D2B6C3DB1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8B4B1465-643C-3C42-982F-5DD0B44973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pl-PL"/>
              <a:t>Edytuj style wzorca tekstu
Drugi poziom
Trzeci poziom
Czwarty poziom
Piąty poziom</a:t>
            </a:r>
          </a:p>
        </p:txBody>
      </p:sp>
      <p:sp>
        <p:nvSpPr>
          <p:cNvPr id="4" name="Symbol zastępczy daty 3">
            <a:extLst>
              <a:ext uri="{FF2B5EF4-FFF2-40B4-BE49-F238E27FC236}">
                <a16:creationId xmlns:a16="http://schemas.microsoft.com/office/drawing/2014/main" id="{13C73C9D-C45D-A642-9129-1F58F0355E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CF3124-1948-044C-86D4-211C71B1CEE2}" type="datetimeFigureOut">
              <a:rPr lang="pl-PL" smtClean="0"/>
              <a:t>19.10.2023</a:t>
            </a:fld>
            <a:endParaRPr lang="pl-PL"/>
          </a:p>
        </p:txBody>
      </p:sp>
      <p:sp>
        <p:nvSpPr>
          <p:cNvPr id="5" name="Symbol zastępczy stopki 4">
            <a:extLst>
              <a:ext uri="{FF2B5EF4-FFF2-40B4-BE49-F238E27FC236}">
                <a16:creationId xmlns:a16="http://schemas.microsoft.com/office/drawing/2014/main" id="{FC6C30C9-32FB-AB40-9B07-8486155960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A3420681-B955-8A4C-BC4F-4EAE905D89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A21D9-6B61-3244-9DFC-4B1C8CC62046}" type="slidenum">
              <a:rPr lang="pl-PL" smtClean="0"/>
              <a:t>‹#›</a:t>
            </a:fld>
            <a:endParaRPr lang="pl-PL"/>
          </a:p>
        </p:txBody>
      </p:sp>
    </p:spTree>
    <p:extLst>
      <p:ext uri="{BB962C8B-B14F-4D97-AF65-F5344CB8AC3E}">
        <p14:creationId xmlns:p14="http://schemas.microsoft.com/office/powerpoint/2010/main" val="88711156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18" Type="http://schemas.openxmlformats.org/officeDocument/2006/relationships/image" Target="../media/image23.png"/><Relationship Id="rId3" Type="http://schemas.openxmlformats.org/officeDocument/2006/relationships/image" Target="../media/image8.png"/><Relationship Id="rId21" Type="http://schemas.openxmlformats.org/officeDocument/2006/relationships/image" Target="../media/image25.png"/><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hyperlink" Target="https://indico.ifmif-dones.es/event/4/" TargetMode="External"/><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6.gif"/></Relationships>
</file>

<file path=ppt/slides/_rels/slide1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emf"/><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49.emf"/><Relationship Id="rId17" Type="http://schemas.openxmlformats.org/officeDocument/2006/relationships/image" Target="../media/image54.emf"/><Relationship Id="rId2" Type="http://schemas.openxmlformats.org/officeDocument/2006/relationships/image" Target="../media/image43.png"/><Relationship Id="rId16" Type="http://schemas.openxmlformats.org/officeDocument/2006/relationships/image" Target="../media/image53.emf"/><Relationship Id="rId1" Type="http://schemas.openxmlformats.org/officeDocument/2006/relationships/slideLayout" Target="../slideLayouts/slideLayout47.xml"/><Relationship Id="rId6" Type="http://schemas.openxmlformats.org/officeDocument/2006/relationships/image" Target="../media/image45.png"/><Relationship Id="rId11" Type="http://schemas.openxmlformats.org/officeDocument/2006/relationships/image" Target="../media/image48.png"/><Relationship Id="rId5" Type="http://schemas.microsoft.com/office/2007/relationships/hdphoto" Target="../media/hdphoto3.wdp"/><Relationship Id="rId15" Type="http://schemas.openxmlformats.org/officeDocument/2006/relationships/image" Target="../media/image52.emf"/><Relationship Id="rId10" Type="http://schemas.openxmlformats.org/officeDocument/2006/relationships/image" Target="../media/image47.png"/><Relationship Id="rId4" Type="http://schemas.openxmlformats.org/officeDocument/2006/relationships/image" Target="../media/image44.png"/><Relationship Id="rId9" Type="http://schemas.microsoft.com/office/2007/relationships/hdphoto" Target="../media/hdphoto5.wdp"/><Relationship Id="rId14" Type="http://schemas.openxmlformats.org/officeDocument/2006/relationships/image" Target="../media/image51.emf"/></Relationships>
</file>

<file path=ppt/slides/_rels/slide1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63.xml"/><Relationship Id="rId5" Type="http://schemas.openxmlformats.org/officeDocument/2006/relationships/image" Target="../media/image61.png"/><Relationship Id="rId4" Type="http://schemas.openxmlformats.org/officeDocument/2006/relationships/image" Target="../media/image60.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2" Type="http://schemas.openxmlformats.org/officeDocument/2006/relationships/hyperlink" Target="https://idm.dones.irb.hr/op/op.ViewOnline.php?documentid=244&amp;version=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124" y="2129100"/>
            <a:ext cx="11303523" cy="1728192"/>
          </a:xfrm>
          <a:solidFill>
            <a:srgbClr val="C00000"/>
          </a:solidFill>
        </p:spPr>
        <p:txBody>
          <a:bodyPr/>
          <a:lstStyle/>
          <a:p>
            <a:pPr algn="ctr"/>
            <a:r>
              <a:rPr lang="pl-PL" sz="4400" b="1" i="0" dirty="0" err="1">
                <a:solidFill>
                  <a:srgbClr val="FFFF00"/>
                </a:solidFill>
                <a:effectLst/>
              </a:rPr>
              <a:t>Possible</a:t>
            </a:r>
            <a:r>
              <a:rPr lang="pl-PL" sz="4400" b="1" i="0" dirty="0">
                <a:solidFill>
                  <a:srgbClr val="FFFF00"/>
                </a:solidFill>
                <a:effectLst/>
              </a:rPr>
              <a:t> </a:t>
            </a:r>
            <a:r>
              <a:rPr lang="pl-PL" sz="4400" b="1" i="0" dirty="0" err="1">
                <a:solidFill>
                  <a:srgbClr val="FFFF00"/>
                </a:solidFill>
                <a:effectLst/>
              </a:rPr>
              <a:t>experiments</a:t>
            </a:r>
            <a:r>
              <a:rPr lang="pl-PL" sz="4400" b="1" i="0" dirty="0">
                <a:solidFill>
                  <a:srgbClr val="FFFF00"/>
                </a:solidFill>
                <a:effectLst/>
              </a:rPr>
              <a:t> </a:t>
            </a:r>
            <a:r>
              <a:rPr lang="pl-PL" sz="4400" b="1" i="0" dirty="0" err="1">
                <a:solidFill>
                  <a:srgbClr val="FFFF00"/>
                </a:solidFill>
                <a:effectLst/>
              </a:rPr>
              <a:t>at</a:t>
            </a:r>
            <a:r>
              <a:rPr lang="pl-PL" sz="4400" b="1" i="0" dirty="0">
                <a:solidFill>
                  <a:srgbClr val="FFFF00"/>
                </a:solidFill>
                <a:effectLst/>
              </a:rPr>
              <a:t> DONES </a:t>
            </a:r>
            <a:br>
              <a:rPr lang="pl-PL" sz="4400" b="1" i="0" dirty="0">
                <a:solidFill>
                  <a:srgbClr val="FFFF00"/>
                </a:solidFill>
                <a:effectLst/>
              </a:rPr>
            </a:br>
            <a:r>
              <a:rPr lang="pl-PL" sz="4400" b="1" i="0" dirty="0">
                <a:solidFill>
                  <a:srgbClr val="FFFF00"/>
                </a:solidFill>
                <a:effectLst/>
              </a:rPr>
              <a:t>with </a:t>
            </a:r>
            <a:r>
              <a:rPr lang="pl-PL" sz="4400" b="1" i="0" dirty="0" err="1">
                <a:solidFill>
                  <a:srgbClr val="FFFF00"/>
                </a:solidFill>
                <a:effectLst/>
              </a:rPr>
              <a:t>pulsed</a:t>
            </a:r>
            <a:r>
              <a:rPr lang="pl-PL" sz="4400" b="1" i="0" dirty="0">
                <a:solidFill>
                  <a:srgbClr val="FFFF00"/>
                </a:solidFill>
                <a:effectLst/>
              </a:rPr>
              <a:t> deuteron </a:t>
            </a:r>
            <a:r>
              <a:rPr lang="pl-PL" sz="4400" b="1" i="0" dirty="0" err="1">
                <a:solidFill>
                  <a:srgbClr val="FFFF00"/>
                </a:solidFill>
                <a:effectLst/>
              </a:rPr>
              <a:t>beams</a:t>
            </a:r>
            <a:endParaRPr lang="en-US" sz="4400" b="1" dirty="0">
              <a:solidFill>
                <a:srgbClr val="FFFF00"/>
              </a:solidFill>
            </a:endParaRPr>
          </a:p>
        </p:txBody>
      </p:sp>
      <p:sp>
        <p:nvSpPr>
          <p:cNvPr id="3" name="Subtitle 2"/>
          <p:cNvSpPr>
            <a:spLocks noGrp="1"/>
          </p:cNvSpPr>
          <p:nvPr>
            <p:ph type="subTitle" idx="1"/>
          </p:nvPr>
        </p:nvSpPr>
        <p:spPr>
          <a:xfrm>
            <a:off x="213119" y="4011791"/>
            <a:ext cx="12036401" cy="965200"/>
          </a:xfrm>
        </p:spPr>
        <p:txBody>
          <a:bodyPr>
            <a:noAutofit/>
          </a:bodyPr>
          <a:lstStyle/>
          <a:p>
            <a:pPr algn="ctr">
              <a:spcBef>
                <a:spcPts val="0"/>
              </a:spcBef>
            </a:pPr>
            <a:r>
              <a:rPr lang="en-US" sz="2000" b="1" dirty="0">
                <a:solidFill>
                  <a:srgbClr val="FFFF00"/>
                </a:solidFill>
              </a:rPr>
              <a:t>Bogdan </a:t>
            </a:r>
            <a:r>
              <a:rPr lang="en-US" sz="2000" b="1" dirty="0" err="1">
                <a:solidFill>
                  <a:srgbClr val="FFFF00"/>
                </a:solidFill>
              </a:rPr>
              <a:t>Fornal</a:t>
            </a:r>
            <a:r>
              <a:rPr lang="en-US" sz="2000" b="1" dirty="0">
                <a:solidFill>
                  <a:srgbClr val="FFFF00"/>
                </a:solidFill>
              </a:rPr>
              <a:t>, </a:t>
            </a:r>
            <a:r>
              <a:rPr lang="en-US" sz="2000" b="1" dirty="0" err="1">
                <a:solidFill>
                  <a:srgbClr val="FFFF00"/>
                </a:solidFill>
              </a:rPr>
              <a:t>Łukasz</a:t>
            </a:r>
            <a:r>
              <a:rPr lang="en-US" sz="2000" b="1" dirty="0">
                <a:solidFill>
                  <a:srgbClr val="FFFF00"/>
                </a:solidFill>
              </a:rPr>
              <a:t> </a:t>
            </a:r>
            <a:r>
              <a:rPr lang="en-US" sz="2000" b="1" dirty="0" err="1">
                <a:solidFill>
                  <a:srgbClr val="FFFF00"/>
                </a:solidFill>
              </a:rPr>
              <a:t>Iskra</a:t>
            </a:r>
            <a:r>
              <a:rPr lang="en-US" sz="2000" b="1" dirty="0">
                <a:solidFill>
                  <a:srgbClr val="FFFF00"/>
                </a:solidFill>
              </a:rPr>
              <a:t> </a:t>
            </a:r>
            <a:r>
              <a:rPr lang="en-US" sz="2000" b="0" i="1" dirty="0">
                <a:solidFill>
                  <a:srgbClr val="FFFF00"/>
                </a:solidFill>
              </a:rPr>
              <a:t>(IFJ PAN)</a:t>
            </a:r>
            <a:r>
              <a:rPr lang="en-US" sz="2000" b="0" i="1" dirty="0">
                <a:solidFill>
                  <a:schemeClr val="tx1"/>
                </a:solidFill>
              </a:rPr>
              <a:t> </a:t>
            </a:r>
            <a:r>
              <a:rPr lang="en-US" sz="2000" b="1" dirty="0">
                <a:solidFill>
                  <a:schemeClr val="tx1"/>
                </a:solidFill>
              </a:rPr>
              <a:t>+ </a:t>
            </a:r>
            <a:r>
              <a:rPr lang="en-US" sz="2000" dirty="0">
                <a:solidFill>
                  <a:schemeClr val="tx1"/>
                </a:solidFill>
              </a:rPr>
              <a:t>contribution from the </a:t>
            </a:r>
            <a:r>
              <a:rPr lang="en-US" sz="2000" dirty="0" err="1">
                <a:solidFill>
                  <a:schemeClr val="tx1"/>
                </a:solidFill>
              </a:rPr>
              <a:t>fnuc</a:t>
            </a:r>
            <a:r>
              <a:rPr lang="en-US" sz="2000" dirty="0">
                <a:solidFill>
                  <a:schemeClr val="tx1"/>
                </a:solidFill>
              </a:rPr>
              <a:t> @ DONES working group</a:t>
            </a:r>
          </a:p>
          <a:p>
            <a:pPr algn="ctr">
              <a:lnSpc>
                <a:spcPct val="150000"/>
              </a:lnSpc>
              <a:spcBef>
                <a:spcPts val="0"/>
              </a:spcBef>
            </a:pPr>
            <a:r>
              <a:rPr lang="pl-PL" sz="2400" b="0" dirty="0" err="1">
                <a:solidFill>
                  <a:srgbClr val="FFFF00"/>
                </a:solidFill>
                <a:latin typeface="+mn-lt"/>
              </a:rPr>
              <a:t>Presented</a:t>
            </a:r>
            <a:r>
              <a:rPr lang="pl-PL" sz="2400" b="0" dirty="0">
                <a:solidFill>
                  <a:srgbClr val="FFFF00"/>
                </a:solidFill>
                <a:latin typeface="+mn-lt"/>
              </a:rPr>
              <a:t> by </a:t>
            </a:r>
          </a:p>
          <a:p>
            <a:pPr algn="ctr">
              <a:lnSpc>
                <a:spcPct val="150000"/>
              </a:lnSpc>
              <a:spcBef>
                <a:spcPts val="0"/>
              </a:spcBef>
            </a:pPr>
            <a:r>
              <a:rPr lang="pl-PL" sz="2800" dirty="0">
                <a:solidFill>
                  <a:srgbClr val="FFFF00"/>
                </a:solidFill>
                <a:latin typeface="+mn-lt"/>
              </a:rPr>
              <a:t>Adam Maj </a:t>
            </a:r>
            <a:r>
              <a:rPr lang="pl-PL" sz="2800" b="0" i="1" dirty="0">
                <a:solidFill>
                  <a:srgbClr val="FFFF00"/>
                </a:solidFill>
                <a:latin typeface="+mn-lt"/>
              </a:rPr>
              <a:t>(IFJ PAN </a:t>
            </a:r>
            <a:r>
              <a:rPr lang="pl-PL" sz="2800" b="0" i="1" dirty="0" err="1">
                <a:solidFill>
                  <a:srgbClr val="FFFF00"/>
                </a:solidFill>
                <a:latin typeface="+mn-lt"/>
              </a:rPr>
              <a:t>Krakow</a:t>
            </a:r>
            <a:r>
              <a:rPr lang="pl-PL" sz="2800" b="0" i="1" dirty="0">
                <a:solidFill>
                  <a:srgbClr val="FFFF00"/>
                </a:solidFill>
                <a:latin typeface="+mn-lt"/>
              </a:rPr>
              <a:t>)</a:t>
            </a:r>
          </a:p>
        </p:txBody>
      </p:sp>
      <p:pic>
        <p:nvPicPr>
          <p:cNvPr id="33" name="Picture 3"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1723" y="190078"/>
            <a:ext cx="1666859" cy="90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e tekstowe 4"/>
          <p:cNvSpPr txBox="1"/>
          <p:nvPr/>
        </p:nvSpPr>
        <p:spPr>
          <a:xfrm>
            <a:off x="8720691" y="5702581"/>
            <a:ext cx="3471309" cy="881844"/>
          </a:xfrm>
          <a:prstGeom prst="rect">
            <a:avLst/>
          </a:prstGeom>
          <a:solidFill>
            <a:schemeClr val="bg1"/>
          </a:solidFill>
        </p:spPr>
        <p:txBody>
          <a:bodyPr wrap="square" rtlCol="0">
            <a:spAutoFit/>
          </a:bodyPr>
          <a:lstStyle/>
          <a:p>
            <a:pPr algn="just"/>
            <a:r>
              <a:rPr lang="en-US" sz="733" dirty="0">
                <a:latin typeface="Arial" panose="020B0604020202020204" pitchFamily="34" charset="0"/>
                <a:cs typeface="Arial" panose="020B0604020202020204" pitchFamily="34" charset="0"/>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r>
              <a:rPr lang="pl-PL" sz="733" dirty="0" err="1">
                <a:latin typeface="Arial" panose="020B0604020202020204" pitchFamily="34" charset="0"/>
                <a:cs typeface="Arial" panose="020B0604020202020204" pitchFamily="34" charset="0"/>
              </a:rPr>
              <a:t>am</a:t>
            </a:r>
            <a:endParaRPr lang="en-US" sz="733" dirty="0">
              <a:latin typeface="Arial" panose="020B0604020202020204" pitchFamily="34" charset="0"/>
              <a:cs typeface="Arial" panose="020B0604020202020204" pitchFamily="34" charset="0"/>
            </a:endParaRPr>
          </a:p>
        </p:txBody>
      </p:sp>
      <p:grpSp>
        <p:nvGrpSpPr>
          <p:cNvPr id="57" name="Grupo 27">
            <a:extLst>
              <a:ext uri="{FF2B5EF4-FFF2-40B4-BE49-F238E27FC236}">
                <a16:creationId xmlns:a16="http://schemas.microsoft.com/office/drawing/2014/main" id="{BF00F64F-79CE-403C-9A86-755EC6FB1CBE}"/>
              </a:ext>
            </a:extLst>
          </p:cNvPr>
          <p:cNvGrpSpPr/>
          <p:nvPr/>
        </p:nvGrpSpPr>
        <p:grpSpPr>
          <a:xfrm>
            <a:off x="1755893" y="5658863"/>
            <a:ext cx="4484059" cy="1073004"/>
            <a:chOff x="459333" y="1340768"/>
            <a:chExt cx="4930237" cy="1332871"/>
          </a:xfrm>
        </p:grpSpPr>
        <p:pic>
          <p:nvPicPr>
            <p:cNvPr id="58" name="Imagen 28">
              <a:extLst>
                <a:ext uri="{FF2B5EF4-FFF2-40B4-BE49-F238E27FC236}">
                  <a16:creationId xmlns:a16="http://schemas.microsoft.com/office/drawing/2014/main" id="{71251778-23DD-41EE-82C9-7D895E1827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0313" b="-1251"/>
            <a:stretch/>
          </p:blipFill>
          <p:spPr>
            <a:xfrm>
              <a:off x="459333" y="1352310"/>
              <a:ext cx="2322866" cy="360000"/>
            </a:xfrm>
            <a:prstGeom prst="rect">
              <a:avLst/>
            </a:prstGeom>
          </p:spPr>
        </p:pic>
        <p:pic>
          <p:nvPicPr>
            <p:cNvPr id="59" name="Imagen 29" descr="Forma&#10;&#10;Descripción generada automáticamente">
              <a:extLst>
                <a:ext uri="{FF2B5EF4-FFF2-40B4-BE49-F238E27FC236}">
                  <a16:creationId xmlns:a16="http://schemas.microsoft.com/office/drawing/2014/main" id="{63919A51-6414-4E3A-B931-CB86C6E276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8024" y="1340768"/>
              <a:ext cx="720000" cy="360000"/>
            </a:xfrm>
            <a:prstGeom prst="rect">
              <a:avLst/>
            </a:prstGeom>
          </p:spPr>
        </p:pic>
        <p:pic>
          <p:nvPicPr>
            <p:cNvPr id="60" name="Imagen 30" descr="Imagen que contiene Logotipo&#10;&#10;Descripción generada automáticamente">
              <a:extLst>
                <a:ext uri="{FF2B5EF4-FFF2-40B4-BE49-F238E27FC236}">
                  <a16:creationId xmlns:a16="http://schemas.microsoft.com/office/drawing/2014/main" id="{0C460A65-FC1C-4E30-957F-B79EA9F582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8570" y="1352310"/>
              <a:ext cx="441000" cy="360000"/>
            </a:xfrm>
            <a:prstGeom prst="rect">
              <a:avLst/>
            </a:prstGeom>
          </p:spPr>
        </p:pic>
        <p:pic>
          <p:nvPicPr>
            <p:cNvPr id="61" name="Imagen 31" descr="Dibujo de un animal con la boca abierta&#10;&#10;Descripción generada automáticamente con confianza baja">
              <a:extLst>
                <a:ext uri="{FF2B5EF4-FFF2-40B4-BE49-F238E27FC236}">
                  <a16:creationId xmlns:a16="http://schemas.microsoft.com/office/drawing/2014/main" id="{839EECC6-1C17-43B6-A62C-586361292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5108" y="2306416"/>
              <a:ext cx="1074462" cy="360000"/>
            </a:xfrm>
            <a:prstGeom prst="rect">
              <a:avLst/>
            </a:prstGeom>
          </p:spPr>
        </p:pic>
        <p:pic>
          <p:nvPicPr>
            <p:cNvPr id="62" name="Imagen 32" descr="Logotipo&#10;&#10;Descripción generada automáticamente con confianza baja">
              <a:extLst>
                <a:ext uri="{FF2B5EF4-FFF2-40B4-BE49-F238E27FC236}">
                  <a16:creationId xmlns:a16="http://schemas.microsoft.com/office/drawing/2014/main" id="{8CC55233-3D07-422E-8EED-E9800504EE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0" t="25229" r="4327" b="21852"/>
            <a:stretch/>
          </p:blipFill>
          <p:spPr>
            <a:xfrm>
              <a:off x="3678188" y="1836901"/>
              <a:ext cx="928910" cy="360000"/>
            </a:xfrm>
            <a:prstGeom prst="rect">
              <a:avLst/>
            </a:prstGeom>
          </p:spPr>
        </p:pic>
        <p:pic>
          <p:nvPicPr>
            <p:cNvPr id="63" name="Imagen 33" descr="Imagen que contiene Forma&#10;&#10;Descripción generada automáticamente">
              <a:extLst>
                <a:ext uri="{FF2B5EF4-FFF2-40B4-BE49-F238E27FC236}">
                  <a16:creationId xmlns:a16="http://schemas.microsoft.com/office/drawing/2014/main" id="{4D1FCCB4-07EB-4E71-BE89-CEEAAAB816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3502" y="1785521"/>
              <a:ext cx="916363" cy="360000"/>
            </a:xfrm>
            <a:prstGeom prst="rect">
              <a:avLst/>
            </a:prstGeom>
          </p:spPr>
        </p:pic>
        <p:pic>
          <p:nvPicPr>
            <p:cNvPr id="64" name="Imagen 34">
              <a:extLst>
                <a:ext uri="{FF2B5EF4-FFF2-40B4-BE49-F238E27FC236}">
                  <a16:creationId xmlns:a16="http://schemas.microsoft.com/office/drawing/2014/main" id="{8B713888-61DF-4660-9C03-0FA921F16DD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975" t="31006" r="3014" b="30991"/>
            <a:stretch/>
          </p:blipFill>
          <p:spPr>
            <a:xfrm>
              <a:off x="2652153" y="1836901"/>
              <a:ext cx="890527" cy="360000"/>
            </a:xfrm>
            <a:prstGeom prst="rect">
              <a:avLst/>
            </a:prstGeom>
          </p:spPr>
        </p:pic>
        <p:pic>
          <p:nvPicPr>
            <p:cNvPr id="65" name="Imagen 35" descr="Icono&#10;&#10;Descripción generada automáticamente">
              <a:extLst>
                <a:ext uri="{FF2B5EF4-FFF2-40B4-BE49-F238E27FC236}">
                  <a16:creationId xmlns:a16="http://schemas.microsoft.com/office/drawing/2014/main" id="{B869720D-785D-4908-A972-A41C6B4891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20766" y="1816221"/>
              <a:ext cx="360000" cy="360000"/>
            </a:xfrm>
            <a:prstGeom prst="rect">
              <a:avLst/>
            </a:prstGeom>
          </p:spPr>
        </p:pic>
        <p:pic>
          <p:nvPicPr>
            <p:cNvPr id="66" name="Imagen 36" descr="Icono&#10;&#10;Descripción generada automáticamente">
              <a:extLst>
                <a:ext uri="{FF2B5EF4-FFF2-40B4-BE49-F238E27FC236}">
                  <a16:creationId xmlns:a16="http://schemas.microsoft.com/office/drawing/2014/main" id="{22A7DE0F-A1B5-4458-8489-28DD883021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50266" y="1847239"/>
              <a:ext cx="360000" cy="360000"/>
            </a:xfrm>
            <a:prstGeom prst="rect">
              <a:avLst/>
            </a:prstGeom>
          </p:spPr>
        </p:pic>
        <p:pic>
          <p:nvPicPr>
            <p:cNvPr id="67" name="Imagen 37">
              <a:extLst>
                <a:ext uri="{FF2B5EF4-FFF2-40B4-BE49-F238E27FC236}">
                  <a16:creationId xmlns:a16="http://schemas.microsoft.com/office/drawing/2014/main" id="{09663D9D-1746-414A-A7FE-EFB903BB1B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7715" y="2291175"/>
              <a:ext cx="851215" cy="360000"/>
            </a:xfrm>
            <a:prstGeom prst="rect">
              <a:avLst/>
            </a:prstGeom>
          </p:spPr>
        </p:pic>
        <p:pic>
          <p:nvPicPr>
            <p:cNvPr id="68" name="Imagen 38" descr="Logotipo&#10;&#10;Descripción generada automáticamente">
              <a:extLst>
                <a:ext uri="{FF2B5EF4-FFF2-40B4-BE49-F238E27FC236}">
                  <a16:creationId xmlns:a16="http://schemas.microsoft.com/office/drawing/2014/main" id="{650B30A0-84BC-4BD4-AEAE-10D48907809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2448" b="27552"/>
            <a:stretch/>
          </p:blipFill>
          <p:spPr>
            <a:xfrm>
              <a:off x="4660081" y="1785521"/>
              <a:ext cx="719998" cy="360000"/>
            </a:xfrm>
            <a:prstGeom prst="rect">
              <a:avLst/>
            </a:prstGeom>
          </p:spPr>
        </p:pic>
        <p:pic>
          <p:nvPicPr>
            <p:cNvPr id="69" name="Imagen 39" descr="Imagen que contiene Logotipo&#10;&#10;Descripción generada automáticamente">
              <a:extLst>
                <a:ext uri="{FF2B5EF4-FFF2-40B4-BE49-F238E27FC236}">
                  <a16:creationId xmlns:a16="http://schemas.microsoft.com/office/drawing/2014/main" id="{22301E56-BCD9-4241-BA58-25E0596A9E5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7999" y="2294618"/>
              <a:ext cx="765957" cy="360000"/>
            </a:xfrm>
            <a:prstGeom prst="rect">
              <a:avLst/>
            </a:prstGeom>
          </p:spPr>
        </p:pic>
        <p:pic>
          <p:nvPicPr>
            <p:cNvPr id="70" name="Imagen 40" descr="Logotipo&#10;&#10;Descripción generada automáticamente">
              <a:extLst>
                <a:ext uri="{FF2B5EF4-FFF2-40B4-BE49-F238E27FC236}">
                  <a16:creationId xmlns:a16="http://schemas.microsoft.com/office/drawing/2014/main" id="{F2B8C948-19C2-4421-9740-666717E25A4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30266" y="2313639"/>
              <a:ext cx="535020" cy="360000"/>
            </a:xfrm>
            <a:prstGeom prst="rect">
              <a:avLst/>
            </a:prstGeom>
          </p:spPr>
        </p:pic>
        <p:pic>
          <p:nvPicPr>
            <p:cNvPr id="71" name="Imagen 41" descr="Icono&#10;&#10;Descripción generada automáticamente">
              <a:extLst>
                <a:ext uri="{FF2B5EF4-FFF2-40B4-BE49-F238E27FC236}">
                  <a16:creationId xmlns:a16="http://schemas.microsoft.com/office/drawing/2014/main" id="{72E81EC9-045F-428E-B449-BCA4419A399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88332" y="2306416"/>
              <a:ext cx="359532" cy="360000"/>
            </a:xfrm>
            <a:prstGeom prst="rect">
              <a:avLst/>
            </a:prstGeom>
          </p:spPr>
        </p:pic>
        <p:pic>
          <p:nvPicPr>
            <p:cNvPr id="72" name="Imagen 42" descr="Patrón de fondo&#10;&#10;Descripción generada automáticamente">
              <a:extLst>
                <a:ext uri="{FF2B5EF4-FFF2-40B4-BE49-F238E27FC236}">
                  <a16:creationId xmlns:a16="http://schemas.microsoft.com/office/drawing/2014/main" id="{A690EC9C-0A75-4260-91F9-CB56B094147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19872" y="2313138"/>
              <a:ext cx="246744" cy="360000"/>
            </a:xfrm>
            <a:prstGeom prst="rect">
              <a:avLst/>
            </a:prstGeom>
          </p:spPr>
        </p:pic>
        <p:pic>
          <p:nvPicPr>
            <p:cNvPr id="73" name="Imagen 43">
              <a:extLst>
                <a:ext uri="{FF2B5EF4-FFF2-40B4-BE49-F238E27FC236}">
                  <a16:creationId xmlns:a16="http://schemas.microsoft.com/office/drawing/2014/main" id="{CFEE853F-10AE-4B3C-9565-34886FBECDA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85298" b="7392"/>
            <a:stretch/>
          </p:blipFill>
          <p:spPr>
            <a:xfrm>
              <a:off x="3779912" y="2291175"/>
              <a:ext cx="491288" cy="360000"/>
            </a:xfrm>
            <a:prstGeom prst="rect">
              <a:avLst/>
            </a:prstGeom>
          </p:spPr>
        </p:pic>
        <p:pic>
          <p:nvPicPr>
            <p:cNvPr id="74" name="Imagen 44" descr="Imagen que contiene firmar, texto, objeto, reloj&#10;&#10;Descripción generada automáticamente">
              <a:extLst>
                <a:ext uri="{FF2B5EF4-FFF2-40B4-BE49-F238E27FC236}">
                  <a16:creationId xmlns:a16="http://schemas.microsoft.com/office/drawing/2014/main" id="{7A5B5308-F8DF-4A50-AEDE-968E7A88524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91271" y="1357091"/>
              <a:ext cx="1206704" cy="360000"/>
            </a:xfrm>
            <a:prstGeom prst="rect">
              <a:avLst/>
            </a:prstGeom>
          </p:spPr>
        </p:pic>
      </p:grpSp>
      <p:sp>
        <p:nvSpPr>
          <p:cNvPr id="6" name="Rectangle 3">
            <a:extLst>
              <a:ext uri="{FF2B5EF4-FFF2-40B4-BE49-F238E27FC236}">
                <a16:creationId xmlns:a16="http://schemas.microsoft.com/office/drawing/2014/main" id="{FF557B2E-4095-1F0C-64F7-8097BE14FDB4}"/>
              </a:ext>
            </a:extLst>
          </p:cNvPr>
          <p:cNvSpPr>
            <a:spLocks noChangeArrowheads="1"/>
          </p:cNvSpPr>
          <p:nvPr/>
        </p:nvSpPr>
        <p:spPr bwMode="auto">
          <a:xfrm>
            <a:off x="1585716" y="-596942"/>
            <a:ext cx="12192000" cy="169277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2200" b="0" i="0" u="none" strike="noStrike" cap="none" normalizeH="0" baseline="0" dirty="0">
                <a:ln>
                  <a:noFill/>
                </a:ln>
                <a:solidFill>
                  <a:srgbClr val="000000"/>
                </a:solidFill>
                <a:effectLst/>
                <a:latin typeface="Roboto" panose="02000000000000000000" pitchFamily="2" charset="0"/>
              </a:rPr>
              <a:t>  </a:t>
            </a:r>
            <a:r>
              <a:rPr kumimoji="0" lang="pl-PL" altLang="pl-PL" sz="6000" b="0" i="0" u="none" strike="noStrike" cap="none" normalizeH="0" baseline="0" dirty="0">
                <a:ln>
                  <a:noFill/>
                </a:ln>
                <a:solidFill>
                  <a:srgbClr val="FBCA98"/>
                </a:solidFill>
                <a:effectLst/>
                <a:latin typeface="Roboto" panose="02000000000000000000" pitchFamily="2" charset="0"/>
                <a:hlinkClick r:id="rId20">
                  <a:extLst>
                    <a:ext uri="{A12FA001-AC4F-418D-AE19-62706E023703}">
                      <ahyp:hlinkClr xmlns:ahyp="http://schemas.microsoft.com/office/drawing/2018/hyperlinkcolor" val="tx"/>
                    </a:ext>
                  </a:extLst>
                </a:hlinkClick>
              </a:rPr>
              <a:t>       </a:t>
            </a:r>
            <a:endParaRPr kumimoji="0" lang="pl-PL" altLang="pl-PL" sz="2200" b="0" i="0" u="none" strike="noStrike" cap="none" normalizeH="0" baseline="0" dirty="0">
              <a:ln>
                <a:noFill/>
              </a:ln>
              <a:solidFill>
                <a:srgbClr val="FBCA98"/>
              </a:solidFill>
              <a:effectLst/>
              <a:latin typeface="Roboto" panose="02000000000000000000" pitchFamily="2" charset="0"/>
              <a:hlinkClick r:id="rId20">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2200" b="0" i="0" u="none" strike="noStrike" cap="none" normalizeH="0" baseline="0" dirty="0">
                <a:ln>
                  <a:noFill/>
                </a:ln>
                <a:effectLst/>
                <a:latin typeface="Roboto" panose="02000000000000000000" pitchFamily="2" charset="0"/>
                <a:hlinkClick r:id="rId20">
                  <a:extLst>
                    <a:ext uri="{A12FA001-AC4F-418D-AE19-62706E023703}">
                      <ahyp:hlinkClr xmlns:ahyp="http://schemas.microsoft.com/office/drawing/2018/hyperlinkcolor" val="tx"/>
                    </a:ext>
                  </a:extLst>
                </a:hlinkClick>
              </a:rPr>
              <a:t>Second DONES Users Workshop</a:t>
            </a:r>
            <a:endParaRPr kumimoji="0" lang="pl-PL" altLang="pl-PL" sz="2200" b="0" i="0" u="none" strike="noStrike" cap="none" normalizeH="0" baseline="0" dirty="0">
              <a:ln>
                <a:noFill/>
              </a:ln>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pl-PL" altLang="pl-PL" sz="2200" dirty="0" err="1">
                <a:latin typeface="Roboto" panose="02000000000000000000" pitchFamily="2" charset="0"/>
              </a:rPr>
              <a:t>October</a:t>
            </a:r>
            <a:r>
              <a:rPr lang="pl-PL" altLang="pl-PL" sz="2200" dirty="0">
                <a:latin typeface="Roboto" panose="02000000000000000000" pitchFamily="2" charset="0"/>
              </a:rPr>
              <a:t> 19-20, 2023, Granada</a:t>
            </a:r>
            <a:endParaRPr kumimoji="0" lang="pl-PL" altLang="pl-PL" sz="1800" b="0" i="0" u="none" strike="noStrike" cap="none" normalizeH="0" baseline="0" dirty="0">
              <a:ln>
                <a:noFill/>
              </a:ln>
              <a:effectLst/>
              <a:latin typeface="Arial" panose="020B0604020202020204" pitchFamily="34" charset="0"/>
            </a:endParaRPr>
          </a:p>
        </p:txBody>
      </p:sp>
      <p:pic>
        <p:nvPicPr>
          <p:cNvPr id="1028" name="Picture 4" descr="Second DONES Users Workshop">
            <a:hlinkClick r:id="rId20"/>
            <a:extLst>
              <a:ext uri="{FF2B5EF4-FFF2-40B4-BE49-F238E27FC236}">
                <a16:creationId xmlns:a16="http://schemas.microsoft.com/office/drawing/2014/main" id="{FEE49A3C-4213-8196-D0D8-7C4FAA70BCA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081" y="70805"/>
            <a:ext cx="1219200" cy="965200"/>
          </a:xfrm>
          <a:prstGeom prst="rect">
            <a:avLst/>
          </a:prstGeom>
          <a:noFill/>
        </p:spPr>
      </p:pic>
      <p:pic>
        <p:nvPicPr>
          <p:cNvPr id="7" name="Symbol zastępczy zawartości 3" descr="logo_ifj_s.gif">
            <a:extLst>
              <a:ext uri="{FF2B5EF4-FFF2-40B4-BE49-F238E27FC236}">
                <a16:creationId xmlns:a16="http://schemas.microsoft.com/office/drawing/2014/main" id="{13DA9620-F66E-3AB0-1615-67E2B6BCB21E}"/>
              </a:ext>
            </a:extLst>
          </p:cNvPr>
          <p:cNvPicPr>
            <a:picLocks noChangeAspect="1"/>
          </p:cNvPicPr>
          <p:nvPr/>
        </p:nvPicPr>
        <p:blipFill>
          <a:blip r:embed="rId22"/>
          <a:stretch>
            <a:fillRect/>
          </a:stretch>
        </p:blipFill>
        <p:spPr bwMode="auto">
          <a:xfrm>
            <a:off x="9105550" y="225456"/>
            <a:ext cx="1093455" cy="989577"/>
          </a:xfrm>
          <a:prstGeom prst="rect">
            <a:avLst/>
          </a:prstGeom>
          <a:solidFill>
            <a:schemeClr val="bg1"/>
          </a:solidFill>
          <a:ln>
            <a:noFill/>
          </a:ln>
        </p:spPr>
      </p:pic>
    </p:spTree>
    <p:extLst>
      <p:ext uri="{BB962C8B-B14F-4D97-AF65-F5344CB8AC3E}">
        <p14:creationId xmlns:p14="http://schemas.microsoft.com/office/powerpoint/2010/main" val="1997524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1238651" y="398161"/>
            <a:ext cx="9828000" cy="6421255"/>
          </a:xfrm>
          <a:prstGeom prst="rect">
            <a:avLst/>
          </a:prstGeom>
        </p:spPr>
      </p:pic>
      <p:sp>
        <p:nvSpPr>
          <p:cNvPr id="5" name="Dowolny kształt 4"/>
          <p:cNvSpPr/>
          <p:nvPr/>
        </p:nvSpPr>
        <p:spPr bwMode="auto">
          <a:xfrm>
            <a:off x="1997111" y="693336"/>
            <a:ext cx="8561195" cy="5466304"/>
          </a:xfrm>
          <a:custGeom>
            <a:avLst/>
            <a:gdLst>
              <a:gd name="connsiteX0" fmla="*/ 0 w 8561195"/>
              <a:gd name="connsiteY0" fmla="*/ 5456255 h 5466304"/>
              <a:gd name="connsiteX1" fmla="*/ 70338 w 8561195"/>
              <a:gd name="connsiteY1" fmla="*/ 5245240 h 5466304"/>
              <a:gd name="connsiteX2" fmla="*/ 190919 w 8561195"/>
              <a:gd name="connsiteY2" fmla="*/ 5084466 h 5466304"/>
              <a:gd name="connsiteX3" fmla="*/ 301450 w 8561195"/>
              <a:gd name="connsiteY3" fmla="*/ 4963886 h 5466304"/>
              <a:gd name="connsiteX4" fmla="*/ 381837 w 8561195"/>
              <a:gd name="connsiteY4" fmla="*/ 4863402 h 5466304"/>
              <a:gd name="connsiteX5" fmla="*/ 482321 w 8561195"/>
              <a:gd name="connsiteY5" fmla="*/ 4752871 h 5466304"/>
              <a:gd name="connsiteX6" fmla="*/ 683288 w 8561195"/>
              <a:gd name="connsiteY6" fmla="*/ 4582049 h 5466304"/>
              <a:gd name="connsiteX7" fmla="*/ 813916 w 8561195"/>
              <a:gd name="connsiteY7" fmla="*/ 4461468 h 5466304"/>
              <a:gd name="connsiteX8" fmla="*/ 894303 w 8561195"/>
              <a:gd name="connsiteY8" fmla="*/ 4320791 h 5466304"/>
              <a:gd name="connsiteX9" fmla="*/ 954593 w 8561195"/>
              <a:gd name="connsiteY9" fmla="*/ 4190163 h 5466304"/>
              <a:gd name="connsiteX10" fmla="*/ 994787 w 8561195"/>
              <a:gd name="connsiteY10" fmla="*/ 4149969 h 5466304"/>
              <a:gd name="connsiteX11" fmla="*/ 1105319 w 8561195"/>
              <a:gd name="connsiteY11" fmla="*/ 4129873 h 5466304"/>
              <a:gd name="connsiteX12" fmla="*/ 1195754 w 8561195"/>
              <a:gd name="connsiteY12" fmla="*/ 4059534 h 5466304"/>
              <a:gd name="connsiteX13" fmla="*/ 1296237 w 8561195"/>
              <a:gd name="connsiteY13" fmla="*/ 3979148 h 5466304"/>
              <a:gd name="connsiteX14" fmla="*/ 1406769 w 8561195"/>
              <a:gd name="connsiteY14" fmla="*/ 3898761 h 5466304"/>
              <a:gd name="connsiteX15" fmla="*/ 1587639 w 8561195"/>
              <a:gd name="connsiteY15" fmla="*/ 3798277 h 5466304"/>
              <a:gd name="connsiteX16" fmla="*/ 1818752 w 8561195"/>
              <a:gd name="connsiteY16" fmla="*/ 3657600 h 5466304"/>
              <a:gd name="connsiteX17" fmla="*/ 1919235 w 8561195"/>
              <a:gd name="connsiteY17" fmla="*/ 3547068 h 5466304"/>
              <a:gd name="connsiteX18" fmla="*/ 2049864 w 8561195"/>
              <a:gd name="connsiteY18" fmla="*/ 3426488 h 5466304"/>
              <a:gd name="connsiteX19" fmla="*/ 2180492 w 8561195"/>
              <a:gd name="connsiteY19" fmla="*/ 3295860 h 5466304"/>
              <a:gd name="connsiteX20" fmla="*/ 2311121 w 8561195"/>
              <a:gd name="connsiteY20" fmla="*/ 3225521 h 5466304"/>
              <a:gd name="connsiteX21" fmla="*/ 2351314 w 8561195"/>
              <a:gd name="connsiteY21" fmla="*/ 3135086 h 5466304"/>
              <a:gd name="connsiteX22" fmla="*/ 2461846 w 8561195"/>
              <a:gd name="connsiteY22" fmla="*/ 3125038 h 5466304"/>
              <a:gd name="connsiteX23" fmla="*/ 2552281 w 8561195"/>
              <a:gd name="connsiteY23" fmla="*/ 3084844 h 5466304"/>
              <a:gd name="connsiteX24" fmla="*/ 2652765 w 8561195"/>
              <a:gd name="connsiteY24" fmla="*/ 3054699 h 5466304"/>
              <a:gd name="connsiteX25" fmla="*/ 2733152 w 8561195"/>
              <a:gd name="connsiteY25" fmla="*/ 2984361 h 5466304"/>
              <a:gd name="connsiteX26" fmla="*/ 2783393 w 8561195"/>
              <a:gd name="connsiteY26" fmla="*/ 2903974 h 5466304"/>
              <a:gd name="connsiteX27" fmla="*/ 2914022 w 8561195"/>
              <a:gd name="connsiteY27" fmla="*/ 2753249 h 5466304"/>
              <a:gd name="connsiteX28" fmla="*/ 3084844 w 8561195"/>
              <a:gd name="connsiteY28" fmla="*/ 2662813 h 5466304"/>
              <a:gd name="connsiteX29" fmla="*/ 3205424 w 8561195"/>
              <a:gd name="connsiteY29" fmla="*/ 2612572 h 5466304"/>
              <a:gd name="connsiteX30" fmla="*/ 3305908 w 8561195"/>
              <a:gd name="connsiteY30" fmla="*/ 2532185 h 5466304"/>
              <a:gd name="connsiteX31" fmla="*/ 3426488 w 8561195"/>
              <a:gd name="connsiteY31" fmla="*/ 2471895 h 5466304"/>
              <a:gd name="connsiteX32" fmla="*/ 3526971 w 8561195"/>
              <a:gd name="connsiteY32" fmla="*/ 2381460 h 5466304"/>
              <a:gd name="connsiteX33" fmla="*/ 3667648 w 8561195"/>
              <a:gd name="connsiteY33" fmla="*/ 2321169 h 5466304"/>
              <a:gd name="connsiteX34" fmla="*/ 3758083 w 8561195"/>
              <a:gd name="connsiteY34" fmla="*/ 2220686 h 5466304"/>
              <a:gd name="connsiteX35" fmla="*/ 3878664 w 8561195"/>
              <a:gd name="connsiteY35" fmla="*/ 2160396 h 5466304"/>
              <a:gd name="connsiteX36" fmla="*/ 3999244 w 8561195"/>
              <a:gd name="connsiteY36" fmla="*/ 2049864 h 5466304"/>
              <a:gd name="connsiteX37" fmla="*/ 4129872 w 8561195"/>
              <a:gd name="connsiteY37" fmla="*/ 1949380 h 5466304"/>
              <a:gd name="connsiteX38" fmla="*/ 4210259 w 8561195"/>
              <a:gd name="connsiteY38" fmla="*/ 1889090 h 5466304"/>
              <a:gd name="connsiteX39" fmla="*/ 4280598 w 8561195"/>
              <a:gd name="connsiteY39" fmla="*/ 1838849 h 5466304"/>
              <a:gd name="connsiteX40" fmla="*/ 4441371 w 8561195"/>
              <a:gd name="connsiteY40" fmla="*/ 1758462 h 5466304"/>
              <a:gd name="connsiteX41" fmla="*/ 4541855 w 8561195"/>
              <a:gd name="connsiteY41" fmla="*/ 1708220 h 5466304"/>
              <a:gd name="connsiteX42" fmla="*/ 4632290 w 8561195"/>
              <a:gd name="connsiteY42" fmla="*/ 1657978 h 5466304"/>
              <a:gd name="connsiteX43" fmla="*/ 4702628 w 8561195"/>
              <a:gd name="connsiteY43" fmla="*/ 1637882 h 5466304"/>
              <a:gd name="connsiteX44" fmla="*/ 4883499 w 8561195"/>
              <a:gd name="connsiteY44" fmla="*/ 1637882 h 5466304"/>
              <a:gd name="connsiteX45" fmla="*/ 4973934 w 8561195"/>
              <a:gd name="connsiteY45" fmla="*/ 1617785 h 5466304"/>
              <a:gd name="connsiteX46" fmla="*/ 5044272 w 8561195"/>
              <a:gd name="connsiteY46" fmla="*/ 1577591 h 5466304"/>
              <a:gd name="connsiteX47" fmla="*/ 5094514 w 8561195"/>
              <a:gd name="connsiteY47" fmla="*/ 1537398 h 5466304"/>
              <a:gd name="connsiteX48" fmla="*/ 5144756 w 8561195"/>
              <a:gd name="connsiteY48" fmla="*/ 1517301 h 5466304"/>
              <a:gd name="connsiteX49" fmla="*/ 5194998 w 8561195"/>
              <a:gd name="connsiteY49" fmla="*/ 1507253 h 5466304"/>
              <a:gd name="connsiteX50" fmla="*/ 5245239 w 8561195"/>
              <a:gd name="connsiteY50" fmla="*/ 1507253 h 5466304"/>
              <a:gd name="connsiteX51" fmla="*/ 5335675 w 8561195"/>
              <a:gd name="connsiteY51" fmla="*/ 1487156 h 5466304"/>
              <a:gd name="connsiteX52" fmla="*/ 5385916 w 8561195"/>
              <a:gd name="connsiteY52" fmla="*/ 1477108 h 5466304"/>
              <a:gd name="connsiteX53" fmla="*/ 5446206 w 8561195"/>
              <a:gd name="connsiteY53" fmla="*/ 1446963 h 5466304"/>
              <a:gd name="connsiteX54" fmla="*/ 5496448 w 8561195"/>
              <a:gd name="connsiteY54" fmla="*/ 1416818 h 5466304"/>
              <a:gd name="connsiteX55" fmla="*/ 5566787 w 8561195"/>
              <a:gd name="connsiteY55" fmla="*/ 1406769 h 5466304"/>
              <a:gd name="connsiteX56" fmla="*/ 5647174 w 8561195"/>
              <a:gd name="connsiteY56" fmla="*/ 1386673 h 5466304"/>
              <a:gd name="connsiteX57" fmla="*/ 5777802 w 8561195"/>
              <a:gd name="connsiteY57" fmla="*/ 1326383 h 5466304"/>
              <a:gd name="connsiteX58" fmla="*/ 5817995 w 8561195"/>
              <a:gd name="connsiteY58" fmla="*/ 1286189 h 5466304"/>
              <a:gd name="connsiteX59" fmla="*/ 5878286 w 8561195"/>
              <a:gd name="connsiteY59" fmla="*/ 1276141 h 5466304"/>
              <a:gd name="connsiteX60" fmla="*/ 5968721 w 8561195"/>
              <a:gd name="connsiteY60" fmla="*/ 1235948 h 5466304"/>
              <a:gd name="connsiteX61" fmla="*/ 6069204 w 8561195"/>
              <a:gd name="connsiteY61" fmla="*/ 1235948 h 5466304"/>
              <a:gd name="connsiteX62" fmla="*/ 6159639 w 8561195"/>
              <a:gd name="connsiteY62" fmla="*/ 1235948 h 5466304"/>
              <a:gd name="connsiteX63" fmla="*/ 6260123 w 8561195"/>
              <a:gd name="connsiteY63" fmla="*/ 1235948 h 5466304"/>
              <a:gd name="connsiteX64" fmla="*/ 6290268 w 8561195"/>
              <a:gd name="connsiteY64" fmla="*/ 1185706 h 5466304"/>
              <a:gd name="connsiteX65" fmla="*/ 6420897 w 8561195"/>
              <a:gd name="connsiteY65" fmla="*/ 1115367 h 5466304"/>
              <a:gd name="connsiteX66" fmla="*/ 6501283 w 8561195"/>
              <a:gd name="connsiteY66" fmla="*/ 1095271 h 5466304"/>
              <a:gd name="connsiteX67" fmla="*/ 6611815 w 8561195"/>
              <a:gd name="connsiteY67" fmla="*/ 1034980 h 5466304"/>
              <a:gd name="connsiteX68" fmla="*/ 6682154 w 8561195"/>
              <a:gd name="connsiteY68" fmla="*/ 964642 h 5466304"/>
              <a:gd name="connsiteX69" fmla="*/ 6762541 w 8561195"/>
              <a:gd name="connsiteY69" fmla="*/ 904352 h 5466304"/>
              <a:gd name="connsiteX70" fmla="*/ 6852976 w 8561195"/>
              <a:gd name="connsiteY70" fmla="*/ 844062 h 5466304"/>
              <a:gd name="connsiteX71" fmla="*/ 6993653 w 8561195"/>
              <a:gd name="connsiteY71" fmla="*/ 753627 h 5466304"/>
              <a:gd name="connsiteX72" fmla="*/ 7104185 w 8561195"/>
              <a:gd name="connsiteY72" fmla="*/ 713433 h 5466304"/>
              <a:gd name="connsiteX73" fmla="*/ 7154426 w 8561195"/>
              <a:gd name="connsiteY73" fmla="*/ 673240 h 5466304"/>
              <a:gd name="connsiteX74" fmla="*/ 7214716 w 8561195"/>
              <a:gd name="connsiteY74" fmla="*/ 612950 h 5466304"/>
              <a:gd name="connsiteX75" fmla="*/ 7305152 w 8561195"/>
              <a:gd name="connsiteY75" fmla="*/ 582805 h 5466304"/>
              <a:gd name="connsiteX76" fmla="*/ 7395587 w 8561195"/>
              <a:gd name="connsiteY76" fmla="*/ 512466 h 5466304"/>
              <a:gd name="connsiteX77" fmla="*/ 7496070 w 8561195"/>
              <a:gd name="connsiteY77" fmla="*/ 472273 h 5466304"/>
              <a:gd name="connsiteX78" fmla="*/ 7556360 w 8561195"/>
              <a:gd name="connsiteY78" fmla="*/ 452176 h 5466304"/>
              <a:gd name="connsiteX79" fmla="*/ 7556360 w 8561195"/>
              <a:gd name="connsiteY79" fmla="*/ 432079 h 5466304"/>
              <a:gd name="connsiteX80" fmla="*/ 7596554 w 8561195"/>
              <a:gd name="connsiteY80" fmla="*/ 371789 h 5466304"/>
              <a:gd name="connsiteX81" fmla="*/ 7666892 w 8561195"/>
              <a:gd name="connsiteY81" fmla="*/ 351693 h 5466304"/>
              <a:gd name="connsiteX82" fmla="*/ 7757327 w 8561195"/>
              <a:gd name="connsiteY82" fmla="*/ 341644 h 5466304"/>
              <a:gd name="connsiteX83" fmla="*/ 7807569 w 8561195"/>
              <a:gd name="connsiteY83" fmla="*/ 311499 h 5466304"/>
              <a:gd name="connsiteX84" fmla="*/ 7908053 w 8561195"/>
              <a:gd name="connsiteY84" fmla="*/ 271306 h 5466304"/>
              <a:gd name="connsiteX85" fmla="*/ 7998488 w 8561195"/>
              <a:gd name="connsiteY85" fmla="*/ 231112 h 5466304"/>
              <a:gd name="connsiteX86" fmla="*/ 8058778 w 8561195"/>
              <a:gd name="connsiteY86" fmla="*/ 200967 h 5466304"/>
              <a:gd name="connsiteX87" fmla="*/ 8109020 w 8561195"/>
              <a:gd name="connsiteY87" fmla="*/ 170822 h 5466304"/>
              <a:gd name="connsiteX88" fmla="*/ 8199455 w 8561195"/>
              <a:gd name="connsiteY88" fmla="*/ 160774 h 5466304"/>
              <a:gd name="connsiteX89" fmla="*/ 8299938 w 8561195"/>
              <a:gd name="connsiteY89" fmla="*/ 130629 h 5466304"/>
              <a:gd name="connsiteX90" fmla="*/ 8440615 w 8561195"/>
              <a:gd name="connsiteY90" fmla="*/ 110532 h 5466304"/>
              <a:gd name="connsiteX91" fmla="*/ 8500905 w 8561195"/>
              <a:gd name="connsiteY91" fmla="*/ 50242 h 5466304"/>
              <a:gd name="connsiteX92" fmla="*/ 8551147 w 8561195"/>
              <a:gd name="connsiteY92" fmla="*/ 0 h 5466304"/>
              <a:gd name="connsiteX93" fmla="*/ 8561195 w 8561195"/>
              <a:gd name="connsiteY93" fmla="*/ 60290 h 5466304"/>
              <a:gd name="connsiteX94" fmla="*/ 8531050 w 8561195"/>
              <a:gd name="connsiteY94" fmla="*/ 150726 h 5466304"/>
              <a:gd name="connsiteX95" fmla="*/ 8460712 w 8561195"/>
              <a:gd name="connsiteY95" fmla="*/ 221064 h 5466304"/>
              <a:gd name="connsiteX96" fmla="*/ 8360228 w 8561195"/>
              <a:gd name="connsiteY96" fmla="*/ 291402 h 5466304"/>
              <a:gd name="connsiteX97" fmla="*/ 8269793 w 8561195"/>
              <a:gd name="connsiteY97" fmla="*/ 361741 h 5466304"/>
              <a:gd name="connsiteX98" fmla="*/ 8189406 w 8561195"/>
              <a:gd name="connsiteY98" fmla="*/ 432079 h 5466304"/>
              <a:gd name="connsiteX99" fmla="*/ 8078875 w 8561195"/>
              <a:gd name="connsiteY99" fmla="*/ 552660 h 5466304"/>
              <a:gd name="connsiteX100" fmla="*/ 7968343 w 8561195"/>
              <a:gd name="connsiteY100" fmla="*/ 633046 h 5466304"/>
              <a:gd name="connsiteX101" fmla="*/ 7887956 w 8561195"/>
              <a:gd name="connsiteY101" fmla="*/ 693337 h 5466304"/>
              <a:gd name="connsiteX102" fmla="*/ 7807569 w 8561195"/>
              <a:gd name="connsiteY102" fmla="*/ 743578 h 5466304"/>
              <a:gd name="connsiteX103" fmla="*/ 7697037 w 8561195"/>
              <a:gd name="connsiteY103" fmla="*/ 864159 h 5466304"/>
              <a:gd name="connsiteX104" fmla="*/ 7656844 w 8561195"/>
              <a:gd name="connsiteY104" fmla="*/ 924449 h 5466304"/>
              <a:gd name="connsiteX105" fmla="*/ 7556360 w 8561195"/>
              <a:gd name="connsiteY105" fmla="*/ 964642 h 5466304"/>
              <a:gd name="connsiteX106" fmla="*/ 7496070 w 8561195"/>
              <a:gd name="connsiteY106" fmla="*/ 1034980 h 5466304"/>
              <a:gd name="connsiteX107" fmla="*/ 7435780 w 8561195"/>
              <a:gd name="connsiteY107" fmla="*/ 1085222 h 5466304"/>
              <a:gd name="connsiteX108" fmla="*/ 7365442 w 8561195"/>
              <a:gd name="connsiteY108" fmla="*/ 1175657 h 5466304"/>
              <a:gd name="connsiteX109" fmla="*/ 7214716 w 8561195"/>
              <a:gd name="connsiteY109" fmla="*/ 1276141 h 5466304"/>
              <a:gd name="connsiteX110" fmla="*/ 7154426 w 8561195"/>
              <a:gd name="connsiteY110" fmla="*/ 1336431 h 5466304"/>
              <a:gd name="connsiteX111" fmla="*/ 7074039 w 8561195"/>
              <a:gd name="connsiteY111" fmla="*/ 1396721 h 5466304"/>
              <a:gd name="connsiteX112" fmla="*/ 7023798 w 8561195"/>
              <a:gd name="connsiteY112" fmla="*/ 1467060 h 5466304"/>
              <a:gd name="connsiteX113" fmla="*/ 6983604 w 8561195"/>
              <a:gd name="connsiteY113" fmla="*/ 1557495 h 5466304"/>
              <a:gd name="connsiteX114" fmla="*/ 6903217 w 8561195"/>
              <a:gd name="connsiteY114" fmla="*/ 1607737 h 5466304"/>
              <a:gd name="connsiteX115" fmla="*/ 6802734 w 8561195"/>
              <a:gd name="connsiteY115" fmla="*/ 1627833 h 5466304"/>
              <a:gd name="connsiteX116" fmla="*/ 6722347 w 8561195"/>
              <a:gd name="connsiteY116" fmla="*/ 1678075 h 5466304"/>
              <a:gd name="connsiteX117" fmla="*/ 6591719 w 8561195"/>
              <a:gd name="connsiteY117" fmla="*/ 1718268 h 5466304"/>
              <a:gd name="connsiteX118" fmla="*/ 6461090 w 8561195"/>
              <a:gd name="connsiteY118" fmla="*/ 1758462 h 5466304"/>
              <a:gd name="connsiteX119" fmla="*/ 6310365 w 8561195"/>
              <a:gd name="connsiteY119" fmla="*/ 1818752 h 5466304"/>
              <a:gd name="connsiteX120" fmla="*/ 6159639 w 8561195"/>
              <a:gd name="connsiteY120" fmla="*/ 1858945 h 5466304"/>
              <a:gd name="connsiteX121" fmla="*/ 6079253 w 8561195"/>
              <a:gd name="connsiteY121" fmla="*/ 1919235 h 5466304"/>
              <a:gd name="connsiteX122" fmla="*/ 6029011 w 8561195"/>
              <a:gd name="connsiteY122" fmla="*/ 1969477 h 5466304"/>
              <a:gd name="connsiteX123" fmla="*/ 5928527 w 8561195"/>
              <a:gd name="connsiteY123" fmla="*/ 1989574 h 5466304"/>
              <a:gd name="connsiteX124" fmla="*/ 5817995 w 8561195"/>
              <a:gd name="connsiteY124" fmla="*/ 2029767 h 5466304"/>
              <a:gd name="connsiteX125" fmla="*/ 5767754 w 8561195"/>
              <a:gd name="connsiteY125" fmla="*/ 2090057 h 5466304"/>
              <a:gd name="connsiteX126" fmla="*/ 5647174 w 8561195"/>
              <a:gd name="connsiteY126" fmla="*/ 2120202 h 5466304"/>
              <a:gd name="connsiteX127" fmla="*/ 5536642 w 8561195"/>
              <a:gd name="connsiteY127" fmla="*/ 2170444 h 5466304"/>
              <a:gd name="connsiteX128" fmla="*/ 5335675 w 8561195"/>
              <a:gd name="connsiteY128" fmla="*/ 2260879 h 5466304"/>
              <a:gd name="connsiteX129" fmla="*/ 5255288 w 8561195"/>
              <a:gd name="connsiteY129" fmla="*/ 2351315 h 5466304"/>
              <a:gd name="connsiteX130" fmla="*/ 5174901 w 8561195"/>
              <a:gd name="connsiteY130" fmla="*/ 2441750 h 5466304"/>
              <a:gd name="connsiteX131" fmla="*/ 5084466 w 8561195"/>
              <a:gd name="connsiteY131" fmla="*/ 2522137 h 5466304"/>
              <a:gd name="connsiteX132" fmla="*/ 5004079 w 8561195"/>
              <a:gd name="connsiteY132" fmla="*/ 2602523 h 5466304"/>
              <a:gd name="connsiteX133" fmla="*/ 4883499 w 8561195"/>
              <a:gd name="connsiteY133" fmla="*/ 2682910 h 5466304"/>
              <a:gd name="connsiteX134" fmla="*/ 4793064 w 8561195"/>
              <a:gd name="connsiteY134" fmla="*/ 2803490 h 5466304"/>
              <a:gd name="connsiteX135" fmla="*/ 4762919 w 8561195"/>
              <a:gd name="connsiteY135" fmla="*/ 2863780 h 5466304"/>
              <a:gd name="connsiteX136" fmla="*/ 4682532 w 8561195"/>
              <a:gd name="connsiteY136" fmla="*/ 2893926 h 5466304"/>
              <a:gd name="connsiteX137" fmla="*/ 4592097 w 8561195"/>
              <a:gd name="connsiteY137" fmla="*/ 2914022 h 5466304"/>
              <a:gd name="connsiteX138" fmla="*/ 4582048 w 8561195"/>
              <a:gd name="connsiteY138" fmla="*/ 2974312 h 5466304"/>
              <a:gd name="connsiteX139" fmla="*/ 4491613 w 8561195"/>
              <a:gd name="connsiteY139" fmla="*/ 3024554 h 5466304"/>
              <a:gd name="connsiteX140" fmla="*/ 4441371 w 8561195"/>
              <a:gd name="connsiteY140" fmla="*/ 3074796 h 5466304"/>
              <a:gd name="connsiteX141" fmla="*/ 4391130 w 8561195"/>
              <a:gd name="connsiteY141" fmla="*/ 3104941 h 5466304"/>
              <a:gd name="connsiteX142" fmla="*/ 4300694 w 8561195"/>
              <a:gd name="connsiteY142" fmla="*/ 3155183 h 5466304"/>
              <a:gd name="connsiteX143" fmla="*/ 4230356 w 8561195"/>
              <a:gd name="connsiteY143" fmla="*/ 3185328 h 5466304"/>
              <a:gd name="connsiteX144" fmla="*/ 4079631 w 8561195"/>
              <a:gd name="connsiteY144" fmla="*/ 3285811 h 5466304"/>
              <a:gd name="connsiteX145" fmla="*/ 3969099 w 8561195"/>
              <a:gd name="connsiteY145" fmla="*/ 3376246 h 5466304"/>
              <a:gd name="connsiteX146" fmla="*/ 3908809 w 8561195"/>
              <a:gd name="connsiteY146" fmla="*/ 3416440 h 5466304"/>
              <a:gd name="connsiteX147" fmla="*/ 3848519 w 8561195"/>
              <a:gd name="connsiteY147" fmla="*/ 3476730 h 5466304"/>
              <a:gd name="connsiteX148" fmla="*/ 3748035 w 8561195"/>
              <a:gd name="connsiteY148" fmla="*/ 3496827 h 5466304"/>
              <a:gd name="connsiteX149" fmla="*/ 3687745 w 8561195"/>
              <a:gd name="connsiteY149" fmla="*/ 3547068 h 5466304"/>
              <a:gd name="connsiteX150" fmla="*/ 3607358 w 8561195"/>
              <a:gd name="connsiteY150" fmla="*/ 3597310 h 5466304"/>
              <a:gd name="connsiteX151" fmla="*/ 3567165 w 8561195"/>
              <a:gd name="connsiteY151" fmla="*/ 3627455 h 5466304"/>
              <a:gd name="connsiteX152" fmla="*/ 3496826 w 8561195"/>
              <a:gd name="connsiteY152" fmla="*/ 3667649 h 5466304"/>
              <a:gd name="connsiteX153" fmla="*/ 3416439 w 8561195"/>
              <a:gd name="connsiteY153" fmla="*/ 3687745 h 5466304"/>
              <a:gd name="connsiteX154" fmla="*/ 3336053 w 8561195"/>
              <a:gd name="connsiteY154" fmla="*/ 3758084 h 5466304"/>
              <a:gd name="connsiteX155" fmla="*/ 3245617 w 8561195"/>
              <a:gd name="connsiteY155" fmla="*/ 3788229 h 5466304"/>
              <a:gd name="connsiteX156" fmla="*/ 3175279 w 8561195"/>
              <a:gd name="connsiteY156" fmla="*/ 3828422 h 5466304"/>
              <a:gd name="connsiteX157" fmla="*/ 3084844 w 8561195"/>
              <a:gd name="connsiteY157" fmla="*/ 3878664 h 5466304"/>
              <a:gd name="connsiteX158" fmla="*/ 3014505 w 8561195"/>
              <a:gd name="connsiteY158" fmla="*/ 3928906 h 5466304"/>
              <a:gd name="connsiteX159" fmla="*/ 2863780 w 8561195"/>
              <a:gd name="connsiteY159" fmla="*/ 4009293 h 5466304"/>
              <a:gd name="connsiteX160" fmla="*/ 2763297 w 8561195"/>
              <a:gd name="connsiteY160" fmla="*/ 4069583 h 5466304"/>
              <a:gd name="connsiteX161" fmla="*/ 2642716 w 8561195"/>
              <a:gd name="connsiteY161" fmla="*/ 4119824 h 5466304"/>
              <a:gd name="connsiteX162" fmla="*/ 2592475 w 8561195"/>
              <a:gd name="connsiteY162" fmla="*/ 4149969 h 5466304"/>
              <a:gd name="connsiteX163" fmla="*/ 2522136 w 8561195"/>
              <a:gd name="connsiteY163" fmla="*/ 4200211 h 5466304"/>
              <a:gd name="connsiteX164" fmla="*/ 2431701 w 8561195"/>
              <a:gd name="connsiteY164" fmla="*/ 4260501 h 5466304"/>
              <a:gd name="connsiteX165" fmla="*/ 2401556 w 8561195"/>
              <a:gd name="connsiteY165" fmla="*/ 4290646 h 5466304"/>
              <a:gd name="connsiteX166" fmla="*/ 2311121 w 8561195"/>
              <a:gd name="connsiteY166" fmla="*/ 4340888 h 5466304"/>
              <a:gd name="connsiteX167" fmla="*/ 2230734 w 8561195"/>
              <a:gd name="connsiteY167" fmla="*/ 4381082 h 5466304"/>
              <a:gd name="connsiteX168" fmla="*/ 2170444 w 8561195"/>
              <a:gd name="connsiteY168" fmla="*/ 4411227 h 5466304"/>
              <a:gd name="connsiteX169" fmla="*/ 2080009 w 8561195"/>
              <a:gd name="connsiteY169" fmla="*/ 4471517 h 5466304"/>
              <a:gd name="connsiteX170" fmla="*/ 1989574 w 8561195"/>
              <a:gd name="connsiteY170" fmla="*/ 4501662 h 5466304"/>
              <a:gd name="connsiteX171" fmla="*/ 1989574 w 8561195"/>
              <a:gd name="connsiteY171" fmla="*/ 4501662 h 5466304"/>
              <a:gd name="connsiteX172" fmla="*/ 1889090 w 8561195"/>
              <a:gd name="connsiteY172" fmla="*/ 4582049 h 5466304"/>
              <a:gd name="connsiteX173" fmla="*/ 1808703 w 8561195"/>
              <a:gd name="connsiteY173" fmla="*/ 4612194 h 5466304"/>
              <a:gd name="connsiteX174" fmla="*/ 1758461 w 8561195"/>
              <a:gd name="connsiteY174" fmla="*/ 4652387 h 5466304"/>
              <a:gd name="connsiteX175" fmla="*/ 1698171 w 8561195"/>
              <a:gd name="connsiteY175" fmla="*/ 4732774 h 5466304"/>
              <a:gd name="connsiteX176" fmla="*/ 1627833 w 8561195"/>
              <a:gd name="connsiteY176" fmla="*/ 4772967 h 5466304"/>
              <a:gd name="connsiteX177" fmla="*/ 1527349 w 8561195"/>
              <a:gd name="connsiteY177" fmla="*/ 4833257 h 5466304"/>
              <a:gd name="connsiteX178" fmla="*/ 1467059 w 8561195"/>
              <a:gd name="connsiteY178" fmla="*/ 4893548 h 5466304"/>
              <a:gd name="connsiteX179" fmla="*/ 1436914 w 8561195"/>
              <a:gd name="connsiteY179" fmla="*/ 4913644 h 5466304"/>
              <a:gd name="connsiteX180" fmla="*/ 1406769 w 8561195"/>
              <a:gd name="connsiteY180" fmla="*/ 4953838 h 5466304"/>
              <a:gd name="connsiteX181" fmla="*/ 1336431 w 8561195"/>
              <a:gd name="connsiteY181" fmla="*/ 5004079 h 5466304"/>
              <a:gd name="connsiteX182" fmla="*/ 1215850 w 8561195"/>
              <a:gd name="connsiteY182" fmla="*/ 5064369 h 5466304"/>
              <a:gd name="connsiteX183" fmla="*/ 1085222 w 8561195"/>
              <a:gd name="connsiteY183" fmla="*/ 5104563 h 5466304"/>
              <a:gd name="connsiteX184" fmla="*/ 964642 w 8561195"/>
              <a:gd name="connsiteY184" fmla="*/ 5144756 h 5466304"/>
              <a:gd name="connsiteX185" fmla="*/ 864158 w 8561195"/>
              <a:gd name="connsiteY185" fmla="*/ 5194998 h 5466304"/>
              <a:gd name="connsiteX186" fmla="*/ 743578 w 8561195"/>
              <a:gd name="connsiteY186" fmla="*/ 5245240 h 5466304"/>
              <a:gd name="connsiteX187" fmla="*/ 622998 w 8561195"/>
              <a:gd name="connsiteY187" fmla="*/ 5285433 h 5466304"/>
              <a:gd name="connsiteX188" fmla="*/ 552659 w 8561195"/>
              <a:gd name="connsiteY188" fmla="*/ 5335675 h 5466304"/>
              <a:gd name="connsiteX189" fmla="*/ 472272 w 8561195"/>
              <a:gd name="connsiteY189" fmla="*/ 5365820 h 5466304"/>
              <a:gd name="connsiteX190" fmla="*/ 381837 w 8561195"/>
              <a:gd name="connsiteY190" fmla="*/ 5395965 h 5466304"/>
              <a:gd name="connsiteX191" fmla="*/ 361741 w 8561195"/>
              <a:gd name="connsiteY191" fmla="*/ 5466304 h 5466304"/>
              <a:gd name="connsiteX192" fmla="*/ 180870 w 8561195"/>
              <a:gd name="connsiteY192" fmla="*/ 5466304 h 5466304"/>
              <a:gd name="connsiteX193" fmla="*/ 0 w 8561195"/>
              <a:gd name="connsiteY193" fmla="*/ 5456255 h 546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8561195" h="5466304">
                <a:moveTo>
                  <a:pt x="0" y="5456255"/>
                </a:moveTo>
                <a:lnTo>
                  <a:pt x="70338" y="5245240"/>
                </a:lnTo>
                <a:lnTo>
                  <a:pt x="190919" y="5084466"/>
                </a:lnTo>
                <a:lnTo>
                  <a:pt x="301450" y="4963886"/>
                </a:lnTo>
                <a:lnTo>
                  <a:pt x="381837" y="4863402"/>
                </a:lnTo>
                <a:lnTo>
                  <a:pt x="482321" y="4752871"/>
                </a:lnTo>
                <a:lnTo>
                  <a:pt x="683288" y="4582049"/>
                </a:lnTo>
                <a:lnTo>
                  <a:pt x="813916" y="4461468"/>
                </a:lnTo>
                <a:lnTo>
                  <a:pt x="894303" y="4320791"/>
                </a:lnTo>
                <a:lnTo>
                  <a:pt x="954593" y="4190163"/>
                </a:lnTo>
                <a:lnTo>
                  <a:pt x="994787" y="4149969"/>
                </a:lnTo>
                <a:lnTo>
                  <a:pt x="1105319" y="4129873"/>
                </a:lnTo>
                <a:lnTo>
                  <a:pt x="1195754" y="4059534"/>
                </a:lnTo>
                <a:lnTo>
                  <a:pt x="1296237" y="3979148"/>
                </a:lnTo>
                <a:lnTo>
                  <a:pt x="1406769" y="3898761"/>
                </a:lnTo>
                <a:lnTo>
                  <a:pt x="1587639" y="3798277"/>
                </a:lnTo>
                <a:lnTo>
                  <a:pt x="1818752" y="3657600"/>
                </a:lnTo>
                <a:lnTo>
                  <a:pt x="1919235" y="3547068"/>
                </a:lnTo>
                <a:lnTo>
                  <a:pt x="2049864" y="3426488"/>
                </a:lnTo>
                <a:lnTo>
                  <a:pt x="2180492" y="3295860"/>
                </a:lnTo>
                <a:lnTo>
                  <a:pt x="2311121" y="3225521"/>
                </a:lnTo>
                <a:lnTo>
                  <a:pt x="2351314" y="3135086"/>
                </a:lnTo>
                <a:lnTo>
                  <a:pt x="2461846" y="3125038"/>
                </a:lnTo>
                <a:lnTo>
                  <a:pt x="2552281" y="3084844"/>
                </a:lnTo>
                <a:lnTo>
                  <a:pt x="2652765" y="3054699"/>
                </a:lnTo>
                <a:lnTo>
                  <a:pt x="2733152" y="2984361"/>
                </a:lnTo>
                <a:lnTo>
                  <a:pt x="2783393" y="2903974"/>
                </a:lnTo>
                <a:lnTo>
                  <a:pt x="2914022" y="2753249"/>
                </a:lnTo>
                <a:lnTo>
                  <a:pt x="3084844" y="2662813"/>
                </a:lnTo>
                <a:lnTo>
                  <a:pt x="3205424" y="2612572"/>
                </a:lnTo>
                <a:lnTo>
                  <a:pt x="3305908" y="2532185"/>
                </a:lnTo>
                <a:lnTo>
                  <a:pt x="3426488" y="2471895"/>
                </a:lnTo>
                <a:lnTo>
                  <a:pt x="3526971" y="2381460"/>
                </a:lnTo>
                <a:lnTo>
                  <a:pt x="3667648" y="2321169"/>
                </a:lnTo>
                <a:lnTo>
                  <a:pt x="3758083" y="2220686"/>
                </a:lnTo>
                <a:lnTo>
                  <a:pt x="3878664" y="2160396"/>
                </a:lnTo>
                <a:lnTo>
                  <a:pt x="3999244" y="2049864"/>
                </a:lnTo>
                <a:lnTo>
                  <a:pt x="4129872" y="1949380"/>
                </a:lnTo>
                <a:lnTo>
                  <a:pt x="4210259" y="1889090"/>
                </a:lnTo>
                <a:lnTo>
                  <a:pt x="4280598" y="1838849"/>
                </a:lnTo>
                <a:lnTo>
                  <a:pt x="4441371" y="1758462"/>
                </a:lnTo>
                <a:lnTo>
                  <a:pt x="4541855" y="1708220"/>
                </a:lnTo>
                <a:lnTo>
                  <a:pt x="4632290" y="1657978"/>
                </a:lnTo>
                <a:lnTo>
                  <a:pt x="4702628" y="1637882"/>
                </a:lnTo>
                <a:lnTo>
                  <a:pt x="4883499" y="1637882"/>
                </a:lnTo>
                <a:lnTo>
                  <a:pt x="4973934" y="1617785"/>
                </a:lnTo>
                <a:lnTo>
                  <a:pt x="5044272" y="1577591"/>
                </a:lnTo>
                <a:lnTo>
                  <a:pt x="5094514" y="1537398"/>
                </a:lnTo>
                <a:lnTo>
                  <a:pt x="5144756" y="1517301"/>
                </a:lnTo>
                <a:lnTo>
                  <a:pt x="5194998" y="1507253"/>
                </a:lnTo>
                <a:lnTo>
                  <a:pt x="5245239" y="1507253"/>
                </a:lnTo>
                <a:lnTo>
                  <a:pt x="5335675" y="1487156"/>
                </a:lnTo>
                <a:lnTo>
                  <a:pt x="5385916" y="1477108"/>
                </a:lnTo>
                <a:lnTo>
                  <a:pt x="5446206" y="1446963"/>
                </a:lnTo>
                <a:lnTo>
                  <a:pt x="5496448" y="1416818"/>
                </a:lnTo>
                <a:lnTo>
                  <a:pt x="5566787" y="1406769"/>
                </a:lnTo>
                <a:lnTo>
                  <a:pt x="5647174" y="1386673"/>
                </a:lnTo>
                <a:lnTo>
                  <a:pt x="5777802" y="1326383"/>
                </a:lnTo>
                <a:lnTo>
                  <a:pt x="5817995" y="1286189"/>
                </a:lnTo>
                <a:lnTo>
                  <a:pt x="5878286" y="1276141"/>
                </a:lnTo>
                <a:lnTo>
                  <a:pt x="5968721" y="1235948"/>
                </a:lnTo>
                <a:lnTo>
                  <a:pt x="6069204" y="1235948"/>
                </a:lnTo>
                <a:lnTo>
                  <a:pt x="6159639" y="1235948"/>
                </a:lnTo>
                <a:lnTo>
                  <a:pt x="6260123" y="1235948"/>
                </a:lnTo>
                <a:lnTo>
                  <a:pt x="6290268" y="1185706"/>
                </a:lnTo>
                <a:lnTo>
                  <a:pt x="6420897" y="1115367"/>
                </a:lnTo>
                <a:lnTo>
                  <a:pt x="6501283" y="1095271"/>
                </a:lnTo>
                <a:lnTo>
                  <a:pt x="6611815" y="1034980"/>
                </a:lnTo>
                <a:lnTo>
                  <a:pt x="6682154" y="964642"/>
                </a:lnTo>
                <a:lnTo>
                  <a:pt x="6762541" y="904352"/>
                </a:lnTo>
                <a:lnTo>
                  <a:pt x="6852976" y="844062"/>
                </a:lnTo>
                <a:lnTo>
                  <a:pt x="6993653" y="753627"/>
                </a:lnTo>
                <a:lnTo>
                  <a:pt x="7104185" y="713433"/>
                </a:lnTo>
                <a:lnTo>
                  <a:pt x="7154426" y="673240"/>
                </a:lnTo>
                <a:lnTo>
                  <a:pt x="7214716" y="612950"/>
                </a:lnTo>
                <a:lnTo>
                  <a:pt x="7305152" y="582805"/>
                </a:lnTo>
                <a:lnTo>
                  <a:pt x="7395587" y="512466"/>
                </a:lnTo>
                <a:lnTo>
                  <a:pt x="7496070" y="472273"/>
                </a:lnTo>
                <a:lnTo>
                  <a:pt x="7556360" y="452176"/>
                </a:lnTo>
                <a:lnTo>
                  <a:pt x="7556360" y="432079"/>
                </a:lnTo>
                <a:lnTo>
                  <a:pt x="7596554" y="371789"/>
                </a:lnTo>
                <a:lnTo>
                  <a:pt x="7666892" y="351693"/>
                </a:lnTo>
                <a:lnTo>
                  <a:pt x="7757327" y="341644"/>
                </a:lnTo>
                <a:lnTo>
                  <a:pt x="7807569" y="311499"/>
                </a:lnTo>
                <a:lnTo>
                  <a:pt x="7908053" y="271306"/>
                </a:lnTo>
                <a:lnTo>
                  <a:pt x="7998488" y="231112"/>
                </a:lnTo>
                <a:lnTo>
                  <a:pt x="8058778" y="200967"/>
                </a:lnTo>
                <a:lnTo>
                  <a:pt x="8109020" y="170822"/>
                </a:lnTo>
                <a:lnTo>
                  <a:pt x="8199455" y="160774"/>
                </a:lnTo>
                <a:lnTo>
                  <a:pt x="8299938" y="130629"/>
                </a:lnTo>
                <a:lnTo>
                  <a:pt x="8440615" y="110532"/>
                </a:lnTo>
                <a:lnTo>
                  <a:pt x="8500905" y="50242"/>
                </a:lnTo>
                <a:lnTo>
                  <a:pt x="8551147" y="0"/>
                </a:lnTo>
                <a:lnTo>
                  <a:pt x="8561195" y="60290"/>
                </a:lnTo>
                <a:lnTo>
                  <a:pt x="8531050" y="150726"/>
                </a:lnTo>
                <a:lnTo>
                  <a:pt x="8460712" y="221064"/>
                </a:lnTo>
                <a:lnTo>
                  <a:pt x="8360228" y="291402"/>
                </a:lnTo>
                <a:lnTo>
                  <a:pt x="8269793" y="361741"/>
                </a:lnTo>
                <a:lnTo>
                  <a:pt x="8189406" y="432079"/>
                </a:lnTo>
                <a:lnTo>
                  <a:pt x="8078875" y="552660"/>
                </a:lnTo>
                <a:lnTo>
                  <a:pt x="7968343" y="633046"/>
                </a:lnTo>
                <a:lnTo>
                  <a:pt x="7887956" y="693337"/>
                </a:lnTo>
                <a:lnTo>
                  <a:pt x="7807569" y="743578"/>
                </a:lnTo>
                <a:lnTo>
                  <a:pt x="7697037" y="864159"/>
                </a:lnTo>
                <a:lnTo>
                  <a:pt x="7656844" y="924449"/>
                </a:lnTo>
                <a:lnTo>
                  <a:pt x="7556360" y="964642"/>
                </a:lnTo>
                <a:lnTo>
                  <a:pt x="7496070" y="1034980"/>
                </a:lnTo>
                <a:lnTo>
                  <a:pt x="7435780" y="1085222"/>
                </a:lnTo>
                <a:lnTo>
                  <a:pt x="7365442" y="1175657"/>
                </a:lnTo>
                <a:lnTo>
                  <a:pt x="7214716" y="1276141"/>
                </a:lnTo>
                <a:lnTo>
                  <a:pt x="7154426" y="1336431"/>
                </a:lnTo>
                <a:lnTo>
                  <a:pt x="7074039" y="1396721"/>
                </a:lnTo>
                <a:lnTo>
                  <a:pt x="7023798" y="1467060"/>
                </a:lnTo>
                <a:lnTo>
                  <a:pt x="6983604" y="1557495"/>
                </a:lnTo>
                <a:lnTo>
                  <a:pt x="6903217" y="1607737"/>
                </a:lnTo>
                <a:lnTo>
                  <a:pt x="6802734" y="1627833"/>
                </a:lnTo>
                <a:lnTo>
                  <a:pt x="6722347" y="1678075"/>
                </a:lnTo>
                <a:lnTo>
                  <a:pt x="6591719" y="1718268"/>
                </a:lnTo>
                <a:lnTo>
                  <a:pt x="6461090" y="1758462"/>
                </a:lnTo>
                <a:lnTo>
                  <a:pt x="6310365" y="1818752"/>
                </a:lnTo>
                <a:lnTo>
                  <a:pt x="6159639" y="1858945"/>
                </a:lnTo>
                <a:lnTo>
                  <a:pt x="6079253" y="1919235"/>
                </a:lnTo>
                <a:lnTo>
                  <a:pt x="6029011" y="1969477"/>
                </a:lnTo>
                <a:lnTo>
                  <a:pt x="5928527" y="1989574"/>
                </a:lnTo>
                <a:lnTo>
                  <a:pt x="5817995" y="2029767"/>
                </a:lnTo>
                <a:lnTo>
                  <a:pt x="5767754" y="2090057"/>
                </a:lnTo>
                <a:lnTo>
                  <a:pt x="5647174" y="2120202"/>
                </a:lnTo>
                <a:lnTo>
                  <a:pt x="5536642" y="2170444"/>
                </a:lnTo>
                <a:lnTo>
                  <a:pt x="5335675" y="2260879"/>
                </a:lnTo>
                <a:lnTo>
                  <a:pt x="5255288" y="2351315"/>
                </a:lnTo>
                <a:lnTo>
                  <a:pt x="5174901" y="2441750"/>
                </a:lnTo>
                <a:lnTo>
                  <a:pt x="5084466" y="2522137"/>
                </a:lnTo>
                <a:lnTo>
                  <a:pt x="5004079" y="2602523"/>
                </a:lnTo>
                <a:lnTo>
                  <a:pt x="4883499" y="2682910"/>
                </a:lnTo>
                <a:lnTo>
                  <a:pt x="4793064" y="2803490"/>
                </a:lnTo>
                <a:lnTo>
                  <a:pt x="4762919" y="2863780"/>
                </a:lnTo>
                <a:lnTo>
                  <a:pt x="4682532" y="2893926"/>
                </a:lnTo>
                <a:lnTo>
                  <a:pt x="4592097" y="2914022"/>
                </a:lnTo>
                <a:lnTo>
                  <a:pt x="4582048" y="2974312"/>
                </a:lnTo>
                <a:lnTo>
                  <a:pt x="4491613" y="3024554"/>
                </a:lnTo>
                <a:lnTo>
                  <a:pt x="4441371" y="3074796"/>
                </a:lnTo>
                <a:lnTo>
                  <a:pt x="4391130" y="3104941"/>
                </a:lnTo>
                <a:lnTo>
                  <a:pt x="4300694" y="3155183"/>
                </a:lnTo>
                <a:lnTo>
                  <a:pt x="4230356" y="3185328"/>
                </a:lnTo>
                <a:lnTo>
                  <a:pt x="4079631" y="3285811"/>
                </a:lnTo>
                <a:lnTo>
                  <a:pt x="3969099" y="3376246"/>
                </a:lnTo>
                <a:lnTo>
                  <a:pt x="3908809" y="3416440"/>
                </a:lnTo>
                <a:lnTo>
                  <a:pt x="3848519" y="3476730"/>
                </a:lnTo>
                <a:lnTo>
                  <a:pt x="3748035" y="3496827"/>
                </a:lnTo>
                <a:lnTo>
                  <a:pt x="3687745" y="3547068"/>
                </a:lnTo>
                <a:lnTo>
                  <a:pt x="3607358" y="3597310"/>
                </a:lnTo>
                <a:lnTo>
                  <a:pt x="3567165" y="3627455"/>
                </a:lnTo>
                <a:lnTo>
                  <a:pt x="3496826" y="3667649"/>
                </a:lnTo>
                <a:lnTo>
                  <a:pt x="3416439" y="3687745"/>
                </a:lnTo>
                <a:lnTo>
                  <a:pt x="3336053" y="3758084"/>
                </a:lnTo>
                <a:lnTo>
                  <a:pt x="3245617" y="3788229"/>
                </a:lnTo>
                <a:lnTo>
                  <a:pt x="3175279" y="3828422"/>
                </a:lnTo>
                <a:lnTo>
                  <a:pt x="3084844" y="3878664"/>
                </a:lnTo>
                <a:lnTo>
                  <a:pt x="3014505" y="3928906"/>
                </a:lnTo>
                <a:lnTo>
                  <a:pt x="2863780" y="4009293"/>
                </a:lnTo>
                <a:lnTo>
                  <a:pt x="2763297" y="4069583"/>
                </a:lnTo>
                <a:lnTo>
                  <a:pt x="2642716" y="4119824"/>
                </a:lnTo>
                <a:lnTo>
                  <a:pt x="2592475" y="4149969"/>
                </a:lnTo>
                <a:lnTo>
                  <a:pt x="2522136" y="4200211"/>
                </a:lnTo>
                <a:lnTo>
                  <a:pt x="2431701" y="4260501"/>
                </a:lnTo>
                <a:lnTo>
                  <a:pt x="2401556" y="4290646"/>
                </a:lnTo>
                <a:lnTo>
                  <a:pt x="2311121" y="4340888"/>
                </a:lnTo>
                <a:lnTo>
                  <a:pt x="2230734" y="4381082"/>
                </a:lnTo>
                <a:lnTo>
                  <a:pt x="2170444" y="4411227"/>
                </a:lnTo>
                <a:lnTo>
                  <a:pt x="2080009" y="4471517"/>
                </a:lnTo>
                <a:lnTo>
                  <a:pt x="1989574" y="4501662"/>
                </a:lnTo>
                <a:lnTo>
                  <a:pt x="1989574" y="4501662"/>
                </a:lnTo>
                <a:lnTo>
                  <a:pt x="1889090" y="4582049"/>
                </a:lnTo>
                <a:lnTo>
                  <a:pt x="1808703" y="4612194"/>
                </a:lnTo>
                <a:lnTo>
                  <a:pt x="1758461" y="4652387"/>
                </a:lnTo>
                <a:lnTo>
                  <a:pt x="1698171" y="4732774"/>
                </a:lnTo>
                <a:lnTo>
                  <a:pt x="1627833" y="4772967"/>
                </a:lnTo>
                <a:lnTo>
                  <a:pt x="1527349" y="4833257"/>
                </a:lnTo>
                <a:lnTo>
                  <a:pt x="1467059" y="4893548"/>
                </a:lnTo>
                <a:lnTo>
                  <a:pt x="1436914" y="4913644"/>
                </a:lnTo>
                <a:lnTo>
                  <a:pt x="1406769" y="4953838"/>
                </a:lnTo>
                <a:lnTo>
                  <a:pt x="1336431" y="5004079"/>
                </a:lnTo>
                <a:lnTo>
                  <a:pt x="1215850" y="5064369"/>
                </a:lnTo>
                <a:lnTo>
                  <a:pt x="1085222" y="5104563"/>
                </a:lnTo>
                <a:lnTo>
                  <a:pt x="964642" y="5144756"/>
                </a:lnTo>
                <a:lnTo>
                  <a:pt x="864158" y="5194998"/>
                </a:lnTo>
                <a:lnTo>
                  <a:pt x="743578" y="5245240"/>
                </a:lnTo>
                <a:lnTo>
                  <a:pt x="622998" y="5285433"/>
                </a:lnTo>
                <a:lnTo>
                  <a:pt x="552659" y="5335675"/>
                </a:lnTo>
                <a:lnTo>
                  <a:pt x="472272" y="5365820"/>
                </a:lnTo>
                <a:lnTo>
                  <a:pt x="381837" y="5395965"/>
                </a:lnTo>
                <a:lnTo>
                  <a:pt x="361741" y="5466304"/>
                </a:lnTo>
                <a:lnTo>
                  <a:pt x="180870" y="5466304"/>
                </a:lnTo>
                <a:lnTo>
                  <a:pt x="0" y="5456255"/>
                </a:lnTo>
                <a:close/>
              </a:path>
            </a:pathLst>
          </a:custGeom>
          <a:noFill/>
          <a:ln w="38100" cap="flat" cmpd="sng" algn="ctr">
            <a:solidFill>
              <a:srgbClr val="FF9900"/>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pl-PL" sz="2400">
              <a:solidFill>
                <a:srgbClr val="FFFFFF"/>
              </a:solidFill>
              <a:latin typeface="Times New Roman" pitchFamily="18" charset="0"/>
            </a:endParaRPr>
          </a:p>
        </p:txBody>
      </p:sp>
      <p:cxnSp>
        <p:nvCxnSpPr>
          <p:cNvPr id="19" name="Łącznik prosty 18"/>
          <p:cNvCxnSpPr/>
          <p:nvPr/>
        </p:nvCxnSpPr>
        <p:spPr bwMode="auto">
          <a:xfrm>
            <a:off x="1997111" y="4901596"/>
            <a:ext cx="8561195" cy="0"/>
          </a:xfrm>
          <a:prstGeom prst="line">
            <a:avLst/>
          </a:prstGeom>
          <a:solidFill>
            <a:schemeClr val="accent1"/>
          </a:solidFill>
          <a:ln w="19050" cap="flat" cmpd="sng" algn="ctr">
            <a:solidFill>
              <a:schemeClr val="bg2"/>
            </a:solidFill>
            <a:prstDash val="dash"/>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Prostokąt 19"/>
          <p:cNvSpPr/>
          <p:nvPr/>
        </p:nvSpPr>
        <p:spPr bwMode="auto">
          <a:xfrm>
            <a:off x="5247168" y="2711303"/>
            <a:ext cx="350875" cy="233917"/>
          </a:xfrm>
          <a:prstGeom prst="rect">
            <a:avLst/>
          </a:prstGeom>
          <a:solidFill>
            <a:schemeClr val="tx1"/>
          </a:solidFill>
          <a:ln w="38100" cap="flat" cmpd="sng" algn="ctr">
            <a:noFill/>
            <a:prstDash val="solid"/>
            <a:miter lim="800000"/>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pl-PL" sz="2400">
              <a:solidFill>
                <a:srgbClr val="FFFFFF"/>
              </a:solidFill>
              <a:latin typeface="Times New Roman" pitchFamily="18" charset="0"/>
            </a:endParaRPr>
          </a:p>
        </p:txBody>
      </p:sp>
      <p:sp>
        <p:nvSpPr>
          <p:cNvPr id="7" name="pole tekstowe 6"/>
          <p:cNvSpPr txBox="1"/>
          <p:nvPr/>
        </p:nvSpPr>
        <p:spPr>
          <a:xfrm>
            <a:off x="2412877" y="1190909"/>
            <a:ext cx="4617290" cy="830997"/>
          </a:xfrm>
          <a:prstGeom prst="rect">
            <a:avLst/>
          </a:prstGeom>
          <a:solidFill>
            <a:schemeClr val="tx1"/>
          </a:solidFill>
        </p:spPr>
        <p:txBody>
          <a:bodyPr wrap="none" rtlCol="0">
            <a:spAutoFit/>
          </a:bodyPr>
          <a:lstStyle/>
          <a:p>
            <a:pPr defTabSz="914400" fontAlgn="base">
              <a:spcBef>
                <a:spcPct val="0"/>
              </a:spcBef>
              <a:spcAft>
                <a:spcPct val="0"/>
              </a:spcAft>
            </a:pPr>
            <a:r>
              <a:rPr lang="pl-PL" sz="2400" b="1" dirty="0" err="1">
                <a:solidFill>
                  <a:srgbClr val="7030A0"/>
                </a:solidFill>
                <a:latin typeface="Calibri" panose="020F0502020204030204" pitchFamily="34" charset="0"/>
              </a:rPr>
              <a:t>Occurence</a:t>
            </a:r>
            <a:r>
              <a:rPr lang="pl-PL" sz="2400" b="1" dirty="0">
                <a:solidFill>
                  <a:srgbClr val="7030A0"/>
                </a:solidFill>
                <a:latin typeface="Calibri" panose="020F0502020204030204" pitchFamily="34" charset="0"/>
              </a:rPr>
              <a:t> of </a:t>
            </a:r>
            <a:r>
              <a:rPr lang="pl-PL" sz="2400" b="1" dirty="0" err="1">
                <a:solidFill>
                  <a:srgbClr val="7030A0"/>
                </a:solidFill>
                <a:latin typeface="Calibri" panose="020F0502020204030204" pitchFamily="34" charset="0"/>
              </a:rPr>
              <a:t>microsecond</a:t>
            </a:r>
            <a:r>
              <a:rPr lang="pl-PL" sz="2400" b="1" dirty="0">
                <a:solidFill>
                  <a:srgbClr val="7030A0"/>
                </a:solidFill>
                <a:latin typeface="Calibri" panose="020F0502020204030204" pitchFamily="34" charset="0"/>
              </a:rPr>
              <a:t> </a:t>
            </a:r>
            <a:r>
              <a:rPr lang="pl-PL" sz="2400" b="1" dirty="0" err="1">
                <a:solidFill>
                  <a:srgbClr val="7030A0"/>
                </a:solidFill>
                <a:latin typeface="Calibri" panose="020F0502020204030204" pitchFamily="34" charset="0"/>
              </a:rPr>
              <a:t>isomers</a:t>
            </a:r>
            <a:endParaRPr lang="pl-PL" sz="2400" b="1" dirty="0">
              <a:solidFill>
                <a:srgbClr val="7030A0"/>
              </a:solidFill>
              <a:latin typeface="Calibri" panose="020F0502020204030204" pitchFamily="34" charset="0"/>
            </a:endParaRPr>
          </a:p>
          <a:p>
            <a:pPr algn="ctr" defTabSz="914400" fontAlgn="base">
              <a:spcBef>
                <a:spcPct val="0"/>
              </a:spcBef>
              <a:spcAft>
                <a:spcPct val="0"/>
              </a:spcAft>
            </a:pPr>
            <a:r>
              <a:rPr lang="pl-PL" sz="2400" b="1" dirty="0">
                <a:solidFill>
                  <a:srgbClr val="7030A0"/>
                </a:solidFill>
                <a:latin typeface="Calibri" panose="020F0502020204030204" pitchFamily="34" charset="0"/>
              </a:rPr>
              <a:t>in the </a:t>
            </a:r>
            <a:r>
              <a:rPr lang="pl-PL" sz="2400" b="1" dirty="0" err="1">
                <a:solidFill>
                  <a:srgbClr val="7030A0"/>
                </a:solidFill>
                <a:latin typeface="Calibri" panose="020F0502020204030204" pitchFamily="34" charset="0"/>
              </a:rPr>
              <a:t>known</a:t>
            </a:r>
            <a:r>
              <a:rPr lang="pl-PL" sz="2400" b="1" dirty="0">
                <a:solidFill>
                  <a:srgbClr val="7030A0"/>
                </a:solidFill>
                <a:latin typeface="Calibri" panose="020F0502020204030204" pitchFamily="34" charset="0"/>
              </a:rPr>
              <a:t> </a:t>
            </a:r>
            <a:r>
              <a:rPr lang="pl-PL" sz="2400" b="1" dirty="0" err="1">
                <a:solidFill>
                  <a:srgbClr val="7030A0"/>
                </a:solidFill>
                <a:latin typeface="Calibri" panose="020F0502020204030204" pitchFamily="34" charset="0"/>
              </a:rPr>
              <a:t>nuclei</a:t>
            </a:r>
            <a:endParaRPr lang="pl-PL" sz="2400" b="1" dirty="0">
              <a:solidFill>
                <a:srgbClr val="7030A0"/>
              </a:solidFill>
              <a:latin typeface="Calibri" panose="020F0502020204030204" pitchFamily="34" charset="0"/>
            </a:endParaRPr>
          </a:p>
        </p:txBody>
      </p:sp>
      <p:sp>
        <p:nvSpPr>
          <p:cNvPr id="8" name="pole tekstowe 7"/>
          <p:cNvSpPr txBox="1"/>
          <p:nvPr/>
        </p:nvSpPr>
        <p:spPr>
          <a:xfrm>
            <a:off x="4859381" y="6514474"/>
            <a:ext cx="2250937" cy="400110"/>
          </a:xfrm>
          <a:prstGeom prst="rect">
            <a:avLst/>
          </a:prstGeom>
          <a:noFill/>
        </p:spPr>
        <p:txBody>
          <a:bodyPr wrap="none" rtlCol="0">
            <a:spAutoFit/>
          </a:bodyPr>
          <a:lstStyle/>
          <a:p>
            <a:pPr defTabSz="914400" fontAlgn="base">
              <a:spcBef>
                <a:spcPct val="0"/>
              </a:spcBef>
              <a:spcAft>
                <a:spcPct val="0"/>
              </a:spcAft>
            </a:pPr>
            <a:r>
              <a:rPr lang="pl-PL" sz="2000" b="1" dirty="0">
                <a:solidFill>
                  <a:srgbClr val="7030A0"/>
                </a:solidFill>
                <a:latin typeface="Arial" pitchFamily="34" charset="0"/>
                <a:cs typeface="Arial" pitchFamily="34" charset="0"/>
              </a:rPr>
              <a:t>Neutron </a:t>
            </a:r>
            <a:r>
              <a:rPr lang="pl-PL" sz="2000" b="1" dirty="0" err="1">
                <a:solidFill>
                  <a:srgbClr val="7030A0"/>
                </a:solidFill>
                <a:latin typeface="Arial" pitchFamily="34" charset="0"/>
                <a:cs typeface="Arial" pitchFamily="34" charset="0"/>
              </a:rPr>
              <a:t>number</a:t>
            </a:r>
            <a:r>
              <a:rPr lang="pl-PL" sz="2000" b="1" dirty="0">
                <a:solidFill>
                  <a:srgbClr val="7030A0"/>
                </a:solidFill>
                <a:latin typeface="Arial" pitchFamily="34" charset="0"/>
                <a:cs typeface="Arial" pitchFamily="34" charset="0"/>
              </a:rPr>
              <a:t> </a:t>
            </a:r>
          </a:p>
        </p:txBody>
      </p:sp>
      <p:sp>
        <p:nvSpPr>
          <p:cNvPr id="9" name="pole tekstowe 8"/>
          <p:cNvSpPr txBox="1"/>
          <p:nvPr/>
        </p:nvSpPr>
        <p:spPr>
          <a:xfrm rot="16200000">
            <a:off x="241593" y="3710393"/>
            <a:ext cx="2164375" cy="400110"/>
          </a:xfrm>
          <a:prstGeom prst="rect">
            <a:avLst/>
          </a:prstGeom>
          <a:noFill/>
        </p:spPr>
        <p:txBody>
          <a:bodyPr wrap="none" rtlCol="0">
            <a:spAutoFit/>
          </a:bodyPr>
          <a:lstStyle/>
          <a:p>
            <a:pPr defTabSz="914400" fontAlgn="base">
              <a:spcBef>
                <a:spcPct val="0"/>
              </a:spcBef>
              <a:spcAft>
                <a:spcPct val="0"/>
              </a:spcAft>
            </a:pPr>
            <a:r>
              <a:rPr lang="pl-PL" sz="2000" b="1" dirty="0">
                <a:solidFill>
                  <a:srgbClr val="7030A0"/>
                </a:solidFill>
                <a:latin typeface="Arial" pitchFamily="34" charset="0"/>
                <a:cs typeface="Arial" pitchFamily="34" charset="0"/>
              </a:rPr>
              <a:t>Proton </a:t>
            </a:r>
            <a:r>
              <a:rPr lang="pl-PL" sz="2000" b="1" dirty="0" err="1">
                <a:solidFill>
                  <a:srgbClr val="7030A0"/>
                </a:solidFill>
                <a:latin typeface="Arial" pitchFamily="34" charset="0"/>
                <a:cs typeface="Arial" pitchFamily="34" charset="0"/>
              </a:rPr>
              <a:t>number</a:t>
            </a:r>
            <a:r>
              <a:rPr lang="pl-PL" sz="2000" b="1" dirty="0">
                <a:solidFill>
                  <a:srgbClr val="7030A0"/>
                </a:solidFill>
                <a:latin typeface="Arial" pitchFamily="34" charset="0"/>
                <a:cs typeface="Arial" pitchFamily="34" charset="0"/>
              </a:rPr>
              <a:t> </a:t>
            </a:r>
          </a:p>
        </p:txBody>
      </p:sp>
      <p:grpSp>
        <p:nvGrpSpPr>
          <p:cNvPr id="26" name="Grupa 25"/>
          <p:cNvGrpSpPr/>
          <p:nvPr/>
        </p:nvGrpSpPr>
        <p:grpSpPr>
          <a:xfrm>
            <a:off x="4273472" y="2275113"/>
            <a:ext cx="4951171" cy="3203468"/>
            <a:chOff x="3130471" y="2275113"/>
            <a:chExt cx="4951171" cy="3203468"/>
          </a:xfrm>
        </p:grpSpPr>
        <p:sp>
          <p:nvSpPr>
            <p:cNvPr id="2" name="Elipsa 1"/>
            <p:cNvSpPr/>
            <p:nvPr/>
          </p:nvSpPr>
          <p:spPr bwMode="auto">
            <a:xfrm>
              <a:off x="6803572" y="2275113"/>
              <a:ext cx="217714" cy="206829"/>
            </a:xfrm>
            <a:prstGeom prst="ellipse">
              <a:avLst/>
            </a:prstGeom>
            <a:solidFill>
              <a:srgbClr val="FF66FF"/>
            </a:solidFill>
            <a:ln w="9525" cap="flat" cmpd="sng" algn="ctr">
              <a:solidFill>
                <a:schemeClr val="bg2"/>
              </a:solidFill>
              <a:prstDash val="solid"/>
              <a:miter lim="800000"/>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pl-PL" sz="2400">
                <a:solidFill>
                  <a:srgbClr val="FFFFFF"/>
                </a:solidFill>
                <a:latin typeface="Times New Roman" pitchFamily="18" charset="0"/>
              </a:endParaRPr>
            </a:p>
          </p:txBody>
        </p:sp>
        <p:sp>
          <p:nvSpPr>
            <p:cNvPr id="10" name="Elipsa 9"/>
            <p:cNvSpPr/>
            <p:nvPr/>
          </p:nvSpPr>
          <p:spPr bwMode="auto">
            <a:xfrm>
              <a:off x="4665357" y="3733912"/>
              <a:ext cx="217714" cy="206829"/>
            </a:xfrm>
            <a:prstGeom prst="ellipse">
              <a:avLst/>
            </a:prstGeom>
            <a:solidFill>
              <a:srgbClr val="FF66FF"/>
            </a:solidFill>
            <a:ln w="9525" cap="flat" cmpd="sng" algn="ctr">
              <a:solidFill>
                <a:schemeClr val="bg2"/>
              </a:solidFill>
              <a:prstDash val="solid"/>
              <a:miter lim="800000"/>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pl-PL" sz="2400">
                <a:solidFill>
                  <a:srgbClr val="FFFFFF"/>
                </a:solidFill>
                <a:latin typeface="Times New Roman" pitchFamily="18" charset="0"/>
              </a:endParaRPr>
            </a:p>
          </p:txBody>
        </p:sp>
        <p:sp>
          <p:nvSpPr>
            <p:cNvPr id="11" name="Elipsa 10"/>
            <p:cNvSpPr/>
            <p:nvPr/>
          </p:nvSpPr>
          <p:spPr bwMode="auto">
            <a:xfrm>
              <a:off x="3130471" y="4790638"/>
              <a:ext cx="217714" cy="206829"/>
            </a:xfrm>
            <a:prstGeom prst="ellipse">
              <a:avLst/>
            </a:prstGeom>
            <a:solidFill>
              <a:srgbClr val="FF66FF"/>
            </a:solidFill>
            <a:ln w="9525" cap="flat" cmpd="sng" algn="ctr">
              <a:solidFill>
                <a:schemeClr val="bg2"/>
              </a:solidFill>
              <a:prstDash val="solid"/>
              <a:miter lim="800000"/>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pl-PL" sz="2400">
                <a:solidFill>
                  <a:srgbClr val="FFFFFF"/>
                </a:solidFill>
                <a:latin typeface="Times New Roman" pitchFamily="18" charset="0"/>
              </a:endParaRPr>
            </a:p>
          </p:txBody>
        </p:sp>
        <p:sp>
          <p:nvSpPr>
            <p:cNvPr id="21" name="pole tekstowe 20"/>
            <p:cNvSpPr txBox="1"/>
            <p:nvPr/>
          </p:nvSpPr>
          <p:spPr>
            <a:xfrm>
              <a:off x="7162801" y="2711302"/>
              <a:ext cx="918841" cy="461665"/>
            </a:xfrm>
            <a:prstGeom prst="rect">
              <a:avLst/>
            </a:prstGeom>
            <a:noFill/>
          </p:spPr>
          <p:txBody>
            <a:bodyPr wrap="none" rtlCol="0">
              <a:spAutoFit/>
            </a:bodyPr>
            <a:lstStyle/>
            <a:p>
              <a:pPr defTabSz="914400" fontAlgn="base">
                <a:spcBef>
                  <a:spcPct val="0"/>
                </a:spcBef>
                <a:spcAft>
                  <a:spcPct val="0"/>
                </a:spcAft>
              </a:pPr>
              <a:r>
                <a:rPr lang="pl-PL" sz="2400" b="1" baseline="30000" dirty="0">
                  <a:solidFill>
                    <a:srgbClr val="FF0000"/>
                  </a:solidFill>
                  <a:latin typeface="Arial" pitchFamily="34" charset="0"/>
                  <a:cs typeface="Arial" pitchFamily="34" charset="0"/>
                </a:rPr>
                <a:t>208</a:t>
              </a:r>
              <a:r>
                <a:rPr lang="pl-PL" sz="2400" b="1" dirty="0">
                  <a:solidFill>
                    <a:srgbClr val="FF0000"/>
                  </a:solidFill>
                  <a:latin typeface="Arial" pitchFamily="34" charset="0"/>
                  <a:cs typeface="Arial" pitchFamily="34" charset="0"/>
                </a:rPr>
                <a:t>Pb</a:t>
              </a:r>
            </a:p>
          </p:txBody>
        </p:sp>
        <p:sp>
          <p:nvSpPr>
            <p:cNvPr id="22" name="pole tekstowe 21"/>
            <p:cNvSpPr txBox="1"/>
            <p:nvPr/>
          </p:nvSpPr>
          <p:spPr>
            <a:xfrm>
              <a:off x="3578522" y="5016916"/>
              <a:ext cx="720069" cy="461665"/>
            </a:xfrm>
            <a:prstGeom prst="rect">
              <a:avLst/>
            </a:prstGeom>
            <a:solidFill>
              <a:schemeClr val="tx1"/>
            </a:solidFill>
          </p:spPr>
          <p:txBody>
            <a:bodyPr wrap="none" rtlCol="0">
              <a:spAutoFit/>
            </a:bodyPr>
            <a:lstStyle/>
            <a:p>
              <a:pPr defTabSz="914400" fontAlgn="base">
                <a:spcBef>
                  <a:spcPct val="0"/>
                </a:spcBef>
                <a:spcAft>
                  <a:spcPct val="0"/>
                </a:spcAft>
              </a:pPr>
              <a:r>
                <a:rPr lang="pl-PL" sz="2400" b="1" baseline="30000" dirty="0">
                  <a:solidFill>
                    <a:srgbClr val="FF0000"/>
                  </a:solidFill>
                  <a:latin typeface="Arial" pitchFamily="34" charset="0"/>
                  <a:cs typeface="Arial" pitchFamily="34" charset="0"/>
                </a:rPr>
                <a:t>78</a:t>
              </a:r>
              <a:r>
                <a:rPr lang="pl-PL" sz="2400" b="1" dirty="0">
                  <a:solidFill>
                    <a:srgbClr val="FF0000"/>
                  </a:solidFill>
                  <a:latin typeface="Arial" pitchFamily="34" charset="0"/>
                  <a:cs typeface="Arial" pitchFamily="34" charset="0"/>
                </a:rPr>
                <a:t>Ni</a:t>
              </a:r>
            </a:p>
          </p:txBody>
        </p:sp>
        <p:sp>
          <p:nvSpPr>
            <p:cNvPr id="23" name="pole tekstowe 22"/>
            <p:cNvSpPr txBox="1"/>
            <p:nvPr/>
          </p:nvSpPr>
          <p:spPr>
            <a:xfrm>
              <a:off x="5009651" y="4190336"/>
              <a:ext cx="918841" cy="461665"/>
            </a:xfrm>
            <a:prstGeom prst="rect">
              <a:avLst/>
            </a:prstGeom>
            <a:noFill/>
          </p:spPr>
          <p:txBody>
            <a:bodyPr wrap="none" rtlCol="0">
              <a:spAutoFit/>
            </a:bodyPr>
            <a:lstStyle/>
            <a:p>
              <a:pPr defTabSz="914400" fontAlgn="base">
                <a:spcBef>
                  <a:spcPct val="0"/>
                </a:spcBef>
                <a:spcAft>
                  <a:spcPct val="0"/>
                </a:spcAft>
              </a:pPr>
              <a:r>
                <a:rPr lang="pl-PL" sz="2400" b="1" baseline="30000" dirty="0">
                  <a:solidFill>
                    <a:srgbClr val="FF0000"/>
                  </a:solidFill>
                  <a:latin typeface="Arial" pitchFamily="34" charset="0"/>
                  <a:cs typeface="Arial" pitchFamily="34" charset="0"/>
                </a:rPr>
                <a:t>132</a:t>
              </a:r>
              <a:r>
                <a:rPr lang="pl-PL" sz="2400" b="1" dirty="0">
                  <a:solidFill>
                    <a:srgbClr val="FF0000"/>
                  </a:solidFill>
                  <a:latin typeface="Arial" pitchFamily="34" charset="0"/>
                  <a:cs typeface="Arial" pitchFamily="34" charset="0"/>
                </a:rPr>
                <a:t>Sn</a:t>
              </a:r>
            </a:p>
          </p:txBody>
        </p:sp>
        <p:sp>
          <p:nvSpPr>
            <p:cNvPr id="4" name="Dowolny kształt 3"/>
            <p:cNvSpPr/>
            <p:nvPr/>
          </p:nvSpPr>
          <p:spPr bwMode="auto">
            <a:xfrm>
              <a:off x="6980152" y="2528800"/>
              <a:ext cx="250372" cy="283029"/>
            </a:xfrm>
            <a:custGeom>
              <a:avLst/>
              <a:gdLst>
                <a:gd name="connsiteX0" fmla="*/ 250372 w 250372"/>
                <a:gd name="connsiteY0" fmla="*/ 283029 h 283029"/>
                <a:gd name="connsiteX1" fmla="*/ 108858 w 250372"/>
                <a:gd name="connsiteY1" fmla="*/ 195943 h 283029"/>
                <a:gd name="connsiteX2" fmla="*/ 0 w 250372"/>
                <a:gd name="connsiteY2" fmla="*/ 0 h 283029"/>
              </a:gdLst>
              <a:ahLst/>
              <a:cxnLst>
                <a:cxn ang="0">
                  <a:pos x="connsiteX0" y="connsiteY0"/>
                </a:cxn>
                <a:cxn ang="0">
                  <a:pos x="connsiteX1" y="connsiteY1"/>
                </a:cxn>
                <a:cxn ang="0">
                  <a:pos x="connsiteX2" y="connsiteY2"/>
                </a:cxn>
              </a:cxnLst>
              <a:rect l="l" t="t" r="r" b="b"/>
              <a:pathLst>
                <a:path w="250372" h="283029">
                  <a:moveTo>
                    <a:pt x="250372" y="283029"/>
                  </a:moveTo>
                  <a:cubicBezTo>
                    <a:pt x="200479" y="263071"/>
                    <a:pt x="150587" y="243114"/>
                    <a:pt x="108858" y="195943"/>
                  </a:cubicBezTo>
                  <a:cubicBezTo>
                    <a:pt x="67129" y="148772"/>
                    <a:pt x="33564" y="74386"/>
                    <a:pt x="0" y="0"/>
                  </a:cubicBezTo>
                </a:path>
              </a:pathLst>
            </a:custGeom>
            <a:noFill/>
            <a:ln w="38100" cap="flat" cmpd="sng" algn="ctr">
              <a:solidFill>
                <a:srgbClr val="848484"/>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defTabSz="914400" fontAlgn="base">
                <a:spcBef>
                  <a:spcPct val="0"/>
                </a:spcBef>
                <a:spcAft>
                  <a:spcPct val="0"/>
                </a:spcAft>
              </a:pPr>
              <a:endParaRPr lang="pl-PL" sz="2400">
                <a:solidFill>
                  <a:srgbClr val="FFFFFF"/>
                </a:solidFill>
                <a:latin typeface="Times New Roman" pitchFamily="18" charset="0"/>
              </a:endParaRPr>
            </a:p>
          </p:txBody>
        </p:sp>
        <p:sp>
          <p:nvSpPr>
            <p:cNvPr id="24" name="Dowolny kształt 23"/>
            <p:cNvSpPr/>
            <p:nvPr/>
          </p:nvSpPr>
          <p:spPr bwMode="auto">
            <a:xfrm>
              <a:off x="4850415" y="3969072"/>
              <a:ext cx="250372" cy="283029"/>
            </a:xfrm>
            <a:custGeom>
              <a:avLst/>
              <a:gdLst>
                <a:gd name="connsiteX0" fmla="*/ 250372 w 250372"/>
                <a:gd name="connsiteY0" fmla="*/ 283029 h 283029"/>
                <a:gd name="connsiteX1" fmla="*/ 108858 w 250372"/>
                <a:gd name="connsiteY1" fmla="*/ 195943 h 283029"/>
                <a:gd name="connsiteX2" fmla="*/ 0 w 250372"/>
                <a:gd name="connsiteY2" fmla="*/ 0 h 283029"/>
              </a:gdLst>
              <a:ahLst/>
              <a:cxnLst>
                <a:cxn ang="0">
                  <a:pos x="connsiteX0" y="connsiteY0"/>
                </a:cxn>
                <a:cxn ang="0">
                  <a:pos x="connsiteX1" y="connsiteY1"/>
                </a:cxn>
                <a:cxn ang="0">
                  <a:pos x="connsiteX2" y="connsiteY2"/>
                </a:cxn>
              </a:cxnLst>
              <a:rect l="l" t="t" r="r" b="b"/>
              <a:pathLst>
                <a:path w="250372" h="283029">
                  <a:moveTo>
                    <a:pt x="250372" y="283029"/>
                  </a:moveTo>
                  <a:cubicBezTo>
                    <a:pt x="200479" y="263071"/>
                    <a:pt x="150587" y="243114"/>
                    <a:pt x="108858" y="195943"/>
                  </a:cubicBezTo>
                  <a:cubicBezTo>
                    <a:pt x="67129" y="148772"/>
                    <a:pt x="33564" y="74386"/>
                    <a:pt x="0" y="0"/>
                  </a:cubicBezTo>
                </a:path>
              </a:pathLst>
            </a:custGeom>
            <a:noFill/>
            <a:ln w="38100" cap="flat" cmpd="sng" algn="ctr">
              <a:solidFill>
                <a:srgbClr val="848484"/>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defTabSz="914400" fontAlgn="base">
                <a:spcBef>
                  <a:spcPct val="0"/>
                </a:spcBef>
                <a:spcAft>
                  <a:spcPct val="0"/>
                </a:spcAft>
              </a:pPr>
              <a:endParaRPr lang="pl-PL" sz="2400">
                <a:solidFill>
                  <a:srgbClr val="FFFFFF"/>
                </a:solidFill>
                <a:latin typeface="Times New Roman" pitchFamily="18" charset="0"/>
              </a:endParaRPr>
            </a:p>
          </p:txBody>
        </p:sp>
        <p:sp>
          <p:nvSpPr>
            <p:cNvPr id="25" name="Dowolny kształt 24"/>
            <p:cNvSpPr/>
            <p:nvPr/>
          </p:nvSpPr>
          <p:spPr bwMode="auto">
            <a:xfrm rot="20882366">
              <a:off x="3367781" y="4956265"/>
              <a:ext cx="250372" cy="283029"/>
            </a:xfrm>
            <a:custGeom>
              <a:avLst/>
              <a:gdLst>
                <a:gd name="connsiteX0" fmla="*/ 250372 w 250372"/>
                <a:gd name="connsiteY0" fmla="*/ 283029 h 283029"/>
                <a:gd name="connsiteX1" fmla="*/ 108858 w 250372"/>
                <a:gd name="connsiteY1" fmla="*/ 195943 h 283029"/>
                <a:gd name="connsiteX2" fmla="*/ 0 w 250372"/>
                <a:gd name="connsiteY2" fmla="*/ 0 h 283029"/>
              </a:gdLst>
              <a:ahLst/>
              <a:cxnLst>
                <a:cxn ang="0">
                  <a:pos x="connsiteX0" y="connsiteY0"/>
                </a:cxn>
                <a:cxn ang="0">
                  <a:pos x="connsiteX1" y="connsiteY1"/>
                </a:cxn>
                <a:cxn ang="0">
                  <a:pos x="connsiteX2" y="connsiteY2"/>
                </a:cxn>
              </a:cxnLst>
              <a:rect l="l" t="t" r="r" b="b"/>
              <a:pathLst>
                <a:path w="250372" h="283029">
                  <a:moveTo>
                    <a:pt x="250372" y="283029"/>
                  </a:moveTo>
                  <a:cubicBezTo>
                    <a:pt x="200479" y="263071"/>
                    <a:pt x="150587" y="243114"/>
                    <a:pt x="108858" y="195943"/>
                  </a:cubicBezTo>
                  <a:cubicBezTo>
                    <a:pt x="67129" y="148772"/>
                    <a:pt x="33564" y="74386"/>
                    <a:pt x="0" y="0"/>
                  </a:cubicBezTo>
                </a:path>
              </a:pathLst>
            </a:custGeom>
            <a:noFill/>
            <a:ln w="38100" cap="flat" cmpd="sng" algn="ctr">
              <a:solidFill>
                <a:srgbClr val="848484"/>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defTabSz="914400" fontAlgn="base">
                <a:spcBef>
                  <a:spcPct val="0"/>
                </a:spcBef>
                <a:spcAft>
                  <a:spcPct val="0"/>
                </a:spcAft>
              </a:pPr>
              <a:endParaRPr lang="pl-PL" sz="2400">
                <a:solidFill>
                  <a:srgbClr val="FFFFFF"/>
                </a:solidFill>
                <a:latin typeface="Times New Roman" pitchFamily="18" charset="0"/>
              </a:endParaRPr>
            </a:p>
          </p:txBody>
        </p:sp>
      </p:grpSp>
      <p:grpSp>
        <p:nvGrpSpPr>
          <p:cNvPr id="18" name="Grupa 17"/>
          <p:cNvGrpSpPr/>
          <p:nvPr/>
        </p:nvGrpSpPr>
        <p:grpSpPr>
          <a:xfrm>
            <a:off x="4411184" y="4592261"/>
            <a:ext cx="4729337" cy="646331"/>
            <a:chOff x="3268183" y="4592260"/>
            <a:chExt cx="4729337" cy="646331"/>
          </a:xfrm>
        </p:grpSpPr>
        <p:sp>
          <p:nvSpPr>
            <p:cNvPr id="27" name="Prostokąt 26"/>
            <p:cNvSpPr/>
            <p:nvPr/>
          </p:nvSpPr>
          <p:spPr bwMode="auto">
            <a:xfrm>
              <a:off x="3268183" y="4714512"/>
              <a:ext cx="306792" cy="171186"/>
            </a:xfrm>
            <a:prstGeom prst="rect">
              <a:avLst/>
            </a:prstGeom>
            <a:noFill/>
            <a:ln w="57150"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defTabSz="914400" fontAlgn="base">
                <a:spcBef>
                  <a:spcPct val="0"/>
                </a:spcBef>
                <a:spcAft>
                  <a:spcPct val="0"/>
                </a:spcAft>
              </a:pPr>
              <a:endParaRPr lang="pl-PL" sz="2400">
                <a:solidFill>
                  <a:srgbClr val="FFFFFF"/>
                </a:solidFill>
                <a:latin typeface="Times New Roman" pitchFamily="18" charset="0"/>
              </a:endParaRPr>
            </a:p>
          </p:txBody>
        </p:sp>
        <p:sp>
          <p:nvSpPr>
            <p:cNvPr id="28" name="pole tekstowe 27"/>
            <p:cNvSpPr txBox="1"/>
            <p:nvPr/>
          </p:nvSpPr>
          <p:spPr>
            <a:xfrm>
              <a:off x="4032973" y="4592260"/>
              <a:ext cx="3964547" cy="646331"/>
            </a:xfrm>
            <a:prstGeom prst="rect">
              <a:avLst/>
            </a:prstGeom>
            <a:solidFill>
              <a:schemeClr val="tx1"/>
            </a:solidFill>
          </p:spPr>
          <p:txBody>
            <a:bodyPr wrap="none" rtlCol="0">
              <a:spAutoFit/>
            </a:bodyPr>
            <a:lstStyle/>
            <a:p>
              <a:pPr defTabSz="914400" fontAlgn="base">
                <a:spcBef>
                  <a:spcPct val="0"/>
                </a:spcBef>
                <a:spcAft>
                  <a:spcPct val="0"/>
                </a:spcAft>
              </a:pPr>
              <a:r>
                <a:rPr lang="pl-PL" b="1" dirty="0" err="1">
                  <a:solidFill>
                    <a:srgbClr val="7030A0"/>
                  </a:solidFill>
                  <a:latin typeface="Calibri" panose="020F0502020204030204" pitchFamily="34" charset="0"/>
                </a:rPr>
                <a:t>expected</a:t>
              </a:r>
              <a:r>
                <a:rPr lang="pl-PL" b="1" dirty="0">
                  <a:solidFill>
                    <a:srgbClr val="7030A0"/>
                  </a:solidFill>
                  <a:latin typeface="Calibri" panose="020F0502020204030204" pitchFamily="34" charset="0"/>
                </a:rPr>
                <a:t> </a:t>
              </a:r>
              <a:r>
                <a:rPr lang="pl-PL" b="1" dirty="0" err="1">
                  <a:solidFill>
                    <a:srgbClr val="7030A0"/>
                  </a:solidFill>
                  <a:latin typeface="Calibri" panose="020F0502020204030204" pitchFamily="34" charset="0"/>
                </a:rPr>
                <a:t>low-lying</a:t>
              </a:r>
              <a:r>
                <a:rPr lang="pl-PL" b="1" dirty="0">
                  <a:solidFill>
                    <a:srgbClr val="7030A0"/>
                  </a:solidFill>
                  <a:latin typeface="Calibri" panose="020F0502020204030204" pitchFamily="34" charset="0"/>
                </a:rPr>
                <a:t> high-</a:t>
              </a:r>
              <a:r>
                <a:rPr lang="pl-PL" b="1" dirty="0" err="1">
                  <a:solidFill>
                    <a:srgbClr val="7030A0"/>
                  </a:solidFill>
                  <a:latin typeface="Calibri" panose="020F0502020204030204" pitchFamily="34" charset="0"/>
                </a:rPr>
                <a:t>spin</a:t>
              </a:r>
              <a:r>
                <a:rPr lang="pl-PL" b="1" dirty="0">
                  <a:solidFill>
                    <a:srgbClr val="7030A0"/>
                  </a:solidFill>
                  <a:latin typeface="Calibri" panose="020F0502020204030204" pitchFamily="34" charset="0"/>
                </a:rPr>
                <a:t> </a:t>
              </a:r>
              <a:r>
                <a:rPr lang="pl-PL" b="1" dirty="0" err="1">
                  <a:solidFill>
                    <a:srgbClr val="7030A0"/>
                  </a:solidFill>
                  <a:latin typeface="Calibri" panose="020F0502020204030204" pitchFamily="34" charset="0"/>
                </a:rPr>
                <a:t>isomers</a:t>
              </a:r>
              <a:endParaRPr lang="pl-PL" b="1" dirty="0">
                <a:solidFill>
                  <a:srgbClr val="7030A0"/>
                </a:solidFill>
                <a:latin typeface="Calibri" panose="020F0502020204030204" pitchFamily="34" charset="0"/>
              </a:endParaRPr>
            </a:p>
            <a:p>
              <a:pPr defTabSz="914400" fontAlgn="base">
                <a:spcBef>
                  <a:spcPct val="0"/>
                </a:spcBef>
                <a:spcAft>
                  <a:spcPct val="0"/>
                </a:spcAft>
              </a:pPr>
              <a:r>
                <a:rPr lang="pl-PL" b="1" dirty="0">
                  <a:solidFill>
                    <a:srgbClr val="7030A0"/>
                  </a:solidFill>
                  <a:latin typeface="Calibri" panose="020F0502020204030204" pitchFamily="34" charset="0"/>
                </a:rPr>
                <a:t>    - </a:t>
              </a:r>
              <a:r>
                <a:rPr lang="pl-PL" b="1" dirty="0" err="1">
                  <a:solidFill>
                    <a:srgbClr val="7030A0"/>
                  </a:solidFill>
                  <a:latin typeface="Calibri" panose="020F0502020204030204" pitchFamily="34" charset="0"/>
                </a:rPr>
                <a:t>candidates</a:t>
              </a:r>
              <a:r>
                <a:rPr lang="pl-PL" b="1" dirty="0">
                  <a:solidFill>
                    <a:srgbClr val="7030A0"/>
                  </a:solidFill>
                  <a:latin typeface="Calibri" panose="020F0502020204030204" pitchFamily="34" charset="0"/>
                </a:rPr>
                <a:t> for neutron-</a:t>
              </a:r>
              <a:r>
                <a:rPr lang="pl-PL" b="1" dirty="0" err="1">
                  <a:solidFill>
                    <a:srgbClr val="7030A0"/>
                  </a:solidFill>
                  <a:latin typeface="Calibri" panose="020F0502020204030204" pitchFamily="34" charset="0"/>
                </a:rPr>
                <a:t>radioactivity</a:t>
              </a:r>
              <a:endParaRPr lang="pl-PL" b="1" dirty="0">
                <a:solidFill>
                  <a:srgbClr val="7030A0"/>
                </a:solidFill>
                <a:latin typeface="Calibri" panose="020F0502020204030204" pitchFamily="34" charset="0"/>
              </a:endParaRPr>
            </a:p>
          </p:txBody>
        </p:sp>
        <p:cxnSp>
          <p:nvCxnSpPr>
            <p:cNvPr id="12" name="Łącznik prosty ze strzałką 11"/>
            <p:cNvCxnSpPr/>
            <p:nvPr/>
          </p:nvCxnSpPr>
          <p:spPr bwMode="auto">
            <a:xfrm flipH="1">
              <a:off x="3644763" y="4795959"/>
              <a:ext cx="435904" cy="4146"/>
            </a:xfrm>
            <a:prstGeom prst="straightConnector1">
              <a:avLst/>
            </a:prstGeom>
            <a:solidFill>
              <a:schemeClr val="accent1"/>
            </a:solidFill>
            <a:ln w="38100" cap="flat" cmpd="sng" algn="ctr">
              <a:solidFill>
                <a:srgbClr val="8E8E8E"/>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483528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7" name="Grupa 6"/>
          <p:cNvGrpSpPr/>
          <p:nvPr/>
        </p:nvGrpSpPr>
        <p:grpSpPr>
          <a:xfrm>
            <a:off x="6056679" y="355944"/>
            <a:ext cx="9328150" cy="6072187"/>
            <a:chOff x="3645493" y="306957"/>
            <a:chExt cx="9328150" cy="6072187"/>
          </a:xfrm>
        </p:grpSpPr>
        <p:grpSp>
          <p:nvGrpSpPr>
            <p:cNvPr id="28" name="Grupa 27"/>
            <p:cNvGrpSpPr/>
            <p:nvPr/>
          </p:nvGrpSpPr>
          <p:grpSpPr>
            <a:xfrm>
              <a:off x="3645493" y="306957"/>
              <a:ext cx="9328150" cy="6072187"/>
              <a:chOff x="789090" y="420381"/>
              <a:chExt cx="9328150" cy="6072187"/>
            </a:xfrm>
          </p:grpSpPr>
          <p:pic>
            <p:nvPicPr>
              <p:cNvPr id="29"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95" l="327" r="96732">
                            <a14:foregroundMark x1="1634" y1="89157" x2="2157" y2="84538"/>
                            <a14:foregroundMark x1="2288" y1="84438" x2="3791" y2="83434"/>
                            <a14:foregroundMark x1="3791" y1="83434" x2="5686" y2="81727"/>
                            <a14:foregroundMark x1="5686" y1="81727" x2="6928" y2="80221"/>
                            <a14:foregroundMark x1="6667" y1="80422" x2="5490" y2="78414"/>
                            <a14:foregroundMark x1="5425" y1="78414" x2="6471" y2="76004"/>
                            <a14:foregroundMark x1="6471" y1="76004" x2="7908" y2="76104"/>
                            <a14:foregroundMark x1="7843" y1="76205" x2="9608" y2="76606"/>
                            <a14:foregroundMark x1="9542" y1="76807" x2="10980" y2="75000"/>
                            <a14:foregroundMark x1="11176" y1="75000" x2="9542" y2="72791"/>
                            <a14:foregroundMark x1="9477" y1="72289" x2="8954" y2="70382"/>
                            <a14:foregroundMark x1="8954" y1="70382" x2="11046" y2="69076"/>
                            <a14:foregroundMark x1="11046" y1="69076" x2="12680" y2="68173"/>
                            <a14:foregroundMark x1="12745" y1="68273" x2="15033" y2="67169"/>
                            <a14:foregroundMark x1="15033" y1="67169" x2="16536" y2="65763"/>
                            <a14:foregroundMark x1="16536" y1="65763" x2="18170" y2="63353"/>
                            <a14:foregroundMark x1="18170" y1="63353" x2="19020" y2="64759"/>
                            <a14:foregroundMark x1="19020" y1="64558" x2="21634" y2="61546"/>
                            <a14:foregroundMark x1="21634" y1="61546" x2="24314" y2="58032"/>
                            <a14:foregroundMark x1="24379" y1="57831" x2="25294" y2="56827"/>
                            <a14:foregroundMark x1="25294" y1="56627" x2="23268" y2="55924"/>
                            <a14:foregroundMark x1="23464" y1="55924" x2="23595" y2="52610"/>
                            <a14:foregroundMark x1="23529" y1="52410" x2="26078" y2="52209"/>
                            <a14:foregroundMark x1="26144" y1="52209" x2="27712" y2="51506"/>
                            <a14:foregroundMark x1="27712" y1="51506" x2="29869" y2="51004"/>
                            <a14:foregroundMark x1="29804" y1="51004" x2="31765" y2="48795"/>
                            <a14:foregroundMark x1="31830" y1="48795" x2="35948" y2="43976"/>
                            <a14:foregroundMark x1="35948" y1="44076" x2="39869" y2="39659"/>
                            <a14:foregroundMark x1="39869" y1="39659" x2="43268" y2="36245"/>
                            <a14:foregroundMark x1="43464" y1="36345" x2="44379" y2="34036"/>
                            <a14:foregroundMark x1="44379" y1="34036" x2="45556" y2="33635"/>
                            <a14:foregroundMark x1="45556" y1="33635" x2="46928" y2="32631"/>
                            <a14:foregroundMark x1="46928" y1="32631" x2="48366" y2="31426"/>
                            <a14:foregroundMark x1="48366" y1="31426" x2="47647" y2="28916"/>
                            <a14:foregroundMark x1="47647" y1="29016" x2="48366" y2="27008"/>
                            <a14:foregroundMark x1="48366" y1="27008" x2="50719" y2="26908"/>
                            <a14:foregroundMark x1="50719" y1="26908" x2="53464" y2="26908"/>
                            <a14:foregroundMark x1="53660" y1="27008" x2="56536" y2="26104"/>
                            <a14:foregroundMark x1="56536" y1="26104" x2="59412" y2="24900"/>
                            <a14:foregroundMark x1="59412" y1="24900" x2="62680" y2="22791"/>
                            <a14:foregroundMark x1="62680" y1="22791" x2="66144" y2="20281"/>
                            <a14:foregroundMark x1="66144" y1="20181" x2="67190" y2="18072"/>
                            <a14:foregroundMark x1="67320" y1="18273" x2="69216" y2="18072"/>
                            <a14:foregroundMark x1="69150" y1="18173" x2="69150" y2="19679"/>
                            <a14:foregroundMark x1="69412" y1="19578" x2="70523" y2="19578"/>
                            <a14:foregroundMark x1="70784" y1="19578" x2="72941" y2="16466"/>
                            <a14:foregroundMark x1="72941" y1="16466" x2="75033" y2="13855"/>
                            <a14:foregroundMark x1="74837" y1="13755" x2="77582" y2="11948"/>
                            <a14:foregroundMark x1="77582" y1="11948" x2="80131" y2="9739"/>
                            <a14:foregroundMark x1="80131" y1="9739" x2="82026" y2="7831"/>
                            <a14:foregroundMark x1="82026" y1="7831" x2="83529" y2="6124"/>
                            <a14:foregroundMark x1="83529" y1="6124" x2="86078" y2="5221"/>
                            <a14:foregroundMark x1="86078" y1="5221" x2="88301" y2="3815"/>
                            <a14:foregroundMark x1="88497" y1="3514" x2="89542" y2="3414"/>
                            <a14:foregroundMark x1="89673" y1="3514" x2="90523" y2="3313"/>
                            <a14:foregroundMark x1="90523" y1="3213" x2="91111" y2="2610"/>
                            <a14:foregroundMark x1="76013" y1="30321" x2="71176" y2="33032"/>
                            <a14:foregroundMark x1="71176" y1="33032" x2="69216" y2="34237"/>
                            <a14:foregroundMark x1="69477" y1="34237" x2="69542" y2="38755"/>
                            <a14:foregroundMark x1="69542" y1="38855" x2="69216" y2="39859"/>
                            <a14:foregroundMark x1="69346" y1="39659" x2="66993" y2="40261"/>
                            <a14:foregroundMark x1="66993" y1="40261" x2="65359" y2="39558"/>
                            <a14:foregroundMark x1="65425" y1="39357" x2="63529" y2="37751"/>
                            <a14:foregroundMark x1="63464" y1="37851" x2="61111" y2="39759"/>
                            <a14:foregroundMark x1="47778" y1="57028" x2="46601" y2="60141"/>
                            <a14:foregroundMark x1="46667" y1="60241" x2="46536" y2="63454"/>
                            <a14:foregroundMark x1="46536" y1="63855" x2="44837" y2="64458"/>
                            <a14:foregroundMark x1="44837" y1="64458" x2="43203" y2="63454"/>
                            <a14:foregroundMark x1="43268" y1="63253" x2="42418" y2="61044"/>
                            <a14:foregroundMark x1="31242" y1="72289" x2="30392" y2="75904"/>
                            <a14:foregroundMark x1="30392" y1="76004" x2="30392" y2="76004"/>
                            <a14:foregroundMark x1="30392" y1="76004" x2="30000" y2="77912"/>
                            <a14:foregroundMark x1="30000" y1="78213" x2="28627" y2="78213"/>
                            <a14:foregroundMark x1="28627" y1="78213" x2="27124" y2="77610"/>
                            <a14:foregroundMark x1="27059" y1="77410" x2="26340" y2="75301"/>
                            <a14:foregroundMark x1="18954" y1="85141" x2="18889" y2="88454"/>
                            <a14:foregroundMark x1="18824" y1="88755" x2="18954" y2="89558"/>
                            <a14:foregroundMark x1="18954" y1="89759" x2="16928" y2="90060"/>
                            <a14:foregroundMark x1="16863" y1="90261" x2="15556" y2="91667"/>
                            <a14:foregroundMark x1="15556" y1="91767" x2="13856" y2="93072"/>
                            <a14:foregroundMark x1="13856" y1="93072" x2="12222" y2="92771"/>
                            <a14:foregroundMark x1="12288" y1="92771" x2="11438" y2="89960"/>
                            <a14:foregroundMark x1="9477" y1="92068" x2="8627" y2="95984"/>
                            <a14:foregroundMark x1="8627" y1="96285" x2="7582" y2="97892"/>
                            <a14:foregroundMark x1="7582" y1="98092" x2="5686" y2="97992"/>
                            <a14:foregroundMark x1="5621" y1="98092" x2="3007" y2="98092"/>
                            <a14:foregroundMark x1="3137" y1="98092" x2="1961" y2="95382"/>
                            <a14:foregroundMark x1="1961" y1="95482" x2="1111" y2="93574"/>
                            <a14:foregroundMark x1="1111" y1="93373" x2="719" y2="91064"/>
                            <a14:foregroundMark x1="850" y1="91165" x2="1699" y2="88855"/>
                            <a14:backgroundMark x1="85882" y1="2410" x2="89935" y2="1506"/>
                            <a14:backgroundMark x1="719" y1="88153" x2="719" y2="88153"/>
                            <a14:backgroundMark x1="784" y1="90361" x2="784" y2="90361"/>
                            <a14:backgroundMark x1="588" y1="93574" x2="588" y2="93574"/>
                            <a14:backgroundMark x1="588" y1="91566" x2="588" y2="91566"/>
                            <a14:backgroundMark x1="588" y1="94177" x2="588" y2="94177"/>
                            <a14:backgroundMark x1="784" y1="94478" x2="1765" y2="96586"/>
                            <a14:backgroundMark x1="1961" y1="96586" x2="3529" y2="98795"/>
                          </a14:backgroundRemoval>
                        </a14:imgEffect>
                      </a14:imgLayer>
                    </a14:imgProps>
                  </a:ext>
                  <a:ext uri="{28A0092B-C50C-407E-A947-70E740481C1C}">
                    <a14:useLocalDpi xmlns:a14="http://schemas.microsoft.com/office/drawing/2010/main" val="0"/>
                  </a:ext>
                </a:extLst>
              </a:blip>
              <a:srcRect/>
              <a:stretch>
                <a:fillRect/>
              </a:stretch>
            </p:blipFill>
            <p:spPr bwMode="auto">
              <a:xfrm>
                <a:off x="789090" y="420381"/>
                <a:ext cx="9328150" cy="607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Immagine 3"/>
              <p:cNvPicPr>
                <a:picLocks noChangeAspect="1"/>
              </p:cNvPicPr>
              <p:nvPr/>
            </p:nvPicPr>
            <p:blipFill>
              <a:blip r:embed="rId5"/>
              <a:stretch>
                <a:fillRect/>
              </a:stretch>
            </p:blipFill>
            <p:spPr>
              <a:xfrm>
                <a:off x="2896815" y="2806091"/>
                <a:ext cx="3240000" cy="2183004"/>
              </a:xfrm>
              <a:prstGeom prst="rect">
                <a:avLst/>
              </a:prstGeom>
            </p:spPr>
          </p:pic>
          <p:sp>
            <p:nvSpPr>
              <p:cNvPr id="32" name="Dowolny kształt 31"/>
              <p:cNvSpPr/>
              <p:nvPr/>
            </p:nvSpPr>
            <p:spPr bwMode="auto">
              <a:xfrm>
                <a:off x="3777916" y="3858126"/>
                <a:ext cx="725905" cy="489285"/>
              </a:xfrm>
              <a:custGeom>
                <a:avLst/>
                <a:gdLst>
                  <a:gd name="connsiteX0" fmla="*/ 28073 w 725905"/>
                  <a:gd name="connsiteY0" fmla="*/ 316832 h 489285"/>
                  <a:gd name="connsiteX1" fmla="*/ 0 w 725905"/>
                  <a:gd name="connsiteY1" fmla="*/ 401053 h 489285"/>
                  <a:gd name="connsiteX2" fmla="*/ 104273 w 725905"/>
                  <a:gd name="connsiteY2" fmla="*/ 489285 h 489285"/>
                  <a:gd name="connsiteX3" fmla="*/ 332873 w 725905"/>
                  <a:gd name="connsiteY3" fmla="*/ 405063 h 489285"/>
                  <a:gd name="connsiteX4" fmla="*/ 565484 w 725905"/>
                  <a:gd name="connsiteY4" fmla="*/ 232611 h 489285"/>
                  <a:gd name="connsiteX5" fmla="*/ 725905 w 725905"/>
                  <a:gd name="connsiteY5" fmla="*/ 96253 h 489285"/>
                  <a:gd name="connsiteX6" fmla="*/ 633663 w 725905"/>
                  <a:gd name="connsiteY6" fmla="*/ 16042 h 489285"/>
                  <a:gd name="connsiteX7" fmla="*/ 517358 w 725905"/>
                  <a:gd name="connsiteY7" fmla="*/ 0 h 489285"/>
                  <a:gd name="connsiteX8" fmla="*/ 352926 w 725905"/>
                  <a:gd name="connsiteY8" fmla="*/ 56148 h 489285"/>
                  <a:gd name="connsiteX9" fmla="*/ 248652 w 725905"/>
                  <a:gd name="connsiteY9" fmla="*/ 148390 h 489285"/>
                  <a:gd name="connsiteX10" fmla="*/ 76200 w 725905"/>
                  <a:gd name="connsiteY10" fmla="*/ 272716 h 489285"/>
                  <a:gd name="connsiteX11" fmla="*/ 28073 w 725905"/>
                  <a:gd name="connsiteY11" fmla="*/ 316832 h 48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905" h="489285">
                    <a:moveTo>
                      <a:pt x="28073" y="316832"/>
                    </a:moveTo>
                    <a:lnTo>
                      <a:pt x="0" y="401053"/>
                    </a:lnTo>
                    <a:lnTo>
                      <a:pt x="104273" y="489285"/>
                    </a:lnTo>
                    <a:lnTo>
                      <a:pt x="332873" y="405063"/>
                    </a:lnTo>
                    <a:lnTo>
                      <a:pt x="565484" y="232611"/>
                    </a:lnTo>
                    <a:lnTo>
                      <a:pt x="725905" y="96253"/>
                    </a:lnTo>
                    <a:lnTo>
                      <a:pt x="633663" y="16042"/>
                    </a:lnTo>
                    <a:lnTo>
                      <a:pt x="517358" y="0"/>
                    </a:lnTo>
                    <a:lnTo>
                      <a:pt x="352926" y="56148"/>
                    </a:lnTo>
                    <a:lnTo>
                      <a:pt x="248652" y="148390"/>
                    </a:lnTo>
                    <a:lnTo>
                      <a:pt x="76200" y="272716"/>
                    </a:lnTo>
                    <a:lnTo>
                      <a:pt x="28073" y="316832"/>
                    </a:lnTo>
                    <a:close/>
                  </a:path>
                </a:pathLst>
              </a:custGeom>
              <a:noFill/>
              <a:ln w="9525" cap="flat" cmpd="sng" algn="ctr">
                <a:solidFill>
                  <a:schemeClr val="bg2"/>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pl-PL" sz="2400">
                  <a:solidFill>
                    <a:srgbClr val="FFFFFF"/>
                  </a:solidFill>
                  <a:latin typeface="Times New Roman" pitchFamily="18" charset="0"/>
                </a:endParaRPr>
              </a:p>
            </p:txBody>
          </p:sp>
          <p:sp>
            <p:nvSpPr>
              <p:cNvPr id="33" name="Dowolny kształt 32"/>
              <p:cNvSpPr/>
              <p:nvPr/>
            </p:nvSpPr>
            <p:spPr bwMode="auto">
              <a:xfrm>
                <a:off x="4904874" y="3236495"/>
                <a:ext cx="661737" cy="533400"/>
              </a:xfrm>
              <a:custGeom>
                <a:avLst/>
                <a:gdLst>
                  <a:gd name="connsiteX0" fmla="*/ 8021 w 661737"/>
                  <a:gd name="connsiteY0" fmla="*/ 344905 h 533400"/>
                  <a:gd name="connsiteX1" fmla="*/ 0 w 661737"/>
                  <a:gd name="connsiteY1" fmla="*/ 449179 h 533400"/>
                  <a:gd name="connsiteX2" fmla="*/ 12031 w 661737"/>
                  <a:gd name="connsiteY2" fmla="*/ 529389 h 533400"/>
                  <a:gd name="connsiteX3" fmla="*/ 92242 w 661737"/>
                  <a:gd name="connsiteY3" fmla="*/ 533400 h 533400"/>
                  <a:gd name="connsiteX4" fmla="*/ 188494 w 661737"/>
                  <a:gd name="connsiteY4" fmla="*/ 477252 h 533400"/>
                  <a:gd name="connsiteX5" fmla="*/ 332873 w 661737"/>
                  <a:gd name="connsiteY5" fmla="*/ 381000 h 533400"/>
                  <a:gd name="connsiteX6" fmla="*/ 477252 w 661737"/>
                  <a:gd name="connsiteY6" fmla="*/ 272716 h 533400"/>
                  <a:gd name="connsiteX7" fmla="*/ 629652 w 661737"/>
                  <a:gd name="connsiteY7" fmla="*/ 148389 h 533400"/>
                  <a:gd name="connsiteX8" fmla="*/ 661737 w 661737"/>
                  <a:gd name="connsiteY8" fmla="*/ 56147 h 533400"/>
                  <a:gd name="connsiteX9" fmla="*/ 601579 w 661737"/>
                  <a:gd name="connsiteY9" fmla="*/ 0 h 533400"/>
                  <a:gd name="connsiteX10" fmla="*/ 453189 w 661737"/>
                  <a:gd name="connsiteY10" fmla="*/ 20052 h 533400"/>
                  <a:gd name="connsiteX11" fmla="*/ 372979 w 661737"/>
                  <a:gd name="connsiteY11" fmla="*/ 96252 h 533400"/>
                  <a:gd name="connsiteX12" fmla="*/ 272715 w 661737"/>
                  <a:gd name="connsiteY12" fmla="*/ 144379 h 533400"/>
                  <a:gd name="connsiteX13" fmla="*/ 204537 w 661737"/>
                  <a:gd name="connsiteY13" fmla="*/ 200526 h 533400"/>
                  <a:gd name="connsiteX14" fmla="*/ 164431 w 661737"/>
                  <a:gd name="connsiteY14" fmla="*/ 244642 h 533400"/>
                  <a:gd name="connsiteX15" fmla="*/ 132347 w 661737"/>
                  <a:gd name="connsiteY15" fmla="*/ 264694 h 533400"/>
                  <a:gd name="connsiteX16" fmla="*/ 68179 w 661737"/>
                  <a:gd name="connsiteY16" fmla="*/ 316831 h 533400"/>
                  <a:gd name="connsiteX17" fmla="*/ 8021 w 661737"/>
                  <a:gd name="connsiteY17" fmla="*/ 344905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1737" h="533400">
                    <a:moveTo>
                      <a:pt x="8021" y="344905"/>
                    </a:moveTo>
                    <a:lnTo>
                      <a:pt x="0" y="449179"/>
                    </a:lnTo>
                    <a:lnTo>
                      <a:pt x="12031" y="529389"/>
                    </a:lnTo>
                    <a:lnTo>
                      <a:pt x="92242" y="533400"/>
                    </a:lnTo>
                    <a:lnTo>
                      <a:pt x="188494" y="477252"/>
                    </a:lnTo>
                    <a:lnTo>
                      <a:pt x="332873" y="381000"/>
                    </a:lnTo>
                    <a:lnTo>
                      <a:pt x="477252" y="272716"/>
                    </a:lnTo>
                    <a:lnTo>
                      <a:pt x="629652" y="148389"/>
                    </a:lnTo>
                    <a:lnTo>
                      <a:pt x="661737" y="56147"/>
                    </a:lnTo>
                    <a:lnTo>
                      <a:pt x="601579" y="0"/>
                    </a:lnTo>
                    <a:lnTo>
                      <a:pt x="453189" y="20052"/>
                    </a:lnTo>
                    <a:lnTo>
                      <a:pt x="372979" y="96252"/>
                    </a:lnTo>
                    <a:lnTo>
                      <a:pt x="272715" y="144379"/>
                    </a:lnTo>
                    <a:lnTo>
                      <a:pt x="204537" y="200526"/>
                    </a:lnTo>
                    <a:lnTo>
                      <a:pt x="164431" y="244642"/>
                    </a:lnTo>
                    <a:lnTo>
                      <a:pt x="132347" y="264694"/>
                    </a:lnTo>
                    <a:lnTo>
                      <a:pt x="68179" y="316831"/>
                    </a:lnTo>
                    <a:lnTo>
                      <a:pt x="8021" y="344905"/>
                    </a:lnTo>
                    <a:close/>
                  </a:path>
                </a:pathLst>
              </a:custGeom>
              <a:noFill/>
              <a:ln w="9525" cap="flat" cmpd="sng" algn="ctr">
                <a:solidFill>
                  <a:schemeClr val="bg2"/>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pl-PL" sz="2400">
                  <a:solidFill>
                    <a:srgbClr val="FFFFFF"/>
                  </a:solidFill>
                  <a:latin typeface="Times New Roman" pitchFamily="18" charset="0"/>
                </a:endParaRPr>
              </a:p>
            </p:txBody>
          </p:sp>
        </p:grpSp>
        <p:sp>
          <p:nvSpPr>
            <p:cNvPr id="36" name="Text Box 12"/>
            <p:cNvSpPr txBox="1">
              <a:spLocks noChangeArrowheads="1"/>
            </p:cNvSpPr>
            <p:nvPr/>
          </p:nvSpPr>
          <p:spPr bwMode="auto">
            <a:xfrm>
              <a:off x="7949713" y="2030707"/>
              <a:ext cx="1831101" cy="584775"/>
            </a:xfrm>
            <a:prstGeom prst="rect">
              <a:avLst/>
            </a:prstGeom>
            <a:solidFill>
              <a:schemeClr val="tx1"/>
            </a:solidFill>
            <a:ln>
              <a:solidFill>
                <a:srgbClr val="FF66FF"/>
              </a:solidFill>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1" fontAlgn="base" hangingPunct="1">
                <a:spcBef>
                  <a:spcPct val="0"/>
                </a:spcBef>
                <a:spcAft>
                  <a:spcPct val="0"/>
                </a:spcAft>
              </a:pPr>
              <a:r>
                <a:rPr lang="pl-PL" sz="1600" b="1" dirty="0" err="1">
                  <a:solidFill>
                    <a:srgbClr val="7030A0"/>
                  </a:solidFill>
                  <a:latin typeface="Arial" charset="0"/>
                </a:rPr>
                <a:t>Spontaneous</a:t>
              </a:r>
              <a:r>
                <a:rPr lang="pl-PL" sz="1600" b="1" dirty="0">
                  <a:solidFill>
                    <a:srgbClr val="7030A0"/>
                  </a:solidFill>
                  <a:latin typeface="Arial" charset="0"/>
                </a:rPr>
                <a:t> </a:t>
              </a:r>
              <a:r>
                <a:rPr lang="en-US" sz="1600" b="1" dirty="0">
                  <a:solidFill>
                    <a:srgbClr val="7030A0"/>
                  </a:solidFill>
                  <a:latin typeface="Arial" charset="0"/>
                </a:rPr>
                <a:t>fission of </a:t>
              </a:r>
              <a:r>
                <a:rPr lang="en-US" sz="1600" b="1" baseline="30000" dirty="0">
                  <a:solidFill>
                    <a:srgbClr val="7030A0"/>
                  </a:solidFill>
                  <a:latin typeface="Arial" charset="0"/>
                </a:rPr>
                <a:t>2</a:t>
              </a:r>
              <a:r>
                <a:rPr lang="pl-PL" sz="1600" b="1" baseline="30000" dirty="0">
                  <a:solidFill>
                    <a:srgbClr val="7030A0"/>
                  </a:solidFill>
                  <a:latin typeface="Arial" charset="0"/>
                </a:rPr>
                <a:t>48</a:t>
              </a:r>
              <a:r>
                <a:rPr lang="pl-PL" sz="1600" b="1" dirty="0">
                  <a:solidFill>
                    <a:srgbClr val="7030A0"/>
                  </a:solidFill>
                  <a:latin typeface="Arial" charset="0"/>
                </a:rPr>
                <a:t>Cm</a:t>
              </a:r>
              <a:endParaRPr lang="en-US" sz="1600" b="1" dirty="0">
                <a:solidFill>
                  <a:srgbClr val="FF0000"/>
                </a:solidFill>
                <a:latin typeface="Arial" charset="0"/>
              </a:endParaRPr>
            </a:p>
          </p:txBody>
        </p:sp>
      </p:grpSp>
      <p:grpSp>
        <p:nvGrpSpPr>
          <p:cNvPr id="5" name="Grupa 4"/>
          <p:cNvGrpSpPr/>
          <p:nvPr/>
        </p:nvGrpSpPr>
        <p:grpSpPr>
          <a:xfrm>
            <a:off x="3428293" y="373239"/>
            <a:ext cx="9328150" cy="6072187"/>
            <a:chOff x="845657" y="324252"/>
            <a:chExt cx="9328150" cy="6072187"/>
          </a:xfrm>
        </p:grpSpPr>
        <p:pic>
          <p:nvPicPr>
            <p:cNvPr id="2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95" l="327" r="96732">
                          <a14:foregroundMark x1="1634" y1="89157" x2="2157" y2="84538"/>
                          <a14:foregroundMark x1="2288" y1="84438" x2="3791" y2="83434"/>
                          <a14:foregroundMark x1="3791" y1="83434" x2="5686" y2="81727"/>
                          <a14:foregroundMark x1="5686" y1="81727" x2="6928" y2="80221"/>
                          <a14:foregroundMark x1="6667" y1="80422" x2="5490" y2="78414"/>
                          <a14:foregroundMark x1="5425" y1="78414" x2="6471" y2="76004"/>
                          <a14:foregroundMark x1="6471" y1="76004" x2="7908" y2="76104"/>
                          <a14:foregroundMark x1="7843" y1="76205" x2="9608" y2="76606"/>
                          <a14:foregroundMark x1="9542" y1="76807" x2="10980" y2="75000"/>
                          <a14:foregroundMark x1="11176" y1="75000" x2="9542" y2="72791"/>
                          <a14:foregroundMark x1="9477" y1="72289" x2="8954" y2="70382"/>
                          <a14:foregroundMark x1="8954" y1="70382" x2="11046" y2="69076"/>
                          <a14:foregroundMark x1="11046" y1="69076" x2="12680" y2="68173"/>
                          <a14:foregroundMark x1="12745" y1="68273" x2="15033" y2="67169"/>
                          <a14:foregroundMark x1="15033" y1="67169" x2="16536" y2="65763"/>
                          <a14:foregroundMark x1="16536" y1="65763" x2="18170" y2="63353"/>
                          <a14:foregroundMark x1="18170" y1="63353" x2="19020" y2="64759"/>
                          <a14:foregroundMark x1="19020" y1="64558" x2="21634" y2="61546"/>
                          <a14:foregroundMark x1="21634" y1="61546" x2="24314" y2="58032"/>
                          <a14:foregroundMark x1="24379" y1="57831" x2="25294" y2="56827"/>
                          <a14:foregroundMark x1="25294" y1="56627" x2="23268" y2="55924"/>
                          <a14:foregroundMark x1="23464" y1="55924" x2="23595" y2="52610"/>
                          <a14:foregroundMark x1="23529" y1="52410" x2="26078" y2="52209"/>
                          <a14:foregroundMark x1="26144" y1="52209" x2="27712" y2="51506"/>
                          <a14:foregroundMark x1="27712" y1="51506" x2="29869" y2="51004"/>
                          <a14:foregroundMark x1="29804" y1="51004" x2="31765" y2="48795"/>
                          <a14:foregroundMark x1="31830" y1="48795" x2="35948" y2="43976"/>
                          <a14:foregroundMark x1="35948" y1="44076" x2="39869" y2="39659"/>
                          <a14:foregroundMark x1="39869" y1="39659" x2="43268" y2="36245"/>
                          <a14:foregroundMark x1="43464" y1="36345" x2="44379" y2="34036"/>
                          <a14:foregroundMark x1="44379" y1="34036" x2="45556" y2="33635"/>
                          <a14:foregroundMark x1="45556" y1="33635" x2="46928" y2="32631"/>
                          <a14:foregroundMark x1="46928" y1="32631" x2="48366" y2="31426"/>
                          <a14:foregroundMark x1="48366" y1="31426" x2="47647" y2="28916"/>
                          <a14:foregroundMark x1="47647" y1="29016" x2="48366" y2="27008"/>
                          <a14:foregroundMark x1="48366" y1="27008" x2="50719" y2="26908"/>
                          <a14:foregroundMark x1="50719" y1="26908" x2="53464" y2="26908"/>
                          <a14:foregroundMark x1="53660" y1="27008" x2="56536" y2="26104"/>
                          <a14:foregroundMark x1="56536" y1="26104" x2="59412" y2="24900"/>
                          <a14:foregroundMark x1="59412" y1="24900" x2="62680" y2="22791"/>
                          <a14:foregroundMark x1="62680" y1="22791" x2="66144" y2="20281"/>
                          <a14:foregroundMark x1="66144" y1="20181" x2="67190" y2="18072"/>
                          <a14:foregroundMark x1="67320" y1="18273" x2="69216" y2="18072"/>
                          <a14:foregroundMark x1="69150" y1="18173" x2="69150" y2="19679"/>
                          <a14:foregroundMark x1="69412" y1="19578" x2="70523" y2="19578"/>
                          <a14:foregroundMark x1="70784" y1="19578" x2="72941" y2="16466"/>
                          <a14:foregroundMark x1="72941" y1="16466" x2="75033" y2="13855"/>
                          <a14:foregroundMark x1="74837" y1="13755" x2="77582" y2="11948"/>
                          <a14:foregroundMark x1="77582" y1="11948" x2="80131" y2="9739"/>
                          <a14:foregroundMark x1="80131" y1="9739" x2="82026" y2="7831"/>
                          <a14:foregroundMark x1="82026" y1="7831" x2="83529" y2="6124"/>
                          <a14:foregroundMark x1="83529" y1="6124" x2="86078" y2="5221"/>
                          <a14:foregroundMark x1="86078" y1="5221" x2="88301" y2="3815"/>
                          <a14:foregroundMark x1="88497" y1="3514" x2="89542" y2="3414"/>
                          <a14:foregroundMark x1="89673" y1="3514" x2="90523" y2="3313"/>
                          <a14:foregroundMark x1="90523" y1="3213" x2="91111" y2="2610"/>
                          <a14:foregroundMark x1="76013" y1="30321" x2="71176" y2="33032"/>
                          <a14:foregroundMark x1="71176" y1="33032" x2="69216" y2="34237"/>
                          <a14:foregroundMark x1="69477" y1="34237" x2="69542" y2="38755"/>
                          <a14:foregroundMark x1="69542" y1="38855" x2="69216" y2="39859"/>
                          <a14:foregroundMark x1="69346" y1="39659" x2="66993" y2="40261"/>
                          <a14:foregroundMark x1="66993" y1="40261" x2="65359" y2="39558"/>
                          <a14:foregroundMark x1="65425" y1="39357" x2="63529" y2="37751"/>
                          <a14:foregroundMark x1="63464" y1="37851" x2="61111" y2="39759"/>
                          <a14:foregroundMark x1="47778" y1="57028" x2="46601" y2="60141"/>
                          <a14:foregroundMark x1="46667" y1="60241" x2="46536" y2="63454"/>
                          <a14:foregroundMark x1="46536" y1="63855" x2="44837" y2="64458"/>
                          <a14:foregroundMark x1="44837" y1="64458" x2="43203" y2="63454"/>
                          <a14:foregroundMark x1="43268" y1="63253" x2="42418" y2="61044"/>
                          <a14:foregroundMark x1="31242" y1="72289" x2="30392" y2="75904"/>
                          <a14:foregroundMark x1="30392" y1="76004" x2="30392" y2="76004"/>
                          <a14:foregroundMark x1="30392" y1="76004" x2="30000" y2="77912"/>
                          <a14:foregroundMark x1="30000" y1="78213" x2="28627" y2="78213"/>
                          <a14:foregroundMark x1="28627" y1="78213" x2="27124" y2="77610"/>
                          <a14:foregroundMark x1="27059" y1="77410" x2="26340" y2="75301"/>
                          <a14:foregroundMark x1="18954" y1="85141" x2="18889" y2="88454"/>
                          <a14:foregroundMark x1="18824" y1="88755" x2="18954" y2="89558"/>
                          <a14:foregroundMark x1="18954" y1="89759" x2="16928" y2="90060"/>
                          <a14:foregroundMark x1="16863" y1="90261" x2="15556" y2="91667"/>
                          <a14:foregroundMark x1="15556" y1="91767" x2="13856" y2="93072"/>
                          <a14:foregroundMark x1="13856" y1="93072" x2="12222" y2="92771"/>
                          <a14:foregroundMark x1="12288" y1="92771" x2="11438" y2="89960"/>
                          <a14:foregroundMark x1="9477" y1="92068" x2="8627" y2="95984"/>
                          <a14:foregroundMark x1="8627" y1="96285" x2="7582" y2="97892"/>
                          <a14:foregroundMark x1="7582" y1="98092" x2="5686" y2="97992"/>
                          <a14:foregroundMark x1="5621" y1="98092" x2="3007" y2="98092"/>
                          <a14:foregroundMark x1="3137" y1="98092" x2="1961" y2="95382"/>
                          <a14:foregroundMark x1="1961" y1="95482" x2="1111" y2="93574"/>
                          <a14:foregroundMark x1="1111" y1="93373" x2="719" y2="91064"/>
                          <a14:foregroundMark x1="850" y1="91165" x2="1699" y2="88855"/>
                          <a14:backgroundMark x1="85882" y1="2410" x2="89935" y2="1506"/>
                          <a14:backgroundMark x1="719" y1="88153" x2="719" y2="88153"/>
                          <a14:backgroundMark x1="784" y1="90361" x2="784" y2="90361"/>
                          <a14:backgroundMark x1="588" y1="93574" x2="588" y2="93574"/>
                          <a14:backgroundMark x1="588" y1="91566" x2="588" y2="91566"/>
                          <a14:backgroundMark x1="588" y1="94177" x2="588" y2="94177"/>
                          <a14:backgroundMark x1="784" y1="94478" x2="1765" y2="96586"/>
                          <a14:backgroundMark x1="1961" y1="96586" x2="3529" y2="98795"/>
                        </a14:backgroundRemoval>
                      </a14:imgEffect>
                    </a14:imgLayer>
                  </a14:imgProps>
                </a:ext>
                <a:ext uri="{28A0092B-C50C-407E-A947-70E740481C1C}">
                  <a14:useLocalDpi xmlns:a14="http://schemas.microsoft.com/office/drawing/2010/main" val="0"/>
                </a:ext>
              </a:extLst>
            </a:blip>
            <a:srcRect/>
            <a:stretch>
              <a:fillRect/>
            </a:stretch>
          </p:blipFill>
          <p:spPr bwMode="auto">
            <a:xfrm>
              <a:off x="845657" y="324252"/>
              <a:ext cx="9328150" cy="607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12"/>
            <p:cNvSpPr txBox="1">
              <a:spLocks noChangeArrowheads="1"/>
            </p:cNvSpPr>
            <p:nvPr/>
          </p:nvSpPr>
          <p:spPr bwMode="auto">
            <a:xfrm>
              <a:off x="5357580" y="1918230"/>
              <a:ext cx="2319213" cy="830997"/>
            </a:xfrm>
            <a:prstGeom prst="rect">
              <a:avLst/>
            </a:prstGeom>
            <a:solidFill>
              <a:schemeClr val="tx1"/>
            </a:solidFill>
            <a:ln>
              <a:solidFill>
                <a:srgbClr val="FF00FF"/>
              </a:solidFill>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1" fontAlgn="base" hangingPunct="1">
                <a:spcBef>
                  <a:spcPct val="0"/>
                </a:spcBef>
                <a:spcAft>
                  <a:spcPct val="0"/>
                </a:spcAft>
              </a:pPr>
              <a:r>
                <a:rPr lang="pl-PL" sz="1600" b="1" dirty="0">
                  <a:solidFill>
                    <a:srgbClr val="7030A0"/>
                  </a:solidFill>
                  <a:latin typeface="Arial" charset="0"/>
                </a:rPr>
                <a:t>T</a:t>
              </a:r>
              <a:r>
                <a:rPr lang="en-US" sz="1600" b="1" dirty="0" err="1">
                  <a:solidFill>
                    <a:srgbClr val="7030A0"/>
                  </a:solidFill>
                  <a:latin typeface="Arial" charset="0"/>
                </a:rPr>
                <a:t>hermal</a:t>
              </a:r>
              <a:r>
                <a:rPr lang="en-US" sz="1600" b="1" dirty="0">
                  <a:solidFill>
                    <a:srgbClr val="7030A0"/>
                  </a:solidFill>
                  <a:latin typeface="Arial" charset="0"/>
                </a:rPr>
                <a:t> neutron induced fission </a:t>
              </a:r>
              <a:endParaRPr lang="pl-PL" sz="1600" b="1" dirty="0">
                <a:solidFill>
                  <a:srgbClr val="7030A0"/>
                </a:solidFill>
                <a:latin typeface="Arial" charset="0"/>
              </a:endParaRPr>
            </a:p>
            <a:p>
              <a:pPr algn="ctr" defTabSz="914400" eaLnBrk="1" fontAlgn="base" hangingPunct="1">
                <a:spcBef>
                  <a:spcPct val="0"/>
                </a:spcBef>
                <a:spcAft>
                  <a:spcPct val="0"/>
                </a:spcAft>
              </a:pPr>
              <a:r>
                <a:rPr lang="en-US" sz="1600" b="1" dirty="0">
                  <a:solidFill>
                    <a:srgbClr val="7030A0"/>
                  </a:solidFill>
                  <a:latin typeface="Arial" charset="0"/>
                </a:rPr>
                <a:t>of </a:t>
              </a:r>
              <a:r>
                <a:rPr lang="en-US" sz="1600" b="1" baseline="30000" dirty="0">
                  <a:solidFill>
                    <a:srgbClr val="7030A0"/>
                  </a:solidFill>
                  <a:latin typeface="Arial" charset="0"/>
                </a:rPr>
                <a:t>235</a:t>
              </a:r>
              <a:r>
                <a:rPr lang="en-US" sz="1600" b="1" dirty="0">
                  <a:solidFill>
                    <a:srgbClr val="7030A0"/>
                  </a:solidFill>
                  <a:latin typeface="Arial" charset="0"/>
                </a:rPr>
                <a:t>U</a:t>
              </a:r>
              <a:endParaRPr lang="en-US" sz="1600" b="1" dirty="0">
                <a:solidFill>
                  <a:srgbClr val="FF0000"/>
                </a:solidFill>
                <a:latin typeface="Arial" charset="0"/>
              </a:endParaRPr>
            </a:p>
          </p:txBody>
        </p:sp>
        <p:grpSp>
          <p:nvGrpSpPr>
            <p:cNvPr id="4" name="Grupa 3"/>
            <p:cNvGrpSpPr/>
            <p:nvPr/>
          </p:nvGrpSpPr>
          <p:grpSpPr>
            <a:xfrm>
              <a:off x="2902456" y="2795940"/>
              <a:ext cx="3340345" cy="2112056"/>
              <a:chOff x="1980452" y="2875461"/>
              <a:chExt cx="3340345" cy="2112056"/>
            </a:xfrm>
          </p:grpSpPr>
          <p:pic>
            <p:nvPicPr>
              <p:cNvPr id="38" name="Picture 2"/>
              <p:cNvPicPr>
                <a:picLocks noChangeAspect="1"/>
              </p:cNvPicPr>
              <p:nvPr/>
            </p:nvPicPr>
            <p:blipFill>
              <a:blip r:embed="rId6"/>
              <a:stretch>
                <a:fillRect/>
              </a:stretch>
            </p:blipFill>
            <p:spPr>
              <a:xfrm>
                <a:off x="1980452" y="2875461"/>
                <a:ext cx="3340345" cy="2112056"/>
              </a:xfrm>
              <a:prstGeom prst="rect">
                <a:avLst/>
              </a:prstGeom>
            </p:spPr>
          </p:pic>
          <p:sp>
            <p:nvSpPr>
              <p:cNvPr id="39" name="Dowolny kształt 38"/>
              <p:cNvSpPr/>
              <p:nvPr/>
            </p:nvSpPr>
            <p:spPr bwMode="auto">
              <a:xfrm>
                <a:off x="2621784" y="4047312"/>
                <a:ext cx="725905" cy="489285"/>
              </a:xfrm>
              <a:custGeom>
                <a:avLst/>
                <a:gdLst>
                  <a:gd name="connsiteX0" fmla="*/ 28073 w 725905"/>
                  <a:gd name="connsiteY0" fmla="*/ 316832 h 489285"/>
                  <a:gd name="connsiteX1" fmla="*/ 0 w 725905"/>
                  <a:gd name="connsiteY1" fmla="*/ 401053 h 489285"/>
                  <a:gd name="connsiteX2" fmla="*/ 104273 w 725905"/>
                  <a:gd name="connsiteY2" fmla="*/ 489285 h 489285"/>
                  <a:gd name="connsiteX3" fmla="*/ 332873 w 725905"/>
                  <a:gd name="connsiteY3" fmla="*/ 405063 h 489285"/>
                  <a:gd name="connsiteX4" fmla="*/ 565484 w 725905"/>
                  <a:gd name="connsiteY4" fmla="*/ 232611 h 489285"/>
                  <a:gd name="connsiteX5" fmla="*/ 725905 w 725905"/>
                  <a:gd name="connsiteY5" fmla="*/ 96253 h 489285"/>
                  <a:gd name="connsiteX6" fmla="*/ 633663 w 725905"/>
                  <a:gd name="connsiteY6" fmla="*/ 16042 h 489285"/>
                  <a:gd name="connsiteX7" fmla="*/ 517358 w 725905"/>
                  <a:gd name="connsiteY7" fmla="*/ 0 h 489285"/>
                  <a:gd name="connsiteX8" fmla="*/ 352926 w 725905"/>
                  <a:gd name="connsiteY8" fmla="*/ 56148 h 489285"/>
                  <a:gd name="connsiteX9" fmla="*/ 248652 w 725905"/>
                  <a:gd name="connsiteY9" fmla="*/ 148390 h 489285"/>
                  <a:gd name="connsiteX10" fmla="*/ 76200 w 725905"/>
                  <a:gd name="connsiteY10" fmla="*/ 272716 h 489285"/>
                  <a:gd name="connsiteX11" fmla="*/ 28073 w 725905"/>
                  <a:gd name="connsiteY11" fmla="*/ 316832 h 48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905" h="489285">
                    <a:moveTo>
                      <a:pt x="28073" y="316832"/>
                    </a:moveTo>
                    <a:lnTo>
                      <a:pt x="0" y="401053"/>
                    </a:lnTo>
                    <a:lnTo>
                      <a:pt x="104273" y="489285"/>
                    </a:lnTo>
                    <a:lnTo>
                      <a:pt x="332873" y="405063"/>
                    </a:lnTo>
                    <a:lnTo>
                      <a:pt x="565484" y="232611"/>
                    </a:lnTo>
                    <a:lnTo>
                      <a:pt x="725905" y="96253"/>
                    </a:lnTo>
                    <a:lnTo>
                      <a:pt x="633663" y="16042"/>
                    </a:lnTo>
                    <a:lnTo>
                      <a:pt x="517358" y="0"/>
                    </a:lnTo>
                    <a:lnTo>
                      <a:pt x="352926" y="56148"/>
                    </a:lnTo>
                    <a:lnTo>
                      <a:pt x="248652" y="148390"/>
                    </a:lnTo>
                    <a:lnTo>
                      <a:pt x="76200" y="272716"/>
                    </a:lnTo>
                    <a:lnTo>
                      <a:pt x="28073" y="316832"/>
                    </a:lnTo>
                    <a:close/>
                  </a:path>
                </a:pathLst>
              </a:custGeom>
              <a:noFill/>
              <a:ln w="9525" cap="flat" cmpd="sng" algn="ctr">
                <a:solidFill>
                  <a:schemeClr val="bg2"/>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pl-PL" sz="2400">
                  <a:solidFill>
                    <a:srgbClr val="FFFFFF"/>
                  </a:solidFill>
                  <a:latin typeface="Times New Roman" pitchFamily="18" charset="0"/>
                </a:endParaRPr>
              </a:p>
            </p:txBody>
          </p:sp>
          <p:sp>
            <p:nvSpPr>
              <p:cNvPr id="40" name="Dowolny kształt 39"/>
              <p:cNvSpPr/>
              <p:nvPr/>
            </p:nvSpPr>
            <p:spPr bwMode="auto">
              <a:xfrm>
                <a:off x="4038622" y="3208612"/>
                <a:ext cx="661737" cy="533400"/>
              </a:xfrm>
              <a:custGeom>
                <a:avLst/>
                <a:gdLst>
                  <a:gd name="connsiteX0" fmla="*/ 8021 w 661737"/>
                  <a:gd name="connsiteY0" fmla="*/ 344905 h 533400"/>
                  <a:gd name="connsiteX1" fmla="*/ 0 w 661737"/>
                  <a:gd name="connsiteY1" fmla="*/ 449179 h 533400"/>
                  <a:gd name="connsiteX2" fmla="*/ 12031 w 661737"/>
                  <a:gd name="connsiteY2" fmla="*/ 529389 h 533400"/>
                  <a:gd name="connsiteX3" fmla="*/ 92242 w 661737"/>
                  <a:gd name="connsiteY3" fmla="*/ 533400 h 533400"/>
                  <a:gd name="connsiteX4" fmla="*/ 188494 w 661737"/>
                  <a:gd name="connsiteY4" fmla="*/ 477252 h 533400"/>
                  <a:gd name="connsiteX5" fmla="*/ 332873 w 661737"/>
                  <a:gd name="connsiteY5" fmla="*/ 381000 h 533400"/>
                  <a:gd name="connsiteX6" fmla="*/ 477252 w 661737"/>
                  <a:gd name="connsiteY6" fmla="*/ 272716 h 533400"/>
                  <a:gd name="connsiteX7" fmla="*/ 629652 w 661737"/>
                  <a:gd name="connsiteY7" fmla="*/ 148389 h 533400"/>
                  <a:gd name="connsiteX8" fmla="*/ 661737 w 661737"/>
                  <a:gd name="connsiteY8" fmla="*/ 56147 h 533400"/>
                  <a:gd name="connsiteX9" fmla="*/ 601579 w 661737"/>
                  <a:gd name="connsiteY9" fmla="*/ 0 h 533400"/>
                  <a:gd name="connsiteX10" fmla="*/ 453189 w 661737"/>
                  <a:gd name="connsiteY10" fmla="*/ 20052 h 533400"/>
                  <a:gd name="connsiteX11" fmla="*/ 372979 w 661737"/>
                  <a:gd name="connsiteY11" fmla="*/ 96252 h 533400"/>
                  <a:gd name="connsiteX12" fmla="*/ 272715 w 661737"/>
                  <a:gd name="connsiteY12" fmla="*/ 144379 h 533400"/>
                  <a:gd name="connsiteX13" fmla="*/ 204537 w 661737"/>
                  <a:gd name="connsiteY13" fmla="*/ 200526 h 533400"/>
                  <a:gd name="connsiteX14" fmla="*/ 164431 w 661737"/>
                  <a:gd name="connsiteY14" fmla="*/ 244642 h 533400"/>
                  <a:gd name="connsiteX15" fmla="*/ 132347 w 661737"/>
                  <a:gd name="connsiteY15" fmla="*/ 264694 h 533400"/>
                  <a:gd name="connsiteX16" fmla="*/ 68179 w 661737"/>
                  <a:gd name="connsiteY16" fmla="*/ 316831 h 533400"/>
                  <a:gd name="connsiteX17" fmla="*/ 8021 w 661737"/>
                  <a:gd name="connsiteY17" fmla="*/ 344905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1737" h="533400">
                    <a:moveTo>
                      <a:pt x="8021" y="344905"/>
                    </a:moveTo>
                    <a:lnTo>
                      <a:pt x="0" y="449179"/>
                    </a:lnTo>
                    <a:lnTo>
                      <a:pt x="12031" y="529389"/>
                    </a:lnTo>
                    <a:lnTo>
                      <a:pt x="92242" y="533400"/>
                    </a:lnTo>
                    <a:lnTo>
                      <a:pt x="188494" y="477252"/>
                    </a:lnTo>
                    <a:lnTo>
                      <a:pt x="332873" y="381000"/>
                    </a:lnTo>
                    <a:lnTo>
                      <a:pt x="477252" y="272716"/>
                    </a:lnTo>
                    <a:lnTo>
                      <a:pt x="629652" y="148389"/>
                    </a:lnTo>
                    <a:lnTo>
                      <a:pt x="661737" y="56147"/>
                    </a:lnTo>
                    <a:lnTo>
                      <a:pt x="601579" y="0"/>
                    </a:lnTo>
                    <a:lnTo>
                      <a:pt x="453189" y="20052"/>
                    </a:lnTo>
                    <a:lnTo>
                      <a:pt x="372979" y="96252"/>
                    </a:lnTo>
                    <a:lnTo>
                      <a:pt x="272715" y="144379"/>
                    </a:lnTo>
                    <a:lnTo>
                      <a:pt x="204537" y="200526"/>
                    </a:lnTo>
                    <a:lnTo>
                      <a:pt x="164431" y="244642"/>
                    </a:lnTo>
                    <a:lnTo>
                      <a:pt x="132347" y="264694"/>
                    </a:lnTo>
                    <a:lnTo>
                      <a:pt x="68179" y="316831"/>
                    </a:lnTo>
                    <a:lnTo>
                      <a:pt x="8021" y="344905"/>
                    </a:lnTo>
                    <a:close/>
                  </a:path>
                </a:pathLst>
              </a:custGeom>
              <a:noFill/>
              <a:ln w="9525" cap="flat" cmpd="sng" algn="ctr">
                <a:solidFill>
                  <a:schemeClr val="bg2"/>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pl-PL" sz="2400">
                  <a:solidFill>
                    <a:srgbClr val="FFFFFF"/>
                  </a:solidFill>
                  <a:latin typeface="Times New Roman" pitchFamily="18" charset="0"/>
                </a:endParaRPr>
              </a:p>
            </p:txBody>
          </p:sp>
        </p:grpSp>
      </p:grpSp>
      <p:sp>
        <p:nvSpPr>
          <p:cNvPr id="25" name="Prostokąt 24"/>
          <p:cNvSpPr/>
          <p:nvPr/>
        </p:nvSpPr>
        <p:spPr bwMode="auto">
          <a:xfrm>
            <a:off x="5925379" y="4523357"/>
            <a:ext cx="306792" cy="171186"/>
          </a:xfrm>
          <a:prstGeom prst="rect">
            <a:avLst/>
          </a:prstGeom>
          <a:noFill/>
          <a:ln w="57150"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defTabSz="914400" fontAlgn="base">
              <a:spcBef>
                <a:spcPct val="0"/>
              </a:spcBef>
              <a:spcAft>
                <a:spcPct val="0"/>
              </a:spcAft>
            </a:pPr>
            <a:endParaRPr lang="pl-PL" sz="2400">
              <a:solidFill>
                <a:srgbClr val="FFFFFF"/>
              </a:solidFill>
              <a:latin typeface="Times New Roman" pitchFamily="18" charset="0"/>
            </a:endParaRPr>
          </a:p>
        </p:txBody>
      </p:sp>
      <p:grpSp>
        <p:nvGrpSpPr>
          <p:cNvPr id="2" name="Grupa 1"/>
          <p:cNvGrpSpPr/>
          <p:nvPr/>
        </p:nvGrpSpPr>
        <p:grpSpPr>
          <a:xfrm>
            <a:off x="704657" y="390534"/>
            <a:ext cx="9328150" cy="6072187"/>
            <a:chOff x="-1954179" y="341547"/>
            <a:chExt cx="9328150" cy="6072187"/>
          </a:xfrm>
        </p:grpSpPr>
        <p:grpSp>
          <p:nvGrpSpPr>
            <p:cNvPr id="12" name="Grupa 11"/>
            <p:cNvGrpSpPr/>
            <p:nvPr/>
          </p:nvGrpSpPr>
          <p:grpSpPr>
            <a:xfrm>
              <a:off x="-1954179" y="341547"/>
              <a:ext cx="9328150" cy="6072187"/>
              <a:chOff x="-1954179" y="341547"/>
              <a:chExt cx="9328150" cy="6072187"/>
            </a:xfrm>
          </p:grpSpPr>
          <p:pic>
            <p:nvPicPr>
              <p:cNvPr id="6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95" l="327" r="96732">
                            <a14:foregroundMark x1="1634" y1="89157" x2="2157" y2="84538"/>
                            <a14:foregroundMark x1="2288" y1="84438" x2="3791" y2="83434"/>
                            <a14:foregroundMark x1="3791" y1="83434" x2="5686" y2="81727"/>
                            <a14:foregroundMark x1="5686" y1="81727" x2="6928" y2="80221"/>
                            <a14:foregroundMark x1="6667" y1="80422" x2="5490" y2="78414"/>
                            <a14:foregroundMark x1="5425" y1="78414" x2="6471" y2="76004"/>
                            <a14:foregroundMark x1="6471" y1="76004" x2="7908" y2="76104"/>
                            <a14:foregroundMark x1="7843" y1="76205" x2="9608" y2="76606"/>
                            <a14:foregroundMark x1="9542" y1="76807" x2="10980" y2="75000"/>
                            <a14:foregroundMark x1="11176" y1="75000" x2="9542" y2="72791"/>
                            <a14:foregroundMark x1="9477" y1="72289" x2="8954" y2="70382"/>
                            <a14:foregroundMark x1="8954" y1="70382" x2="11046" y2="69076"/>
                            <a14:foregroundMark x1="11046" y1="69076" x2="12680" y2="68173"/>
                            <a14:foregroundMark x1="12745" y1="68273" x2="15033" y2="67169"/>
                            <a14:foregroundMark x1="15033" y1="67169" x2="16536" y2="65763"/>
                            <a14:foregroundMark x1="16536" y1="65763" x2="18170" y2="63353"/>
                            <a14:foregroundMark x1="18170" y1="63353" x2="19020" y2="64759"/>
                            <a14:foregroundMark x1="19020" y1="64558" x2="21634" y2="61546"/>
                            <a14:foregroundMark x1="21634" y1="61546" x2="24314" y2="58032"/>
                            <a14:foregroundMark x1="24379" y1="57831" x2="25294" y2="56827"/>
                            <a14:foregroundMark x1="25294" y1="56627" x2="23268" y2="55924"/>
                            <a14:foregroundMark x1="23464" y1="55924" x2="23595" y2="52610"/>
                            <a14:foregroundMark x1="23529" y1="52410" x2="26078" y2="52209"/>
                            <a14:foregroundMark x1="26144" y1="52209" x2="27712" y2="51506"/>
                            <a14:foregroundMark x1="27712" y1="51506" x2="29869" y2="51004"/>
                            <a14:foregroundMark x1="29804" y1="51004" x2="31765" y2="48795"/>
                            <a14:foregroundMark x1="31830" y1="48795" x2="35948" y2="43976"/>
                            <a14:foregroundMark x1="35948" y1="44076" x2="39869" y2="39659"/>
                            <a14:foregroundMark x1="39869" y1="39659" x2="43268" y2="36245"/>
                            <a14:foregroundMark x1="43464" y1="36345" x2="44379" y2="34036"/>
                            <a14:foregroundMark x1="44379" y1="34036" x2="45556" y2="33635"/>
                            <a14:foregroundMark x1="45556" y1="33635" x2="46928" y2="32631"/>
                            <a14:foregroundMark x1="46928" y1="32631" x2="48366" y2="31426"/>
                            <a14:foregroundMark x1="48366" y1="31426" x2="47647" y2="28916"/>
                            <a14:foregroundMark x1="47647" y1="29016" x2="48366" y2="27008"/>
                            <a14:foregroundMark x1="48366" y1="27008" x2="50719" y2="26908"/>
                            <a14:foregroundMark x1="50719" y1="26908" x2="53464" y2="26908"/>
                            <a14:foregroundMark x1="53660" y1="27008" x2="56536" y2="26104"/>
                            <a14:foregroundMark x1="56536" y1="26104" x2="59412" y2="24900"/>
                            <a14:foregroundMark x1="59412" y1="24900" x2="62680" y2="22791"/>
                            <a14:foregroundMark x1="62680" y1="22791" x2="66144" y2="20281"/>
                            <a14:foregroundMark x1="66144" y1="20181" x2="67190" y2="18072"/>
                            <a14:foregroundMark x1="67320" y1="18273" x2="69216" y2="18072"/>
                            <a14:foregroundMark x1="69150" y1="18173" x2="69150" y2="19679"/>
                            <a14:foregroundMark x1="69412" y1="19578" x2="70523" y2="19578"/>
                            <a14:foregroundMark x1="70784" y1="19578" x2="72941" y2="16466"/>
                            <a14:foregroundMark x1="72941" y1="16466" x2="75033" y2="13855"/>
                            <a14:foregroundMark x1="74837" y1="13755" x2="77582" y2="11948"/>
                            <a14:foregroundMark x1="77582" y1="11948" x2="80131" y2="9739"/>
                            <a14:foregroundMark x1="80131" y1="9739" x2="82026" y2="7831"/>
                            <a14:foregroundMark x1="82026" y1="7831" x2="83529" y2="6124"/>
                            <a14:foregroundMark x1="83529" y1="6124" x2="86078" y2="5221"/>
                            <a14:foregroundMark x1="86078" y1="5221" x2="88301" y2="3815"/>
                            <a14:foregroundMark x1="88497" y1="3514" x2="89542" y2="3414"/>
                            <a14:foregroundMark x1="89673" y1="3514" x2="90523" y2="3313"/>
                            <a14:foregroundMark x1="90523" y1="3213" x2="91111" y2="2610"/>
                            <a14:foregroundMark x1="76013" y1="30321" x2="71176" y2="33032"/>
                            <a14:foregroundMark x1="71176" y1="33032" x2="69216" y2="34237"/>
                            <a14:foregroundMark x1="69477" y1="34237" x2="69542" y2="38755"/>
                            <a14:foregroundMark x1="69542" y1="38855" x2="69216" y2="39859"/>
                            <a14:foregroundMark x1="69346" y1="39659" x2="66993" y2="40261"/>
                            <a14:foregroundMark x1="66993" y1="40261" x2="65359" y2="39558"/>
                            <a14:foregroundMark x1="65425" y1="39357" x2="63529" y2="37751"/>
                            <a14:foregroundMark x1="63464" y1="37851" x2="61111" y2="39759"/>
                            <a14:foregroundMark x1="47778" y1="57028" x2="46601" y2="60141"/>
                            <a14:foregroundMark x1="46667" y1="60241" x2="46536" y2="63454"/>
                            <a14:foregroundMark x1="46536" y1="63855" x2="44837" y2="64458"/>
                            <a14:foregroundMark x1="44837" y1="64458" x2="43203" y2="63454"/>
                            <a14:foregroundMark x1="43268" y1="63253" x2="42418" y2="61044"/>
                            <a14:foregroundMark x1="31242" y1="72289" x2="30392" y2="75904"/>
                            <a14:foregroundMark x1="30392" y1="76004" x2="30392" y2="76004"/>
                            <a14:foregroundMark x1="30392" y1="76004" x2="30000" y2="77912"/>
                            <a14:foregroundMark x1="30000" y1="78213" x2="28627" y2="78213"/>
                            <a14:foregroundMark x1="28627" y1="78213" x2="27124" y2="77610"/>
                            <a14:foregroundMark x1="27059" y1="77410" x2="26340" y2="75301"/>
                            <a14:foregroundMark x1="18954" y1="85141" x2="18889" y2="88454"/>
                            <a14:foregroundMark x1="18824" y1="88755" x2="18954" y2="89558"/>
                            <a14:foregroundMark x1="18954" y1="89759" x2="16928" y2="90060"/>
                            <a14:foregroundMark x1="16863" y1="90261" x2="15556" y2="91667"/>
                            <a14:foregroundMark x1="15556" y1="91767" x2="13856" y2="93072"/>
                            <a14:foregroundMark x1="13856" y1="93072" x2="12222" y2="92771"/>
                            <a14:foregroundMark x1="12288" y1="92771" x2="11438" y2="89960"/>
                            <a14:foregroundMark x1="9477" y1="92068" x2="8627" y2="95984"/>
                            <a14:foregroundMark x1="8627" y1="96285" x2="7582" y2="97892"/>
                            <a14:foregroundMark x1="7582" y1="98092" x2="5686" y2="97992"/>
                            <a14:foregroundMark x1="5621" y1="98092" x2="3007" y2="98092"/>
                            <a14:foregroundMark x1="3137" y1="98092" x2="1961" y2="95382"/>
                            <a14:foregroundMark x1="1961" y1="95482" x2="1111" y2="93574"/>
                            <a14:foregroundMark x1="1111" y1="93373" x2="719" y2="91064"/>
                            <a14:foregroundMark x1="850" y1="91165" x2="1699" y2="88855"/>
                            <a14:backgroundMark x1="85882" y1="2410" x2="89935" y2="1506"/>
                            <a14:backgroundMark x1="719" y1="88153" x2="719" y2="88153"/>
                            <a14:backgroundMark x1="784" y1="90361" x2="784" y2="90361"/>
                            <a14:backgroundMark x1="588" y1="93574" x2="588" y2="93574"/>
                            <a14:backgroundMark x1="588" y1="91566" x2="588" y2="91566"/>
                            <a14:backgroundMark x1="588" y1="94177" x2="588" y2="94177"/>
                            <a14:backgroundMark x1="784" y1="94478" x2="1765" y2="96586"/>
                            <a14:backgroundMark x1="1961" y1="96586" x2="3529" y2="98795"/>
                          </a14:backgroundRemoval>
                        </a14:imgEffect>
                      </a14:imgLayer>
                    </a14:imgProps>
                  </a:ext>
                  <a:ext uri="{28A0092B-C50C-407E-A947-70E740481C1C}">
                    <a14:useLocalDpi xmlns:a14="http://schemas.microsoft.com/office/drawing/2010/main" val="0"/>
                  </a:ext>
                </a:extLst>
              </a:blip>
              <a:srcRect/>
              <a:stretch>
                <a:fillRect/>
              </a:stretch>
            </p:blipFill>
            <p:spPr bwMode="auto">
              <a:xfrm>
                <a:off x="-1954179" y="341547"/>
                <a:ext cx="9328150" cy="607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owolny kształt 12"/>
              <p:cNvSpPr/>
              <p:nvPr/>
            </p:nvSpPr>
            <p:spPr bwMode="auto">
              <a:xfrm>
                <a:off x="1255873" y="2206132"/>
                <a:ext cx="335528" cy="1327900"/>
              </a:xfrm>
              <a:custGeom>
                <a:avLst/>
                <a:gdLst>
                  <a:gd name="connsiteX0" fmla="*/ 0 w 1122218"/>
                  <a:gd name="connsiteY0" fmla="*/ 0 h 1177637"/>
                  <a:gd name="connsiteX1" fmla="*/ 221673 w 1122218"/>
                  <a:gd name="connsiteY1" fmla="*/ 360219 h 1177637"/>
                  <a:gd name="connsiteX2" fmla="*/ 651164 w 1122218"/>
                  <a:gd name="connsiteY2" fmla="*/ 831273 h 1177637"/>
                  <a:gd name="connsiteX3" fmla="*/ 1122218 w 1122218"/>
                  <a:gd name="connsiteY3" fmla="*/ 1177637 h 1177637"/>
                </a:gdLst>
                <a:ahLst/>
                <a:cxnLst>
                  <a:cxn ang="0">
                    <a:pos x="connsiteX0" y="connsiteY0"/>
                  </a:cxn>
                  <a:cxn ang="0">
                    <a:pos x="connsiteX1" y="connsiteY1"/>
                  </a:cxn>
                  <a:cxn ang="0">
                    <a:pos x="connsiteX2" y="connsiteY2"/>
                  </a:cxn>
                  <a:cxn ang="0">
                    <a:pos x="connsiteX3" y="connsiteY3"/>
                  </a:cxn>
                </a:cxnLst>
                <a:rect l="l" t="t" r="r" b="b"/>
                <a:pathLst>
                  <a:path w="1122218" h="1177637">
                    <a:moveTo>
                      <a:pt x="0" y="0"/>
                    </a:moveTo>
                    <a:cubicBezTo>
                      <a:pt x="56573" y="110837"/>
                      <a:pt x="113146" y="221674"/>
                      <a:pt x="221673" y="360219"/>
                    </a:cubicBezTo>
                    <a:cubicBezTo>
                      <a:pt x="330200" y="498764"/>
                      <a:pt x="501073" y="695037"/>
                      <a:pt x="651164" y="831273"/>
                    </a:cubicBezTo>
                    <a:cubicBezTo>
                      <a:pt x="801255" y="967509"/>
                      <a:pt x="961736" y="1072573"/>
                      <a:pt x="1122218" y="1177637"/>
                    </a:cubicBezTo>
                  </a:path>
                </a:pathLst>
              </a:custGeom>
              <a:noFill/>
              <a:ln w="28575" cap="flat" cmpd="sng" algn="ctr">
                <a:solidFill>
                  <a:srgbClr val="FF9933"/>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pl-PL" sz="2400">
                  <a:solidFill>
                    <a:srgbClr val="FFFFFF"/>
                  </a:solidFill>
                  <a:latin typeface="Times New Roman" pitchFamily="18" charset="0"/>
                </a:endParaRPr>
              </a:p>
            </p:txBody>
          </p:sp>
          <p:sp>
            <p:nvSpPr>
              <p:cNvPr id="37" name="Text Box 12"/>
              <p:cNvSpPr txBox="1">
                <a:spLocks noChangeArrowheads="1"/>
              </p:cNvSpPr>
              <p:nvPr/>
            </p:nvSpPr>
            <p:spPr bwMode="auto">
              <a:xfrm>
                <a:off x="2476838" y="1793058"/>
                <a:ext cx="2649956" cy="1077218"/>
              </a:xfrm>
              <a:prstGeom prst="rect">
                <a:avLst/>
              </a:prstGeom>
              <a:solidFill>
                <a:schemeClr val="tx1"/>
              </a:solidFill>
              <a:ln w="952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1" fontAlgn="base" hangingPunct="1">
                  <a:spcBef>
                    <a:spcPct val="0"/>
                  </a:spcBef>
                  <a:spcAft>
                    <a:spcPct val="0"/>
                  </a:spcAft>
                </a:pPr>
                <a:r>
                  <a:rPr lang="en-US" sz="1600" b="1" dirty="0">
                    <a:solidFill>
                      <a:srgbClr val="7030A0"/>
                    </a:solidFill>
                    <a:latin typeface="Arial" charset="0"/>
                  </a:rPr>
                  <a:t> Yields of products </a:t>
                </a:r>
                <a:endParaRPr lang="pl-PL" sz="1600" b="1" dirty="0">
                  <a:solidFill>
                    <a:srgbClr val="7030A0"/>
                  </a:solidFill>
                  <a:latin typeface="Arial" charset="0"/>
                </a:endParaRPr>
              </a:p>
              <a:p>
                <a:pPr algn="ctr" defTabSz="914400" eaLnBrk="1" fontAlgn="base" hangingPunct="1">
                  <a:spcBef>
                    <a:spcPct val="0"/>
                  </a:spcBef>
                  <a:spcAft>
                    <a:spcPct val="0"/>
                  </a:spcAft>
                </a:pPr>
                <a:r>
                  <a:rPr lang="en-US" sz="1600" b="1" dirty="0">
                    <a:solidFill>
                      <a:srgbClr val="7030A0"/>
                    </a:solidFill>
                    <a:latin typeface="Arial" charset="0"/>
                  </a:rPr>
                  <a:t>from the </a:t>
                </a:r>
                <a:r>
                  <a:rPr lang="pl-PL" sz="1600" b="1" dirty="0">
                    <a:solidFill>
                      <a:srgbClr val="7030A0"/>
                    </a:solidFill>
                    <a:latin typeface="Arial" charset="0"/>
                  </a:rPr>
                  <a:t>14 </a:t>
                </a:r>
                <a:r>
                  <a:rPr lang="pl-PL" sz="1600" b="1" dirty="0" err="1">
                    <a:solidFill>
                      <a:srgbClr val="7030A0"/>
                    </a:solidFill>
                    <a:latin typeface="Arial" charset="0"/>
                  </a:rPr>
                  <a:t>MeV</a:t>
                </a:r>
                <a:r>
                  <a:rPr lang="pl-PL" sz="1600" b="1" dirty="0">
                    <a:solidFill>
                      <a:srgbClr val="7030A0"/>
                    </a:solidFill>
                    <a:latin typeface="Arial" charset="0"/>
                  </a:rPr>
                  <a:t>-</a:t>
                </a:r>
                <a:r>
                  <a:rPr lang="en-US" sz="1600" b="1" dirty="0">
                    <a:solidFill>
                      <a:srgbClr val="7030A0"/>
                    </a:solidFill>
                    <a:latin typeface="Arial" charset="0"/>
                  </a:rPr>
                  <a:t>neutron </a:t>
                </a:r>
                <a:endParaRPr lang="pl-PL" sz="1600" b="1" dirty="0">
                  <a:solidFill>
                    <a:srgbClr val="7030A0"/>
                  </a:solidFill>
                  <a:latin typeface="Arial" charset="0"/>
                </a:endParaRPr>
              </a:p>
              <a:p>
                <a:pPr algn="ctr" defTabSz="914400" eaLnBrk="1" fontAlgn="base" hangingPunct="1">
                  <a:spcBef>
                    <a:spcPct val="0"/>
                  </a:spcBef>
                  <a:spcAft>
                    <a:spcPct val="0"/>
                  </a:spcAft>
                </a:pPr>
                <a:r>
                  <a:rPr lang="en-US" sz="1600" b="1" dirty="0">
                    <a:solidFill>
                      <a:srgbClr val="7030A0"/>
                    </a:solidFill>
                    <a:latin typeface="Arial" charset="0"/>
                  </a:rPr>
                  <a:t>induced fission of </a:t>
                </a:r>
                <a:r>
                  <a:rPr lang="en-US" sz="1600" b="1" baseline="30000" dirty="0">
                    <a:solidFill>
                      <a:srgbClr val="7030A0"/>
                    </a:solidFill>
                    <a:latin typeface="Arial" charset="0"/>
                  </a:rPr>
                  <a:t>23</a:t>
                </a:r>
                <a:r>
                  <a:rPr lang="pl-PL" sz="1600" b="1" baseline="30000" dirty="0">
                    <a:solidFill>
                      <a:srgbClr val="7030A0"/>
                    </a:solidFill>
                    <a:latin typeface="Arial" charset="0"/>
                  </a:rPr>
                  <a:t>2</a:t>
                </a:r>
                <a:r>
                  <a:rPr lang="pl-PL" sz="1600" b="1" dirty="0">
                    <a:solidFill>
                      <a:srgbClr val="7030A0"/>
                    </a:solidFill>
                    <a:latin typeface="Arial" charset="0"/>
                  </a:rPr>
                  <a:t>Th</a:t>
                </a:r>
              </a:p>
              <a:p>
                <a:pPr algn="ctr" defTabSz="914400" eaLnBrk="1" fontAlgn="base" hangingPunct="1">
                  <a:spcBef>
                    <a:spcPct val="0"/>
                  </a:spcBef>
                  <a:spcAft>
                    <a:spcPct val="0"/>
                  </a:spcAft>
                </a:pPr>
                <a:r>
                  <a:rPr lang="pl-PL" sz="1600" b="1" i="1" dirty="0">
                    <a:solidFill>
                      <a:srgbClr val="FF0000"/>
                    </a:solidFill>
                    <a:latin typeface="Arial" charset="0"/>
                  </a:rPr>
                  <a:t>n</a:t>
                </a:r>
                <a:r>
                  <a:rPr lang="pl-PL" sz="1600" b="1" dirty="0">
                    <a:solidFill>
                      <a:srgbClr val="FF0000"/>
                    </a:solidFill>
                    <a:latin typeface="Arial" charset="0"/>
                  </a:rPr>
                  <a:t>(14</a:t>
                </a:r>
                <a:r>
                  <a:rPr lang="pl-PL" sz="1600" dirty="0">
                    <a:solidFill>
                      <a:srgbClr val="FF0000"/>
                    </a:solidFill>
                    <a:latin typeface="Arial" charset="0"/>
                  </a:rPr>
                  <a:t> </a:t>
                </a:r>
                <a:r>
                  <a:rPr lang="pl-PL" sz="1600" dirty="0" err="1">
                    <a:solidFill>
                      <a:srgbClr val="FF0000"/>
                    </a:solidFill>
                    <a:latin typeface="Arial" charset="0"/>
                  </a:rPr>
                  <a:t>MeV</a:t>
                </a:r>
                <a:r>
                  <a:rPr lang="pl-PL" sz="1600" dirty="0">
                    <a:solidFill>
                      <a:srgbClr val="FF0000"/>
                    </a:solidFill>
                    <a:latin typeface="Arial" charset="0"/>
                  </a:rPr>
                  <a:t>) + </a:t>
                </a:r>
                <a:r>
                  <a:rPr lang="pl-PL" sz="1600" b="1" baseline="30000" dirty="0">
                    <a:solidFill>
                      <a:srgbClr val="FF0000"/>
                    </a:solidFill>
                    <a:latin typeface="Arial" charset="0"/>
                  </a:rPr>
                  <a:t>232</a:t>
                </a:r>
                <a:r>
                  <a:rPr lang="pl-PL" sz="1600" b="1" dirty="0">
                    <a:solidFill>
                      <a:srgbClr val="FF0000"/>
                    </a:solidFill>
                    <a:latin typeface="Arial" charset="0"/>
                  </a:rPr>
                  <a:t>Th</a:t>
                </a:r>
                <a:endParaRPr lang="en-US" sz="1600" b="1" dirty="0">
                  <a:solidFill>
                    <a:srgbClr val="FF0000"/>
                  </a:solidFill>
                  <a:latin typeface="Arial" charset="0"/>
                </a:endParaRPr>
              </a:p>
            </p:txBody>
          </p:sp>
          <p:pic>
            <p:nvPicPr>
              <p:cNvPr id="10" name="Obraz 9"/>
              <p:cNvPicPr>
                <a:picLocks noChangeAspect="1"/>
              </p:cNvPicPr>
              <p:nvPr/>
            </p:nvPicPr>
            <p:blipFill>
              <a:blip r:embed="rId7"/>
              <a:stretch>
                <a:fillRect/>
              </a:stretch>
            </p:blipFill>
            <p:spPr>
              <a:xfrm>
                <a:off x="188450" y="2780062"/>
                <a:ext cx="3189137" cy="2127933"/>
              </a:xfrm>
              <a:prstGeom prst="rect">
                <a:avLst/>
              </a:prstGeom>
            </p:spPr>
          </p:pic>
          <p:sp>
            <p:nvSpPr>
              <p:cNvPr id="11" name="Dowolny kształt 10"/>
              <p:cNvSpPr/>
              <p:nvPr/>
            </p:nvSpPr>
            <p:spPr bwMode="auto">
              <a:xfrm>
                <a:off x="680056" y="3230267"/>
                <a:ext cx="1989624" cy="1337138"/>
              </a:xfrm>
              <a:custGeom>
                <a:avLst/>
                <a:gdLst>
                  <a:gd name="connsiteX0" fmla="*/ 64330 w 1989624"/>
                  <a:gd name="connsiteY0" fmla="*/ 1337138 h 1337138"/>
                  <a:gd name="connsiteX1" fmla="*/ 13785 w 1989624"/>
                  <a:gd name="connsiteY1" fmla="*/ 1304973 h 1337138"/>
                  <a:gd name="connsiteX2" fmla="*/ 0 w 1989624"/>
                  <a:gd name="connsiteY2" fmla="*/ 1291188 h 1337138"/>
                  <a:gd name="connsiteX3" fmla="*/ 4595 w 1989624"/>
                  <a:gd name="connsiteY3" fmla="*/ 1222264 h 1337138"/>
                  <a:gd name="connsiteX4" fmla="*/ 18380 w 1989624"/>
                  <a:gd name="connsiteY4" fmla="*/ 1176314 h 1337138"/>
                  <a:gd name="connsiteX5" fmla="*/ 45950 w 1989624"/>
                  <a:gd name="connsiteY5" fmla="*/ 1121174 h 1337138"/>
                  <a:gd name="connsiteX6" fmla="*/ 147039 w 1989624"/>
                  <a:gd name="connsiteY6" fmla="*/ 1043060 h 1337138"/>
                  <a:gd name="connsiteX7" fmla="*/ 197584 w 1989624"/>
                  <a:gd name="connsiteY7" fmla="*/ 997110 h 1337138"/>
                  <a:gd name="connsiteX8" fmla="*/ 298674 w 1989624"/>
                  <a:gd name="connsiteY8" fmla="*/ 951160 h 1337138"/>
                  <a:gd name="connsiteX9" fmla="*/ 372193 w 1989624"/>
                  <a:gd name="connsiteY9" fmla="*/ 891425 h 1337138"/>
                  <a:gd name="connsiteX10" fmla="*/ 491663 w 1989624"/>
                  <a:gd name="connsiteY10" fmla="*/ 817906 h 1337138"/>
                  <a:gd name="connsiteX11" fmla="*/ 569777 w 1989624"/>
                  <a:gd name="connsiteY11" fmla="*/ 771956 h 1337138"/>
                  <a:gd name="connsiteX12" fmla="*/ 615727 w 1989624"/>
                  <a:gd name="connsiteY12" fmla="*/ 735196 h 1337138"/>
                  <a:gd name="connsiteX13" fmla="*/ 680057 w 1989624"/>
                  <a:gd name="connsiteY13" fmla="*/ 684652 h 1337138"/>
                  <a:gd name="connsiteX14" fmla="*/ 744386 w 1989624"/>
                  <a:gd name="connsiteY14" fmla="*/ 657082 h 1337138"/>
                  <a:gd name="connsiteX15" fmla="*/ 822501 w 1989624"/>
                  <a:gd name="connsiteY15" fmla="*/ 624917 h 1337138"/>
                  <a:gd name="connsiteX16" fmla="*/ 882235 w 1989624"/>
                  <a:gd name="connsiteY16" fmla="*/ 588157 h 1337138"/>
                  <a:gd name="connsiteX17" fmla="*/ 960350 w 1989624"/>
                  <a:gd name="connsiteY17" fmla="*/ 555992 h 1337138"/>
                  <a:gd name="connsiteX18" fmla="*/ 1061439 w 1989624"/>
                  <a:gd name="connsiteY18" fmla="*/ 519232 h 1337138"/>
                  <a:gd name="connsiteX19" fmla="*/ 1148744 w 1989624"/>
                  <a:gd name="connsiteY19" fmla="*/ 468688 h 1337138"/>
                  <a:gd name="connsiteX20" fmla="*/ 1190099 w 1989624"/>
                  <a:gd name="connsiteY20" fmla="*/ 427333 h 1337138"/>
                  <a:gd name="connsiteX21" fmla="*/ 1245238 w 1989624"/>
                  <a:gd name="connsiteY21" fmla="*/ 395168 h 1337138"/>
                  <a:gd name="connsiteX22" fmla="*/ 1309568 w 1989624"/>
                  <a:gd name="connsiteY22" fmla="*/ 381383 h 1337138"/>
                  <a:gd name="connsiteX23" fmla="*/ 1341733 w 1989624"/>
                  <a:gd name="connsiteY23" fmla="*/ 330839 h 1337138"/>
                  <a:gd name="connsiteX24" fmla="*/ 1419848 w 1989624"/>
                  <a:gd name="connsiteY24" fmla="*/ 303269 h 1337138"/>
                  <a:gd name="connsiteX25" fmla="*/ 1470392 w 1989624"/>
                  <a:gd name="connsiteY25" fmla="*/ 266509 h 1337138"/>
                  <a:gd name="connsiteX26" fmla="*/ 1571482 w 1989624"/>
                  <a:gd name="connsiteY26" fmla="*/ 229749 h 1337138"/>
                  <a:gd name="connsiteX27" fmla="*/ 1667976 w 1989624"/>
                  <a:gd name="connsiteY27" fmla="*/ 174609 h 1337138"/>
                  <a:gd name="connsiteX28" fmla="*/ 1769066 w 1989624"/>
                  <a:gd name="connsiteY28" fmla="*/ 82710 h 1337138"/>
                  <a:gd name="connsiteX29" fmla="*/ 1824205 w 1989624"/>
                  <a:gd name="connsiteY29" fmla="*/ 41355 h 1337138"/>
                  <a:gd name="connsiteX30" fmla="*/ 1874750 w 1989624"/>
                  <a:gd name="connsiteY30" fmla="*/ 0 h 1337138"/>
                  <a:gd name="connsiteX31" fmla="*/ 1934485 w 1989624"/>
                  <a:gd name="connsiteY31" fmla="*/ 0 h 1337138"/>
                  <a:gd name="connsiteX32" fmla="*/ 1971245 w 1989624"/>
                  <a:gd name="connsiteY32" fmla="*/ 22975 h 1337138"/>
                  <a:gd name="connsiteX33" fmla="*/ 1989624 w 1989624"/>
                  <a:gd name="connsiteY33" fmla="*/ 50545 h 1337138"/>
                  <a:gd name="connsiteX34" fmla="*/ 1980434 w 1989624"/>
                  <a:gd name="connsiteY34" fmla="*/ 124065 h 1337138"/>
                  <a:gd name="connsiteX35" fmla="*/ 1948270 w 1989624"/>
                  <a:gd name="connsiteY35" fmla="*/ 179204 h 1337138"/>
                  <a:gd name="connsiteX36" fmla="*/ 1897725 w 1989624"/>
                  <a:gd name="connsiteY36" fmla="*/ 206774 h 1337138"/>
                  <a:gd name="connsiteX37" fmla="*/ 1828800 w 1989624"/>
                  <a:gd name="connsiteY37" fmla="*/ 257319 h 1337138"/>
                  <a:gd name="connsiteX38" fmla="*/ 1764471 w 1989624"/>
                  <a:gd name="connsiteY38" fmla="*/ 312459 h 1337138"/>
                  <a:gd name="connsiteX39" fmla="*/ 1709331 w 1989624"/>
                  <a:gd name="connsiteY39" fmla="*/ 363003 h 1337138"/>
                  <a:gd name="connsiteX40" fmla="*/ 1617431 w 1989624"/>
                  <a:gd name="connsiteY40" fmla="*/ 408953 h 1337138"/>
                  <a:gd name="connsiteX41" fmla="*/ 1543912 w 1989624"/>
                  <a:gd name="connsiteY41" fmla="*/ 459498 h 1337138"/>
                  <a:gd name="connsiteX42" fmla="*/ 1442822 w 1989624"/>
                  <a:gd name="connsiteY42" fmla="*/ 496258 h 1337138"/>
                  <a:gd name="connsiteX43" fmla="*/ 1337138 w 1989624"/>
                  <a:gd name="connsiteY43" fmla="*/ 537612 h 1337138"/>
                  <a:gd name="connsiteX44" fmla="*/ 1240643 w 1989624"/>
                  <a:gd name="connsiteY44" fmla="*/ 583562 h 1337138"/>
                  <a:gd name="connsiteX45" fmla="*/ 1171719 w 1989624"/>
                  <a:gd name="connsiteY45" fmla="*/ 597347 h 1337138"/>
                  <a:gd name="connsiteX46" fmla="*/ 1107389 w 1989624"/>
                  <a:gd name="connsiteY46" fmla="*/ 661677 h 1337138"/>
                  <a:gd name="connsiteX47" fmla="*/ 1043060 w 1989624"/>
                  <a:gd name="connsiteY47" fmla="*/ 698437 h 1337138"/>
                  <a:gd name="connsiteX48" fmla="*/ 951160 w 1989624"/>
                  <a:gd name="connsiteY48" fmla="*/ 748981 h 1337138"/>
                  <a:gd name="connsiteX49" fmla="*/ 836286 w 1989624"/>
                  <a:gd name="connsiteY49" fmla="*/ 831691 h 1337138"/>
                  <a:gd name="connsiteX50" fmla="*/ 758171 w 1989624"/>
                  <a:gd name="connsiteY50" fmla="*/ 854666 h 1337138"/>
                  <a:gd name="connsiteX51" fmla="*/ 675462 w 1989624"/>
                  <a:gd name="connsiteY51" fmla="*/ 914400 h 1337138"/>
                  <a:gd name="connsiteX52" fmla="*/ 611132 w 1989624"/>
                  <a:gd name="connsiteY52" fmla="*/ 955755 h 1337138"/>
                  <a:gd name="connsiteX53" fmla="*/ 523827 w 1989624"/>
                  <a:gd name="connsiteY53" fmla="*/ 1015490 h 1337138"/>
                  <a:gd name="connsiteX54" fmla="*/ 445713 w 1989624"/>
                  <a:gd name="connsiteY54" fmla="*/ 1066035 h 1337138"/>
                  <a:gd name="connsiteX55" fmla="*/ 358408 w 1989624"/>
                  <a:gd name="connsiteY55" fmla="*/ 1116579 h 1337138"/>
                  <a:gd name="connsiteX56" fmla="*/ 289484 w 1989624"/>
                  <a:gd name="connsiteY56" fmla="*/ 1190099 h 1337138"/>
                  <a:gd name="connsiteX57" fmla="*/ 225154 w 1989624"/>
                  <a:gd name="connsiteY57" fmla="*/ 1249834 h 1337138"/>
                  <a:gd name="connsiteX58" fmla="*/ 179204 w 1989624"/>
                  <a:gd name="connsiteY58" fmla="*/ 1300378 h 1337138"/>
                  <a:gd name="connsiteX59" fmla="*/ 128660 w 1989624"/>
                  <a:gd name="connsiteY59" fmla="*/ 1332543 h 1337138"/>
                  <a:gd name="connsiteX60" fmla="*/ 64330 w 1989624"/>
                  <a:gd name="connsiteY60" fmla="*/ 1337138 h 133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89624" h="1337138">
                    <a:moveTo>
                      <a:pt x="64330" y="1337138"/>
                    </a:moveTo>
                    <a:lnTo>
                      <a:pt x="13785" y="1304973"/>
                    </a:lnTo>
                    <a:lnTo>
                      <a:pt x="0" y="1291188"/>
                    </a:lnTo>
                    <a:lnTo>
                      <a:pt x="4595" y="1222264"/>
                    </a:lnTo>
                    <a:lnTo>
                      <a:pt x="18380" y="1176314"/>
                    </a:lnTo>
                    <a:lnTo>
                      <a:pt x="45950" y="1121174"/>
                    </a:lnTo>
                    <a:lnTo>
                      <a:pt x="147039" y="1043060"/>
                    </a:lnTo>
                    <a:lnTo>
                      <a:pt x="197584" y="997110"/>
                    </a:lnTo>
                    <a:lnTo>
                      <a:pt x="298674" y="951160"/>
                    </a:lnTo>
                    <a:lnTo>
                      <a:pt x="372193" y="891425"/>
                    </a:lnTo>
                    <a:lnTo>
                      <a:pt x="491663" y="817906"/>
                    </a:lnTo>
                    <a:lnTo>
                      <a:pt x="569777" y="771956"/>
                    </a:lnTo>
                    <a:lnTo>
                      <a:pt x="615727" y="735196"/>
                    </a:lnTo>
                    <a:lnTo>
                      <a:pt x="680057" y="684652"/>
                    </a:lnTo>
                    <a:lnTo>
                      <a:pt x="744386" y="657082"/>
                    </a:lnTo>
                    <a:lnTo>
                      <a:pt x="822501" y="624917"/>
                    </a:lnTo>
                    <a:lnTo>
                      <a:pt x="882235" y="588157"/>
                    </a:lnTo>
                    <a:lnTo>
                      <a:pt x="960350" y="555992"/>
                    </a:lnTo>
                    <a:lnTo>
                      <a:pt x="1061439" y="519232"/>
                    </a:lnTo>
                    <a:lnTo>
                      <a:pt x="1148744" y="468688"/>
                    </a:lnTo>
                    <a:lnTo>
                      <a:pt x="1190099" y="427333"/>
                    </a:lnTo>
                    <a:lnTo>
                      <a:pt x="1245238" y="395168"/>
                    </a:lnTo>
                    <a:lnTo>
                      <a:pt x="1309568" y="381383"/>
                    </a:lnTo>
                    <a:lnTo>
                      <a:pt x="1341733" y="330839"/>
                    </a:lnTo>
                    <a:lnTo>
                      <a:pt x="1419848" y="303269"/>
                    </a:lnTo>
                    <a:lnTo>
                      <a:pt x="1470392" y="266509"/>
                    </a:lnTo>
                    <a:lnTo>
                      <a:pt x="1571482" y="229749"/>
                    </a:lnTo>
                    <a:lnTo>
                      <a:pt x="1667976" y="174609"/>
                    </a:lnTo>
                    <a:lnTo>
                      <a:pt x="1769066" y="82710"/>
                    </a:lnTo>
                    <a:lnTo>
                      <a:pt x="1824205" y="41355"/>
                    </a:lnTo>
                    <a:lnTo>
                      <a:pt x="1874750" y="0"/>
                    </a:lnTo>
                    <a:lnTo>
                      <a:pt x="1934485" y="0"/>
                    </a:lnTo>
                    <a:lnTo>
                      <a:pt x="1971245" y="22975"/>
                    </a:lnTo>
                    <a:lnTo>
                      <a:pt x="1989624" y="50545"/>
                    </a:lnTo>
                    <a:lnTo>
                      <a:pt x="1980434" y="124065"/>
                    </a:lnTo>
                    <a:lnTo>
                      <a:pt x="1948270" y="179204"/>
                    </a:lnTo>
                    <a:lnTo>
                      <a:pt x="1897725" y="206774"/>
                    </a:lnTo>
                    <a:lnTo>
                      <a:pt x="1828800" y="257319"/>
                    </a:lnTo>
                    <a:lnTo>
                      <a:pt x="1764471" y="312459"/>
                    </a:lnTo>
                    <a:lnTo>
                      <a:pt x="1709331" y="363003"/>
                    </a:lnTo>
                    <a:lnTo>
                      <a:pt x="1617431" y="408953"/>
                    </a:lnTo>
                    <a:lnTo>
                      <a:pt x="1543912" y="459498"/>
                    </a:lnTo>
                    <a:lnTo>
                      <a:pt x="1442822" y="496258"/>
                    </a:lnTo>
                    <a:lnTo>
                      <a:pt x="1337138" y="537612"/>
                    </a:lnTo>
                    <a:lnTo>
                      <a:pt x="1240643" y="583562"/>
                    </a:lnTo>
                    <a:lnTo>
                      <a:pt x="1171719" y="597347"/>
                    </a:lnTo>
                    <a:lnTo>
                      <a:pt x="1107389" y="661677"/>
                    </a:lnTo>
                    <a:lnTo>
                      <a:pt x="1043060" y="698437"/>
                    </a:lnTo>
                    <a:lnTo>
                      <a:pt x="951160" y="748981"/>
                    </a:lnTo>
                    <a:lnTo>
                      <a:pt x="836286" y="831691"/>
                    </a:lnTo>
                    <a:lnTo>
                      <a:pt x="758171" y="854666"/>
                    </a:lnTo>
                    <a:lnTo>
                      <a:pt x="675462" y="914400"/>
                    </a:lnTo>
                    <a:lnTo>
                      <a:pt x="611132" y="955755"/>
                    </a:lnTo>
                    <a:lnTo>
                      <a:pt x="523827" y="1015490"/>
                    </a:lnTo>
                    <a:lnTo>
                      <a:pt x="445713" y="1066035"/>
                    </a:lnTo>
                    <a:lnTo>
                      <a:pt x="358408" y="1116579"/>
                    </a:lnTo>
                    <a:lnTo>
                      <a:pt x="289484" y="1190099"/>
                    </a:lnTo>
                    <a:lnTo>
                      <a:pt x="225154" y="1249834"/>
                    </a:lnTo>
                    <a:lnTo>
                      <a:pt x="179204" y="1300378"/>
                    </a:lnTo>
                    <a:lnTo>
                      <a:pt x="128660" y="1332543"/>
                    </a:lnTo>
                    <a:lnTo>
                      <a:pt x="64330" y="1337138"/>
                    </a:lnTo>
                    <a:close/>
                  </a:path>
                </a:pathLst>
              </a:custGeom>
              <a:noFill/>
              <a:ln w="9525" cap="flat" cmpd="sng" algn="ctr">
                <a:solidFill>
                  <a:schemeClr val="bg2"/>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defTabSz="914400" fontAlgn="base">
                  <a:spcBef>
                    <a:spcPct val="0"/>
                  </a:spcBef>
                  <a:spcAft>
                    <a:spcPct val="0"/>
                  </a:spcAft>
                </a:pPr>
                <a:endParaRPr lang="pl-PL" sz="2400">
                  <a:solidFill>
                    <a:srgbClr val="FFFFFF"/>
                  </a:solidFill>
                  <a:latin typeface="Times New Roman" pitchFamily="18" charset="0"/>
                </a:endParaRPr>
              </a:p>
            </p:txBody>
          </p:sp>
        </p:grpSp>
        <p:sp>
          <p:nvSpPr>
            <p:cNvPr id="27" name="Elipsa 26"/>
            <p:cNvSpPr/>
            <p:nvPr/>
          </p:nvSpPr>
          <p:spPr bwMode="auto">
            <a:xfrm>
              <a:off x="5032061" y="1676185"/>
              <a:ext cx="157088" cy="152999"/>
            </a:xfrm>
            <a:prstGeom prst="ellipse">
              <a:avLst/>
            </a:prstGeom>
            <a:solidFill>
              <a:srgbClr val="FF0000"/>
            </a:solidFill>
            <a:ln w="9525" cap="flat" cmpd="sng" algn="ctr">
              <a:solidFill>
                <a:schemeClr val="bg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pl-PL" sz="2400">
                <a:solidFill>
                  <a:srgbClr val="FFFFFF"/>
                </a:solidFill>
                <a:latin typeface="Times New Roman" pitchFamily="18" charset="0"/>
              </a:endParaRPr>
            </a:p>
          </p:txBody>
        </p:sp>
        <p:sp>
          <p:nvSpPr>
            <p:cNvPr id="31" name="pole tekstowe 30"/>
            <p:cNvSpPr txBox="1"/>
            <p:nvPr/>
          </p:nvSpPr>
          <p:spPr>
            <a:xfrm>
              <a:off x="4510021" y="1278777"/>
              <a:ext cx="901209" cy="461665"/>
            </a:xfrm>
            <a:prstGeom prst="rect">
              <a:avLst/>
            </a:prstGeom>
            <a:noFill/>
          </p:spPr>
          <p:txBody>
            <a:bodyPr wrap="none" rtlCol="0">
              <a:spAutoFit/>
            </a:bodyPr>
            <a:lstStyle/>
            <a:p>
              <a:pPr defTabSz="914400" fontAlgn="base">
                <a:spcBef>
                  <a:spcPct val="0"/>
                </a:spcBef>
                <a:spcAft>
                  <a:spcPct val="0"/>
                </a:spcAft>
              </a:pPr>
              <a:r>
                <a:rPr lang="pl-PL" sz="2400" b="1" baseline="30000" dirty="0">
                  <a:solidFill>
                    <a:srgbClr val="000000"/>
                  </a:solidFill>
                  <a:latin typeface="Arial" pitchFamily="34" charset="0"/>
                  <a:cs typeface="Arial" pitchFamily="34" charset="0"/>
                </a:rPr>
                <a:t>232</a:t>
              </a:r>
              <a:r>
                <a:rPr lang="pl-PL" sz="2400" b="1" dirty="0">
                  <a:solidFill>
                    <a:srgbClr val="000000"/>
                  </a:solidFill>
                  <a:latin typeface="Arial" pitchFamily="34" charset="0"/>
                  <a:cs typeface="Arial" pitchFamily="34" charset="0"/>
                </a:rPr>
                <a:t>Th</a:t>
              </a:r>
            </a:p>
          </p:txBody>
        </p:sp>
      </p:grpSp>
      <p:sp>
        <p:nvSpPr>
          <p:cNvPr id="26" name="Prostokąt 25"/>
          <p:cNvSpPr/>
          <p:nvPr/>
        </p:nvSpPr>
        <p:spPr bwMode="auto">
          <a:xfrm>
            <a:off x="3112045" y="4540652"/>
            <a:ext cx="306792" cy="171186"/>
          </a:xfrm>
          <a:prstGeom prst="rect">
            <a:avLst/>
          </a:prstGeom>
          <a:noFill/>
          <a:ln w="57150"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defTabSz="914400" fontAlgn="base">
              <a:spcBef>
                <a:spcPct val="0"/>
              </a:spcBef>
              <a:spcAft>
                <a:spcPct val="0"/>
              </a:spcAft>
            </a:pPr>
            <a:endParaRPr lang="pl-PL" sz="2400">
              <a:solidFill>
                <a:srgbClr val="FFFFFF"/>
              </a:solidFill>
              <a:latin typeface="Times New Roman" pitchFamily="18" charset="0"/>
            </a:endParaRPr>
          </a:p>
        </p:txBody>
      </p:sp>
      <p:grpSp>
        <p:nvGrpSpPr>
          <p:cNvPr id="34" name="Grupa 33">
            <a:extLst>
              <a:ext uri="{FF2B5EF4-FFF2-40B4-BE49-F238E27FC236}">
                <a16:creationId xmlns:a16="http://schemas.microsoft.com/office/drawing/2014/main" id="{708DDE60-C0E7-7346-849D-1239CC65DDB3}"/>
              </a:ext>
            </a:extLst>
          </p:cNvPr>
          <p:cNvGrpSpPr/>
          <p:nvPr/>
        </p:nvGrpSpPr>
        <p:grpSpPr>
          <a:xfrm>
            <a:off x="-2099230" y="407829"/>
            <a:ext cx="9328150" cy="6072187"/>
            <a:chOff x="-1954179" y="341547"/>
            <a:chExt cx="9328150" cy="6072187"/>
          </a:xfrm>
        </p:grpSpPr>
        <p:pic>
          <p:nvPicPr>
            <p:cNvPr id="43" name="Picture 2">
              <a:extLst>
                <a:ext uri="{FF2B5EF4-FFF2-40B4-BE49-F238E27FC236}">
                  <a16:creationId xmlns:a16="http://schemas.microsoft.com/office/drawing/2014/main" id="{8FECBCC7-66E2-0741-9705-C845FA870A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95" l="327" r="96732">
                          <a14:foregroundMark x1="1634" y1="89157" x2="2157" y2="84538"/>
                          <a14:foregroundMark x1="2288" y1="84438" x2="3791" y2="83434"/>
                          <a14:foregroundMark x1="3791" y1="83434" x2="5686" y2="81727"/>
                          <a14:foregroundMark x1="5686" y1="81727" x2="6928" y2="80221"/>
                          <a14:foregroundMark x1="6667" y1="80422" x2="5490" y2="78414"/>
                          <a14:foregroundMark x1="5425" y1="78414" x2="6471" y2="76004"/>
                          <a14:foregroundMark x1="6471" y1="76004" x2="7908" y2="76104"/>
                          <a14:foregroundMark x1="7843" y1="76205" x2="9608" y2="76606"/>
                          <a14:foregroundMark x1="9542" y1="76807" x2="10980" y2="75000"/>
                          <a14:foregroundMark x1="11176" y1="75000" x2="9542" y2="72791"/>
                          <a14:foregroundMark x1="9477" y1="72289" x2="8954" y2="70382"/>
                          <a14:foregroundMark x1="8954" y1="70382" x2="11046" y2="69076"/>
                          <a14:foregroundMark x1="11046" y1="69076" x2="12680" y2="68173"/>
                          <a14:foregroundMark x1="12745" y1="68273" x2="15033" y2="67169"/>
                          <a14:foregroundMark x1="15033" y1="67169" x2="16536" y2="65763"/>
                          <a14:foregroundMark x1="16536" y1="65763" x2="18170" y2="63353"/>
                          <a14:foregroundMark x1="18170" y1="63353" x2="19020" y2="64759"/>
                          <a14:foregroundMark x1="19020" y1="64558" x2="21634" y2="61546"/>
                          <a14:foregroundMark x1="21634" y1="61546" x2="24314" y2="58032"/>
                          <a14:foregroundMark x1="24379" y1="57831" x2="25294" y2="56827"/>
                          <a14:foregroundMark x1="25294" y1="56627" x2="23268" y2="55924"/>
                          <a14:foregroundMark x1="23464" y1="55924" x2="23595" y2="52610"/>
                          <a14:foregroundMark x1="23529" y1="52410" x2="26078" y2="52209"/>
                          <a14:foregroundMark x1="26144" y1="52209" x2="27712" y2="51506"/>
                          <a14:foregroundMark x1="27712" y1="51506" x2="29869" y2="51004"/>
                          <a14:foregroundMark x1="29804" y1="51004" x2="31765" y2="48795"/>
                          <a14:foregroundMark x1="31830" y1="48795" x2="35948" y2="43976"/>
                          <a14:foregroundMark x1="35948" y1="44076" x2="39869" y2="39659"/>
                          <a14:foregroundMark x1="39869" y1="39659" x2="43268" y2="36245"/>
                          <a14:foregroundMark x1="43464" y1="36345" x2="44379" y2="34036"/>
                          <a14:foregroundMark x1="44379" y1="34036" x2="45556" y2="33635"/>
                          <a14:foregroundMark x1="45556" y1="33635" x2="46928" y2="32631"/>
                          <a14:foregroundMark x1="46928" y1="32631" x2="48366" y2="31426"/>
                          <a14:foregroundMark x1="48366" y1="31426" x2="47647" y2="28916"/>
                          <a14:foregroundMark x1="47647" y1="29016" x2="48366" y2="27008"/>
                          <a14:foregroundMark x1="48366" y1="27008" x2="50719" y2="26908"/>
                          <a14:foregroundMark x1="50719" y1="26908" x2="53464" y2="26908"/>
                          <a14:foregroundMark x1="53660" y1="27008" x2="56536" y2="26104"/>
                          <a14:foregroundMark x1="56536" y1="26104" x2="59412" y2="24900"/>
                          <a14:foregroundMark x1="59412" y1="24900" x2="62680" y2="22791"/>
                          <a14:foregroundMark x1="62680" y1="22791" x2="66144" y2="20281"/>
                          <a14:foregroundMark x1="66144" y1="20181" x2="67190" y2="18072"/>
                          <a14:foregroundMark x1="67320" y1="18273" x2="69216" y2="18072"/>
                          <a14:foregroundMark x1="69150" y1="18173" x2="69150" y2="19679"/>
                          <a14:foregroundMark x1="69412" y1="19578" x2="70523" y2="19578"/>
                          <a14:foregroundMark x1="70784" y1="19578" x2="72941" y2="16466"/>
                          <a14:foregroundMark x1="72941" y1="16466" x2="75033" y2="13855"/>
                          <a14:foregroundMark x1="74837" y1="13755" x2="77582" y2="11948"/>
                          <a14:foregroundMark x1="77582" y1="11948" x2="80131" y2="9739"/>
                          <a14:foregroundMark x1="80131" y1="9739" x2="82026" y2="7831"/>
                          <a14:foregroundMark x1="82026" y1="7831" x2="83529" y2="6124"/>
                          <a14:foregroundMark x1="83529" y1="6124" x2="86078" y2="5221"/>
                          <a14:foregroundMark x1="86078" y1="5221" x2="88301" y2="3815"/>
                          <a14:foregroundMark x1="88497" y1="3514" x2="89542" y2="3414"/>
                          <a14:foregroundMark x1="89673" y1="3514" x2="90523" y2="3313"/>
                          <a14:foregroundMark x1="90523" y1="3213" x2="91111" y2="2610"/>
                          <a14:foregroundMark x1="76013" y1="30321" x2="71176" y2="33032"/>
                          <a14:foregroundMark x1="71176" y1="33032" x2="69216" y2="34237"/>
                          <a14:foregroundMark x1="69477" y1="34237" x2="69542" y2="38755"/>
                          <a14:foregroundMark x1="69542" y1="38855" x2="69216" y2="39859"/>
                          <a14:foregroundMark x1="69346" y1="39659" x2="66993" y2="40261"/>
                          <a14:foregroundMark x1="66993" y1="40261" x2="65359" y2="39558"/>
                          <a14:foregroundMark x1="65425" y1="39357" x2="63529" y2="37751"/>
                          <a14:foregroundMark x1="63464" y1="37851" x2="61111" y2="39759"/>
                          <a14:foregroundMark x1="47778" y1="57028" x2="46601" y2="60141"/>
                          <a14:foregroundMark x1="46667" y1="60241" x2="46536" y2="63454"/>
                          <a14:foregroundMark x1="46536" y1="63855" x2="44837" y2="64458"/>
                          <a14:foregroundMark x1="44837" y1="64458" x2="43203" y2="63454"/>
                          <a14:foregroundMark x1="43268" y1="63253" x2="42418" y2="61044"/>
                          <a14:foregroundMark x1="31242" y1="72289" x2="30392" y2="75904"/>
                          <a14:foregroundMark x1="30392" y1="76004" x2="30392" y2="76004"/>
                          <a14:foregroundMark x1="30392" y1="76004" x2="30000" y2="77912"/>
                          <a14:foregroundMark x1="30000" y1="78213" x2="28627" y2="78213"/>
                          <a14:foregroundMark x1="28627" y1="78213" x2="27124" y2="77610"/>
                          <a14:foregroundMark x1="27059" y1="77410" x2="26340" y2="75301"/>
                          <a14:foregroundMark x1="18954" y1="85141" x2="18889" y2="88454"/>
                          <a14:foregroundMark x1="18824" y1="88755" x2="18954" y2="89558"/>
                          <a14:foregroundMark x1="18954" y1="89759" x2="16928" y2="90060"/>
                          <a14:foregroundMark x1="16863" y1="90261" x2="15556" y2="91667"/>
                          <a14:foregroundMark x1="15556" y1="91767" x2="13856" y2="93072"/>
                          <a14:foregroundMark x1="13856" y1="93072" x2="12222" y2="92771"/>
                          <a14:foregroundMark x1="12288" y1="92771" x2="11438" y2="89960"/>
                          <a14:foregroundMark x1="9477" y1="92068" x2="8627" y2="95984"/>
                          <a14:foregroundMark x1="8627" y1="96285" x2="7582" y2="97892"/>
                          <a14:foregroundMark x1="7582" y1="98092" x2="5686" y2="97992"/>
                          <a14:foregroundMark x1="5621" y1="98092" x2="3007" y2="98092"/>
                          <a14:foregroundMark x1="3137" y1="98092" x2="1961" y2="95382"/>
                          <a14:foregroundMark x1="1961" y1="95482" x2="1111" y2="93574"/>
                          <a14:foregroundMark x1="1111" y1="93373" x2="719" y2="91064"/>
                          <a14:foregroundMark x1="850" y1="91165" x2="1699" y2="88855"/>
                          <a14:backgroundMark x1="85882" y1="2410" x2="89935" y2="1506"/>
                          <a14:backgroundMark x1="719" y1="88153" x2="719" y2="88153"/>
                          <a14:backgroundMark x1="784" y1="90361" x2="784" y2="90361"/>
                          <a14:backgroundMark x1="588" y1="93574" x2="588" y2="93574"/>
                          <a14:backgroundMark x1="588" y1="91566" x2="588" y2="91566"/>
                          <a14:backgroundMark x1="588" y1="94177" x2="588" y2="94177"/>
                          <a14:backgroundMark x1="784" y1="94478" x2="1765" y2="96586"/>
                          <a14:backgroundMark x1="1961" y1="96586" x2="3529" y2="98795"/>
                        </a14:backgroundRemoval>
                      </a14:imgEffect>
                    </a14:imgLayer>
                  </a14:imgProps>
                </a:ext>
                <a:ext uri="{28A0092B-C50C-407E-A947-70E740481C1C}">
                  <a14:useLocalDpi xmlns:a14="http://schemas.microsoft.com/office/drawing/2010/main" val="0"/>
                </a:ext>
              </a:extLst>
            </a:blip>
            <a:srcRect/>
            <a:stretch>
              <a:fillRect/>
            </a:stretch>
          </p:blipFill>
          <p:spPr bwMode="auto">
            <a:xfrm>
              <a:off x="-1954179" y="341547"/>
              <a:ext cx="9328150" cy="607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Elipsa 26">
              <a:extLst>
                <a:ext uri="{FF2B5EF4-FFF2-40B4-BE49-F238E27FC236}">
                  <a16:creationId xmlns:a16="http://schemas.microsoft.com/office/drawing/2014/main" id="{522D3A8B-093E-464A-82BC-09B7137D5E66}"/>
                </a:ext>
              </a:extLst>
            </p:cNvPr>
            <p:cNvSpPr/>
            <p:nvPr/>
          </p:nvSpPr>
          <p:spPr bwMode="auto">
            <a:xfrm>
              <a:off x="4637738" y="1860413"/>
              <a:ext cx="157088" cy="152999"/>
            </a:xfrm>
            <a:prstGeom prst="ellipse">
              <a:avLst/>
            </a:prstGeom>
            <a:solidFill>
              <a:srgbClr val="FF0000"/>
            </a:solidFill>
            <a:ln w="9525" cap="flat" cmpd="sng" algn="ctr">
              <a:solidFill>
                <a:schemeClr val="bg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pl-PL" sz="2400">
                <a:solidFill>
                  <a:srgbClr val="FFFFFF"/>
                </a:solidFill>
                <a:latin typeface="Times New Roman" pitchFamily="18" charset="0"/>
              </a:endParaRPr>
            </a:p>
          </p:txBody>
        </p:sp>
        <p:sp>
          <p:nvSpPr>
            <p:cNvPr id="42" name="pole tekstowe 41">
              <a:extLst>
                <a:ext uri="{FF2B5EF4-FFF2-40B4-BE49-F238E27FC236}">
                  <a16:creationId xmlns:a16="http://schemas.microsoft.com/office/drawing/2014/main" id="{8C9FCA36-AC2E-E645-A144-FCD8320BE8BE}"/>
                </a:ext>
              </a:extLst>
            </p:cNvPr>
            <p:cNvSpPr txBox="1"/>
            <p:nvPr/>
          </p:nvSpPr>
          <p:spPr>
            <a:xfrm>
              <a:off x="3966812" y="1449585"/>
              <a:ext cx="920445" cy="461665"/>
            </a:xfrm>
            <a:prstGeom prst="rect">
              <a:avLst/>
            </a:prstGeom>
            <a:noFill/>
          </p:spPr>
          <p:txBody>
            <a:bodyPr wrap="none" rtlCol="0">
              <a:spAutoFit/>
            </a:bodyPr>
            <a:lstStyle/>
            <a:p>
              <a:pPr defTabSz="914400" fontAlgn="base">
                <a:spcBef>
                  <a:spcPct val="0"/>
                </a:spcBef>
                <a:spcAft>
                  <a:spcPct val="0"/>
                </a:spcAft>
              </a:pPr>
              <a:r>
                <a:rPr lang="pl-PL" sz="2400" b="1" baseline="30000" dirty="0">
                  <a:solidFill>
                    <a:srgbClr val="000000"/>
                  </a:solidFill>
                  <a:latin typeface="Arial" pitchFamily="34" charset="0"/>
                  <a:cs typeface="Arial" pitchFamily="34" charset="0"/>
                </a:rPr>
                <a:t>226</a:t>
              </a:r>
              <a:r>
                <a:rPr lang="pl-PL" sz="2400" b="1" dirty="0">
                  <a:solidFill>
                    <a:srgbClr val="000000"/>
                  </a:solidFill>
                  <a:latin typeface="Arial" pitchFamily="34" charset="0"/>
                  <a:cs typeface="Arial" pitchFamily="34" charset="0"/>
                </a:rPr>
                <a:t>Ra</a:t>
              </a:r>
            </a:p>
          </p:txBody>
        </p:sp>
        <p:sp>
          <p:nvSpPr>
            <p:cNvPr id="55" name="Elipsa 26">
              <a:extLst>
                <a:ext uri="{FF2B5EF4-FFF2-40B4-BE49-F238E27FC236}">
                  <a16:creationId xmlns:a16="http://schemas.microsoft.com/office/drawing/2014/main" id="{5F447729-5BB1-DA4D-8B54-A349EA273471}"/>
                </a:ext>
              </a:extLst>
            </p:cNvPr>
            <p:cNvSpPr/>
            <p:nvPr/>
          </p:nvSpPr>
          <p:spPr bwMode="auto">
            <a:xfrm>
              <a:off x="4907513" y="1680417"/>
              <a:ext cx="157088" cy="152999"/>
            </a:xfrm>
            <a:prstGeom prst="ellipse">
              <a:avLst/>
            </a:prstGeom>
            <a:solidFill>
              <a:srgbClr val="FF0000"/>
            </a:solidFill>
            <a:ln w="9525" cap="flat" cmpd="sng" algn="ctr">
              <a:solidFill>
                <a:schemeClr val="bg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pl-PL" sz="2400">
                <a:solidFill>
                  <a:srgbClr val="FFFFFF"/>
                </a:solidFill>
                <a:latin typeface="Times New Roman" pitchFamily="18" charset="0"/>
              </a:endParaRPr>
            </a:p>
          </p:txBody>
        </p:sp>
        <p:sp>
          <p:nvSpPr>
            <p:cNvPr id="56" name="pole tekstowe 55">
              <a:extLst>
                <a:ext uri="{FF2B5EF4-FFF2-40B4-BE49-F238E27FC236}">
                  <a16:creationId xmlns:a16="http://schemas.microsoft.com/office/drawing/2014/main" id="{0C26388A-6C7D-FC41-B5B6-60CBAD83127C}"/>
                </a:ext>
              </a:extLst>
            </p:cNvPr>
            <p:cNvSpPr txBox="1"/>
            <p:nvPr/>
          </p:nvSpPr>
          <p:spPr>
            <a:xfrm>
              <a:off x="4413094" y="1254903"/>
              <a:ext cx="901209" cy="461665"/>
            </a:xfrm>
            <a:prstGeom prst="rect">
              <a:avLst/>
            </a:prstGeom>
            <a:noFill/>
          </p:spPr>
          <p:txBody>
            <a:bodyPr wrap="none" rtlCol="0">
              <a:spAutoFit/>
            </a:bodyPr>
            <a:lstStyle/>
            <a:p>
              <a:pPr defTabSz="914400" fontAlgn="base">
                <a:spcBef>
                  <a:spcPct val="0"/>
                </a:spcBef>
                <a:spcAft>
                  <a:spcPct val="0"/>
                </a:spcAft>
              </a:pPr>
              <a:r>
                <a:rPr lang="pl-PL" sz="2400" b="1" baseline="30000" dirty="0">
                  <a:solidFill>
                    <a:srgbClr val="000000"/>
                  </a:solidFill>
                  <a:latin typeface="Arial" pitchFamily="34" charset="0"/>
                  <a:cs typeface="Arial" pitchFamily="34" charset="0"/>
                </a:rPr>
                <a:t>230</a:t>
              </a:r>
              <a:r>
                <a:rPr lang="pl-PL" sz="2400" b="1" dirty="0">
                  <a:solidFill>
                    <a:srgbClr val="000000"/>
                  </a:solidFill>
                  <a:latin typeface="Arial" pitchFamily="34" charset="0"/>
                  <a:cs typeface="Arial" pitchFamily="34" charset="0"/>
                </a:rPr>
                <a:t>Th</a:t>
              </a:r>
            </a:p>
          </p:txBody>
        </p:sp>
      </p:grpSp>
      <p:sp>
        <p:nvSpPr>
          <p:cNvPr id="9" name="Prostokąt 8"/>
          <p:cNvSpPr/>
          <p:nvPr/>
        </p:nvSpPr>
        <p:spPr bwMode="auto">
          <a:xfrm>
            <a:off x="8738713" y="4506062"/>
            <a:ext cx="306792" cy="171186"/>
          </a:xfrm>
          <a:prstGeom prst="rect">
            <a:avLst/>
          </a:prstGeom>
          <a:noFill/>
          <a:ln w="57150"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defTabSz="914400" fontAlgn="base">
              <a:spcBef>
                <a:spcPct val="0"/>
              </a:spcBef>
              <a:spcAft>
                <a:spcPct val="0"/>
              </a:spcAft>
            </a:pPr>
            <a:endParaRPr lang="pl-PL" sz="2400">
              <a:solidFill>
                <a:srgbClr val="FFFFFF"/>
              </a:solidFill>
              <a:latin typeface="Times New Roman" pitchFamily="18" charset="0"/>
            </a:endParaRPr>
          </a:p>
        </p:txBody>
      </p:sp>
      <p:sp>
        <p:nvSpPr>
          <p:cNvPr id="52" name="Prostokąt 51">
            <a:extLst>
              <a:ext uri="{FF2B5EF4-FFF2-40B4-BE49-F238E27FC236}">
                <a16:creationId xmlns:a16="http://schemas.microsoft.com/office/drawing/2014/main" id="{3937495F-AC0E-144F-B770-F31D47F8F59A}"/>
              </a:ext>
            </a:extLst>
          </p:cNvPr>
          <p:cNvSpPr/>
          <p:nvPr/>
        </p:nvSpPr>
        <p:spPr bwMode="auto">
          <a:xfrm>
            <a:off x="591237" y="4523357"/>
            <a:ext cx="306792" cy="171186"/>
          </a:xfrm>
          <a:prstGeom prst="rect">
            <a:avLst/>
          </a:prstGeom>
          <a:noFill/>
          <a:ln w="57150"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defTabSz="914400" fontAlgn="base">
              <a:spcBef>
                <a:spcPct val="0"/>
              </a:spcBef>
              <a:spcAft>
                <a:spcPct val="0"/>
              </a:spcAft>
            </a:pPr>
            <a:endParaRPr lang="pl-PL" sz="2400">
              <a:solidFill>
                <a:srgbClr val="FFFFFF"/>
              </a:solidFill>
              <a:latin typeface="Times New Roman" pitchFamily="18" charset="0"/>
            </a:endParaRPr>
          </a:p>
        </p:txBody>
      </p:sp>
      <p:sp>
        <p:nvSpPr>
          <p:cNvPr id="3" name="pole tekstowe 2">
            <a:extLst>
              <a:ext uri="{FF2B5EF4-FFF2-40B4-BE49-F238E27FC236}">
                <a16:creationId xmlns:a16="http://schemas.microsoft.com/office/drawing/2014/main" id="{BC732668-DEFA-2946-BE92-18292AF79994}"/>
              </a:ext>
            </a:extLst>
          </p:cNvPr>
          <p:cNvSpPr txBox="1"/>
          <p:nvPr/>
        </p:nvSpPr>
        <p:spPr>
          <a:xfrm>
            <a:off x="938439" y="3486158"/>
            <a:ext cx="505267" cy="923330"/>
          </a:xfrm>
          <a:prstGeom prst="rect">
            <a:avLst/>
          </a:prstGeom>
          <a:solidFill>
            <a:schemeClr val="tx1"/>
          </a:solidFill>
        </p:spPr>
        <p:txBody>
          <a:bodyPr wrap="none" rtlCol="0">
            <a:spAutoFit/>
          </a:bodyPr>
          <a:lstStyle/>
          <a:p>
            <a:r>
              <a:rPr lang="pl-PL" sz="5400" dirty="0">
                <a:solidFill>
                  <a:srgbClr val="FF0000"/>
                </a:solidFill>
                <a:latin typeface="Calibri" panose="020F0502020204030204" pitchFamily="34" charset="0"/>
                <a:cs typeface="Calibri" panose="020F0502020204030204" pitchFamily="34" charset="0"/>
              </a:rPr>
              <a:t>?</a:t>
            </a:r>
          </a:p>
        </p:txBody>
      </p:sp>
      <p:grpSp>
        <p:nvGrpSpPr>
          <p:cNvPr id="6" name="Grupa 5">
            <a:extLst>
              <a:ext uri="{FF2B5EF4-FFF2-40B4-BE49-F238E27FC236}">
                <a16:creationId xmlns:a16="http://schemas.microsoft.com/office/drawing/2014/main" id="{D01E7CEA-9D9A-8E48-ACB5-0C580C7CED2C}"/>
              </a:ext>
            </a:extLst>
          </p:cNvPr>
          <p:cNvGrpSpPr/>
          <p:nvPr/>
        </p:nvGrpSpPr>
        <p:grpSpPr>
          <a:xfrm>
            <a:off x="10459215" y="1161390"/>
            <a:ext cx="748923" cy="514063"/>
            <a:chOff x="10459215" y="1161390"/>
            <a:chExt cx="748923" cy="514063"/>
          </a:xfrm>
        </p:grpSpPr>
        <p:sp>
          <p:nvSpPr>
            <p:cNvPr id="53" name="Elipsa 26">
              <a:extLst>
                <a:ext uri="{FF2B5EF4-FFF2-40B4-BE49-F238E27FC236}">
                  <a16:creationId xmlns:a16="http://schemas.microsoft.com/office/drawing/2014/main" id="{FA9FAA30-EDE0-5449-9134-E2DE306652ED}"/>
                </a:ext>
              </a:extLst>
            </p:cNvPr>
            <p:cNvSpPr/>
            <p:nvPr/>
          </p:nvSpPr>
          <p:spPr bwMode="auto">
            <a:xfrm>
              <a:off x="10697724" y="1522454"/>
              <a:ext cx="157088" cy="152999"/>
            </a:xfrm>
            <a:prstGeom prst="ellipse">
              <a:avLst/>
            </a:prstGeom>
            <a:solidFill>
              <a:srgbClr val="FF0000"/>
            </a:solidFill>
            <a:ln w="9525" cap="flat" cmpd="sng" algn="ctr">
              <a:solidFill>
                <a:schemeClr val="bg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pl-PL" sz="2400">
                <a:solidFill>
                  <a:srgbClr val="FFFFFF"/>
                </a:solidFill>
                <a:latin typeface="Times New Roman" pitchFamily="18" charset="0"/>
              </a:endParaRPr>
            </a:p>
          </p:txBody>
        </p:sp>
        <p:sp>
          <p:nvSpPr>
            <p:cNvPr id="54" name="pole tekstowe 53">
              <a:extLst>
                <a:ext uri="{FF2B5EF4-FFF2-40B4-BE49-F238E27FC236}">
                  <a16:creationId xmlns:a16="http://schemas.microsoft.com/office/drawing/2014/main" id="{50E01FA7-42DC-1A46-B051-1D39C4BECD98}"/>
                </a:ext>
              </a:extLst>
            </p:cNvPr>
            <p:cNvSpPr txBox="1"/>
            <p:nvPr/>
          </p:nvSpPr>
          <p:spPr>
            <a:xfrm>
              <a:off x="10459215" y="1161390"/>
              <a:ext cx="748923" cy="461665"/>
            </a:xfrm>
            <a:prstGeom prst="rect">
              <a:avLst/>
            </a:prstGeom>
            <a:noFill/>
          </p:spPr>
          <p:txBody>
            <a:bodyPr wrap="none" rtlCol="0">
              <a:spAutoFit/>
            </a:bodyPr>
            <a:lstStyle/>
            <a:p>
              <a:pPr defTabSz="914400" fontAlgn="base">
                <a:spcBef>
                  <a:spcPct val="0"/>
                </a:spcBef>
                <a:spcAft>
                  <a:spcPct val="0"/>
                </a:spcAft>
              </a:pPr>
              <a:r>
                <a:rPr lang="pl-PL" sz="2400" b="1" baseline="30000" dirty="0">
                  <a:solidFill>
                    <a:srgbClr val="000000"/>
                  </a:solidFill>
                  <a:latin typeface="Arial" pitchFamily="34" charset="0"/>
                  <a:cs typeface="Arial" pitchFamily="34" charset="0"/>
                </a:rPr>
                <a:t>235</a:t>
              </a:r>
              <a:r>
                <a:rPr lang="pl-PL" sz="2400" b="1" dirty="0">
                  <a:solidFill>
                    <a:srgbClr val="000000"/>
                  </a:solidFill>
                  <a:latin typeface="Arial" pitchFamily="34" charset="0"/>
                  <a:cs typeface="Arial" pitchFamily="34" charset="0"/>
                </a:rPr>
                <a:t>U</a:t>
              </a:r>
            </a:p>
          </p:txBody>
        </p:sp>
      </p:grpSp>
      <p:sp>
        <p:nvSpPr>
          <p:cNvPr id="57" name="Text Box 12">
            <a:extLst>
              <a:ext uri="{FF2B5EF4-FFF2-40B4-BE49-F238E27FC236}">
                <a16:creationId xmlns:a16="http://schemas.microsoft.com/office/drawing/2014/main" id="{C7EBDA52-36CA-1745-9670-49E9EDB44CB2}"/>
              </a:ext>
            </a:extLst>
          </p:cNvPr>
          <p:cNvSpPr txBox="1">
            <a:spLocks noChangeArrowheads="1"/>
          </p:cNvSpPr>
          <p:nvPr/>
        </p:nvSpPr>
        <p:spPr bwMode="auto">
          <a:xfrm>
            <a:off x="649392" y="909006"/>
            <a:ext cx="3523722" cy="584775"/>
          </a:xfrm>
          <a:prstGeom prst="rect">
            <a:avLst/>
          </a:prstGeom>
          <a:solidFill>
            <a:schemeClr val="tx1"/>
          </a:solidFill>
          <a:ln w="952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1" fontAlgn="base" hangingPunct="1">
              <a:spcBef>
                <a:spcPct val="0"/>
              </a:spcBef>
              <a:spcAft>
                <a:spcPct val="0"/>
              </a:spcAft>
            </a:pPr>
            <a:r>
              <a:rPr lang="en-US" sz="1600" b="1" dirty="0">
                <a:solidFill>
                  <a:srgbClr val="7030A0"/>
                </a:solidFill>
                <a:latin typeface="Arial" charset="0"/>
              </a:rPr>
              <a:t> </a:t>
            </a:r>
            <a:r>
              <a:rPr lang="pl-PL" sz="1600" b="1" dirty="0">
                <a:solidFill>
                  <a:srgbClr val="7030A0"/>
                </a:solidFill>
                <a:latin typeface="Arial" charset="0"/>
              </a:rPr>
              <a:t>Fast-</a:t>
            </a:r>
            <a:r>
              <a:rPr lang="en-US" sz="1600" b="1" dirty="0">
                <a:solidFill>
                  <a:srgbClr val="7030A0"/>
                </a:solidFill>
                <a:latin typeface="Arial" charset="0"/>
              </a:rPr>
              <a:t>neutron-induced fission </a:t>
            </a:r>
          </a:p>
          <a:p>
            <a:pPr algn="ctr" defTabSz="914400" eaLnBrk="1" fontAlgn="base" hangingPunct="1">
              <a:spcBef>
                <a:spcPct val="0"/>
              </a:spcBef>
              <a:spcAft>
                <a:spcPct val="0"/>
              </a:spcAft>
            </a:pPr>
            <a:r>
              <a:rPr lang="en-US" sz="1600" b="1" dirty="0">
                <a:solidFill>
                  <a:srgbClr val="7030A0"/>
                </a:solidFill>
                <a:latin typeface="Arial" charset="0"/>
              </a:rPr>
              <a:t>of radioactive targets </a:t>
            </a:r>
            <a:r>
              <a:rPr lang="en-US" sz="1600" b="1" baseline="30000" dirty="0">
                <a:solidFill>
                  <a:srgbClr val="FF0000"/>
                </a:solidFill>
                <a:latin typeface="Arial" charset="0"/>
              </a:rPr>
              <a:t>23</a:t>
            </a:r>
            <a:r>
              <a:rPr lang="pl-PL" sz="1600" b="1" baseline="30000" dirty="0">
                <a:solidFill>
                  <a:srgbClr val="FF0000"/>
                </a:solidFill>
                <a:latin typeface="Arial" charset="0"/>
              </a:rPr>
              <a:t>0</a:t>
            </a:r>
            <a:r>
              <a:rPr lang="pl-PL" sz="1600" b="1" dirty="0">
                <a:solidFill>
                  <a:srgbClr val="FF0000"/>
                </a:solidFill>
                <a:latin typeface="Arial" charset="0"/>
              </a:rPr>
              <a:t>Th, </a:t>
            </a:r>
            <a:r>
              <a:rPr lang="pl-PL" sz="1600" b="1" baseline="30000" dirty="0">
                <a:solidFill>
                  <a:srgbClr val="FF0000"/>
                </a:solidFill>
                <a:latin typeface="Arial" charset="0"/>
              </a:rPr>
              <a:t>226</a:t>
            </a:r>
            <a:r>
              <a:rPr lang="pl-PL" sz="1600" b="1" dirty="0">
                <a:solidFill>
                  <a:srgbClr val="FF0000"/>
                </a:solidFill>
                <a:latin typeface="Arial" charset="0"/>
              </a:rPr>
              <a:t>Ra</a:t>
            </a:r>
            <a:endParaRPr lang="en-US" sz="1600" b="1" dirty="0">
              <a:solidFill>
                <a:srgbClr val="FF0000"/>
              </a:solidFill>
              <a:latin typeface="Arial" charset="0"/>
            </a:endParaRPr>
          </a:p>
        </p:txBody>
      </p:sp>
    </p:spTree>
    <p:extLst>
      <p:ext uri="{BB962C8B-B14F-4D97-AF65-F5344CB8AC3E}">
        <p14:creationId xmlns:p14="http://schemas.microsoft.com/office/powerpoint/2010/main" val="612221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left)">
                                      <p:cBhvr>
                                        <p:cTn id="41" dur="500"/>
                                        <p:tgtEl>
                                          <p:spTgt spid="52"/>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9" grpId="0" animBg="1"/>
      <p:bldP spid="52" grpId="0" animBg="1"/>
      <p:bldP spid="3"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a 1"/>
          <p:cNvGrpSpPr/>
          <p:nvPr/>
        </p:nvGrpSpPr>
        <p:grpSpPr>
          <a:xfrm>
            <a:off x="1771377" y="1377057"/>
            <a:ext cx="7536532" cy="3445901"/>
            <a:chOff x="1202808" y="1641442"/>
            <a:chExt cx="7536532" cy="3445901"/>
          </a:xfrm>
        </p:grpSpPr>
        <p:grpSp>
          <p:nvGrpSpPr>
            <p:cNvPr id="7" name="Grupa 6"/>
            <p:cNvGrpSpPr>
              <a:grpSpLocks noChangeAspect="1"/>
            </p:cNvGrpSpPr>
            <p:nvPr/>
          </p:nvGrpSpPr>
          <p:grpSpPr>
            <a:xfrm>
              <a:off x="1513595" y="1716966"/>
              <a:ext cx="4991933" cy="2956008"/>
              <a:chOff x="1846439" y="2271600"/>
              <a:chExt cx="5396796" cy="3195750"/>
            </a:xfrm>
          </p:grpSpPr>
          <p:pic>
            <p:nvPicPr>
              <p:cNvPr id="62" name="Obraz 6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r="-16" b="6179"/>
              <a:stretch/>
            </p:blipFill>
            <p:spPr>
              <a:xfrm>
                <a:off x="3732733" y="2273640"/>
                <a:ext cx="3510502" cy="1791765"/>
              </a:xfrm>
              <a:prstGeom prst="rect">
                <a:avLst/>
              </a:prstGeom>
            </p:spPr>
          </p:pic>
          <p:pic>
            <p:nvPicPr>
              <p:cNvPr id="63" name="Obraz 62"/>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l="37448"/>
              <a:stretch/>
            </p:blipFill>
            <p:spPr>
              <a:xfrm>
                <a:off x="1846439" y="2271600"/>
                <a:ext cx="2195554" cy="1909763"/>
              </a:xfrm>
              <a:prstGeom prst="rect">
                <a:avLst/>
              </a:prstGeom>
            </p:spPr>
          </p:pic>
          <p:pic>
            <p:nvPicPr>
              <p:cNvPr id="64" name="Obraz 63"/>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rcRect b="5881"/>
              <a:stretch/>
            </p:blipFill>
            <p:spPr>
              <a:xfrm>
                <a:off x="3332831" y="3669905"/>
                <a:ext cx="3509963" cy="1797445"/>
              </a:xfrm>
              <a:prstGeom prst="rect">
                <a:avLst/>
              </a:prstGeom>
            </p:spPr>
          </p:pic>
          <p:pic>
            <p:nvPicPr>
              <p:cNvPr id="65" name="Obraz 64"/>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10000"/>
                        </a14:imgEffect>
                      </a14:imgLayer>
                    </a14:imgProps>
                  </a:ext>
                  <a:ext uri="{28A0092B-C50C-407E-A947-70E740481C1C}">
                    <a14:useLocalDpi xmlns:a14="http://schemas.microsoft.com/office/drawing/2010/main" val="0"/>
                  </a:ext>
                </a:extLst>
              </a:blip>
              <a:srcRect l="48832" r="1" b="5881"/>
              <a:stretch/>
            </p:blipFill>
            <p:spPr>
              <a:xfrm>
                <a:off x="1846440" y="3669905"/>
                <a:ext cx="1795954" cy="1797445"/>
              </a:xfrm>
              <a:prstGeom prst="rect">
                <a:avLst/>
              </a:prstGeom>
            </p:spPr>
          </p:pic>
        </p:grpSp>
        <p:cxnSp>
          <p:nvCxnSpPr>
            <p:cNvPr id="8" name="Łącznik prostoliniowy 124"/>
            <p:cNvCxnSpPr/>
            <p:nvPr/>
          </p:nvCxnSpPr>
          <p:spPr bwMode="auto">
            <a:xfrm flipH="1" flipV="1">
              <a:off x="1384521" y="3379336"/>
              <a:ext cx="4847807" cy="6737"/>
            </a:xfrm>
            <a:prstGeom prst="line">
              <a:avLst/>
            </a:prstGeom>
            <a:solidFill>
              <a:srgbClr val="00FFFF"/>
            </a:solidFill>
            <a:ln w="381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Łącznik prostoliniowy 125"/>
            <p:cNvCxnSpPr/>
            <p:nvPr/>
          </p:nvCxnSpPr>
          <p:spPr bwMode="auto">
            <a:xfrm flipH="1" flipV="1">
              <a:off x="1385127" y="3561917"/>
              <a:ext cx="4821460" cy="15206"/>
            </a:xfrm>
            <a:prstGeom prst="line">
              <a:avLst/>
            </a:prstGeom>
            <a:solidFill>
              <a:srgbClr val="00FFFF"/>
            </a:solidFill>
            <a:ln w="381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Łącznik prostoliniowy 126"/>
            <p:cNvCxnSpPr/>
            <p:nvPr/>
          </p:nvCxnSpPr>
          <p:spPr bwMode="auto">
            <a:xfrm>
              <a:off x="1513596" y="2284856"/>
              <a:ext cx="0" cy="2469602"/>
            </a:xfrm>
            <a:prstGeom prst="line">
              <a:avLst/>
            </a:prstGeom>
            <a:solidFill>
              <a:srgbClr val="00FFFF"/>
            </a:solidFill>
            <a:ln w="381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Łącznik prostoliniowy 127"/>
            <p:cNvCxnSpPr/>
            <p:nvPr/>
          </p:nvCxnSpPr>
          <p:spPr bwMode="auto">
            <a:xfrm>
              <a:off x="1693186" y="2284855"/>
              <a:ext cx="0" cy="2469602"/>
            </a:xfrm>
            <a:prstGeom prst="line">
              <a:avLst/>
            </a:prstGeom>
            <a:solidFill>
              <a:srgbClr val="00FFFF"/>
            </a:solidFill>
            <a:ln w="381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Prostokąt 12"/>
            <p:cNvSpPr/>
            <p:nvPr/>
          </p:nvSpPr>
          <p:spPr bwMode="auto">
            <a:xfrm>
              <a:off x="1427758" y="1674920"/>
              <a:ext cx="360810" cy="581817"/>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a:defRPr/>
              </a:pPr>
              <a:endParaRPr lang="pl-PL" kern="0">
                <a:solidFill>
                  <a:srgbClr val="FFFFFF"/>
                </a:solidFill>
                <a:latin typeface="Times New Roman" pitchFamily="18" charset="0"/>
              </a:endParaRPr>
            </a:p>
          </p:txBody>
        </p:sp>
        <p:sp>
          <p:nvSpPr>
            <p:cNvPr id="14" name="Text Box 4"/>
            <p:cNvSpPr txBox="1">
              <a:spLocks noChangeArrowheads="1"/>
            </p:cNvSpPr>
            <p:nvPr/>
          </p:nvSpPr>
          <p:spPr bwMode="auto">
            <a:xfrm>
              <a:off x="1359907" y="4718011"/>
              <a:ext cx="441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1800" b="1" kern="0" dirty="0">
                  <a:solidFill>
                    <a:srgbClr val="3333CC"/>
                  </a:solidFill>
                  <a:latin typeface="Arial" charset="0"/>
                </a:rPr>
                <a:t>28</a:t>
              </a:r>
            </a:p>
          </p:txBody>
        </p:sp>
        <p:sp>
          <p:nvSpPr>
            <p:cNvPr id="15" name="Text Box 4"/>
            <p:cNvSpPr txBox="1">
              <a:spLocks noChangeArrowheads="1"/>
            </p:cNvSpPr>
            <p:nvPr/>
          </p:nvSpPr>
          <p:spPr bwMode="auto">
            <a:xfrm>
              <a:off x="2894734" y="4659673"/>
              <a:ext cx="383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1400" b="1" kern="0" dirty="0">
                  <a:solidFill>
                    <a:srgbClr val="000000"/>
                  </a:solidFill>
                  <a:latin typeface="Arial" charset="0"/>
                </a:rPr>
                <a:t>36</a:t>
              </a:r>
            </a:p>
          </p:txBody>
        </p:sp>
        <p:sp>
          <p:nvSpPr>
            <p:cNvPr id="16" name="Text Box 4"/>
            <p:cNvSpPr txBox="1">
              <a:spLocks noChangeArrowheads="1"/>
            </p:cNvSpPr>
            <p:nvPr/>
          </p:nvSpPr>
          <p:spPr bwMode="auto">
            <a:xfrm>
              <a:off x="3270580" y="4658813"/>
              <a:ext cx="383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1400" b="1" kern="0" dirty="0">
                  <a:solidFill>
                    <a:srgbClr val="000000"/>
                  </a:solidFill>
                  <a:latin typeface="Arial" charset="0"/>
                </a:rPr>
                <a:t>38</a:t>
              </a:r>
            </a:p>
          </p:txBody>
        </p:sp>
        <p:sp>
          <p:nvSpPr>
            <p:cNvPr id="17" name="Text Box 4"/>
            <p:cNvSpPr txBox="1">
              <a:spLocks noChangeArrowheads="1"/>
            </p:cNvSpPr>
            <p:nvPr/>
          </p:nvSpPr>
          <p:spPr bwMode="auto">
            <a:xfrm>
              <a:off x="1764312" y="4665893"/>
              <a:ext cx="383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1400" b="1" kern="0" dirty="0">
                  <a:solidFill>
                    <a:srgbClr val="000000"/>
                  </a:solidFill>
                  <a:latin typeface="Arial" charset="0"/>
                </a:rPr>
                <a:t>30</a:t>
              </a:r>
            </a:p>
          </p:txBody>
        </p:sp>
        <p:sp>
          <p:nvSpPr>
            <p:cNvPr id="18" name="Text Box 4"/>
            <p:cNvSpPr txBox="1">
              <a:spLocks noChangeArrowheads="1"/>
            </p:cNvSpPr>
            <p:nvPr/>
          </p:nvSpPr>
          <p:spPr bwMode="auto">
            <a:xfrm>
              <a:off x="2523878" y="4665893"/>
              <a:ext cx="383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1400" b="1" kern="0" dirty="0">
                  <a:solidFill>
                    <a:srgbClr val="000000"/>
                  </a:solidFill>
                  <a:latin typeface="Arial" charset="0"/>
                </a:rPr>
                <a:t>34</a:t>
              </a:r>
            </a:p>
          </p:txBody>
        </p:sp>
        <p:sp>
          <p:nvSpPr>
            <p:cNvPr id="19" name="Text Box 4"/>
            <p:cNvSpPr txBox="1">
              <a:spLocks noChangeArrowheads="1"/>
            </p:cNvSpPr>
            <p:nvPr/>
          </p:nvSpPr>
          <p:spPr bwMode="auto">
            <a:xfrm>
              <a:off x="3634077" y="4661498"/>
              <a:ext cx="383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1400" b="1" kern="0" dirty="0">
                  <a:solidFill>
                    <a:srgbClr val="000000"/>
                  </a:solidFill>
                  <a:latin typeface="Arial" charset="0"/>
                </a:rPr>
                <a:t>40</a:t>
              </a:r>
            </a:p>
          </p:txBody>
        </p:sp>
        <p:sp>
          <p:nvSpPr>
            <p:cNvPr id="36" name="Text Box 4"/>
            <p:cNvSpPr txBox="1">
              <a:spLocks noChangeArrowheads="1"/>
            </p:cNvSpPr>
            <p:nvPr/>
          </p:nvSpPr>
          <p:spPr bwMode="auto">
            <a:xfrm>
              <a:off x="2142310" y="4663509"/>
              <a:ext cx="383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1400" b="1" kern="0" dirty="0">
                  <a:solidFill>
                    <a:srgbClr val="000000"/>
                  </a:solidFill>
                  <a:latin typeface="Arial" charset="0"/>
                </a:rPr>
                <a:t>32</a:t>
              </a:r>
            </a:p>
          </p:txBody>
        </p:sp>
        <p:grpSp>
          <p:nvGrpSpPr>
            <p:cNvPr id="37" name="Grupa 36"/>
            <p:cNvGrpSpPr/>
            <p:nvPr/>
          </p:nvGrpSpPr>
          <p:grpSpPr>
            <a:xfrm>
              <a:off x="1202808" y="2429054"/>
              <a:ext cx="367215" cy="2255706"/>
              <a:chOff x="755313" y="2074325"/>
              <a:chExt cx="501759" cy="3082177"/>
            </a:xfrm>
          </p:grpSpPr>
          <p:sp>
            <p:nvSpPr>
              <p:cNvPr id="47" name="Text Box 14"/>
              <p:cNvSpPr txBox="1">
                <a:spLocks noChangeArrowheads="1"/>
              </p:cNvSpPr>
              <p:nvPr/>
            </p:nvSpPr>
            <p:spPr bwMode="auto">
              <a:xfrm>
                <a:off x="784969" y="2600376"/>
                <a:ext cx="462597" cy="31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900" b="1" kern="0" dirty="0">
                    <a:solidFill>
                      <a:srgbClr val="C00000"/>
                    </a:solidFill>
                    <a:latin typeface="Arial" charset="0"/>
                  </a:rPr>
                  <a:t>Ga</a:t>
                </a:r>
              </a:p>
            </p:txBody>
          </p:sp>
          <p:sp>
            <p:nvSpPr>
              <p:cNvPr id="48" name="Text Box 14"/>
              <p:cNvSpPr txBox="1">
                <a:spLocks noChangeArrowheads="1"/>
              </p:cNvSpPr>
              <p:nvPr/>
            </p:nvSpPr>
            <p:spPr bwMode="auto">
              <a:xfrm>
                <a:off x="793409" y="2861988"/>
                <a:ext cx="445074" cy="31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900" b="1" kern="0" dirty="0">
                    <a:solidFill>
                      <a:srgbClr val="C00000"/>
                    </a:solidFill>
                    <a:latin typeface="Arial" charset="0"/>
                  </a:rPr>
                  <a:t>Zn</a:t>
                </a:r>
              </a:p>
            </p:txBody>
          </p:sp>
          <p:sp>
            <p:nvSpPr>
              <p:cNvPr id="49" name="Text Box 15"/>
              <p:cNvSpPr txBox="1">
                <a:spLocks noChangeArrowheads="1"/>
              </p:cNvSpPr>
              <p:nvPr/>
            </p:nvSpPr>
            <p:spPr bwMode="auto">
              <a:xfrm>
                <a:off x="782316" y="2357372"/>
                <a:ext cx="462597" cy="31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900" b="1" kern="0" dirty="0">
                    <a:solidFill>
                      <a:srgbClr val="C00000"/>
                    </a:solidFill>
                    <a:latin typeface="Arial" charset="0"/>
                  </a:rPr>
                  <a:t>Ge</a:t>
                </a:r>
              </a:p>
            </p:txBody>
          </p:sp>
          <p:sp>
            <p:nvSpPr>
              <p:cNvPr id="50" name="Text Box 12"/>
              <p:cNvSpPr txBox="1">
                <a:spLocks noChangeArrowheads="1"/>
              </p:cNvSpPr>
              <p:nvPr/>
            </p:nvSpPr>
            <p:spPr bwMode="auto">
              <a:xfrm>
                <a:off x="784969" y="3349933"/>
                <a:ext cx="410029" cy="31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900" b="1" kern="0" dirty="0">
                    <a:solidFill>
                      <a:srgbClr val="C00000"/>
                    </a:solidFill>
                    <a:latin typeface="Arial" charset="0"/>
                  </a:rPr>
                  <a:t>Ni</a:t>
                </a:r>
              </a:p>
            </p:txBody>
          </p:sp>
          <p:sp>
            <p:nvSpPr>
              <p:cNvPr id="51" name="Text Box 6"/>
              <p:cNvSpPr txBox="1">
                <a:spLocks noChangeArrowheads="1"/>
              </p:cNvSpPr>
              <p:nvPr/>
            </p:nvSpPr>
            <p:spPr bwMode="auto">
              <a:xfrm>
                <a:off x="755313" y="4386863"/>
                <a:ext cx="427552" cy="31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900" b="1" kern="0" dirty="0">
                    <a:solidFill>
                      <a:srgbClr val="C00000"/>
                    </a:solidFill>
                    <a:latin typeface="Arial" charset="0"/>
                  </a:rPr>
                  <a:t>Cr</a:t>
                </a:r>
              </a:p>
            </p:txBody>
          </p:sp>
          <p:sp>
            <p:nvSpPr>
              <p:cNvPr id="52" name="Text Box 11"/>
              <p:cNvSpPr txBox="1">
                <a:spLocks noChangeArrowheads="1"/>
              </p:cNvSpPr>
              <p:nvPr/>
            </p:nvSpPr>
            <p:spPr bwMode="auto">
              <a:xfrm>
                <a:off x="792230" y="3872993"/>
                <a:ext cx="436313" cy="31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900" b="1" kern="0" dirty="0">
                    <a:solidFill>
                      <a:srgbClr val="C00000"/>
                    </a:solidFill>
                    <a:latin typeface="Arial" charset="0"/>
                  </a:rPr>
                  <a:t>Fe</a:t>
                </a:r>
              </a:p>
            </p:txBody>
          </p:sp>
          <p:sp>
            <p:nvSpPr>
              <p:cNvPr id="53" name="Text Box 13"/>
              <p:cNvSpPr txBox="1">
                <a:spLocks noChangeArrowheads="1"/>
              </p:cNvSpPr>
              <p:nvPr/>
            </p:nvSpPr>
            <p:spPr bwMode="auto">
              <a:xfrm>
                <a:off x="788977" y="4841095"/>
                <a:ext cx="392507" cy="31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900" b="1" kern="0" dirty="0">
                    <a:solidFill>
                      <a:srgbClr val="C00000"/>
                    </a:solidFill>
                    <a:latin typeface="Arial" charset="0"/>
                  </a:rPr>
                  <a:t>Ti</a:t>
                </a:r>
              </a:p>
            </p:txBody>
          </p:sp>
          <p:sp>
            <p:nvSpPr>
              <p:cNvPr id="54" name="Text Box 13"/>
              <p:cNvSpPr txBox="1">
                <a:spLocks noChangeArrowheads="1"/>
              </p:cNvSpPr>
              <p:nvPr/>
            </p:nvSpPr>
            <p:spPr bwMode="auto">
              <a:xfrm>
                <a:off x="808395" y="4621893"/>
                <a:ext cx="357461" cy="31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900" b="1" kern="0" dirty="0">
                    <a:solidFill>
                      <a:srgbClr val="C00000"/>
                    </a:solidFill>
                    <a:latin typeface="Arial" charset="0"/>
                  </a:rPr>
                  <a:t>V</a:t>
                </a:r>
              </a:p>
            </p:txBody>
          </p:sp>
          <p:sp>
            <p:nvSpPr>
              <p:cNvPr id="55" name="Text Box 6"/>
              <p:cNvSpPr txBox="1">
                <a:spLocks noChangeArrowheads="1"/>
              </p:cNvSpPr>
              <p:nvPr/>
            </p:nvSpPr>
            <p:spPr bwMode="auto">
              <a:xfrm>
                <a:off x="776953" y="4137905"/>
                <a:ext cx="480119" cy="31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900" b="1" kern="0" dirty="0">
                    <a:solidFill>
                      <a:srgbClr val="C00000"/>
                    </a:solidFill>
                    <a:latin typeface="Arial" charset="0"/>
                  </a:rPr>
                  <a:t>Mn</a:t>
                </a:r>
              </a:p>
            </p:txBody>
          </p:sp>
          <p:sp>
            <p:nvSpPr>
              <p:cNvPr id="56" name="Text Box 11"/>
              <p:cNvSpPr txBox="1">
                <a:spLocks noChangeArrowheads="1"/>
              </p:cNvSpPr>
              <p:nvPr/>
            </p:nvSpPr>
            <p:spPr bwMode="auto">
              <a:xfrm>
                <a:off x="792230" y="3611543"/>
                <a:ext cx="462597" cy="31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900" b="1" kern="0" dirty="0">
                    <a:solidFill>
                      <a:srgbClr val="C00000"/>
                    </a:solidFill>
                    <a:latin typeface="Arial" charset="0"/>
                  </a:rPr>
                  <a:t>Co</a:t>
                </a:r>
              </a:p>
            </p:txBody>
          </p:sp>
          <p:sp>
            <p:nvSpPr>
              <p:cNvPr id="57" name="Text Box 12"/>
              <p:cNvSpPr txBox="1">
                <a:spLocks noChangeArrowheads="1"/>
              </p:cNvSpPr>
              <p:nvPr/>
            </p:nvSpPr>
            <p:spPr bwMode="auto">
              <a:xfrm>
                <a:off x="770970" y="3099748"/>
                <a:ext cx="462597" cy="31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900" b="1" kern="0" dirty="0">
                    <a:solidFill>
                      <a:srgbClr val="C00000"/>
                    </a:solidFill>
                    <a:latin typeface="Arial" charset="0"/>
                  </a:rPr>
                  <a:t>Cu</a:t>
                </a:r>
              </a:p>
            </p:txBody>
          </p:sp>
          <p:sp>
            <p:nvSpPr>
              <p:cNvPr id="58" name="Text Box 15"/>
              <p:cNvSpPr txBox="1">
                <a:spLocks noChangeArrowheads="1"/>
              </p:cNvSpPr>
              <p:nvPr/>
            </p:nvSpPr>
            <p:spPr bwMode="auto">
              <a:xfrm>
                <a:off x="792230" y="2074325"/>
                <a:ext cx="453836" cy="31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900" b="1" kern="0" dirty="0">
                    <a:solidFill>
                      <a:srgbClr val="C00000"/>
                    </a:solidFill>
                    <a:latin typeface="Arial" charset="0"/>
                  </a:rPr>
                  <a:t>As</a:t>
                </a:r>
              </a:p>
            </p:txBody>
          </p:sp>
        </p:grpSp>
        <p:sp>
          <p:nvSpPr>
            <p:cNvPr id="38" name="Text Box 15"/>
            <p:cNvSpPr txBox="1">
              <a:spLocks noChangeArrowheads="1"/>
            </p:cNvSpPr>
            <p:nvPr/>
          </p:nvSpPr>
          <p:spPr bwMode="auto">
            <a:xfrm>
              <a:off x="1645853" y="2256737"/>
              <a:ext cx="31130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800" b="1" kern="0" dirty="0">
                  <a:solidFill>
                    <a:srgbClr val="C00000"/>
                  </a:solidFill>
                  <a:latin typeface="Arial" charset="0"/>
                </a:rPr>
                <a:t>Se</a:t>
              </a:r>
            </a:p>
          </p:txBody>
        </p:sp>
        <p:sp>
          <p:nvSpPr>
            <p:cNvPr id="39" name="Text Box 15"/>
            <p:cNvSpPr txBox="1">
              <a:spLocks noChangeArrowheads="1"/>
            </p:cNvSpPr>
            <p:nvPr/>
          </p:nvSpPr>
          <p:spPr bwMode="auto">
            <a:xfrm>
              <a:off x="1969363" y="2048349"/>
              <a:ext cx="3129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900" b="1" kern="0" dirty="0">
                  <a:solidFill>
                    <a:srgbClr val="C00000"/>
                  </a:solidFill>
                  <a:latin typeface="Arial" charset="0"/>
                </a:rPr>
                <a:t>Br</a:t>
              </a:r>
            </a:p>
          </p:txBody>
        </p:sp>
        <p:sp>
          <p:nvSpPr>
            <p:cNvPr id="40" name="Text Box 15"/>
            <p:cNvSpPr txBox="1">
              <a:spLocks noChangeArrowheads="1"/>
            </p:cNvSpPr>
            <p:nvPr/>
          </p:nvSpPr>
          <p:spPr bwMode="auto">
            <a:xfrm>
              <a:off x="2184789" y="1888491"/>
              <a:ext cx="29848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800" b="1" kern="0" dirty="0">
                  <a:solidFill>
                    <a:srgbClr val="C00000"/>
                  </a:solidFill>
                  <a:latin typeface="Arial" charset="0"/>
                </a:rPr>
                <a:t>Kr</a:t>
              </a:r>
            </a:p>
          </p:txBody>
        </p:sp>
        <p:sp>
          <p:nvSpPr>
            <p:cNvPr id="41" name="Text Box 15"/>
            <p:cNvSpPr txBox="1">
              <a:spLocks noChangeArrowheads="1"/>
            </p:cNvSpPr>
            <p:nvPr/>
          </p:nvSpPr>
          <p:spPr bwMode="auto">
            <a:xfrm>
              <a:off x="2363417" y="1674920"/>
              <a:ext cx="32092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800" b="1" kern="0" dirty="0">
                  <a:solidFill>
                    <a:srgbClr val="C00000"/>
                  </a:solidFill>
                  <a:latin typeface="Arial" charset="0"/>
                </a:rPr>
                <a:t>Rb</a:t>
              </a:r>
            </a:p>
          </p:txBody>
        </p:sp>
        <p:sp>
          <p:nvSpPr>
            <p:cNvPr id="42" name="Text Box 4"/>
            <p:cNvSpPr txBox="1">
              <a:spLocks noChangeArrowheads="1"/>
            </p:cNvSpPr>
            <p:nvPr/>
          </p:nvSpPr>
          <p:spPr bwMode="auto">
            <a:xfrm>
              <a:off x="4019017" y="4446680"/>
              <a:ext cx="383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1400" b="1" kern="0" dirty="0">
                  <a:solidFill>
                    <a:srgbClr val="000000"/>
                  </a:solidFill>
                  <a:latin typeface="Arial" charset="0"/>
                </a:rPr>
                <a:t>42</a:t>
              </a:r>
            </a:p>
          </p:txBody>
        </p:sp>
        <p:sp>
          <p:nvSpPr>
            <p:cNvPr id="43" name="Text Box 4"/>
            <p:cNvSpPr txBox="1">
              <a:spLocks noChangeArrowheads="1"/>
            </p:cNvSpPr>
            <p:nvPr/>
          </p:nvSpPr>
          <p:spPr bwMode="auto">
            <a:xfrm>
              <a:off x="4377260" y="4251673"/>
              <a:ext cx="383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1400" b="1" kern="0" dirty="0">
                  <a:solidFill>
                    <a:srgbClr val="000000"/>
                  </a:solidFill>
                  <a:latin typeface="Arial" charset="0"/>
                </a:rPr>
                <a:t>44</a:t>
              </a:r>
            </a:p>
          </p:txBody>
        </p:sp>
        <p:sp>
          <p:nvSpPr>
            <p:cNvPr id="44" name="Text Box 4"/>
            <p:cNvSpPr txBox="1">
              <a:spLocks noChangeArrowheads="1"/>
            </p:cNvSpPr>
            <p:nvPr/>
          </p:nvSpPr>
          <p:spPr bwMode="auto">
            <a:xfrm>
              <a:off x="4731201" y="4058310"/>
              <a:ext cx="383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1400" b="1" kern="0" dirty="0">
                  <a:solidFill>
                    <a:srgbClr val="000000"/>
                  </a:solidFill>
                  <a:latin typeface="Arial" charset="0"/>
                </a:rPr>
                <a:t>46</a:t>
              </a:r>
            </a:p>
          </p:txBody>
        </p:sp>
        <p:sp>
          <p:nvSpPr>
            <p:cNvPr id="45" name="Text Box 4"/>
            <p:cNvSpPr txBox="1">
              <a:spLocks noChangeArrowheads="1"/>
            </p:cNvSpPr>
            <p:nvPr/>
          </p:nvSpPr>
          <p:spPr bwMode="auto">
            <a:xfrm>
              <a:off x="5105844" y="3892245"/>
              <a:ext cx="383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1400" b="1" kern="0" dirty="0">
                  <a:solidFill>
                    <a:srgbClr val="000000"/>
                  </a:solidFill>
                  <a:latin typeface="Arial" charset="0"/>
                </a:rPr>
                <a:t>48</a:t>
              </a:r>
            </a:p>
          </p:txBody>
        </p:sp>
        <p:grpSp>
          <p:nvGrpSpPr>
            <p:cNvPr id="4" name="Grupa 3"/>
            <p:cNvGrpSpPr/>
            <p:nvPr/>
          </p:nvGrpSpPr>
          <p:grpSpPr>
            <a:xfrm>
              <a:off x="3732657" y="3021837"/>
              <a:ext cx="176616" cy="174006"/>
              <a:chOff x="3306813" y="2917653"/>
              <a:chExt cx="176616" cy="174006"/>
            </a:xfrm>
          </p:grpSpPr>
          <p:sp>
            <p:nvSpPr>
              <p:cNvPr id="5" name="Prostokąt 4"/>
              <p:cNvSpPr/>
              <p:nvPr/>
            </p:nvSpPr>
            <p:spPr bwMode="auto">
              <a:xfrm>
                <a:off x="3306813" y="2917653"/>
                <a:ext cx="176616" cy="174006"/>
              </a:xfrm>
              <a:prstGeom prst="rect">
                <a:avLst/>
              </a:prstGeom>
              <a:solidFill>
                <a:srgbClr val="00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a:defRPr/>
                </a:pPr>
                <a:endParaRPr lang="pl-PL" kern="0">
                  <a:solidFill>
                    <a:srgbClr val="FFFFFF"/>
                  </a:solidFill>
                  <a:latin typeface="Times New Roman" pitchFamily="18" charset="0"/>
                </a:endParaRPr>
              </a:p>
            </p:txBody>
          </p:sp>
          <p:sp>
            <p:nvSpPr>
              <p:cNvPr id="6" name="pole tekstowe 5"/>
              <p:cNvSpPr txBox="1"/>
              <p:nvPr/>
            </p:nvSpPr>
            <p:spPr>
              <a:xfrm>
                <a:off x="3323674" y="2917653"/>
                <a:ext cx="144270" cy="76944"/>
              </a:xfrm>
              <a:prstGeom prst="rect">
                <a:avLst/>
              </a:prstGeom>
              <a:noFill/>
            </p:spPr>
            <p:txBody>
              <a:bodyPr wrap="none" lIns="0" tIns="0" rIns="0" bIns="0" rtlCol="0">
                <a:spAutoFit/>
              </a:bodyPr>
              <a:lstStyle/>
              <a:p>
                <a:pPr defTabSz="914400">
                  <a:defRPr/>
                </a:pPr>
                <a:r>
                  <a:rPr lang="pl-PL" sz="500" kern="0" dirty="0">
                    <a:solidFill>
                      <a:srgbClr val="FFFFFF"/>
                    </a:solidFill>
                    <a:latin typeface="Arial" pitchFamily="34" charset="0"/>
                    <a:cs typeface="Arial" pitchFamily="34" charset="0"/>
                  </a:rPr>
                  <a:t>70Zn</a:t>
                </a:r>
              </a:p>
            </p:txBody>
          </p:sp>
        </p:grpSp>
        <p:pic>
          <p:nvPicPr>
            <p:cNvPr id="72" name="Obraz 71"/>
            <p:cNvPicPr>
              <a:picLocks noChangeAspect="1"/>
            </p:cNvPicPr>
            <p:nvPr/>
          </p:nvPicPr>
          <p:blipFill rotWithShape="1">
            <a:blip r:embed="rId10"/>
            <a:srcRect l="2909" t="30674" b="6288"/>
            <a:stretch/>
          </p:blipFill>
          <p:spPr>
            <a:xfrm>
              <a:off x="5568065" y="1716966"/>
              <a:ext cx="3171275" cy="1120304"/>
            </a:xfrm>
            <a:prstGeom prst="rect">
              <a:avLst/>
            </a:prstGeom>
          </p:spPr>
        </p:pic>
        <p:grpSp>
          <p:nvGrpSpPr>
            <p:cNvPr id="12" name="Grupa 11"/>
            <p:cNvGrpSpPr/>
            <p:nvPr/>
          </p:nvGrpSpPr>
          <p:grpSpPr>
            <a:xfrm>
              <a:off x="5516088" y="1641442"/>
              <a:ext cx="300161" cy="2658818"/>
              <a:chOff x="5900351" y="2031565"/>
              <a:chExt cx="410138" cy="3632986"/>
            </a:xfrm>
          </p:grpSpPr>
          <p:cxnSp>
            <p:nvCxnSpPr>
              <p:cNvPr id="59" name="Łącznik prostoliniowy 135"/>
              <p:cNvCxnSpPr/>
              <p:nvPr/>
            </p:nvCxnSpPr>
            <p:spPr bwMode="auto">
              <a:xfrm>
                <a:off x="5979871" y="2031566"/>
                <a:ext cx="0" cy="3374443"/>
              </a:xfrm>
              <a:prstGeom prst="line">
                <a:avLst/>
              </a:prstGeom>
              <a:solidFill>
                <a:srgbClr val="00FFFF"/>
              </a:solidFill>
              <a:ln w="381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Łącznik prostoliniowy 136"/>
              <p:cNvCxnSpPr/>
              <p:nvPr/>
            </p:nvCxnSpPr>
            <p:spPr bwMode="auto">
              <a:xfrm>
                <a:off x="6225261" y="2031565"/>
                <a:ext cx="0" cy="3374443"/>
              </a:xfrm>
              <a:prstGeom prst="line">
                <a:avLst/>
              </a:prstGeom>
              <a:solidFill>
                <a:srgbClr val="00FFFF"/>
              </a:solidFill>
              <a:ln w="381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Prostokąt 60"/>
              <p:cNvSpPr/>
              <p:nvPr/>
            </p:nvSpPr>
            <p:spPr bwMode="auto">
              <a:xfrm>
                <a:off x="5900351" y="5137878"/>
                <a:ext cx="410138" cy="526673"/>
              </a:xfrm>
              <a:prstGeom prst="rect">
                <a:avLst/>
              </a:prstGeom>
              <a:solidFill>
                <a:srgbClr val="FFFFFF"/>
              </a:solidFill>
              <a:ln w="38100" cap="flat" cmpd="sng" algn="ctr">
                <a:solidFill>
                  <a:srgbClr val="FFFF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a:defRPr/>
                </a:pPr>
                <a:endParaRPr lang="pl-PL" kern="0">
                  <a:solidFill>
                    <a:srgbClr val="FFFFFF"/>
                  </a:solidFill>
                  <a:latin typeface="Times New Roman" pitchFamily="18" charset="0"/>
                </a:endParaRPr>
              </a:p>
            </p:txBody>
          </p:sp>
        </p:grpSp>
        <p:sp>
          <p:nvSpPr>
            <p:cNvPr id="46" name="Text Box 4"/>
            <p:cNvSpPr txBox="1">
              <a:spLocks noChangeArrowheads="1"/>
            </p:cNvSpPr>
            <p:nvPr/>
          </p:nvSpPr>
          <p:spPr bwMode="auto">
            <a:xfrm>
              <a:off x="5475316" y="3841673"/>
              <a:ext cx="441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1800" b="1" kern="0" dirty="0">
                  <a:solidFill>
                    <a:srgbClr val="0070C0"/>
                  </a:solidFill>
                  <a:latin typeface="Arial" charset="0"/>
                </a:rPr>
                <a:t>50</a:t>
              </a:r>
            </a:p>
          </p:txBody>
        </p:sp>
        <p:grpSp>
          <p:nvGrpSpPr>
            <p:cNvPr id="68" name="Grupa 67"/>
            <p:cNvGrpSpPr/>
            <p:nvPr/>
          </p:nvGrpSpPr>
          <p:grpSpPr>
            <a:xfrm>
              <a:off x="5475313" y="3280784"/>
              <a:ext cx="400509" cy="408095"/>
              <a:chOff x="3029709" y="3868800"/>
              <a:chExt cx="360405" cy="408095"/>
            </a:xfrm>
          </p:grpSpPr>
          <p:sp>
            <p:nvSpPr>
              <p:cNvPr id="69" name="Oval 29"/>
              <p:cNvSpPr>
                <a:spLocks noChangeAspect="1" noChangeArrowheads="1"/>
              </p:cNvSpPr>
              <p:nvPr/>
            </p:nvSpPr>
            <p:spPr bwMode="auto">
              <a:xfrm>
                <a:off x="3029709" y="3868800"/>
                <a:ext cx="360405" cy="408095"/>
              </a:xfrm>
              <a:prstGeom prst="ellipse">
                <a:avLst/>
              </a:prstGeom>
              <a:solidFill>
                <a:srgbClr val="FF0000"/>
              </a:solidFill>
              <a:ln w="9525">
                <a:solidFill>
                  <a:srgbClr val="FFFFFF"/>
                </a:solidFill>
                <a:miter lim="800000"/>
                <a:headEnd/>
                <a:tailEnd/>
              </a:ln>
              <a:effectLst/>
            </p:spPr>
            <p:txBody>
              <a:bodyPr wrap="none" anchor="ctr"/>
              <a:lstStyle/>
              <a:p>
                <a:pPr algn="ctr" defTabSz="914400">
                  <a:defRPr/>
                </a:pPr>
                <a:endParaRPr lang="pl-PL" kern="0">
                  <a:solidFill>
                    <a:srgbClr val="FF0033"/>
                  </a:solidFill>
                  <a:latin typeface="Times New Roman" pitchFamily="18" charset="0"/>
                </a:endParaRPr>
              </a:p>
            </p:txBody>
          </p:sp>
          <p:sp>
            <p:nvSpPr>
              <p:cNvPr id="70" name="Text Box 30"/>
              <p:cNvSpPr txBox="1">
                <a:spLocks noChangeArrowheads="1"/>
              </p:cNvSpPr>
              <p:nvPr/>
            </p:nvSpPr>
            <p:spPr bwMode="auto">
              <a:xfrm>
                <a:off x="3057554" y="3942935"/>
                <a:ext cx="30869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pl-PL" sz="1600" kern="0" baseline="30000" dirty="0">
                    <a:solidFill>
                      <a:srgbClr val="FFFFFF"/>
                    </a:solidFill>
                    <a:latin typeface="Arial" charset="0"/>
                  </a:rPr>
                  <a:t>78</a:t>
                </a:r>
                <a:r>
                  <a:rPr lang="pl-PL" sz="1600" kern="0" dirty="0">
                    <a:solidFill>
                      <a:srgbClr val="FFFFFF"/>
                    </a:solidFill>
                    <a:latin typeface="Arial" charset="0"/>
                  </a:rPr>
                  <a:t>Ni</a:t>
                </a:r>
              </a:p>
            </p:txBody>
          </p:sp>
        </p:grpSp>
        <p:sp>
          <p:nvSpPr>
            <p:cNvPr id="73" name="Prostokąt 72"/>
            <p:cNvSpPr/>
            <p:nvPr/>
          </p:nvSpPr>
          <p:spPr>
            <a:xfrm>
              <a:off x="5753875" y="2466065"/>
              <a:ext cx="757873" cy="578813"/>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l-PL" sz="2400">
                <a:solidFill>
                  <a:srgbClr val="FFFFFF"/>
                </a:solidFill>
                <a:latin typeface="Arial"/>
              </a:endParaRPr>
            </a:p>
          </p:txBody>
        </p:sp>
      </p:grpSp>
      <p:grpSp>
        <p:nvGrpSpPr>
          <p:cNvPr id="76" name="Grupa 75"/>
          <p:cNvGrpSpPr/>
          <p:nvPr/>
        </p:nvGrpSpPr>
        <p:grpSpPr>
          <a:xfrm>
            <a:off x="1215786" y="-14544"/>
            <a:ext cx="2799915" cy="3045089"/>
            <a:chOff x="50787" y="138572"/>
            <a:chExt cx="2799915" cy="3045089"/>
          </a:xfrm>
        </p:grpSpPr>
        <p:pic>
          <p:nvPicPr>
            <p:cNvPr id="77"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787" y="138572"/>
              <a:ext cx="2799915" cy="182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Prostokąt 77"/>
            <p:cNvSpPr/>
            <p:nvPr/>
          </p:nvSpPr>
          <p:spPr>
            <a:xfrm flipV="1">
              <a:off x="515789" y="1336296"/>
              <a:ext cx="519642" cy="193876"/>
            </a:xfrm>
            <a:prstGeom prst="rect">
              <a:avLst/>
            </a:prstGeom>
            <a:solidFill>
              <a:srgbClr val="FFC000">
                <a:alpha val="58000"/>
              </a:srgbClr>
            </a:solidFill>
            <a:ln w="9525" cap="flat" cmpd="sng" algn="ctr">
              <a:solidFill>
                <a:srgbClr val="FF0000"/>
              </a:solidFill>
              <a:prstDash val="solid"/>
            </a:ln>
            <a:effectLst/>
          </p:spPr>
          <p:txBody>
            <a:bodyPr rtlCol="0" anchor="ctr"/>
            <a:lstStyle/>
            <a:p>
              <a:pPr algn="ctr" defTabSz="914400">
                <a:defRPr/>
              </a:pPr>
              <a:endParaRPr lang="pl-PL" kern="0">
                <a:solidFill>
                  <a:srgbClr val="FFFFFF"/>
                </a:solidFill>
                <a:latin typeface="Times New Roman"/>
              </a:endParaRPr>
            </a:p>
          </p:txBody>
        </p:sp>
        <p:cxnSp>
          <p:nvCxnSpPr>
            <p:cNvPr id="79" name="Łącznik prostoliniowy 140"/>
            <p:cNvCxnSpPr/>
            <p:nvPr/>
          </p:nvCxnSpPr>
          <p:spPr bwMode="auto">
            <a:xfrm>
              <a:off x="1049899" y="1347544"/>
              <a:ext cx="1399043" cy="176878"/>
            </a:xfrm>
            <a:prstGeom prst="line">
              <a:avLst/>
            </a:prstGeom>
            <a:solidFill>
              <a:srgbClr val="00FFFF"/>
            </a:solidFill>
            <a:ln w="9525" cap="flat" cmpd="sng" algn="ctr">
              <a:solidFill>
                <a:srgbClr val="FF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Łącznik prostoliniowy 141"/>
            <p:cNvCxnSpPr>
              <a:endCxn id="57" idx="1"/>
            </p:cNvCxnSpPr>
            <p:nvPr/>
          </p:nvCxnSpPr>
          <p:spPr bwMode="auto">
            <a:xfrm>
              <a:off x="515789" y="1554960"/>
              <a:ext cx="102049" cy="1628701"/>
            </a:xfrm>
            <a:prstGeom prst="line">
              <a:avLst/>
            </a:prstGeom>
            <a:solidFill>
              <a:srgbClr val="00FFFF"/>
            </a:solidFill>
            <a:ln w="9525" cap="flat" cmpd="sng" algn="ctr">
              <a:solidFill>
                <a:srgbClr val="FF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1" name="Grupa 70"/>
          <p:cNvGrpSpPr/>
          <p:nvPr/>
        </p:nvGrpSpPr>
        <p:grpSpPr>
          <a:xfrm>
            <a:off x="6652847" y="107649"/>
            <a:ext cx="4257207" cy="6072994"/>
            <a:chOff x="5509846" y="107649"/>
            <a:chExt cx="4257207" cy="6072994"/>
          </a:xfrm>
        </p:grpSpPr>
        <p:sp>
          <p:nvSpPr>
            <p:cNvPr id="34" name="Prostokąt 33"/>
            <p:cNvSpPr/>
            <p:nvPr/>
          </p:nvSpPr>
          <p:spPr>
            <a:xfrm>
              <a:off x="6459603" y="107649"/>
              <a:ext cx="3306753" cy="6072994"/>
            </a:xfrm>
            <a:prstGeom prst="rect">
              <a:avLst/>
            </a:prstGeom>
            <a:solidFill>
              <a:schemeClr val="bg1"/>
            </a:solidFill>
            <a:ln w="3810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pPr>
              <a:endParaRPr lang="pl-PL" sz="2400">
                <a:solidFill>
                  <a:srgbClr val="FFFFFF"/>
                </a:solidFill>
                <a:latin typeface="Arial"/>
              </a:endParaRPr>
            </a:p>
          </p:txBody>
        </p:sp>
        <p:pic>
          <p:nvPicPr>
            <p:cNvPr id="20" name="Obraz 19"/>
            <p:cNvPicPr>
              <a:picLocks noChangeAspect="1"/>
            </p:cNvPicPr>
            <p:nvPr/>
          </p:nvPicPr>
          <p:blipFill>
            <a:blip r:embed="rId12"/>
            <a:stretch>
              <a:fillRect/>
            </a:stretch>
          </p:blipFill>
          <p:spPr>
            <a:xfrm>
              <a:off x="6718909" y="2106191"/>
              <a:ext cx="3048144" cy="2142724"/>
            </a:xfrm>
            <a:prstGeom prst="rect">
              <a:avLst/>
            </a:prstGeom>
          </p:spPr>
        </p:pic>
        <p:pic>
          <p:nvPicPr>
            <p:cNvPr id="3" name="Obraz 2"/>
            <p:cNvPicPr>
              <a:picLocks noChangeAspect="1"/>
            </p:cNvPicPr>
            <p:nvPr/>
          </p:nvPicPr>
          <p:blipFill>
            <a:blip r:embed="rId13"/>
            <a:stretch>
              <a:fillRect/>
            </a:stretch>
          </p:blipFill>
          <p:spPr>
            <a:xfrm>
              <a:off x="6731301" y="107649"/>
              <a:ext cx="3012223" cy="2074680"/>
            </a:xfrm>
            <a:prstGeom prst="rect">
              <a:avLst/>
            </a:prstGeom>
          </p:spPr>
        </p:pic>
        <p:pic>
          <p:nvPicPr>
            <p:cNvPr id="21" name="Obraz 20"/>
            <p:cNvPicPr>
              <a:picLocks noChangeAspect="1"/>
            </p:cNvPicPr>
            <p:nvPr/>
          </p:nvPicPr>
          <p:blipFill>
            <a:blip r:embed="rId14"/>
            <a:stretch>
              <a:fillRect/>
            </a:stretch>
          </p:blipFill>
          <p:spPr>
            <a:xfrm>
              <a:off x="6763342" y="4136870"/>
              <a:ext cx="3003014" cy="2043773"/>
            </a:xfrm>
            <a:prstGeom prst="rect">
              <a:avLst/>
            </a:prstGeom>
          </p:spPr>
        </p:pic>
        <p:sp>
          <p:nvSpPr>
            <p:cNvPr id="31" name="Dowolny kształt 30"/>
            <p:cNvSpPr/>
            <p:nvPr/>
          </p:nvSpPr>
          <p:spPr>
            <a:xfrm>
              <a:off x="5521569" y="2668350"/>
              <a:ext cx="1184640" cy="1580565"/>
            </a:xfrm>
            <a:custGeom>
              <a:avLst/>
              <a:gdLst>
                <a:gd name="connsiteX0" fmla="*/ 0 w 1430216"/>
                <a:gd name="connsiteY0" fmla="*/ 4512 h 1927096"/>
                <a:gd name="connsiteX1" fmla="*/ 269631 w 1430216"/>
                <a:gd name="connsiteY1" fmla="*/ 4512 h 1927096"/>
                <a:gd name="connsiteX2" fmla="*/ 468923 w 1430216"/>
                <a:gd name="connsiteY2" fmla="*/ 51404 h 1927096"/>
                <a:gd name="connsiteX3" fmla="*/ 644769 w 1430216"/>
                <a:gd name="connsiteY3" fmla="*/ 274142 h 1927096"/>
                <a:gd name="connsiteX4" fmla="*/ 832339 w 1430216"/>
                <a:gd name="connsiteY4" fmla="*/ 661004 h 1927096"/>
                <a:gd name="connsiteX5" fmla="*/ 1125416 w 1430216"/>
                <a:gd name="connsiteY5" fmla="*/ 1528512 h 1927096"/>
                <a:gd name="connsiteX6" fmla="*/ 1430216 w 1430216"/>
                <a:gd name="connsiteY6" fmla="*/ 1927096 h 19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0216" h="1927096">
                  <a:moveTo>
                    <a:pt x="0" y="4512"/>
                  </a:moveTo>
                  <a:cubicBezTo>
                    <a:pt x="95738" y="604"/>
                    <a:pt x="191477" y="-3303"/>
                    <a:pt x="269631" y="4512"/>
                  </a:cubicBezTo>
                  <a:cubicBezTo>
                    <a:pt x="347785" y="12327"/>
                    <a:pt x="406400" y="6466"/>
                    <a:pt x="468923" y="51404"/>
                  </a:cubicBezTo>
                  <a:cubicBezTo>
                    <a:pt x="531446" y="96342"/>
                    <a:pt x="584200" y="172542"/>
                    <a:pt x="644769" y="274142"/>
                  </a:cubicBezTo>
                  <a:cubicBezTo>
                    <a:pt x="705338" y="375742"/>
                    <a:pt x="752231" y="451942"/>
                    <a:pt x="832339" y="661004"/>
                  </a:cubicBezTo>
                  <a:cubicBezTo>
                    <a:pt x="912447" y="870066"/>
                    <a:pt x="1025770" y="1317497"/>
                    <a:pt x="1125416" y="1528512"/>
                  </a:cubicBezTo>
                  <a:cubicBezTo>
                    <a:pt x="1225062" y="1739527"/>
                    <a:pt x="1327639" y="1833311"/>
                    <a:pt x="1430216" y="1927096"/>
                  </a:cubicBezTo>
                </a:path>
              </a:pathLst>
            </a:custGeom>
            <a:noFill/>
            <a:ln w="38100">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l-PL" sz="2400">
                <a:solidFill>
                  <a:srgbClr val="FFFFFF"/>
                </a:solidFill>
                <a:latin typeface="Arial"/>
              </a:endParaRPr>
            </a:p>
          </p:txBody>
        </p:sp>
        <p:pic>
          <p:nvPicPr>
            <p:cNvPr id="33" name="Obraz 32"/>
            <p:cNvPicPr>
              <a:picLocks noChangeAspect="1"/>
            </p:cNvPicPr>
            <p:nvPr/>
          </p:nvPicPr>
          <p:blipFill rotWithShape="1">
            <a:blip r:embed="rId15"/>
            <a:srcRect l="36195"/>
            <a:stretch/>
          </p:blipFill>
          <p:spPr>
            <a:xfrm>
              <a:off x="6683188" y="119812"/>
              <a:ext cx="623412" cy="1930904"/>
            </a:xfrm>
            <a:prstGeom prst="rect">
              <a:avLst/>
            </a:prstGeom>
          </p:spPr>
        </p:pic>
        <p:sp>
          <p:nvSpPr>
            <p:cNvPr id="22" name="Dowolny kształt 21"/>
            <p:cNvSpPr/>
            <p:nvPr/>
          </p:nvSpPr>
          <p:spPr>
            <a:xfrm>
              <a:off x="5509846" y="1855147"/>
              <a:ext cx="1397363" cy="459937"/>
            </a:xfrm>
            <a:custGeom>
              <a:avLst/>
              <a:gdLst>
                <a:gd name="connsiteX0" fmla="*/ 0 w 1617785"/>
                <a:gd name="connsiteY0" fmla="*/ 644769 h 650408"/>
                <a:gd name="connsiteX1" fmla="*/ 375139 w 1617785"/>
                <a:gd name="connsiteY1" fmla="*/ 644769 h 650408"/>
                <a:gd name="connsiteX2" fmla="*/ 715108 w 1617785"/>
                <a:gd name="connsiteY2" fmla="*/ 586154 h 650408"/>
                <a:gd name="connsiteX3" fmla="*/ 1101969 w 1617785"/>
                <a:gd name="connsiteY3" fmla="*/ 433754 h 650408"/>
                <a:gd name="connsiteX4" fmla="*/ 1371600 w 1617785"/>
                <a:gd name="connsiteY4" fmla="*/ 234461 h 650408"/>
                <a:gd name="connsiteX5" fmla="*/ 1617785 w 1617785"/>
                <a:gd name="connsiteY5" fmla="*/ 0 h 6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785" h="650408">
                  <a:moveTo>
                    <a:pt x="0" y="644769"/>
                  </a:moveTo>
                  <a:cubicBezTo>
                    <a:pt x="127977" y="649653"/>
                    <a:pt x="255954" y="654538"/>
                    <a:pt x="375139" y="644769"/>
                  </a:cubicBezTo>
                  <a:cubicBezTo>
                    <a:pt x="494324" y="635000"/>
                    <a:pt x="593970" y="621323"/>
                    <a:pt x="715108" y="586154"/>
                  </a:cubicBezTo>
                  <a:cubicBezTo>
                    <a:pt x="836246" y="550985"/>
                    <a:pt x="992554" y="492369"/>
                    <a:pt x="1101969" y="433754"/>
                  </a:cubicBezTo>
                  <a:cubicBezTo>
                    <a:pt x="1211384" y="375139"/>
                    <a:pt x="1285631" y="306753"/>
                    <a:pt x="1371600" y="234461"/>
                  </a:cubicBezTo>
                  <a:cubicBezTo>
                    <a:pt x="1457569" y="162169"/>
                    <a:pt x="1537677" y="81084"/>
                    <a:pt x="1617785" y="0"/>
                  </a:cubicBezTo>
                </a:path>
              </a:pathLst>
            </a:custGeom>
            <a:noFill/>
            <a:ln w="38100">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l-PL" sz="2400">
                <a:solidFill>
                  <a:srgbClr val="FFFFFF"/>
                </a:solidFill>
                <a:latin typeface="Arial"/>
              </a:endParaRPr>
            </a:p>
          </p:txBody>
        </p:sp>
        <p:pic>
          <p:nvPicPr>
            <p:cNvPr id="83" name="Obraz 82"/>
            <p:cNvPicPr>
              <a:picLocks noChangeAspect="1"/>
            </p:cNvPicPr>
            <p:nvPr/>
          </p:nvPicPr>
          <p:blipFill rotWithShape="1">
            <a:blip r:embed="rId15"/>
            <a:srcRect r="72789" b="22259"/>
            <a:stretch/>
          </p:blipFill>
          <p:spPr>
            <a:xfrm>
              <a:off x="6475452" y="310132"/>
              <a:ext cx="217524" cy="1228137"/>
            </a:xfrm>
            <a:prstGeom prst="rect">
              <a:avLst/>
            </a:prstGeom>
          </p:spPr>
        </p:pic>
        <p:pic>
          <p:nvPicPr>
            <p:cNvPr id="66" name="Obraz 65"/>
            <p:cNvPicPr>
              <a:picLocks noChangeAspect="1"/>
            </p:cNvPicPr>
            <p:nvPr/>
          </p:nvPicPr>
          <p:blipFill>
            <a:blip r:embed="rId16"/>
            <a:stretch>
              <a:fillRect/>
            </a:stretch>
          </p:blipFill>
          <p:spPr>
            <a:xfrm>
              <a:off x="6744492" y="2184015"/>
              <a:ext cx="562813" cy="1823565"/>
            </a:xfrm>
            <a:prstGeom prst="rect">
              <a:avLst/>
            </a:prstGeom>
          </p:spPr>
        </p:pic>
        <p:sp>
          <p:nvSpPr>
            <p:cNvPr id="28" name="Dowolny kształt 27"/>
            <p:cNvSpPr/>
            <p:nvPr/>
          </p:nvSpPr>
          <p:spPr>
            <a:xfrm>
              <a:off x="5521569" y="2488187"/>
              <a:ext cx="1241773" cy="309027"/>
            </a:xfrm>
            <a:custGeom>
              <a:avLst/>
              <a:gdLst>
                <a:gd name="connsiteX0" fmla="*/ 0 w 1383323"/>
                <a:gd name="connsiteY0" fmla="*/ 3384 h 331630"/>
                <a:gd name="connsiteX1" fmla="*/ 304800 w 1383323"/>
                <a:gd name="connsiteY1" fmla="*/ 3384 h 331630"/>
                <a:gd name="connsiteX2" fmla="*/ 668216 w 1383323"/>
                <a:gd name="connsiteY2" fmla="*/ 38553 h 331630"/>
                <a:gd name="connsiteX3" fmla="*/ 820616 w 1383323"/>
                <a:gd name="connsiteY3" fmla="*/ 73722 h 331630"/>
                <a:gd name="connsiteX4" fmla="*/ 1101970 w 1383323"/>
                <a:gd name="connsiteY4" fmla="*/ 190953 h 331630"/>
                <a:gd name="connsiteX5" fmla="*/ 1383323 w 1383323"/>
                <a:gd name="connsiteY5" fmla="*/ 331630 h 3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323" h="331630">
                  <a:moveTo>
                    <a:pt x="0" y="3384"/>
                  </a:moveTo>
                  <a:cubicBezTo>
                    <a:pt x="96715" y="453"/>
                    <a:pt x="193431" y="-2477"/>
                    <a:pt x="304800" y="3384"/>
                  </a:cubicBezTo>
                  <a:cubicBezTo>
                    <a:pt x="416169" y="9245"/>
                    <a:pt x="582247" y="26830"/>
                    <a:pt x="668216" y="38553"/>
                  </a:cubicBezTo>
                  <a:cubicBezTo>
                    <a:pt x="754185" y="50276"/>
                    <a:pt x="748324" y="48322"/>
                    <a:pt x="820616" y="73722"/>
                  </a:cubicBezTo>
                  <a:cubicBezTo>
                    <a:pt x="892908" y="99122"/>
                    <a:pt x="1008186" y="147968"/>
                    <a:pt x="1101970" y="190953"/>
                  </a:cubicBezTo>
                  <a:cubicBezTo>
                    <a:pt x="1195755" y="233938"/>
                    <a:pt x="1289539" y="282784"/>
                    <a:pt x="1383323" y="331630"/>
                  </a:cubicBezTo>
                </a:path>
              </a:pathLst>
            </a:custGeom>
            <a:noFill/>
            <a:ln w="38100">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l-PL" sz="2400">
                <a:solidFill>
                  <a:srgbClr val="FFFFFF"/>
                </a:solidFill>
                <a:latin typeface="Arial"/>
              </a:endParaRPr>
            </a:p>
          </p:txBody>
        </p:sp>
        <p:pic>
          <p:nvPicPr>
            <p:cNvPr id="67" name="Obraz 66"/>
            <p:cNvPicPr>
              <a:picLocks noChangeAspect="1"/>
            </p:cNvPicPr>
            <p:nvPr/>
          </p:nvPicPr>
          <p:blipFill>
            <a:blip r:embed="rId17"/>
            <a:stretch>
              <a:fillRect/>
            </a:stretch>
          </p:blipFill>
          <p:spPr>
            <a:xfrm>
              <a:off x="6739313" y="4180683"/>
              <a:ext cx="583039" cy="1822047"/>
            </a:xfrm>
            <a:prstGeom prst="rect">
              <a:avLst/>
            </a:prstGeom>
          </p:spPr>
        </p:pic>
        <p:pic>
          <p:nvPicPr>
            <p:cNvPr id="84" name="Obraz 83"/>
            <p:cNvPicPr>
              <a:picLocks noChangeAspect="1"/>
            </p:cNvPicPr>
            <p:nvPr/>
          </p:nvPicPr>
          <p:blipFill rotWithShape="1">
            <a:blip r:embed="rId15"/>
            <a:srcRect r="72789" b="22259"/>
            <a:stretch/>
          </p:blipFill>
          <p:spPr>
            <a:xfrm>
              <a:off x="6465664" y="4336182"/>
              <a:ext cx="217524" cy="1228137"/>
            </a:xfrm>
            <a:prstGeom prst="rect">
              <a:avLst/>
            </a:prstGeom>
          </p:spPr>
        </p:pic>
      </p:grpSp>
      <p:sp>
        <p:nvSpPr>
          <p:cNvPr id="74" name="Text Box 12"/>
          <p:cNvSpPr txBox="1">
            <a:spLocks noChangeArrowheads="1"/>
          </p:cNvSpPr>
          <p:nvPr/>
        </p:nvSpPr>
        <p:spPr bwMode="auto">
          <a:xfrm>
            <a:off x="3584880" y="105659"/>
            <a:ext cx="393866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1" fontAlgn="base" hangingPunct="1">
              <a:spcBef>
                <a:spcPct val="0"/>
              </a:spcBef>
              <a:spcAft>
                <a:spcPct val="0"/>
              </a:spcAft>
            </a:pPr>
            <a:r>
              <a:rPr lang="en-US" sz="1600" b="1" dirty="0">
                <a:solidFill>
                  <a:srgbClr val="7030A0"/>
                </a:solidFill>
                <a:latin typeface="Arial" charset="0"/>
              </a:rPr>
              <a:t> Yields of products </a:t>
            </a:r>
            <a:r>
              <a:rPr lang="pl-PL" sz="1600" b="1" dirty="0">
                <a:solidFill>
                  <a:srgbClr val="7030A0"/>
                </a:solidFill>
                <a:latin typeface="Arial" charset="0"/>
              </a:rPr>
              <a:t> </a:t>
            </a:r>
            <a:r>
              <a:rPr lang="en-US" sz="1600" b="1" dirty="0">
                <a:solidFill>
                  <a:srgbClr val="7030A0"/>
                </a:solidFill>
                <a:latin typeface="Arial" charset="0"/>
              </a:rPr>
              <a:t>from neutron </a:t>
            </a:r>
            <a:endParaRPr lang="pl-PL" sz="1600" b="1" dirty="0">
              <a:solidFill>
                <a:srgbClr val="7030A0"/>
              </a:solidFill>
              <a:latin typeface="Arial" charset="0"/>
            </a:endParaRPr>
          </a:p>
          <a:p>
            <a:pPr algn="ctr" defTabSz="914400" eaLnBrk="1" fontAlgn="base" hangingPunct="1">
              <a:spcBef>
                <a:spcPct val="0"/>
              </a:spcBef>
              <a:spcAft>
                <a:spcPct val="0"/>
              </a:spcAft>
            </a:pPr>
            <a:r>
              <a:rPr lang="en-US" sz="1600" b="1" dirty="0">
                <a:solidFill>
                  <a:srgbClr val="7030A0"/>
                </a:solidFill>
                <a:latin typeface="Arial" charset="0"/>
              </a:rPr>
              <a:t>induced fission </a:t>
            </a:r>
            <a:r>
              <a:rPr lang="pl-PL" sz="1600" b="1" dirty="0">
                <a:solidFill>
                  <a:srgbClr val="7030A0"/>
                </a:solidFill>
                <a:latin typeface="Arial" charset="0"/>
              </a:rPr>
              <a:t>in the region </a:t>
            </a:r>
          </a:p>
          <a:p>
            <a:pPr algn="ctr" defTabSz="914400" eaLnBrk="1" fontAlgn="base" hangingPunct="1">
              <a:spcBef>
                <a:spcPct val="0"/>
              </a:spcBef>
              <a:spcAft>
                <a:spcPct val="0"/>
              </a:spcAft>
            </a:pPr>
            <a:r>
              <a:rPr lang="pl-PL" sz="1600" b="1" dirty="0">
                <a:solidFill>
                  <a:srgbClr val="7030A0"/>
                </a:solidFill>
                <a:latin typeface="Arial" charset="0"/>
              </a:rPr>
              <a:t>of </a:t>
            </a:r>
            <a:r>
              <a:rPr lang="pl-PL" sz="1600" b="1" dirty="0" err="1">
                <a:solidFill>
                  <a:srgbClr val="7030A0"/>
                </a:solidFill>
                <a:latin typeface="Arial" charset="0"/>
              </a:rPr>
              <a:t>interest</a:t>
            </a:r>
            <a:endParaRPr lang="pl-PL" sz="1600" b="1" dirty="0">
              <a:solidFill>
                <a:srgbClr val="7030A0"/>
              </a:solidFill>
              <a:latin typeface="Arial" charset="0"/>
            </a:endParaRPr>
          </a:p>
          <a:p>
            <a:pPr algn="ctr" defTabSz="914400" eaLnBrk="1" fontAlgn="base" hangingPunct="1">
              <a:spcBef>
                <a:spcPct val="0"/>
              </a:spcBef>
              <a:spcAft>
                <a:spcPct val="0"/>
              </a:spcAft>
            </a:pPr>
            <a:r>
              <a:rPr lang="pl-PL" sz="1600" b="1" dirty="0">
                <a:solidFill>
                  <a:srgbClr val="FF0000"/>
                </a:solidFill>
                <a:latin typeface="Arial" charset="0"/>
              </a:rPr>
              <a:t> </a:t>
            </a:r>
            <a:r>
              <a:rPr lang="pl-PL" sz="1600" b="1" i="1" dirty="0">
                <a:solidFill>
                  <a:srgbClr val="FF0000"/>
                </a:solidFill>
                <a:latin typeface="Arial" charset="0"/>
              </a:rPr>
              <a:t>n</a:t>
            </a:r>
            <a:r>
              <a:rPr lang="pl-PL" sz="1600" dirty="0">
                <a:solidFill>
                  <a:srgbClr val="FF0000"/>
                </a:solidFill>
                <a:latin typeface="Arial" charset="0"/>
              </a:rPr>
              <a:t>(</a:t>
            </a:r>
            <a:r>
              <a:rPr lang="pl-PL" sz="1600" dirty="0" err="1">
                <a:solidFill>
                  <a:srgbClr val="FF0000"/>
                </a:solidFill>
                <a:latin typeface="Arial" charset="0"/>
              </a:rPr>
              <a:t>therm</a:t>
            </a:r>
            <a:r>
              <a:rPr lang="pl-PL" sz="1600" dirty="0">
                <a:solidFill>
                  <a:srgbClr val="FF0000"/>
                </a:solidFill>
                <a:latin typeface="Arial" charset="0"/>
              </a:rPr>
              <a:t>)</a:t>
            </a:r>
            <a:r>
              <a:rPr lang="pl-PL" sz="1600" b="1" dirty="0">
                <a:solidFill>
                  <a:srgbClr val="FF0000"/>
                </a:solidFill>
                <a:latin typeface="Arial" charset="0"/>
              </a:rPr>
              <a:t> + </a:t>
            </a:r>
            <a:r>
              <a:rPr lang="pl-PL" sz="1600" b="1" baseline="30000" dirty="0">
                <a:solidFill>
                  <a:srgbClr val="FF0000"/>
                </a:solidFill>
                <a:latin typeface="Arial" charset="0"/>
              </a:rPr>
              <a:t>235</a:t>
            </a:r>
            <a:r>
              <a:rPr lang="pl-PL" sz="1600" b="1" dirty="0">
                <a:solidFill>
                  <a:srgbClr val="FF0000"/>
                </a:solidFill>
                <a:latin typeface="Arial" charset="0"/>
              </a:rPr>
              <a:t>U</a:t>
            </a:r>
          </a:p>
          <a:p>
            <a:pPr algn="ctr" defTabSz="914400" eaLnBrk="1" fontAlgn="base" hangingPunct="1">
              <a:spcBef>
                <a:spcPct val="0"/>
              </a:spcBef>
              <a:spcAft>
                <a:spcPct val="0"/>
              </a:spcAft>
            </a:pPr>
            <a:r>
              <a:rPr lang="pl-PL" sz="1600" b="1" dirty="0">
                <a:solidFill>
                  <a:srgbClr val="FF0000"/>
                </a:solidFill>
                <a:latin typeface="Arial" charset="0"/>
              </a:rPr>
              <a:t> </a:t>
            </a:r>
            <a:r>
              <a:rPr lang="pl-PL" sz="1600" b="1" i="1" dirty="0">
                <a:solidFill>
                  <a:srgbClr val="FF0000"/>
                </a:solidFill>
                <a:latin typeface="Arial" charset="0"/>
              </a:rPr>
              <a:t>n</a:t>
            </a:r>
            <a:r>
              <a:rPr lang="pl-PL" sz="1600" dirty="0">
                <a:solidFill>
                  <a:srgbClr val="FF0000"/>
                </a:solidFill>
                <a:latin typeface="Arial" charset="0"/>
              </a:rPr>
              <a:t>(14 </a:t>
            </a:r>
            <a:r>
              <a:rPr lang="pl-PL" sz="1600" dirty="0" err="1">
                <a:solidFill>
                  <a:srgbClr val="FF0000"/>
                </a:solidFill>
                <a:latin typeface="Arial" charset="0"/>
              </a:rPr>
              <a:t>MeV</a:t>
            </a:r>
            <a:r>
              <a:rPr lang="pl-PL" sz="1600" dirty="0">
                <a:solidFill>
                  <a:srgbClr val="FF0000"/>
                </a:solidFill>
                <a:latin typeface="Arial" charset="0"/>
              </a:rPr>
              <a:t>) </a:t>
            </a:r>
            <a:r>
              <a:rPr lang="pl-PL" sz="1600" b="1" dirty="0">
                <a:solidFill>
                  <a:srgbClr val="FF0000"/>
                </a:solidFill>
                <a:latin typeface="Arial" charset="0"/>
              </a:rPr>
              <a:t>+ </a:t>
            </a:r>
            <a:r>
              <a:rPr lang="pl-PL" sz="1600" b="1" baseline="30000" dirty="0">
                <a:solidFill>
                  <a:srgbClr val="FF0000"/>
                </a:solidFill>
                <a:latin typeface="Arial" charset="0"/>
              </a:rPr>
              <a:t>232</a:t>
            </a:r>
            <a:r>
              <a:rPr lang="pl-PL" sz="1600" b="1" dirty="0">
                <a:solidFill>
                  <a:srgbClr val="FF0000"/>
                </a:solidFill>
                <a:latin typeface="Arial" charset="0"/>
              </a:rPr>
              <a:t>Th</a:t>
            </a:r>
            <a:endParaRPr lang="en-US" sz="1600" b="1" dirty="0">
              <a:solidFill>
                <a:srgbClr val="FF0000"/>
              </a:solidFill>
              <a:latin typeface="Arial" charset="0"/>
            </a:endParaRPr>
          </a:p>
        </p:txBody>
      </p:sp>
    </p:spTree>
    <p:extLst>
      <p:ext uri="{BB962C8B-B14F-4D97-AF65-F5344CB8AC3E}">
        <p14:creationId xmlns:p14="http://schemas.microsoft.com/office/powerpoint/2010/main" val="149388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left)">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upa 11"/>
          <p:cNvGrpSpPr/>
          <p:nvPr/>
        </p:nvGrpSpPr>
        <p:grpSpPr>
          <a:xfrm>
            <a:off x="3720506" y="3454147"/>
            <a:ext cx="5673950" cy="2503931"/>
            <a:chOff x="2818886" y="3832470"/>
            <a:chExt cx="5673950" cy="2503931"/>
          </a:xfrm>
        </p:grpSpPr>
        <p:pic>
          <p:nvPicPr>
            <p:cNvPr id="3" name="Obraz 2"/>
            <p:cNvPicPr>
              <a:picLocks noChangeAspect="1"/>
            </p:cNvPicPr>
            <p:nvPr/>
          </p:nvPicPr>
          <p:blipFill rotWithShape="1">
            <a:blip r:embed="rId2"/>
            <a:srcRect l="8525" t="34304" r="65978" b="13467"/>
            <a:stretch/>
          </p:blipFill>
          <p:spPr>
            <a:xfrm rot="15158409">
              <a:off x="4381686" y="2665882"/>
              <a:ext cx="2447012" cy="4894026"/>
            </a:xfrm>
            <a:prstGeom prst="rect">
              <a:avLst/>
            </a:prstGeom>
          </p:spPr>
        </p:pic>
        <p:sp>
          <p:nvSpPr>
            <p:cNvPr id="9" name="Prostokąt 8"/>
            <p:cNvSpPr/>
            <p:nvPr/>
          </p:nvSpPr>
          <p:spPr>
            <a:xfrm>
              <a:off x="7966364" y="4496044"/>
              <a:ext cx="526472" cy="1374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l-PL" sz="2400">
                <a:solidFill>
                  <a:srgbClr val="FFFFFF"/>
                </a:solidFill>
                <a:latin typeface="Arial"/>
              </a:endParaRPr>
            </a:p>
          </p:txBody>
        </p:sp>
        <p:sp>
          <p:nvSpPr>
            <p:cNvPr id="10" name="Prostokąt 9"/>
            <p:cNvSpPr/>
            <p:nvPr/>
          </p:nvSpPr>
          <p:spPr>
            <a:xfrm rot="20283960">
              <a:off x="4661678" y="3832470"/>
              <a:ext cx="766067" cy="548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l-PL" sz="2400">
                <a:solidFill>
                  <a:srgbClr val="FFFFFF"/>
                </a:solidFill>
                <a:latin typeface="Arial"/>
              </a:endParaRPr>
            </a:p>
          </p:txBody>
        </p:sp>
        <p:sp>
          <p:nvSpPr>
            <p:cNvPr id="11" name="Prostokąt 10"/>
            <p:cNvSpPr/>
            <p:nvPr/>
          </p:nvSpPr>
          <p:spPr>
            <a:xfrm rot="20283960">
              <a:off x="2818886" y="4291472"/>
              <a:ext cx="766067" cy="548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l-PL" sz="2400">
                <a:solidFill>
                  <a:srgbClr val="FFFFFF"/>
                </a:solidFill>
                <a:latin typeface="Arial"/>
              </a:endParaRPr>
            </a:p>
          </p:txBody>
        </p:sp>
      </p:grpSp>
      <p:grpSp>
        <p:nvGrpSpPr>
          <p:cNvPr id="13" name="Grupa 12"/>
          <p:cNvGrpSpPr/>
          <p:nvPr/>
        </p:nvGrpSpPr>
        <p:grpSpPr>
          <a:xfrm>
            <a:off x="3359729" y="969818"/>
            <a:ext cx="4401784" cy="3137780"/>
            <a:chOff x="2216729" y="969818"/>
            <a:chExt cx="4401784" cy="3137780"/>
          </a:xfrm>
        </p:grpSpPr>
        <p:pic>
          <p:nvPicPr>
            <p:cNvPr id="2" name="Obraz 1"/>
            <p:cNvPicPr>
              <a:picLocks noChangeAspect="1"/>
            </p:cNvPicPr>
            <p:nvPr/>
          </p:nvPicPr>
          <p:blipFill rotWithShape="1">
            <a:blip r:embed="rId2"/>
            <a:srcRect l="32456" t="34757" r="27875" b="28351"/>
            <a:stretch/>
          </p:blipFill>
          <p:spPr>
            <a:xfrm>
              <a:off x="2216729" y="969818"/>
              <a:ext cx="3197752" cy="2903540"/>
            </a:xfrm>
            <a:prstGeom prst="rect">
              <a:avLst/>
            </a:prstGeom>
          </p:spPr>
        </p:pic>
        <p:sp>
          <p:nvSpPr>
            <p:cNvPr id="7" name="Prostokąt 6"/>
            <p:cNvSpPr/>
            <p:nvPr/>
          </p:nvSpPr>
          <p:spPr>
            <a:xfrm rot="20474597">
              <a:off x="5193059" y="2599144"/>
              <a:ext cx="1425454" cy="695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l-PL" sz="2400">
                <a:solidFill>
                  <a:srgbClr val="FFFFFF"/>
                </a:solidFill>
                <a:latin typeface="Arial"/>
              </a:endParaRPr>
            </a:p>
          </p:txBody>
        </p:sp>
        <p:sp>
          <p:nvSpPr>
            <p:cNvPr id="8" name="Prostokąt 7"/>
            <p:cNvSpPr/>
            <p:nvPr/>
          </p:nvSpPr>
          <p:spPr>
            <a:xfrm rot="20474597">
              <a:off x="2964723" y="3352011"/>
              <a:ext cx="1711037" cy="755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l-PL" sz="2400">
                <a:solidFill>
                  <a:srgbClr val="FFFFFF"/>
                </a:solidFill>
                <a:latin typeface="Arial"/>
              </a:endParaRPr>
            </a:p>
          </p:txBody>
        </p:sp>
      </p:grpSp>
      <p:pic>
        <p:nvPicPr>
          <p:cNvPr id="17" name="Obraz 16">
            <a:extLst>
              <a:ext uri="{FF2B5EF4-FFF2-40B4-BE49-F238E27FC236}">
                <a16:creationId xmlns:a16="http://schemas.microsoft.com/office/drawing/2014/main" id="{9775562B-98F9-0D4E-AA13-1FACFEE66AC5}"/>
              </a:ext>
            </a:extLst>
          </p:cNvPr>
          <p:cNvPicPr>
            <a:picLocks noChangeAspect="1"/>
          </p:cNvPicPr>
          <p:nvPr/>
        </p:nvPicPr>
        <p:blipFill rotWithShape="1">
          <a:blip r:embed="rId3"/>
          <a:srcRect l="30245" b="20335"/>
          <a:stretch/>
        </p:blipFill>
        <p:spPr>
          <a:xfrm>
            <a:off x="1962338" y="377377"/>
            <a:ext cx="1568033" cy="1962788"/>
          </a:xfrm>
          <a:prstGeom prst="rect">
            <a:avLst/>
          </a:prstGeom>
        </p:spPr>
      </p:pic>
      <p:sp>
        <p:nvSpPr>
          <p:cNvPr id="6" name="Prostokąt 5"/>
          <p:cNvSpPr/>
          <p:nvPr/>
        </p:nvSpPr>
        <p:spPr>
          <a:xfrm>
            <a:off x="1381736" y="3373826"/>
            <a:ext cx="2088834" cy="1122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l-PL" sz="2400">
              <a:solidFill>
                <a:srgbClr val="FFFFFF"/>
              </a:solidFill>
              <a:latin typeface="Arial"/>
            </a:endParaRPr>
          </a:p>
        </p:txBody>
      </p:sp>
      <p:sp>
        <p:nvSpPr>
          <p:cNvPr id="14" name="Prostokąt 13"/>
          <p:cNvSpPr/>
          <p:nvPr/>
        </p:nvSpPr>
        <p:spPr>
          <a:xfrm rot="19638124">
            <a:off x="3239105" y="2883761"/>
            <a:ext cx="254146" cy="27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l-PL" sz="2400">
              <a:solidFill>
                <a:srgbClr val="FFFFFF"/>
              </a:solidFill>
              <a:latin typeface="Arial"/>
            </a:endParaRPr>
          </a:p>
        </p:txBody>
      </p:sp>
      <p:sp>
        <p:nvSpPr>
          <p:cNvPr id="19" name="Prostokąt 18"/>
          <p:cNvSpPr/>
          <p:nvPr/>
        </p:nvSpPr>
        <p:spPr>
          <a:xfrm>
            <a:off x="3393090" y="1006981"/>
            <a:ext cx="254146" cy="27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l-PL" sz="2400">
              <a:solidFill>
                <a:srgbClr val="FFFFFF"/>
              </a:solidFill>
              <a:latin typeface="Arial"/>
            </a:endParaRPr>
          </a:p>
        </p:txBody>
      </p:sp>
      <p:cxnSp>
        <p:nvCxnSpPr>
          <p:cNvPr id="16" name="Łącznik prosty 15"/>
          <p:cNvCxnSpPr/>
          <p:nvPr/>
        </p:nvCxnSpPr>
        <p:spPr>
          <a:xfrm flipV="1">
            <a:off x="3508720" y="2836676"/>
            <a:ext cx="18279" cy="3605689"/>
          </a:xfrm>
          <a:prstGeom prst="line">
            <a:avLst/>
          </a:prstGeom>
          <a:ln w="5715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pole tekstowe 19"/>
          <p:cNvSpPr txBox="1"/>
          <p:nvPr/>
        </p:nvSpPr>
        <p:spPr>
          <a:xfrm>
            <a:off x="4199135" y="147924"/>
            <a:ext cx="4950701" cy="1362296"/>
          </a:xfrm>
          <a:prstGeom prst="rect">
            <a:avLst/>
          </a:prstGeom>
          <a:solidFill>
            <a:srgbClr val="FFFFFF"/>
          </a:solidFill>
        </p:spPr>
        <p:txBody>
          <a:bodyPr wrap="square" rtlCol="0">
            <a:spAutoFit/>
          </a:bodyPr>
          <a:lstStyle/>
          <a:p>
            <a:pPr algn="ctr" defTabSz="914400">
              <a:lnSpc>
                <a:spcPts val="2460"/>
              </a:lnSpc>
              <a:defRPr/>
            </a:pPr>
            <a:r>
              <a:rPr lang="pl-PL" sz="2800" b="1" kern="0" dirty="0" err="1">
                <a:solidFill>
                  <a:srgbClr val="7030A0"/>
                </a:solidFill>
                <a:latin typeface="Calibri" panose="020F0502020204030204" pitchFamily="34" charset="0"/>
              </a:rPr>
              <a:t>Gas-filled</a:t>
            </a:r>
            <a:r>
              <a:rPr lang="pl-PL" sz="2800" b="1" kern="0" dirty="0">
                <a:solidFill>
                  <a:srgbClr val="7030A0"/>
                </a:solidFill>
                <a:latin typeface="Calibri" panose="020F0502020204030204" pitchFamily="34" charset="0"/>
              </a:rPr>
              <a:t> compact </a:t>
            </a:r>
            <a:r>
              <a:rPr lang="pl-PL" sz="2800" b="1" kern="0" dirty="0" err="1">
                <a:solidFill>
                  <a:srgbClr val="7030A0"/>
                </a:solidFill>
                <a:latin typeface="Calibri" panose="020F0502020204030204" pitchFamily="34" charset="0"/>
              </a:rPr>
              <a:t>magnetic</a:t>
            </a:r>
            <a:r>
              <a:rPr lang="pl-PL" sz="2800" b="1" kern="0" dirty="0">
                <a:solidFill>
                  <a:srgbClr val="7030A0"/>
                </a:solidFill>
                <a:latin typeface="Calibri" panose="020F0502020204030204" pitchFamily="34" charset="0"/>
              </a:rPr>
              <a:t> </a:t>
            </a:r>
            <a:r>
              <a:rPr lang="pl-PL" sz="2800" b="1" kern="0" dirty="0" err="1">
                <a:solidFill>
                  <a:srgbClr val="7030A0"/>
                </a:solidFill>
                <a:latin typeface="Calibri" panose="020F0502020204030204" pitchFamily="34" charset="0"/>
              </a:rPr>
              <a:t>spectrometer</a:t>
            </a:r>
            <a:endParaRPr lang="pl-PL" sz="2800" b="1" kern="0" dirty="0">
              <a:solidFill>
                <a:srgbClr val="7030A0"/>
              </a:solidFill>
              <a:latin typeface="Calibri" panose="020F0502020204030204" pitchFamily="34" charset="0"/>
            </a:endParaRPr>
          </a:p>
          <a:p>
            <a:pPr algn="ctr" defTabSz="914400">
              <a:lnSpc>
                <a:spcPts val="2460"/>
              </a:lnSpc>
              <a:defRPr/>
            </a:pPr>
            <a:r>
              <a:rPr lang="pl-PL" sz="2000" b="1" kern="0" dirty="0">
                <a:solidFill>
                  <a:srgbClr val="FF0000"/>
                </a:solidFill>
                <a:latin typeface="Calibri" panose="020F0502020204030204" pitchFamily="34" charset="0"/>
              </a:rPr>
              <a:t>(the idea </a:t>
            </a:r>
            <a:r>
              <a:rPr lang="pl-PL" sz="2000" b="1" kern="0" dirty="0" err="1">
                <a:solidFill>
                  <a:srgbClr val="FF0000"/>
                </a:solidFill>
                <a:latin typeface="Calibri" panose="020F0502020204030204" pitchFamily="34" charset="0"/>
              </a:rPr>
              <a:t>comes</a:t>
            </a:r>
            <a:r>
              <a:rPr lang="pl-PL" sz="2000" b="1" kern="0" dirty="0">
                <a:solidFill>
                  <a:srgbClr val="FF0000"/>
                </a:solidFill>
                <a:latin typeface="Calibri" panose="020F0502020204030204" pitchFamily="34" charset="0"/>
              </a:rPr>
              <a:t> from ILL Grenoble </a:t>
            </a:r>
            <a:r>
              <a:rPr lang="pl-PL" sz="2000" b="1" kern="0" dirty="0" err="1">
                <a:solidFill>
                  <a:srgbClr val="FF0000"/>
                </a:solidFill>
                <a:latin typeface="Calibri" panose="020F0502020204030204" pitchFamily="34" charset="0"/>
              </a:rPr>
              <a:t>where</a:t>
            </a:r>
            <a:r>
              <a:rPr lang="pl-PL" sz="2000" b="1" kern="0" dirty="0">
                <a:solidFill>
                  <a:srgbClr val="FF0000"/>
                </a:solidFill>
                <a:latin typeface="Calibri" panose="020F0502020204030204" pitchFamily="34" charset="0"/>
              </a:rPr>
              <a:t> </a:t>
            </a:r>
            <a:r>
              <a:rPr lang="pl-PL" sz="2000" b="1" kern="0" dirty="0" err="1">
                <a:solidFill>
                  <a:srgbClr val="FF0000"/>
                </a:solidFill>
                <a:latin typeface="Calibri" panose="020F0502020204030204" pitchFamily="34" charset="0"/>
              </a:rPr>
              <a:t>such</a:t>
            </a:r>
            <a:r>
              <a:rPr lang="pl-PL" sz="2000" b="1" kern="0" dirty="0">
                <a:solidFill>
                  <a:srgbClr val="FF0000"/>
                </a:solidFill>
                <a:latin typeface="Calibri" panose="020F0502020204030204" pitchFamily="34" charset="0"/>
              </a:rPr>
              <a:t> </a:t>
            </a:r>
            <a:r>
              <a:rPr lang="pl-PL" sz="2000" b="1" kern="0" dirty="0" err="1">
                <a:solidFill>
                  <a:srgbClr val="FF0000"/>
                </a:solidFill>
                <a:latin typeface="Calibri" panose="020F0502020204030204" pitchFamily="34" charset="0"/>
              </a:rPr>
              <a:t>spectrometer</a:t>
            </a:r>
            <a:r>
              <a:rPr lang="pl-PL" sz="2000" b="1" kern="0" dirty="0">
                <a:solidFill>
                  <a:srgbClr val="FF0000"/>
                </a:solidFill>
                <a:latin typeface="Calibri" panose="020F0502020204030204" pitchFamily="34" charset="0"/>
              </a:rPr>
              <a:t> </a:t>
            </a:r>
            <a:r>
              <a:rPr lang="pl-PL" sz="2000" b="1" kern="0" dirty="0" err="1">
                <a:solidFill>
                  <a:srgbClr val="FF0000"/>
                </a:solidFill>
                <a:latin typeface="Calibri" panose="020F0502020204030204" pitchFamily="34" charset="0"/>
              </a:rPr>
              <a:t>is</a:t>
            </a:r>
            <a:r>
              <a:rPr lang="pl-PL" sz="2000" b="1" kern="0" dirty="0">
                <a:solidFill>
                  <a:srgbClr val="FF0000"/>
                </a:solidFill>
                <a:latin typeface="Calibri" panose="020F0502020204030204" pitchFamily="34" charset="0"/>
              </a:rPr>
              <a:t> </a:t>
            </a:r>
            <a:r>
              <a:rPr lang="pl-PL" sz="2000" b="1" kern="0" dirty="0" err="1">
                <a:solidFill>
                  <a:srgbClr val="FF0000"/>
                </a:solidFill>
                <a:latin typeface="Calibri" panose="020F0502020204030204" pitchFamily="34" charset="0"/>
              </a:rPr>
              <a:t>being</a:t>
            </a:r>
            <a:r>
              <a:rPr lang="pl-PL" sz="2000" b="1" kern="0" dirty="0">
                <a:solidFill>
                  <a:srgbClr val="FF0000"/>
                </a:solidFill>
                <a:latin typeface="Calibri" panose="020F0502020204030204" pitchFamily="34" charset="0"/>
              </a:rPr>
              <a:t> </a:t>
            </a:r>
            <a:r>
              <a:rPr lang="pl-PL" sz="2000" b="1" kern="0" dirty="0" err="1">
                <a:solidFill>
                  <a:srgbClr val="FF0000"/>
                </a:solidFill>
                <a:latin typeface="Calibri" panose="020F0502020204030204" pitchFamily="34" charset="0"/>
              </a:rPr>
              <a:t>constructed</a:t>
            </a:r>
            <a:r>
              <a:rPr lang="pl-PL" sz="2000" b="1" kern="0" dirty="0">
                <a:solidFill>
                  <a:srgbClr val="FF0000"/>
                </a:solidFill>
                <a:latin typeface="Calibri" panose="020F0502020204030204" pitchFamily="34" charset="0"/>
              </a:rPr>
              <a:t>)</a:t>
            </a:r>
          </a:p>
        </p:txBody>
      </p:sp>
      <p:cxnSp>
        <p:nvCxnSpPr>
          <p:cNvPr id="21" name="Łącznik prosty 20"/>
          <p:cNvCxnSpPr/>
          <p:nvPr/>
        </p:nvCxnSpPr>
        <p:spPr>
          <a:xfrm flipV="1">
            <a:off x="3512749" y="683289"/>
            <a:ext cx="3257" cy="1705151"/>
          </a:xfrm>
          <a:prstGeom prst="line">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pole tekstowe 23"/>
          <p:cNvSpPr txBox="1"/>
          <p:nvPr/>
        </p:nvSpPr>
        <p:spPr>
          <a:xfrm>
            <a:off x="2545040" y="5616241"/>
            <a:ext cx="1894700" cy="1077218"/>
          </a:xfrm>
          <a:prstGeom prst="rect">
            <a:avLst/>
          </a:prstGeom>
          <a:solidFill>
            <a:schemeClr val="bg1"/>
          </a:solidFill>
        </p:spPr>
        <p:txBody>
          <a:bodyPr wrap="square" rtlCol="0">
            <a:spAutoFit/>
          </a:bodyPr>
          <a:lstStyle/>
          <a:p>
            <a:pPr algn="ctr" defTabSz="914400">
              <a:defRPr/>
            </a:pPr>
            <a:r>
              <a:rPr lang="pl-PL" sz="3200" b="1" kern="0" dirty="0">
                <a:solidFill>
                  <a:srgbClr val="7030A0"/>
                </a:solidFill>
                <a:latin typeface="Calibri" panose="020F0502020204030204" pitchFamily="34" charset="0"/>
              </a:rPr>
              <a:t>n</a:t>
            </a:r>
            <a:r>
              <a:rPr lang="pl-PL" sz="3200" b="1" kern="0" dirty="0" err="1">
                <a:solidFill>
                  <a:srgbClr val="7030A0"/>
                </a:solidFill>
                <a:latin typeface="Calibri" panose="020F0502020204030204" pitchFamily="34" charset="0"/>
              </a:rPr>
              <a:t>eutron</a:t>
            </a:r>
            <a:endParaRPr lang="pl-PL" sz="3200" b="1" kern="0" dirty="0">
              <a:solidFill>
                <a:srgbClr val="7030A0"/>
              </a:solidFill>
              <a:latin typeface="Calibri" panose="020F0502020204030204" pitchFamily="34" charset="0"/>
            </a:endParaRPr>
          </a:p>
          <a:p>
            <a:pPr algn="ctr" defTabSz="914400">
              <a:defRPr/>
            </a:pPr>
            <a:r>
              <a:rPr lang="pl-PL" sz="3200" b="1" kern="0" dirty="0" err="1">
                <a:solidFill>
                  <a:srgbClr val="7030A0"/>
                </a:solidFill>
                <a:latin typeface="Calibri" panose="020F0502020204030204" pitchFamily="34" charset="0"/>
              </a:rPr>
              <a:t>beam</a:t>
            </a:r>
            <a:endParaRPr lang="pl-PL" sz="3200" b="1" kern="0" dirty="0">
              <a:solidFill>
                <a:srgbClr val="7030A0"/>
              </a:solidFill>
              <a:latin typeface="Calibri" panose="020F0502020204030204" pitchFamily="34" charset="0"/>
            </a:endParaRPr>
          </a:p>
        </p:txBody>
      </p:sp>
      <p:sp>
        <p:nvSpPr>
          <p:cNvPr id="25" name="pole tekstowe 24"/>
          <p:cNvSpPr txBox="1"/>
          <p:nvPr/>
        </p:nvSpPr>
        <p:spPr>
          <a:xfrm>
            <a:off x="6998496" y="2442956"/>
            <a:ext cx="3363654" cy="830997"/>
          </a:xfrm>
          <a:prstGeom prst="rect">
            <a:avLst/>
          </a:prstGeom>
          <a:solidFill>
            <a:schemeClr val="bg1"/>
          </a:solidFill>
        </p:spPr>
        <p:txBody>
          <a:bodyPr wrap="square" rtlCol="0">
            <a:spAutoFit/>
          </a:bodyPr>
          <a:lstStyle/>
          <a:p>
            <a:pPr algn="ctr" defTabSz="914400">
              <a:defRPr/>
            </a:pPr>
            <a:r>
              <a:rPr lang="pl-PL" sz="2400" b="1" kern="0" dirty="0">
                <a:solidFill>
                  <a:srgbClr val="7030A0"/>
                </a:solidFill>
                <a:latin typeface="Calibri" panose="020F0502020204030204" pitchFamily="34" charset="0"/>
              </a:rPr>
              <a:t>Ge </a:t>
            </a:r>
            <a:r>
              <a:rPr lang="pl-PL" sz="2400" b="1" kern="0" dirty="0" err="1">
                <a:solidFill>
                  <a:srgbClr val="7030A0"/>
                </a:solidFill>
                <a:latin typeface="Calibri" panose="020F0502020204030204" pitchFamily="34" charset="0"/>
              </a:rPr>
              <a:t>array</a:t>
            </a:r>
            <a:r>
              <a:rPr lang="pl-PL" sz="2400" b="1" kern="0" dirty="0">
                <a:solidFill>
                  <a:srgbClr val="7030A0"/>
                </a:solidFill>
                <a:latin typeface="Calibri" panose="020F0502020204030204" pitchFamily="34" charset="0"/>
              </a:rPr>
              <a:t> </a:t>
            </a:r>
          </a:p>
          <a:p>
            <a:pPr algn="ctr" defTabSz="914400">
              <a:defRPr/>
            </a:pPr>
            <a:r>
              <a:rPr lang="pl-PL" sz="2400" b="1" kern="0" dirty="0" err="1">
                <a:solidFill>
                  <a:srgbClr val="7030A0"/>
                </a:solidFill>
                <a:latin typeface="Calibri" panose="020F0502020204030204" pitchFamily="34" charset="0"/>
              </a:rPr>
              <a:t>at</a:t>
            </a:r>
            <a:r>
              <a:rPr lang="pl-PL" sz="2400" b="1" kern="0" dirty="0">
                <a:solidFill>
                  <a:srgbClr val="7030A0"/>
                </a:solidFill>
                <a:latin typeface="Calibri" panose="020F0502020204030204" pitchFamily="34" charset="0"/>
              </a:rPr>
              <a:t> </a:t>
            </a:r>
            <a:r>
              <a:rPr lang="pl-PL" sz="2400" b="1" kern="0" dirty="0" err="1">
                <a:solidFill>
                  <a:srgbClr val="7030A0"/>
                </a:solidFill>
                <a:latin typeface="Calibri" panose="020F0502020204030204" pitchFamily="34" charset="0"/>
              </a:rPr>
              <a:t>focal</a:t>
            </a:r>
            <a:r>
              <a:rPr lang="pl-PL" sz="2400" b="1" kern="0" dirty="0">
                <a:solidFill>
                  <a:srgbClr val="7030A0"/>
                </a:solidFill>
                <a:latin typeface="Calibri" panose="020F0502020204030204" pitchFamily="34" charset="0"/>
              </a:rPr>
              <a:t> </a:t>
            </a:r>
            <a:r>
              <a:rPr lang="pl-PL" sz="2400" b="1" kern="0" dirty="0" err="1">
                <a:solidFill>
                  <a:srgbClr val="7030A0"/>
                </a:solidFill>
                <a:latin typeface="Calibri" panose="020F0502020204030204" pitchFamily="34" charset="0"/>
              </a:rPr>
              <a:t>plane</a:t>
            </a:r>
            <a:endParaRPr lang="pl-PL" sz="2400" b="1" kern="0" dirty="0">
              <a:solidFill>
                <a:srgbClr val="7030A0"/>
              </a:solidFill>
              <a:latin typeface="Calibri" panose="020F0502020204030204" pitchFamily="34" charset="0"/>
            </a:endParaRPr>
          </a:p>
        </p:txBody>
      </p:sp>
      <p:grpSp>
        <p:nvGrpSpPr>
          <p:cNvPr id="15" name="Grupa 14">
            <a:extLst>
              <a:ext uri="{FF2B5EF4-FFF2-40B4-BE49-F238E27FC236}">
                <a16:creationId xmlns:a16="http://schemas.microsoft.com/office/drawing/2014/main" id="{70F4FE66-D292-9D47-9D6C-84BFA2F44C14}"/>
              </a:ext>
            </a:extLst>
          </p:cNvPr>
          <p:cNvGrpSpPr/>
          <p:nvPr/>
        </p:nvGrpSpPr>
        <p:grpSpPr>
          <a:xfrm rot="4343289">
            <a:off x="925369" y="1606515"/>
            <a:ext cx="2241404" cy="1877515"/>
            <a:chOff x="-57176" y="2382706"/>
            <a:chExt cx="2241404" cy="1877515"/>
          </a:xfrm>
        </p:grpSpPr>
        <p:pic>
          <p:nvPicPr>
            <p:cNvPr id="30" name="Obraz 29">
              <a:extLst>
                <a:ext uri="{FF2B5EF4-FFF2-40B4-BE49-F238E27FC236}">
                  <a16:creationId xmlns:a16="http://schemas.microsoft.com/office/drawing/2014/main" id="{44BE6D52-AEA3-A047-BF84-BAFE2ED9A0A3}"/>
                </a:ext>
              </a:extLst>
            </p:cNvPr>
            <p:cNvPicPr>
              <a:picLocks noChangeAspect="1"/>
            </p:cNvPicPr>
            <p:nvPr/>
          </p:nvPicPr>
          <p:blipFill rotWithShape="1">
            <a:blip r:embed="rId2"/>
            <a:srcRect l="18111" t="34304" r="67658" b="44226"/>
            <a:stretch/>
          </p:blipFill>
          <p:spPr>
            <a:xfrm rot="15023707">
              <a:off x="191247" y="2134283"/>
              <a:ext cx="1514967" cy="2011814"/>
            </a:xfrm>
            <a:prstGeom prst="rect">
              <a:avLst/>
            </a:prstGeom>
          </p:spPr>
        </p:pic>
        <p:sp>
          <p:nvSpPr>
            <p:cNvPr id="31" name="Prostokąt 30">
              <a:extLst>
                <a:ext uri="{FF2B5EF4-FFF2-40B4-BE49-F238E27FC236}">
                  <a16:creationId xmlns:a16="http://schemas.microsoft.com/office/drawing/2014/main" id="{AA63070B-ECB5-964A-92EC-0760AD14AE30}"/>
                </a:ext>
              </a:extLst>
            </p:cNvPr>
            <p:cNvSpPr/>
            <p:nvPr/>
          </p:nvSpPr>
          <p:spPr>
            <a:xfrm rot="2593929">
              <a:off x="1144050" y="2806772"/>
              <a:ext cx="1040178" cy="1453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l-PL" sz="2400" dirty="0">
                <a:solidFill>
                  <a:srgbClr val="FFFFFF"/>
                </a:solidFill>
                <a:latin typeface="Arial"/>
              </a:endParaRPr>
            </a:p>
          </p:txBody>
        </p:sp>
      </p:grpSp>
      <p:grpSp>
        <p:nvGrpSpPr>
          <p:cNvPr id="32" name="Grupa 31">
            <a:extLst>
              <a:ext uri="{FF2B5EF4-FFF2-40B4-BE49-F238E27FC236}">
                <a16:creationId xmlns:a16="http://schemas.microsoft.com/office/drawing/2014/main" id="{1E95472D-B75F-544C-913F-6BE156854755}"/>
              </a:ext>
            </a:extLst>
          </p:cNvPr>
          <p:cNvGrpSpPr/>
          <p:nvPr/>
        </p:nvGrpSpPr>
        <p:grpSpPr>
          <a:xfrm rot="2078950">
            <a:off x="1151552" y="2623823"/>
            <a:ext cx="2201800" cy="1951704"/>
            <a:chOff x="-17572" y="2308517"/>
            <a:chExt cx="2201800" cy="1951704"/>
          </a:xfrm>
        </p:grpSpPr>
        <p:pic>
          <p:nvPicPr>
            <p:cNvPr id="33" name="Obraz 32">
              <a:extLst>
                <a:ext uri="{FF2B5EF4-FFF2-40B4-BE49-F238E27FC236}">
                  <a16:creationId xmlns:a16="http://schemas.microsoft.com/office/drawing/2014/main" id="{5EFB8257-E685-6E48-BFF3-3A799DB477E6}"/>
                </a:ext>
              </a:extLst>
            </p:cNvPr>
            <p:cNvPicPr>
              <a:picLocks noChangeAspect="1"/>
            </p:cNvPicPr>
            <p:nvPr/>
          </p:nvPicPr>
          <p:blipFill rotWithShape="1">
            <a:blip r:embed="rId2"/>
            <a:srcRect l="18111" t="34304" r="67139" b="44226"/>
            <a:stretch/>
          </p:blipFill>
          <p:spPr>
            <a:xfrm rot="15158409">
              <a:off x="203228" y="2087717"/>
              <a:ext cx="1570214" cy="2011814"/>
            </a:xfrm>
            <a:prstGeom prst="rect">
              <a:avLst/>
            </a:prstGeom>
          </p:spPr>
        </p:pic>
        <p:sp>
          <p:nvSpPr>
            <p:cNvPr id="34" name="Prostokąt 33">
              <a:extLst>
                <a:ext uri="{FF2B5EF4-FFF2-40B4-BE49-F238E27FC236}">
                  <a16:creationId xmlns:a16="http://schemas.microsoft.com/office/drawing/2014/main" id="{B6894E6C-E70B-7841-B63D-B5BFCF6E3BA2}"/>
                </a:ext>
              </a:extLst>
            </p:cNvPr>
            <p:cNvSpPr/>
            <p:nvPr/>
          </p:nvSpPr>
          <p:spPr>
            <a:xfrm rot="2593929">
              <a:off x="1144050" y="2806772"/>
              <a:ext cx="1040178" cy="1453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l-PL" sz="2400" dirty="0">
                <a:solidFill>
                  <a:srgbClr val="FFFFFF"/>
                </a:solidFill>
                <a:latin typeface="Arial"/>
              </a:endParaRPr>
            </a:p>
          </p:txBody>
        </p:sp>
      </p:grpSp>
      <p:sp>
        <p:nvSpPr>
          <p:cNvPr id="27" name="pole tekstowe 26">
            <a:extLst>
              <a:ext uri="{FF2B5EF4-FFF2-40B4-BE49-F238E27FC236}">
                <a16:creationId xmlns:a16="http://schemas.microsoft.com/office/drawing/2014/main" id="{3CCA913D-BEAF-984D-ACAB-455BFA04EA40}"/>
              </a:ext>
            </a:extLst>
          </p:cNvPr>
          <p:cNvSpPr txBox="1"/>
          <p:nvPr/>
        </p:nvSpPr>
        <p:spPr>
          <a:xfrm>
            <a:off x="75294" y="3880390"/>
            <a:ext cx="3363654" cy="830997"/>
          </a:xfrm>
          <a:prstGeom prst="rect">
            <a:avLst/>
          </a:prstGeom>
          <a:solidFill>
            <a:schemeClr val="bg1"/>
          </a:solidFill>
        </p:spPr>
        <p:txBody>
          <a:bodyPr wrap="square" rtlCol="0">
            <a:spAutoFit/>
          </a:bodyPr>
          <a:lstStyle/>
          <a:p>
            <a:pPr algn="ctr" defTabSz="914400">
              <a:defRPr/>
            </a:pPr>
            <a:r>
              <a:rPr lang="pl-PL" sz="2400" b="1" kern="0" dirty="0">
                <a:solidFill>
                  <a:srgbClr val="7030A0"/>
                </a:solidFill>
                <a:latin typeface="Calibri" panose="020F0502020204030204" pitchFamily="34" charset="0"/>
              </a:rPr>
              <a:t>Ge </a:t>
            </a:r>
            <a:r>
              <a:rPr lang="pl-PL" sz="2400" b="1" kern="0" dirty="0" err="1">
                <a:solidFill>
                  <a:srgbClr val="7030A0"/>
                </a:solidFill>
                <a:latin typeface="Calibri" panose="020F0502020204030204" pitchFamily="34" charset="0"/>
              </a:rPr>
              <a:t>array</a:t>
            </a:r>
            <a:r>
              <a:rPr lang="pl-PL" sz="2400" b="1" kern="0" dirty="0">
                <a:solidFill>
                  <a:srgbClr val="7030A0"/>
                </a:solidFill>
                <a:latin typeface="Calibri" panose="020F0502020204030204" pitchFamily="34" charset="0"/>
              </a:rPr>
              <a:t> </a:t>
            </a:r>
            <a:r>
              <a:rPr lang="pl-PL" sz="2400" b="1" kern="0" dirty="0" err="1">
                <a:solidFill>
                  <a:srgbClr val="7030A0"/>
                </a:solidFill>
                <a:latin typeface="Calibri" panose="020F0502020204030204" pitchFamily="34" charset="0"/>
              </a:rPr>
              <a:t>around</a:t>
            </a:r>
            <a:r>
              <a:rPr lang="pl-PL" sz="2400" b="1" kern="0" dirty="0">
                <a:solidFill>
                  <a:srgbClr val="7030A0"/>
                </a:solidFill>
                <a:latin typeface="Calibri" panose="020F0502020204030204" pitchFamily="34" charset="0"/>
              </a:rPr>
              <a:t> </a:t>
            </a:r>
          </a:p>
          <a:p>
            <a:pPr algn="ctr" defTabSz="914400">
              <a:defRPr/>
            </a:pPr>
            <a:r>
              <a:rPr lang="pl-PL" sz="2400" b="1" kern="0" dirty="0">
                <a:solidFill>
                  <a:srgbClr val="7030A0"/>
                </a:solidFill>
                <a:latin typeface="Calibri" panose="020F0502020204030204" pitchFamily="34" charset="0"/>
              </a:rPr>
              <a:t>target</a:t>
            </a:r>
          </a:p>
        </p:txBody>
      </p:sp>
      <p:cxnSp>
        <p:nvCxnSpPr>
          <p:cNvPr id="28" name="Łącznik prosty 27">
            <a:extLst>
              <a:ext uri="{FF2B5EF4-FFF2-40B4-BE49-F238E27FC236}">
                <a16:creationId xmlns:a16="http://schemas.microsoft.com/office/drawing/2014/main" id="{93326DB7-6335-DA4B-B827-8347D1904B91}"/>
              </a:ext>
            </a:extLst>
          </p:cNvPr>
          <p:cNvCxnSpPr>
            <a:cxnSpLocks/>
          </p:cNvCxnSpPr>
          <p:nvPr/>
        </p:nvCxnSpPr>
        <p:spPr>
          <a:xfrm flipH="1" flipV="1">
            <a:off x="3528414" y="683289"/>
            <a:ext cx="3996" cy="1697722"/>
          </a:xfrm>
          <a:prstGeom prst="line">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Prostokąt 35">
            <a:extLst>
              <a:ext uri="{FF2B5EF4-FFF2-40B4-BE49-F238E27FC236}">
                <a16:creationId xmlns:a16="http://schemas.microsoft.com/office/drawing/2014/main" id="{9182608F-930E-C147-A9F9-F905CC205D68}"/>
              </a:ext>
            </a:extLst>
          </p:cNvPr>
          <p:cNvSpPr/>
          <p:nvPr/>
        </p:nvSpPr>
        <p:spPr>
          <a:xfrm rot="19127365">
            <a:off x="3413281" y="2725360"/>
            <a:ext cx="190875" cy="377672"/>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rostokąt 17">
            <a:extLst>
              <a:ext uri="{FF2B5EF4-FFF2-40B4-BE49-F238E27FC236}">
                <a16:creationId xmlns:a16="http://schemas.microsoft.com/office/drawing/2014/main" id="{F6E60FA8-6B38-6445-844F-38FC17776D3E}"/>
              </a:ext>
            </a:extLst>
          </p:cNvPr>
          <p:cNvSpPr/>
          <p:nvPr/>
        </p:nvSpPr>
        <p:spPr>
          <a:xfrm rot="20493152">
            <a:off x="6505603" y="4770830"/>
            <a:ext cx="520146" cy="1019438"/>
          </a:xfrm>
          <a:prstGeom prst="rect">
            <a:avLst/>
          </a:prstGeom>
          <a:solidFill>
            <a:schemeClr val="bg1"/>
          </a:solidFill>
          <a:ln w="3810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Prostokąt 36">
            <a:extLst>
              <a:ext uri="{FF2B5EF4-FFF2-40B4-BE49-F238E27FC236}">
                <a16:creationId xmlns:a16="http://schemas.microsoft.com/office/drawing/2014/main" id="{A321A167-B53E-604B-ADF4-5044BB73AC78}"/>
              </a:ext>
            </a:extLst>
          </p:cNvPr>
          <p:cNvSpPr/>
          <p:nvPr/>
        </p:nvSpPr>
        <p:spPr>
          <a:xfrm rot="18090783">
            <a:off x="7626023" y="3878114"/>
            <a:ext cx="520146" cy="1019438"/>
          </a:xfrm>
          <a:prstGeom prst="rect">
            <a:avLst/>
          </a:prstGeom>
          <a:solidFill>
            <a:schemeClr val="bg1"/>
          </a:solidFill>
          <a:ln w="3810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06AAAFA0-FEB4-8849-BA80-D8FEACDC166A}"/>
              </a:ext>
            </a:extLst>
          </p:cNvPr>
          <p:cNvSpPr/>
          <p:nvPr/>
        </p:nvSpPr>
        <p:spPr>
          <a:xfrm rot="898044">
            <a:off x="5155815" y="4770830"/>
            <a:ext cx="520146" cy="1019438"/>
          </a:xfrm>
          <a:prstGeom prst="rect">
            <a:avLst/>
          </a:prstGeom>
          <a:solidFill>
            <a:schemeClr val="bg1"/>
          </a:solidFill>
          <a:ln w="3810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ole tekstowe 38">
            <a:extLst>
              <a:ext uri="{FF2B5EF4-FFF2-40B4-BE49-F238E27FC236}">
                <a16:creationId xmlns:a16="http://schemas.microsoft.com/office/drawing/2014/main" id="{41F1122C-ACE8-B64F-90B8-530250AA2B80}"/>
              </a:ext>
            </a:extLst>
          </p:cNvPr>
          <p:cNvSpPr txBox="1"/>
          <p:nvPr/>
        </p:nvSpPr>
        <p:spPr>
          <a:xfrm>
            <a:off x="3271727" y="3217701"/>
            <a:ext cx="1538471" cy="461665"/>
          </a:xfrm>
          <a:prstGeom prst="rect">
            <a:avLst/>
          </a:prstGeom>
          <a:noFill/>
        </p:spPr>
        <p:txBody>
          <a:bodyPr wrap="square" rtlCol="0">
            <a:spAutoFit/>
          </a:bodyPr>
          <a:lstStyle/>
          <a:p>
            <a:pPr algn="ctr" defTabSz="914400">
              <a:defRPr/>
            </a:pPr>
            <a:r>
              <a:rPr lang="pl-PL" sz="2400" b="1" kern="0" dirty="0">
                <a:solidFill>
                  <a:srgbClr val="7030A0"/>
                </a:solidFill>
                <a:latin typeface="Calibri" panose="020F0502020204030204" pitchFamily="34" charset="0"/>
              </a:rPr>
              <a:t>target</a:t>
            </a:r>
          </a:p>
        </p:txBody>
      </p:sp>
      <p:sp>
        <p:nvSpPr>
          <p:cNvPr id="22" name="Dowolny kształt 21">
            <a:extLst>
              <a:ext uri="{FF2B5EF4-FFF2-40B4-BE49-F238E27FC236}">
                <a16:creationId xmlns:a16="http://schemas.microsoft.com/office/drawing/2014/main" id="{85C72177-B134-D946-A663-7011F59AB6F4}"/>
              </a:ext>
            </a:extLst>
          </p:cNvPr>
          <p:cNvSpPr/>
          <p:nvPr/>
        </p:nvSpPr>
        <p:spPr>
          <a:xfrm>
            <a:off x="3657599" y="3100388"/>
            <a:ext cx="192009" cy="230530"/>
          </a:xfrm>
          <a:custGeom>
            <a:avLst/>
            <a:gdLst>
              <a:gd name="connsiteX0" fmla="*/ 128588 w 128588"/>
              <a:gd name="connsiteY0" fmla="*/ 142875 h 142875"/>
              <a:gd name="connsiteX1" fmla="*/ 0 w 128588"/>
              <a:gd name="connsiteY1" fmla="*/ 0 h 142875"/>
            </a:gdLst>
            <a:ahLst/>
            <a:cxnLst>
              <a:cxn ang="0">
                <a:pos x="connsiteX0" y="connsiteY0"/>
              </a:cxn>
              <a:cxn ang="0">
                <a:pos x="connsiteX1" y="connsiteY1"/>
              </a:cxn>
            </a:cxnLst>
            <a:rect l="l" t="t" r="r" b="b"/>
            <a:pathLst>
              <a:path w="128588" h="142875">
                <a:moveTo>
                  <a:pt x="128588" y="142875"/>
                </a:moveTo>
                <a:lnTo>
                  <a:pt x="0" y="0"/>
                </a:lnTo>
              </a:path>
            </a:pathLst>
          </a:custGeom>
          <a:noFill/>
          <a:ln w="38100">
            <a:solidFill>
              <a:srgbClr val="FF93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934587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Obraz 32">
            <a:extLst>
              <a:ext uri="{FF2B5EF4-FFF2-40B4-BE49-F238E27FC236}">
                <a16:creationId xmlns:a16="http://schemas.microsoft.com/office/drawing/2014/main" id="{5F1C3578-A050-9646-9D25-114B3C896986}"/>
              </a:ext>
            </a:extLst>
          </p:cNvPr>
          <p:cNvPicPr>
            <a:picLocks noChangeAspect="1"/>
          </p:cNvPicPr>
          <p:nvPr/>
        </p:nvPicPr>
        <p:blipFill>
          <a:blip r:embed="rId2"/>
          <a:stretch>
            <a:fillRect/>
          </a:stretch>
        </p:blipFill>
        <p:spPr>
          <a:xfrm>
            <a:off x="1444141" y="1023131"/>
            <a:ext cx="5774193" cy="3800646"/>
          </a:xfrm>
          <a:prstGeom prst="rect">
            <a:avLst/>
          </a:prstGeom>
        </p:spPr>
      </p:pic>
      <p:sp>
        <p:nvSpPr>
          <p:cNvPr id="34" name="pole tekstowe 33">
            <a:extLst>
              <a:ext uri="{FF2B5EF4-FFF2-40B4-BE49-F238E27FC236}">
                <a16:creationId xmlns:a16="http://schemas.microsoft.com/office/drawing/2014/main" id="{E6B34B07-0024-6E4C-9E5C-9C6B1C083883}"/>
              </a:ext>
            </a:extLst>
          </p:cNvPr>
          <p:cNvSpPr txBox="1"/>
          <p:nvPr/>
        </p:nvSpPr>
        <p:spPr>
          <a:xfrm>
            <a:off x="353361" y="5187926"/>
            <a:ext cx="4134465" cy="646331"/>
          </a:xfrm>
          <a:prstGeom prst="rect">
            <a:avLst/>
          </a:prstGeom>
          <a:noFill/>
        </p:spPr>
        <p:txBody>
          <a:bodyPr wrap="none" rtlCol="0">
            <a:spAutoFit/>
          </a:bodyPr>
          <a:lstStyle/>
          <a:p>
            <a:r>
              <a:rPr lang="pl-PL" dirty="0"/>
              <a:t>„</a:t>
            </a:r>
            <a:r>
              <a:rPr lang="en-US" dirty="0"/>
              <a:t>Left” fragment stopped in the backing</a:t>
            </a:r>
          </a:p>
          <a:p>
            <a:r>
              <a:rPr lang="en-US" dirty="0"/>
              <a:t>→ Doppler free</a:t>
            </a:r>
            <a:r>
              <a:rPr lang="pl-PL" dirty="0"/>
              <a:t> </a:t>
            </a:r>
            <a:r>
              <a:rPr lang="pl-PL" dirty="0" err="1"/>
              <a:t>prompt</a:t>
            </a:r>
            <a:r>
              <a:rPr lang="en-US" dirty="0"/>
              <a:t> </a:t>
            </a:r>
            <a:r>
              <a:rPr lang="el-GR" dirty="0"/>
              <a:t>γ </a:t>
            </a:r>
            <a:r>
              <a:rPr lang="en-US" dirty="0"/>
              <a:t>detection</a:t>
            </a:r>
          </a:p>
        </p:txBody>
      </p:sp>
      <p:sp>
        <p:nvSpPr>
          <p:cNvPr id="36" name="Owal 35">
            <a:extLst>
              <a:ext uri="{FF2B5EF4-FFF2-40B4-BE49-F238E27FC236}">
                <a16:creationId xmlns:a16="http://schemas.microsoft.com/office/drawing/2014/main" id="{07492E74-BCAF-7449-A12D-785E29B433A7}"/>
              </a:ext>
            </a:extLst>
          </p:cNvPr>
          <p:cNvSpPr/>
          <p:nvPr/>
        </p:nvSpPr>
        <p:spPr>
          <a:xfrm>
            <a:off x="2808247" y="2088072"/>
            <a:ext cx="1064301" cy="1004341"/>
          </a:xfrm>
          <a:prstGeom prst="ellipse">
            <a:avLst/>
          </a:prstGeom>
          <a:noFill/>
          <a:ln w="38100">
            <a:solidFill>
              <a:srgbClr val="FF93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Dowolny kształt 39">
            <a:extLst>
              <a:ext uri="{FF2B5EF4-FFF2-40B4-BE49-F238E27FC236}">
                <a16:creationId xmlns:a16="http://schemas.microsoft.com/office/drawing/2014/main" id="{9B0AF853-B8E3-0C43-8354-CF72925E01F0}"/>
              </a:ext>
            </a:extLst>
          </p:cNvPr>
          <p:cNvSpPr/>
          <p:nvPr/>
        </p:nvSpPr>
        <p:spPr>
          <a:xfrm>
            <a:off x="3842567" y="1835739"/>
            <a:ext cx="3499847" cy="398427"/>
          </a:xfrm>
          <a:custGeom>
            <a:avLst/>
            <a:gdLst>
              <a:gd name="connsiteX0" fmla="*/ 0 w 4257207"/>
              <a:gd name="connsiteY0" fmla="*/ 627087 h 806969"/>
              <a:gd name="connsiteX1" fmla="*/ 659568 w 4257207"/>
              <a:gd name="connsiteY1" fmla="*/ 282313 h 806969"/>
              <a:gd name="connsiteX2" fmla="*/ 1588958 w 4257207"/>
              <a:gd name="connsiteY2" fmla="*/ 27480 h 806969"/>
              <a:gd name="connsiteX3" fmla="*/ 2458387 w 4257207"/>
              <a:gd name="connsiteY3" fmla="*/ 42470 h 806969"/>
              <a:gd name="connsiteX4" fmla="*/ 3462728 w 4257207"/>
              <a:gd name="connsiteY4" fmla="*/ 342274 h 806969"/>
              <a:gd name="connsiteX5" fmla="*/ 4257207 w 4257207"/>
              <a:gd name="connsiteY5" fmla="*/ 806969 h 806969"/>
              <a:gd name="connsiteX6" fmla="*/ 4257207 w 4257207"/>
              <a:gd name="connsiteY6" fmla="*/ 806969 h 8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7207" h="806969">
                <a:moveTo>
                  <a:pt x="0" y="627087"/>
                </a:moveTo>
                <a:cubicBezTo>
                  <a:pt x="197371" y="504667"/>
                  <a:pt x="394742" y="382247"/>
                  <a:pt x="659568" y="282313"/>
                </a:cubicBezTo>
                <a:cubicBezTo>
                  <a:pt x="924394" y="182378"/>
                  <a:pt x="1289155" y="67454"/>
                  <a:pt x="1588958" y="27480"/>
                </a:cubicBezTo>
                <a:cubicBezTo>
                  <a:pt x="1888761" y="-12494"/>
                  <a:pt x="2146092" y="-9996"/>
                  <a:pt x="2458387" y="42470"/>
                </a:cubicBezTo>
                <a:cubicBezTo>
                  <a:pt x="2770682" y="94936"/>
                  <a:pt x="3162925" y="214858"/>
                  <a:pt x="3462728" y="342274"/>
                </a:cubicBezTo>
                <a:cubicBezTo>
                  <a:pt x="3762531" y="469690"/>
                  <a:pt x="4257207" y="806969"/>
                  <a:pt x="4257207" y="806969"/>
                </a:cubicBezTo>
                <a:lnTo>
                  <a:pt x="4257207" y="806969"/>
                </a:lnTo>
              </a:path>
            </a:pathLst>
          </a:custGeom>
          <a:noFill/>
          <a:ln w="1905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50" name="Grupa 49">
            <a:extLst>
              <a:ext uri="{FF2B5EF4-FFF2-40B4-BE49-F238E27FC236}">
                <a16:creationId xmlns:a16="http://schemas.microsoft.com/office/drawing/2014/main" id="{CBB73E89-07D2-364C-910F-75E12FA8A06F}"/>
              </a:ext>
            </a:extLst>
          </p:cNvPr>
          <p:cNvGrpSpPr/>
          <p:nvPr/>
        </p:nvGrpSpPr>
        <p:grpSpPr>
          <a:xfrm>
            <a:off x="7720613" y="2115532"/>
            <a:ext cx="986276" cy="1615844"/>
            <a:chOff x="8895131" y="3158608"/>
            <a:chExt cx="337570" cy="1117336"/>
          </a:xfrm>
        </p:grpSpPr>
        <p:sp>
          <p:nvSpPr>
            <p:cNvPr id="42" name="Prostokąt 41">
              <a:extLst>
                <a:ext uri="{FF2B5EF4-FFF2-40B4-BE49-F238E27FC236}">
                  <a16:creationId xmlns:a16="http://schemas.microsoft.com/office/drawing/2014/main" id="{B22F5442-94F6-9041-94F8-07223D03CBAA}"/>
                </a:ext>
              </a:extLst>
            </p:cNvPr>
            <p:cNvSpPr/>
            <p:nvPr/>
          </p:nvSpPr>
          <p:spPr>
            <a:xfrm>
              <a:off x="8895131" y="3159177"/>
              <a:ext cx="233880" cy="1116767"/>
            </a:xfrm>
            <a:prstGeom prst="rect">
              <a:avLst/>
            </a:prstGeom>
            <a:solidFill>
              <a:srgbClr val="0070C0"/>
            </a:solidFill>
            <a:ln w="19050">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Prostokąt 42">
              <a:extLst>
                <a:ext uri="{FF2B5EF4-FFF2-40B4-BE49-F238E27FC236}">
                  <a16:creationId xmlns:a16="http://schemas.microsoft.com/office/drawing/2014/main" id="{F5A91E62-54B8-FD44-B84F-6B7EC1CE7DE9}"/>
                </a:ext>
              </a:extLst>
            </p:cNvPr>
            <p:cNvSpPr/>
            <p:nvPr/>
          </p:nvSpPr>
          <p:spPr>
            <a:xfrm>
              <a:off x="9130709" y="3158608"/>
              <a:ext cx="101992" cy="1116767"/>
            </a:xfrm>
            <a:prstGeom prst="rect">
              <a:avLst/>
            </a:prstGeom>
            <a:solidFill>
              <a:srgbClr val="FFC000"/>
            </a:solidFill>
            <a:ln w="12700">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46" name="pole tekstowe 45">
            <a:extLst>
              <a:ext uri="{FF2B5EF4-FFF2-40B4-BE49-F238E27FC236}">
                <a16:creationId xmlns:a16="http://schemas.microsoft.com/office/drawing/2014/main" id="{A71B3963-81F9-4B46-9F25-B2E661FFABC0}"/>
              </a:ext>
            </a:extLst>
          </p:cNvPr>
          <p:cNvSpPr txBox="1"/>
          <p:nvPr/>
        </p:nvSpPr>
        <p:spPr>
          <a:xfrm>
            <a:off x="7865368" y="1622449"/>
            <a:ext cx="774571" cy="369332"/>
          </a:xfrm>
          <a:prstGeom prst="rect">
            <a:avLst/>
          </a:prstGeom>
          <a:noFill/>
        </p:spPr>
        <p:txBody>
          <a:bodyPr wrap="none" rtlCol="0">
            <a:spAutoFit/>
          </a:bodyPr>
          <a:lstStyle/>
          <a:p>
            <a:r>
              <a:rPr lang="pl-PL" dirty="0"/>
              <a:t>target</a:t>
            </a:r>
          </a:p>
        </p:txBody>
      </p:sp>
      <p:sp>
        <p:nvSpPr>
          <p:cNvPr id="47" name="Dowolny kształt 46">
            <a:extLst>
              <a:ext uri="{FF2B5EF4-FFF2-40B4-BE49-F238E27FC236}">
                <a16:creationId xmlns:a16="http://schemas.microsoft.com/office/drawing/2014/main" id="{0A2C960F-F5A9-5441-BF6B-2FC392B5A1F6}"/>
              </a:ext>
            </a:extLst>
          </p:cNvPr>
          <p:cNvSpPr/>
          <p:nvPr/>
        </p:nvSpPr>
        <p:spPr>
          <a:xfrm>
            <a:off x="8824142" y="3650273"/>
            <a:ext cx="232229" cy="145143"/>
          </a:xfrm>
          <a:custGeom>
            <a:avLst/>
            <a:gdLst>
              <a:gd name="connsiteX0" fmla="*/ 232229 w 232229"/>
              <a:gd name="connsiteY0" fmla="*/ 145143 h 145143"/>
              <a:gd name="connsiteX1" fmla="*/ 101600 w 232229"/>
              <a:gd name="connsiteY1" fmla="*/ 43543 h 145143"/>
              <a:gd name="connsiteX2" fmla="*/ 0 w 232229"/>
              <a:gd name="connsiteY2" fmla="*/ 0 h 145143"/>
            </a:gdLst>
            <a:ahLst/>
            <a:cxnLst>
              <a:cxn ang="0">
                <a:pos x="connsiteX0" y="connsiteY0"/>
              </a:cxn>
              <a:cxn ang="0">
                <a:pos x="connsiteX1" y="connsiteY1"/>
              </a:cxn>
              <a:cxn ang="0">
                <a:pos x="connsiteX2" y="connsiteY2"/>
              </a:cxn>
            </a:cxnLst>
            <a:rect l="l" t="t" r="r" b="b"/>
            <a:pathLst>
              <a:path w="232229" h="145143">
                <a:moveTo>
                  <a:pt x="232229" y="145143"/>
                </a:moveTo>
                <a:cubicBezTo>
                  <a:pt x="186267" y="106438"/>
                  <a:pt x="140305" y="67733"/>
                  <a:pt x="101600" y="43543"/>
                </a:cubicBezTo>
                <a:cubicBezTo>
                  <a:pt x="62895" y="19353"/>
                  <a:pt x="31447" y="9676"/>
                  <a:pt x="0" y="0"/>
                </a:cubicBezTo>
              </a:path>
            </a:pathLst>
          </a:custGeom>
          <a:noFill/>
          <a:ln w="38100">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ole tekstowe 47">
            <a:extLst>
              <a:ext uri="{FF2B5EF4-FFF2-40B4-BE49-F238E27FC236}">
                <a16:creationId xmlns:a16="http://schemas.microsoft.com/office/drawing/2014/main" id="{3E33F20F-AE72-FD47-91D9-C50E4D5132A5}"/>
              </a:ext>
            </a:extLst>
          </p:cNvPr>
          <p:cNvSpPr txBox="1"/>
          <p:nvPr/>
        </p:nvSpPr>
        <p:spPr>
          <a:xfrm>
            <a:off x="8969003" y="3538482"/>
            <a:ext cx="1005403" cy="646331"/>
          </a:xfrm>
          <a:prstGeom prst="rect">
            <a:avLst/>
          </a:prstGeom>
          <a:noFill/>
        </p:spPr>
        <p:txBody>
          <a:bodyPr wrap="none" rtlCol="0">
            <a:spAutoFit/>
          </a:bodyPr>
          <a:lstStyle/>
          <a:p>
            <a:pPr algn="ctr"/>
            <a:r>
              <a:rPr lang="pl-PL" dirty="0"/>
              <a:t>target</a:t>
            </a:r>
          </a:p>
          <a:p>
            <a:pPr algn="ctr"/>
            <a:r>
              <a:rPr lang="pl-PL" dirty="0" err="1"/>
              <a:t>material</a:t>
            </a:r>
            <a:endParaRPr lang="pl-PL" dirty="0"/>
          </a:p>
        </p:txBody>
      </p:sp>
      <p:sp>
        <p:nvSpPr>
          <p:cNvPr id="49" name="pole tekstowe 48">
            <a:extLst>
              <a:ext uri="{FF2B5EF4-FFF2-40B4-BE49-F238E27FC236}">
                <a16:creationId xmlns:a16="http://schemas.microsoft.com/office/drawing/2014/main" id="{B2C8C695-7EE5-1149-88BB-0AF04B93B27F}"/>
              </a:ext>
            </a:extLst>
          </p:cNvPr>
          <p:cNvSpPr txBox="1"/>
          <p:nvPr/>
        </p:nvSpPr>
        <p:spPr>
          <a:xfrm>
            <a:off x="7272898" y="3815481"/>
            <a:ext cx="979755" cy="369332"/>
          </a:xfrm>
          <a:prstGeom prst="rect">
            <a:avLst/>
          </a:prstGeom>
          <a:noFill/>
        </p:spPr>
        <p:txBody>
          <a:bodyPr wrap="none" rtlCol="0">
            <a:spAutoFit/>
          </a:bodyPr>
          <a:lstStyle/>
          <a:p>
            <a:r>
              <a:rPr lang="pl-PL" dirty="0" err="1"/>
              <a:t>backing</a:t>
            </a:r>
            <a:endParaRPr lang="pl-PL" dirty="0"/>
          </a:p>
        </p:txBody>
      </p:sp>
      <p:sp>
        <p:nvSpPr>
          <p:cNvPr id="51" name="Dowolny kształt 50">
            <a:extLst>
              <a:ext uri="{FF2B5EF4-FFF2-40B4-BE49-F238E27FC236}">
                <a16:creationId xmlns:a16="http://schemas.microsoft.com/office/drawing/2014/main" id="{73EE229D-D2BD-F941-B1F8-036C8A3E19AA}"/>
              </a:ext>
            </a:extLst>
          </p:cNvPr>
          <p:cNvSpPr/>
          <p:nvPr/>
        </p:nvSpPr>
        <p:spPr>
          <a:xfrm>
            <a:off x="8590642" y="2887309"/>
            <a:ext cx="1801291" cy="186378"/>
          </a:xfrm>
          <a:custGeom>
            <a:avLst/>
            <a:gdLst>
              <a:gd name="connsiteX0" fmla="*/ 0 w 1175657"/>
              <a:gd name="connsiteY0" fmla="*/ 0 h 101600"/>
              <a:gd name="connsiteX1" fmla="*/ 1175657 w 1175657"/>
              <a:gd name="connsiteY1" fmla="*/ 101600 h 101600"/>
            </a:gdLst>
            <a:ahLst/>
            <a:cxnLst>
              <a:cxn ang="0">
                <a:pos x="connsiteX0" y="connsiteY0"/>
              </a:cxn>
              <a:cxn ang="0">
                <a:pos x="connsiteX1" y="connsiteY1"/>
              </a:cxn>
            </a:cxnLst>
            <a:rect l="l" t="t" r="r" b="b"/>
            <a:pathLst>
              <a:path w="1175657" h="101600">
                <a:moveTo>
                  <a:pt x="0" y="0"/>
                </a:moveTo>
                <a:lnTo>
                  <a:pt x="1175657" y="101600"/>
                </a:lnTo>
              </a:path>
            </a:pathLst>
          </a:custGeom>
          <a:noFill/>
          <a:ln w="38100">
            <a:solidFill>
              <a:srgbClr val="FF4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Dowolny kształt 53">
            <a:extLst>
              <a:ext uri="{FF2B5EF4-FFF2-40B4-BE49-F238E27FC236}">
                <a16:creationId xmlns:a16="http://schemas.microsoft.com/office/drawing/2014/main" id="{EE1145C5-0312-CF4F-A446-66FE133A48C9}"/>
              </a:ext>
            </a:extLst>
          </p:cNvPr>
          <p:cNvSpPr/>
          <p:nvPr/>
        </p:nvSpPr>
        <p:spPr>
          <a:xfrm rot="10800000">
            <a:off x="8191819" y="2834491"/>
            <a:ext cx="343882" cy="45719"/>
          </a:xfrm>
          <a:custGeom>
            <a:avLst/>
            <a:gdLst>
              <a:gd name="connsiteX0" fmla="*/ 0 w 1175657"/>
              <a:gd name="connsiteY0" fmla="*/ 0 h 101600"/>
              <a:gd name="connsiteX1" fmla="*/ 1175657 w 1175657"/>
              <a:gd name="connsiteY1" fmla="*/ 101600 h 101600"/>
            </a:gdLst>
            <a:ahLst/>
            <a:cxnLst>
              <a:cxn ang="0">
                <a:pos x="connsiteX0" y="connsiteY0"/>
              </a:cxn>
              <a:cxn ang="0">
                <a:pos x="connsiteX1" y="connsiteY1"/>
              </a:cxn>
            </a:cxnLst>
            <a:rect l="l" t="t" r="r" b="b"/>
            <a:pathLst>
              <a:path w="1175657" h="101600">
                <a:moveTo>
                  <a:pt x="0" y="0"/>
                </a:moveTo>
                <a:lnTo>
                  <a:pt x="1175657" y="101600"/>
                </a:lnTo>
              </a:path>
            </a:pathLst>
          </a:custGeom>
          <a:noFill/>
          <a:ln w="38100">
            <a:solidFill>
              <a:srgbClr val="FF4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Owal 52">
            <a:extLst>
              <a:ext uri="{FF2B5EF4-FFF2-40B4-BE49-F238E27FC236}">
                <a16:creationId xmlns:a16="http://schemas.microsoft.com/office/drawing/2014/main" id="{094D4116-A958-6343-BDB6-673A10FC9EFE}"/>
              </a:ext>
            </a:extLst>
          </p:cNvPr>
          <p:cNvSpPr/>
          <p:nvPr/>
        </p:nvSpPr>
        <p:spPr>
          <a:xfrm>
            <a:off x="8540662" y="2837378"/>
            <a:ext cx="83556" cy="85664"/>
          </a:xfrm>
          <a:prstGeom prst="ellipse">
            <a:avLst/>
          </a:prstGeom>
          <a:solidFill>
            <a:srgbClr val="FF0000"/>
          </a:solidFill>
          <a:ln w="38100">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pole tekstowe 54">
            <a:extLst>
              <a:ext uri="{FF2B5EF4-FFF2-40B4-BE49-F238E27FC236}">
                <a16:creationId xmlns:a16="http://schemas.microsoft.com/office/drawing/2014/main" id="{CCFE5EDC-881F-834E-84B5-F290074A1038}"/>
              </a:ext>
            </a:extLst>
          </p:cNvPr>
          <p:cNvSpPr txBox="1"/>
          <p:nvPr/>
        </p:nvSpPr>
        <p:spPr>
          <a:xfrm>
            <a:off x="6710613" y="5206484"/>
            <a:ext cx="4891147" cy="646331"/>
          </a:xfrm>
          <a:prstGeom prst="rect">
            <a:avLst/>
          </a:prstGeom>
          <a:noFill/>
        </p:spPr>
        <p:txBody>
          <a:bodyPr wrap="none" rtlCol="0">
            <a:spAutoFit/>
          </a:bodyPr>
          <a:lstStyle/>
          <a:p>
            <a:r>
              <a:rPr lang="pl-PL" dirty="0"/>
              <a:t>„Right</a:t>
            </a:r>
            <a:r>
              <a:rPr lang="en-US" dirty="0"/>
              <a:t>” fragment </a:t>
            </a:r>
            <a:r>
              <a:rPr lang="pl-PL" dirty="0" err="1"/>
              <a:t>will</a:t>
            </a:r>
            <a:r>
              <a:rPr lang="pl-PL" dirty="0"/>
              <a:t> </a:t>
            </a:r>
            <a:r>
              <a:rPr lang="pl-PL" dirty="0" err="1"/>
              <a:t>fly</a:t>
            </a:r>
            <a:r>
              <a:rPr lang="pl-PL" dirty="0"/>
              <a:t> to the </a:t>
            </a:r>
            <a:r>
              <a:rPr lang="pl-PL" dirty="0" err="1"/>
              <a:t>spectrometer</a:t>
            </a:r>
            <a:endParaRPr lang="en-US" dirty="0"/>
          </a:p>
          <a:p>
            <a:r>
              <a:rPr lang="en-US" dirty="0"/>
              <a:t>→ </a:t>
            </a:r>
            <a:r>
              <a:rPr lang="pl-PL" dirty="0"/>
              <a:t>A, Z </a:t>
            </a:r>
            <a:r>
              <a:rPr lang="pl-PL" dirty="0" err="1"/>
              <a:t>determination</a:t>
            </a:r>
            <a:r>
              <a:rPr lang="pl-PL" dirty="0"/>
              <a:t>; </a:t>
            </a:r>
            <a:r>
              <a:rPr lang="pl-PL" dirty="0" err="1"/>
              <a:t>delayed</a:t>
            </a:r>
            <a:r>
              <a:rPr lang="en-US" dirty="0"/>
              <a:t> </a:t>
            </a:r>
            <a:r>
              <a:rPr lang="el-GR" dirty="0"/>
              <a:t>γ </a:t>
            </a:r>
            <a:r>
              <a:rPr lang="pl-PL" dirty="0" err="1"/>
              <a:t>spectroscopy</a:t>
            </a:r>
            <a:endParaRPr lang="en-US" dirty="0"/>
          </a:p>
        </p:txBody>
      </p:sp>
      <p:cxnSp>
        <p:nvCxnSpPr>
          <p:cNvPr id="58" name="Łącznik prosty ze strzałką 57">
            <a:extLst>
              <a:ext uri="{FF2B5EF4-FFF2-40B4-BE49-F238E27FC236}">
                <a16:creationId xmlns:a16="http://schemas.microsoft.com/office/drawing/2014/main" id="{73FF3192-D088-154D-9609-028CA5E5511A}"/>
              </a:ext>
            </a:extLst>
          </p:cNvPr>
          <p:cNvCxnSpPr>
            <a:cxnSpLocks/>
          </p:cNvCxnSpPr>
          <p:nvPr/>
        </p:nvCxnSpPr>
        <p:spPr>
          <a:xfrm flipV="1">
            <a:off x="4655216" y="5495543"/>
            <a:ext cx="1922871" cy="15549"/>
          </a:xfrm>
          <a:prstGeom prst="straightConnector1">
            <a:avLst/>
          </a:prstGeom>
          <a:ln w="38100">
            <a:solidFill>
              <a:schemeClr val="tx1">
                <a:lumMod val="65000"/>
                <a:lumOff val="3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pole tekstowe 60">
            <a:extLst>
              <a:ext uri="{FF2B5EF4-FFF2-40B4-BE49-F238E27FC236}">
                <a16:creationId xmlns:a16="http://schemas.microsoft.com/office/drawing/2014/main" id="{501CE6F2-69A3-E441-9EE1-AE5DCD36DDD3}"/>
              </a:ext>
            </a:extLst>
          </p:cNvPr>
          <p:cNvSpPr txBox="1"/>
          <p:nvPr/>
        </p:nvSpPr>
        <p:spPr>
          <a:xfrm>
            <a:off x="4857469" y="5076110"/>
            <a:ext cx="1518364" cy="369332"/>
          </a:xfrm>
          <a:prstGeom prst="rect">
            <a:avLst/>
          </a:prstGeom>
          <a:noFill/>
        </p:spPr>
        <p:txBody>
          <a:bodyPr wrap="none" rtlCol="0">
            <a:spAutoFit/>
          </a:bodyPr>
          <a:lstStyle/>
          <a:p>
            <a:r>
              <a:rPr lang="pl-PL" dirty="0" err="1">
                <a:solidFill>
                  <a:srgbClr val="FF0000"/>
                </a:solidFill>
              </a:rPr>
              <a:t>coincidences</a:t>
            </a:r>
            <a:endParaRPr lang="pl-PL" dirty="0">
              <a:solidFill>
                <a:srgbClr val="FF0000"/>
              </a:solidFill>
            </a:endParaRPr>
          </a:p>
        </p:txBody>
      </p:sp>
      <p:sp>
        <p:nvSpPr>
          <p:cNvPr id="64" name="pole tekstowe 63">
            <a:extLst>
              <a:ext uri="{FF2B5EF4-FFF2-40B4-BE49-F238E27FC236}">
                <a16:creationId xmlns:a16="http://schemas.microsoft.com/office/drawing/2014/main" id="{9E9A23A3-99F6-2F4B-BD86-7026E5590255}"/>
              </a:ext>
            </a:extLst>
          </p:cNvPr>
          <p:cNvSpPr txBox="1"/>
          <p:nvPr/>
        </p:nvSpPr>
        <p:spPr>
          <a:xfrm rot="319437">
            <a:off x="8706152" y="2581529"/>
            <a:ext cx="1672253" cy="369332"/>
          </a:xfrm>
          <a:prstGeom prst="rect">
            <a:avLst/>
          </a:prstGeom>
          <a:noFill/>
        </p:spPr>
        <p:txBody>
          <a:bodyPr wrap="none" rtlCol="0">
            <a:spAutoFit/>
          </a:bodyPr>
          <a:lstStyle/>
          <a:p>
            <a:r>
              <a:rPr lang="pl-PL" dirty="0" err="1"/>
              <a:t>fission</a:t>
            </a:r>
            <a:r>
              <a:rPr lang="pl-PL" dirty="0"/>
              <a:t> </a:t>
            </a:r>
            <a:r>
              <a:rPr lang="pl-PL" dirty="0" err="1"/>
              <a:t>product</a:t>
            </a:r>
            <a:endParaRPr lang="pl-PL" dirty="0"/>
          </a:p>
        </p:txBody>
      </p:sp>
      <p:sp>
        <p:nvSpPr>
          <p:cNvPr id="65" name="pole tekstowe 64">
            <a:extLst>
              <a:ext uri="{FF2B5EF4-FFF2-40B4-BE49-F238E27FC236}">
                <a16:creationId xmlns:a16="http://schemas.microsoft.com/office/drawing/2014/main" id="{FD0AD8A6-F0ED-EE4C-9B80-5EE2CD763A9C}"/>
              </a:ext>
            </a:extLst>
          </p:cNvPr>
          <p:cNvSpPr txBox="1"/>
          <p:nvPr/>
        </p:nvSpPr>
        <p:spPr>
          <a:xfrm rot="319437">
            <a:off x="10308772" y="2864518"/>
            <a:ext cx="1228221" cy="523220"/>
          </a:xfrm>
          <a:prstGeom prst="rect">
            <a:avLst/>
          </a:prstGeom>
          <a:noFill/>
        </p:spPr>
        <p:txBody>
          <a:bodyPr wrap="none" rtlCol="0">
            <a:spAutoFit/>
          </a:bodyPr>
          <a:lstStyle/>
          <a:p>
            <a:pPr algn="ctr"/>
            <a:r>
              <a:rPr lang="pl-PL" sz="1400" dirty="0" err="1"/>
              <a:t>toward</a:t>
            </a:r>
            <a:r>
              <a:rPr lang="pl-PL" sz="1400" dirty="0"/>
              <a:t> </a:t>
            </a:r>
          </a:p>
          <a:p>
            <a:pPr algn="ctr"/>
            <a:r>
              <a:rPr lang="pl-PL" sz="1400" dirty="0" err="1"/>
              <a:t>spectrometer</a:t>
            </a:r>
            <a:endParaRPr lang="pl-PL" sz="1400" dirty="0"/>
          </a:p>
        </p:txBody>
      </p:sp>
      <p:sp>
        <p:nvSpPr>
          <p:cNvPr id="66" name="pole tekstowe 65">
            <a:extLst>
              <a:ext uri="{FF2B5EF4-FFF2-40B4-BE49-F238E27FC236}">
                <a16:creationId xmlns:a16="http://schemas.microsoft.com/office/drawing/2014/main" id="{E7A15998-DCFD-9A4C-9A2F-E35AB5A2BB00}"/>
              </a:ext>
            </a:extLst>
          </p:cNvPr>
          <p:cNvSpPr txBox="1"/>
          <p:nvPr/>
        </p:nvSpPr>
        <p:spPr>
          <a:xfrm>
            <a:off x="1444711" y="256519"/>
            <a:ext cx="8529695" cy="523220"/>
          </a:xfrm>
          <a:prstGeom prst="rect">
            <a:avLst/>
          </a:prstGeom>
          <a:solidFill>
            <a:srgbClr val="FFFFFF"/>
          </a:solidFill>
        </p:spPr>
        <p:txBody>
          <a:bodyPr wrap="square" rtlCol="0">
            <a:spAutoFit/>
          </a:bodyPr>
          <a:lstStyle/>
          <a:p>
            <a:pPr algn="ctr" defTabSz="914400">
              <a:defRPr/>
            </a:pPr>
            <a:r>
              <a:rPr lang="pl-PL" sz="2800" b="1" kern="0" dirty="0">
                <a:solidFill>
                  <a:schemeClr val="tx1">
                    <a:lumMod val="85000"/>
                    <a:lumOff val="15000"/>
                  </a:schemeClr>
                </a:solidFill>
                <a:latin typeface="Calibri" panose="020F0502020204030204" pitchFamily="34" charset="0"/>
              </a:rPr>
              <a:t>Fast-neutron-</a:t>
            </a:r>
            <a:r>
              <a:rPr lang="pl-PL" sz="2800" b="1" kern="0" dirty="0" err="1">
                <a:solidFill>
                  <a:schemeClr val="tx1">
                    <a:lumMod val="85000"/>
                    <a:lumOff val="15000"/>
                  </a:schemeClr>
                </a:solidFill>
                <a:latin typeface="Calibri" panose="020F0502020204030204" pitchFamily="34" charset="0"/>
              </a:rPr>
              <a:t>induced</a:t>
            </a:r>
            <a:r>
              <a:rPr lang="pl-PL" sz="2800" b="1" kern="0" dirty="0">
                <a:solidFill>
                  <a:schemeClr val="tx1">
                    <a:lumMod val="85000"/>
                    <a:lumOff val="15000"/>
                  </a:schemeClr>
                </a:solidFill>
                <a:latin typeface="Calibri" panose="020F0502020204030204" pitchFamily="34" charset="0"/>
              </a:rPr>
              <a:t> </a:t>
            </a:r>
            <a:r>
              <a:rPr lang="pl-PL" sz="2800" b="1" kern="0" dirty="0" err="1">
                <a:solidFill>
                  <a:schemeClr val="tx1">
                    <a:lumMod val="85000"/>
                    <a:lumOff val="15000"/>
                  </a:schemeClr>
                </a:solidFill>
                <a:latin typeface="Calibri" panose="020F0502020204030204" pitchFamily="34" charset="0"/>
              </a:rPr>
              <a:t>fission</a:t>
            </a:r>
            <a:r>
              <a:rPr lang="pl-PL" sz="2800" b="1" kern="0" dirty="0">
                <a:solidFill>
                  <a:schemeClr val="tx1">
                    <a:lumMod val="85000"/>
                    <a:lumOff val="15000"/>
                  </a:schemeClr>
                </a:solidFill>
                <a:latin typeface="Calibri" panose="020F0502020204030204" pitchFamily="34" charset="0"/>
              </a:rPr>
              <a:t> on </a:t>
            </a:r>
            <a:r>
              <a:rPr lang="pl-PL" sz="2800" b="1" kern="0" dirty="0" err="1">
                <a:solidFill>
                  <a:schemeClr val="tx1">
                    <a:lumMod val="85000"/>
                    <a:lumOff val="15000"/>
                  </a:schemeClr>
                </a:solidFill>
                <a:latin typeface="Calibri" panose="020F0502020204030204" pitchFamily="34" charset="0"/>
              </a:rPr>
              <a:t>light</a:t>
            </a:r>
            <a:r>
              <a:rPr lang="pl-PL" sz="2800" b="1" kern="0" dirty="0">
                <a:solidFill>
                  <a:schemeClr val="tx1">
                    <a:lumMod val="85000"/>
                    <a:lumOff val="15000"/>
                  </a:schemeClr>
                </a:solidFill>
                <a:latin typeface="Calibri" panose="020F0502020204030204" pitchFamily="34" charset="0"/>
              </a:rPr>
              <a:t> </a:t>
            </a:r>
            <a:r>
              <a:rPr lang="pl-PL" sz="2800" b="1" kern="0" dirty="0" err="1">
                <a:solidFill>
                  <a:schemeClr val="tx1">
                    <a:lumMod val="85000"/>
                    <a:lumOff val="15000"/>
                  </a:schemeClr>
                </a:solidFill>
                <a:latin typeface="Calibri" panose="020F0502020204030204" pitchFamily="34" charset="0"/>
              </a:rPr>
              <a:t>actinide</a:t>
            </a:r>
            <a:r>
              <a:rPr lang="pl-PL" sz="2800" b="1" kern="0" dirty="0">
                <a:solidFill>
                  <a:schemeClr val="tx1">
                    <a:lumMod val="85000"/>
                    <a:lumOff val="15000"/>
                  </a:schemeClr>
                </a:solidFill>
                <a:latin typeface="Calibri" panose="020F0502020204030204" pitchFamily="34" charset="0"/>
              </a:rPr>
              <a:t> </a:t>
            </a:r>
            <a:r>
              <a:rPr lang="pl-PL" sz="2800" b="1" kern="0" dirty="0" err="1">
                <a:solidFill>
                  <a:schemeClr val="tx1">
                    <a:lumMod val="85000"/>
                    <a:lumOff val="15000"/>
                  </a:schemeClr>
                </a:solidFill>
                <a:latin typeface="Calibri" panose="020F0502020204030204" pitchFamily="34" charset="0"/>
              </a:rPr>
              <a:t>targets</a:t>
            </a:r>
            <a:endParaRPr lang="pl-PL" sz="2800" b="1" kern="0" dirty="0">
              <a:solidFill>
                <a:schemeClr val="tx1">
                  <a:lumMod val="85000"/>
                  <a:lumOff val="15000"/>
                </a:schemeClr>
              </a:solidFill>
              <a:latin typeface="Calibri" panose="020F0502020204030204" pitchFamily="34" charset="0"/>
            </a:endParaRPr>
          </a:p>
        </p:txBody>
      </p:sp>
    </p:spTree>
    <p:extLst>
      <p:ext uri="{BB962C8B-B14F-4D97-AF65-F5344CB8AC3E}">
        <p14:creationId xmlns:p14="http://schemas.microsoft.com/office/powerpoint/2010/main" val="1850459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15061878-25BA-F746-BEF0-7BB7E2D8DDF9}"/>
              </a:ext>
            </a:extLst>
          </p:cNvPr>
          <p:cNvSpPr/>
          <p:nvPr/>
        </p:nvSpPr>
        <p:spPr>
          <a:xfrm>
            <a:off x="277906" y="101113"/>
            <a:ext cx="11470099" cy="1754326"/>
          </a:xfrm>
          <a:prstGeom prst="rect">
            <a:avLst/>
          </a:prstGeom>
        </p:spPr>
        <p:txBody>
          <a:bodyPr wrap="square">
            <a:spAutoFit/>
          </a:bodyPr>
          <a:lstStyle/>
          <a:p>
            <a:pPr lvl="0" algn="just">
              <a:buClr>
                <a:srgbClr val="4F81BD"/>
              </a:buClr>
            </a:pPr>
            <a:r>
              <a:rPr lang="pl-PL" sz="2400" b="1" dirty="0">
                <a:latin typeface="Calibri" panose="020F0502020204030204" pitchFamily="34" charset="0"/>
                <a:cs typeface="Calibri" panose="020F0502020204030204" pitchFamily="34" charset="0"/>
              </a:rPr>
              <a:t>						</a:t>
            </a:r>
            <a:r>
              <a:rPr lang="pl-PL" sz="2400" b="1" dirty="0">
                <a:solidFill>
                  <a:srgbClr val="7030A0"/>
                </a:solidFill>
                <a:latin typeface="Calibri" panose="020F0502020204030204" pitchFamily="34" charset="0"/>
                <a:cs typeface="Calibri" panose="020F0502020204030204" pitchFamily="34" charset="0"/>
              </a:rPr>
              <a:t>2.2. </a:t>
            </a:r>
            <a:r>
              <a:rPr lang="en-US" sz="2400" b="1" kern="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Investigation of pygmy dipole resonances</a:t>
            </a:r>
            <a:endParaRPr lang="pl-PL" sz="2400" b="1" kern="0"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 synergy with the proposed experiments at NSF</a:t>
            </a:r>
            <a:r>
              <a:rPr kumimoji="0" lang="pl-PL" sz="24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 GANIL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24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DONES-IFMIF facility, providing a high-intensity neutron beam (with energies up to ~40 MeV) and 40-MeV deuteron beam,  will be an ideal for such measurements.</a:t>
            </a:r>
            <a:endParaRPr kumimoji="0" lang="pl-P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Łącznik prosty ze strzałką 5">
            <a:extLst>
              <a:ext uri="{FF2B5EF4-FFF2-40B4-BE49-F238E27FC236}">
                <a16:creationId xmlns:a16="http://schemas.microsoft.com/office/drawing/2014/main" id="{E55BF5E1-AAAD-974B-9049-1E9602F797EC}"/>
              </a:ext>
            </a:extLst>
          </p:cNvPr>
          <p:cNvCxnSpPr>
            <a:cxnSpLocks/>
          </p:cNvCxnSpPr>
          <p:nvPr/>
        </p:nvCxnSpPr>
        <p:spPr>
          <a:xfrm flipH="1" flipV="1">
            <a:off x="458008" y="4074110"/>
            <a:ext cx="5289681" cy="37782"/>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 name="Grupa 6">
            <a:extLst>
              <a:ext uri="{FF2B5EF4-FFF2-40B4-BE49-F238E27FC236}">
                <a16:creationId xmlns:a16="http://schemas.microsoft.com/office/drawing/2014/main" id="{4804C38D-3CF7-CC44-96FF-B9C7BF83D94F}"/>
              </a:ext>
            </a:extLst>
          </p:cNvPr>
          <p:cNvGrpSpPr/>
          <p:nvPr/>
        </p:nvGrpSpPr>
        <p:grpSpPr>
          <a:xfrm rot="5400000">
            <a:off x="2524445" y="931728"/>
            <a:ext cx="1081033" cy="5213906"/>
            <a:chOff x="4154840" y="2060848"/>
            <a:chExt cx="853214" cy="3663535"/>
          </a:xfrm>
          <a:solidFill>
            <a:schemeClr val="accent2">
              <a:lumMod val="75000"/>
              <a:alpha val="50196"/>
            </a:schemeClr>
          </a:solidFill>
        </p:grpSpPr>
        <p:sp>
          <p:nvSpPr>
            <p:cNvPr id="8" name="Dowolny kształt 7">
              <a:extLst>
                <a:ext uri="{FF2B5EF4-FFF2-40B4-BE49-F238E27FC236}">
                  <a16:creationId xmlns:a16="http://schemas.microsoft.com/office/drawing/2014/main" id="{AF72C470-E398-1F42-AB9C-A28A9E2E28F6}"/>
                </a:ext>
              </a:extLst>
            </p:cNvPr>
            <p:cNvSpPr/>
            <p:nvPr/>
          </p:nvSpPr>
          <p:spPr>
            <a:xfrm>
              <a:off x="4154840" y="2060848"/>
              <a:ext cx="842963" cy="3381457"/>
            </a:xfrm>
            <a:custGeom>
              <a:avLst/>
              <a:gdLst>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38175 w 842963"/>
                <a:gd name="connsiteY5" fmla="*/ 1919287 h 3414712"/>
                <a:gd name="connsiteX6" fmla="*/ 476250 w 842963"/>
                <a:gd name="connsiteY6" fmla="*/ 1657350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252413 w 842963"/>
                <a:gd name="connsiteY11" fmla="*/ 695325 h 3414712"/>
                <a:gd name="connsiteX12" fmla="*/ 590550 w 842963"/>
                <a:gd name="connsiteY12" fmla="*/ 366712 h 3414712"/>
                <a:gd name="connsiteX13" fmla="*/ 742950 w 842963"/>
                <a:gd name="connsiteY13" fmla="*/ 214312 h 3414712"/>
                <a:gd name="connsiteX14" fmla="*/ 842963 w 842963"/>
                <a:gd name="connsiteY14" fmla="*/ 0 h 3414712"/>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38175 w 842963"/>
                <a:gd name="connsiteY5" fmla="*/ 1919287 h 3414712"/>
                <a:gd name="connsiteX6" fmla="*/ 476250 w 842963"/>
                <a:gd name="connsiteY6" fmla="*/ 1657350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252413 w 842963"/>
                <a:gd name="connsiteY11" fmla="*/ 695325 h 3414712"/>
                <a:gd name="connsiteX12" fmla="*/ 590550 w 842963"/>
                <a:gd name="connsiteY12" fmla="*/ 366712 h 3414712"/>
                <a:gd name="connsiteX13" fmla="*/ 742950 w 842963"/>
                <a:gd name="connsiteY13" fmla="*/ 233362 h 3414712"/>
                <a:gd name="connsiteX14" fmla="*/ 842963 w 842963"/>
                <a:gd name="connsiteY14" fmla="*/ 0 h 3414712"/>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38175 w 842963"/>
                <a:gd name="connsiteY5" fmla="*/ 1919287 h 3414712"/>
                <a:gd name="connsiteX6" fmla="*/ 476250 w 842963"/>
                <a:gd name="connsiteY6" fmla="*/ 1657350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252413 w 842963"/>
                <a:gd name="connsiteY11" fmla="*/ 695325 h 3414712"/>
                <a:gd name="connsiteX12" fmla="*/ 590550 w 842963"/>
                <a:gd name="connsiteY12" fmla="*/ 366712 h 3414712"/>
                <a:gd name="connsiteX13" fmla="*/ 661988 w 842963"/>
                <a:gd name="connsiteY13" fmla="*/ 295275 h 3414712"/>
                <a:gd name="connsiteX14" fmla="*/ 742950 w 842963"/>
                <a:gd name="connsiteY14" fmla="*/ 233362 h 3414712"/>
                <a:gd name="connsiteX15" fmla="*/ 842963 w 842963"/>
                <a:gd name="connsiteY15" fmla="*/ 0 h 3414712"/>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38175 w 842963"/>
                <a:gd name="connsiteY5" fmla="*/ 1919287 h 3414712"/>
                <a:gd name="connsiteX6" fmla="*/ 476250 w 842963"/>
                <a:gd name="connsiteY6" fmla="*/ 1657350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252413 w 842963"/>
                <a:gd name="connsiteY11" fmla="*/ 695325 h 3414712"/>
                <a:gd name="connsiteX12" fmla="*/ 590550 w 842963"/>
                <a:gd name="connsiteY12" fmla="*/ 366712 h 3414712"/>
                <a:gd name="connsiteX13" fmla="*/ 685801 w 842963"/>
                <a:gd name="connsiteY13" fmla="*/ 295275 h 3414712"/>
                <a:gd name="connsiteX14" fmla="*/ 742950 w 842963"/>
                <a:gd name="connsiteY14" fmla="*/ 233362 h 3414712"/>
                <a:gd name="connsiteX15" fmla="*/ 842963 w 842963"/>
                <a:gd name="connsiteY15" fmla="*/ 0 h 3414712"/>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38175 w 842963"/>
                <a:gd name="connsiteY5" fmla="*/ 1919287 h 3414712"/>
                <a:gd name="connsiteX6" fmla="*/ 476250 w 842963"/>
                <a:gd name="connsiteY6" fmla="*/ 1657350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252413 w 842963"/>
                <a:gd name="connsiteY11" fmla="*/ 695325 h 3414712"/>
                <a:gd name="connsiteX12" fmla="*/ 600075 w 842963"/>
                <a:gd name="connsiteY12" fmla="*/ 380999 h 3414712"/>
                <a:gd name="connsiteX13" fmla="*/ 685801 w 842963"/>
                <a:gd name="connsiteY13" fmla="*/ 295275 h 3414712"/>
                <a:gd name="connsiteX14" fmla="*/ 742950 w 842963"/>
                <a:gd name="connsiteY14" fmla="*/ 233362 h 3414712"/>
                <a:gd name="connsiteX15" fmla="*/ 842963 w 842963"/>
                <a:gd name="connsiteY15" fmla="*/ 0 h 3414712"/>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38175 w 842963"/>
                <a:gd name="connsiteY5" fmla="*/ 1919287 h 3414712"/>
                <a:gd name="connsiteX6" fmla="*/ 476250 w 842963"/>
                <a:gd name="connsiteY6" fmla="*/ 1657350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123825 w 842963"/>
                <a:gd name="connsiteY11" fmla="*/ 838200 h 3414712"/>
                <a:gd name="connsiteX12" fmla="*/ 252413 w 842963"/>
                <a:gd name="connsiteY12" fmla="*/ 695325 h 3414712"/>
                <a:gd name="connsiteX13" fmla="*/ 600075 w 842963"/>
                <a:gd name="connsiteY13" fmla="*/ 380999 h 3414712"/>
                <a:gd name="connsiteX14" fmla="*/ 685801 w 842963"/>
                <a:gd name="connsiteY14" fmla="*/ 295275 h 3414712"/>
                <a:gd name="connsiteX15" fmla="*/ 742950 w 842963"/>
                <a:gd name="connsiteY15" fmla="*/ 233362 h 3414712"/>
                <a:gd name="connsiteX16" fmla="*/ 842963 w 842963"/>
                <a:gd name="connsiteY16" fmla="*/ 0 h 3414712"/>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38175 w 842963"/>
                <a:gd name="connsiteY5" fmla="*/ 1919287 h 3414712"/>
                <a:gd name="connsiteX6" fmla="*/ 476250 w 842963"/>
                <a:gd name="connsiteY6" fmla="*/ 1657350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100013 w 842963"/>
                <a:gd name="connsiteY11" fmla="*/ 833438 h 3414712"/>
                <a:gd name="connsiteX12" fmla="*/ 252413 w 842963"/>
                <a:gd name="connsiteY12" fmla="*/ 695325 h 3414712"/>
                <a:gd name="connsiteX13" fmla="*/ 600075 w 842963"/>
                <a:gd name="connsiteY13" fmla="*/ 380999 h 3414712"/>
                <a:gd name="connsiteX14" fmla="*/ 685801 w 842963"/>
                <a:gd name="connsiteY14" fmla="*/ 295275 h 3414712"/>
                <a:gd name="connsiteX15" fmla="*/ 742950 w 842963"/>
                <a:gd name="connsiteY15" fmla="*/ 233362 h 3414712"/>
                <a:gd name="connsiteX16" fmla="*/ 842963 w 842963"/>
                <a:gd name="connsiteY16" fmla="*/ 0 h 3414712"/>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47700 w 842963"/>
                <a:gd name="connsiteY5" fmla="*/ 1938337 h 3414712"/>
                <a:gd name="connsiteX6" fmla="*/ 476250 w 842963"/>
                <a:gd name="connsiteY6" fmla="*/ 1657350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100013 w 842963"/>
                <a:gd name="connsiteY11" fmla="*/ 833438 h 3414712"/>
                <a:gd name="connsiteX12" fmla="*/ 252413 w 842963"/>
                <a:gd name="connsiteY12" fmla="*/ 695325 h 3414712"/>
                <a:gd name="connsiteX13" fmla="*/ 600075 w 842963"/>
                <a:gd name="connsiteY13" fmla="*/ 380999 h 3414712"/>
                <a:gd name="connsiteX14" fmla="*/ 685801 w 842963"/>
                <a:gd name="connsiteY14" fmla="*/ 295275 h 3414712"/>
                <a:gd name="connsiteX15" fmla="*/ 742950 w 842963"/>
                <a:gd name="connsiteY15" fmla="*/ 233362 h 3414712"/>
                <a:gd name="connsiteX16" fmla="*/ 842963 w 842963"/>
                <a:gd name="connsiteY16" fmla="*/ 0 h 3414712"/>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47700 w 842963"/>
                <a:gd name="connsiteY5" fmla="*/ 1938337 h 3414712"/>
                <a:gd name="connsiteX6" fmla="*/ 500062 w 842963"/>
                <a:gd name="connsiteY6" fmla="*/ 1685925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100013 w 842963"/>
                <a:gd name="connsiteY11" fmla="*/ 833438 h 3414712"/>
                <a:gd name="connsiteX12" fmla="*/ 252413 w 842963"/>
                <a:gd name="connsiteY12" fmla="*/ 695325 h 3414712"/>
                <a:gd name="connsiteX13" fmla="*/ 600075 w 842963"/>
                <a:gd name="connsiteY13" fmla="*/ 380999 h 3414712"/>
                <a:gd name="connsiteX14" fmla="*/ 685801 w 842963"/>
                <a:gd name="connsiteY14" fmla="*/ 295275 h 3414712"/>
                <a:gd name="connsiteX15" fmla="*/ 742950 w 842963"/>
                <a:gd name="connsiteY15" fmla="*/ 233362 h 3414712"/>
                <a:gd name="connsiteX16" fmla="*/ 842963 w 842963"/>
                <a:gd name="connsiteY16" fmla="*/ 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2963" h="3414712">
                  <a:moveTo>
                    <a:pt x="842963" y="0"/>
                  </a:moveTo>
                  <a:cubicBezTo>
                    <a:pt x="841375" y="1138237"/>
                    <a:pt x="839788" y="2276475"/>
                    <a:pt x="838200" y="3414712"/>
                  </a:cubicBezTo>
                  <a:lnTo>
                    <a:pt x="762000" y="2471737"/>
                  </a:lnTo>
                  <a:lnTo>
                    <a:pt x="738188" y="2309812"/>
                  </a:lnTo>
                  <a:lnTo>
                    <a:pt x="714375" y="2190750"/>
                  </a:lnTo>
                  <a:lnTo>
                    <a:pt x="647700" y="1938337"/>
                  </a:lnTo>
                  <a:lnTo>
                    <a:pt x="500062" y="1685925"/>
                  </a:lnTo>
                  <a:lnTo>
                    <a:pt x="266700" y="1423987"/>
                  </a:lnTo>
                  <a:lnTo>
                    <a:pt x="119063" y="1271587"/>
                  </a:lnTo>
                  <a:lnTo>
                    <a:pt x="0" y="1081087"/>
                  </a:lnTo>
                  <a:lnTo>
                    <a:pt x="0" y="971550"/>
                  </a:lnTo>
                  <a:lnTo>
                    <a:pt x="100013" y="833438"/>
                  </a:lnTo>
                  <a:lnTo>
                    <a:pt x="252413" y="695325"/>
                  </a:lnTo>
                  <a:lnTo>
                    <a:pt x="600075" y="380999"/>
                  </a:lnTo>
                  <a:lnTo>
                    <a:pt x="685801" y="295275"/>
                  </a:lnTo>
                  <a:lnTo>
                    <a:pt x="742950" y="233362"/>
                  </a:lnTo>
                  <a:lnTo>
                    <a:pt x="842963" y="0"/>
                  </a:lnTo>
                  <a:close/>
                </a:path>
              </a:pathLst>
            </a:cu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Dowolny kształt 8">
              <a:extLst>
                <a:ext uri="{FF2B5EF4-FFF2-40B4-BE49-F238E27FC236}">
                  <a16:creationId xmlns:a16="http://schemas.microsoft.com/office/drawing/2014/main" id="{D727F722-74CC-A947-9890-286349D8FCB2}"/>
                </a:ext>
              </a:extLst>
            </p:cNvPr>
            <p:cNvSpPr/>
            <p:nvPr/>
          </p:nvSpPr>
          <p:spPr>
            <a:xfrm>
              <a:off x="4289123" y="2963302"/>
              <a:ext cx="714915" cy="2761081"/>
            </a:xfrm>
            <a:custGeom>
              <a:avLst/>
              <a:gdLst>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38175 w 842963"/>
                <a:gd name="connsiteY5" fmla="*/ 1919287 h 3414712"/>
                <a:gd name="connsiteX6" fmla="*/ 476250 w 842963"/>
                <a:gd name="connsiteY6" fmla="*/ 1657350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252413 w 842963"/>
                <a:gd name="connsiteY11" fmla="*/ 695325 h 3414712"/>
                <a:gd name="connsiteX12" fmla="*/ 590550 w 842963"/>
                <a:gd name="connsiteY12" fmla="*/ 366712 h 3414712"/>
                <a:gd name="connsiteX13" fmla="*/ 742950 w 842963"/>
                <a:gd name="connsiteY13" fmla="*/ 214312 h 3414712"/>
                <a:gd name="connsiteX14" fmla="*/ 842963 w 842963"/>
                <a:gd name="connsiteY14" fmla="*/ 0 h 3414712"/>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38175 w 842963"/>
                <a:gd name="connsiteY5" fmla="*/ 1919287 h 3414712"/>
                <a:gd name="connsiteX6" fmla="*/ 476250 w 842963"/>
                <a:gd name="connsiteY6" fmla="*/ 1657350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252413 w 842963"/>
                <a:gd name="connsiteY11" fmla="*/ 695325 h 3414712"/>
                <a:gd name="connsiteX12" fmla="*/ 590550 w 842963"/>
                <a:gd name="connsiteY12" fmla="*/ 366712 h 3414712"/>
                <a:gd name="connsiteX13" fmla="*/ 742950 w 842963"/>
                <a:gd name="connsiteY13" fmla="*/ 233362 h 3414712"/>
                <a:gd name="connsiteX14" fmla="*/ 842963 w 842963"/>
                <a:gd name="connsiteY14" fmla="*/ 0 h 3414712"/>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38175 w 842963"/>
                <a:gd name="connsiteY5" fmla="*/ 1919287 h 3414712"/>
                <a:gd name="connsiteX6" fmla="*/ 476250 w 842963"/>
                <a:gd name="connsiteY6" fmla="*/ 1657350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252413 w 842963"/>
                <a:gd name="connsiteY11" fmla="*/ 695325 h 3414712"/>
                <a:gd name="connsiteX12" fmla="*/ 590550 w 842963"/>
                <a:gd name="connsiteY12" fmla="*/ 366712 h 3414712"/>
                <a:gd name="connsiteX13" fmla="*/ 661988 w 842963"/>
                <a:gd name="connsiteY13" fmla="*/ 295275 h 3414712"/>
                <a:gd name="connsiteX14" fmla="*/ 742950 w 842963"/>
                <a:gd name="connsiteY14" fmla="*/ 233362 h 3414712"/>
                <a:gd name="connsiteX15" fmla="*/ 842963 w 842963"/>
                <a:gd name="connsiteY15" fmla="*/ 0 h 3414712"/>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38175 w 842963"/>
                <a:gd name="connsiteY5" fmla="*/ 1919287 h 3414712"/>
                <a:gd name="connsiteX6" fmla="*/ 476250 w 842963"/>
                <a:gd name="connsiteY6" fmla="*/ 1657350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252413 w 842963"/>
                <a:gd name="connsiteY11" fmla="*/ 695325 h 3414712"/>
                <a:gd name="connsiteX12" fmla="*/ 590550 w 842963"/>
                <a:gd name="connsiteY12" fmla="*/ 366712 h 3414712"/>
                <a:gd name="connsiteX13" fmla="*/ 685801 w 842963"/>
                <a:gd name="connsiteY13" fmla="*/ 295275 h 3414712"/>
                <a:gd name="connsiteX14" fmla="*/ 742950 w 842963"/>
                <a:gd name="connsiteY14" fmla="*/ 233362 h 3414712"/>
                <a:gd name="connsiteX15" fmla="*/ 842963 w 842963"/>
                <a:gd name="connsiteY15" fmla="*/ 0 h 3414712"/>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38175 w 842963"/>
                <a:gd name="connsiteY5" fmla="*/ 1919287 h 3414712"/>
                <a:gd name="connsiteX6" fmla="*/ 476250 w 842963"/>
                <a:gd name="connsiteY6" fmla="*/ 1657350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252413 w 842963"/>
                <a:gd name="connsiteY11" fmla="*/ 695325 h 3414712"/>
                <a:gd name="connsiteX12" fmla="*/ 600075 w 842963"/>
                <a:gd name="connsiteY12" fmla="*/ 380999 h 3414712"/>
                <a:gd name="connsiteX13" fmla="*/ 685801 w 842963"/>
                <a:gd name="connsiteY13" fmla="*/ 295275 h 3414712"/>
                <a:gd name="connsiteX14" fmla="*/ 742950 w 842963"/>
                <a:gd name="connsiteY14" fmla="*/ 233362 h 3414712"/>
                <a:gd name="connsiteX15" fmla="*/ 842963 w 842963"/>
                <a:gd name="connsiteY15" fmla="*/ 0 h 3414712"/>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38175 w 842963"/>
                <a:gd name="connsiteY5" fmla="*/ 1919287 h 3414712"/>
                <a:gd name="connsiteX6" fmla="*/ 476250 w 842963"/>
                <a:gd name="connsiteY6" fmla="*/ 1657350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123825 w 842963"/>
                <a:gd name="connsiteY11" fmla="*/ 838200 h 3414712"/>
                <a:gd name="connsiteX12" fmla="*/ 252413 w 842963"/>
                <a:gd name="connsiteY12" fmla="*/ 695325 h 3414712"/>
                <a:gd name="connsiteX13" fmla="*/ 600075 w 842963"/>
                <a:gd name="connsiteY13" fmla="*/ 380999 h 3414712"/>
                <a:gd name="connsiteX14" fmla="*/ 685801 w 842963"/>
                <a:gd name="connsiteY14" fmla="*/ 295275 h 3414712"/>
                <a:gd name="connsiteX15" fmla="*/ 742950 w 842963"/>
                <a:gd name="connsiteY15" fmla="*/ 233362 h 3414712"/>
                <a:gd name="connsiteX16" fmla="*/ 842963 w 842963"/>
                <a:gd name="connsiteY16" fmla="*/ 0 h 3414712"/>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38175 w 842963"/>
                <a:gd name="connsiteY5" fmla="*/ 1919287 h 3414712"/>
                <a:gd name="connsiteX6" fmla="*/ 476250 w 842963"/>
                <a:gd name="connsiteY6" fmla="*/ 1657350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100013 w 842963"/>
                <a:gd name="connsiteY11" fmla="*/ 833438 h 3414712"/>
                <a:gd name="connsiteX12" fmla="*/ 252413 w 842963"/>
                <a:gd name="connsiteY12" fmla="*/ 695325 h 3414712"/>
                <a:gd name="connsiteX13" fmla="*/ 600075 w 842963"/>
                <a:gd name="connsiteY13" fmla="*/ 380999 h 3414712"/>
                <a:gd name="connsiteX14" fmla="*/ 685801 w 842963"/>
                <a:gd name="connsiteY14" fmla="*/ 295275 h 3414712"/>
                <a:gd name="connsiteX15" fmla="*/ 742950 w 842963"/>
                <a:gd name="connsiteY15" fmla="*/ 233362 h 3414712"/>
                <a:gd name="connsiteX16" fmla="*/ 842963 w 842963"/>
                <a:gd name="connsiteY16" fmla="*/ 0 h 3414712"/>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47700 w 842963"/>
                <a:gd name="connsiteY5" fmla="*/ 1938337 h 3414712"/>
                <a:gd name="connsiteX6" fmla="*/ 476250 w 842963"/>
                <a:gd name="connsiteY6" fmla="*/ 1657350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100013 w 842963"/>
                <a:gd name="connsiteY11" fmla="*/ 833438 h 3414712"/>
                <a:gd name="connsiteX12" fmla="*/ 252413 w 842963"/>
                <a:gd name="connsiteY12" fmla="*/ 695325 h 3414712"/>
                <a:gd name="connsiteX13" fmla="*/ 600075 w 842963"/>
                <a:gd name="connsiteY13" fmla="*/ 380999 h 3414712"/>
                <a:gd name="connsiteX14" fmla="*/ 685801 w 842963"/>
                <a:gd name="connsiteY14" fmla="*/ 295275 h 3414712"/>
                <a:gd name="connsiteX15" fmla="*/ 742950 w 842963"/>
                <a:gd name="connsiteY15" fmla="*/ 233362 h 3414712"/>
                <a:gd name="connsiteX16" fmla="*/ 842963 w 842963"/>
                <a:gd name="connsiteY16" fmla="*/ 0 h 3414712"/>
                <a:gd name="connsiteX0" fmla="*/ 842963 w 842963"/>
                <a:gd name="connsiteY0" fmla="*/ 0 h 3414712"/>
                <a:gd name="connsiteX1" fmla="*/ 838200 w 842963"/>
                <a:gd name="connsiteY1" fmla="*/ 3414712 h 3414712"/>
                <a:gd name="connsiteX2" fmla="*/ 762000 w 842963"/>
                <a:gd name="connsiteY2" fmla="*/ 2471737 h 3414712"/>
                <a:gd name="connsiteX3" fmla="*/ 738188 w 842963"/>
                <a:gd name="connsiteY3" fmla="*/ 2309812 h 3414712"/>
                <a:gd name="connsiteX4" fmla="*/ 714375 w 842963"/>
                <a:gd name="connsiteY4" fmla="*/ 2190750 h 3414712"/>
                <a:gd name="connsiteX5" fmla="*/ 647700 w 842963"/>
                <a:gd name="connsiteY5" fmla="*/ 1938337 h 3414712"/>
                <a:gd name="connsiteX6" fmla="*/ 500062 w 842963"/>
                <a:gd name="connsiteY6" fmla="*/ 1685925 h 3414712"/>
                <a:gd name="connsiteX7" fmla="*/ 266700 w 842963"/>
                <a:gd name="connsiteY7" fmla="*/ 1423987 h 3414712"/>
                <a:gd name="connsiteX8" fmla="*/ 119063 w 842963"/>
                <a:gd name="connsiteY8" fmla="*/ 1271587 h 3414712"/>
                <a:gd name="connsiteX9" fmla="*/ 0 w 842963"/>
                <a:gd name="connsiteY9" fmla="*/ 1081087 h 3414712"/>
                <a:gd name="connsiteX10" fmla="*/ 0 w 842963"/>
                <a:gd name="connsiteY10" fmla="*/ 971550 h 3414712"/>
                <a:gd name="connsiteX11" fmla="*/ 100013 w 842963"/>
                <a:gd name="connsiteY11" fmla="*/ 833438 h 3414712"/>
                <a:gd name="connsiteX12" fmla="*/ 252413 w 842963"/>
                <a:gd name="connsiteY12" fmla="*/ 695325 h 3414712"/>
                <a:gd name="connsiteX13" fmla="*/ 600075 w 842963"/>
                <a:gd name="connsiteY13" fmla="*/ 380999 h 3414712"/>
                <a:gd name="connsiteX14" fmla="*/ 685801 w 842963"/>
                <a:gd name="connsiteY14" fmla="*/ 295275 h 3414712"/>
                <a:gd name="connsiteX15" fmla="*/ 742950 w 842963"/>
                <a:gd name="connsiteY15" fmla="*/ 233362 h 3414712"/>
                <a:gd name="connsiteX16" fmla="*/ 842963 w 842963"/>
                <a:gd name="connsiteY16" fmla="*/ 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2963" h="3414712">
                  <a:moveTo>
                    <a:pt x="842963" y="0"/>
                  </a:moveTo>
                  <a:cubicBezTo>
                    <a:pt x="841375" y="1138237"/>
                    <a:pt x="839788" y="2276475"/>
                    <a:pt x="838200" y="3414712"/>
                  </a:cubicBezTo>
                  <a:lnTo>
                    <a:pt x="762000" y="2471737"/>
                  </a:lnTo>
                  <a:lnTo>
                    <a:pt x="738188" y="2309812"/>
                  </a:lnTo>
                  <a:lnTo>
                    <a:pt x="714375" y="2190750"/>
                  </a:lnTo>
                  <a:lnTo>
                    <a:pt x="647700" y="1938337"/>
                  </a:lnTo>
                  <a:lnTo>
                    <a:pt x="500062" y="1685925"/>
                  </a:lnTo>
                  <a:lnTo>
                    <a:pt x="266700" y="1423987"/>
                  </a:lnTo>
                  <a:lnTo>
                    <a:pt x="119063" y="1271587"/>
                  </a:lnTo>
                  <a:lnTo>
                    <a:pt x="0" y="1081087"/>
                  </a:lnTo>
                  <a:lnTo>
                    <a:pt x="0" y="971550"/>
                  </a:lnTo>
                  <a:lnTo>
                    <a:pt x="100013" y="833438"/>
                  </a:lnTo>
                  <a:lnTo>
                    <a:pt x="252413" y="695325"/>
                  </a:lnTo>
                  <a:lnTo>
                    <a:pt x="600075" y="380999"/>
                  </a:lnTo>
                  <a:lnTo>
                    <a:pt x="685801" y="295275"/>
                  </a:lnTo>
                  <a:lnTo>
                    <a:pt x="742950" y="233362"/>
                  </a:lnTo>
                  <a:lnTo>
                    <a:pt x="842963" y="0"/>
                  </a:lnTo>
                  <a:close/>
                </a:path>
              </a:pathLst>
            </a:cu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Line 19">
              <a:extLst>
                <a:ext uri="{FF2B5EF4-FFF2-40B4-BE49-F238E27FC236}">
                  <a16:creationId xmlns:a16="http://schemas.microsoft.com/office/drawing/2014/main" id="{8FE8FBE8-2D07-0349-8BE1-B61BAC85D286}"/>
                </a:ext>
              </a:extLst>
            </p:cNvPr>
            <p:cNvSpPr>
              <a:spLocks noChangeShapeType="1"/>
            </p:cNvSpPr>
            <p:nvPr/>
          </p:nvSpPr>
          <p:spPr bwMode="auto">
            <a:xfrm flipH="1">
              <a:off x="4503126" y="4526442"/>
              <a:ext cx="504928" cy="0"/>
            </a:xfrm>
            <a:prstGeom prst="line">
              <a:avLst/>
            </a:prstGeom>
            <a:grpFill/>
            <a:ln w="38100">
              <a:solidFill>
                <a:schemeClr val="accent2">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Line 20">
              <a:extLst>
                <a:ext uri="{FF2B5EF4-FFF2-40B4-BE49-F238E27FC236}">
                  <a16:creationId xmlns:a16="http://schemas.microsoft.com/office/drawing/2014/main" id="{91EBA848-E6AD-A243-A396-316D0E5D458B}"/>
                </a:ext>
              </a:extLst>
            </p:cNvPr>
            <p:cNvSpPr>
              <a:spLocks noChangeShapeType="1"/>
            </p:cNvSpPr>
            <p:nvPr/>
          </p:nvSpPr>
          <p:spPr bwMode="auto">
            <a:xfrm flipH="1">
              <a:off x="4168983" y="4701083"/>
              <a:ext cx="839071" cy="0"/>
            </a:xfrm>
            <a:prstGeom prst="line">
              <a:avLst/>
            </a:prstGeom>
            <a:grpFill/>
            <a:ln w="38100">
              <a:solidFill>
                <a:schemeClr val="accent2">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Line 21">
              <a:extLst>
                <a:ext uri="{FF2B5EF4-FFF2-40B4-BE49-F238E27FC236}">
                  <a16:creationId xmlns:a16="http://schemas.microsoft.com/office/drawing/2014/main" id="{31EA9BD0-9CD8-A649-B585-4D7E473DABB9}"/>
                </a:ext>
              </a:extLst>
            </p:cNvPr>
            <p:cNvSpPr>
              <a:spLocks noChangeShapeType="1"/>
            </p:cNvSpPr>
            <p:nvPr/>
          </p:nvSpPr>
          <p:spPr bwMode="auto">
            <a:xfrm flipH="1">
              <a:off x="4503126" y="4875733"/>
              <a:ext cx="504928" cy="0"/>
            </a:xfrm>
            <a:prstGeom prst="line">
              <a:avLst/>
            </a:prstGeom>
            <a:grpFill/>
            <a:ln w="38100">
              <a:solidFill>
                <a:schemeClr val="accent2">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Line 22">
              <a:extLst>
                <a:ext uri="{FF2B5EF4-FFF2-40B4-BE49-F238E27FC236}">
                  <a16:creationId xmlns:a16="http://schemas.microsoft.com/office/drawing/2014/main" id="{70CECCA2-37A3-314D-9DDA-F652BAC97783}"/>
                </a:ext>
              </a:extLst>
            </p:cNvPr>
            <p:cNvSpPr>
              <a:spLocks noChangeShapeType="1"/>
            </p:cNvSpPr>
            <p:nvPr/>
          </p:nvSpPr>
          <p:spPr bwMode="auto">
            <a:xfrm flipH="1">
              <a:off x="4673911" y="4962096"/>
              <a:ext cx="334143" cy="0"/>
            </a:xfrm>
            <a:prstGeom prst="line">
              <a:avLst/>
            </a:prstGeom>
            <a:grpFill/>
            <a:ln w="38100">
              <a:solidFill>
                <a:schemeClr val="accent2">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Line 23">
              <a:extLst>
                <a:ext uri="{FF2B5EF4-FFF2-40B4-BE49-F238E27FC236}">
                  <a16:creationId xmlns:a16="http://schemas.microsoft.com/office/drawing/2014/main" id="{82066E3E-591E-C544-896E-5A119AAD0C16}"/>
                </a:ext>
              </a:extLst>
            </p:cNvPr>
            <p:cNvSpPr>
              <a:spLocks noChangeShapeType="1"/>
            </p:cNvSpPr>
            <p:nvPr/>
          </p:nvSpPr>
          <p:spPr bwMode="auto">
            <a:xfrm flipH="1">
              <a:off x="4503126" y="5048459"/>
              <a:ext cx="504928" cy="0"/>
            </a:xfrm>
            <a:prstGeom prst="line">
              <a:avLst/>
            </a:prstGeom>
            <a:grpFill/>
            <a:ln w="38100">
              <a:solidFill>
                <a:schemeClr val="accent2">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Line 24">
              <a:extLst>
                <a:ext uri="{FF2B5EF4-FFF2-40B4-BE49-F238E27FC236}">
                  <a16:creationId xmlns:a16="http://schemas.microsoft.com/office/drawing/2014/main" id="{F317D442-1BE3-9F4B-943B-0CF4B2A4C377}"/>
                </a:ext>
              </a:extLst>
            </p:cNvPr>
            <p:cNvSpPr>
              <a:spLocks noChangeShapeType="1"/>
            </p:cNvSpPr>
            <p:nvPr/>
          </p:nvSpPr>
          <p:spPr bwMode="auto">
            <a:xfrm flipH="1">
              <a:off x="4503126" y="4601727"/>
              <a:ext cx="504928" cy="0"/>
            </a:xfrm>
            <a:prstGeom prst="line">
              <a:avLst/>
            </a:prstGeom>
            <a:grpFill/>
            <a:ln w="38100">
              <a:solidFill>
                <a:schemeClr val="accent2">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6" name="Straight Connector 47">
            <a:extLst>
              <a:ext uri="{FF2B5EF4-FFF2-40B4-BE49-F238E27FC236}">
                <a16:creationId xmlns:a16="http://schemas.microsoft.com/office/drawing/2014/main" id="{D17BCB68-F737-2341-B1EE-59FD259AB18B}"/>
              </a:ext>
            </a:extLst>
          </p:cNvPr>
          <p:cNvCxnSpPr>
            <a:cxnSpLocks/>
          </p:cNvCxnSpPr>
          <p:nvPr/>
        </p:nvCxnSpPr>
        <p:spPr>
          <a:xfrm>
            <a:off x="2568163" y="3090552"/>
            <a:ext cx="0" cy="1061308"/>
          </a:xfrm>
          <a:prstGeom prst="line">
            <a:avLst/>
          </a:prstGeom>
          <a:ln w="28575">
            <a:solidFill>
              <a:schemeClr val="tx1"/>
            </a:solidFill>
            <a:prstDash val="dash"/>
            <a:tailEnd type="none"/>
          </a:ln>
        </p:spPr>
        <p:style>
          <a:lnRef idx="1">
            <a:schemeClr val="dk1"/>
          </a:lnRef>
          <a:fillRef idx="0">
            <a:schemeClr val="dk1"/>
          </a:fillRef>
          <a:effectRef idx="0">
            <a:schemeClr val="dk1"/>
          </a:effectRef>
          <a:fontRef idx="minor">
            <a:schemeClr val="tx1"/>
          </a:fontRef>
        </p:style>
      </p:cxnSp>
      <p:sp>
        <p:nvSpPr>
          <p:cNvPr id="17" name="pole tekstowe 16">
            <a:extLst>
              <a:ext uri="{FF2B5EF4-FFF2-40B4-BE49-F238E27FC236}">
                <a16:creationId xmlns:a16="http://schemas.microsoft.com/office/drawing/2014/main" id="{BC353F68-1846-C447-A08F-CDE68DDE2437}"/>
              </a:ext>
            </a:extLst>
          </p:cNvPr>
          <p:cNvSpPr txBox="1"/>
          <p:nvPr/>
        </p:nvSpPr>
        <p:spPr>
          <a:xfrm>
            <a:off x="5748520" y="4093118"/>
            <a:ext cx="995785" cy="338554"/>
          </a:xfrm>
          <a:prstGeom prst="rect">
            <a:avLst/>
          </a:prstGeom>
          <a:noFill/>
        </p:spPr>
        <p:txBody>
          <a:bodyPr wrap="none" rtlCol="0">
            <a:spAutoFit/>
          </a:bodyPr>
          <a:lstStyle>
            <a:defPPr>
              <a:defRPr lang="en-US"/>
            </a:defPPr>
            <a:lvl1pPr>
              <a:defRPr sz="1400">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Light" panose="020F0302020204030204"/>
                <a:ea typeface="+mn-ea"/>
                <a:cs typeface="+mn-cs"/>
              </a:rPr>
              <a:t>E* [MeV]</a:t>
            </a:r>
          </a:p>
        </p:txBody>
      </p:sp>
      <p:pic>
        <p:nvPicPr>
          <p:cNvPr id="18" name="Picture 4" descr="povnuc_pdr">
            <a:extLst>
              <a:ext uri="{FF2B5EF4-FFF2-40B4-BE49-F238E27FC236}">
                <a16:creationId xmlns:a16="http://schemas.microsoft.com/office/drawing/2014/main" id="{1D83FD75-9207-E64B-B3AA-DCABD0D28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2887" y="2120098"/>
            <a:ext cx="813040" cy="62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quadr">
            <a:extLst>
              <a:ext uri="{FF2B5EF4-FFF2-40B4-BE49-F238E27FC236}">
                <a16:creationId xmlns:a16="http://schemas.microsoft.com/office/drawing/2014/main" id="{EE2DC719-1C77-7C40-9280-4EF14C594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094" y="2127724"/>
            <a:ext cx="750741" cy="60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gdr">
            <a:extLst>
              <a:ext uri="{FF2B5EF4-FFF2-40B4-BE49-F238E27FC236}">
                <a16:creationId xmlns:a16="http://schemas.microsoft.com/office/drawing/2014/main" id="{E6B8519F-1A84-E64E-8AF0-469879A8D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7662" y="2127724"/>
            <a:ext cx="747822" cy="549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pole tekstowe 20">
            <a:extLst>
              <a:ext uri="{FF2B5EF4-FFF2-40B4-BE49-F238E27FC236}">
                <a16:creationId xmlns:a16="http://schemas.microsoft.com/office/drawing/2014/main" id="{6C02E58B-652D-DE49-A592-905ACBB0EB95}"/>
              </a:ext>
            </a:extLst>
          </p:cNvPr>
          <p:cNvSpPr txBox="1"/>
          <p:nvPr/>
        </p:nvSpPr>
        <p:spPr>
          <a:xfrm>
            <a:off x="1542887" y="2665041"/>
            <a:ext cx="6719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PDR</a:t>
            </a:r>
          </a:p>
        </p:txBody>
      </p:sp>
      <p:sp>
        <p:nvSpPr>
          <p:cNvPr id="22" name="pole tekstowe 21">
            <a:extLst>
              <a:ext uri="{FF2B5EF4-FFF2-40B4-BE49-F238E27FC236}">
                <a16:creationId xmlns:a16="http://schemas.microsoft.com/office/drawing/2014/main" id="{9D58F218-CB38-694E-B2B5-77AD3CB1E627}"/>
              </a:ext>
            </a:extLst>
          </p:cNvPr>
          <p:cNvSpPr txBox="1"/>
          <p:nvPr/>
        </p:nvSpPr>
        <p:spPr>
          <a:xfrm>
            <a:off x="3869286" y="2685602"/>
            <a:ext cx="979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IV GDR</a:t>
            </a:r>
          </a:p>
        </p:txBody>
      </p:sp>
      <p:sp>
        <p:nvSpPr>
          <p:cNvPr id="23" name="pole tekstowe 22">
            <a:extLst>
              <a:ext uri="{FF2B5EF4-FFF2-40B4-BE49-F238E27FC236}">
                <a16:creationId xmlns:a16="http://schemas.microsoft.com/office/drawing/2014/main" id="{7A814FDF-95DF-194E-A23D-BDB98AF7A6E0}"/>
              </a:ext>
            </a:extLst>
          </p:cNvPr>
          <p:cNvSpPr txBox="1"/>
          <p:nvPr/>
        </p:nvSpPr>
        <p:spPr>
          <a:xfrm>
            <a:off x="2616317" y="2701853"/>
            <a:ext cx="9925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IS GQR</a:t>
            </a:r>
          </a:p>
        </p:txBody>
      </p:sp>
      <p:sp>
        <p:nvSpPr>
          <p:cNvPr id="24" name="pole tekstowe 23">
            <a:extLst>
              <a:ext uri="{FF2B5EF4-FFF2-40B4-BE49-F238E27FC236}">
                <a16:creationId xmlns:a16="http://schemas.microsoft.com/office/drawing/2014/main" id="{7F8E0DAD-B7BF-8A44-AB75-53F38A5E6B58}"/>
              </a:ext>
            </a:extLst>
          </p:cNvPr>
          <p:cNvSpPr txBox="1"/>
          <p:nvPr/>
        </p:nvSpPr>
        <p:spPr>
          <a:xfrm>
            <a:off x="4106654" y="4178769"/>
            <a:ext cx="412292" cy="338554"/>
          </a:xfrm>
          <a:prstGeom prst="rect">
            <a:avLst/>
          </a:prstGeom>
          <a:noFill/>
        </p:spPr>
        <p:txBody>
          <a:bodyPr wrap="none" rtlCol="0">
            <a:spAutoFit/>
          </a:bodyPr>
          <a:lstStyle>
            <a:defPPr>
              <a:defRPr lang="en-US"/>
            </a:defPPr>
            <a:lvl1pPr>
              <a:defRPr sz="1400">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Light" panose="020F0302020204030204"/>
                <a:ea typeface="+mn-ea"/>
                <a:cs typeface="+mn-cs"/>
              </a:rPr>
              <a:t>15</a:t>
            </a:r>
          </a:p>
        </p:txBody>
      </p:sp>
      <p:sp>
        <p:nvSpPr>
          <p:cNvPr id="25" name="pole tekstowe 24">
            <a:extLst>
              <a:ext uri="{FF2B5EF4-FFF2-40B4-BE49-F238E27FC236}">
                <a16:creationId xmlns:a16="http://schemas.microsoft.com/office/drawing/2014/main" id="{A9984AB4-A142-B14D-B65B-912C36704243}"/>
              </a:ext>
            </a:extLst>
          </p:cNvPr>
          <p:cNvSpPr txBox="1"/>
          <p:nvPr/>
        </p:nvSpPr>
        <p:spPr>
          <a:xfrm>
            <a:off x="218054" y="4170625"/>
            <a:ext cx="298480" cy="338554"/>
          </a:xfrm>
          <a:prstGeom prst="rect">
            <a:avLst/>
          </a:prstGeom>
          <a:noFill/>
        </p:spPr>
        <p:txBody>
          <a:bodyPr wrap="none" rtlCol="0">
            <a:spAutoFit/>
          </a:bodyPr>
          <a:lstStyle>
            <a:defPPr>
              <a:defRPr lang="en-US"/>
            </a:defPPr>
            <a:lvl1pPr>
              <a:defRPr sz="1400">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Light" panose="020F0302020204030204"/>
                <a:ea typeface="+mn-ea"/>
                <a:cs typeface="+mn-cs"/>
              </a:rPr>
              <a:t>0</a:t>
            </a:r>
          </a:p>
        </p:txBody>
      </p:sp>
      <p:sp>
        <p:nvSpPr>
          <p:cNvPr id="26" name="pole tekstowe 25">
            <a:extLst>
              <a:ext uri="{FF2B5EF4-FFF2-40B4-BE49-F238E27FC236}">
                <a16:creationId xmlns:a16="http://schemas.microsoft.com/office/drawing/2014/main" id="{55DFC9F6-9A91-044B-B8C8-FD358800806E}"/>
              </a:ext>
            </a:extLst>
          </p:cNvPr>
          <p:cNvSpPr txBox="1"/>
          <p:nvPr/>
        </p:nvSpPr>
        <p:spPr>
          <a:xfrm>
            <a:off x="2289480" y="4209915"/>
            <a:ext cx="622286" cy="338554"/>
          </a:xfrm>
          <a:prstGeom prst="rect">
            <a:avLst/>
          </a:prstGeom>
          <a:noFill/>
        </p:spPr>
        <p:txBody>
          <a:bodyPr wrap="none" rtlCol="0">
            <a:spAutoFit/>
          </a:bodyPr>
          <a:lstStyle>
            <a:defPPr>
              <a:defRPr lang="en-US"/>
            </a:defPPr>
            <a:lvl1pPr>
              <a:defRPr sz="1400">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Light" panose="020F0302020204030204"/>
                <a:ea typeface="+mn-ea"/>
                <a:cs typeface="+mn-cs"/>
              </a:rPr>
              <a:t>B</a:t>
            </a:r>
            <a:r>
              <a:rPr kumimoji="0" lang="en-GB" sz="1600" b="0" i="0" u="none" strike="noStrike" kern="1200" cap="none" spc="0" normalizeH="0" baseline="-25000" noProof="0" dirty="0">
                <a:ln>
                  <a:noFill/>
                </a:ln>
                <a:solidFill>
                  <a:prstClr val="black"/>
                </a:solidFill>
                <a:effectLst/>
                <a:uLnTx/>
                <a:uFillTx/>
                <a:latin typeface="Calibri Light" panose="020F0302020204030204"/>
                <a:ea typeface="+mn-ea"/>
                <a:cs typeface="+mn-cs"/>
              </a:rPr>
              <a:t>n</a:t>
            </a:r>
            <a:r>
              <a:rPr kumimoji="0" lang="en-GB" sz="1600" b="0" i="0" u="none" strike="noStrike" kern="1200" cap="none" spc="0" normalizeH="0" baseline="0" noProof="0" dirty="0">
                <a:ln>
                  <a:noFill/>
                </a:ln>
                <a:solidFill>
                  <a:prstClr val="black"/>
                </a:solidFill>
                <a:effectLst/>
                <a:uLnTx/>
                <a:uFillTx/>
                <a:latin typeface="Calibri Light" panose="020F0302020204030204"/>
                <a:ea typeface="+mn-ea"/>
                <a:cs typeface="+mn-cs"/>
              </a:rPr>
              <a:t>≈8</a:t>
            </a:r>
          </a:p>
        </p:txBody>
      </p:sp>
      <p:sp>
        <p:nvSpPr>
          <p:cNvPr id="27" name="Prostokąt 26">
            <a:extLst>
              <a:ext uri="{FF2B5EF4-FFF2-40B4-BE49-F238E27FC236}">
                <a16:creationId xmlns:a16="http://schemas.microsoft.com/office/drawing/2014/main" id="{F6A0B8E8-2B09-9042-84A2-5C67357EEDE4}"/>
              </a:ext>
            </a:extLst>
          </p:cNvPr>
          <p:cNvSpPr/>
          <p:nvPr/>
        </p:nvSpPr>
        <p:spPr>
          <a:xfrm>
            <a:off x="805328" y="4637483"/>
            <a:ext cx="9888071"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 far, investigations of Pygmy Dipole resonance were carried out using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the</a:t>
            </a:r>
            <a:r>
              <a:rPr kumimoji="0" lang="pl-PL"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800" b="0" i="0" u="none" strike="noStrike" kern="1200" cap="none" spc="0" normalizeH="0" baseline="0" noProof="0" dirty="0">
                <a:ln>
                  <a:noFill/>
                </a:ln>
                <a:solidFill>
                  <a:srgbClr val="FF0000"/>
                </a:solidFill>
                <a:effectLst/>
                <a:uLnTx/>
                <a:uFillTx/>
                <a:latin typeface="Symbol" pitchFamily="2" charset="2"/>
                <a:ea typeface="Calibri" panose="020F0502020204030204" pitchFamily="34" charset="0"/>
                <a:cs typeface="Times New Roman" panose="02020603050405020304" pitchFamily="18" charset="0"/>
              </a:rPr>
              <a:t>g</a:t>
            </a: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srgbClr val="FF0000"/>
                </a:solidFill>
                <a:effectLst/>
                <a:uLnTx/>
                <a:uFillTx/>
                <a:latin typeface="Symbol" pitchFamily="2" charset="2"/>
                <a:ea typeface="Calibri" panose="020F0502020204030204" pitchFamily="34" charset="0"/>
                <a:cs typeface="Times New Roman" panose="02020603050405020304" pitchFamily="18" charset="0"/>
              </a:rPr>
              <a:t>g</a:t>
            </a: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(p, p’), (</a:t>
            </a:r>
            <a:r>
              <a:rPr kumimoji="0" lang="en-US" sz="1800" b="0" i="0" u="none" strike="noStrike" kern="1200" cap="none" spc="0" normalizeH="0" baseline="0" noProof="0" dirty="0">
                <a:ln>
                  <a:noFill/>
                </a:ln>
                <a:solidFill>
                  <a:srgbClr val="FF0000"/>
                </a:solidFill>
                <a:effectLst/>
                <a:uLnTx/>
                <a:uFillTx/>
                <a:latin typeface="Symbol" pitchFamily="2" charset="2"/>
                <a:ea typeface="Calibri" panose="020F0502020204030204" pitchFamily="34" charset="0"/>
                <a:cs typeface="Times New Roman" panose="02020603050405020304" pitchFamily="18" charset="0"/>
              </a:rPr>
              <a:t>a</a:t>
            </a: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srgbClr val="FF0000"/>
                </a:solidFill>
                <a:effectLst/>
                <a:uLnTx/>
                <a:uFillTx/>
                <a:latin typeface="Symbol" pitchFamily="2" charset="2"/>
                <a:ea typeface="Calibri" panose="020F0502020204030204" pitchFamily="34" charset="0"/>
                <a:cs typeface="Times New Roman" panose="02020603050405020304" pitchFamily="18" charset="0"/>
              </a:rPr>
              <a:t>a</a:t>
            </a: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and (HI, HI’)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inelastic scattering experiments.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Adding new probes, as </a:t>
            </a: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neutron or deuteron</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will allow to shed  new light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on the origin of the PDR excitations.</a:t>
            </a:r>
            <a:endParaRPr kumimoji="0" lang="pl-P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Obraz 1">
            <a:extLst>
              <a:ext uri="{FF2B5EF4-FFF2-40B4-BE49-F238E27FC236}">
                <a16:creationId xmlns:a16="http://schemas.microsoft.com/office/drawing/2014/main" id="{6C3896EC-A920-AE1F-206A-F11ADF320F3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3871" y="2051696"/>
            <a:ext cx="5295900" cy="1892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597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P spid="23" grpId="0"/>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2C5C8B39-876A-CD49-B5FA-DD5167D0DD3B}"/>
              </a:ext>
            </a:extLst>
          </p:cNvPr>
          <p:cNvSpPr txBox="1"/>
          <p:nvPr/>
        </p:nvSpPr>
        <p:spPr>
          <a:xfrm>
            <a:off x="2216259" y="2268830"/>
            <a:ext cx="9601020" cy="1938992"/>
          </a:xfrm>
          <a:prstGeom prst="rect">
            <a:avLst/>
          </a:prstGeom>
          <a:noFill/>
        </p:spPr>
        <p:txBody>
          <a:bodyPr wrap="square" rtlCol="0">
            <a:spAutoFit/>
          </a:bodyPr>
          <a:lstStyle/>
          <a:p>
            <a:r>
              <a:rPr lang="pl-PL" sz="2400" b="1" dirty="0">
                <a:solidFill>
                  <a:srgbClr val="FFFF00"/>
                </a:solidFill>
                <a:latin typeface="Calibri" panose="020F0502020204030204" pitchFamily="34" charset="0"/>
                <a:cs typeface="Calibri" panose="020F0502020204030204" pitchFamily="34" charset="0"/>
              </a:rPr>
              <a:t>2.2.    Neutron-</a:t>
            </a:r>
            <a:r>
              <a:rPr lang="pl-PL" sz="2400" b="1" dirty="0" err="1">
                <a:solidFill>
                  <a:srgbClr val="FFFF00"/>
                </a:solidFill>
                <a:latin typeface="Calibri" panose="020F0502020204030204" pitchFamily="34" charset="0"/>
                <a:cs typeface="Calibri" panose="020F0502020204030204" pitchFamily="34" charset="0"/>
              </a:rPr>
              <a:t>induced</a:t>
            </a:r>
            <a:r>
              <a:rPr lang="pl-PL" sz="2400" b="1" dirty="0">
                <a:solidFill>
                  <a:srgbClr val="FFFF00"/>
                </a:solidFill>
                <a:latin typeface="Calibri" panose="020F0502020204030204" pitchFamily="34" charset="0"/>
                <a:cs typeface="Calibri" panose="020F0502020204030204" pitchFamily="34" charset="0"/>
              </a:rPr>
              <a:t> </a:t>
            </a:r>
            <a:r>
              <a:rPr lang="pl-PL" sz="2400" b="1" dirty="0" err="1">
                <a:solidFill>
                  <a:srgbClr val="FFFF00"/>
                </a:solidFill>
                <a:latin typeface="Calibri" panose="020F0502020204030204" pitchFamily="34" charset="0"/>
                <a:cs typeface="Calibri" panose="020F0502020204030204" pitchFamily="34" charset="0"/>
              </a:rPr>
              <a:t>reaction</a:t>
            </a:r>
            <a:r>
              <a:rPr lang="pl-PL" sz="2400" b="1" dirty="0">
                <a:solidFill>
                  <a:srgbClr val="FFFF00"/>
                </a:solidFill>
                <a:latin typeface="Calibri" panose="020F0502020204030204" pitchFamily="34" charset="0"/>
                <a:cs typeface="Calibri" panose="020F0502020204030204" pitchFamily="34" charset="0"/>
              </a:rPr>
              <a:t> cross </a:t>
            </a:r>
            <a:r>
              <a:rPr lang="pl-PL" sz="2400" b="1" dirty="0" err="1">
                <a:solidFill>
                  <a:srgbClr val="FFFF00"/>
                </a:solidFill>
                <a:latin typeface="Calibri" panose="020F0502020204030204" pitchFamily="34" charset="0"/>
                <a:cs typeface="Calibri" panose="020F0502020204030204" pitchFamily="34" charset="0"/>
              </a:rPr>
              <a:t>section</a:t>
            </a:r>
            <a:r>
              <a:rPr lang="pl-PL" sz="2400" b="1" dirty="0">
                <a:solidFill>
                  <a:srgbClr val="FFFF00"/>
                </a:solidFill>
                <a:latin typeface="Calibri" panose="020F0502020204030204" pitchFamily="34" charset="0"/>
                <a:cs typeface="Calibri" panose="020F0502020204030204" pitchFamily="34" charset="0"/>
              </a:rPr>
              <a:t> </a:t>
            </a:r>
            <a:r>
              <a:rPr lang="pl-PL" sz="2400" b="1" dirty="0" err="1">
                <a:solidFill>
                  <a:srgbClr val="FFFF00"/>
                </a:solidFill>
                <a:latin typeface="Calibri" panose="020F0502020204030204" pitchFamily="34" charset="0"/>
                <a:cs typeface="Calibri" panose="020F0502020204030204" pitchFamily="34" charset="0"/>
              </a:rPr>
              <a:t>measurements</a:t>
            </a:r>
            <a:r>
              <a:rPr lang="pl-PL" sz="2400" b="1" dirty="0">
                <a:solidFill>
                  <a:srgbClr val="FFFF00"/>
                </a:solidFill>
                <a:latin typeface="Calibri" panose="020F0502020204030204" pitchFamily="34" charset="0"/>
                <a:cs typeface="Calibri" panose="020F0502020204030204" pitchFamily="34" charset="0"/>
              </a:rPr>
              <a:t> </a:t>
            </a:r>
          </a:p>
          <a:p>
            <a:r>
              <a:rPr lang="pl-PL" sz="2400" b="1" dirty="0">
                <a:solidFill>
                  <a:srgbClr val="FFFF00"/>
                </a:solidFill>
                <a:latin typeface="Calibri" panose="020F0502020204030204" pitchFamily="34" charset="0"/>
                <a:cs typeface="Calibri" panose="020F0502020204030204" pitchFamily="34" charset="0"/>
              </a:rPr>
              <a:t>           (on </a:t>
            </a:r>
            <a:r>
              <a:rPr lang="pl-PL" sz="2400" b="1" dirty="0" err="1">
                <a:solidFill>
                  <a:srgbClr val="FFFF00"/>
                </a:solidFill>
                <a:latin typeface="Calibri" panose="020F0502020204030204" pitchFamily="34" charset="0"/>
                <a:cs typeface="Calibri" panose="020F0502020204030204" pitchFamily="34" charset="0"/>
              </a:rPr>
              <a:t>stable</a:t>
            </a:r>
            <a:r>
              <a:rPr lang="pl-PL" sz="2400" b="1" dirty="0">
                <a:solidFill>
                  <a:srgbClr val="FFFF00"/>
                </a:solidFill>
                <a:latin typeface="Calibri" panose="020F0502020204030204" pitchFamily="34" charset="0"/>
                <a:cs typeface="Calibri" panose="020F0502020204030204" pitchFamily="34" charset="0"/>
              </a:rPr>
              <a:t> and </a:t>
            </a:r>
            <a:r>
              <a:rPr lang="pl-PL" sz="2400" b="1" dirty="0" err="1">
                <a:solidFill>
                  <a:srgbClr val="FFFF00"/>
                </a:solidFill>
                <a:latin typeface="Calibri" panose="020F0502020204030204" pitchFamily="34" charset="0"/>
                <a:cs typeface="Calibri" panose="020F0502020204030204" pitchFamily="34" charset="0"/>
              </a:rPr>
              <a:t>radioactive</a:t>
            </a:r>
            <a:r>
              <a:rPr lang="pl-PL" sz="2400" b="1" dirty="0">
                <a:solidFill>
                  <a:srgbClr val="FFFF00"/>
                </a:solidFill>
                <a:latin typeface="Calibri" panose="020F0502020204030204" pitchFamily="34" charset="0"/>
                <a:cs typeface="Calibri" panose="020F0502020204030204" pitchFamily="34" charset="0"/>
              </a:rPr>
              <a:t> </a:t>
            </a:r>
            <a:r>
              <a:rPr lang="pl-PL" sz="2400" b="1" dirty="0" err="1">
                <a:solidFill>
                  <a:srgbClr val="FFFF00"/>
                </a:solidFill>
                <a:latin typeface="Calibri" panose="020F0502020204030204" pitchFamily="34" charset="0"/>
                <a:cs typeface="Calibri" panose="020F0502020204030204" pitchFamily="34" charset="0"/>
              </a:rPr>
              <a:t>targets</a:t>
            </a:r>
            <a:r>
              <a:rPr lang="pl-PL" sz="2400" b="1" dirty="0">
                <a:solidFill>
                  <a:srgbClr val="FFFF00"/>
                </a:solidFill>
                <a:latin typeface="Calibri" panose="020F0502020204030204" pitchFamily="34" charset="0"/>
                <a:cs typeface="Calibri" panose="020F0502020204030204" pitchFamily="34" charset="0"/>
              </a:rPr>
              <a:t>)  </a:t>
            </a:r>
          </a:p>
          <a:p>
            <a:r>
              <a:rPr lang="pl-PL" sz="2400" b="1" dirty="0">
                <a:solidFill>
                  <a:srgbClr val="FFFF00"/>
                </a:solidFill>
                <a:latin typeface="Calibri" panose="020F0502020204030204" pitchFamily="34" charset="0"/>
                <a:cs typeface="Calibri" panose="020F0502020204030204" pitchFamily="34" charset="0"/>
              </a:rPr>
              <a:t>           in a </a:t>
            </a:r>
            <a:r>
              <a:rPr lang="pl-PL" sz="2400" b="1" dirty="0" err="1">
                <a:solidFill>
                  <a:srgbClr val="FFFF00"/>
                </a:solidFill>
                <a:latin typeface="Calibri" panose="020F0502020204030204" pitchFamily="34" charset="0"/>
                <a:cs typeface="Calibri" panose="020F0502020204030204" pitchFamily="34" charset="0"/>
              </a:rPr>
              <a:t>wide</a:t>
            </a:r>
            <a:r>
              <a:rPr lang="pl-PL" sz="2400" b="1" dirty="0">
                <a:solidFill>
                  <a:srgbClr val="FFFF00"/>
                </a:solidFill>
                <a:latin typeface="Calibri" panose="020F0502020204030204" pitchFamily="34" charset="0"/>
                <a:cs typeface="Calibri" panose="020F0502020204030204" pitchFamily="34" charset="0"/>
              </a:rPr>
              <a:t> neutron </a:t>
            </a:r>
            <a:r>
              <a:rPr lang="pl-PL" sz="2400" b="1" dirty="0" err="1">
                <a:solidFill>
                  <a:srgbClr val="FFFF00"/>
                </a:solidFill>
                <a:latin typeface="Calibri" panose="020F0502020204030204" pitchFamily="34" charset="0"/>
                <a:cs typeface="Calibri" panose="020F0502020204030204" pitchFamily="34" charset="0"/>
              </a:rPr>
              <a:t>energy</a:t>
            </a:r>
            <a:r>
              <a:rPr lang="pl-PL" sz="2400" b="1" dirty="0">
                <a:solidFill>
                  <a:srgbClr val="FFFF00"/>
                </a:solidFill>
                <a:latin typeface="Calibri" panose="020F0502020204030204" pitchFamily="34" charset="0"/>
                <a:cs typeface="Calibri" panose="020F0502020204030204" pitchFamily="34" charset="0"/>
              </a:rPr>
              <a:t> </a:t>
            </a:r>
            <a:r>
              <a:rPr lang="pl-PL" sz="2400" b="1" dirty="0" err="1">
                <a:solidFill>
                  <a:srgbClr val="FFFF00"/>
                </a:solidFill>
                <a:latin typeface="Calibri" panose="020F0502020204030204" pitchFamily="34" charset="0"/>
                <a:cs typeface="Calibri" panose="020F0502020204030204" pitchFamily="34" charset="0"/>
              </a:rPr>
              <a:t>range</a:t>
            </a:r>
            <a:r>
              <a:rPr lang="pl-PL" sz="2400" b="1" dirty="0">
                <a:solidFill>
                  <a:srgbClr val="FFFF00"/>
                </a:solidFill>
                <a:latin typeface="Calibri" panose="020F0502020204030204" pitchFamily="34" charset="0"/>
                <a:cs typeface="Calibri" panose="020F0502020204030204" pitchFamily="34" charset="0"/>
              </a:rPr>
              <a:t>.</a:t>
            </a:r>
          </a:p>
          <a:p>
            <a:endParaRPr lang="pl-PL" sz="2400" b="1" dirty="0">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7125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C25EE57E-0C09-874C-B6CF-636B9A5BAA35}"/>
              </a:ext>
            </a:extLst>
          </p:cNvPr>
          <p:cNvGrpSpPr/>
          <p:nvPr/>
        </p:nvGrpSpPr>
        <p:grpSpPr>
          <a:xfrm>
            <a:off x="3975100" y="3543300"/>
            <a:ext cx="4000500" cy="3187700"/>
            <a:chOff x="7401463" y="2876116"/>
            <a:chExt cx="2288638" cy="1779572"/>
          </a:xfrm>
        </p:grpSpPr>
        <p:pic>
          <p:nvPicPr>
            <p:cNvPr id="14" name="Obraz 13"/>
            <p:cNvPicPr>
              <a:picLocks noChangeAspect="1"/>
            </p:cNvPicPr>
            <p:nvPr/>
          </p:nvPicPr>
          <p:blipFill rotWithShape="1">
            <a:blip r:embed="rId2"/>
            <a:srcRect t="68596" r="46817"/>
            <a:stretch/>
          </p:blipFill>
          <p:spPr>
            <a:xfrm>
              <a:off x="7401463" y="3384115"/>
              <a:ext cx="2288638" cy="1271573"/>
            </a:xfrm>
            <a:prstGeom prst="rect">
              <a:avLst/>
            </a:prstGeom>
            <a:ln w="38100" cap="sq">
              <a:noFill/>
              <a:prstDash val="solid"/>
              <a:miter lim="800000"/>
            </a:ln>
            <a:effectLst/>
          </p:spPr>
        </p:pic>
        <p:pic>
          <p:nvPicPr>
            <p:cNvPr id="8" name="Obraz 7">
              <a:extLst>
                <a:ext uri="{FF2B5EF4-FFF2-40B4-BE49-F238E27FC236}">
                  <a16:creationId xmlns:a16="http://schemas.microsoft.com/office/drawing/2014/main" id="{690FE57C-6F31-584A-A717-6FD732DD9139}"/>
                </a:ext>
              </a:extLst>
            </p:cNvPr>
            <p:cNvPicPr>
              <a:picLocks noChangeAspect="1"/>
            </p:cNvPicPr>
            <p:nvPr/>
          </p:nvPicPr>
          <p:blipFill rotWithShape="1">
            <a:blip r:embed="rId2"/>
            <a:srcRect t="651" r="46817" b="86490"/>
            <a:stretch/>
          </p:blipFill>
          <p:spPr>
            <a:xfrm>
              <a:off x="7401463" y="2876116"/>
              <a:ext cx="2288637" cy="520699"/>
            </a:xfrm>
            <a:prstGeom prst="rect">
              <a:avLst/>
            </a:prstGeom>
            <a:ln w="38100" cap="sq">
              <a:noFill/>
              <a:prstDash val="solid"/>
              <a:miter lim="800000"/>
            </a:ln>
            <a:effectLst/>
          </p:spPr>
        </p:pic>
      </p:grpSp>
      <p:sp>
        <p:nvSpPr>
          <p:cNvPr id="16" name="pole tekstowe 15">
            <a:extLst>
              <a:ext uri="{FF2B5EF4-FFF2-40B4-BE49-F238E27FC236}">
                <a16:creationId xmlns:a16="http://schemas.microsoft.com/office/drawing/2014/main" id="{84B45BF7-0B6C-734F-8EBE-0B280D89CD04}"/>
              </a:ext>
            </a:extLst>
          </p:cNvPr>
          <p:cNvSpPr txBox="1"/>
          <p:nvPr/>
        </p:nvSpPr>
        <p:spPr>
          <a:xfrm>
            <a:off x="499388" y="419844"/>
            <a:ext cx="11236353" cy="369332"/>
          </a:xfrm>
          <a:prstGeom prst="rect">
            <a:avLst/>
          </a:prstGeom>
          <a:noFill/>
        </p:spPr>
        <p:txBody>
          <a:bodyPr wrap="square" rtlCol="0">
            <a:spAutoFit/>
          </a:bodyPr>
          <a:lstStyle/>
          <a:p>
            <a:pPr algn="ctr"/>
            <a:r>
              <a:rPr lang="pl-PL" b="1" dirty="0">
                <a:solidFill>
                  <a:srgbClr val="7030A0"/>
                </a:solidFill>
                <a:latin typeface="Calibri" panose="020F0502020204030204" pitchFamily="34" charset="0"/>
                <a:cs typeface="Calibri" panose="020F0502020204030204" pitchFamily="34" charset="0"/>
              </a:rPr>
              <a:t>2.4. </a:t>
            </a:r>
            <a:r>
              <a:rPr lang="pl-PL" b="1" dirty="0" err="1">
                <a:solidFill>
                  <a:srgbClr val="7030A0"/>
                </a:solidFill>
                <a:latin typeface="Calibri" panose="020F0502020204030204" pitchFamily="34" charset="0"/>
                <a:cs typeface="Calibri" panose="020F0502020204030204" pitchFamily="34" charset="0"/>
              </a:rPr>
              <a:t>Toward</a:t>
            </a:r>
            <a:r>
              <a:rPr lang="pl-PL" b="1" dirty="0">
                <a:solidFill>
                  <a:srgbClr val="7030A0"/>
                </a:solidFill>
                <a:latin typeface="Calibri" panose="020F0502020204030204" pitchFamily="34" charset="0"/>
                <a:cs typeface="Calibri" panose="020F0502020204030204" pitchFamily="34" charset="0"/>
              </a:rPr>
              <a:t> Neutron Time-of-Flight </a:t>
            </a:r>
            <a:r>
              <a:rPr lang="pl-PL" b="1" dirty="0" err="1">
                <a:solidFill>
                  <a:srgbClr val="7030A0"/>
                </a:solidFill>
                <a:latin typeface="Calibri" panose="020F0502020204030204" pitchFamily="34" charset="0"/>
                <a:cs typeface="Calibri" panose="020F0502020204030204" pitchFamily="34" charset="0"/>
              </a:rPr>
              <a:t>Facility</a:t>
            </a:r>
            <a:r>
              <a:rPr lang="pl-PL" b="1" dirty="0">
                <a:solidFill>
                  <a:srgbClr val="7030A0"/>
                </a:solidFill>
                <a:latin typeface="Calibri" panose="020F0502020204030204" pitchFamily="34" charset="0"/>
                <a:cs typeface="Calibri" panose="020F0502020204030204" pitchFamily="34" charset="0"/>
              </a:rPr>
              <a:t>?</a:t>
            </a:r>
            <a:endParaRPr lang="en-US" b="1" dirty="0">
              <a:solidFill>
                <a:srgbClr val="7030A0"/>
              </a:solidFill>
              <a:latin typeface="Calibri" panose="020F0502020204030204" pitchFamily="34" charset="0"/>
              <a:cs typeface="Calibri" panose="020F0502020204030204" pitchFamily="34" charset="0"/>
            </a:endParaRPr>
          </a:p>
        </p:txBody>
      </p:sp>
      <p:grpSp>
        <p:nvGrpSpPr>
          <p:cNvPr id="22" name="Grupa 21">
            <a:extLst>
              <a:ext uri="{FF2B5EF4-FFF2-40B4-BE49-F238E27FC236}">
                <a16:creationId xmlns:a16="http://schemas.microsoft.com/office/drawing/2014/main" id="{07031245-F5BC-6049-A305-A023129B64E9}"/>
              </a:ext>
            </a:extLst>
          </p:cNvPr>
          <p:cNvGrpSpPr/>
          <p:nvPr/>
        </p:nvGrpSpPr>
        <p:grpSpPr>
          <a:xfrm>
            <a:off x="2654300" y="1190055"/>
            <a:ext cx="7404100" cy="2054185"/>
            <a:chOff x="2654300" y="1190055"/>
            <a:chExt cx="7404100" cy="2054185"/>
          </a:xfrm>
        </p:grpSpPr>
        <p:sp>
          <p:nvSpPr>
            <p:cNvPr id="7" name="Prostokąt 6">
              <a:extLst>
                <a:ext uri="{FF2B5EF4-FFF2-40B4-BE49-F238E27FC236}">
                  <a16:creationId xmlns:a16="http://schemas.microsoft.com/office/drawing/2014/main" id="{EE3BD39C-5650-6946-B7B8-9AF36527A09B}"/>
                </a:ext>
              </a:extLst>
            </p:cNvPr>
            <p:cNvSpPr/>
            <p:nvPr/>
          </p:nvSpPr>
          <p:spPr>
            <a:xfrm>
              <a:off x="2654300" y="1190055"/>
              <a:ext cx="7404100" cy="20541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Obraz 4">
              <a:extLst>
                <a:ext uri="{FF2B5EF4-FFF2-40B4-BE49-F238E27FC236}">
                  <a16:creationId xmlns:a16="http://schemas.microsoft.com/office/drawing/2014/main" id="{BC30B82B-3D5E-454B-8D57-24F11CB1674F}"/>
                </a:ext>
              </a:extLst>
            </p:cNvPr>
            <p:cNvPicPr>
              <a:picLocks noChangeAspect="1"/>
            </p:cNvPicPr>
            <p:nvPr/>
          </p:nvPicPr>
          <p:blipFill>
            <a:blip r:embed="rId3"/>
            <a:stretch>
              <a:fillRect/>
            </a:stretch>
          </p:blipFill>
          <p:spPr>
            <a:xfrm>
              <a:off x="2849830" y="1241562"/>
              <a:ext cx="7086600" cy="1896414"/>
            </a:xfrm>
            <a:prstGeom prst="rect">
              <a:avLst/>
            </a:prstGeom>
          </p:spPr>
        </p:pic>
        <p:sp>
          <p:nvSpPr>
            <p:cNvPr id="6" name="pole tekstowe 5">
              <a:extLst>
                <a:ext uri="{FF2B5EF4-FFF2-40B4-BE49-F238E27FC236}">
                  <a16:creationId xmlns:a16="http://schemas.microsoft.com/office/drawing/2014/main" id="{E73EBBF5-1AE6-4946-9EAC-3AC4EC4F2369}"/>
                </a:ext>
              </a:extLst>
            </p:cNvPr>
            <p:cNvSpPr txBox="1"/>
            <p:nvPr/>
          </p:nvSpPr>
          <p:spPr>
            <a:xfrm>
              <a:off x="3162300" y="1447687"/>
              <a:ext cx="1955800" cy="369332"/>
            </a:xfrm>
            <a:prstGeom prst="rect">
              <a:avLst/>
            </a:prstGeom>
            <a:solidFill>
              <a:schemeClr val="tx1"/>
            </a:solidFill>
          </p:spPr>
          <p:txBody>
            <a:bodyPr wrap="square" rtlCol="0">
              <a:spAutoFit/>
            </a:bodyPr>
            <a:lstStyle/>
            <a:p>
              <a:r>
                <a:rPr lang="pl-PL" dirty="0">
                  <a:solidFill>
                    <a:schemeClr val="bg1"/>
                  </a:solidFill>
                </a:rPr>
                <a:t>Neutron </a:t>
              </a:r>
              <a:r>
                <a:rPr lang="pl-PL" dirty="0" err="1">
                  <a:solidFill>
                    <a:schemeClr val="bg1"/>
                  </a:solidFill>
                </a:rPr>
                <a:t>converter</a:t>
              </a:r>
              <a:endParaRPr lang="pl-PL" dirty="0">
                <a:solidFill>
                  <a:schemeClr val="bg1"/>
                </a:solidFill>
              </a:endParaRPr>
            </a:p>
          </p:txBody>
        </p:sp>
        <p:sp>
          <p:nvSpPr>
            <p:cNvPr id="17" name="pole tekstowe 16">
              <a:extLst>
                <a:ext uri="{FF2B5EF4-FFF2-40B4-BE49-F238E27FC236}">
                  <a16:creationId xmlns:a16="http://schemas.microsoft.com/office/drawing/2014/main" id="{445F9AB9-ACF1-1549-B5F7-1F59F63999CE}"/>
                </a:ext>
              </a:extLst>
            </p:cNvPr>
            <p:cNvSpPr txBox="1"/>
            <p:nvPr/>
          </p:nvSpPr>
          <p:spPr>
            <a:xfrm>
              <a:off x="2748230" y="1893926"/>
              <a:ext cx="1049070" cy="338554"/>
            </a:xfrm>
            <a:prstGeom prst="rect">
              <a:avLst/>
            </a:prstGeom>
            <a:solidFill>
              <a:schemeClr val="tx1"/>
            </a:solidFill>
          </p:spPr>
          <p:txBody>
            <a:bodyPr wrap="square" rtlCol="0">
              <a:spAutoFit/>
            </a:bodyPr>
            <a:lstStyle/>
            <a:p>
              <a:r>
                <a:rPr lang="pl-PL" sz="1600" dirty="0" err="1">
                  <a:solidFill>
                    <a:schemeClr val="bg1"/>
                  </a:solidFill>
                </a:rPr>
                <a:t>deuterons</a:t>
              </a:r>
              <a:endParaRPr lang="pl-PL" sz="1600" dirty="0">
                <a:solidFill>
                  <a:schemeClr val="bg1"/>
                </a:solidFill>
              </a:endParaRPr>
            </a:p>
          </p:txBody>
        </p:sp>
        <p:cxnSp>
          <p:nvCxnSpPr>
            <p:cNvPr id="10" name="Łącznik prosty ze strzałką 9">
              <a:extLst>
                <a:ext uri="{FF2B5EF4-FFF2-40B4-BE49-F238E27FC236}">
                  <a16:creationId xmlns:a16="http://schemas.microsoft.com/office/drawing/2014/main" id="{83F4761B-C3F5-2F42-BAAD-7C87501AB04A}"/>
                </a:ext>
              </a:extLst>
            </p:cNvPr>
            <p:cNvCxnSpPr>
              <a:cxnSpLocks/>
            </p:cNvCxnSpPr>
            <p:nvPr/>
          </p:nvCxnSpPr>
          <p:spPr>
            <a:xfrm>
              <a:off x="4254500" y="2283280"/>
              <a:ext cx="439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pole tekstowe 18">
              <a:extLst>
                <a:ext uri="{FF2B5EF4-FFF2-40B4-BE49-F238E27FC236}">
                  <a16:creationId xmlns:a16="http://schemas.microsoft.com/office/drawing/2014/main" id="{18647944-0D58-5143-AFC6-5766783EB5F5}"/>
                </a:ext>
              </a:extLst>
            </p:cNvPr>
            <p:cNvSpPr txBox="1"/>
            <p:nvPr/>
          </p:nvSpPr>
          <p:spPr>
            <a:xfrm>
              <a:off x="5593030" y="1893926"/>
              <a:ext cx="1049070" cy="338554"/>
            </a:xfrm>
            <a:prstGeom prst="rect">
              <a:avLst/>
            </a:prstGeom>
            <a:solidFill>
              <a:schemeClr val="tx1"/>
            </a:solidFill>
          </p:spPr>
          <p:txBody>
            <a:bodyPr wrap="square" rtlCol="0">
              <a:spAutoFit/>
            </a:bodyPr>
            <a:lstStyle/>
            <a:p>
              <a:r>
                <a:rPr lang="pl-PL" sz="1600" dirty="0" err="1">
                  <a:solidFill>
                    <a:schemeClr val="bg1"/>
                  </a:solidFill>
                </a:rPr>
                <a:t>neutrons</a:t>
              </a:r>
              <a:endParaRPr lang="pl-PL" sz="1600" dirty="0">
                <a:solidFill>
                  <a:schemeClr val="bg1"/>
                </a:solidFill>
              </a:endParaRPr>
            </a:p>
          </p:txBody>
        </p:sp>
        <p:sp>
          <p:nvSpPr>
            <p:cNvPr id="21" name="Prostokąt 20">
              <a:extLst>
                <a:ext uri="{FF2B5EF4-FFF2-40B4-BE49-F238E27FC236}">
                  <a16:creationId xmlns:a16="http://schemas.microsoft.com/office/drawing/2014/main" id="{4C45ABEA-442D-D744-B490-1DA14625D11E}"/>
                </a:ext>
              </a:extLst>
            </p:cNvPr>
            <p:cNvSpPr/>
            <p:nvPr/>
          </p:nvSpPr>
          <p:spPr>
            <a:xfrm>
              <a:off x="9250630" y="2702219"/>
              <a:ext cx="685800" cy="475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3419086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E12B135-2E3D-9D40-ABC4-5A3A571374B9}"/>
              </a:ext>
            </a:extLst>
          </p:cNvPr>
          <p:cNvSpPr>
            <a:spLocks noGrp="1"/>
          </p:cNvSpPr>
          <p:nvPr>
            <p:ph type="sldNum" sz="quarter" idx="12"/>
          </p:nvPr>
        </p:nvSpPr>
        <p:spPr/>
        <p:txBody>
          <a:bodyPr/>
          <a:lstStyle/>
          <a:p>
            <a:pPr defTabSz="914400">
              <a:defRPr/>
            </a:pPr>
            <a:fld id="{0A41BCD5-ACD3-4524-A181-0AD1F9271BB0}" type="slidenum">
              <a:rPr lang="es-ES">
                <a:solidFill>
                  <a:prstClr val="black">
                    <a:tint val="75000"/>
                  </a:prstClr>
                </a:solidFill>
                <a:latin typeface="Arial"/>
              </a:rPr>
              <a:pPr defTabSz="914400">
                <a:defRPr/>
              </a:pPr>
              <a:t>18</a:t>
            </a:fld>
            <a:endParaRPr lang="es-ES" dirty="0">
              <a:solidFill>
                <a:prstClr val="black">
                  <a:tint val="75000"/>
                </a:prstClr>
              </a:solidFill>
              <a:latin typeface="Arial"/>
            </a:endParaRPr>
          </a:p>
        </p:txBody>
      </p:sp>
      <p:sp>
        <p:nvSpPr>
          <p:cNvPr id="3" name="CuadroTexto 2">
            <a:extLst>
              <a:ext uri="{FF2B5EF4-FFF2-40B4-BE49-F238E27FC236}">
                <a16:creationId xmlns:a16="http://schemas.microsoft.com/office/drawing/2014/main" id="{5B837E13-F50B-0043-B99F-76AACC4FC109}"/>
              </a:ext>
            </a:extLst>
          </p:cNvPr>
          <p:cNvSpPr txBox="1"/>
          <p:nvPr/>
        </p:nvSpPr>
        <p:spPr>
          <a:xfrm>
            <a:off x="1811524" y="798960"/>
            <a:ext cx="8568952" cy="5632311"/>
          </a:xfrm>
          <a:prstGeom prst="rect">
            <a:avLst/>
          </a:prstGeom>
          <a:noFill/>
        </p:spPr>
        <p:txBody>
          <a:bodyPr wrap="square" rtlCol="0">
            <a:spAutoFit/>
          </a:bodyPr>
          <a:lstStyle/>
          <a:p>
            <a:pPr defTabSz="914400" fontAlgn="base">
              <a:spcBef>
                <a:spcPct val="0"/>
              </a:spcBef>
              <a:spcAft>
                <a:spcPct val="0"/>
              </a:spcAft>
            </a:pPr>
            <a:r>
              <a:rPr lang="en-GB" dirty="0">
                <a:solidFill>
                  <a:prstClr val="black"/>
                </a:solidFill>
                <a:latin typeface="Arial" charset="0"/>
                <a:cs typeface="Arial" charset="0"/>
              </a:rPr>
              <a:t>The Spanish nuclear physics network </a:t>
            </a:r>
            <a:r>
              <a:rPr lang="en-GB" b="1" dirty="0" err="1">
                <a:solidFill>
                  <a:prstClr val="black"/>
                </a:solidFill>
                <a:latin typeface="Arial" charset="0"/>
                <a:cs typeface="Arial" charset="0"/>
              </a:rPr>
              <a:t>fnuc</a:t>
            </a:r>
            <a:r>
              <a:rPr lang="en-GB" dirty="0">
                <a:solidFill>
                  <a:prstClr val="black"/>
                </a:solidFill>
                <a:latin typeface="Arial" charset="0"/>
                <a:cs typeface="Arial" charset="0"/>
              </a:rPr>
              <a:t> has promoted a study group for exploring the nuclear physics opportunities at DONES.</a:t>
            </a:r>
          </a:p>
          <a:p>
            <a:pPr defTabSz="914400" fontAlgn="base">
              <a:spcBef>
                <a:spcPct val="0"/>
              </a:spcBef>
              <a:spcAft>
                <a:spcPct val="0"/>
              </a:spcAft>
            </a:pPr>
            <a:endParaRPr lang="en-GB" dirty="0">
              <a:solidFill>
                <a:prstClr val="black"/>
              </a:solidFill>
              <a:latin typeface="Arial" charset="0"/>
              <a:cs typeface="Arial" charset="0"/>
            </a:endParaRPr>
          </a:p>
          <a:p>
            <a:pPr defTabSz="914400" fontAlgn="base">
              <a:spcBef>
                <a:spcPct val="0"/>
              </a:spcBef>
              <a:spcAft>
                <a:spcPct val="0"/>
              </a:spcAft>
            </a:pPr>
            <a:r>
              <a:rPr lang="en-GB" dirty="0">
                <a:solidFill>
                  <a:prstClr val="black"/>
                </a:solidFill>
                <a:latin typeface="Arial" charset="0"/>
                <a:cs typeface="Arial" charset="0"/>
              </a:rPr>
              <a:t>Coordinators: </a:t>
            </a:r>
            <a:r>
              <a:rPr lang="en-GB" b="1" dirty="0">
                <a:solidFill>
                  <a:prstClr val="black"/>
                </a:solidFill>
                <a:latin typeface="Arial" charset="0"/>
                <a:cs typeface="Arial" charset="0"/>
              </a:rPr>
              <a:t>Daniel Cano-Ott (CIEMAT), Antonio </a:t>
            </a:r>
            <a:r>
              <a:rPr lang="en-GB" b="1" dirty="0" err="1">
                <a:solidFill>
                  <a:prstClr val="black"/>
                </a:solidFill>
                <a:latin typeface="Arial" charset="0"/>
                <a:cs typeface="Arial" charset="0"/>
              </a:rPr>
              <a:t>Lallena</a:t>
            </a:r>
            <a:r>
              <a:rPr lang="en-GB" b="1" dirty="0">
                <a:solidFill>
                  <a:prstClr val="black"/>
                </a:solidFill>
                <a:latin typeface="Arial" charset="0"/>
                <a:cs typeface="Arial" charset="0"/>
              </a:rPr>
              <a:t> (Univ. Granada) </a:t>
            </a:r>
          </a:p>
          <a:p>
            <a:pPr defTabSz="914400" fontAlgn="base">
              <a:spcBef>
                <a:spcPct val="0"/>
              </a:spcBef>
              <a:spcAft>
                <a:spcPct val="0"/>
              </a:spcAft>
            </a:pPr>
            <a:endParaRPr lang="en-GB" dirty="0">
              <a:solidFill>
                <a:prstClr val="black"/>
              </a:solidFill>
              <a:latin typeface="Arial" charset="0"/>
              <a:cs typeface="Arial" charset="0"/>
            </a:endParaRPr>
          </a:p>
          <a:p>
            <a:pPr defTabSz="914400" fontAlgn="base">
              <a:spcBef>
                <a:spcPct val="0"/>
              </a:spcBef>
              <a:spcAft>
                <a:spcPct val="0"/>
              </a:spcAft>
            </a:pPr>
            <a:r>
              <a:rPr lang="en-GB" dirty="0">
                <a:solidFill>
                  <a:prstClr val="black"/>
                </a:solidFill>
                <a:latin typeface="Arial" charset="0"/>
                <a:cs typeface="Arial" charset="0"/>
              </a:rPr>
              <a:t>WP1. Facility and simulations (E. Mendoza – CIEMAT)</a:t>
            </a:r>
          </a:p>
          <a:p>
            <a:pPr defTabSz="914400" fontAlgn="base">
              <a:spcBef>
                <a:spcPct val="0"/>
              </a:spcBef>
              <a:spcAft>
                <a:spcPct val="0"/>
              </a:spcAft>
            </a:pPr>
            <a:endParaRPr lang="en-GB" dirty="0">
              <a:solidFill>
                <a:prstClr val="black"/>
              </a:solidFill>
              <a:latin typeface="Arial" charset="0"/>
              <a:cs typeface="Arial" charset="0"/>
            </a:endParaRPr>
          </a:p>
          <a:p>
            <a:pPr defTabSz="914400" fontAlgn="base">
              <a:spcBef>
                <a:spcPct val="0"/>
              </a:spcBef>
              <a:spcAft>
                <a:spcPct val="0"/>
              </a:spcAft>
            </a:pPr>
            <a:r>
              <a:rPr lang="en-GB" dirty="0">
                <a:solidFill>
                  <a:prstClr val="black"/>
                </a:solidFill>
                <a:latin typeface="Arial" charset="0"/>
                <a:cs typeface="Arial" charset="0"/>
              </a:rPr>
              <a:t>WP2. Fundamental nuclear physics (C. Guerrero – Univ. Sevilla)</a:t>
            </a:r>
          </a:p>
          <a:p>
            <a:pPr defTabSz="914400" fontAlgn="base">
              <a:spcBef>
                <a:spcPct val="0"/>
              </a:spcBef>
              <a:spcAft>
                <a:spcPct val="0"/>
              </a:spcAft>
            </a:pPr>
            <a:endParaRPr lang="en-GB" dirty="0">
              <a:solidFill>
                <a:prstClr val="black"/>
              </a:solidFill>
              <a:latin typeface="Arial" charset="0"/>
              <a:cs typeface="Arial" charset="0"/>
            </a:endParaRPr>
          </a:p>
          <a:p>
            <a:pPr defTabSz="914400" fontAlgn="base">
              <a:spcBef>
                <a:spcPct val="0"/>
              </a:spcBef>
              <a:spcAft>
                <a:spcPct val="0"/>
              </a:spcAft>
            </a:pPr>
            <a:r>
              <a:rPr lang="en-GB" dirty="0">
                <a:solidFill>
                  <a:prstClr val="black"/>
                </a:solidFill>
                <a:latin typeface="Arial" charset="0"/>
                <a:cs typeface="Arial" charset="0"/>
              </a:rPr>
              <a:t>WP3. Applications (C. Domingo – IFIC)</a:t>
            </a:r>
          </a:p>
          <a:p>
            <a:pPr defTabSz="914400" fontAlgn="base">
              <a:spcBef>
                <a:spcPct val="0"/>
              </a:spcBef>
              <a:spcAft>
                <a:spcPct val="0"/>
              </a:spcAft>
            </a:pPr>
            <a:endParaRPr lang="en-GB" dirty="0">
              <a:solidFill>
                <a:prstClr val="black"/>
              </a:solidFill>
              <a:latin typeface="Arial" charset="0"/>
              <a:cs typeface="Arial" charset="0"/>
            </a:endParaRPr>
          </a:p>
          <a:p>
            <a:pPr defTabSz="914400" fontAlgn="base">
              <a:spcBef>
                <a:spcPct val="0"/>
              </a:spcBef>
              <a:spcAft>
                <a:spcPct val="0"/>
              </a:spcAft>
            </a:pPr>
            <a:endParaRPr lang="en-GB" dirty="0">
              <a:solidFill>
                <a:prstClr val="black"/>
              </a:solidFill>
              <a:latin typeface="Arial" charset="0"/>
              <a:cs typeface="Arial" charset="0"/>
            </a:endParaRPr>
          </a:p>
          <a:p>
            <a:pPr defTabSz="914400" fontAlgn="base">
              <a:spcBef>
                <a:spcPct val="0"/>
              </a:spcBef>
              <a:spcAft>
                <a:spcPct val="0"/>
              </a:spcAft>
            </a:pPr>
            <a:r>
              <a:rPr lang="en-GB" u="sng" dirty="0">
                <a:solidFill>
                  <a:prstClr val="black"/>
                </a:solidFill>
                <a:latin typeface="Arial" charset="0"/>
                <a:cs typeface="Arial" charset="0"/>
              </a:rPr>
              <a:t>Willingness to establish a close collaboration with the preparatory phase WPs working on the same activities!</a:t>
            </a:r>
          </a:p>
          <a:p>
            <a:pPr defTabSz="914400" fontAlgn="base">
              <a:spcBef>
                <a:spcPct val="0"/>
              </a:spcBef>
              <a:spcAft>
                <a:spcPct val="0"/>
              </a:spcAft>
            </a:pPr>
            <a:endParaRPr lang="en-GB" dirty="0">
              <a:solidFill>
                <a:prstClr val="black"/>
              </a:solidFill>
              <a:latin typeface="Arial" charset="0"/>
              <a:cs typeface="Arial" charset="0"/>
            </a:endParaRPr>
          </a:p>
          <a:p>
            <a:pPr defTabSz="914400" fontAlgn="base">
              <a:spcBef>
                <a:spcPct val="0"/>
              </a:spcBef>
              <a:spcAft>
                <a:spcPct val="0"/>
              </a:spcAft>
            </a:pPr>
            <a:endParaRPr lang="en-GB" dirty="0">
              <a:solidFill>
                <a:prstClr val="black"/>
              </a:solidFill>
              <a:latin typeface="Arial" charset="0"/>
              <a:cs typeface="Arial" charset="0"/>
            </a:endParaRPr>
          </a:p>
          <a:p>
            <a:pPr defTabSz="914400" fontAlgn="base">
              <a:spcBef>
                <a:spcPct val="0"/>
              </a:spcBef>
              <a:spcAft>
                <a:spcPct val="0"/>
              </a:spcAft>
            </a:pPr>
            <a:endParaRPr lang="en-GB" dirty="0">
              <a:solidFill>
                <a:prstClr val="black"/>
              </a:solidFill>
              <a:latin typeface="Arial" charset="0"/>
              <a:cs typeface="Arial" charset="0"/>
            </a:endParaRPr>
          </a:p>
          <a:p>
            <a:pPr defTabSz="914400" fontAlgn="base">
              <a:spcBef>
                <a:spcPct val="0"/>
              </a:spcBef>
              <a:spcAft>
                <a:spcPct val="0"/>
              </a:spcAft>
            </a:pPr>
            <a:r>
              <a:rPr lang="en-GB" dirty="0">
                <a:solidFill>
                  <a:srgbClr val="C00000"/>
                </a:solidFill>
                <a:latin typeface="Arial" charset="0"/>
                <a:cs typeface="Arial" charset="0"/>
              </a:rPr>
              <a:t>Neutron Time-of-Flight facility based on a neutron-pulsed beam produced with 40-MeV deuterons ?</a:t>
            </a:r>
            <a:endParaRPr lang="en-GB" dirty="0">
              <a:solidFill>
                <a:prstClr val="black"/>
              </a:solidFill>
              <a:latin typeface="Arial" charset="0"/>
              <a:cs typeface="Arial" charset="0"/>
            </a:endParaRPr>
          </a:p>
          <a:p>
            <a:pPr defTabSz="914400" fontAlgn="base">
              <a:spcBef>
                <a:spcPct val="0"/>
              </a:spcBef>
              <a:spcAft>
                <a:spcPct val="0"/>
              </a:spcAft>
            </a:pPr>
            <a:endParaRPr lang="en-GB" dirty="0">
              <a:solidFill>
                <a:prstClr val="black"/>
              </a:solidFill>
              <a:latin typeface="Arial" charset="0"/>
              <a:cs typeface="Arial" charset="0"/>
            </a:endParaRPr>
          </a:p>
        </p:txBody>
      </p:sp>
      <p:sp>
        <p:nvSpPr>
          <p:cNvPr id="5" name="4 Título">
            <a:extLst>
              <a:ext uri="{FF2B5EF4-FFF2-40B4-BE49-F238E27FC236}">
                <a16:creationId xmlns:a16="http://schemas.microsoft.com/office/drawing/2014/main" id="{287245DF-6209-3C45-A99D-5C26808B853D}"/>
              </a:ext>
            </a:extLst>
          </p:cNvPr>
          <p:cNvSpPr txBox="1">
            <a:spLocks/>
          </p:cNvSpPr>
          <p:nvPr/>
        </p:nvSpPr>
        <p:spPr>
          <a:xfrm>
            <a:off x="2063552" y="237478"/>
            <a:ext cx="7772400" cy="53302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defTabSz="914400">
              <a:spcAft>
                <a:spcPts val="0"/>
              </a:spcAft>
            </a:pPr>
            <a:r>
              <a:rPr lang="es-ES" sz="2400" b="1" dirty="0" err="1">
                <a:solidFill>
                  <a:srgbClr val="FF0000"/>
                </a:solidFill>
                <a:latin typeface="Arial"/>
              </a:rPr>
              <a:t>The</a:t>
            </a:r>
            <a:r>
              <a:rPr lang="es-ES" sz="2400" b="1" dirty="0">
                <a:solidFill>
                  <a:srgbClr val="FF0000"/>
                </a:solidFill>
                <a:latin typeface="Arial"/>
              </a:rPr>
              <a:t> </a:t>
            </a:r>
            <a:r>
              <a:rPr lang="es-ES" sz="2400" b="1" dirty="0" err="1">
                <a:solidFill>
                  <a:srgbClr val="FF0000"/>
                </a:solidFill>
                <a:latin typeface="Arial"/>
              </a:rPr>
              <a:t>fnuc</a:t>
            </a:r>
            <a:r>
              <a:rPr lang="es-ES" sz="2400" b="1" dirty="0">
                <a:solidFill>
                  <a:srgbClr val="FF0000"/>
                </a:solidFill>
                <a:latin typeface="Arial"/>
              </a:rPr>
              <a:t> @ DONES </a:t>
            </a:r>
            <a:r>
              <a:rPr lang="es-ES" sz="2400" b="1" dirty="0" err="1">
                <a:solidFill>
                  <a:srgbClr val="FF0000"/>
                </a:solidFill>
                <a:latin typeface="Arial"/>
              </a:rPr>
              <a:t>working</a:t>
            </a:r>
            <a:r>
              <a:rPr lang="es-ES" sz="2400" b="1" dirty="0">
                <a:solidFill>
                  <a:srgbClr val="FF0000"/>
                </a:solidFill>
                <a:latin typeface="Arial"/>
              </a:rPr>
              <a:t> </a:t>
            </a:r>
            <a:r>
              <a:rPr lang="es-ES" sz="2400" b="1" dirty="0" err="1">
                <a:solidFill>
                  <a:srgbClr val="FF0000"/>
                </a:solidFill>
                <a:latin typeface="Arial"/>
              </a:rPr>
              <a:t>group</a:t>
            </a:r>
            <a:endParaRPr lang="en-US" sz="2400" b="1" dirty="0">
              <a:solidFill>
                <a:srgbClr val="FF0000"/>
              </a:solidFill>
              <a:latin typeface="Arial"/>
            </a:endParaRPr>
          </a:p>
        </p:txBody>
      </p:sp>
    </p:spTree>
    <p:extLst>
      <p:ext uri="{BB962C8B-B14F-4D97-AF65-F5344CB8AC3E}">
        <p14:creationId xmlns:p14="http://schemas.microsoft.com/office/powerpoint/2010/main" val="47452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5" end="15"/>
                                            </p:txEl>
                                          </p:spTgt>
                                        </p:tgtEl>
                                        <p:attrNameLst>
                                          <p:attrName>style.visibility</p:attrName>
                                        </p:attrNameLst>
                                      </p:cBhvr>
                                      <p:to>
                                        <p:strVal val="visible"/>
                                      </p:to>
                                    </p:set>
                                    <p:animEffect transition="in" filter="wipe(left)">
                                      <p:cBhvr>
                                        <p:cTn id="7"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ole tekstowe 2"/>
          <p:cNvSpPr txBox="1"/>
          <p:nvPr/>
        </p:nvSpPr>
        <p:spPr>
          <a:xfrm>
            <a:off x="383249" y="1154230"/>
            <a:ext cx="5107232" cy="461665"/>
          </a:xfrm>
          <a:prstGeom prst="rect">
            <a:avLst/>
          </a:prstGeom>
          <a:noFill/>
        </p:spPr>
        <p:txBody>
          <a:bodyPr wrap="none" rtlCol="0">
            <a:spAutoFit/>
          </a:bodyPr>
          <a:lstStyle/>
          <a:p>
            <a:r>
              <a:rPr lang="pl-PL" sz="2400" b="1" dirty="0">
                <a:latin typeface="Calibri" panose="020F0502020204030204" pitchFamily="34" charset="0"/>
                <a:cs typeface="Calibri" panose="020F0502020204030204" pitchFamily="34" charset="0"/>
              </a:rPr>
              <a:t>1.   E</a:t>
            </a:r>
            <a:r>
              <a:rPr lang="en-US" sz="2400" b="1" dirty="0" err="1">
                <a:latin typeface="Calibri" panose="020F0502020204030204" pitchFamily="34" charset="0"/>
                <a:cs typeface="Calibri" panose="020F0502020204030204" pitchFamily="34" charset="0"/>
              </a:rPr>
              <a:t>xperiments</a:t>
            </a:r>
            <a:r>
              <a:rPr lang="en-US" sz="2400" b="1" dirty="0">
                <a:latin typeface="Calibri" panose="020F0502020204030204" pitchFamily="34" charset="0"/>
                <a:cs typeface="Calibri" panose="020F0502020204030204" pitchFamily="34" charset="0"/>
              </a:rPr>
              <a:t> using </a:t>
            </a:r>
            <a:r>
              <a:rPr lang="pl-PL" sz="2400" b="1" dirty="0" err="1">
                <a:latin typeface="Calibri" panose="020F0502020204030204" pitchFamily="34" charset="0"/>
                <a:cs typeface="Calibri" panose="020F0502020204030204" pitchFamily="34" charset="0"/>
              </a:rPr>
              <a:t>pulsed</a:t>
            </a:r>
            <a:r>
              <a:rPr lang="pl-PL"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deutrons</a:t>
            </a:r>
            <a:endParaRPr lang="en-US" sz="2400" b="1" dirty="0">
              <a:latin typeface="Calibri" panose="020F0502020204030204" pitchFamily="34" charset="0"/>
              <a:cs typeface="Calibri" panose="020F0502020204030204" pitchFamily="34" charset="0"/>
            </a:endParaRPr>
          </a:p>
        </p:txBody>
      </p:sp>
      <p:sp>
        <p:nvSpPr>
          <p:cNvPr id="5" name="pole tekstowe 4"/>
          <p:cNvSpPr txBox="1"/>
          <p:nvPr/>
        </p:nvSpPr>
        <p:spPr>
          <a:xfrm>
            <a:off x="643287" y="1999460"/>
            <a:ext cx="3377656" cy="369332"/>
          </a:xfrm>
          <a:prstGeom prst="rect">
            <a:avLst/>
          </a:prstGeom>
          <a:noFill/>
        </p:spPr>
        <p:txBody>
          <a:bodyPr wrap="none" rtlCol="0">
            <a:spAutoFit/>
          </a:bodyPr>
          <a:lstStyle/>
          <a:p>
            <a:r>
              <a:rPr lang="pl-PL" b="1" dirty="0">
                <a:latin typeface="Calibri" panose="020F0502020204030204" pitchFamily="34" charset="0"/>
                <a:cs typeface="Calibri" panose="020F0502020204030204" pitchFamily="34" charset="0"/>
              </a:rPr>
              <a:t>1.1. Deuteron-</a:t>
            </a:r>
            <a:r>
              <a:rPr lang="pl-PL" b="1" dirty="0" err="1">
                <a:latin typeface="Calibri" panose="020F0502020204030204" pitchFamily="34" charset="0"/>
                <a:cs typeface="Calibri" panose="020F0502020204030204" pitchFamily="34" charset="0"/>
              </a:rPr>
              <a:t>induced</a:t>
            </a:r>
            <a:r>
              <a:rPr lang="en-US" b="1" dirty="0">
                <a:latin typeface="Calibri" panose="020F0502020204030204" pitchFamily="34" charset="0"/>
                <a:cs typeface="Calibri" panose="020F0502020204030204" pitchFamily="34" charset="0"/>
              </a:rPr>
              <a:t> </a:t>
            </a:r>
            <a:r>
              <a:rPr lang="pl-PL" b="1" dirty="0" err="1">
                <a:latin typeface="Calibri" panose="020F0502020204030204" pitchFamily="34" charset="0"/>
                <a:cs typeface="Calibri" panose="020F0502020204030204" pitchFamily="34" charset="0"/>
              </a:rPr>
              <a:t>reactions</a:t>
            </a:r>
            <a:endParaRPr lang="en-US" b="1" dirty="0">
              <a:latin typeface="Calibri" panose="020F0502020204030204" pitchFamily="34" charset="0"/>
              <a:cs typeface="Calibri" panose="020F0502020204030204" pitchFamily="34" charset="0"/>
            </a:endParaRPr>
          </a:p>
        </p:txBody>
      </p:sp>
      <p:grpSp>
        <p:nvGrpSpPr>
          <p:cNvPr id="17" name="Grupa 16"/>
          <p:cNvGrpSpPr/>
          <p:nvPr/>
        </p:nvGrpSpPr>
        <p:grpSpPr>
          <a:xfrm>
            <a:off x="643287" y="4179525"/>
            <a:ext cx="3030381" cy="1181732"/>
            <a:chOff x="644499" y="2999174"/>
            <a:chExt cx="3030381" cy="1181732"/>
          </a:xfrm>
        </p:grpSpPr>
        <p:sp>
          <p:nvSpPr>
            <p:cNvPr id="6" name="pole tekstowe 5"/>
            <p:cNvSpPr txBox="1"/>
            <p:nvPr/>
          </p:nvSpPr>
          <p:spPr>
            <a:xfrm>
              <a:off x="644499" y="2999174"/>
              <a:ext cx="3030381" cy="369332"/>
            </a:xfrm>
            <a:prstGeom prst="rect">
              <a:avLst/>
            </a:prstGeom>
            <a:noFill/>
          </p:spPr>
          <p:txBody>
            <a:bodyPr wrap="none" rtlCol="0">
              <a:spAutoFit/>
            </a:bodyPr>
            <a:lstStyle/>
            <a:p>
              <a:r>
                <a:rPr lang="pl-PL" b="1" dirty="0">
                  <a:latin typeface="Calibri" panose="020F0502020204030204" pitchFamily="34" charset="0"/>
                  <a:cs typeface="Calibri" panose="020F0502020204030204" pitchFamily="34" charset="0"/>
                </a:rPr>
                <a:t>1.2. </a:t>
              </a:r>
              <a:r>
                <a:rPr lang="en-US" b="1" dirty="0">
                  <a:latin typeface="Calibri" panose="020F0502020204030204" pitchFamily="34" charset="0"/>
                  <a:cs typeface="Calibri" panose="020F0502020204030204" pitchFamily="34" charset="0"/>
                </a:rPr>
                <a:t>Radionuclides</a:t>
              </a:r>
              <a:r>
                <a:rPr lang="pl-PL" b="1" dirty="0">
                  <a:latin typeface="Calibri" panose="020F0502020204030204" pitchFamily="34" charset="0"/>
                  <a:cs typeface="Calibri" panose="020F0502020204030204" pitchFamily="34" charset="0"/>
                </a:rPr>
                <a:t> </a:t>
              </a:r>
              <a:r>
                <a:rPr lang="pl-PL" b="1" dirty="0" err="1">
                  <a:latin typeface="Calibri" panose="020F0502020204030204" pitchFamily="34" charset="0"/>
                  <a:cs typeface="Calibri" panose="020F0502020204030204" pitchFamily="34" charset="0"/>
                </a:rPr>
                <a:t>production</a:t>
              </a:r>
              <a:endParaRPr lang="en-US" b="1" dirty="0">
                <a:latin typeface="Calibri" panose="020F0502020204030204" pitchFamily="34" charset="0"/>
                <a:cs typeface="Calibri" panose="020F0502020204030204" pitchFamily="34" charset="0"/>
              </a:endParaRPr>
            </a:p>
          </p:txBody>
        </p:sp>
        <p:sp>
          <p:nvSpPr>
            <p:cNvPr id="7" name="pole tekstowe 6"/>
            <p:cNvSpPr txBox="1"/>
            <p:nvPr/>
          </p:nvSpPr>
          <p:spPr>
            <a:xfrm>
              <a:off x="1448537" y="3431709"/>
              <a:ext cx="1908536" cy="369332"/>
            </a:xfrm>
            <a:prstGeom prst="rect">
              <a:avLst/>
            </a:prstGeom>
            <a:noFill/>
          </p:spPr>
          <p:txBody>
            <a:bodyPr wrap="none" rtlCol="0">
              <a:spAutoFit/>
            </a:bodyPr>
            <a:lstStyle/>
            <a:p>
              <a:pPr marL="285750" indent="-285750">
                <a:buFont typeface="Wingdings" panose="05000000000000000000" pitchFamily="2" charset="2"/>
                <a:buChar char="Ø"/>
              </a:pPr>
              <a:r>
                <a:rPr lang="pl-PL" baseline="30000" dirty="0">
                  <a:latin typeface="Calibri" panose="020F0502020204030204" pitchFamily="34" charset="0"/>
                  <a:cs typeface="Calibri" panose="020F0502020204030204" pitchFamily="34" charset="0"/>
                </a:rPr>
                <a:t>44</a:t>
              </a:r>
              <a:r>
                <a:rPr lang="pl-PL" dirty="0">
                  <a:latin typeface="Calibri" panose="020F0502020204030204" pitchFamily="34" charset="0"/>
                  <a:cs typeface="Calibri" panose="020F0502020204030204" pitchFamily="34" charset="0"/>
                </a:rPr>
                <a:t>Ca (d,2n) </a:t>
              </a:r>
              <a:r>
                <a:rPr lang="pl-PL" baseline="30000" dirty="0">
                  <a:latin typeface="Calibri" panose="020F0502020204030204" pitchFamily="34" charset="0"/>
                  <a:cs typeface="Calibri" panose="020F0502020204030204" pitchFamily="34" charset="0"/>
                </a:rPr>
                <a:t>44</a:t>
              </a:r>
              <a:r>
                <a:rPr lang="pl-PL" dirty="0">
                  <a:latin typeface="Calibri" panose="020F0502020204030204" pitchFamily="34" charset="0"/>
                  <a:cs typeface="Calibri" panose="020F0502020204030204" pitchFamily="34" charset="0"/>
                </a:rPr>
                <a:t>Sc</a:t>
              </a:r>
              <a:endParaRPr lang="en-US" dirty="0">
                <a:latin typeface="Calibri" panose="020F0502020204030204" pitchFamily="34" charset="0"/>
                <a:cs typeface="Calibri" panose="020F0502020204030204" pitchFamily="34" charset="0"/>
              </a:endParaRPr>
            </a:p>
          </p:txBody>
        </p:sp>
        <p:sp>
          <p:nvSpPr>
            <p:cNvPr id="8" name="pole tekstowe 7"/>
            <p:cNvSpPr txBox="1"/>
            <p:nvPr/>
          </p:nvSpPr>
          <p:spPr>
            <a:xfrm>
              <a:off x="1448537" y="3811574"/>
              <a:ext cx="1910138" cy="369332"/>
            </a:xfrm>
            <a:prstGeom prst="rect">
              <a:avLst/>
            </a:prstGeom>
            <a:noFill/>
          </p:spPr>
          <p:txBody>
            <a:bodyPr wrap="none" rtlCol="0">
              <a:spAutoFit/>
            </a:bodyPr>
            <a:lstStyle/>
            <a:p>
              <a:pPr marL="285750" indent="-285750">
                <a:buFont typeface="Wingdings" panose="05000000000000000000" pitchFamily="2" charset="2"/>
                <a:buChar char="Ø"/>
              </a:pPr>
              <a:r>
                <a:rPr lang="pl-PL" baseline="30000" dirty="0">
                  <a:latin typeface="Calibri" panose="020F0502020204030204" pitchFamily="34" charset="0"/>
                  <a:cs typeface="Calibri" panose="020F0502020204030204" pitchFamily="34" charset="0"/>
                </a:rPr>
                <a:t>64</a:t>
              </a:r>
              <a:r>
                <a:rPr lang="pl-PL" dirty="0">
                  <a:latin typeface="Calibri" panose="020F0502020204030204" pitchFamily="34" charset="0"/>
                  <a:cs typeface="Calibri" panose="020F0502020204030204" pitchFamily="34" charset="0"/>
                </a:rPr>
                <a:t>Ni (d,2n) </a:t>
              </a:r>
              <a:r>
                <a:rPr lang="pl-PL" baseline="30000" dirty="0">
                  <a:latin typeface="Calibri" panose="020F0502020204030204" pitchFamily="34" charset="0"/>
                  <a:cs typeface="Calibri" panose="020F0502020204030204" pitchFamily="34" charset="0"/>
                </a:rPr>
                <a:t>64</a:t>
              </a:r>
              <a:r>
                <a:rPr lang="pl-PL" dirty="0">
                  <a:latin typeface="Calibri" panose="020F0502020204030204" pitchFamily="34" charset="0"/>
                  <a:cs typeface="Calibri" panose="020F0502020204030204" pitchFamily="34" charset="0"/>
                </a:rPr>
                <a:t>Cu</a:t>
              </a:r>
              <a:endParaRPr lang="en-US" dirty="0">
                <a:latin typeface="Calibri" panose="020F0502020204030204" pitchFamily="34" charset="0"/>
                <a:cs typeface="Calibri" panose="020F0502020204030204" pitchFamily="34" charset="0"/>
              </a:endParaRPr>
            </a:p>
          </p:txBody>
        </p:sp>
      </p:grpSp>
      <p:sp>
        <p:nvSpPr>
          <p:cNvPr id="22" name="pole tekstowe 21"/>
          <p:cNvSpPr txBox="1"/>
          <p:nvPr/>
        </p:nvSpPr>
        <p:spPr>
          <a:xfrm>
            <a:off x="1443121" y="3190012"/>
            <a:ext cx="3049553" cy="369332"/>
          </a:xfrm>
          <a:prstGeom prst="rect">
            <a:avLst/>
          </a:prstGeom>
          <a:noFill/>
        </p:spPr>
        <p:txBody>
          <a:bodyPr wrap="none" rtlCol="0">
            <a:spAutoFit/>
          </a:bodyPr>
          <a:lstStyle/>
          <a:p>
            <a:pPr marL="285750" indent="-285750">
              <a:buFont typeface="Wingdings" panose="05000000000000000000" pitchFamily="2" charset="2"/>
              <a:buChar char="Ø"/>
            </a:pPr>
            <a:r>
              <a:rPr lang="pl-PL" dirty="0">
                <a:latin typeface="Calibri" panose="020F0502020204030204" pitchFamily="34" charset="0"/>
                <a:cs typeface="Calibri" panose="020F0502020204030204" pitchFamily="34" charset="0"/>
              </a:rPr>
              <a:t>(d,</a:t>
            </a:r>
            <a:r>
              <a:rPr lang="pl-PL" baseline="30000" dirty="0">
                <a:latin typeface="Calibri" panose="020F0502020204030204" pitchFamily="34" charset="0"/>
                <a:cs typeface="Calibri" panose="020F0502020204030204" pitchFamily="34" charset="0"/>
              </a:rPr>
              <a:t>6</a:t>
            </a:r>
            <a:r>
              <a:rPr lang="pl-PL" dirty="0">
                <a:latin typeface="Calibri" panose="020F0502020204030204" pitchFamily="34" charset="0"/>
                <a:cs typeface="Calibri" panose="020F0502020204030204" pitchFamily="34" charset="0"/>
              </a:rPr>
              <a:t>Li) type – </a:t>
            </a:r>
            <a:r>
              <a:rPr lang="en-US" dirty="0">
                <a:latin typeface="Calibri" panose="020F0502020204030204" pitchFamily="34" charset="0"/>
                <a:cs typeface="Calibri" panose="020F0502020204030204" pitchFamily="34" charset="0"/>
              </a:rPr>
              <a:t>alpha</a:t>
            </a:r>
            <a:r>
              <a:rPr lang="pl-PL"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pick-up</a:t>
            </a:r>
          </a:p>
        </p:txBody>
      </p:sp>
      <p:sp>
        <p:nvSpPr>
          <p:cNvPr id="23" name="pole tekstowe 22"/>
          <p:cNvSpPr txBox="1"/>
          <p:nvPr/>
        </p:nvSpPr>
        <p:spPr>
          <a:xfrm>
            <a:off x="1443121" y="3595712"/>
            <a:ext cx="3206968" cy="369332"/>
          </a:xfrm>
          <a:prstGeom prst="rect">
            <a:avLst/>
          </a:prstGeom>
          <a:noFill/>
        </p:spPr>
        <p:txBody>
          <a:bodyPr wrap="none" rtlCol="0">
            <a:spAutoFit/>
          </a:bodyPr>
          <a:lstStyle/>
          <a:p>
            <a:pPr marL="285750" indent="-285750">
              <a:buFont typeface="Wingdings" panose="05000000000000000000" pitchFamily="2" charset="2"/>
              <a:buChar char="Ø"/>
            </a:pPr>
            <a:r>
              <a:rPr lang="pl-PL" dirty="0">
                <a:latin typeface="Calibri" panose="020F0502020204030204" pitchFamily="34" charset="0"/>
                <a:cs typeface="Calibri" panose="020F0502020204030204" pitchFamily="34" charset="0"/>
              </a:rPr>
              <a:t>(d,</a:t>
            </a:r>
            <a:r>
              <a:rPr lang="pl-PL" baseline="30000" dirty="0">
                <a:latin typeface="Calibri" panose="020F0502020204030204" pitchFamily="34" charset="0"/>
                <a:cs typeface="Calibri" panose="020F0502020204030204" pitchFamily="34" charset="0"/>
              </a:rPr>
              <a:t>3</a:t>
            </a:r>
            <a:r>
              <a:rPr lang="pl-PL" dirty="0">
                <a:latin typeface="Calibri" panose="020F0502020204030204" pitchFamily="34" charset="0"/>
                <a:cs typeface="Calibri" panose="020F0502020204030204" pitchFamily="34" charset="0"/>
              </a:rPr>
              <a:t>He) type – proton pick-up</a:t>
            </a:r>
            <a:endParaRPr lang="en-US" dirty="0">
              <a:latin typeface="Calibri" panose="020F0502020204030204" pitchFamily="34" charset="0"/>
              <a:cs typeface="Calibri" panose="020F0502020204030204" pitchFamily="34" charset="0"/>
            </a:endParaRPr>
          </a:p>
        </p:txBody>
      </p:sp>
      <p:sp>
        <p:nvSpPr>
          <p:cNvPr id="24" name="Prostokąt 23"/>
          <p:cNvSpPr/>
          <p:nvPr/>
        </p:nvSpPr>
        <p:spPr>
          <a:xfrm>
            <a:off x="1443121" y="2338548"/>
            <a:ext cx="3147144" cy="369332"/>
          </a:xfrm>
          <a:prstGeom prst="rect">
            <a:avLst/>
          </a:prstGeom>
        </p:spPr>
        <p:txBody>
          <a:bodyPr wrap="none">
            <a:spAutoFit/>
          </a:bodyPr>
          <a:lstStyle/>
          <a:p>
            <a:pPr marL="285750" indent="-285750">
              <a:buFont typeface="Wingdings" panose="05000000000000000000" pitchFamily="2" charset="2"/>
              <a:buChar char="Ø"/>
            </a:pPr>
            <a:r>
              <a:rPr lang="pl-PL" dirty="0">
                <a:latin typeface="Calibri" panose="020F0502020204030204" pitchFamily="34" charset="0"/>
                <a:cs typeface="Calibri" panose="020F0502020204030204" pitchFamily="34" charset="0"/>
              </a:rPr>
              <a:t>(</a:t>
            </a:r>
            <a:r>
              <a:rPr lang="pl-PL" dirty="0" err="1">
                <a:latin typeface="Calibri" panose="020F0502020204030204" pitchFamily="34" charset="0"/>
                <a:cs typeface="Calibri" panose="020F0502020204030204" pitchFamily="34" charset="0"/>
              </a:rPr>
              <a:t>d,p</a:t>
            </a:r>
            <a:r>
              <a:rPr lang="pl-PL" dirty="0">
                <a:latin typeface="Calibri" panose="020F0502020204030204" pitchFamily="34" charset="0"/>
                <a:cs typeface="Calibri" panose="020F0502020204030204" pitchFamily="34" charset="0"/>
              </a:rPr>
              <a:t>) type – neutron transfer</a:t>
            </a:r>
            <a:endParaRPr lang="en-US" dirty="0">
              <a:latin typeface="Calibri" panose="020F0502020204030204" pitchFamily="34" charset="0"/>
              <a:cs typeface="Calibri" panose="020F0502020204030204" pitchFamily="34" charset="0"/>
            </a:endParaRPr>
          </a:p>
        </p:txBody>
      </p:sp>
      <p:sp>
        <p:nvSpPr>
          <p:cNvPr id="25" name="pole tekstowe 24"/>
          <p:cNvSpPr txBox="1"/>
          <p:nvPr/>
        </p:nvSpPr>
        <p:spPr>
          <a:xfrm>
            <a:off x="1436859" y="2753537"/>
            <a:ext cx="3102516" cy="369332"/>
          </a:xfrm>
          <a:prstGeom prst="rect">
            <a:avLst/>
          </a:prstGeom>
          <a:noFill/>
        </p:spPr>
        <p:txBody>
          <a:bodyPr wrap="none" rtlCol="0">
            <a:spAutoFit/>
          </a:bodyPr>
          <a:lstStyle/>
          <a:p>
            <a:pPr marL="285750" indent="-285750">
              <a:buFont typeface="Wingdings" panose="05000000000000000000" pitchFamily="2" charset="2"/>
              <a:buChar char="Ø"/>
            </a:pPr>
            <a:r>
              <a:rPr lang="pl-PL" dirty="0">
                <a:latin typeface="Calibri" panose="020F0502020204030204" pitchFamily="34" charset="0"/>
                <a:cs typeface="Calibri" panose="020F0502020204030204" pitchFamily="34" charset="0"/>
              </a:rPr>
              <a:t>(</a:t>
            </a:r>
            <a:r>
              <a:rPr lang="pl-PL" dirty="0" err="1">
                <a:latin typeface="Calibri" panose="020F0502020204030204" pitchFamily="34" charset="0"/>
                <a:cs typeface="Calibri" panose="020F0502020204030204" pitchFamily="34" charset="0"/>
              </a:rPr>
              <a:t>d,t</a:t>
            </a:r>
            <a:r>
              <a:rPr lang="pl-PL" dirty="0">
                <a:latin typeface="Calibri" panose="020F0502020204030204" pitchFamily="34" charset="0"/>
                <a:cs typeface="Calibri" panose="020F0502020204030204" pitchFamily="34" charset="0"/>
              </a:rPr>
              <a:t>) type – neutron pick-up</a:t>
            </a:r>
            <a:endParaRPr lang="en-US" dirty="0">
              <a:latin typeface="Calibri" panose="020F0502020204030204" pitchFamily="34" charset="0"/>
              <a:cs typeface="Calibri" panose="020F0502020204030204" pitchFamily="34" charset="0"/>
            </a:endParaRPr>
          </a:p>
        </p:txBody>
      </p:sp>
      <p:sp>
        <p:nvSpPr>
          <p:cNvPr id="26" name="pole tekstowe 25"/>
          <p:cNvSpPr txBox="1"/>
          <p:nvPr/>
        </p:nvSpPr>
        <p:spPr>
          <a:xfrm>
            <a:off x="1452940" y="5404461"/>
            <a:ext cx="1932901" cy="369332"/>
          </a:xfrm>
          <a:prstGeom prst="rect">
            <a:avLst/>
          </a:prstGeom>
          <a:noFill/>
        </p:spPr>
        <p:txBody>
          <a:bodyPr wrap="none" rtlCol="0">
            <a:spAutoFit/>
          </a:bodyPr>
          <a:lstStyle/>
          <a:p>
            <a:pPr marL="285750" indent="-285750">
              <a:buFont typeface="Wingdings" panose="05000000000000000000" pitchFamily="2" charset="2"/>
              <a:buChar char="Ø"/>
            </a:pPr>
            <a:r>
              <a:rPr lang="pl-PL" baseline="30000" dirty="0">
                <a:latin typeface="Calibri" panose="020F0502020204030204" pitchFamily="34" charset="0"/>
                <a:cs typeface="Calibri" panose="020F0502020204030204" pitchFamily="34" charset="0"/>
              </a:rPr>
              <a:t>186</a:t>
            </a:r>
            <a:r>
              <a:rPr lang="pl-PL" dirty="0">
                <a:latin typeface="Calibri" panose="020F0502020204030204" pitchFamily="34" charset="0"/>
                <a:cs typeface="Calibri" panose="020F0502020204030204" pitchFamily="34" charset="0"/>
              </a:rPr>
              <a:t>W(d,2n)</a:t>
            </a:r>
            <a:r>
              <a:rPr lang="pl-PL" baseline="30000" dirty="0">
                <a:latin typeface="Calibri" panose="020F0502020204030204" pitchFamily="34" charset="0"/>
                <a:cs typeface="Calibri" panose="020F0502020204030204" pitchFamily="34" charset="0"/>
              </a:rPr>
              <a:t>186</a:t>
            </a:r>
            <a:r>
              <a:rPr lang="pl-PL" dirty="0">
                <a:latin typeface="Calibri" panose="020F0502020204030204" pitchFamily="34" charset="0"/>
                <a:cs typeface="Calibri" panose="020F0502020204030204" pitchFamily="34" charset="0"/>
              </a:rPr>
              <a:t>Re</a:t>
            </a:r>
            <a:endParaRPr lang="en-US" dirty="0">
              <a:latin typeface="Calibri" panose="020F0502020204030204" pitchFamily="34" charset="0"/>
              <a:cs typeface="Calibri" panose="020F0502020204030204" pitchFamily="34" charset="0"/>
            </a:endParaRPr>
          </a:p>
        </p:txBody>
      </p:sp>
      <p:sp>
        <p:nvSpPr>
          <p:cNvPr id="14" name="Zaokrąglony prostokąt 13">
            <a:extLst>
              <a:ext uri="{FF2B5EF4-FFF2-40B4-BE49-F238E27FC236}">
                <a16:creationId xmlns:a16="http://schemas.microsoft.com/office/drawing/2014/main" id="{5AE83EA3-14D9-6741-82C6-1890CAFC4428}"/>
              </a:ext>
            </a:extLst>
          </p:cNvPr>
          <p:cNvSpPr/>
          <p:nvPr/>
        </p:nvSpPr>
        <p:spPr>
          <a:xfrm>
            <a:off x="270546" y="1010459"/>
            <a:ext cx="5332638" cy="959901"/>
          </a:xfrm>
          <a:prstGeom prst="roundRect">
            <a:avLst>
              <a:gd name="adj" fmla="val 43128"/>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1" name="Grupa 20">
            <a:extLst>
              <a:ext uri="{FF2B5EF4-FFF2-40B4-BE49-F238E27FC236}">
                <a16:creationId xmlns:a16="http://schemas.microsoft.com/office/drawing/2014/main" id="{E0803EBD-5325-6F4E-BA30-A8D89B6FBD22}"/>
              </a:ext>
            </a:extLst>
          </p:cNvPr>
          <p:cNvGrpSpPr/>
          <p:nvPr/>
        </p:nvGrpSpPr>
        <p:grpSpPr>
          <a:xfrm>
            <a:off x="5974443" y="919011"/>
            <a:ext cx="5861024" cy="4609265"/>
            <a:chOff x="5981700" y="331182"/>
            <a:chExt cx="5861024" cy="4609265"/>
          </a:xfrm>
        </p:grpSpPr>
        <p:sp>
          <p:nvSpPr>
            <p:cNvPr id="9" name="Prostokąt 8"/>
            <p:cNvSpPr/>
            <p:nvPr/>
          </p:nvSpPr>
          <p:spPr>
            <a:xfrm>
              <a:off x="6096000" y="395635"/>
              <a:ext cx="5702300" cy="830997"/>
            </a:xfrm>
            <a:prstGeom prst="rect">
              <a:avLst/>
            </a:prstGeom>
          </p:spPr>
          <p:txBody>
            <a:bodyPr wrap="square">
              <a:spAutoFit/>
            </a:bodyPr>
            <a:lstStyle/>
            <a:p>
              <a:r>
                <a:rPr lang="pl-PL" sz="2400" b="1" dirty="0">
                  <a:latin typeface="Calibri" panose="020F0502020204030204" pitchFamily="34" charset="0"/>
                  <a:cs typeface="Calibri" panose="020F0502020204030204" pitchFamily="34" charset="0"/>
                </a:rPr>
                <a:t>2.    E</a:t>
              </a:r>
              <a:r>
                <a:rPr lang="en-US" sz="2400" b="1" dirty="0" err="1">
                  <a:latin typeface="Calibri" panose="020F0502020204030204" pitchFamily="34" charset="0"/>
                  <a:cs typeface="Calibri" panose="020F0502020204030204" pitchFamily="34" charset="0"/>
                </a:rPr>
                <a:t>xperiments</a:t>
              </a:r>
              <a:r>
                <a:rPr lang="en-US" sz="2400" b="1" dirty="0">
                  <a:latin typeface="Calibri" panose="020F0502020204030204" pitchFamily="34" charset="0"/>
                  <a:cs typeface="Calibri" panose="020F0502020204030204" pitchFamily="34" charset="0"/>
                </a:rPr>
                <a:t> using secondary (induced </a:t>
              </a:r>
            </a:p>
            <a:p>
              <a:r>
                <a:rPr lang="en-US" sz="2400" b="1" dirty="0">
                  <a:latin typeface="Calibri" panose="020F0502020204030204" pitchFamily="34" charset="0"/>
                  <a:cs typeface="Calibri" panose="020F0502020204030204" pitchFamily="34" charset="0"/>
                </a:rPr>
                <a:t>       by deuterons) pulsed beam of neutrons</a:t>
              </a:r>
            </a:p>
          </p:txBody>
        </p:sp>
        <p:sp>
          <p:nvSpPr>
            <p:cNvPr id="10" name="pole tekstowe 9"/>
            <p:cNvSpPr txBox="1"/>
            <p:nvPr/>
          </p:nvSpPr>
          <p:spPr>
            <a:xfrm>
              <a:off x="6758916" y="2965540"/>
              <a:ext cx="4556055" cy="657296"/>
            </a:xfrm>
            <a:prstGeom prst="rect">
              <a:avLst/>
            </a:prstGeom>
            <a:noFill/>
          </p:spPr>
          <p:txBody>
            <a:bodyPr wrap="none" rtlCol="0">
              <a:spAutoFit/>
            </a:bodyPr>
            <a:lstStyle/>
            <a:p>
              <a:pPr lvl="0" algn="just">
                <a:buClr>
                  <a:srgbClr val="4F81BD"/>
                </a:buClr>
              </a:pPr>
              <a:r>
                <a:rPr lang="pl-PL" b="1" dirty="0">
                  <a:latin typeface="Calibri" panose="020F0502020204030204" pitchFamily="34" charset="0"/>
                  <a:cs typeface="Calibri" panose="020F0502020204030204" pitchFamily="34" charset="0"/>
                </a:rPr>
                <a:t>2.2. </a:t>
              </a: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Investigation of pygmy dipole resonances</a:t>
              </a:r>
              <a:endParaRPr lang="pl-PL" sz="1800" b="1"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0000"/>
                </a:lnSpc>
                <a:spcAft>
                  <a:spcPts val="1000"/>
                </a:spcAft>
              </a:pP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upa 18"/>
            <p:cNvGrpSpPr/>
            <p:nvPr/>
          </p:nvGrpSpPr>
          <p:grpSpPr>
            <a:xfrm>
              <a:off x="6758916" y="1838802"/>
              <a:ext cx="4275083" cy="807890"/>
              <a:chOff x="5656052" y="2277450"/>
              <a:chExt cx="4275083" cy="807890"/>
            </a:xfrm>
          </p:grpSpPr>
          <p:sp>
            <p:nvSpPr>
              <p:cNvPr id="13" name="pole tekstowe 12"/>
              <p:cNvSpPr txBox="1"/>
              <p:nvPr/>
            </p:nvSpPr>
            <p:spPr>
              <a:xfrm>
                <a:off x="5656052" y="2277450"/>
                <a:ext cx="2890920" cy="369332"/>
              </a:xfrm>
              <a:prstGeom prst="rect">
                <a:avLst/>
              </a:prstGeom>
              <a:noFill/>
            </p:spPr>
            <p:txBody>
              <a:bodyPr wrap="none" rtlCol="0">
                <a:spAutoFit/>
              </a:bodyPr>
              <a:lstStyle/>
              <a:p>
                <a:r>
                  <a:rPr lang="pl-PL" b="1" dirty="0">
                    <a:latin typeface="Calibri" panose="020F0502020204030204" pitchFamily="34" charset="0"/>
                    <a:cs typeface="Calibri" panose="020F0502020204030204" pitchFamily="34" charset="0"/>
                  </a:rPr>
                  <a:t>2.1. N</a:t>
                </a:r>
                <a:r>
                  <a:rPr lang="en-US" b="1" dirty="0" err="1">
                    <a:latin typeface="Calibri" panose="020F0502020204030204" pitchFamily="34" charset="0"/>
                    <a:cs typeface="Calibri" panose="020F0502020204030204" pitchFamily="34" charset="0"/>
                  </a:rPr>
                  <a:t>eutron</a:t>
                </a:r>
                <a:r>
                  <a:rPr lang="en-US" b="1" dirty="0">
                    <a:latin typeface="Calibri" panose="020F0502020204030204" pitchFamily="34" charset="0"/>
                    <a:cs typeface="Calibri" panose="020F0502020204030204" pitchFamily="34" charset="0"/>
                  </a:rPr>
                  <a:t>-induced </a:t>
                </a:r>
                <a:r>
                  <a:rPr lang="pl-PL" b="1" dirty="0" err="1">
                    <a:latin typeface="Calibri" panose="020F0502020204030204" pitchFamily="34" charset="0"/>
                    <a:cs typeface="Calibri" panose="020F0502020204030204" pitchFamily="34" charset="0"/>
                  </a:rPr>
                  <a:t>fission</a:t>
                </a:r>
                <a:endParaRPr lang="en-US" b="1" dirty="0">
                  <a:latin typeface="Calibri" panose="020F0502020204030204" pitchFamily="34" charset="0"/>
                  <a:cs typeface="Calibri" panose="020F0502020204030204" pitchFamily="34" charset="0"/>
                </a:endParaRPr>
              </a:p>
            </p:txBody>
          </p:sp>
          <p:sp>
            <p:nvSpPr>
              <p:cNvPr id="15" name="pole tekstowe 14"/>
              <p:cNvSpPr txBox="1"/>
              <p:nvPr/>
            </p:nvSpPr>
            <p:spPr>
              <a:xfrm>
                <a:off x="6156384" y="2716008"/>
                <a:ext cx="3774751" cy="369332"/>
              </a:xfrm>
              <a:prstGeom prst="rect">
                <a:avLst/>
              </a:prstGeom>
              <a:noFill/>
            </p:spPr>
            <p:txBody>
              <a:bodyPr wrap="none" rtlCol="0">
                <a:spAutoFit/>
              </a:bodyPr>
              <a:lstStyle/>
              <a:p>
                <a:pPr marL="285750" indent="-285750">
                  <a:buFont typeface="Wingdings" panose="05000000000000000000" pitchFamily="2" charset="2"/>
                  <a:buChar char="Ø"/>
                </a:pPr>
                <a:r>
                  <a:rPr lang="pl-PL" baseline="30000" dirty="0">
                    <a:latin typeface="Calibri" panose="020F0502020204030204" pitchFamily="34" charset="0"/>
                    <a:cs typeface="Calibri" panose="020F0502020204030204" pitchFamily="34" charset="0"/>
                  </a:rPr>
                  <a:t>238</a:t>
                </a:r>
                <a:r>
                  <a:rPr lang="pl-PL" dirty="0">
                    <a:latin typeface="Calibri" panose="020F0502020204030204" pitchFamily="34" charset="0"/>
                    <a:cs typeface="Calibri" panose="020F0502020204030204" pitchFamily="34" charset="0"/>
                  </a:rPr>
                  <a:t>U(n,f), </a:t>
                </a:r>
                <a:r>
                  <a:rPr lang="pl-PL" baseline="30000" dirty="0">
                    <a:latin typeface="Calibri" panose="020F0502020204030204" pitchFamily="34" charset="0"/>
                    <a:cs typeface="Calibri" panose="020F0502020204030204" pitchFamily="34" charset="0"/>
                  </a:rPr>
                  <a:t>232</a:t>
                </a:r>
                <a:r>
                  <a:rPr lang="pl-PL" dirty="0">
                    <a:latin typeface="Calibri" panose="020F0502020204030204" pitchFamily="34" charset="0"/>
                    <a:cs typeface="Calibri" panose="020F0502020204030204" pitchFamily="34" charset="0"/>
                  </a:rPr>
                  <a:t>Th(n,f), </a:t>
                </a:r>
                <a:r>
                  <a:rPr lang="pl-PL" baseline="30000" dirty="0">
                    <a:latin typeface="Calibri" panose="020F0502020204030204" pitchFamily="34" charset="0"/>
                    <a:cs typeface="Calibri" panose="020F0502020204030204" pitchFamily="34" charset="0"/>
                  </a:rPr>
                  <a:t>2</a:t>
                </a:r>
                <a:r>
                  <a:rPr lang="en-US" baseline="30000" dirty="0">
                    <a:latin typeface="Calibri" panose="020F0502020204030204" pitchFamily="34" charset="0"/>
                    <a:cs typeface="Calibri" panose="020F0502020204030204" pitchFamily="34" charset="0"/>
                  </a:rPr>
                  <a:t>30</a:t>
                </a:r>
                <a:r>
                  <a:rPr lang="en-US" dirty="0">
                    <a:latin typeface="Calibri" panose="020F0502020204030204" pitchFamily="34" charset="0"/>
                    <a:cs typeface="Calibri" panose="020F0502020204030204" pitchFamily="34" charset="0"/>
                  </a:rPr>
                  <a:t>Th</a:t>
                </a:r>
                <a:r>
                  <a:rPr lang="pl-PL" dirty="0">
                    <a:latin typeface="Calibri" panose="020F0502020204030204" pitchFamily="34" charset="0"/>
                    <a:cs typeface="Calibri" panose="020F0502020204030204" pitchFamily="34" charset="0"/>
                  </a:rPr>
                  <a:t>, </a:t>
                </a:r>
                <a:r>
                  <a:rPr lang="pl-PL" baseline="30000" dirty="0">
                    <a:latin typeface="Calibri" panose="020F0502020204030204" pitchFamily="34" charset="0"/>
                    <a:cs typeface="Calibri" panose="020F0502020204030204" pitchFamily="34" charset="0"/>
                  </a:rPr>
                  <a:t>226</a:t>
                </a:r>
                <a:r>
                  <a:rPr lang="pl-PL" dirty="0">
                    <a:latin typeface="Calibri" panose="020F0502020204030204" pitchFamily="34" charset="0"/>
                    <a:cs typeface="Calibri" panose="020F0502020204030204" pitchFamily="34" charset="0"/>
                  </a:rPr>
                  <a:t>Ra, …</a:t>
                </a:r>
                <a:endParaRPr lang="en-US" dirty="0">
                  <a:latin typeface="Calibri" panose="020F0502020204030204" pitchFamily="34" charset="0"/>
                  <a:cs typeface="Calibri" panose="020F0502020204030204" pitchFamily="34" charset="0"/>
                </a:endParaRPr>
              </a:p>
            </p:txBody>
          </p:sp>
        </p:grpSp>
        <p:sp>
          <p:nvSpPr>
            <p:cNvPr id="16" name="pole tekstowe 15"/>
            <p:cNvSpPr txBox="1"/>
            <p:nvPr/>
          </p:nvSpPr>
          <p:spPr>
            <a:xfrm>
              <a:off x="6758916" y="3450570"/>
              <a:ext cx="5025222" cy="369332"/>
            </a:xfrm>
            <a:prstGeom prst="rect">
              <a:avLst/>
            </a:prstGeom>
            <a:noFill/>
          </p:spPr>
          <p:txBody>
            <a:bodyPr wrap="none" rtlCol="0">
              <a:spAutoFit/>
            </a:bodyPr>
            <a:lstStyle/>
            <a:p>
              <a:r>
                <a:rPr lang="pl-PL" b="1" dirty="0">
                  <a:latin typeface="Calibri" panose="020F0502020204030204" pitchFamily="34" charset="0"/>
                  <a:cs typeface="Calibri" panose="020F0502020204030204" pitchFamily="34" charset="0"/>
                </a:rPr>
                <a:t>2.3. </a:t>
              </a:r>
              <a:r>
                <a:rPr lang="en-US" b="1" dirty="0">
                  <a:latin typeface="Calibri" panose="020F0502020204030204" pitchFamily="34" charset="0"/>
                  <a:cs typeface="Calibri" panose="020F0502020204030204" pitchFamily="34" charset="0"/>
                </a:rPr>
                <a:t>Half-life measurements o</a:t>
              </a:r>
              <a:r>
                <a:rPr lang="pl-PL" b="1" dirty="0">
                  <a:latin typeface="Calibri" panose="020F0502020204030204" pitchFamily="34" charset="0"/>
                  <a:cs typeface="Calibri" panose="020F0502020204030204" pitchFamily="34" charset="0"/>
                </a:rPr>
                <a:t>f</a:t>
              </a:r>
              <a:r>
                <a:rPr lang="en-US" b="1" dirty="0">
                  <a:latin typeface="Calibri" panose="020F0502020204030204" pitchFamily="34" charset="0"/>
                  <a:cs typeface="Calibri" panose="020F0502020204030204" pitchFamily="34" charset="0"/>
                </a:rPr>
                <a:t> long-lived isotopes</a:t>
              </a:r>
              <a:r>
                <a:rPr lang="pl-PL" b="1" dirty="0">
                  <a:latin typeface="Calibri" panose="020F0502020204030204" pitchFamily="34" charset="0"/>
                  <a:cs typeface="Calibri" panose="020F0502020204030204" pitchFamily="34" charset="0"/>
                </a:rPr>
                <a:t>  </a:t>
              </a:r>
              <a:endParaRPr lang="en-US" b="1" dirty="0">
                <a:latin typeface="Calibri" panose="020F0502020204030204" pitchFamily="34" charset="0"/>
                <a:cs typeface="Calibri" panose="020F0502020204030204" pitchFamily="34" charset="0"/>
              </a:endParaRPr>
            </a:p>
          </p:txBody>
        </p:sp>
        <p:sp>
          <p:nvSpPr>
            <p:cNvPr id="27" name="Zaokrąglony prostokąt 26">
              <a:extLst>
                <a:ext uri="{FF2B5EF4-FFF2-40B4-BE49-F238E27FC236}">
                  <a16:creationId xmlns:a16="http://schemas.microsoft.com/office/drawing/2014/main" id="{DB493648-4459-904B-91D5-50DE83C58D90}"/>
                </a:ext>
              </a:extLst>
            </p:cNvPr>
            <p:cNvSpPr/>
            <p:nvPr/>
          </p:nvSpPr>
          <p:spPr>
            <a:xfrm>
              <a:off x="5981700" y="331182"/>
              <a:ext cx="5861024" cy="959901"/>
            </a:xfrm>
            <a:prstGeom prst="roundRect">
              <a:avLst>
                <a:gd name="adj" fmla="val 43128"/>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a:extLst>
                <a:ext uri="{FF2B5EF4-FFF2-40B4-BE49-F238E27FC236}">
                  <a16:creationId xmlns:a16="http://schemas.microsoft.com/office/drawing/2014/main" id="{2DDCB5B3-4D00-4649-B7B3-C39D116B46F3}"/>
                </a:ext>
              </a:extLst>
            </p:cNvPr>
            <p:cNvSpPr txBox="1"/>
            <p:nvPr/>
          </p:nvSpPr>
          <p:spPr>
            <a:xfrm>
              <a:off x="6758916" y="4017117"/>
              <a:ext cx="5070491" cy="923330"/>
            </a:xfrm>
            <a:prstGeom prst="rect">
              <a:avLst/>
            </a:prstGeom>
            <a:noFill/>
          </p:spPr>
          <p:txBody>
            <a:bodyPr wrap="none" rtlCol="0">
              <a:spAutoFit/>
            </a:bodyPr>
            <a:lstStyle/>
            <a:p>
              <a:r>
                <a:rPr lang="pl-PL" b="1" dirty="0">
                  <a:latin typeface="Calibri" panose="020F0502020204030204" pitchFamily="34" charset="0"/>
                  <a:cs typeface="Calibri" panose="020F0502020204030204" pitchFamily="34" charset="0"/>
                </a:rPr>
                <a:t>2.4. Neutron-</a:t>
              </a:r>
              <a:r>
                <a:rPr lang="pl-PL" b="1" dirty="0" err="1">
                  <a:latin typeface="Calibri" panose="020F0502020204030204" pitchFamily="34" charset="0"/>
                  <a:cs typeface="Calibri" panose="020F0502020204030204" pitchFamily="34" charset="0"/>
                </a:rPr>
                <a:t>induced</a:t>
              </a:r>
              <a:r>
                <a:rPr lang="pl-PL" b="1" dirty="0">
                  <a:latin typeface="Calibri" panose="020F0502020204030204" pitchFamily="34" charset="0"/>
                  <a:cs typeface="Calibri" panose="020F0502020204030204" pitchFamily="34" charset="0"/>
                </a:rPr>
                <a:t> </a:t>
              </a:r>
              <a:r>
                <a:rPr lang="pl-PL" b="1" dirty="0" err="1">
                  <a:latin typeface="Calibri" panose="020F0502020204030204" pitchFamily="34" charset="0"/>
                  <a:cs typeface="Calibri" panose="020F0502020204030204" pitchFamily="34" charset="0"/>
                </a:rPr>
                <a:t>reaction</a:t>
              </a:r>
              <a:r>
                <a:rPr lang="pl-PL" b="1" dirty="0">
                  <a:latin typeface="Calibri" panose="020F0502020204030204" pitchFamily="34" charset="0"/>
                  <a:cs typeface="Calibri" panose="020F0502020204030204" pitchFamily="34" charset="0"/>
                </a:rPr>
                <a:t> cross </a:t>
              </a:r>
              <a:r>
                <a:rPr lang="pl-PL" b="1" dirty="0" err="1">
                  <a:latin typeface="Calibri" panose="020F0502020204030204" pitchFamily="34" charset="0"/>
                  <a:cs typeface="Calibri" panose="020F0502020204030204" pitchFamily="34" charset="0"/>
                </a:rPr>
                <a:t>section</a:t>
              </a:r>
              <a:r>
                <a:rPr lang="pl-PL" b="1" dirty="0">
                  <a:latin typeface="Calibri" panose="020F0502020204030204" pitchFamily="34" charset="0"/>
                  <a:cs typeface="Calibri" panose="020F0502020204030204" pitchFamily="34" charset="0"/>
                </a:rPr>
                <a:t> </a:t>
              </a:r>
            </a:p>
            <a:p>
              <a:r>
                <a:rPr lang="pl-PL" b="1" dirty="0">
                  <a:latin typeface="Calibri" panose="020F0502020204030204" pitchFamily="34" charset="0"/>
                  <a:cs typeface="Calibri" panose="020F0502020204030204" pitchFamily="34" charset="0"/>
                </a:rPr>
                <a:t>       </a:t>
              </a:r>
              <a:r>
                <a:rPr lang="pl-PL" b="1" dirty="0" err="1">
                  <a:latin typeface="Calibri" panose="020F0502020204030204" pitchFamily="34" charset="0"/>
                  <a:cs typeface="Calibri" panose="020F0502020204030204" pitchFamily="34" charset="0"/>
                </a:rPr>
                <a:t>measurements</a:t>
              </a:r>
              <a:r>
                <a:rPr lang="pl-PL" b="1" dirty="0">
                  <a:latin typeface="Calibri" panose="020F0502020204030204" pitchFamily="34" charset="0"/>
                  <a:cs typeface="Calibri" panose="020F0502020204030204" pitchFamily="34" charset="0"/>
                </a:rPr>
                <a:t> in a </a:t>
              </a:r>
              <a:r>
                <a:rPr lang="pl-PL" b="1" dirty="0" err="1">
                  <a:latin typeface="Calibri" panose="020F0502020204030204" pitchFamily="34" charset="0"/>
                  <a:cs typeface="Calibri" panose="020F0502020204030204" pitchFamily="34" charset="0"/>
                </a:rPr>
                <a:t>wide</a:t>
              </a:r>
              <a:r>
                <a:rPr lang="pl-PL" b="1" dirty="0">
                  <a:latin typeface="Calibri" panose="020F0502020204030204" pitchFamily="34" charset="0"/>
                  <a:cs typeface="Calibri" panose="020F0502020204030204" pitchFamily="34" charset="0"/>
                </a:rPr>
                <a:t> neutron </a:t>
              </a:r>
              <a:r>
                <a:rPr lang="pl-PL" b="1" dirty="0" err="1">
                  <a:latin typeface="Calibri" panose="020F0502020204030204" pitchFamily="34" charset="0"/>
                  <a:cs typeface="Calibri" panose="020F0502020204030204" pitchFamily="34" charset="0"/>
                </a:rPr>
                <a:t>energy</a:t>
              </a:r>
              <a:r>
                <a:rPr lang="pl-PL" b="1" dirty="0">
                  <a:latin typeface="Calibri" panose="020F0502020204030204" pitchFamily="34" charset="0"/>
                  <a:cs typeface="Calibri" panose="020F0502020204030204" pitchFamily="34" charset="0"/>
                </a:rPr>
                <a:t> </a:t>
              </a:r>
              <a:r>
                <a:rPr lang="pl-PL" b="1" dirty="0" err="1">
                  <a:latin typeface="Calibri" panose="020F0502020204030204" pitchFamily="34" charset="0"/>
                  <a:cs typeface="Calibri" panose="020F0502020204030204" pitchFamily="34" charset="0"/>
                </a:rPr>
                <a:t>range</a:t>
              </a:r>
              <a:r>
                <a:rPr lang="pl-PL" b="1" dirty="0">
                  <a:latin typeface="Calibri" panose="020F0502020204030204" pitchFamily="34" charset="0"/>
                  <a:cs typeface="Calibri" panose="020F0502020204030204" pitchFamily="34" charset="0"/>
                </a:rPr>
                <a:t>.</a:t>
              </a:r>
            </a:p>
            <a:p>
              <a:r>
                <a:rPr lang="pl-PL" b="1" dirty="0">
                  <a:latin typeface="Calibri" panose="020F0502020204030204" pitchFamily="34" charset="0"/>
                  <a:cs typeface="Calibri" panose="020F0502020204030204" pitchFamily="34" charset="0"/>
                </a:rPr>
                <a:t>       Neutron Time-of-Flight </a:t>
              </a:r>
              <a:r>
                <a:rPr lang="pl-PL" b="1" dirty="0" err="1">
                  <a:latin typeface="Calibri" panose="020F0502020204030204" pitchFamily="34" charset="0"/>
                  <a:cs typeface="Calibri" panose="020F0502020204030204" pitchFamily="34" charset="0"/>
                </a:rPr>
                <a:t>Facility</a:t>
              </a:r>
              <a:endParaRPr lang="en-US" b="1" dirty="0">
                <a:latin typeface="Calibri" panose="020F0502020204030204" pitchFamily="34" charset="0"/>
                <a:cs typeface="Calibri" panose="020F0502020204030204" pitchFamily="34" charset="0"/>
              </a:endParaRPr>
            </a:p>
          </p:txBody>
        </p:sp>
      </p:grpSp>
      <p:sp>
        <p:nvSpPr>
          <p:cNvPr id="2" name="pole tekstowe 1">
            <a:extLst>
              <a:ext uri="{FF2B5EF4-FFF2-40B4-BE49-F238E27FC236}">
                <a16:creationId xmlns:a16="http://schemas.microsoft.com/office/drawing/2014/main" id="{055C2E59-95DE-4097-F0D8-5CF37D14203F}"/>
              </a:ext>
            </a:extLst>
          </p:cNvPr>
          <p:cNvSpPr txBox="1"/>
          <p:nvPr/>
        </p:nvSpPr>
        <p:spPr>
          <a:xfrm>
            <a:off x="4926409" y="219172"/>
            <a:ext cx="1912703" cy="584775"/>
          </a:xfrm>
          <a:prstGeom prst="rect">
            <a:avLst/>
          </a:prstGeom>
          <a:noFill/>
        </p:spPr>
        <p:txBody>
          <a:bodyPr wrap="none" rtlCol="0">
            <a:spAutoFit/>
          </a:bodyPr>
          <a:lstStyle/>
          <a:p>
            <a:r>
              <a:rPr lang="pl-PL" sz="3200" b="1" dirty="0" err="1">
                <a:solidFill>
                  <a:schemeClr val="accent5"/>
                </a:solidFill>
              </a:rPr>
              <a:t>Summary</a:t>
            </a:r>
            <a:endParaRPr lang="en-US" sz="3200" b="1" dirty="0">
              <a:solidFill>
                <a:schemeClr val="accent5"/>
              </a:solidFill>
            </a:endParaRPr>
          </a:p>
        </p:txBody>
      </p:sp>
      <p:sp>
        <p:nvSpPr>
          <p:cNvPr id="11" name="pole tekstowe 10">
            <a:extLst>
              <a:ext uri="{FF2B5EF4-FFF2-40B4-BE49-F238E27FC236}">
                <a16:creationId xmlns:a16="http://schemas.microsoft.com/office/drawing/2014/main" id="{F6271039-5AEB-7391-FC0B-274EE803A3E5}"/>
              </a:ext>
            </a:extLst>
          </p:cNvPr>
          <p:cNvSpPr txBox="1"/>
          <p:nvPr/>
        </p:nvSpPr>
        <p:spPr>
          <a:xfrm>
            <a:off x="60877" y="5665088"/>
            <a:ext cx="12192000" cy="423834"/>
          </a:xfrm>
          <a:prstGeom prst="rect">
            <a:avLst/>
          </a:prstGeom>
          <a:solidFill>
            <a:srgbClr val="C00000"/>
          </a:solidFill>
        </p:spPr>
        <p:txBody>
          <a:bodyPr wrap="square">
            <a:spAutoFit/>
          </a:bodyPr>
          <a:lstStyle/>
          <a:p>
            <a:pPr indent="457200" algn="ctr">
              <a:lnSpc>
                <a:spcPct val="115000"/>
              </a:lnSpc>
              <a:spcAft>
                <a:spcPts val="1000"/>
              </a:spcAft>
            </a:pPr>
            <a:r>
              <a:rPr lang="pl-PL" sz="2000" b="1" spc="2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E</a:t>
            </a:r>
            <a:r>
              <a:rPr lang="en-US" sz="2000" b="1" spc="20"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xceptional</a:t>
            </a:r>
            <a:r>
              <a:rPr lang="en-US" sz="2000" b="1" spc="2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opportunities at DONES for the advanced </a:t>
            </a:r>
            <a:r>
              <a:rPr lang="en-US" sz="2000" b="1" spc="20" dirty="0">
                <a:solidFill>
                  <a:schemeClr val="accent5"/>
                </a:solidFill>
                <a:effectLst/>
                <a:latin typeface="Times New Roman" panose="02020603050405020304" pitchFamily="18" charset="0"/>
                <a:ea typeface="Calibri" panose="020F0502020204030204" pitchFamily="34" charset="0"/>
              </a:rPr>
              <a:t>world leading </a:t>
            </a:r>
            <a:r>
              <a:rPr lang="en-US" sz="2000" b="1" spc="2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nuclear physics investigations</a:t>
            </a:r>
            <a:endParaRPr lang="pl-PL" sz="20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ole tekstowe 3">
            <a:extLst>
              <a:ext uri="{FF2B5EF4-FFF2-40B4-BE49-F238E27FC236}">
                <a16:creationId xmlns:a16="http://schemas.microsoft.com/office/drawing/2014/main" id="{37F5227F-B1A9-D5BF-3646-3AD290D09394}"/>
              </a:ext>
            </a:extLst>
          </p:cNvPr>
          <p:cNvSpPr txBox="1"/>
          <p:nvPr/>
        </p:nvSpPr>
        <p:spPr>
          <a:xfrm>
            <a:off x="80280" y="6238749"/>
            <a:ext cx="11755187" cy="523220"/>
          </a:xfrm>
          <a:prstGeom prst="rect">
            <a:avLst/>
          </a:prstGeom>
          <a:noFill/>
        </p:spPr>
        <p:txBody>
          <a:bodyPr wrap="square">
            <a:spAutoFit/>
          </a:bodyPr>
          <a:lstStyle/>
          <a:p>
            <a:r>
              <a:rPr lang="en-US" sz="1400" dirty="0"/>
              <a:t>Ł.W. Iskra, B. </a:t>
            </a:r>
            <a:r>
              <a:rPr lang="en-US" sz="1400" dirty="0" err="1"/>
              <a:t>Fornal</a:t>
            </a:r>
            <a:r>
              <a:rPr lang="en-US" sz="1400" dirty="0"/>
              <a:t>, D. Cano-Ott, E. Mendoza et al., </a:t>
            </a:r>
            <a:r>
              <a:rPr lang="pl-PL" sz="1400" dirty="0"/>
              <a:t>„</a:t>
            </a:r>
            <a:r>
              <a:rPr lang="en-US" sz="1400" dirty="0"/>
              <a:t>Report on possible complementary experiments to be developed in DONES using deuterons</a:t>
            </a:r>
            <a:r>
              <a:rPr lang="pl-PL" sz="1400" dirty="0"/>
              <a:t>”</a:t>
            </a:r>
            <a:r>
              <a:rPr lang="en-US" sz="1400" dirty="0"/>
              <a:t> </a:t>
            </a:r>
            <a:r>
              <a:rPr lang="en-US" sz="1400" dirty="0">
                <a:hlinkClick r:id="rId2"/>
              </a:rPr>
              <a:t>https://idm.dones.irb.hr/op/op.ViewOnline.php?documentid=244&amp;version=1</a:t>
            </a:r>
            <a:r>
              <a:rPr lang="en-US" sz="1400" dirty="0"/>
              <a:t> </a:t>
            </a:r>
            <a:endParaRPr lang="pl-PL" sz="1400" dirty="0"/>
          </a:p>
        </p:txBody>
      </p:sp>
    </p:spTree>
    <p:extLst>
      <p:ext uri="{BB962C8B-B14F-4D97-AF65-F5344CB8AC3E}">
        <p14:creationId xmlns:p14="http://schemas.microsoft.com/office/powerpoint/2010/main" val="42942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AF073431-6135-F319-83C8-00A3ADB40363}"/>
              </a:ext>
            </a:extLst>
          </p:cNvPr>
          <p:cNvPicPr>
            <a:picLocks noChangeAspect="1"/>
          </p:cNvPicPr>
          <p:nvPr/>
        </p:nvPicPr>
        <p:blipFill>
          <a:blip r:embed="rId2"/>
          <a:stretch>
            <a:fillRect/>
          </a:stretch>
        </p:blipFill>
        <p:spPr>
          <a:xfrm>
            <a:off x="897897" y="194553"/>
            <a:ext cx="9355055" cy="6630281"/>
          </a:xfrm>
          <a:prstGeom prst="rect">
            <a:avLst/>
          </a:prstGeom>
        </p:spPr>
      </p:pic>
      <p:sp>
        <p:nvSpPr>
          <p:cNvPr id="8" name="pole tekstowe 7">
            <a:extLst>
              <a:ext uri="{FF2B5EF4-FFF2-40B4-BE49-F238E27FC236}">
                <a16:creationId xmlns:a16="http://schemas.microsoft.com/office/drawing/2014/main" id="{D8470C1A-21DB-6D92-BE47-0038AC1A06A2}"/>
              </a:ext>
            </a:extLst>
          </p:cNvPr>
          <p:cNvSpPr txBox="1"/>
          <p:nvPr/>
        </p:nvSpPr>
        <p:spPr>
          <a:xfrm>
            <a:off x="4883286" y="612843"/>
            <a:ext cx="934871" cy="369332"/>
          </a:xfrm>
          <a:prstGeom prst="rect">
            <a:avLst/>
          </a:prstGeom>
          <a:noFill/>
        </p:spPr>
        <p:txBody>
          <a:bodyPr wrap="none" rtlCol="0">
            <a:spAutoFit/>
          </a:bodyPr>
          <a:lstStyle/>
          <a:p>
            <a:r>
              <a:rPr lang="pl-PL" dirty="0">
                <a:solidFill>
                  <a:srgbClr val="C00000"/>
                </a:solidFill>
              </a:rPr>
              <a:t>(A. Maj)</a:t>
            </a:r>
          </a:p>
        </p:txBody>
      </p:sp>
      <p:sp>
        <p:nvSpPr>
          <p:cNvPr id="9" name="Owal 8">
            <a:extLst>
              <a:ext uri="{FF2B5EF4-FFF2-40B4-BE49-F238E27FC236}">
                <a16:creationId xmlns:a16="http://schemas.microsoft.com/office/drawing/2014/main" id="{3797B1B3-95B5-F698-A768-2D2A8FE1C63F}"/>
              </a:ext>
            </a:extLst>
          </p:cNvPr>
          <p:cNvSpPr/>
          <p:nvPr/>
        </p:nvSpPr>
        <p:spPr>
          <a:xfrm>
            <a:off x="897897" y="3743157"/>
            <a:ext cx="3638145" cy="122568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069779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Users\User\Complementary Exp\complementary ex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91" y="256121"/>
            <a:ext cx="5111782" cy="3530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Imagen 8"/>
          <p:cNvPicPr/>
          <p:nvPr/>
        </p:nvPicPr>
        <p:blipFill rotWithShape="1">
          <a:blip r:embed="rId3"/>
          <a:srcRect l="1785" t="17773" r="30662" b="11261"/>
          <a:stretch/>
        </p:blipFill>
        <p:spPr bwMode="auto">
          <a:xfrm>
            <a:off x="5598544" y="531007"/>
            <a:ext cx="6180062" cy="4282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3" name="Prostokąt 12"/>
          <p:cNvSpPr/>
          <p:nvPr/>
        </p:nvSpPr>
        <p:spPr>
          <a:xfrm>
            <a:off x="10153290" y="1971618"/>
            <a:ext cx="1013605" cy="53483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ole tekstowe 13"/>
          <p:cNvSpPr txBox="1"/>
          <p:nvPr/>
        </p:nvSpPr>
        <p:spPr>
          <a:xfrm>
            <a:off x="6038231" y="27397"/>
            <a:ext cx="2906886" cy="523220"/>
          </a:xfrm>
          <a:prstGeom prst="rect">
            <a:avLst/>
          </a:prstGeom>
          <a:noFill/>
        </p:spPr>
        <p:txBody>
          <a:bodyPr wrap="none" rtlCol="0">
            <a:spAutoFit/>
          </a:bodyPr>
          <a:lstStyle/>
          <a:p>
            <a:r>
              <a:rPr lang="pl-PL" sz="2800" b="1" dirty="0" err="1">
                <a:solidFill>
                  <a:schemeClr val="accent5"/>
                </a:solidFill>
                <a:latin typeface="Calibri" panose="020F0502020204030204" pitchFamily="34" charset="0"/>
                <a:cs typeface="Calibri" panose="020F0502020204030204" pitchFamily="34" charset="0"/>
              </a:rPr>
              <a:t>Experimental</a:t>
            </a:r>
            <a:r>
              <a:rPr lang="pl-PL" sz="2800" b="1" dirty="0">
                <a:solidFill>
                  <a:schemeClr val="accent5"/>
                </a:solidFill>
                <a:latin typeface="Calibri" panose="020F0502020204030204" pitchFamily="34" charset="0"/>
                <a:cs typeface="Calibri" panose="020F0502020204030204" pitchFamily="34" charset="0"/>
              </a:rPr>
              <a:t> </a:t>
            </a:r>
            <a:r>
              <a:rPr lang="pl-PL" sz="2800" b="1" dirty="0" err="1">
                <a:solidFill>
                  <a:schemeClr val="accent5"/>
                </a:solidFill>
                <a:latin typeface="Calibri" panose="020F0502020204030204" pitchFamily="34" charset="0"/>
                <a:cs typeface="Calibri" panose="020F0502020204030204" pitchFamily="34" charset="0"/>
              </a:rPr>
              <a:t>area</a:t>
            </a:r>
            <a:endParaRPr lang="en-US" sz="2800" b="1" dirty="0">
              <a:solidFill>
                <a:schemeClr val="accent5"/>
              </a:solidFill>
              <a:latin typeface="Calibri" panose="020F0502020204030204" pitchFamily="34" charset="0"/>
              <a:cs typeface="Calibri" panose="020F0502020204030204" pitchFamily="34" charset="0"/>
            </a:endParaRPr>
          </a:p>
        </p:txBody>
      </p:sp>
      <p:cxnSp>
        <p:nvCxnSpPr>
          <p:cNvPr id="3" name="Łącznik prosty 2"/>
          <p:cNvCxnSpPr>
            <a:cxnSpLocks/>
          </p:cNvCxnSpPr>
          <p:nvPr/>
        </p:nvCxnSpPr>
        <p:spPr>
          <a:xfrm>
            <a:off x="5840084" y="2377059"/>
            <a:ext cx="2984739" cy="1725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Łącznik prosty 8"/>
          <p:cNvCxnSpPr>
            <a:cxnSpLocks/>
          </p:cNvCxnSpPr>
          <p:nvPr/>
        </p:nvCxnSpPr>
        <p:spPr>
          <a:xfrm>
            <a:off x="6346167" y="3961444"/>
            <a:ext cx="2478656" cy="1150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Łącznik prosty 14"/>
          <p:cNvCxnSpPr>
            <a:cxnSpLocks/>
          </p:cNvCxnSpPr>
          <p:nvPr/>
        </p:nvCxnSpPr>
        <p:spPr>
          <a:xfrm>
            <a:off x="5840084" y="3267463"/>
            <a:ext cx="506083" cy="234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Łącznik prosty 15"/>
          <p:cNvCxnSpPr>
            <a:cxnSpLocks/>
          </p:cNvCxnSpPr>
          <p:nvPr/>
        </p:nvCxnSpPr>
        <p:spPr>
          <a:xfrm flipH="1">
            <a:off x="5840084" y="2400305"/>
            <a:ext cx="19426" cy="89670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Łącznik prosty 17"/>
          <p:cNvCxnSpPr>
            <a:cxnSpLocks/>
          </p:cNvCxnSpPr>
          <p:nvPr/>
        </p:nvCxnSpPr>
        <p:spPr>
          <a:xfrm>
            <a:off x="6346167" y="3267463"/>
            <a:ext cx="0" cy="70617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Łącznik prosty 19"/>
          <p:cNvCxnSpPr>
            <a:cxnSpLocks/>
          </p:cNvCxnSpPr>
          <p:nvPr/>
        </p:nvCxnSpPr>
        <p:spPr>
          <a:xfrm>
            <a:off x="8801820" y="2394312"/>
            <a:ext cx="0" cy="156713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Łącznik prosty ze strzałką 24"/>
          <p:cNvCxnSpPr>
            <a:cxnSpLocks/>
          </p:cNvCxnSpPr>
          <p:nvPr/>
        </p:nvCxnSpPr>
        <p:spPr>
          <a:xfrm flipV="1">
            <a:off x="5859510" y="1971618"/>
            <a:ext cx="2942310" cy="595"/>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Łącznik prosty ze strzałką 27"/>
          <p:cNvCxnSpPr>
            <a:cxnSpLocks/>
          </p:cNvCxnSpPr>
          <p:nvPr/>
        </p:nvCxnSpPr>
        <p:spPr>
          <a:xfrm flipV="1">
            <a:off x="9221638" y="2377059"/>
            <a:ext cx="0" cy="1595887"/>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pole tekstowe 32"/>
          <p:cNvSpPr txBox="1"/>
          <p:nvPr/>
        </p:nvSpPr>
        <p:spPr>
          <a:xfrm>
            <a:off x="9259020" y="2762313"/>
            <a:ext cx="1127232" cy="523220"/>
          </a:xfrm>
          <a:prstGeom prst="rect">
            <a:avLst/>
          </a:prstGeom>
          <a:noFill/>
        </p:spPr>
        <p:txBody>
          <a:bodyPr wrap="square" rtlCol="0">
            <a:spAutoFit/>
          </a:bodyPr>
          <a:lstStyle/>
          <a:p>
            <a:r>
              <a:rPr lang="en-US" sz="2800" b="1" dirty="0">
                <a:solidFill>
                  <a:schemeClr val="bg1"/>
                </a:solidFill>
              </a:rPr>
              <a:t>~</a:t>
            </a:r>
            <a:r>
              <a:rPr lang="pl-PL" sz="2800" b="1" dirty="0">
                <a:solidFill>
                  <a:schemeClr val="bg1"/>
                </a:solidFill>
              </a:rPr>
              <a:t>40 m</a:t>
            </a:r>
            <a:endParaRPr lang="en-US" sz="2800" b="1" dirty="0">
              <a:solidFill>
                <a:schemeClr val="bg1"/>
              </a:solidFill>
            </a:endParaRPr>
          </a:p>
        </p:txBody>
      </p:sp>
      <p:sp>
        <p:nvSpPr>
          <p:cNvPr id="34" name="pole tekstowe 33"/>
          <p:cNvSpPr txBox="1"/>
          <p:nvPr/>
        </p:nvSpPr>
        <p:spPr>
          <a:xfrm>
            <a:off x="6767049" y="1415390"/>
            <a:ext cx="1136850" cy="523220"/>
          </a:xfrm>
          <a:prstGeom prst="rect">
            <a:avLst/>
          </a:prstGeom>
          <a:noFill/>
        </p:spPr>
        <p:txBody>
          <a:bodyPr wrap="square" rtlCol="0">
            <a:spAutoFit/>
          </a:bodyPr>
          <a:lstStyle/>
          <a:p>
            <a:r>
              <a:rPr lang="en-US" sz="2800" b="1" dirty="0">
                <a:solidFill>
                  <a:schemeClr val="bg1"/>
                </a:solidFill>
              </a:rPr>
              <a:t>~</a:t>
            </a:r>
            <a:r>
              <a:rPr lang="pl-PL" sz="2800" b="1" dirty="0">
                <a:solidFill>
                  <a:schemeClr val="bg1"/>
                </a:solidFill>
              </a:rPr>
              <a:t>80 m</a:t>
            </a:r>
            <a:endParaRPr lang="en-US" sz="2800" b="1" dirty="0">
              <a:solidFill>
                <a:schemeClr val="bg1"/>
              </a:solidFill>
            </a:endParaRPr>
          </a:p>
        </p:txBody>
      </p:sp>
      <p:pic>
        <p:nvPicPr>
          <p:cNvPr id="2" name="Obraz 1">
            <a:extLst>
              <a:ext uri="{FF2B5EF4-FFF2-40B4-BE49-F238E27FC236}">
                <a16:creationId xmlns:a16="http://schemas.microsoft.com/office/drawing/2014/main" id="{AC5A4792-0980-E873-9933-ED9BEF8EC4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4183" y="3297013"/>
            <a:ext cx="6887147" cy="3144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pole tekstowe 20">
            <a:extLst>
              <a:ext uri="{FF2B5EF4-FFF2-40B4-BE49-F238E27FC236}">
                <a16:creationId xmlns:a16="http://schemas.microsoft.com/office/drawing/2014/main" id="{8F11CC3B-A2B0-6FC3-864D-D6D5CF927234}"/>
              </a:ext>
            </a:extLst>
          </p:cNvPr>
          <p:cNvSpPr txBox="1"/>
          <p:nvPr/>
        </p:nvSpPr>
        <p:spPr>
          <a:xfrm>
            <a:off x="7442072" y="5034026"/>
            <a:ext cx="4304705" cy="369332"/>
          </a:xfrm>
          <a:prstGeom prst="rect">
            <a:avLst/>
          </a:prstGeom>
          <a:noFill/>
        </p:spPr>
        <p:txBody>
          <a:bodyPr wrap="none" rtlCol="0">
            <a:spAutoFit/>
          </a:bodyPr>
          <a:lstStyle/>
          <a:p>
            <a:pPr marL="285750" indent="-285750">
              <a:buFont typeface="Wingdings" panose="05000000000000000000" pitchFamily="2" charset="2"/>
              <a:buChar char="Ø"/>
            </a:pPr>
            <a:r>
              <a:rPr lang="pl-PL" b="1" dirty="0">
                <a:solidFill>
                  <a:schemeClr val="accent5"/>
                </a:solidFill>
                <a:latin typeface="Calibri" panose="020F0502020204030204" pitchFamily="34" charset="0"/>
                <a:cs typeface="Calibri" panose="020F0502020204030204" pitchFamily="34" charset="0"/>
              </a:rPr>
              <a:t>1/1000 </a:t>
            </a:r>
            <a:r>
              <a:rPr lang="en-US" sz="1800" b="1" spc="20" dirty="0">
                <a:solidFill>
                  <a:schemeClr val="accent5"/>
                </a:solidFill>
                <a:effectLst/>
                <a:latin typeface="Times New Roman" panose="02020603050405020304" pitchFamily="18" charset="0"/>
                <a:ea typeface="Calibri" panose="020F0502020204030204" pitchFamily="34" charset="0"/>
              </a:rPr>
              <a:t>fraction of 40-MeV deuterons </a:t>
            </a:r>
            <a:r>
              <a:rPr lang="pl-PL" b="1" dirty="0">
                <a:solidFill>
                  <a:schemeClr val="accent5"/>
                </a:solidFill>
                <a:latin typeface="Calibri" panose="020F0502020204030204" pitchFamily="34" charset="0"/>
                <a:cs typeface="Calibri" panose="020F0502020204030204" pitchFamily="34" charset="0"/>
              </a:rPr>
              <a:t> </a:t>
            </a:r>
            <a:endParaRPr lang="en-US" b="1" dirty="0">
              <a:solidFill>
                <a:schemeClr val="accent5"/>
              </a:solidFill>
              <a:latin typeface="Calibri" panose="020F0502020204030204" pitchFamily="34" charset="0"/>
              <a:cs typeface="Calibri" panose="020F0502020204030204" pitchFamily="34" charset="0"/>
            </a:endParaRPr>
          </a:p>
        </p:txBody>
      </p:sp>
      <p:sp>
        <p:nvSpPr>
          <p:cNvPr id="22" name="pole tekstowe 21">
            <a:extLst>
              <a:ext uri="{FF2B5EF4-FFF2-40B4-BE49-F238E27FC236}">
                <a16:creationId xmlns:a16="http://schemas.microsoft.com/office/drawing/2014/main" id="{DAA7CF8E-52CE-6477-5690-CCBFBC857879}"/>
              </a:ext>
            </a:extLst>
          </p:cNvPr>
          <p:cNvSpPr txBox="1"/>
          <p:nvPr/>
        </p:nvSpPr>
        <p:spPr>
          <a:xfrm>
            <a:off x="7442072" y="5443417"/>
            <a:ext cx="1844416" cy="369332"/>
          </a:xfrm>
          <a:prstGeom prst="rect">
            <a:avLst/>
          </a:prstGeom>
          <a:noFill/>
        </p:spPr>
        <p:txBody>
          <a:bodyPr wrap="none" rtlCol="0">
            <a:spAutoFit/>
          </a:bodyPr>
          <a:lstStyle/>
          <a:p>
            <a:pPr marL="285750" indent="-285750">
              <a:buFont typeface="Wingdings" panose="05000000000000000000" pitchFamily="2" charset="2"/>
              <a:buChar char="Ø"/>
            </a:pPr>
            <a:r>
              <a:rPr lang="en-US" sz="1800" b="1" spc="20" dirty="0">
                <a:solidFill>
                  <a:schemeClr val="accent5"/>
                </a:solidFill>
                <a:effectLst/>
                <a:latin typeface="Times New Roman" panose="02020603050405020304" pitchFamily="18" charset="0"/>
                <a:ea typeface="Calibri" panose="020F0502020204030204" pitchFamily="34" charset="0"/>
              </a:rPr>
              <a:t>7.6 ns pulses </a:t>
            </a:r>
            <a:r>
              <a:rPr lang="pl-PL" b="1" dirty="0">
                <a:solidFill>
                  <a:schemeClr val="accent5"/>
                </a:solidFill>
                <a:latin typeface="Calibri" panose="020F0502020204030204" pitchFamily="34" charset="0"/>
                <a:cs typeface="Calibri" panose="020F0502020204030204" pitchFamily="34" charset="0"/>
              </a:rPr>
              <a:t> </a:t>
            </a:r>
            <a:endParaRPr lang="en-US" b="1" dirty="0">
              <a:solidFill>
                <a:schemeClr val="accent5"/>
              </a:solidFill>
              <a:latin typeface="Calibri" panose="020F0502020204030204" pitchFamily="34" charset="0"/>
              <a:cs typeface="Calibri" panose="020F0502020204030204" pitchFamily="34" charset="0"/>
            </a:endParaRPr>
          </a:p>
        </p:txBody>
      </p:sp>
      <p:sp>
        <p:nvSpPr>
          <p:cNvPr id="23" name="pole tekstowe 22">
            <a:extLst>
              <a:ext uri="{FF2B5EF4-FFF2-40B4-BE49-F238E27FC236}">
                <a16:creationId xmlns:a16="http://schemas.microsoft.com/office/drawing/2014/main" id="{47FA5BF7-70F8-9982-73FB-645FC1D4B86F}"/>
              </a:ext>
            </a:extLst>
          </p:cNvPr>
          <p:cNvSpPr txBox="1"/>
          <p:nvPr/>
        </p:nvSpPr>
        <p:spPr>
          <a:xfrm>
            <a:off x="7442071" y="5841777"/>
            <a:ext cx="2775119" cy="369332"/>
          </a:xfrm>
          <a:prstGeom prst="rect">
            <a:avLst/>
          </a:prstGeom>
          <a:noFill/>
        </p:spPr>
        <p:txBody>
          <a:bodyPr wrap="none" rtlCol="0">
            <a:spAutoFit/>
          </a:bodyPr>
          <a:lstStyle/>
          <a:p>
            <a:pPr marL="285750" indent="-285750">
              <a:buFont typeface="Wingdings" panose="05000000000000000000" pitchFamily="2" charset="2"/>
              <a:buChar char="Ø"/>
            </a:pPr>
            <a:r>
              <a:rPr lang="en-US" sz="1800" b="1" spc="20" dirty="0">
                <a:solidFill>
                  <a:schemeClr val="accent5"/>
                </a:solidFill>
                <a:effectLst/>
                <a:latin typeface="Times New Roman" panose="02020603050405020304" pitchFamily="18" charset="0"/>
                <a:ea typeface="Calibri" panose="020F0502020204030204" pitchFamily="34" charset="0"/>
              </a:rPr>
              <a:t>5.7 µs repetition time  </a:t>
            </a:r>
            <a:r>
              <a:rPr lang="pl-PL" b="1" dirty="0">
                <a:solidFill>
                  <a:schemeClr val="accent5"/>
                </a:solidFill>
                <a:latin typeface="Calibri" panose="020F0502020204030204" pitchFamily="34" charset="0"/>
                <a:cs typeface="Calibri" panose="020F0502020204030204" pitchFamily="34" charset="0"/>
              </a:rPr>
              <a:t> </a:t>
            </a:r>
            <a:endParaRPr lang="en-US" b="1" dirty="0">
              <a:solidFill>
                <a:schemeClr val="accent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485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3" grpId="0"/>
      <p:bldP spid="34"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ole tekstowe 2"/>
          <p:cNvSpPr txBox="1"/>
          <p:nvPr/>
        </p:nvSpPr>
        <p:spPr>
          <a:xfrm>
            <a:off x="390506" y="472058"/>
            <a:ext cx="5107232" cy="461665"/>
          </a:xfrm>
          <a:prstGeom prst="rect">
            <a:avLst/>
          </a:prstGeom>
          <a:noFill/>
        </p:spPr>
        <p:txBody>
          <a:bodyPr wrap="none" rtlCol="0">
            <a:spAutoFit/>
          </a:bodyPr>
          <a:lstStyle/>
          <a:p>
            <a:r>
              <a:rPr lang="pl-PL" sz="2400" b="1" dirty="0">
                <a:latin typeface="Calibri" panose="020F0502020204030204" pitchFamily="34" charset="0"/>
                <a:cs typeface="Calibri" panose="020F0502020204030204" pitchFamily="34" charset="0"/>
              </a:rPr>
              <a:t>1.   E</a:t>
            </a:r>
            <a:r>
              <a:rPr lang="en-US" sz="2400" b="1" dirty="0" err="1">
                <a:latin typeface="Calibri" panose="020F0502020204030204" pitchFamily="34" charset="0"/>
                <a:cs typeface="Calibri" panose="020F0502020204030204" pitchFamily="34" charset="0"/>
              </a:rPr>
              <a:t>xperiments</a:t>
            </a:r>
            <a:r>
              <a:rPr lang="en-US" sz="2400" b="1" dirty="0">
                <a:latin typeface="Calibri" panose="020F0502020204030204" pitchFamily="34" charset="0"/>
                <a:cs typeface="Calibri" panose="020F0502020204030204" pitchFamily="34" charset="0"/>
              </a:rPr>
              <a:t> using </a:t>
            </a:r>
            <a:r>
              <a:rPr lang="pl-PL" sz="2400" b="1" dirty="0" err="1">
                <a:latin typeface="Calibri" panose="020F0502020204030204" pitchFamily="34" charset="0"/>
                <a:cs typeface="Calibri" panose="020F0502020204030204" pitchFamily="34" charset="0"/>
              </a:rPr>
              <a:t>pulsed</a:t>
            </a:r>
            <a:r>
              <a:rPr lang="pl-PL"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deutrons</a:t>
            </a:r>
            <a:endParaRPr lang="en-US" sz="2400" b="1" dirty="0">
              <a:latin typeface="Calibri" panose="020F0502020204030204" pitchFamily="34" charset="0"/>
              <a:cs typeface="Calibri" panose="020F0502020204030204" pitchFamily="34" charset="0"/>
            </a:endParaRPr>
          </a:p>
        </p:txBody>
      </p:sp>
      <p:sp>
        <p:nvSpPr>
          <p:cNvPr id="5" name="pole tekstowe 4"/>
          <p:cNvSpPr txBox="1"/>
          <p:nvPr/>
        </p:nvSpPr>
        <p:spPr>
          <a:xfrm>
            <a:off x="650544" y="1738202"/>
            <a:ext cx="3377656" cy="369332"/>
          </a:xfrm>
          <a:prstGeom prst="rect">
            <a:avLst/>
          </a:prstGeom>
          <a:noFill/>
        </p:spPr>
        <p:txBody>
          <a:bodyPr wrap="none" rtlCol="0">
            <a:spAutoFit/>
          </a:bodyPr>
          <a:lstStyle/>
          <a:p>
            <a:r>
              <a:rPr lang="pl-PL" b="1" dirty="0">
                <a:latin typeface="Calibri" panose="020F0502020204030204" pitchFamily="34" charset="0"/>
                <a:cs typeface="Calibri" panose="020F0502020204030204" pitchFamily="34" charset="0"/>
              </a:rPr>
              <a:t>1.1. Deuteron-</a:t>
            </a:r>
            <a:r>
              <a:rPr lang="pl-PL" b="1" dirty="0" err="1">
                <a:latin typeface="Calibri" panose="020F0502020204030204" pitchFamily="34" charset="0"/>
                <a:cs typeface="Calibri" panose="020F0502020204030204" pitchFamily="34" charset="0"/>
              </a:rPr>
              <a:t>induced</a:t>
            </a:r>
            <a:r>
              <a:rPr lang="en-US" b="1" dirty="0">
                <a:latin typeface="Calibri" panose="020F0502020204030204" pitchFamily="34" charset="0"/>
                <a:cs typeface="Calibri" panose="020F0502020204030204" pitchFamily="34" charset="0"/>
              </a:rPr>
              <a:t> </a:t>
            </a:r>
            <a:r>
              <a:rPr lang="pl-PL" b="1" dirty="0" err="1">
                <a:latin typeface="Calibri" panose="020F0502020204030204" pitchFamily="34" charset="0"/>
                <a:cs typeface="Calibri" panose="020F0502020204030204" pitchFamily="34" charset="0"/>
              </a:rPr>
              <a:t>reactions</a:t>
            </a:r>
            <a:endParaRPr lang="en-US" b="1" dirty="0">
              <a:latin typeface="Calibri" panose="020F0502020204030204" pitchFamily="34" charset="0"/>
              <a:cs typeface="Calibri" panose="020F0502020204030204" pitchFamily="34" charset="0"/>
            </a:endParaRPr>
          </a:p>
        </p:txBody>
      </p:sp>
      <p:grpSp>
        <p:nvGrpSpPr>
          <p:cNvPr id="17" name="Grupa 16"/>
          <p:cNvGrpSpPr/>
          <p:nvPr/>
        </p:nvGrpSpPr>
        <p:grpSpPr>
          <a:xfrm>
            <a:off x="650544" y="4056150"/>
            <a:ext cx="3030381" cy="1181732"/>
            <a:chOff x="644499" y="2999174"/>
            <a:chExt cx="3030381" cy="1181732"/>
          </a:xfrm>
        </p:grpSpPr>
        <p:sp>
          <p:nvSpPr>
            <p:cNvPr id="6" name="pole tekstowe 5"/>
            <p:cNvSpPr txBox="1"/>
            <p:nvPr/>
          </p:nvSpPr>
          <p:spPr>
            <a:xfrm>
              <a:off x="644499" y="2999174"/>
              <a:ext cx="3030381" cy="369332"/>
            </a:xfrm>
            <a:prstGeom prst="rect">
              <a:avLst/>
            </a:prstGeom>
            <a:noFill/>
          </p:spPr>
          <p:txBody>
            <a:bodyPr wrap="none" rtlCol="0">
              <a:spAutoFit/>
            </a:bodyPr>
            <a:lstStyle/>
            <a:p>
              <a:r>
                <a:rPr lang="pl-PL" b="1" dirty="0">
                  <a:latin typeface="Calibri" panose="020F0502020204030204" pitchFamily="34" charset="0"/>
                  <a:cs typeface="Calibri" panose="020F0502020204030204" pitchFamily="34" charset="0"/>
                </a:rPr>
                <a:t>1.2. </a:t>
              </a:r>
              <a:r>
                <a:rPr lang="en-US" b="1" dirty="0">
                  <a:latin typeface="Calibri" panose="020F0502020204030204" pitchFamily="34" charset="0"/>
                  <a:cs typeface="Calibri" panose="020F0502020204030204" pitchFamily="34" charset="0"/>
                </a:rPr>
                <a:t>Radionuclides</a:t>
              </a:r>
              <a:r>
                <a:rPr lang="pl-PL" b="1" dirty="0">
                  <a:latin typeface="Calibri" panose="020F0502020204030204" pitchFamily="34" charset="0"/>
                  <a:cs typeface="Calibri" panose="020F0502020204030204" pitchFamily="34" charset="0"/>
                </a:rPr>
                <a:t> </a:t>
              </a:r>
              <a:r>
                <a:rPr lang="pl-PL" b="1" dirty="0" err="1">
                  <a:latin typeface="Calibri" panose="020F0502020204030204" pitchFamily="34" charset="0"/>
                  <a:cs typeface="Calibri" panose="020F0502020204030204" pitchFamily="34" charset="0"/>
                </a:rPr>
                <a:t>production</a:t>
              </a:r>
              <a:endParaRPr lang="en-US" b="1" dirty="0">
                <a:latin typeface="Calibri" panose="020F0502020204030204" pitchFamily="34" charset="0"/>
                <a:cs typeface="Calibri" panose="020F0502020204030204" pitchFamily="34" charset="0"/>
              </a:endParaRPr>
            </a:p>
          </p:txBody>
        </p:sp>
        <p:sp>
          <p:nvSpPr>
            <p:cNvPr id="7" name="pole tekstowe 6"/>
            <p:cNvSpPr txBox="1"/>
            <p:nvPr/>
          </p:nvSpPr>
          <p:spPr>
            <a:xfrm>
              <a:off x="1448537" y="3431709"/>
              <a:ext cx="1908536" cy="369332"/>
            </a:xfrm>
            <a:prstGeom prst="rect">
              <a:avLst/>
            </a:prstGeom>
            <a:noFill/>
          </p:spPr>
          <p:txBody>
            <a:bodyPr wrap="none" rtlCol="0">
              <a:spAutoFit/>
            </a:bodyPr>
            <a:lstStyle/>
            <a:p>
              <a:pPr marL="285750" indent="-285750">
                <a:buFont typeface="Wingdings" panose="05000000000000000000" pitchFamily="2" charset="2"/>
                <a:buChar char="Ø"/>
              </a:pPr>
              <a:r>
                <a:rPr lang="pl-PL" baseline="30000" dirty="0">
                  <a:latin typeface="Calibri" panose="020F0502020204030204" pitchFamily="34" charset="0"/>
                  <a:cs typeface="Calibri" panose="020F0502020204030204" pitchFamily="34" charset="0"/>
                </a:rPr>
                <a:t>44</a:t>
              </a:r>
              <a:r>
                <a:rPr lang="pl-PL" dirty="0">
                  <a:latin typeface="Calibri" panose="020F0502020204030204" pitchFamily="34" charset="0"/>
                  <a:cs typeface="Calibri" panose="020F0502020204030204" pitchFamily="34" charset="0"/>
                </a:rPr>
                <a:t>Ca (d,2n) </a:t>
              </a:r>
              <a:r>
                <a:rPr lang="pl-PL" baseline="30000" dirty="0">
                  <a:latin typeface="Calibri" panose="020F0502020204030204" pitchFamily="34" charset="0"/>
                  <a:cs typeface="Calibri" panose="020F0502020204030204" pitchFamily="34" charset="0"/>
                </a:rPr>
                <a:t>44</a:t>
              </a:r>
              <a:r>
                <a:rPr lang="pl-PL" dirty="0">
                  <a:latin typeface="Calibri" panose="020F0502020204030204" pitchFamily="34" charset="0"/>
                  <a:cs typeface="Calibri" panose="020F0502020204030204" pitchFamily="34" charset="0"/>
                </a:rPr>
                <a:t>Sc</a:t>
              </a:r>
              <a:endParaRPr lang="en-US" dirty="0">
                <a:latin typeface="Calibri" panose="020F0502020204030204" pitchFamily="34" charset="0"/>
                <a:cs typeface="Calibri" panose="020F0502020204030204" pitchFamily="34" charset="0"/>
              </a:endParaRPr>
            </a:p>
          </p:txBody>
        </p:sp>
        <p:sp>
          <p:nvSpPr>
            <p:cNvPr id="8" name="pole tekstowe 7"/>
            <p:cNvSpPr txBox="1"/>
            <p:nvPr/>
          </p:nvSpPr>
          <p:spPr>
            <a:xfrm>
              <a:off x="1448537" y="3811574"/>
              <a:ext cx="1910138" cy="369332"/>
            </a:xfrm>
            <a:prstGeom prst="rect">
              <a:avLst/>
            </a:prstGeom>
            <a:noFill/>
          </p:spPr>
          <p:txBody>
            <a:bodyPr wrap="none" rtlCol="0">
              <a:spAutoFit/>
            </a:bodyPr>
            <a:lstStyle/>
            <a:p>
              <a:pPr marL="285750" indent="-285750">
                <a:buFont typeface="Wingdings" panose="05000000000000000000" pitchFamily="2" charset="2"/>
                <a:buChar char="Ø"/>
              </a:pPr>
              <a:r>
                <a:rPr lang="pl-PL" baseline="30000" dirty="0">
                  <a:latin typeface="Calibri" panose="020F0502020204030204" pitchFamily="34" charset="0"/>
                  <a:cs typeface="Calibri" panose="020F0502020204030204" pitchFamily="34" charset="0"/>
                </a:rPr>
                <a:t>64</a:t>
              </a:r>
              <a:r>
                <a:rPr lang="pl-PL" dirty="0">
                  <a:latin typeface="Calibri" panose="020F0502020204030204" pitchFamily="34" charset="0"/>
                  <a:cs typeface="Calibri" panose="020F0502020204030204" pitchFamily="34" charset="0"/>
                </a:rPr>
                <a:t>Ni (d,2n) </a:t>
              </a:r>
              <a:r>
                <a:rPr lang="pl-PL" baseline="30000" dirty="0">
                  <a:latin typeface="Calibri" panose="020F0502020204030204" pitchFamily="34" charset="0"/>
                  <a:cs typeface="Calibri" panose="020F0502020204030204" pitchFamily="34" charset="0"/>
                </a:rPr>
                <a:t>64</a:t>
              </a:r>
              <a:r>
                <a:rPr lang="pl-PL" dirty="0">
                  <a:latin typeface="Calibri" panose="020F0502020204030204" pitchFamily="34" charset="0"/>
                  <a:cs typeface="Calibri" panose="020F0502020204030204" pitchFamily="34" charset="0"/>
                </a:rPr>
                <a:t>Cu</a:t>
              </a:r>
              <a:endParaRPr lang="en-US" dirty="0">
                <a:latin typeface="Calibri" panose="020F0502020204030204" pitchFamily="34" charset="0"/>
                <a:cs typeface="Calibri" panose="020F0502020204030204" pitchFamily="34" charset="0"/>
              </a:endParaRPr>
            </a:p>
          </p:txBody>
        </p:sp>
      </p:grpSp>
      <p:sp>
        <p:nvSpPr>
          <p:cNvPr id="22" name="pole tekstowe 21"/>
          <p:cNvSpPr txBox="1"/>
          <p:nvPr/>
        </p:nvSpPr>
        <p:spPr>
          <a:xfrm>
            <a:off x="1450378" y="2928754"/>
            <a:ext cx="3049553" cy="369332"/>
          </a:xfrm>
          <a:prstGeom prst="rect">
            <a:avLst/>
          </a:prstGeom>
          <a:noFill/>
        </p:spPr>
        <p:txBody>
          <a:bodyPr wrap="none" rtlCol="0">
            <a:spAutoFit/>
          </a:bodyPr>
          <a:lstStyle/>
          <a:p>
            <a:pPr marL="285750" indent="-285750">
              <a:buFont typeface="Wingdings" panose="05000000000000000000" pitchFamily="2" charset="2"/>
              <a:buChar char="Ø"/>
            </a:pPr>
            <a:r>
              <a:rPr lang="pl-PL" dirty="0">
                <a:latin typeface="Calibri" panose="020F0502020204030204" pitchFamily="34" charset="0"/>
                <a:cs typeface="Calibri" panose="020F0502020204030204" pitchFamily="34" charset="0"/>
              </a:rPr>
              <a:t>(d,</a:t>
            </a:r>
            <a:r>
              <a:rPr lang="pl-PL" baseline="30000" dirty="0">
                <a:latin typeface="Calibri" panose="020F0502020204030204" pitchFamily="34" charset="0"/>
                <a:cs typeface="Calibri" panose="020F0502020204030204" pitchFamily="34" charset="0"/>
              </a:rPr>
              <a:t>6</a:t>
            </a:r>
            <a:r>
              <a:rPr lang="pl-PL" dirty="0">
                <a:latin typeface="Calibri" panose="020F0502020204030204" pitchFamily="34" charset="0"/>
                <a:cs typeface="Calibri" panose="020F0502020204030204" pitchFamily="34" charset="0"/>
              </a:rPr>
              <a:t>Li) type – </a:t>
            </a:r>
            <a:r>
              <a:rPr lang="en-US" dirty="0">
                <a:latin typeface="Calibri" panose="020F0502020204030204" pitchFamily="34" charset="0"/>
                <a:cs typeface="Calibri" panose="020F0502020204030204" pitchFamily="34" charset="0"/>
              </a:rPr>
              <a:t>alpha</a:t>
            </a:r>
            <a:r>
              <a:rPr lang="pl-PL"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pick-up</a:t>
            </a:r>
          </a:p>
        </p:txBody>
      </p:sp>
      <p:sp>
        <p:nvSpPr>
          <p:cNvPr id="23" name="pole tekstowe 22"/>
          <p:cNvSpPr txBox="1"/>
          <p:nvPr/>
        </p:nvSpPr>
        <p:spPr>
          <a:xfrm>
            <a:off x="1450378" y="3334454"/>
            <a:ext cx="3206968" cy="369332"/>
          </a:xfrm>
          <a:prstGeom prst="rect">
            <a:avLst/>
          </a:prstGeom>
          <a:noFill/>
        </p:spPr>
        <p:txBody>
          <a:bodyPr wrap="none" rtlCol="0">
            <a:spAutoFit/>
          </a:bodyPr>
          <a:lstStyle/>
          <a:p>
            <a:pPr marL="285750" indent="-285750">
              <a:buFont typeface="Wingdings" panose="05000000000000000000" pitchFamily="2" charset="2"/>
              <a:buChar char="Ø"/>
            </a:pPr>
            <a:r>
              <a:rPr lang="pl-PL" dirty="0">
                <a:latin typeface="Calibri" panose="020F0502020204030204" pitchFamily="34" charset="0"/>
                <a:cs typeface="Calibri" panose="020F0502020204030204" pitchFamily="34" charset="0"/>
              </a:rPr>
              <a:t>(d,</a:t>
            </a:r>
            <a:r>
              <a:rPr lang="pl-PL" baseline="30000" dirty="0">
                <a:latin typeface="Calibri" panose="020F0502020204030204" pitchFamily="34" charset="0"/>
                <a:cs typeface="Calibri" panose="020F0502020204030204" pitchFamily="34" charset="0"/>
              </a:rPr>
              <a:t>3</a:t>
            </a:r>
            <a:r>
              <a:rPr lang="pl-PL" dirty="0">
                <a:latin typeface="Calibri" panose="020F0502020204030204" pitchFamily="34" charset="0"/>
                <a:cs typeface="Calibri" panose="020F0502020204030204" pitchFamily="34" charset="0"/>
              </a:rPr>
              <a:t>He) type – proton pick-up</a:t>
            </a:r>
            <a:endParaRPr lang="en-US" dirty="0">
              <a:latin typeface="Calibri" panose="020F0502020204030204" pitchFamily="34" charset="0"/>
              <a:cs typeface="Calibri" panose="020F0502020204030204" pitchFamily="34" charset="0"/>
            </a:endParaRPr>
          </a:p>
        </p:txBody>
      </p:sp>
      <p:sp>
        <p:nvSpPr>
          <p:cNvPr id="24" name="Prostokąt 23"/>
          <p:cNvSpPr/>
          <p:nvPr/>
        </p:nvSpPr>
        <p:spPr>
          <a:xfrm>
            <a:off x="1450378" y="2077290"/>
            <a:ext cx="3147144" cy="369332"/>
          </a:xfrm>
          <a:prstGeom prst="rect">
            <a:avLst/>
          </a:prstGeom>
        </p:spPr>
        <p:txBody>
          <a:bodyPr wrap="none">
            <a:spAutoFit/>
          </a:bodyPr>
          <a:lstStyle/>
          <a:p>
            <a:pPr marL="285750" indent="-285750">
              <a:buFont typeface="Wingdings" panose="05000000000000000000" pitchFamily="2" charset="2"/>
              <a:buChar char="Ø"/>
            </a:pPr>
            <a:r>
              <a:rPr lang="pl-PL" dirty="0">
                <a:latin typeface="Calibri" panose="020F0502020204030204" pitchFamily="34" charset="0"/>
                <a:cs typeface="Calibri" panose="020F0502020204030204" pitchFamily="34" charset="0"/>
              </a:rPr>
              <a:t>(</a:t>
            </a:r>
            <a:r>
              <a:rPr lang="pl-PL" dirty="0" err="1">
                <a:latin typeface="Calibri" panose="020F0502020204030204" pitchFamily="34" charset="0"/>
                <a:cs typeface="Calibri" panose="020F0502020204030204" pitchFamily="34" charset="0"/>
              </a:rPr>
              <a:t>d,p</a:t>
            </a:r>
            <a:r>
              <a:rPr lang="pl-PL" dirty="0">
                <a:latin typeface="Calibri" panose="020F0502020204030204" pitchFamily="34" charset="0"/>
                <a:cs typeface="Calibri" panose="020F0502020204030204" pitchFamily="34" charset="0"/>
              </a:rPr>
              <a:t>) type – neutron transfer</a:t>
            </a:r>
            <a:endParaRPr lang="en-US" dirty="0">
              <a:latin typeface="Calibri" panose="020F0502020204030204" pitchFamily="34" charset="0"/>
              <a:cs typeface="Calibri" panose="020F0502020204030204" pitchFamily="34" charset="0"/>
            </a:endParaRPr>
          </a:p>
        </p:txBody>
      </p:sp>
      <p:sp>
        <p:nvSpPr>
          <p:cNvPr id="25" name="pole tekstowe 24"/>
          <p:cNvSpPr txBox="1"/>
          <p:nvPr/>
        </p:nvSpPr>
        <p:spPr>
          <a:xfrm>
            <a:off x="1444116" y="2492279"/>
            <a:ext cx="3102516" cy="369332"/>
          </a:xfrm>
          <a:prstGeom prst="rect">
            <a:avLst/>
          </a:prstGeom>
          <a:noFill/>
        </p:spPr>
        <p:txBody>
          <a:bodyPr wrap="none" rtlCol="0">
            <a:spAutoFit/>
          </a:bodyPr>
          <a:lstStyle/>
          <a:p>
            <a:pPr marL="285750" indent="-285750">
              <a:buFont typeface="Wingdings" panose="05000000000000000000" pitchFamily="2" charset="2"/>
              <a:buChar char="Ø"/>
            </a:pPr>
            <a:r>
              <a:rPr lang="pl-PL" dirty="0">
                <a:latin typeface="Calibri" panose="020F0502020204030204" pitchFamily="34" charset="0"/>
                <a:cs typeface="Calibri" panose="020F0502020204030204" pitchFamily="34" charset="0"/>
              </a:rPr>
              <a:t>(</a:t>
            </a:r>
            <a:r>
              <a:rPr lang="pl-PL" dirty="0" err="1">
                <a:latin typeface="Calibri" panose="020F0502020204030204" pitchFamily="34" charset="0"/>
                <a:cs typeface="Calibri" panose="020F0502020204030204" pitchFamily="34" charset="0"/>
              </a:rPr>
              <a:t>d,t</a:t>
            </a:r>
            <a:r>
              <a:rPr lang="pl-PL" dirty="0">
                <a:latin typeface="Calibri" panose="020F0502020204030204" pitchFamily="34" charset="0"/>
                <a:cs typeface="Calibri" panose="020F0502020204030204" pitchFamily="34" charset="0"/>
              </a:rPr>
              <a:t>) type – neutron pick-up</a:t>
            </a:r>
            <a:endParaRPr lang="en-US" dirty="0">
              <a:latin typeface="Calibri" panose="020F0502020204030204" pitchFamily="34" charset="0"/>
              <a:cs typeface="Calibri" panose="020F0502020204030204" pitchFamily="34" charset="0"/>
            </a:endParaRPr>
          </a:p>
        </p:txBody>
      </p:sp>
      <p:sp>
        <p:nvSpPr>
          <p:cNvPr id="26" name="pole tekstowe 25"/>
          <p:cNvSpPr txBox="1"/>
          <p:nvPr/>
        </p:nvSpPr>
        <p:spPr>
          <a:xfrm>
            <a:off x="1460197" y="5281086"/>
            <a:ext cx="1932901" cy="369332"/>
          </a:xfrm>
          <a:prstGeom prst="rect">
            <a:avLst/>
          </a:prstGeom>
          <a:noFill/>
        </p:spPr>
        <p:txBody>
          <a:bodyPr wrap="none" rtlCol="0">
            <a:spAutoFit/>
          </a:bodyPr>
          <a:lstStyle/>
          <a:p>
            <a:pPr marL="285750" indent="-285750">
              <a:buFont typeface="Wingdings" panose="05000000000000000000" pitchFamily="2" charset="2"/>
              <a:buChar char="Ø"/>
            </a:pPr>
            <a:r>
              <a:rPr lang="pl-PL" baseline="30000" dirty="0">
                <a:latin typeface="Calibri" panose="020F0502020204030204" pitchFamily="34" charset="0"/>
                <a:cs typeface="Calibri" panose="020F0502020204030204" pitchFamily="34" charset="0"/>
              </a:rPr>
              <a:t>186</a:t>
            </a:r>
            <a:r>
              <a:rPr lang="pl-PL" dirty="0">
                <a:latin typeface="Calibri" panose="020F0502020204030204" pitchFamily="34" charset="0"/>
                <a:cs typeface="Calibri" panose="020F0502020204030204" pitchFamily="34" charset="0"/>
              </a:rPr>
              <a:t>W(d,2n)</a:t>
            </a:r>
            <a:r>
              <a:rPr lang="pl-PL" baseline="30000" dirty="0">
                <a:latin typeface="Calibri" panose="020F0502020204030204" pitchFamily="34" charset="0"/>
                <a:cs typeface="Calibri" panose="020F0502020204030204" pitchFamily="34" charset="0"/>
              </a:rPr>
              <a:t>186</a:t>
            </a:r>
            <a:r>
              <a:rPr lang="pl-PL" dirty="0">
                <a:latin typeface="Calibri" panose="020F0502020204030204" pitchFamily="34" charset="0"/>
                <a:cs typeface="Calibri" panose="020F0502020204030204" pitchFamily="34" charset="0"/>
              </a:rPr>
              <a:t>Re</a:t>
            </a:r>
            <a:endParaRPr lang="en-US" dirty="0">
              <a:latin typeface="Calibri" panose="020F0502020204030204" pitchFamily="34" charset="0"/>
              <a:cs typeface="Calibri" panose="020F0502020204030204" pitchFamily="34" charset="0"/>
            </a:endParaRPr>
          </a:p>
        </p:txBody>
      </p:sp>
      <p:sp>
        <p:nvSpPr>
          <p:cNvPr id="14" name="Zaokrąglony prostokąt 13">
            <a:extLst>
              <a:ext uri="{FF2B5EF4-FFF2-40B4-BE49-F238E27FC236}">
                <a16:creationId xmlns:a16="http://schemas.microsoft.com/office/drawing/2014/main" id="{5AE83EA3-14D9-6741-82C6-1890CAFC4428}"/>
              </a:ext>
            </a:extLst>
          </p:cNvPr>
          <p:cNvSpPr/>
          <p:nvPr/>
        </p:nvSpPr>
        <p:spPr>
          <a:xfrm>
            <a:off x="271359" y="300484"/>
            <a:ext cx="5332638" cy="959901"/>
          </a:xfrm>
          <a:prstGeom prst="roundRect">
            <a:avLst>
              <a:gd name="adj" fmla="val 43128"/>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1" name="Grupa 20">
            <a:extLst>
              <a:ext uri="{FF2B5EF4-FFF2-40B4-BE49-F238E27FC236}">
                <a16:creationId xmlns:a16="http://schemas.microsoft.com/office/drawing/2014/main" id="{E0803EBD-5325-6F4E-BA30-A8D89B6FBD22}"/>
              </a:ext>
            </a:extLst>
          </p:cNvPr>
          <p:cNvGrpSpPr/>
          <p:nvPr/>
        </p:nvGrpSpPr>
        <p:grpSpPr>
          <a:xfrm>
            <a:off x="5981700" y="331182"/>
            <a:ext cx="5861024" cy="5596235"/>
            <a:chOff x="5981700" y="331182"/>
            <a:chExt cx="5861024" cy="5596235"/>
          </a:xfrm>
        </p:grpSpPr>
        <p:sp>
          <p:nvSpPr>
            <p:cNvPr id="9" name="Prostokąt 8"/>
            <p:cNvSpPr/>
            <p:nvPr/>
          </p:nvSpPr>
          <p:spPr>
            <a:xfrm>
              <a:off x="6096000" y="395635"/>
              <a:ext cx="5702300" cy="830997"/>
            </a:xfrm>
            <a:prstGeom prst="rect">
              <a:avLst/>
            </a:prstGeom>
          </p:spPr>
          <p:txBody>
            <a:bodyPr wrap="square">
              <a:spAutoFit/>
            </a:bodyPr>
            <a:lstStyle/>
            <a:p>
              <a:r>
                <a:rPr lang="pl-PL" sz="2400" b="1" dirty="0">
                  <a:latin typeface="Calibri" panose="020F0502020204030204" pitchFamily="34" charset="0"/>
                  <a:cs typeface="Calibri" panose="020F0502020204030204" pitchFamily="34" charset="0"/>
                </a:rPr>
                <a:t>2.    E</a:t>
              </a:r>
              <a:r>
                <a:rPr lang="en-US" sz="2400" b="1" dirty="0" err="1">
                  <a:latin typeface="Calibri" panose="020F0502020204030204" pitchFamily="34" charset="0"/>
                  <a:cs typeface="Calibri" panose="020F0502020204030204" pitchFamily="34" charset="0"/>
                </a:rPr>
                <a:t>xperiments</a:t>
              </a:r>
              <a:r>
                <a:rPr lang="en-US" sz="2400" b="1" dirty="0">
                  <a:latin typeface="Calibri" panose="020F0502020204030204" pitchFamily="34" charset="0"/>
                  <a:cs typeface="Calibri" panose="020F0502020204030204" pitchFamily="34" charset="0"/>
                </a:rPr>
                <a:t> using secondary (induced </a:t>
              </a:r>
            </a:p>
            <a:p>
              <a:r>
                <a:rPr lang="en-US" sz="2400" b="1" dirty="0">
                  <a:latin typeface="Calibri" panose="020F0502020204030204" pitchFamily="34" charset="0"/>
                  <a:cs typeface="Calibri" panose="020F0502020204030204" pitchFamily="34" charset="0"/>
                </a:rPr>
                <a:t>       by deuterons) pulsed beam of neutrons</a:t>
              </a:r>
            </a:p>
          </p:txBody>
        </p:sp>
        <p:sp>
          <p:nvSpPr>
            <p:cNvPr id="10" name="pole tekstowe 9"/>
            <p:cNvSpPr txBox="1"/>
            <p:nvPr/>
          </p:nvSpPr>
          <p:spPr>
            <a:xfrm>
              <a:off x="6758916" y="2965540"/>
              <a:ext cx="4556055" cy="657296"/>
            </a:xfrm>
            <a:prstGeom prst="rect">
              <a:avLst/>
            </a:prstGeom>
            <a:noFill/>
          </p:spPr>
          <p:txBody>
            <a:bodyPr wrap="none" rtlCol="0">
              <a:spAutoFit/>
            </a:bodyPr>
            <a:lstStyle/>
            <a:p>
              <a:pPr lvl="0" algn="just">
                <a:buClr>
                  <a:srgbClr val="4F81BD"/>
                </a:buClr>
              </a:pPr>
              <a:r>
                <a:rPr lang="pl-PL" b="1" dirty="0">
                  <a:latin typeface="Calibri" panose="020F0502020204030204" pitchFamily="34" charset="0"/>
                  <a:cs typeface="Calibri" panose="020F0502020204030204" pitchFamily="34" charset="0"/>
                </a:rPr>
                <a:t>2.2. </a:t>
              </a: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Investigation of pygmy dipole resonances</a:t>
              </a:r>
              <a:endParaRPr lang="pl-PL" sz="1800" b="1"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0000"/>
                </a:lnSpc>
                <a:spcAft>
                  <a:spcPts val="1000"/>
                </a:spcAft>
              </a:pP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upa 18"/>
            <p:cNvGrpSpPr/>
            <p:nvPr/>
          </p:nvGrpSpPr>
          <p:grpSpPr>
            <a:xfrm>
              <a:off x="6758916" y="1838802"/>
              <a:ext cx="4275083" cy="807890"/>
              <a:chOff x="5656052" y="2277450"/>
              <a:chExt cx="4275083" cy="807890"/>
            </a:xfrm>
          </p:grpSpPr>
          <p:sp>
            <p:nvSpPr>
              <p:cNvPr id="13" name="pole tekstowe 12"/>
              <p:cNvSpPr txBox="1"/>
              <p:nvPr/>
            </p:nvSpPr>
            <p:spPr>
              <a:xfrm>
                <a:off x="5656052" y="2277450"/>
                <a:ext cx="2890920" cy="369332"/>
              </a:xfrm>
              <a:prstGeom prst="rect">
                <a:avLst/>
              </a:prstGeom>
              <a:noFill/>
            </p:spPr>
            <p:txBody>
              <a:bodyPr wrap="none" rtlCol="0">
                <a:spAutoFit/>
              </a:bodyPr>
              <a:lstStyle/>
              <a:p>
                <a:r>
                  <a:rPr lang="pl-PL" b="1" dirty="0">
                    <a:latin typeface="Calibri" panose="020F0502020204030204" pitchFamily="34" charset="0"/>
                    <a:cs typeface="Calibri" panose="020F0502020204030204" pitchFamily="34" charset="0"/>
                  </a:rPr>
                  <a:t>2.1. N</a:t>
                </a:r>
                <a:r>
                  <a:rPr lang="en-US" b="1" dirty="0" err="1">
                    <a:latin typeface="Calibri" panose="020F0502020204030204" pitchFamily="34" charset="0"/>
                    <a:cs typeface="Calibri" panose="020F0502020204030204" pitchFamily="34" charset="0"/>
                  </a:rPr>
                  <a:t>eutron</a:t>
                </a:r>
                <a:r>
                  <a:rPr lang="en-US" b="1" dirty="0">
                    <a:latin typeface="Calibri" panose="020F0502020204030204" pitchFamily="34" charset="0"/>
                    <a:cs typeface="Calibri" panose="020F0502020204030204" pitchFamily="34" charset="0"/>
                  </a:rPr>
                  <a:t>-induced </a:t>
                </a:r>
                <a:r>
                  <a:rPr lang="pl-PL" b="1" dirty="0" err="1">
                    <a:latin typeface="Calibri" panose="020F0502020204030204" pitchFamily="34" charset="0"/>
                    <a:cs typeface="Calibri" panose="020F0502020204030204" pitchFamily="34" charset="0"/>
                  </a:rPr>
                  <a:t>fission</a:t>
                </a:r>
                <a:endParaRPr lang="en-US" b="1" dirty="0">
                  <a:latin typeface="Calibri" panose="020F0502020204030204" pitchFamily="34" charset="0"/>
                  <a:cs typeface="Calibri" panose="020F0502020204030204" pitchFamily="34" charset="0"/>
                </a:endParaRPr>
              </a:p>
            </p:txBody>
          </p:sp>
          <p:sp>
            <p:nvSpPr>
              <p:cNvPr id="15" name="pole tekstowe 14"/>
              <p:cNvSpPr txBox="1"/>
              <p:nvPr/>
            </p:nvSpPr>
            <p:spPr>
              <a:xfrm>
                <a:off x="6156384" y="2716008"/>
                <a:ext cx="3774751" cy="369332"/>
              </a:xfrm>
              <a:prstGeom prst="rect">
                <a:avLst/>
              </a:prstGeom>
              <a:noFill/>
            </p:spPr>
            <p:txBody>
              <a:bodyPr wrap="none" rtlCol="0">
                <a:spAutoFit/>
              </a:bodyPr>
              <a:lstStyle/>
              <a:p>
                <a:pPr marL="285750" indent="-285750">
                  <a:buFont typeface="Wingdings" panose="05000000000000000000" pitchFamily="2" charset="2"/>
                  <a:buChar char="Ø"/>
                </a:pPr>
                <a:r>
                  <a:rPr lang="pl-PL" baseline="30000" dirty="0">
                    <a:latin typeface="Calibri" panose="020F0502020204030204" pitchFamily="34" charset="0"/>
                    <a:cs typeface="Calibri" panose="020F0502020204030204" pitchFamily="34" charset="0"/>
                  </a:rPr>
                  <a:t>238</a:t>
                </a:r>
                <a:r>
                  <a:rPr lang="pl-PL" dirty="0">
                    <a:latin typeface="Calibri" panose="020F0502020204030204" pitchFamily="34" charset="0"/>
                    <a:cs typeface="Calibri" panose="020F0502020204030204" pitchFamily="34" charset="0"/>
                  </a:rPr>
                  <a:t>U(n,f), </a:t>
                </a:r>
                <a:r>
                  <a:rPr lang="pl-PL" baseline="30000" dirty="0">
                    <a:latin typeface="Calibri" panose="020F0502020204030204" pitchFamily="34" charset="0"/>
                    <a:cs typeface="Calibri" panose="020F0502020204030204" pitchFamily="34" charset="0"/>
                  </a:rPr>
                  <a:t>232</a:t>
                </a:r>
                <a:r>
                  <a:rPr lang="pl-PL" dirty="0">
                    <a:latin typeface="Calibri" panose="020F0502020204030204" pitchFamily="34" charset="0"/>
                    <a:cs typeface="Calibri" panose="020F0502020204030204" pitchFamily="34" charset="0"/>
                  </a:rPr>
                  <a:t>Th(n,f), </a:t>
                </a:r>
                <a:r>
                  <a:rPr lang="pl-PL" baseline="30000" dirty="0">
                    <a:latin typeface="Calibri" panose="020F0502020204030204" pitchFamily="34" charset="0"/>
                    <a:cs typeface="Calibri" panose="020F0502020204030204" pitchFamily="34" charset="0"/>
                  </a:rPr>
                  <a:t>2</a:t>
                </a:r>
                <a:r>
                  <a:rPr lang="en-US" baseline="30000" dirty="0">
                    <a:latin typeface="Calibri" panose="020F0502020204030204" pitchFamily="34" charset="0"/>
                    <a:cs typeface="Calibri" panose="020F0502020204030204" pitchFamily="34" charset="0"/>
                  </a:rPr>
                  <a:t>30</a:t>
                </a:r>
                <a:r>
                  <a:rPr lang="en-US" dirty="0">
                    <a:latin typeface="Calibri" panose="020F0502020204030204" pitchFamily="34" charset="0"/>
                    <a:cs typeface="Calibri" panose="020F0502020204030204" pitchFamily="34" charset="0"/>
                  </a:rPr>
                  <a:t>Th</a:t>
                </a:r>
                <a:r>
                  <a:rPr lang="pl-PL" dirty="0">
                    <a:latin typeface="Calibri" panose="020F0502020204030204" pitchFamily="34" charset="0"/>
                    <a:cs typeface="Calibri" panose="020F0502020204030204" pitchFamily="34" charset="0"/>
                  </a:rPr>
                  <a:t>, </a:t>
                </a:r>
                <a:r>
                  <a:rPr lang="pl-PL" baseline="30000" dirty="0">
                    <a:latin typeface="Calibri" panose="020F0502020204030204" pitchFamily="34" charset="0"/>
                    <a:cs typeface="Calibri" panose="020F0502020204030204" pitchFamily="34" charset="0"/>
                  </a:rPr>
                  <a:t>226</a:t>
                </a:r>
                <a:r>
                  <a:rPr lang="pl-PL" dirty="0">
                    <a:latin typeface="Calibri" panose="020F0502020204030204" pitchFamily="34" charset="0"/>
                    <a:cs typeface="Calibri" panose="020F0502020204030204" pitchFamily="34" charset="0"/>
                  </a:rPr>
                  <a:t>Ra, …</a:t>
                </a:r>
                <a:endParaRPr lang="en-US" dirty="0">
                  <a:latin typeface="Calibri" panose="020F0502020204030204" pitchFamily="34" charset="0"/>
                  <a:cs typeface="Calibri" panose="020F0502020204030204" pitchFamily="34" charset="0"/>
                </a:endParaRPr>
              </a:p>
            </p:txBody>
          </p:sp>
        </p:grpSp>
        <p:sp>
          <p:nvSpPr>
            <p:cNvPr id="16" name="pole tekstowe 15"/>
            <p:cNvSpPr txBox="1"/>
            <p:nvPr/>
          </p:nvSpPr>
          <p:spPr>
            <a:xfrm>
              <a:off x="6758916" y="3871484"/>
              <a:ext cx="5025222" cy="369332"/>
            </a:xfrm>
            <a:prstGeom prst="rect">
              <a:avLst/>
            </a:prstGeom>
            <a:noFill/>
          </p:spPr>
          <p:txBody>
            <a:bodyPr wrap="none" rtlCol="0">
              <a:spAutoFit/>
            </a:bodyPr>
            <a:lstStyle/>
            <a:p>
              <a:r>
                <a:rPr lang="pl-PL" b="1" dirty="0">
                  <a:latin typeface="Calibri" panose="020F0502020204030204" pitchFamily="34" charset="0"/>
                  <a:cs typeface="Calibri" panose="020F0502020204030204" pitchFamily="34" charset="0"/>
                </a:rPr>
                <a:t>2.3. </a:t>
              </a:r>
              <a:r>
                <a:rPr lang="en-US" b="1" dirty="0">
                  <a:latin typeface="Calibri" panose="020F0502020204030204" pitchFamily="34" charset="0"/>
                  <a:cs typeface="Calibri" panose="020F0502020204030204" pitchFamily="34" charset="0"/>
                </a:rPr>
                <a:t>Half-life measurements o</a:t>
              </a:r>
              <a:r>
                <a:rPr lang="pl-PL" b="1" dirty="0">
                  <a:latin typeface="Calibri" panose="020F0502020204030204" pitchFamily="34" charset="0"/>
                  <a:cs typeface="Calibri" panose="020F0502020204030204" pitchFamily="34" charset="0"/>
                </a:rPr>
                <a:t>f</a:t>
              </a:r>
              <a:r>
                <a:rPr lang="en-US" b="1" dirty="0">
                  <a:latin typeface="Calibri" panose="020F0502020204030204" pitchFamily="34" charset="0"/>
                  <a:cs typeface="Calibri" panose="020F0502020204030204" pitchFamily="34" charset="0"/>
                </a:rPr>
                <a:t> long-lived isotopes</a:t>
              </a:r>
              <a:r>
                <a:rPr lang="pl-PL" b="1" dirty="0">
                  <a:latin typeface="Calibri" panose="020F0502020204030204" pitchFamily="34" charset="0"/>
                  <a:cs typeface="Calibri" panose="020F0502020204030204" pitchFamily="34" charset="0"/>
                </a:rPr>
                <a:t>  </a:t>
              </a:r>
              <a:endParaRPr lang="en-US" b="1" dirty="0">
                <a:latin typeface="Calibri" panose="020F0502020204030204" pitchFamily="34" charset="0"/>
                <a:cs typeface="Calibri" panose="020F0502020204030204" pitchFamily="34" charset="0"/>
              </a:endParaRPr>
            </a:p>
          </p:txBody>
        </p:sp>
        <p:sp>
          <p:nvSpPr>
            <p:cNvPr id="27" name="Zaokrąglony prostokąt 26">
              <a:extLst>
                <a:ext uri="{FF2B5EF4-FFF2-40B4-BE49-F238E27FC236}">
                  <a16:creationId xmlns:a16="http://schemas.microsoft.com/office/drawing/2014/main" id="{DB493648-4459-904B-91D5-50DE83C58D90}"/>
                </a:ext>
              </a:extLst>
            </p:cNvPr>
            <p:cNvSpPr/>
            <p:nvPr/>
          </p:nvSpPr>
          <p:spPr>
            <a:xfrm>
              <a:off x="5981700" y="331182"/>
              <a:ext cx="5861024" cy="959901"/>
            </a:xfrm>
            <a:prstGeom prst="roundRect">
              <a:avLst>
                <a:gd name="adj" fmla="val 43128"/>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a:extLst>
                <a:ext uri="{FF2B5EF4-FFF2-40B4-BE49-F238E27FC236}">
                  <a16:creationId xmlns:a16="http://schemas.microsoft.com/office/drawing/2014/main" id="{2DDCB5B3-4D00-4649-B7B3-C39D116B46F3}"/>
                </a:ext>
              </a:extLst>
            </p:cNvPr>
            <p:cNvSpPr txBox="1"/>
            <p:nvPr/>
          </p:nvSpPr>
          <p:spPr>
            <a:xfrm>
              <a:off x="6758916" y="5004087"/>
              <a:ext cx="5070491" cy="923330"/>
            </a:xfrm>
            <a:prstGeom prst="rect">
              <a:avLst/>
            </a:prstGeom>
            <a:noFill/>
          </p:spPr>
          <p:txBody>
            <a:bodyPr wrap="none" rtlCol="0">
              <a:spAutoFit/>
            </a:bodyPr>
            <a:lstStyle/>
            <a:p>
              <a:r>
                <a:rPr lang="pl-PL" b="1" dirty="0">
                  <a:latin typeface="Calibri" panose="020F0502020204030204" pitchFamily="34" charset="0"/>
                  <a:cs typeface="Calibri" panose="020F0502020204030204" pitchFamily="34" charset="0"/>
                </a:rPr>
                <a:t>2.4. Neutron-</a:t>
              </a:r>
              <a:r>
                <a:rPr lang="pl-PL" b="1" dirty="0" err="1">
                  <a:latin typeface="Calibri" panose="020F0502020204030204" pitchFamily="34" charset="0"/>
                  <a:cs typeface="Calibri" panose="020F0502020204030204" pitchFamily="34" charset="0"/>
                </a:rPr>
                <a:t>induced</a:t>
              </a:r>
              <a:r>
                <a:rPr lang="pl-PL" b="1" dirty="0">
                  <a:latin typeface="Calibri" panose="020F0502020204030204" pitchFamily="34" charset="0"/>
                  <a:cs typeface="Calibri" panose="020F0502020204030204" pitchFamily="34" charset="0"/>
                </a:rPr>
                <a:t> </a:t>
              </a:r>
              <a:r>
                <a:rPr lang="pl-PL" b="1" dirty="0" err="1">
                  <a:latin typeface="Calibri" panose="020F0502020204030204" pitchFamily="34" charset="0"/>
                  <a:cs typeface="Calibri" panose="020F0502020204030204" pitchFamily="34" charset="0"/>
                </a:rPr>
                <a:t>reaction</a:t>
              </a:r>
              <a:r>
                <a:rPr lang="pl-PL" b="1" dirty="0">
                  <a:latin typeface="Calibri" panose="020F0502020204030204" pitchFamily="34" charset="0"/>
                  <a:cs typeface="Calibri" panose="020F0502020204030204" pitchFamily="34" charset="0"/>
                </a:rPr>
                <a:t> cross </a:t>
              </a:r>
              <a:r>
                <a:rPr lang="pl-PL" b="1" dirty="0" err="1">
                  <a:latin typeface="Calibri" panose="020F0502020204030204" pitchFamily="34" charset="0"/>
                  <a:cs typeface="Calibri" panose="020F0502020204030204" pitchFamily="34" charset="0"/>
                </a:rPr>
                <a:t>section</a:t>
              </a:r>
              <a:r>
                <a:rPr lang="pl-PL" b="1" dirty="0">
                  <a:latin typeface="Calibri" panose="020F0502020204030204" pitchFamily="34" charset="0"/>
                  <a:cs typeface="Calibri" panose="020F0502020204030204" pitchFamily="34" charset="0"/>
                </a:rPr>
                <a:t> </a:t>
              </a:r>
            </a:p>
            <a:p>
              <a:r>
                <a:rPr lang="pl-PL" b="1" dirty="0">
                  <a:latin typeface="Calibri" panose="020F0502020204030204" pitchFamily="34" charset="0"/>
                  <a:cs typeface="Calibri" panose="020F0502020204030204" pitchFamily="34" charset="0"/>
                </a:rPr>
                <a:t>       </a:t>
              </a:r>
              <a:r>
                <a:rPr lang="pl-PL" b="1" dirty="0" err="1">
                  <a:latin typeface="Calibri" panose="020F0502020204030204" pitchFamily="34" charset="0"/>
                  <a:cs typeface="Calibri" panose="020F0502020204030204" pitchFamily="34" charset="0"/>
                </a:rPr>
                <a:t>measurements</a:t>
              </a:r>
              <a:r>
                <a:rPr lang="pl-PL" b="1" dirty="0">
                  <a:latin typeface="Calibri" panose="020F0502020204030204" pitchFamily="34" charset="0"/>
                  <a:cs typeface="Calibri" panose="020F0502020204030204" pitchFamily="34" charset="0"/>
                </a:rPr>
                <a:t> in a </a:t>
              </a:r>
              <a:r>
                <a:rPr lang="pl-PL" b="1" dirty="0" err="1">
                  <a:latin typeface="Calibri" panose="020F0502020204030204" pitchFamily="34" charset="0"/>
                  <a:cs typeface="Calibri" panose="020F0502020204030204" pitchFamily="34" charset="0"/>
                </a:rPr>
                <a:t>wide</a:t>
              </a:r>
              <a:r>
                <a:rPr lang="pl-PL" b="1" dirty="0">
                  <a:latin typeface="Calibri" panose="020F0502020204030204" pitchFamily="34" charset="0"/>
                  <a:cs typeface="Calibri" panose="020F0502020204030204" pitchFamily="34" charset="0"/>
                </a:rPr>
                <a:t> neutron </a:t>
              </a:r>
              <a:r>
                <a:rPr lang="pl-PL" b="1" dirty="0" err="1">
                  <a:latin typeface="Calibri" panose="020F0502020204030204" pitchFamily="34" charset="0"/>
                  <a:cs typeface="Calibri" panose="020F0502020204030204" pitchFamily="34" charset="0"/>
                </a:rPr>
                <a:t>energy</a:t>
              </a:r>
              <a:r>
                <a:rPr lang="pl-PL" b="1" dirty="0">
                  <a:latin typeface="Calibri" panose="020F0502020204030204" pitchFamily="34" charset="0"/>
                  <a:cs typeface="Calibri" panose="020F0502020204030204" pitchFamily="34" charset="0"/>
                </a:rPr>
                <a:t> </a:t>
              </a:r>
              <a:r>
                <a:rPr lang="pl-PL" b="1" dirty="0" err="1">
                  <a:latin typeface="Calibri" panose="020F0502020204030204" pitchFamily="34" charset="0"/>
                  <a:cs typeface="Calibri" panose="020F0502020204030204" pitchFamily="34" charset="0"/>
                </a:rPr>
                <a:t>range</a:t>
              </a:r>
              <a:r>
                <a:rPr lang="pl-PL" b="1" dirty="0">
                  <a:latin typeface="Calibri" panose="020F0502020204030204" pitchFamily="34" charset="0"/>
                  <a:cs typeface="Calibri" panose="020F0502020204030204" pitchFamily="34" charset="0"/>
                </a:rPr>
                <a:t>.</a:t>
              </a:r>
            </a:p>
            <a:p>
              <a:r>
                <a:rPr lang="pl-PL" b="1" dirty="0">
                  <a:latin typeface="Calibri" panose="020F0502020204030204" pitchFamily="34" charset="0"/>
                  <a:cs typeface="Calibri" panose="020F0502020204030204" pitchFamily="34" charset="0"/>
                </a:rPr>
                <a:t>       Neutron Time-of-Flight </a:t>
              </a:r>
              <a:r>
                <a:rPr lang="pl-PL" b="1" dirty="0" err="1">
                  <a:latin typeface="Calibri" panose="020F0502020204030204" pitchFamily="34" charset="0"/>
                  <a:cs typeface="Calibri" panose="020F0502020204030204" pitchFamily="34" charset="0"/>
                </a:rPr>
                <a:t>Facility</a:t>
              </a:r>
              <a:endParaRPr lang="en-US"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3634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pole tekstowe 4"/>
          <p:cNvSpPr txBox="1"/>
          <p:nvPr/>
        </p:nvSpPr>
        <p:spPr>
          <a:xfrm>
            <a:off x="719053" y="1645310"/>
            <a:ext cx="3049553" cy="369332"/>
          </a:xfrm>
          <a:prstGeom prst="rect">
            <a:avLst/>
          </a:prstGeom>
          <a:noFill/>
        </p:spPr>
        <p:txBody>
          <a:bodyPr wrap="none" rtlCol="0">
            <a:spAutoFit/>
          </a:bodyPr>
          <a:lstStyle/>
          <a:p>
            <a:pPr marL="285750" indent="-285750">
              <a:buFont typeface="Wingdings" panose="05000000000000000000" pitchFamily="2" charset="2"/>
              <a:buChar char="Ø"/>
            </a:pPr>
            <a:r>
              <a:rPr lang="pl-PL" dirty="0">
                <a:solidFill>
                  <a:srgbClr val="002060"/>
                </a:solidFill>
              </a:rPr>
              <a:t> (d,</a:t>
            </a:r>
            <a:r>
              <a:rPr lang="pl-PL" baseline="30000" dirty="0">
                <a:solidFill>
                  <a:srgbClr val="002060"/>
                </a:solidFill>
              </a:rPr>
              <a:t>6</a:t>
            </a:r>
            <a:r>
              <a:rPr lang="pl-PL" dirty="0">
                <a:solidFill>
                  <a:srgbClr val="002060"/>
                </a:solidFill>
              </a:rPr>
              <a:t>Li) type – </a:t>
            </a:r>
            <a:r>
              <a:rPr lang="en-US" dirty="0">
                <a:solidFill>
                  <a:srgbClr val="002060"/>
                </a:solidFill>
              </a:rPr>
              <a:t>alpha</a:t>
            </a:r>
            <a:r>
              <a:rPr lang="pl-PL" dirty="0">
                <a:solidFill>
                  <a:srgbClr val="002060"/>
                </a:solidFill>
              </a:rPr>
              <a:t> </a:t>
            </a:r>
            <a:r>
              <a:rPr lang="en-US" dirty="0">
                <a:solidFill>
                  <a:srgbClr val="002060"/>
                </a:solidFill>
              </a:rPr>
              <a:t>pick-up</a:t>
            </a:r>
          </a:p>
        </p:txBody>
      </p:sp>
      <p:sp>
        <p:nvSpPr>
          <p:cNvPr id="6" name="pole tekstowe 5"/>
          <p:cNvSpPr txBox="1"/>
          <p:nvPr/>
        </p:nvSpPr>
        <p:spPr>
          <a:xfrm>
            <a:off x="719053" y="2051010"/>
            <a:ext cx="3206968" cy="369332"/>
          </a:xfrm>
          <a:prstGeom prst="rect">
            <a:avLst/>
          </a:prstGeom>
          <a:noFill/>
        </p:spPr>
        <p:txBody>
          <a:bodyPr wrap="none" rtlCol="0">
            <a:spAutoFit/>
          </a:bodyPr>
          <a:lstStyle/>
          <a:p>
            <a:pPr marL="285750" indent="-285750">
              <a:buFont typeface="Wingdings" panose="05000000000000000000" pitchFamily="2" charset="2"/>
              <a:buChar char="Ø"/>
            </a:pPr>
            <a:r>
              <a:rPr lang="pl-PL" dirty="0">
                <a:solidFill>
                  <a:srgbClr val="002060"/>
                </a:solidFill>
              </a:rPr>
              <a:t>(d,</a:t>
            </a:r>
            <a:r>
              <a:rPr lang="pl-PL" baseline="30000" dirty="0">
                <a:solidFill>
                  <a:srgbClr val="002060"/>
                </a:solidFill>
              </a:rPr>
              <a:t>3</a:t>
            </a:r>
            <a:r>
              <a:rPr lang="pl-PL" dirty="0">
                <a:solidFill>
                  <a:srgbClr val="002060"/>
                </a:solidFill>
              </a:rPr>
              <a:t>He) type – proton pick-up</a:t>
            </a:r>
            <a:endParaRPr lang="en-US" dirty="0">
              <a:solidFill>
                <a:srgbClr val="002060"/>
              </a:solidFill>
            </a:endParaRPr>
          </a:p>
        </p:txBody>
      </p:sp>
      <p:sp>
        <p:nvSpPr>
          <p:cNvPr id="7" name="Prostokąt 6"/>
          <p:cNvSpPr/>
          <p:nvPr/>
        </p:nvSpPr>
        <p:spPr>
          <a:xfrm>
            <a:off x="719053" y="793846"/>
            <a:ext cx="3147144" cy="369332"/>
          </a:xfrm>
          <a:prstGeom prst="rect">
            <a:avLst/>
          </a:prstGeom>
        </p:spPr>
        <p:txBody>
          <a:bodyPr wrap="none">
            <a:spAutoFit/>
          </a:bodyPr>
          <a:lstStyle/>
          <a:p>
            <a:pPr marL="285750" indent="-285750">
              <a:buFont typeface="Wingdings" panose="05000000000000000000" pitchFamily="2" charset="2"/>
              <a:buChar char="Ø"/>
            </a:pPr>
            <a:r>
              <a:rPr lang="pl-PL" dirty="0">
                <a:solidFill>
                  <a:srgbClr val="002060"/>
                </a:solidFill>
              </a:rPr>
              <a:t>(</a:t>
            </a:r>
            <a:r>
              <a:rPr lang="pl-PL" dirty="0" err="1">
                <a:solidFill>
                  <a:srgbClr val="002060"/>
                </a:solidFill>
              </a:rPr>
              <a:t>d,p</a:t>
            </a:r>
            <a:r>
              <a:rPr lang="pl-PL" dirty="0">
                <a:solidFill>
                  <a:srgbClr val="002060"/>
                </a:solidFill>
              </a:rPr>
              <a:t>) type – neutron transfer</a:t>
            </a:r>
            <a:endParaRPr lang="en-US" dirty="0">
              <a:solidFill>
                <a:srgbClr val="002060"/>
              </a:solidFill>
            </a:endParaRPr>
          </a:p>
        </p:txBody>
      </p:sp>
      <p:sp>
        <p:nvSpPr>
          <p:cNvPr id="8" name="pole tekstowe 7"/>
          <p:cNvSpPr txBox="1"/>
          <p:nvPr/>
        </p:nvSpPr>
        <p:spPr>
          <a:xfrm>
            <a:off x="712791" y="1208835"/>
            <a:ext cx="3098092" cy="369332"/>
          </a:xfrm>
          <a:prstGeom prst="rect">
            <a:avLst/>
          </a:prstGeom>
          <a:noFill/>
        </p:spPr>
        <p:txBody>
          <a:bodyPr wrap="none" rtlCol="0">
            <a:spAutoFit/>
          </a:bodyPr>
          <a:lstStyle/>
          <a:p>
            <a:pPr marL="285750" indent="-285750">
              <a:buFont typeface="Wingdings" panose="05000000000000000000" pitchFamily="2" charset="2"/>
              <a:buChar char="Ø"/>
            </a:pPr>
            <a:r>
              <a:rPr lang="pl-PL" dirty="0">
                <a:solidFill>
                  <a:srgbClr val="002060"/>
                </a:solidFill>
              </a:rPr>
              <a:t> (</a:t>
            </a:r>
            <a:r>
              <a:rPr lang="pl-PL" dirty="0" err="1">
                <a:solidFill>
                  <a:srgbClr val="002060"/>
                </a:solidFill>
              </a:rPr>
              <a:t>d,t</a:t>
            </a:r>
            <a:r>
              <a:rPr lang="pl-PL" dirty="0">
                <a:solidFill>
                  <a:srgbClr val="002060"/>
                </a:solidFill>
              </a:rPr>
              <a:t>) type – neutron pick-up</a:t>
            </a:r>
            <a:endParaRPr lang="en-US" dirty="0">
              <a:solidFill>
                <a:srgbClr val="002060"/>
              </a:solidFill>
            </a:endParaRPr>
          </a:p>
        </p:txBody>
      </p:sp>
      <p:sp>
        <p:nvSpPr>
          <p:cNvPr id="17" name="Prostokąt 16">
            <a:extLst>
              <a:ext uri="{FF2B5EF4-FFF2-40B4-BE49-F238E27FC236}">
                <a16:creationId xmlns:a16="http://schemas.microsoft.com/office/drawing/2014/main" id="{11A6F0C8-2A10-C742-9663-55F0FCB52690}"/>
              </a:ext>
            </a:extLst>
          </p:cNvPr>
          <p:cNvSpPr/>
          <p:nvPr/>
        </p:nvSpPr>
        <p:spPr>
          <a:xfrm rot="20403669">
            <a:off x="9513148" y="3135614"/>
            <a:ext cx="85082" cy="15076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rostokąt 17">
            <a:extLst>
              <a:ext uri="{FF2B5EF4-FFF2-40B4-BE49-F238E27FC236}">
                <a16:creationId xmlns:a16="http://schemas.microsoft.com/office/drawing/2014/main" id="{BEBB9125-49D5-0845-97F1-FC13200F76AB}"/>
              </a:ext>
            </a:extLst>
          </p:cNvPr>
          <p:cNvSpPr/>
          <p:nvPr/>
        </p:nvSpPr>
        <p:spPr>
          <a:xfrm rot="20403669">
            <a:off x="8386213" y="2041506"/>
            <a:ext cx="82845" cy="9803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ole tekstowe 1"/>
          <p:cNvSpPr txBox="1"/>
          <p:nvPr/>
        </p:nvSpPr>
        <p:spPr>
          <a:xfrm>
            <a:off x="1162734" y="267438"/>
            <a:ext cx="4580293" cy="461665"/>
          </a:xfrm>
          <a:prstGeom prst="rect">
            <a:avLst/>
          </a:prstGeom>
          <a:noFill/>
        </p:spPr>
        <p:txBody>
          <a:bodyPr wrap="none" rtlCol="0">
            <a:spAutoFit/>
          </a:bodyPr>
          <a:lstStyle/>
          <a:p>
            <a:r>
              <a:rPr lang="pl-PL" sz="2400" b="1" dirty="0">
                <a:solidFill>
                  <a:srgbClr val="7030A0"/>
                </a:solidFill>
                <a:latin typeface="Calibri" panose="020F0502020204030204" pitchFamily="34" charset="0"/>
                <a:cs typeface="Calibri" panose="020F0502020204030204" pitchFamily="34" charset="0"/>
              </a:rPr>
              <a:t>1.1.   Deuteron-</a:t>
            </a:r>
            <a:r>
              <a:rPr lang="pl-PL" sz="2400" b="1" dirty="0" err="1">
                <a:solidFill>
                  <a:srgbClr val="7030A0"/>
                </a:solidFill>
                <a:latin typeface="Calibri" panose="020F0502020204030204" pitchFamily="34" charset="0"/>
                <a:cs typeface="Calibri" panose="020F0502020204030204" pitchFamily="34" charset="0"/>
              </a:rPr>
              <a:t>induced</a:t>
            </a:r>
            <a:r>
              <a:rPr lang="en-US" sz="2400" b="1" dirty="0">
                <a:solidFill>
                  <a:srgbClr val="7030A0"/>
                </a:solidFill>
                <a:latin typeface="Calibri" panose="020F0502020204030204" pitchFamily="34" charset="0"/>
                <a:cs typeface="Calibri" panose="020F0502020204030204" pitchFamily="34" charset="0"/>
              </a:rPr>
              <a:t> </a:t>
            </a:r>
            <a:r>
              <a:rPr lang="pl-PL" sz="2400" b="1" dirty="0" err="1">
                <a:solidFill>
                  <a:srgbClr val="7030A0"/>
                </a:solidFill>
                <a:latin typeface="Calibri" panose="020F0502020204030204" pitchFamily="34" charset="0"/>
                <a:cs typeface="Calibri" panose="020F0502020204030204" pitchFamily="34" charset="0"/>
              </a:rPr>
              <a:t>reactions</a:t>
            </a:r>
            <a:r>
              <a:rPr lang="pl-PL" sz="2400" b="1" dirty="0">
                <a:solidFill>
                  <a:srgbClr val="7030A0"/>
                </a:solidFill>
                <a:latin typeface="Calibri" panose="020F0502020204030204" pitchFamily="34" charset="0"/>
                <a:cs typeface="Calibri" panose="020F0502020204030204" pitchFamily="34" charset="0"/>
              </a:rPr>
              <a:t> </a:t>
            </a:r>
            <a:endParaRPr lang="en-US" sz="2400" b="1" dirty="0">
              <a:solidFill>
                <a:srgbClr val="7030A0"/>
              </a:solidFill>
              <a:latin typeface="Calibri" panose="020F0502020204030204" pitchFamily="34" charset="0"/>
              <a:cs typeface="Calibri" panose="020F0502020204030204" pitchFamily="34" charset="0"/>
            </a:endParaRPr>
          </a:p>
        </p:txBody>
      </p:sp>
      <p:pic>
        <p:nvPicPr>
          <p:cNvPr id="9" name="Obraz 8">
            <a:extLst>
              <a:ext uri="{FF2B5EF4-FFF2-40B4-BE49-F238E27FC236}">
                <a16:creationId xmlns:a16="http://schemas.microsoft.com/office/drawing/2014/main" id="{720F9B13-6780-9918-589A-E208BB134A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0727" y="793846"/>
            <a:ext cx="6248997" cy="5032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Obraz 14">
            <a:extLst>
              <a:ext uri="{FF2B5EF4-FFF2-40B4-BE49-F238E27FC236}">
                <a16:creationId xmlns:a16="http://schemas.microsoft.com/office/drawing/2014/main" id="{5E0590D6-68EF-4758-6EBE-DF11C7358CAC}"/>
              </a:ext>
            </a:extLst>
          </p:cNvPr>
          <p:cNvPicPr>
            <a:picLocks noChangeAspect="1"/>
          </p:cNvPicPr>
          <p:nvPr/>
        </p:nvPicPr>
        <p:blipFill>
          <a:blip r:embed="rId3"/>
          <a:stretch>
            <a:fillRect/>
          </a:stretch>
        </p:blipFill>
        <p:spPr>
          <a:xfrm>
            <a:off x="1314331" y="2575754"/>
            <a:ext cx="2454275" cy="2332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pole tekstowe 18">
            <a:extLst>
              <a:ext uri="{FF2B5EF4-FFF2-40B4-BE49-F238E27FC236}">
                <a16:creationId xmlns:a16="http://schemas.microsoft.com/office/drawing/2014/main" id="{8842B961-4E03-AF99-3666-63D8382025F7}"/>
              </a:ext>
            </a:extLst>
          </p:cNvPr>
          <p:cNvSpPr txBox="1"/>
          <p:nvPr/>
        </p:nvSpPr>
        <p:spPr>
          <a:xfrm>
            <a:off x="169200" y="5092962"/>
            <a:ext cx="5404043" cy="923330"/>
          </a:xfrm>
          <a:prstGeom prst="rect">
            <a:avLst/>
          </a:prstGeom>
          <a:noFill/>
        </p:spPr>
        <p:txBody>
          <a:bodyPr wrap="none" rtlCol="0">
            <a:spAutoFit/>
          </a:bodyPr>
          <a:lstStyle/>
          <a:p>
            <a:pPr marL="285750" indent="-285750">
              <a:buFont typeface="Wingdings" panose="05000000000000000000" pitchFamily="2" charset="2"/>
              <a:buChar char="Ø"/>
            </a:pPr>
            <a:r>
              <a:rPr lang="en-US" sz="1800" dirty="0">
                <a:solidFill>
                  <a:srgbClr val="7030A0"/>
                </a:solidFill>
                <a:effectLst/>
                <a:latin typeface="Times New Roman" panose="02020603050405020304" pitchFamily="18" charset="0"/>
                <a:ea typeface="Calibri" panose="020F0502020204030204" pitchFamily="34" charset="0"/>
              </a:rPr>
              <a:t>detailed investigations of the decay of isomeric states</a:t>
            </a:r>
            <a:br>
              <a:rPr lang="pl-PL" sz="1800" dirty="0">
                <a:solidFill>
                  <a:srgbClr val="7030A0"/>
                </a:solidFill>
                <a:effectLst/>
                <a:latin typeface="Times New Roman" panose="02020603050405020304" pitchFamily="18" charset="0"/>
                <a:ea typeface="Calibri" panose="020F0502020204030204" pitchFamily="34" charset="0"/>
              </a:rPr>
            </a:br>
            <a:r>
              <a:rPr lang="en-US" sz="1800" dirty="0">
                <a:solidFill>
                  <a:srgbClr val="7030A0"/>
                </a:solidFill>
                <a:effectLst/>
                <a:latin typeface="Times New Roman" panose="02020603050405020304" pitchFamily="18" charset="0"/>
                <a:ea typeface="Calibri" panose="020F0502020204030204" pitchFamily="34" charset="0"/>
              </a:rPr>
              <a:t>in products of the reactions induced by deuterons</a:t>
            </a:r>
            <a:br>
              <a:rPr lang="pl-PL" sz="1800" dirty="0">
                <a:solidFill>
                  <a:srgbClr val="7030A0"/>
                </a:solidFill>
                <a:effectLst/>
                <a:latin typeface="Times New Roman" panose="02020603050405020304" pitchFamily="18" charset="0"/>
                <a:ea typeface="Calibri" panose="020F0502020204030204" pitchFamily="34" charset="0"/>
              </a:rPr>
            </a:br>
            <a:r>
              <a:rPr lang="en-US" sz="1800" dirty="0">
                <a:solidFill>
                  <a:srgbClr val="7030A0"/>
                </a:solidFill>
                <a:effectLst/>
                <a:latin typeface="Times New Roman" panose="02020603050405020304" pitchFamily="18" charset="0"/>
                <a:ea typeface="Calibri" panose="020F0502020204030204" pitchFamily="34" charset="0"/>
              </a:rPr>
              <a:t>on different stable and radioactive targets</a:t>
            </a:r>
            <a:endParaRPr lang="en-US" dirty="0">
              <a:solidFill>
                <a:srgbClr val="7030A0"/>
              </a:solidFill>
            </a:endParaRPr>
          </a:p>
        </p:txBody>
      </p:sp>
    </p:spTree>
    <p:extLst>
      <p:ext uri="{BB962C8B-B14F-4D97-AF65-F5344CB8AC3E}">
        <p14:creationId xmlns:p14="http://schemas.microsoft.com/office/powerpoint/2010/main" val="36788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pole tekstowe 1"/>
          <p:cNvSpPr txBox="1"/>
          <p:nvPr/>
        </p:nvSpPr>
        <p:spPr>
          <a:xfrm>
            <a:off x="3678552" y="331086"/>
            <a:ext cx="4811382" cy="523220"/>
          </a:xfrm>
          <a:prstGeom prst="rect">
            <a:avLst/>
          </a:prstGeom>
          <a:noFill/>
        </p:spPr>
        <p:txBody>
          <a:bodyPr wrap="none" rtlCol="0">
            <a:spAutoFit/>
          </a:bodyPr>
          <a:lstStyle/>
          <a:p>
            <a:r>
              <a:rPr lang="pl-PL" sz="2800" b="1" dirty="0">
                <a:solidFill>
                  <a:srgbClr val="7030A0"/>
                </a:solidFill>
                <a:latin typeface="Calibri" panose="020F0502020204030204" pitchFamily="34" charset="0"/>
                <a:cs typeface="Calibri" panose="020F0502020204030204" pitchFamily="34" charset="0"/>
              </a:rPr>
              <a:t>1.2. </a:t>
            </a:r>
            <a:r>
              <a:rPr lang="en-US" sz="2800" b="1" dirty="0">
                <a:solidFill>
                  <a:srgbClr val="7030A0"/>
                </a:solidFill>
                <a:latin typeface="Calibri" panose="020F0502020204030204" pitchFamily="34" charset="0"/>
                <a:cs typeface="Calibri" panose="020F0502020204030204" pitchFamily="34" charset="0"/>
              </a:rPr>
              <a:t>Radionuclides</a:t>
            </a:r>
            <a:r>
              <a:rPr lang="pl-PL" sz="2800" b="1" dirty="0">
                <a:solidFill>
                  <a:srgbClr val="7030A0"/>
                </a:solidFill>
                <a:latin typeface="Calibri" panose="020F0502020204030204" pitchFamily="34" charset="0"/>
                <a:cs typeface="Calibri" panose="020F0502020204030204" pitchFamily="34" charset="0"/>
              </a:rPr>
              <a:t> </a:t>
            </a:r>
            <a:r>
              <a:rPr lang="pl-PL" sz="2800" b="1" dirty="0" err="1">
                <a:solidFill>
                  <a:srgbClr val="7030A0"/>
                </a:solidFill>
                <a:latin typeface="Calibri" panose="020F0502020204030204" pitchFamily="34" charset="0"/>
                <a:cs typeface="Calibri" panose="020F0502020204030204" pitchFamily="34" charset="0"/>
              </a:rPr>
              <a:t>production</a:t>
            </a:r>
            <a:endParaRPr lang="en-US" sz="2800" b="1" dirty="0">
              <a:solidFill>
                <a:srgbClr val="7030A0"/>
              </a:solidFill>
              <a:latin typeface="Calibri" panose="020F0502020204030204" pitchFamily="34" charset="0"/>
              <a:cs typeface="Calibri" panose="020F0502020204030204" pitchFamily="34" charset="0"/>
            </a:endParaRPr>
          </a:p>
        </p:txBody>
      </p:sp>
      <p:pic>
        <p:nvPicPr>
          <p:cNvPr id="22" name="Obraz 21"/>
          <p:cNvPicPr>
            <a:picLocks noChangeAspect="1"/>
          </p:cNvPicPr>
          <p:nvPr/>
        </p:nvPicPr>
        <p:blipFill>
          <a:blip r:embed="rId2"/>
          <a:stretch>
            <a:fillRect/>
          </a:stretch>
        </p:blipFill>
        <p:spPr>
          <a:xfrm>
            <a:off x="2559794" y="1825037"/>
            <a:ext cx="6479164" cy="463926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4" name="pole tekstowe 23"/>
          <p:cNvSpPr txBox="1"/>
          <p:nvPr/>
        </p:nvSpPr>
        <p:spPr>
          <a:xfrm>
            <a:off x="4160145" y="1047284"/>
            <a:ext cx="3278462" cy="584775"/>
          </a:xfrm>
          <a:prstGeom prst="rect">
            <a:avLst/>
          </a:prstGeom>
          <a:noFill/>
        </p:spPr>
        <p:txBody>
          <a:bodyPr wrap="none" rtlCol="0">
            <a:spAutoFit/>
          </a:bodyPr>
          <a:lstStyle/>
          <a:p>
            <a:pPr marL="285750" indent="-285750">
              <a:buFont typeface="Wingdings" panose="05000000000000000000" pitchFamily="2" charset="2"/>
              <a:buChar char="Ø"/>
            </a:pPr>
            <a:r>
              <a:rPr lang="pl-PL" sz="3200" baseline="30000" dirty="0">
                <a:solidFill>
                  <a:srgbClr val="7030A0"/>
                </a:solidFill>
              </a:rPr>
              <a:t>   186</a:t>
            </a:r>
            <a:r>
              <a:rPr lang="pl-PL" sz="3200" dirty="0">
                <a:solidFill>
                  <a:srgbClr val="7030A0"/>
                </a:solidFill>
              </a:rPr>
              <a:t>W(d,2n)</a:t>
            </a:r>
            <a:r>
              <a:rPr lang="pl-PL" sz="3200" baseline="30000" dirty="0">
                <a:solidFill>
                  <a:srgbClr val="7030A0"/>
                </a:solidFill>
              </a:rPr>
              <a:t>186</a:t>
            </a:r>
            <a:r>
              <a:rPr lang="pl-PL" sz="3200" dirty="0">
                <a:solidFill>
                  <a:srgbClr val="7030A0"/>
                </a:solidFill>
              </a:rPr>
              <a:t>Re</a:t>
            </a:r>
            <a:endParaRPr lang="en-US" sz="3200" dirty="0">
              <a:solidFill>
                <a:srgbClr val="7030A0"/>
              </a:solidFill>
            </a:endParaRPr>
          </a:p>
        </p:txBody>
      </p:sp>
      <p:sp>
        <p:nvSpPr>
          <p:cNvPr id="25" name="pole tekstowe 24"/>
          <p:cNvSpPr txBox="1"/>
          <p:nvPr/>
        </p:nvSpPr>
        <p:spPr>
          <a:xfrm>
            <a:off x="9242375" y="3821502"/>
            <a:ext cx="2768812" cy="923330"/>
          </a:xfrm>
          <a:prstGeom prst="rect">
            <a:avLst/>
          </a:prstGeom>
          <a:noFill/>
        </p:spPr>
        <p:txBody>
          <a:bodyPr wrap="square" rtlCol="0">
            <a:spAutoFit/>
          </a:bodyPr>
          <a:lstStyle/>
          <a:p>
            <a:r>
              <a:rPr lang="en-US" dirty="0">
                <a:solidFill>
                  <a:srgbClr val="7030A0"/>
                </a:solidFill>
              </a:rPr>
              <a:t>With deuterons production yield five </a:t>
            </a:r>
            <a:r>
              <a:rPr lang="pl-PL" dirty="0">
                <a:solidFill>
                  <a:srgbClr val="7030A0"/>
                </a:solidFill>
              </a:rPr>
              <a:t>t</a:t>
            </a:r>
            <a:r>
              <a:rPr lang="en-US" dirty="0" err="1">
                <a:solidFill>
                  <a:srgbClr val="7030A0"/>
                </a:solidFill>
              </a:rPr>
              <a:t>imes</a:t>
            </a:r>
            <a:br>
              <a:rPr lang="pl-PL" dirty="0">
                <a:solidFill>
                  <a:srgbClr val="7030A0"/>
                </a:solidFill>
              </a:rPr>
            </a:br>
            <a:r>
              <a:rPr lang="en-US" dirty="0">
                <a:solidFill>
                  <a:srgbClr val="7030A0"/>
                </a:solidFill>
              </a:rPr>
              <a:t> higher than with protons. </a:t>
            </a:r>
          </a:p>
        </p:txBody>
      </p:sp>
      <p:sp>
        <p:nvSpPr>
          <p:cNvPr id="11" name="pole tekstowe 10">
            <a:extLst>
              <a:ext uri="{FF2B5EF4-FFF2-40B4-BE49-F238E27FC236}">
                <a16:creationId xmlns:a16="http://schemas.microsoft.com/office/drawing/2014/main" id="{2EB6ECD0-6D32-FE43-AB42-A65B011AEF64}"/>
              </a:ext>
            </a:extLst>
          </p:cNvPr>
          <p:cNvSpPr txBox="1"/>
          <p:nvPr/>
        </p:nvSpPr>
        <p:spPr>
          <a:xfrm>
            <a:off x="6122678" y="5029061"/>
            <a:ext cx="1592872" cy="369332"/>
          </a:xfrm>
          <a:prstGeom prst="rect">
            <a:avLst/>
          </a:prstGeom>
          <a:noFill/>
        </p:spPr>
        <p:txBody>
          <a:bodyPr wrap="none" rtlCol="0">
            <a:spAutoFit/>
          </a:bodyPr>
          <a:lstStyle/>
          <a:p>
            <a:r>
              <a:rPr lang="en-US" baseline="30000" dirty="0">
                <a:solidFill>
                  <a:srgbClr val="7030A0"/>
                </a:solidFill>
                <a:latin typeface="Calibri" panose="020F0502020204030204" pitchFamily="34" charset="0"/>
                <a:cs typeface="Calibri" panose="020F0502020204030204" pitchFamily="34" charset="0"/>
              </a:rPr>
              <a:t>186</a:t>
            </a:r>
            <a:r>
              <a:rPr lang="en-US" dirty="0">
                <a:solidFill>
                  <a:srgbClr val="7030A0"/>
                </a:solidFill>
                <a:latin typeface="Calibri" panose="020F0502020204030204" pitchFamily="34" charset="0"/>
                <a:cs typeface="Calibri" panose="020F0502020204030204" pitchFamily="34" charset="0"/>
              </a:rPr>
              <a:t>W(</a:t>
            </a:r>
            <a:r>
              <a:rPr lang="en-US" dirty="0" err="1">
                <a:solidFill>
                  <a:srgbClr val="7030A0"/>
                </a:solidFill>
                <a:latin typeface="Calibri" panose="020F0502020204030204" pitchFamily="34" charset="0"/>
                <a:cs typeface="Calibri" panose="020F0502020204030204" pitchFamily="34" charset="0"/>
              </a:rPr>
              <a:t>p,n</a:t>
            </a:r>
            <a:r>
              <a:rPr lang="en-US" dirty="0">
                <a:solidFill>
                  <a:srgbClr val="7030A0"/>
                </a:solidFill>
                <a:latin typeface="Calibri" panose="020F0502020204030204" pitchFamily="34" charset="0"/>
                <a:cs typeface="Calibri" panose="020F0502020204030204" pitchFamily="34" charset="0"/>
              </a:rPr>
              <a:t>)</a:t>
            </a:r>
            <a:r>
              <a:rPr lang="en-US" baseline="30000" dirty="0">
                <a:solidFill>
                  <a:srgbClr val="7030A0"/>
                </a:solidFill>
                <a:latin typeface="Calibri" panose="020F0502020204030204" pitchFamily="34" charset="0"/>
                <a:cs typeface="Calibri" panose="020F0502020204030204" pitchFamily="34" charset="0"/>
              </a:rPr>
              <a:t>186</a:t>
            </a:r>
            <a:r>
              <a:rPr lang="en-US" dirty="0">
                <a:solidFill>
                  <a:srgbClr val="7030A0"/>
                </a:solidFill>
                <a:latin typeface="Calibri" panose="020F0502020204030204" pitchFamily="34" charset="0"/>
                <a:cs typeface="Calibri" panose="020F0502020204030204" pitchFamily="34" charset="0"/>
              </a:rPr>
              <a:t>Re </a:t>
            </a:r>
          </a:p>
        </p:txBody>
      </p:sp>
      <p:sp>
        <p:nvSpPr>
          <p:cNvPr id="12" name="pole tekstowe 11">
            <a:extLst>
              <a:ext uri="{FF2B5EF4-FFF2-40B4-BE49-F238E27FC236}">
                <a16:creationId xmlns:a16="http://schemas.microsoft.com/office/drawing/2014/main" id="{B3995B45-3455-2547-90EE-D9B65E706454}"/>
              </a:ext>
            </a:extLst>
          </p:cNvPr>
          <p:cNvSpPr txBox="1"/>
          <p:nvPr/>
        </p:nvSpPr>
        <p:spPr>
          <a:xfrm>
            <a:off x="3252524" y="3521254"/>
            <a:ext cx="1815241" cy="400110"/>
          </a:xfrm>
          <a:prstGeom prst="rect">
            <a:avLst/>
          </a:prstGeom>
          <a:noFill/>
        </p:spPr>
        <p:txBody>
          <a:bodyPr wrap="none" rtlCol="0">
            <a:spAutoFit/>
          </a:bodyPr>
          <a:lstStyle/>
          <a:p>
            <a:r>
              <a:rPr lang="pl-PL" sz="2000" baseline="30000" dirty="0">
                <a:solidFill>
                  <a:srgbClr val="7030A0"/>
                </a:solidFill>
                <a:latin typeface="Calibri" panose="020F0502020204030204" pitchFamily="34" charset="0"/>
                <a:cs typeface="Calibri" panose="020F0502020204030204" pitchFamily="34" charset="0"/>
              </a:rPr>
              <a:t>186</a:t>
            </a:r>
            <a:r>
              <a:rPr lang="pl-PL" sz="2000" dirty="0">
                <a:solidFill>
                  <a:srgbClr val="7030A0"/>
                </a:solidFill>
                <a:latin typeface="Calibri" panose="020F0502020204030204" pitchFamily="34" charset="0"/>
                <a:cs typeface="Calibri" panose="020F0502020204030204" pitchFamily="34" charset="0"/>
              </a:rPr>
              <a:t>W(d,2n)</a:t>
            </a:r>
            <a:r>
              <a:rPr lang="pl-PL" sz="2000" baseline="30000" dirty="0">
                <a:solidFill>
                  <a:srgbClr val="7030A0"/>
                </a:solidFill>
                <a:latin typeface="Calibri" panose="020F0502020204030204" pitchFamily="34" charset="0"/>
                <a:cs typeface="Calibri" panose="020F0502020204030204" pitchFamily="34" charset="0"/>
              </a:rPr>
              <a:t>186</a:t>
            </a:r>
            <a:r>
              <a:rPr lang="pl-PL" sz="2000" dirty="0">
                <a:solidFill>
                  <a:srgbClr val="7030A0"/>
                </a:solidFill>
                <a:latin typeface="Calibri" panose="020F0502020204030204" pitchFamily="34" charset="0"/>
                <a:cs typeface="Calibri" panose="020F0502020204030204" pitchFamily="34" charset="0"/>
              </a:rPr>
              <a:t>Re</a:t>
            </a:r>
            <a:endParaRPr lang="en-US" sz="2000" dirty="0">
              <a:solidFill>
                <a:srgbClr val="7030A0"/>
              </a:solidFill>
              <a:latin typeface="Calibri" panose="020F0502020204030204" pitchFamily="34" charset="0"/>
              <a:cs typeface="Calibri" panose="020F0502020204030204" pitchFamily="34" charset="0"/>
            </a:endParaRPr>
          </a:p>
        </p:txBody>
      </p:sp>
      <p:sp>
        <p:nvSpPr>
          <p:cNvPr id="8" name="pole tekstowe 7">
            <a:extLst>
              <a:ext uri="{FF2B5EF4-FFF2-40B4-BE49-F238E27FC236}">
                <a16:creationId xmlns:a16="http://schemas.microsoft.com/office/drawing/2014/main" id="{BD6A3334-A258-4521-1199-B23548C920E9}"/>
              </a:ext>
            </a:extLst>
          </p:cNvPr>
          <p:cNvSpPr txBox="1"/>
          <p:nvPr/>
        </p:nvSpPr>
        <p:spPr>
          <a:xfrm>
            <a:off x="583724" y="2202685"/>
            <a:ext cx="1908536" cy="369332"/>
          </a:xfrm>
          <a:prstGeom prst="rect">
            <a:avLst/>
          </a:prstGeom>
          <a:noFill/>
        </p:spPr>
        <p:txBody>
          <a:bodyPr wrap="none" rtlCol="0">
            <a:spAutoFit/>
          </a:bodyPr>
          <a:lstStyle/>
          <a:p>
            <a:pPr marL="285750" indent="-285750">
              <a:buFont typeface="Wingdings" panose="05000000000000000000" pitchFamily="2" charset="2"/>
              <a:buChar char="Ø"/>
            </a:pPr>
            <a:r>
              <a:rPr lang="pl-PL" baseline="30000" dirty="0">
                <a:latin typeface="Calibri" panose="020F0502020204030204" pitchFamily="34" charset="0"/>
                <a:cs typeface="Calibri" panose="020F0502020204030204" pitchFamily="34" charset="0"/>
              </a:rPr>
              <a:t>44</a:t>
            </a:r>
            <a:r>
              <a:rPr lang="pl-PL" dirty="0">
                <a:latin typeface="Calibri" panose="020F0502020204030204" pitchFamily="34" charset="0"/>
                <a:cs typeface="Calibri" panose="020F0502020204030204" pitchFamily="34" charset="0"/>
              </a:rPr>
              <a:t>Ca (d,2n) </a:t>
            </a:r>
            <a:r>
              <a:rPr lang="pl-PL" baseline="30000" dirty="0">
                <a:latin typeface="Calibri" panose="020F0502020204030204" pitchFamily="34" charset="0"/>
                <a:cs typeface="Calibri" panose="020F0502020204030204" pitchFamily="34" charset="0"/>
              </a:rPr>
              <a:t>44</a:t>
            </a:r>
            <a:r>
              <a:rPr lang="pl-PL" dirty="0">
                <a:latin typeface="Calibri" panose="020F0502020204030204" pitchFamily="34" charset="0"/>
                <a:cs typeface="Calibri" panose="020F0502020204030204" pitchFamily="34" charset="0"/>
              </a:rPr>
              <a:t>Sc</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4350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2" name="Grupa 31">
            <a:extLst>
              <a:ext uri="{FF2B5EF4-FFF2-40B4-BE49-F238E27FC236}">
                <a16:creationId xmlns:a16="http://schemas.microsoft.com/office/drawing/2014/main" id="{E3683AD1-E246-584F-BD37-BE8FEEE6790E}"/>
              </a:ext>
            </a:extLst>
          </p:cNvPr>
          <p:cNvGrpSpPr/>
          <p:nvPr/>
        </p:nvGrpSpPr>
        <p:grpSpPr>
          <a:xfrm>
            <a:off x="1550394" y="2275114"/>
            <a:ext cx="8573319" cy="3162300"/>
            <a:chOff x="2383152" y="495300"/>
            <a:chExt cx="7404100" cy="2476500"/>
          </a:xfrm>
        </p:grpSpPr>
        <p:grpSp>
          <p:nvGrpSpPr>
            <p:cNvPr id="11" name="Grupa 10">
              <a:extLst>
                <a:ext uri="{FF2B5EF4-FFF2-40B4-BE49-F238E27FC236}">
                  <a16:creationId xmlns:a16="http://schemas.microsoft.com/office/drawing/2014/main" id="{F43A4193-F75D-0948-9AF0-4849CD0AEE70}"/>
                </a:ext>
              </a:extLst>
            </p:cNvPr>
            <p:cNvGrpSpPr/>
            <p:nvPr/>
          </p:nvGrpSpPr>
          <p:grpSpPr>
            <a:xfrm>
              <a:off x="2383152" y="495300"/>
              <a:ext cx="7404100" cy="2476500"/>
              <a:chOff x="2654300" y="1016505"/>
              <a:chExt cx="7404100" cy="2476500"/>
            </a:xfrm>
          </p:grpSpPr>
          <p:sp>
            <p:nvSpPr>
              <p:cNvPr id="12" name="Prostokąt 11">
                <a:extLst>
                  <a:ext uri="{FF2B5EF4-FFF2-40B4-BE49-F238E27FC236}">
                    <a16:creationId xmlns:a16="http://schemas.microsoft.com/office/drawing/2014/main" id="{9D24EAC3-BAEE-124E-B113-64A666C9D81A}"/>
                  </a:ext>
                </a:extLst>
              </p:cNvPr>
              <p:cNvSpPr/>
              <p:nvPr/>
            </p:nvSpPr>
            <p:spPr>
              <a:xfrm>
                <a:off x="2654300" y="1016505"/>
                <a:ext cx="7404100" cy="2476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5" name="Obraz 14">
                <a:extLst>
                  <a:ext uri="{FF2B5EF4-FFF2-40B4-BE49-F238E27FC236}">
                    <a16:creationId xmlns:a16="http://schemas.microsoft.com/office/drawing/2014/main" id="{9F53B47C-4AC8-0E4E-AA32-5A9E42298E5B}"/>
                  </a:ext>
                </a:extLst>
              </p:cNvPr>
              <p:cNvPicPr>
                <a:picLocks noChangeAspect="1"/>
              </p:cNvPicPr>
              <p:nvPr/>
            </p:nvPicPr>
            <p:blipFill rotWithShape="1">
              <a:blip r:embed="rId2"/>
              <a:srcRect r="30459" b="26144"/>
              <a:stretch/>
            </p:blipFill>
            <p:spPr>
              <a:xfrm>
                <a:off x="2849830" y="1241562"/>
                <a:ext cx="4928081" cy="1400595"/>
              </a:xfrm>
              <a:prstGeom prst="rect">
                <a:avLst/>
              </a:prstGeom>
            </p:spPr>
          </p:pic>
          <p:sp>
            <p:nvSpPr>
              <p:cNvPr id="16" name="pole tekstowe 15">
                <a:extLst>
                  <a:ext uri="{FF2B5EF4-FFF2-40B4-BE49-F238E27FC236}">
                    <a16:creationId xmlns:a16="http://schemas.microsoft.com/office/drawing/2014/main" id="{05A8BFE6-5C61-7743-B06A-9F59BEFCDC07}"/>
                  </a:ext>
                </a:extLst>
              </p:cNvPr>
              <p:cNvSpPr txBox="1"/>
              <p:nvPr/>
            </p:nvSpPr>
            <p:spPr>
              <a:xfrm>
                <a:off x="2992272" y="1445027"/>
                <a:ext cx="1955800" cy="369332"/>
              </a:xfrm>
              <a:prstGeom prst="rect">
                <a:avLst/>
              </a:prstGeom>
              <a:solidFill>
                <a:schemeClr val="tx1"/>
              </a:solidFill>
            </p:spPr>
            <p:txBody>
              <a:bodyPr wrap="square" rtlCol="0">
                <a:spAutoFit/>
              </a:bodyPr>
              <a:lstStyle/>
              <a:p>
                <a:r>
                  <a:rPr lang="pl-PL" dirty="0">
                    <a:solidFill>
                      <a:schemeClr val="bg1"/>
                    </a:solidFill>
                  </a:rPr>
                  <a:t>neutron </a:t>
                </a:r>
                <a:r>
                  <a:rPr lang="pl-PL" dirty="0" err="1">
                    <a:solidFill>
                      <a:schemeClr val="bg1"/>
                    </a:solidFill>
                  </a:rPr>
                  <a:t>converter</a:t>
                </a:r>
                <a:endParaRPr lang="pl-PL" dirty="0">
                  <a:solidFill>
                    <a:schemeClr val="bg1"/>
                  </a:solidFill>
                </a:endParaRPr>
              </a:p>
            </p:txBody>
          </p:sp>
          <p:sp>
            <p:nvSpPr>
              <p:cNvPr id="17" name="pole tekstowe 16">
                <a:extLst>
                  <a:ext uri="{FF2B5EF4-FFF2-40B4-BE49-F238E27FC236}">
                    <a16:creationId xmlns:a16="http://schemas.microsoft.com/office/drawing/2014/main" id="{CF21CEA2-53A4-F346-BF86-A3C50665F46B}"/>
                  </a:ext>
                </a:extLst>
              </p:cNvPr>
              <p:cNvSpPr txBox="1"/>
              <p:nvPr/>
            </p:nvSpPr>
            <p:spPr>
              <a:xfrm>
                <a:off x="2748230" y="1893926"/>
                <a:ext cx="1049070" cy="338554"/>
              </a:xfrm>
              <a:prstGeom prst="rect">
                <a:avLst/>
              </a:prstGeom>
              <a:solidFill>
                <a:schemeClr val="tx1"/>
              </a:solidFill>
            </p:spPr>
            <p:txBody>
              <a:bodyPr wrap="square" rtlCol="0">
                <a:spAutoFit/>
              </a:bodyPr>
              <a:lstStyle/>
              <a:p>
                <a:r>
                  <a:rPr lang="pl-PL" sz="1600" dirty="0" err="1">
                    <a:solidFill>
                      <a:schemeClr val="bg1"/>
                    </a:solidFill>
                  </a:rPr>
                  <a:t>deuterons</a:t>
                </a:r>
                <a:endParaRPr lang="pl-PL" sz="1600" dirty="0">
                  <a:solidFill>
                    <a:schemeClr val="bg1"/>
                  </a:solidFill>
                </a:endParaRPr>
              </a:p>
            </p:txBody>
          </p:sp>
          <p:cxnSp>
            <p:nvCxnSpPr>
              <p:cNvPr id="18" name="Łącznik prosty ze strzałką 17">
                <a:extLst>
                  <a:ext uri="{FF2B5EF4-FFF2-40B4-BE49-F238E27FC236}">
                    <a16:creationId xmlns:a16="http://schemas.microsoft.com/office/drawing/2014/main" id="{7B111891-77E4-BC4E-99DE-8C06B010314F}"/>
                  </a:ext>
                </a:extLst>
              </p:cNvPr>
              <p:cNvCxnSpPr>
                <a:cxnSpLocks/>
              </p:cNvCxnSpPr>
              <p:nvPr/>
            </p:nvCxnSpPr>
            <p:spPr>
              <a:xfrm>
                <a:off x="4254500" y="2283280"/>
                <a:ext cx="26587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pole tekstowe 18">
                <a:extLst>
                  <a:ext uri="{FF2B5EF4-FFF2-40B4-BE49-F238E27FC236}">
                    <a16:creationId xmlns:a16="http://schemas.microsoft.com/office/drawing/2014/main" id="{2A12EBD3-37CA-DA4E-84AF-4C4C5FF1DFC1}"/>
                  </a:ext>
                </a:extLst>
              </p:cNvPr>
              <p:cNvSpPr txBox="1"/>
              <p:nvPr/>
            </p:nvSpPr>
            <p:spPr>
              <a:xfrm>
                <a:off x="5657674" y="1893265"/>
                <a:ext cx="1049070" cy="338554"/>
              </a:xfrm>
              <a:prstGeom prst="rect">
                <a:avLst/>
              </a:prstGeom>
              <a:noFill/>
            </p:spPr>
            <p:txBody>
              <a:bodyPr wrap="square" rtlCol="0">
                <a:spAutoFit/>
              </a:bodyPr>
              <a:lstStyle/>
              <a:p>
                <a:r>
                  <a:rPr lang="pl-PL" sz="1600" dirty="0" err="1">
                    <a:solidFill>
                      <a:schemeClr val="bg1"/>
                    </a:solidFill>
                  </a:rPr>
                  <a:t>neutrons</a:t>
                </a:r>
                <a:endParaRPr lang="pl-PL" sz="1600" dirty="0">
                  <a:solidFill>
                    <a:schemeClr val="bg1"/>
                  </a:solidFill>
                </a:endParaRPr>
              </a:p>
            </p:txBody>
          </p:sp>
          <p:sp>
            <p:nvSpPr>
              <p:cNvPr id="20" name="Prostokąt 19">
                <a:extLst>
                  <a:ext uri="{FF2B5EF4-FFF2-40B4-BE49-F238E27FC236}">
                    <a16:creationId xmlns:a16="http://schemas.microsoft.com/office/drawing/2014/main" id="{15B61EEA-6679-A440-87F3-487C3F55982D}"/>
                  </a:ext>
                </a:extLst>
              </p:cNvPr>
              <p:cNvSpPr/>
              <p:nvPr/>
            </p:nvSpPr>
            <p:spPr>
              <a:xfrm>
                <a:off x="9250630" y="2702219"/>
                <a:ext cx="685800" cy="475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ole tekstowe 22">
                <a:extLst>
                  <a:ext uri="{FF2B5EF4-FFF2-40B4-BE49-F238E27FC236}">
                    <a16:creationId xmlns:a16="http://schemas.microsoft.com/office/drawing/2014/main" id="{8C5F7694-5C72-884A-BA70-5A29FCBCB9CE}"/>
                  </a:ext>
                </a:extLst>
              </p:cNvPr>
              <p:cNvSpPr txBox="1"/>
              <p:nvPr/>
            </p:nvSpPr>
            <p:spPr>
              <a:xfrm>
                <a:off x="4967208" y="1106474"/>
                <a:ext cx="1049070" cy="338554"/>
              </a:xfrm>
              <a:prstGeom prst="rect">
                <a:avLst/>
              </a:prstGeom>
              <a:solidFill>
                <a:schemeClr val="tx1"/>
              </a:solidFill>
            </p:spPr>
            <p:txBody>
              <a:bodyPr wrap="square" rtlCol="0">
                <a:spAutoFit/>
              </a:bodyPr>
              <a:lstStyle/>
              <a:p>
                <a:r>
                  <a:rPr lang="pl-PL" sz="1600" dirty="0" err="1">
                    <a:solidFill>
                      <a:schemeClr val="bg1"/>
                    </a:solidFill>
                  </a:rPr>
                  <a:t>shielding</a:t>
                </a:r>
                <a:endParaRPr lang="pl-PL" sz="1600" dirty="0">
                  <a:solidFill>
                    <a:schemeClr val="bg1"/>
                  </a:solidFill>
                </a:endParaRPr>
              </a:p>
            </p:txBody>
          </p:sp>
          <p:sp>
            <p:nvSpPr>
              <p:cNvPr id="25" name="pole tekstowe 24">
                <a:extLst>
                  <a:ext uri="{FF2B5EF4-FFF2-40B4-BE49-F238E27FC236}">
                    <a16:creationId xmlns:a16="http://schemas.microsoft.com/office/drawing/2014/main" id="{B5E689D9-B345-3442-B451-2F72B213633A}"/>
                  </a:ext>
                </a:extLst>
              </p:cNvPr>
              <p:cNvSpPr txBox="1"/>
              <p:nvPr/>
            </p:nvSpPr>
            <p:spPr>
              <a:xfrm>
                <a:off x="6564462" y="1520890"/>
                <a:ext cx="1144706" cy="369332"/>
              </a:xfrm>
              <a:prstGeom prst="rect">
                <a:avLst/>
              </a:prstGeom>
              <a:solidFill>
                <a:schemeClr val="tx1"/>
              </a:solidFill>
            </p:spPr>
            <p:txBody>
              <a:bodyPr wrap="square" rtlCol="0">
                <a:spAutoFit/>
              </a:bodyPr>
              <a:lstStyle/>
              <a:p>
                <a:r>
                  <a:rPr lang="pl-PL" dirty="0">
                    <a:solidFill>
                      <a:schemeClr val="bg1"/>
                    </a:solidFill>
                  </a:rPr>
                  <a:t>target</a:t>
                </a:r>
              </a:p>
            </p:txBody>
          </p:sp>
          <p:sp>
            <p:nvSpPr>
              <p:cNvPr id="30" name="pole tekstowe 29">
                <a:extLst>
                  <a:ext uri="{FF2B5EF4-FFF2-40B4-BE49-F238E27FC236}">
                    <a16:creationId xmlns:a16="http://schemas.microsoft.com/office/drawing/2014/main" id="{ECBC211E-5137-214F-84D7-AF23DE341161}"/>
                  </a:ext>
                </a:extLst>
              </p:cNvPr>
              <p:cNvSpPr txBox="1"/>
              <p:nvPr/>
            </p:nvSpPr>
            <p:spPr>
              <a:xfrm>
                <a:off x="7980339" y="1820851"/>
                <a:ext cx="1144706" cy="646331"/>
              </a:xfrm>
              <a:prstGeom prst="rect">
                <a:avLst/>
              </a:prstGeom>
              <a:solidFill>
                <a:schemeClr val="tx1"/>
              </a:solidFill>
            </p:spPr>
            <p:txBody>
              <a:bodyPr wrap="square" rtlCol="0">
                <a:spAutoFit/>
              </a:bodyPr>
              <a:lstStyle/>
              <a:p>
                <a:r>
                  <a:rPr lang="pl-PL" dirty="0" err="1">
                    <a:solidFill>
                      <a:schemeClr val="bg1"/>
                    </a:solidFill>
                  </a:rPr>
                  <a:t>detector</a:t>
                </a:r>
                <a:r>
                  <a:rPr lang="pl-PL" dirty="0">
                    <a:solidFill>
                      <a:schemeClr val="bg1"/>
                    </a:solidFill>
                  </a:rPr>
                  <a:t> </a:t>
                </a:r>
                <a:r>
                  <a:rPr lang="pl-PL" dirty="0" err="1">
                    <a:solidFill>
                      <a:schemeClr val="bg1"/>
                    </a:solidFill>
                  </a:rPr>
                  <a:t>systems</a:t>
                </a:r>
                <a:endParaRPr lang="pl-PL" dirty="0">
                  <a:solidFill>
                    <a:schemeClr val="bg1"/>
                  </a:solidFill>
                </a:endParaRPr>
              </a:p>
            </p:txBody>
          </p:sp>
        </p:grpSp>
        <p:sp>
          <p:nvSpPr>
            <p:cNvPr id="21" name="Prostokąt 20">
              <a:extLst>
                <a:ext uri="{FF2B5EF4-FFF2-40B4-BE49-F238E27FC236}">
                  <a16:creationId xmlns:a16="http://schemas.microsoft.com/office/drawing/2014/main" id="{0DC5B4F8-3AA3-0342-B2C8-8672319C36A5}"/>
                </a:ext>
              </a:extLst>
            </p:cNvPr>
            <p:cNvSpPr/>
            <p:nvPr/>
          </p:nvSpPr>
          <p:spPr>
            <a:xfrm>
              <a:off x="4846952" y="926482"/>
              <a:ext cx="525730" cy="7847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Prostokąt 21">
              <a:extLst>
                <a:ext uri="{FF2B5EF4-FFF2-40B4-BE49-F238E27FC236}">
                  <a16:creationId xmlns:a16="http://schemas.microsoft.com/office/drawing/2014/main" id="{2FFBCC7A-DE63-904B-8FFF-66C93CB5FC9D}"/>
                </a:ext>
              </a:extLst>
            </p:cNvPr>
            <p:cNvSpPr/>
            <p:nvPr/>
          </p:nvSpPr>
          <p:spPr>
            <a:xfrm>
              <a:off x="4846952" y="1813537"/>
              <a:ext cx="525730" cy="7847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23">
              <a:extLst>
                <a:ext uri="{FF2B5EF4-FFF2-40B4-BE49-F238E27FC236}">
                  <a16:creationId xmlns:a16="http://schemas.microsoft.com/office/drawing/2014/main" id="{8728097E-408D-3C40-BC5D-44772C14573E}"/>
                </a:ext>
              </a:extLst>
            </p:cNvPr>
            <p:cNvSpPr/>
            <p:nvPr/>
          </p:nvSpPr>
          <p:spPr>
            <a:xfrm>
              <a:off x="6642100" y="1431525"/>
              <a:ext cx="190500" cy="643834"/>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Księżyc 28">
              <a:extLst>
                <a:ext uri="{FF2B5EF4-FFF2-40B4-BE49-F238E27FC236}">
                  <a16:creationId xmlns:a16="http://schemas.microsoft.com/office/drawing/2014/main" id="{E3E9E59F-E577-754D-9CDF-772E4A6CA7E9}"/>
                </a:ext>
              </a:extLst>
            </p:cNvPr>
            <p:cNvSpPr/>
            <p:nvPr/>
          </p:nvSpPr>
          <p:spPr>
            <a:xfrm rot="10800000">
              <a:off x="6976550" y="829058"/>
              <a:ext cx="726262" cy="1836806"/>
            </a:xfrm>
            <a:prstGeom prst="moon">
              <a:avLst>
                <a:gd name="adj" fmla="val 253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rostokąt 30">
              <a:extLst>
                <a:ext uri="{FF2B5EF4-FFF2-40B4-BE49-F238E27FC236}">
                  <a16:creationId xmlns:a16="http://schemas.microsoft.com/office/drawing/2014/main" id="{C685F969-81E0-1243-AC3F-554C214AED23}"/>
                </a:ext>
              </a:extLst>
            </p:cNvPr>
            <p:cNvSpPr/>
            <p:nvPr/>
          </p:nvSpPr>
          <p:spPr>
            <a:xfrm>
              <a:off x="5685183" y="1945977"/>
              <a:ext cx="884582" cy="235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4" name="Prostokąt 33">
            <a:extLst>
              <a:ext uri="{FF2B5EF4-FFF2-40B4-BE49-F238E27FC236}">
                <a16:creationId xmlns:a16="http://schemas.microsoft.com/office/drawing/2014/main" id="{193DB5B7-306F-B24C-B201-794D475D948C}"/>
              </a:ext>
            </a:extLst>
          </p:cNvPr>
          <p:cNvSpPr/>
          <p:nvPr/>
        </p:nvSpPr>
        <p:spPr>
          <a:xfrm>
            <a:off x="1715204" y="556648"/>
            <a:ext cx="7473179" cy="830997"/>
          </a:xfrm>
          <a:prstGeom prst="rect">
            <a:avLst/>
          </a:prstGeom>
        </p:spPr>
        <p:txBody>
          <a:bodyPr wrap="square">
            <a:spAutoFit/>
          </a:bodyPr>
          <a:lstStyle/>
          <a:p>
            <a:pPr marL="457200" indent="-457200">
              <a:buAutoNum type="arabicPeriod" startAt="2"/>
            </a:pPr>
            <a:r>
              <a:rPr lang="pl-PL" sz="2400" b="1" dirty="0">
                <a:solidFill>
                  <a:srgbClr val="FFFF00"/>
                </a:solidFill>
                <a:latin typeface="Calibri" panose="020F0502020204030204" pitchFamily="34" charset="0"/>
                <a:cs typeface="Calibri" panose="020F0502020204030204" pitchFamily="34" charset="0"/>
              </a:rPr>
              <a:t>E</a:t>
            </a:r>
            <a:r>
              <a:rPr lang="en-US" sz="2400" b="1" dirty="0" err="1">
                <a:solidFill>
                  <a:srgbClr val="FFFF00"/>
                </a:solidFill>
                <a:latin typeface="Calibri" panose="020F0502020204030204" pitchFamily="34" charset="0"/>
                <a:cs typeface="Calibri" panose="020F0502020204030204" pitchFamily="34" charset="0"/>
              </a:rPr>
              <a:t>xperiments</a:t>
            </a:r>
            <a:r>
              <a:rPr lang="en-US" sz="2400" b="1" dirty="0">
                <a:solidFill>
                  <a:srgbClr val="FFFF00"/>
                </a:solidFill>
                <a:latin typeface="Calibri" panose="020F0502020204030204" pitchFamily="34" charset="0"/>
                <a:cs typeface="Calibri" panose="020F0502020204030204" pitchFamily="34" charset="0"/>
              </a:rPr>
              <a:t> using secondary (induced by deuterons)</a:t>
            </a:r>
          </a:p>
          <a:p>
            <a:r>
              <a:rPr lang="en-US" sz="2400" b="1" dirty="0">
                <a:solidFill>
                  <a:srgbClr val="FFFF00"/>
                </a:solidFill>
                <a:latin typeface="Calibri" panose="020F0502020204030204" pitchFamily="34" charset="0"/>
                <a:cs typeface="Calibri" panose="020F0502020204030204" pitchFamily="34" charset="0"/>
              </a:rPr>
              <a:t>       pulsed beam of neutrons</a:t>
            </a:r>
          </a:p>
        </p:txBody>
      </p:sp>
    </p:spTree>
    <p:extLst>
      <p:ext uri="{BB962C8B-B14F-4D97-AF65-F5344CB8AC3E}">
        <p14:creationId xmlns:p14="http://schemas.microsoft.com/office/powerpoint/2010/main" val="3597040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F4BB50E1-6DD8-1CF2-5969-1D9A124B6413}"/>
              </a:ext>
            </a:extLst>
          </p:cNvPr>
          <p:cNvSpPr txBox="1"/>
          <p:nvPr/>
        </p:nvSpPr>
        <p:spPr>
          <a:xfrm>
            <a:off x="204889" y="202803"/>
            <a:ext cx="8601457" cy="523220"/>
          </a:xfrm>
          <a:prstGeom prst="rect">
            <a:avLst/>
          </a:prstGeom>
          <a:noFill/>
        </p:spPr>
        <p:txBody>
          <a:bodyPr wrap="none" rtlCol="0">
            <a:spAutoFit/>
          </a:bodyPr>
          <a:lstStyle/>
          <a:p>
            <a:r>
              <a:rPr lang="pl-PL" sz="2800" b="1" dirty="0">
                <a:solidFill>
                  <a:schemeClr val="accent5"/>
                </a:solidFill>
                <a:latin typeface="Calibri" panose="020F0502020204030204" pitchFamily="34" charset="0"/>
                <a:cs typeface="Calibri" panose="020F0502020204030204" pitchFamily="34" charset="0"/>
              </a:rPr>
              <a:t>Deuteron-neutron </a:t>
            </a:r>
            <a:r>
              <a:rPr lang="pl-PL" sz="2800" b="1" dirty="0" err="1">
                <a:solidFill>
                  <a:schemeClr val="accent5"/>
                </a:solidFill>
                <a:latin typeface="Calibri" panose="020F0502020204030204" pitchFamily="34" charset="0"/>
                <a:cs typeface="Calibri" panose="020F0502020204030204" pitchFamily="34" charset="0"/>
              </a:rPr>
              <a:t>convertion</a:t>
            </a:r>
            <a:r>
              <a:rPr lang="pl-PL" sz="2800" b="1" dirty="0">
                <a:solidFill>
                  <a:schemeClr val="accent5"/>
                </a:solidFill>
                <a:latin typeface="Calibri" panose="020F0502020204030204" pitchFamily="34" charset="0"/>
                <a:cs typeface="Calibri" panose="020F0502020204030204" pitchFamily="34" charset="0"/>
              </a:rPr>
              <a:t> - </a:t>
            </a:r>
            <a:r>
              <a:rPr lang="en-GB" sz="28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Monte Carlo simulations </a:t>
            </a:r>
            <a:endParaRPr lang="en-US" sz="2800" b="1" dirty="0">
              <a:solidFill>
                <a:schemeClr val="accent5"/>
              </a:solidFill>
              <a:latin typeface="Calibri" panose="020F0502020204030204" pitchFamily="34" charset="0"/>
              <a:cs typeface="Calibri" panose="020F0502020204030204" pitchFamily="34" charset="0"/>
            </a:endParaRPr>
          </a:p>
        </p:txBody>
      </p:sp>
      <p:pic>
        <p:nvPicPr>
          <p:cNvPr id="5" name="Imagen 71">
            <a:extLst>
              <a:ext uri="{FF2B5EF4-FFF2-40B4-BE49-F238E27FC236}">
                <a16:creationId xmlns:a16="http://schemas.microsoft.com/office/drawing/2014/main" id="{FF1B97F0-7D43-CB97-3482-F823FF1E23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541" y="748687"/>
            <a:ext cx="4796676" cy="34635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17">
            <a:extLst>
              <a:ext uri="{FF2B5EF4-FFF2-40B4-BE49-F238E27FC236}">
                <a16:creationId xmlns:a16="http://schemas.microsoft.com/office/drawing/2014/main" id="{5AC7BED4-B663-1050-E67A-8A26E5DDE7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5121" y="779389"/>
            <a:ext cx="4711830" cy="3402143"/>
          </a:xfrm>
          <a:prstGeom prst="rect">
            <a:avLst/>
          </a:prstGeom>
          <a:ln w="88900" cap="sq" cmpd="thickThin">
            <a:solidFill>
              <a:srgbClr val="000000"/>
            </a:solidFill>
            <a:prstDash val="solid"/>
            <a:miter lim="800000"/>
          </a:ln>
          <a:effectLst>
            <a:innerShdw blurRad="76200">
              <a:srgbClr val="000000"/>
            </a:innerShdw>
          </a:effectLst>
        </p:spPr>
      </p:pic>
      <p:pic>
        <p:nvPicPr>
          <p:cNvPr id="7" name="Imagen 59">
            <a:extLst>
              <a:ext uri="{FF2B5EF4-FFF2-40B4-BE49-F238E27FC236}">
                <a16:creationId xmlns:a16="http://schemas.microsoft.com/office/drawing/2014/main" id="{2469CC47-3506-496E-AAC9-94C2B6C11D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465" y="3429000"/>
            <a:ext cx="4360962" cy="3129198"/>
          </a:xfrm>
          <a:prstGeom prst="rect">
            <a:avLst/>
          </a:prstGeom>
          <a:ln w="88900" cap="sq" cmpd="thickThin">
            <a:solidFill>
              <a:srgbClr val="000000"/>
            </a:solidFill>
            <a:prstDash val="solid"/>
            <a:miter lim="800000"/>
          </a:ln>
          <a:effectLst>
            <a:innerShdw blurRad="76200">
              <a:srgbClr val="000000"/>
            </a:innerShdw>
          </a:effectLst>
        </p:spPr>
      </p:pic>
      <p:sp>
        <p:nvSpPr>
          <p:cNvPr id="8" name="pole tekstowe 7">
            <a:extLst>
              <a:ext uri="{FF2B5EF4-FFF2-40B4-BE49-F238E27FC236}">
                <a16:creationId xmlns:a16="http://schemas.microsoft.com/office/drawing/2014/main" id="{7500FFA9-E2B5-3F04-E778-963A37256D0E}"/>
              </a:ext>
            </a:extLst>
          </p:cNvPr>
          <p:cNvSpPr txBox="1"/>
          <p:nvPr/>
        </p:nvSpPr>
        <p:spPr>
          <a:xfrm>
            <a:off x="5331147" y="4595385"/>
            <a:ext cx="6860853" cy="369332"/>
          </a:xfrm>
          <a:prstGeom prst="rect">
            <a:avLst/>
          </a:prstGeom>
          <a:noFill/>
        </p:spPr>
        <p:txBody>
          <a:bodyPr wrap="none" rtlCol="0">
            <a:spAutoFit/>
          </a:bodyPr>
          <a:lstStyle/>
          <a:p>
            <a:pPr marL="285750" indent="-285750">
              <a:buFont typeface="Wingdings" panose="05000000000000000000" pitchFamily="2" charset="2"/>
              <a:buChar char="Ø"/>
            </a:pPr>
            <a:r>
              <a:rPr lang="pl-PL" b="1" dirty="0">
                <a:solidFill>
                  <a:schemeClr val="accent5"/>
                </a:solidFill>
                <a:latin typeface="Calibri" panose="020F0502020204030204" pitchFamily="34" charset="0"/>
                <a:cs typeface="Calibri" panose="020F0502020204030204" pitchFamily="34" charset="0"/>
              </a:rPr>
              <a:t>High </a:t>
            </a:r>
            <a:r>
              <a:rPr lang="en-US" b="1" dirty="0">
                <a:solidFill>
                  <a:schemeClr val="accent5"/>
                </a:solidFill>
              </a:rPr>
              <a:t>nominal intensity in the 5 to 30 MeV neutron energy range </a:t>
            </a:r>
            <a:r>
              <a:rPr lang="en-US" sz="1800" b="1" spc="20" dirty="0">
                <a:solidFill>
                  <a:schemeClr val="accent5"/>
                </a:solidFill>
                <a:effectLst/>
                <a:latin typeface="Times New Roman" panose="02020603050405020304" pitchFamily="18" charset="0"/>
                <a:ea typeface="Calibri" panose="020F0502020204030204" pitchFamily="34" charset="0"/>
              </a:rPr>
              <a:t> </a:t>
            </a:r>
            <a:r>
              <a:rPr lang="pl-PL" b="1" dirty="0">
                <a:solidFill>
                  <a:schemeClr val="accent5"/>
                </a:solidFill>
                <a:latin typeface="Calibri" panose="020F0502020204030204" pitchFamily="34" charset="0"/>
                <a:cs typeface="Calibri" panose="020F0502020204030204" pitchFamily="34" charset="0"/>
              </a:rPr>
              <a:t> </a:t>
            </a:r>
            <a:endParaRPr lang="en-US" b="1" dirty="0">
              <a:solidFill>
                <a:schemeClr val="accent5"/>
              </a:solidFill>
              <a:latin typeface="Calibri" panose="020F0502020204030204" pitchFamily="34" charset="0"/>
              <a:cs typeface="Calibri" panose="020F0502020204030204" pitchFamily="34" charset="0"/>
            </a:endParaRPr>
          </a:p>
        </p:txBody>
      </p:sp>
      <p:sp>
        <p:nvSpPr>
          <p:cNvPr id="9" name="pole tekstowe 8">
            <a:extLst>
              <a:ext uri="{FF2B5EF4-FFF2-40B4-BE49-F238E27FC236}">
                <a16:creationId xmlns:a16="http://schemas.microsoft.com/office/drawing/2014/main" id="{29719D79-2FF2-76C0-F56C-118799E99E66}"/>
              </a:ext>
            </a:extLst>
          </p:cNvPr>
          <p:cNvSpPr txBox="1"/>
          <p:nvPr/>
        </p:nvSpPr>
        <p:spPr>
          <a:xfrm>
            <a:off x="5331147" y="5061243"/>
            <a:ext cx="3349763" cy="369332"/>
          </a:xfrm>
          <a:prstGeom prst="rect">
            <a:avLst/>
          </a:prstGeom>
          <a:noFill/>
        </p:spPr>
        <p:txBody>
          <a:bodyPr wrap="none" rtlCol="0">
            <a:spAutoFit/>
          </a:bodyPr>
          <a:lstStyle/>
          <a:p>
            <a:pPr marL="285750" indent="-285750">
              <a:buFont typeface="Wingdings" panose="05000000000000000000" pitchFamily="2" charset="2"/>
              <a:buChar char="Ø"/>
            </a:pPr>
            <a:r>
              <a:rPr lang="pl-PL" b="1" dirty="0">
                <a:solidFill>
                  <a:schemeClr val="accent5"/>
                </a:solidFill>
              </a:rPr>
              <a:t>E</a:t>
            </a:r>
            <a:r>
              <a:rPr lang="en-US" b="1" dirty="0" err="1">
                <a:solidFill>
                  <a:schemeClr val="accent5"/>
                </a:solidFill>
              </a:rPr>
              <a:t>xcellent</a:t>
            </a:r>
            <a:r>
              <a:rPr lang="en-US" b="1" dirty="0">
                <a:solidFill>
                  <a:schemeClr val="accent5"/>
                </a:solidFill>
              </a:rPr>
              <a:t> energy resolution </a:t>
            </a:r>
            <a:r>
              <a:rPr lang="en-US" sz="1800" b="1" spc="20" dirty="0">
                <a:solidFill>
                  <a:schemeClr val="accent5"/>
                </a:solidFill>
                <a:effectLst/>
                <a:latin typeface="Times New Roman" panose="02020603050405020304" pitchFamily="18" charset="0"/>
                <a:ea typeface="Calibri" panose="020F0502020204030204" pitchFamily="34" charset="0"/>
              </a:rPr>
              <a:t> </a:t>
            </a:r>
            <a:r>
              <a:rPr lang="pl-PL" b="1" dirty="0">
                <a:solidFill>
                  <a:schemeClr val="accent5"/>
                </a:solidFill>
                <a:latin typeface="Calibri" panose="020F0502020204030204" pitchFamily="34" charset="0"/>
                <a:cs typeface="Calibri" panose="020F0502020204030204" pitchFamily="34" charset="0"/>
              </a:rPr>
              <a:t> </a:t>
            </a:r>
            <a:endParaRPr lang="en-US" b="1" dirty="0">
              <a:solidFill>
                <a:schemeClr val="accent5"/>
              </a:solidFill>
              <a:latin typeface="Calibri" panose="020F0502020204030204" pitchFamily="34" charset="0"/>
              <a:cs typeface="Calibri" panose="020F0502020204030204" pitchFamily="34" charset="0"/>
            </a:endParaRPr>
          </a:p>
        </p:txBody>
      </p:sp>
      <p:sp>
        <p:nvSpPr>
          <p:cNvPr id="10" name="pole tekstowe 9">
            <a:extLst>
              <a:ext uri="{FF2B5EF4-FFF2-40B4-BE49-F238E27FC236}">
                <a16:creationId xmlns:a16="http://schemas.microsoft.com/office/drawing/2014/main" id="{08A5078E-681A-41AF-9587-DC25F5FCADD9}"/>
              </a:ext>
            </a:extLst>
          </p:cNvPr>
          <p:cNvSpPr txBox="1"/>
          <p:nvPr/>
        </p:nvSpPr>
        <p:spPr>
          <a:xfrm>
            <a:off x="5331147" y="5544688"/>
            <a:ext cx="6593472" cy="646331"/>
          </a:xfrm>
          <a:prstGeom prst="rect">
            <a:avLst/>
          </a:prstGeom>
          <a:noFill/>
        </p:spPr>
        <p:txBody>
          <a:bodyPr wrap="none" rtlCol="0">
            <a:spAutoFit/>
          </a:bodyPr>
          <a:lstStyle/>
          <a:p>
            <a:pPr marL="285750" indent="-285750">
              <a:buFont typeface="Wingdings" panose="05000000000000000000" pitchFamily="2" charset="2"/>
              <a:buChar char="Ø"/>
            </a:pPr>
            <a:r>
              <a:rPr lang="pl-PL" b="1" dirty="0">
                <a:solidFill>
                  <a:schemeClr val="accent5"/>
                </a:solidFill>
              </a:rPr>
              <a:t>V</a:t>
            </a:r>
            <a:r>
              <a:rPr lang="en-US" b="1" dirty="0" err="1">
                <a:solidFill>
                  <a:schemeClr val="accent5"/>
                </a:solidFill>
              </a:rPr>
              <a:t>arious</a:t>
            </a:r>
            <a:r>
              <a:rPr lang="en-US" b="1" dirty="0">
                <a:solidFill>
                  <a:schemeClr val="accent5"/>
                </a:solidFill>
              </a:rPr>
              <a:t> beam lines available with the potential of performing </a:t>
            </a:r>
            <a:br>
              <a:rPr lang="pl-PL" b="1" dirty="0">
                <a:solidFill>
                  <a:schemeClr val="accent5"/>
                </a:solidFill>
              </a:rPr>
            </a:br>
            <a:r>
              <a:rPr lang="en-US" b="1" dirty="0">
                <a:solidFill>
                  <a:schemeClr val="accent5"/>
                </a:solidFill>
              </a:rPr>
              <a:t>various experiments at the same time </a:t>
            </a:r>
            <a:r>
              <a:rPr lang="en-US" sz="1800" b="1" spc="20" dirty="0">
                <a:solidFill>
                  <a:schemeClr val="accent5"/>
                </a:solidFill>
                <a:effectLst/>
                <a:latin typeface="Times New Roman" panose="02020603050405020304" pitchFamily="18" charset="0"/>
                <a:ea typeface="Calibri" panose="020F0502020204030204" pitchFamily="34" charset="0"/>
              </a:rPr>
              <a:t> </a:t>
            </a:r>
            <a:r>
              <a:rPr lang="pl-PL" b="1" dirty="0">
                <a:solidFill>
                  <a:schemeClr val="accent5"/>
                </a:solidFill>
                <a:latin typeface="Calibri" panose="020F0502020204030204" pitchFamily="34" charset="0"/>
                <a:cs typeface="Calibri" panose="020F0502020204030204" pitchFamily="34" charset="0"/>
              </a:rPr>
              <a:t> </a:t>
            </a:r>
            <a:endParaRPr lang="en-US" b="1" dirty="0">
              <a:solidFill>
                <a:schemeClr val="accent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811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62398C4D-5579-9D4B-AB38-9262FD807091}"/>
              </a:ext>
            </a:extLst>
          </p:cNvPr>
          <p:cNvSpPr txBox="1"/>
          <p:nvPr/>
        </p:nvSpPr>
        <p:spPr>
          <a:xfrm>
            <a:off x="1343952" y="1612360"/>
            <a:ext cx="10258770" cy="461665"/>
          </a:xfrm>
          <a:prstGeom prst="rect">
            <a:avLst/>
          </a:prstGeom>
          <a:noFill/>
        </p:spPr>
        <p:txBody>
          <a:bodyPr wrap="none" rtlCol="0">
            <a:spAutoFit/>
          </a:bodyPr>
          <a:lstStyle/>
          <a:p>
            <a:r>
              <a:rPr lang="pl-PL" sz="2400" b="1" dirty="0">
                <a:solidFill>
                  <a:srgbClr val="FFFF00"/>
                </a:solidFill>
                <a:latin typeface="Calibri" panose="020F0502020204030204" pitchFamily="34" charset="0"/>
                <a:cs typeface="Calibri" panose="020F0502020204030204" pitchFamily="34" charset="0"/>
              </a:rPr>
              <a:t>2.1. Fast-n</a:t>
            </a:r>
            <a:r>
              <a:rPr lang="en-US" sz="2400" b="1" dirty="0" err="1">
                <a:solidFill>
                  <a:srgbClr val="FFFF00"/>
                </a:solidFill>
                <a:latin typeface="Calibri" panose="020F0502020204030204" pitchFamily="34" charset="0"/>
                <a:cs typeface="Calibri" panose="020F0502020204030204" pitchFamily="34" charset="0"/>
              </a:rPr>
              <a:t>eutron</a:t>
            </a:r>
            <a:r>
              <a:rPr lang="en-US" sz="2400" b="1" dirty="0">
                <a:solidFill>
                  <a:srgbClr val="FFFF00"/>
                </a:solidFill>
                <a:latin typeface="Calibri" panose="020F0502020204030204" pitchFamily="34" charset="0"/>
                <a:cs typeface="Calibri" panose="020F0502020204030204" pitchFamily="34" charset="0"/>
              </a:rPr>
              <a:t>-induced </a:t>
            </a:r>
            <a:r>
              <a:rPr lang="pl-PL" sz="2400" b="1" dirty="0" err="1">
                <a:solidFill>
                  <a:srgbClr val="FFFF00"/>
                </a:solidFill>
                <a:latin typeface="Calibri" panose="020F0502020204030204" pitchFamily="34" charset="0"/>
                <a:cs typeface="Calibri" panose="020F0502020204030204" pitchFamily="34" charset="0"/>
              </a:rPr>
              <a:t>fission</a:t>
            </a:r>
            <a:r>
              <a:rPr lang="pl-PL" sz="2400" b="1" dirty="0">
                <a:solidFill>
                  <a:srgbClr val="FFFF00"/>
                </a:solidFill>
                <a:latin typeface="Calibri" panose="020F0502020204030204" pitchFamily="34" charset="0"/>
                <a:cs typeface="Calibri" panose="020F0502020204030204" pitchFamily="34" charset="0"/>
              </a:rPr>
              <a:t> – gamma-</a:t>
            </a:r>
            <a:r>
              <a:rPr lang="pl-PL" sz="2400" b="1" dirty="0" err="1">
                <a:solidFill>
                  <a:srgbClr val="FFFF00"/>
                </a:solidFill>
                <a:latin typeface="Calibri" panose="020F0502020204030204" pitchFamily="34" charset="0"/>
                <a:cs typeface="Calibri" panose="020F0502020204030204" pitchFamily="34" charset="0"/>
              </a:rPr>
              <a:t>ray</a:t>
            </a:r>
            <a:r>
              <a:rPr lang="pl-PL" sz="2400" b="1" dirty="0">
                <a:solidFill>
                  <a:srgbClr val="FFFF00"/>
                </a:solidFill>
                <a:latin typeface="Calibri" panose="020F0502020204030204" pitchFamily="34" charset="0"/>
                <a:cs typeface="Calibri" panose="020F0502020204030204" pitchFamily="34" charset="0"/>
              </a:rPr>
              <a:t> </a:t>
            </a:r>
            <a:r>
              <a:rPr lang="pl-PL" sz="2400" b="1" dirty="0" err="1">
                <a:solidFill>
                  <a:srgbClr val="FFFF00"/>
                </a:solidFill>
                <a:latin typeface="Calibri" panose="020F0502020204030204" pitchFamily="34" charset="0"/>
                <a:cs typeface="Calibri" panose="020F0502020204030204" pitchFamily="34" charset="0"/>
              </a:rPr>
              <a:t>spectroscopy</a:t>
            </a:r>
            <a:r>
              <a:rPr lang="pl-PL" sz="2400" b="1" dirty="0">
                <a:solidFill>
                  <a:srgbClr val="FFFF00"/>
                </a:solidFill>
                <a:latin typeface="Calibri" panose="020F0502020204030204" pitchFamily="34" charset="0"/>
                <a:cs typeface="Calibri" panose="020F0502020204030204" pitchFamily="34" charset="0"/>
              </a:rPr>
              <a:t> of </a:t>
            </a:r>
            <a:r>
              <a:rPr lang="pl-PL" sz="2400" b="1" dirty="0" err="1">
                <a:solidFill>
                  <a:srgbClr val="FFFF00"/>
                </a:solidFill>
                <a:latin typeface="Calibri" panose="020F0502020204030204" pitchFamily="34" charset="0"/>
                <a:cs typeface="Calibri" panose="020F0502020204030204" pitchFamily="34" charset="0"/>
              </a:rPr>
              <a:t>exotic</a:t>
            </a:r>
            <a:r>
              <a:rPr lang="pl-PL" sz="2400" b="1" dirty="0">
                <a:solidFill>
                  <a:srgbClr val="FFFF00"/>
                </a:solidFill>
                <a:latin typeface="Calibri" panose="020F0502020204030204" pitchFamily="34" charset="0"/>
                <a:cs typeface="Calibri" panose="020F0502020204030204" pitchFamily="34" charset="0"/>
              </a:rPr>
              <a:t> products </a:t>
            </a:r>
            <a:endParaRPr lang="en-US" sz="2400" b="1" dirty="0">
              <a:solidFill>
                <a:srgbClr val="FFFF00"/>
              </a:solidFill>
              <a:latin typeface="Calibri" panose="020F0502020204030204" pitchFamily="34" charset="0"/>
              <a:cs typeface="Calibri" panose="020F0502020204030204" pitchFamily="34" charset="0"/>
            </a:endParaRPr>
          </a:p>
        </p:txBody>
      </p:sp>
      <p:sp>
        <p:nvSpPr>
          <p:cNvPr id="9" name="pole tekstowe 8">
            <a:extLst>
              <a:ext uri="{FF2B5EF4-FFF2-40B4-BE49-F238E27FC236}">
                <a16:creationId xmlns:a16="http://schemas.microsoft.com/office/drawing/2014/main" id="{F6355656-67F8-D94E-9E57-328BAFF5AF36}"/>
              </a:ext>
            </a:extLst>
          </p:cNvPr>
          <p:cNvSpPr txBox="1"/>
          <p:nvPr/>
        </p:nvSpPr>
        <p:spPr>
          <a:xfrm>
            <a:off x="3334918" y="2851017"/>
            <a:ext cx="4704493" cy="461665"/>
          </a:xfrm>
          <a:prstGeom prst="rect">
            <a:avLst/>
          </a:prstGeom>
          <a:noFill/>
        </p:spPr>
        <p:txBody>
          <a:bodyPr wrap="none" rtlCol="0">
            <a:spAutoFit/>
          </a:bodyPr>
          <a:lstStyle/>
          <a:p>
            <a:pPr marL="285750" indent="-285750">
              <a:buFont typeface="Wingdings" panose="05000000000000000000" pitchFamily="2" charset="2"/>
              <a:buChar char="Ø"/>
            </a:pPr>
            <a:r>
              <a:rPr lang="pl-PL" sz="2400" baseline="30000" dirty="0">
                <a:latin typeface="Calibri" panose="020F0502020204030204" pitchFamily="34" charset="0"/>
                <a:cs typeface="Calibri" panose="020F0502020204030204" pitchFamily="34" charset="0"/>
              </a:rPr>
              <a:t>238</a:t>
            </a:r>
            <a:r>
              <a:rPr lang="pl-PL" sz="2400" dirty="0">
                <a:latin typeface="Calibri" panose="020F0502020204030204" pitchFamily="34" charset="0"/>
                <a:cs typeface="Calibri" panose="020F0502020204030204" pitchFamily="34" charset="0"/>
              </a:rPr>
              <a:t>U(n,f), </a:t>
            </a:r>
            <a:r>
              <a:rPr lang="pl-PL" sz="2400" baseline="30000" dirty="0">
                <a:latin typeface="Calibri" panose="020F0502020204030204" pitchFamily="34" charset="0"/>
                <a:cs typeface="Calibri" panose="020F0502020204030204" pitchFamily="34" charset="0"/>
              </a:rPr>
              <a:t>232</a:t>
            </a:r>
            <a:r>
              <a:rPr lang="pl-PL" sz="2400" dirty="0">
                <a:latin typeface="Calibri" panose="020F0502020204030204" pitchFamily="34" charset="0"/>
                <a:cs typeface="Calibri" panose="020F0502020204030204" pitchFamily="34" charset="0"/>
              </a:rPr>
              <a:t>Th(n,f), </a:t>
            </a:r>
            <a:r>
              <a:rPr lang="pl-PL" sz="2400" baseline="30000" dirty="0">
                <a:latin typeface="Calibri" panose="020F0502020204030204" pitchFamily="34" charset="0"/>
                <a:cs typeface="Calibri" panose="020F0502020204030204" pitchFamily="34" charset="0"/>
              </a:rPr>
              <a:t>2</a:t>
            </a:r>
            <a:r>
              <a:rPr lang="en-US" sz="2400" baseline="30000" dirty="0">
                <a:latin typeface="Calibri" panose="020F0502020204030204" pitchFamily="34" charset="0"/>
                <a:cs typeface="Calibri" panose="020F0502020204030204" pitchFamily="34" charset="0"/>
              </a:rPr>
              <a:t>30</a:t>
            </a:r>
            <a:r>
              <a:rPr lang="en-US" sz="2400" dirty="0">
                <a:latin typeface="Calibri" panose="020F0502020204030204" pitchFamily="34" charset="0"/>
                <a:cs typeface="Calibri" panose="020F0502020204030204" pitchFamily="34" charset="0"/>
              </a:rPr>
              <a:t>Th</a:t>
            </a:r>
            <a:r>
              <a:rPr lang="pl-PL" sz="2400" dirty="0">
                <a:latin typeface="Calibri" panose="020F0502020204030204" pitchFamily="34" charset="0"/>
                <a:cs typeface="Calibri" panose="020F0502020204030204" pitchFamily="34" charset="0"/>
              </a:rPr>
              <a:t>, </a:t>
            </a:r>
            <a:r>
              <a:rPr lang="pl-PL" sz="2400" baseline="30000" dirty="0">
                <a:latin typeface="Calibri" panose="020F0502020204030204" pitchFamily="34" charset="0"/>
                <a:cs typeface="Calibri" panose="020F0502020204030204" pitchFamily="34" charset="0"/>
              </a:rPr>
              <a:t>226</a:t>
            </a:r>
            <a:r>
              <a:rPr lang="pl-PL" sz="2400" dirty="0">
                <a:latin typeface="Calibri" panose="020F0502020204030204" pitchFamily="34" charset="0"/>
                <a:cs typeface="Calibri" panose="020F0502020204030204" pitchFamily="34" charset="0"/>
              </a:rPr>
              <a:t>Ra, …</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3391558"/>
      </p:ext>
    </p:extLst>
  </p:cSld>
  <p:clrMapOvr>
    <a:masterClrMapping/>
  </p:clrMapOvr>
</p:sld>
</file>

<file path=ppt/theme/theme1.xml><?xml version="1.0" encoding="utf-8"?>
<a:theme xmlns:a="http://schemas.openxmlformats.org/drawingml/2006/main" name="Głębokość">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1_Szybki wzrost">
  <a:themeElements>
    <a:clrScheme name="Szybki wzrost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zybki wzrost">
      <a:majorFont>
        <a:latin typeface="Arial"/>
        <a:ea typeface=""/>
        <a:cs typeface=""/>
      </a:majorFont>
      <a:minorFont>
        <a:latin typeface="Times New Roman"/>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9900"/>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New Roman" pitchFamily="18" charset="0"/>
          </a:defRPr>
        </a:defPPr>
      </a:lstStyle>
    </a:spDef>
    <a:lnDef>
      <a:spPr bwMode="auto">
        <a:solidFill>
          <a:schemeClr val="accent1"/>
        </a:solidFill>
        <a:ln w="19050" cap="flat" cmpd="sng" algn="ctr">
          <a:solidFill>
            <a:srgbClr val="FF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Szybki wzrost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zybki wzrost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zybki wzrost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zybki wzrost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zybki wzrost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Szybki wzrost">
  <a:themeElements>
    <a:clrScheme name="Szybki wzrost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zybki wzrost">
      <a:majorFont>
        <a:latin typeface="Arial"/>
        <a:ea typeface=""/>
        <a:cs typeface=""/>
      </a:majorFont>
      <a:minorFont>
        <a:latin typeface="Times New Roman"/>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bg2"/>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algn="ctr">
          <a:defRPr smtClean="0">
            <a:solidFill>
              <a:srgbClr val="FFFFFF"/>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l-P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zybki wzrost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zybki wzrost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zybki wzrost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zybki wzrost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zybki wzrost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chemeClr val="accent2"/>
          </a:solidFill>
          <a:headEnd type="none" w="med" len="med"/>
          <a:tailEnd type="triangle"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lásico de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Głębokość</Template>
  <TotalTime>10374</TotalTime>
  <Words>1196</Words>
  <Application>Microsoft Macintosh PowerPoint</Application>
  <PresentationFormat>Panoramiczny</PresentationFormat>
  <Paragraphs>205</Paragraphs>
  <Slides>19</Slides>
  <Notes>2</Notes>
  <HiddenSlides>0</HiddenSlides>
  <MMClips>0</MMClips>
  <ScaleCrop>false</ScaleCrop>
  <HeadingPairs>
    <vt:vector size="6" baseType="variant">
      <vt:variant>
        <vt:lpstr>Używane czcionki</vt:lpstr>
      </vt:variant>
      <vt:variant>
        <vt:i4>8</vt:i4>
      </vt:variant>
      <vt:variant>
        <vt:lpstr>Motyw</vt:lpstr>
      </vt:variant>
      <vt:variant>
        <vt:i4>6</vt:i4>
      </vt:variant>
      <vt:variant>
        <vt:lpstr>Tytuły slajdów</vt:lpstr>
      </vt:variant>
      <vt:variant>
        <vt:i4>19</vt:i4>
      </vt:variant>
    </vt:vector>
  </HeadingPairs>
  <TitlesOfParts>
    <vt:vector size="33" baseType="lpstr">
      <vt:lpstr>Arial</vt:lpstr>
      <vt:lpstr>Calibri</vt:lpstr>
      <vt:lpstr>Calibri Light</vt:lpstr>
      <vt:lpstr>Corbel</vt:lpstr>
      <vt:lpstr>Roboto</vt:lpstr>
      <vt:lpstr>Symbol</vt:lpstr>
      <vt:lpstr>Times New Roman</vt:lpstr>
      <vt:lpstr>Wingdings</vt:lpstr>
      <vt:lpstr>Głębokość</vt:lpstr>
      <vt:lpstr>1_Szybki wzrost</vt:lpstr>
      <vt:lpstr>3_Szybki wzrost</vt:lpstr>
      <vt:lpstr>1_Projekt domyślny</vt:lpstr>
      <vt:lpstr>Tema de Office</vt:lpstr>
      <vt:lpstr>Motyw pakietu Office</vt:lpstr>
      <vt:lpstr>Possible experiments at DONES  with pulsed deuteron beams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Iskra</dc:creator>
  <cp:lastModifiedBy>Adam Maj</cp:lastModifiedBy>
  <cp:revision>401</cp:revision>
  <dcterms:created xsi:type="dcterms:W3CDTF">2020-10-14T08:34:26Z</dcterms:created>
  <dcterms:modified xsi:type="dcterms:W3CDTF">2023-10-20T07:08:59Z</dcterms:modified>
</cp:coreProperties>
</file>