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1046" r:id="rId3"/>
    <p:sldId id="262" r:id="rId4"/>
    <p:sldId id="282" r:id="rId5"/>
    <p:sldId id="2232" r:id="rId6"/>
    <p:sldId id="2240" r:id="rId7"/>
    <p:sldId id="2299" r:id="rId8"/>
    <p:sldId id="1049" r:id="rId9"/>
    <p:sldId id="2235" r:id="rId10"/>
    <p:sldId id="2258" r:id="rId11"/>
    <p:sldId id="2308" r:id="rId12"/>
    <p:sldId id="2309" r:id="rId13"/>
    <p:sldId id="2304" r:id="rId14"/>
    <p:sldId id="2310" r:id="rId15"/>
    <p:sldId id="1048" r:id="rId16"/>
    <p:sldId id="2301" r:id="rId17"/>
    <p:sldId id="1054" r:id="rId18"/>
  </p:sldIdLst>
  <p:sldSz cx="9144000" cy="5143500" type="screen16x9"/>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E3E3E3"/>
    <a:srgbClr val="FF5050"/>
    <a:srgbClr val="DDDDD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9F192-F850-4AA1-BB69-499462D74FEC}" v="17" dt="2023-10-19T22:39:10.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94690" autoAdjust="0"/>
  </p:normalViewPr>
  <p:slideViewPr>
    <p:cSldViewPr showGuides="1">
      <p:cViewPr>
        <p:scale>
          <a:sx n="100" d="100"/>
          <a:sy n="100" d="100"/>
        </p:scale>
        <p:origin x="595"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howGuides="1">
      <p:cViewPr varScale="1">
        <p:scale>
          <a:sx n="73" d="100"/>
          <a:sy n="73" d="100"/>
        </p:scale>
        <p:origin x="-3660"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Podadera Aliseda" userId="d5ad7aa1-6f8f-4782-bc5b-f9d10e4bc3ef" providerId="ADAL" clId="{1179F192-F850-4AA1-BB69-499462D74FEC}"/>
    <pc:docChg chg="undo custSel addSld modSld">
      <pc:chgData name="Ivan Podadera Aliseda" userId="d5ad7aa1-6f8f-4782-bc5b-f9d10e4bc3ef" providerId="ADAL" clId="{1179F192-F850-4AA1-BB69-499462D74FEC}" dt="2023-10-19T22:40:17.664" v="1078" actId="20577"/>
      <pc:docMkLst>
        <pc:docMk/>
      </pc:docMkLst>
      <pc:sldChg chg="modSp mod">
        <pc:chgData name="Ivan Podadera Aliseda" userId="d5ad7aa1-6f8f-4782-bc5b-f9d10e4bc3ef" providerId="ADAL" clId="{1179F192-F850-4AA1-BB69-499462D74FEC}" dt="2023-10-19T21:32:24.260" v="82" actId="255"/>
        <pc:sldMkLst>
          <pc:docMk/>
          <pc:sldMk cId="697402911" sldId="256"/>
        </pc:sldMkLst>
        <pc:spChg chg="mod">
          <ac:chgData name="Ivan Podadera Aliseda" userId="d5ad7aa1-6f8f-4782-bc5b-f9d10e4bc3ef" providerId="ADAL" clId="{1179F192-F850-4AA1-BB69-499462D74FEC}" dt="2023-10-19T21:32:11.437" v="81" actId="1037"/>
          <ac:spMkLst>
            <pc:docMk/>
            <pc:sldMk cId="697402911" sldId="256"/>
            <ac:spMk id="3" creationId="{00000000-0000-0000-0000-000000000000}"/>
          </ac:spMkLst>
        </pc:spChg>
        <pc:spChg chg="mod">
          <ac:chgData name="Ivan Podadera Aliseda" userId="d5ad7aa1-6f8f-4782-bc5b-f9d10e4bc3ef" providerId="ADAL" clId="{1179F192-F850-4AA1-BB69-499462D74FEC}" dt="2023-10-19T21:32:24.260" v="82" actId="255"/>
          <ac:spMkLst>
            <pc:docMk/>
            <pc:sldMk cId="697402911" sldId="256"/>
            <ac:spMk id="27" creationId="{00000000-0000-0000-0000-000000000000}"/>
          </ac:spMkLst>
        </pc:spChg>
      </pc:sldChg>
      <pc:sldChg chg="addSp delSp modSp mod">
        <pc:chgData name="Ivan Podadera Aliseda" userId="d5ad7aa1-6f8f-4782-bc5b-f9d10e4bc3ef" providerId="ADAL" clId="{1179F192-F850-4AA1-BB69-499462D74FEC}" dt="2023-10-19T21:33:15.773" v="90" actId="1036"/>
        <pc:sldMkLst>
          <pc:docMk/>
          <pc:sldMk cId="3407220712" sldId="262"/>
        </pc:sldMkLst>
        <pc:spChg chg="add mod">
          <ac:chgData name="Ivan Podadera Aliseda" userId="d5ad7aa1-6f8f-4782-bc5b-f9d10e4bc3ef" providerId="ADAL" clId="{1179F192-F850-4AA1-BB69-499462D74FEC}" dt="2023-10-18T18:55:03.700" v="5"/>
          <ac:spMkLst>
            <pc:docMk/>
            <pc:sldMk cId="3407220712" sldId="262"/>
            <ac:spMk id="2" creationId="{054369CB-757F-1000-CAC2-136DFD26A4B1}"/>
          </ac:spMkLst>
        </pc:spChg>
        <pc:spChg chg="mod">
          <ac:chgData name="Ivan Podadera Aliseda" userId="d5ad7aa1-6f8f-4782-bc5b-f9d10e4bc3ef" providerId="ADAL" clId="{1179F192-F850-4AA1-BB69-499462D74FEC}" dt="2023-10-19T21:33:11.830" v="88" actId="5793"/>
          <ac:spMkLst>
            <pc:docMk/>
            <pc:sldMk cId="3407220712" sldId="262"/>
            <ac:spMk id="3" creationId="{00000000-0000-0000-0000-000000000000}"/>
          </ac:spMkLst>
        </pc:spChg>
        <pc:spChg chg="del">
          <ac:chgData name="Ivan Podadera Aliseda" userId="d5ad7aa1-6f8f-4782-bc5b-f9d10e4bc3ef" providerId="ADAL" clId="{1179F192-F850-4AA1-BB69-499462D74FEC}" dt="2023-10-18T18:55:03.203" v="4" actId="478"/>
          <ac:spMkLst>
            <pc:docMk/>
            <pc:sldMk cId="3407220712" sldId="262"/>
            <ac:spMk id="4" creationId="{DC575C81-E5C5-0C67-B106-89EFD1C4BB5B}"/>
          </ac:spMkLst>
        </pc:spChg>
        <pc:spChg chg="mod">
          <ac:chgData name="Ivan Podadera Aliseda" userId="d5ad7aa1-6f8f-4782-bc5b-f9d10e4bc3ef" providerId="ADAL" clId="{1179F192-F850-4AA1-BB69-499462D74FEC}" dt="2023-10-19T21:33:15.773" v="90" actId="1036"/>
          <ac:spMkLst>
            <pc:docMk/>
            <pc:sldMk cId="3407220712" sldId="262"/>
            <ac:spMk id="6" creationId="{00000000-0000-0000-0000-000000000000}"/>
          </ac:spMkLst>
        </pc:spChg>
      </pc:sldChg>
      <pc:sldChg chg="modSp mod">
        <pc:chgData name="Ivan Podadera Aliseda" userId="d5ad7aa1-6f8f-4782-bc5b-f9d10e4bc3ef" providerId="ADAL" clId="{1179F192-F850-4AA1-BB69-499462D74FEC}" dt="2023-10-19T21:38:24.837" v="99" actId="20577"/>
        <pc:sldMkLst>
          <pc:docMk/>
          <pc:sldMk cId="2134197723" sldId="282"/>
        </pc:sldMkLst>
        <pc:spChg chg="mod">
          <ac:chgData name="Ivan Podadera Aliseda" userId="d5ad7aa1-6f8f-4782-bc5b-f9d10e4bc3ef" providerId="ADAL" clId="{1179F192-F850-4AA1-BB69-499462D74FEC}" dt="2023-10-19T21:38:24.837" v="99" actId="20577"/>
          <ac:spMkLst>
            <pc:docMk/>
            <pc:sldMk cId="2134197723" sldId="282"/>
            <ac:spMk id="72" creationId="{00000000-0000-0000-0000-000000000000}"/>
          </ac:spMkLst>
        </pc:spChg>
      </pc:sldChg>
      <pc:sldChg chg="modSp mod">
        <pc:chgData name="Ivan Podadera Aliseda" userId="d5ad7aa1-6f8f-4782-bc5b-f9d10e4bc3ef" providerId="ADAL" clId="{1179F192-F850-4AA1-BB69-499462D74FEC}" dt="2023-10-19T22:18:37.623" v="1028" actId="2711"/>
        <pc:sldMkLst>
          <pc:docMk/>
          <pc:sldMk cId="3419551358" sldId="1046"/>
        </pc:sldMkLst>
        <pc:spChg chg="mod">
          <ac:chgData name="Ivan Podadera Aliseda" userId="d5ad7aa1-6f8f-4782-bc5b-f9d10e4bc3ef" providerId="ADAL" clId="{1179F192-F850-4AA1-BB69-499462D74FEC}" dt="2023-10-19T22:18:37.623" v="1028" actId="2711"/>
          <ac:spMkLst>
            <pc:docMk/>
            <pc:sldMk cId="3419551358" sldId="1046"/>
            <ac:spMk id="2" creationId="{00000000-0000-0000-0000-000000000000}"/>
          </ac:spMkLst>
        </pc:spChg>
        <pc:spChg chg="mod">
          <ac:chgData name="Ivan Podadera Aliseda" userId="d5ad7aa1-6f8f-4782-bc5b-f9d10e4bc3ef" providerId="ADAL" clId="{1179F192-F850-4AA1-BB69-499462D74FEC}" dt="2023-10-18T18:54:55.537" v="3" actId="20577"/>
          <ac:spMkLst>
            <pc:docMk/>
            <pc:sldMk cId="3419551358" sldId="1046"/>
            <ac:spMk id="33" creationId="{00000000-0000-0000-0000-000000000000}"/>
          </ac:spMkLst>
        </pc:spChg>
      </pc:sldChg>
      <pc:sldChg chg="addSp delSp modSp mod">
        <pc:chgData name="Ivan Podadera Aliseda" userId="d5ad7aa1-6f8f-4782-bc5b-f9d10e4bc3ef" providerId="ADAL" clId="{1179F192-F850-4AA1-BB69-499462D74FEC}" dt="2023-10-19T22:17:37.824" v="1027" actId="2711"/>
        <pc:sldMkLst>
          <pc:docMk/>
          <pc:sldMk cId="1344449759" sldId="1048"/>
        </pc:sldMkLst>
        <pc:spChg chg="mod">
          <ac:chgData name="Ivan Podadera Aliseda" userId="d5ad7aa1-6f8f-4782-bc5b-f9d10e4bc3ef" providerId="ADAL" clId="{1179F192-F850-4AA1-BB69-499462D74FEC}" dt="2023-10-19T22:17:37.824" v="1027" actId="2711"/>
          <ac:spMkLst>
            <pc:docMk/>
            <pc:sldMk cId="1344449759" sldId="1048"/>
            <ac:spMk id="2" creationId="{00000000-0000-0000-0000-000000000000}"/>
          </ac:spMkLst>
        </pc:spChg>
        <pc:spChg chg="add del mod">
          <ac:chgData name="Ivan Podadera Aliseda" userId="d5ad7aa1-6f8f-4782-bc5b-f9d10e4bc3ef" providerId="ADAL" clId="{1179F192-F850-4AA1-BB69-499462D74FEC}" dt="2023-10-19T22:14:17.952" v="867" actId="478"/>
          <ac:spMkLst>
            <pc:docMk/>
            <pc:sldMk cId="1344449759" sldId="1048"/>
            <ac:spMk id="4" creationId="{91FAE484-7E92-C044-5B13-8C87F8D80D6D}"/>
          </ac:spMkLst>
        </pc:spChg>
        <pc:spChg chg="add mod">
          <ac:chgData name="Ivan Podadera Aliseda" userId="d5ad7aa1-6f8f-4782-bc5b-f9d10e4bc3ef" providerId="ADAL" clId="{1179F192-F850-4AA1-BB69-499462D74FEC}" dt="2023-10-19T22:13:08.515" v="840" actId="14100"/>
          <ac:spMkLst>
            <pc:docMk/>
            <pc:sldMk cId="1344449759" sldId="1048"/>
            <ac:spMk id="5" creationId="{8E6C18DB-9B14-87EA-A31D-34319237F11D}"/>
          </ac:spMkLst>
        </pc:spChg>
        <pc:spChg chg="add del mod">
          <ac:chgData name="Ivan Podadera Aliseda" userId="d5ad7aa1-6f8f-4782-bc5b-f9d10e4bc3ef" providerId="ADAL" clId="{1179F192-F850-4AA1-BB69-499462D74FEC}" dt="2023-10-19T22:12:29.331" v="818"/>
          <ac:spMkLst>
            <pc:docMk/>
            <pc:sldMk cId="1344449759" sldId="1048"/>
            <ac:spMk id="6" creationId="{752425EE-29CE-AF86-C626-F71A5AB5B178}"/>
          </ac:spMkLst>
        </pc:spChg>
        <pc:spChg chg="add mod">
          <ac:chgData name="Ivan Podadera Aliseda" userId="d5ad7aa1-6f8f-4782-bc5b-f9d10e4bc3ef" providerId="ADAL" clId="{1179F192-F850-4AA1-BB69-499462D74FEC}" dt="2023-10-19T22:12:55.632" v="833" actId="20577"/>
          <ac:spMkLst>
            <pc:docMk/>
            <pc:sldMk cId="1344449759" sldId="1048"/>
            <ac:spMk id="7" creationId="{E8B90C1E-1DA4-BDFC-CC3B-6777B2C5F22A}"/>
          </ac:spMkLst>
        </pc:spChg>
        <pc:spChg chg="add mod">
          <ac:chgData name="Ivan Podadera Aliseda" userId="d5ad7aa1-6f8f-4782-bc5b-f9d10e4bc3ef" providerId="ADAL" clId="{1179F192-F850-4AA1-BB69-499462D74FEC}" dt="2023-10-19T22:13:50.202" v="855" actId="1035"/>
          <ac:spMkLst>
            <pc:docMk/>
            <pc:sldMk cId="1344449759" sldId="1048"/>
            <ac:spMk id="8" creationId="{0C2C127F-A259-8CFD-139B-0CD6ED780CA0}"/>
          </ac:spMkLst>
        </pc:spChg>
        <pc:spChg chg="add mod">
          <ac:chgData name="Ivan Podadera Aliseda" userId="d5ad7aa1-6f8f-4782-bc5b-f9d10e4bc3ef" providerId="ADAL" clId="{1179F192-F850-4AA1-BB69-499462D74FEC}" dt="2023-10-19T22:14:03.291" v="866" actId="20577"/>
          <ac:spMkLst>
            <pc:docMk/>
            <pc:sldMk cId="1344449759" sldId="1048"/>
            <ac:spMk id="11" creationId="{9EC6D212-EFD9-AE12-93BC-4F591A1ECF47}"/>
          </ac:spMkLst>
        </pc:spChg>
        <pc:spChg chg="mod">
          <ac:chgData name="Ivan Podadera Aliseda" userId="d5ad7aa1-6f8f-4782-bc5b-f9d10e4bc3ef" providerId="ADAL" clId="{1179F192-F850-4AA1-BB69-499462D74FEC}" dt="2023-10-19T22:17:05.859" v="1026" actId="20577"/>
          <ac:spMkLst>
            <pc:docMk/>
            <pc:sldMk cId="1344449759" sldId="1048"/>
            <ac:spMk id="13" creationId="{00000000-0000-0000-0000-000000000000}"/>
          </ac:spMkLst>
        </pc:spChg>
        <pc:picChg chg="mod">
          <ac:chgData name="Ivan Podadera Aliseda" userId="d5ad7aa1-6f8f-4782-bc5b-f9d10e4bc3ef" providerId="ADAL" clId="{1179F192-F850-4AA1-BB69-499462D74FEC}" dt="2023-10-19T21:54:32.437" v="599" actId="1076"/>
          <ac:picMkLst>
            <pc:docMk/>
            <pc:sldMk cId="1344449759" sldId="1048"/>
            <ac:picMk id="9220" creationId="{00000000-0000-0000-0000-000000000000}"/>
          </ac:picMkLst>
        </pc:picChg>
      </pc:sldChg>
      <pc:sldChg chg="addSp delSp modSp mod">
        <pc:chgData name="Ivan Podadera Aliseda" userId="d5ad7aa1-6f8f-4782-bc5b-f9d10e4bc3ef" providerId="ADAL" clId="{1179F192-F850-4AA1-BB69-499462D74FEC}" dt="2023-10-19T22:21:51.053" v="1045" actId="2711"/>
        <pc:sldMkLst>
          <pc:docMk/>
          <pc:sldMk cId="275995927" sldId="1049"/>
        </pc:sldMkLst>
        <pc:spChg chg="add del">
          <ac:chgData name="Ivan Podadera Aliseda" userId="d5ad7aa1-6f8f-4782-bc5b-f9d10e4bc3ef" providerId="ADAL" clId="{1179F192-F850-4AA1-BB69-499462D74FEC}" dt="2023-10-19T21:45:00.627" v="277" actId="21"/>
          <ac:spMkLst>
            <pc:docMk/>
            <pc:sldMk cId="275995927" sldId="1049"/>
            <ac:spMk id="4" creationId="{8B7E423F-6801-2DA6-289F-D9F0A7EABAE3}"/>
          </ac:spMkLst>
        </pc:spChg>
        <pc:spChg chg="mod">
          <ac:chgData name="Ivan Podadera Aliseda" userId="d5ad7aa1-6f8f-4782-bc5b-f9d10e4bc3ef" providerId="ADAL" clId="{1179F192-F850-4AA1-BB69-499462D74FEC}" dt="2023-10-19T22:21:51.053" v="1045" actId="2711"/>
          <ac:spMkLst>
            <pc:docMk/>
            <pc:sldMk cId="275995927" sldId="1049"/>
            <ac:spMk id="7" creationId="{00000000-0000-0000-0000-000000000000}"/>
          </ac:spMkLst>
        </pc:spChg>
        <pc:spChg chg="mod">
          <ac:chgData name="Ivan Podadera Aliseda" userId="d5ad7aa1-6f8f-4782-bc5b-f9d10e4bc3ef" providerId="ADAL" clId="{1179F192-F850-4AA1-BB69-499462D74FEC}" dt="2023-10-19T22:10:44.657" v="787" actId="20577"/>
          <ac:spMkLst>
            <pc:docMk/>
            <pc:sldMk cId="275995927" sldId="1049"/>
            <ac:spMk id="35" creationId="{00000000-0000-0000-0000-000000000000}"/>
          </ac:spMkLst>
        </pc:spChg>
        <pc:spChg chg="mod">
          <ac:chgData name="Ivan Podadera Aliseda" userId="d5ad7aa1-6f8f-4782-bc5b-f9d10e4bc3ef" providerId="ADAL" clId="{1179F192-F850-4AA1-BB69-499462D74FEC}" dt="2023-10-19T22:10:53.487" v="793" actId="20577"/>
          <ac:spMkLst>
            <pc:docMk/>
            <pc:sldMk cId="275995927" sldId="1049"/>
            <ac:spMk id="36" creationId="{00000000-0000-0000-0000-000000000000}"/>
          </ac:spMkLst>
        </pc:spChg>
        <pc:spChg chg="mod">
          <ac:chgData name="Ivan Podadera Aliseda" userId="d5ad7aa1-6f8f-4782-bc5b-f9d10e4bc3ef" providerId="ADAL" clId="{1179F192-F850-4AA1-BB69-499462D74FEC}" dt="2023-10-19T22:10:57.642" v="795" actId="20577"/>
          <ac:spMkLst>
            <pc:docMk/>
            <pc:sldMk cId="275995927" sldId="1049"/>
            <ac:spMk id="37" creationId="{00000000-0000-0000-0000-000000000000}"/>
          </ac:spMkLst>
        </pc:spChg>
        <pc:spChg chg="mod">
          <ac:chgData name="Ivan Podadera Aliseda" userId="d5ad7aa1-6f8f-4782-bc5b-f9d10e4bc3ef" providerId="ADAL" clId="{1179F192-F850-4AA1-BB69-499462D74FEC}" dt="2023-10-19T22:11:00.466" v="797" actId="20577"/>
          <ac:spMkLst>
            <pc:docMk/>
            <pc:sldMk cId="275995927" sldId="1049"/>
            <ac:spMk id="38" creationId="{00000000-0000-0000-0000-000000000000}"/>
          </ac:spMkLst>
        </pc:spChg>
        <pc:spChg chg="del mod topLvl">
          <ac:chgData name="Ivan Podadera Aliseda" userId="d5ad7aa1-6f8f-4782-bc5b-f9d10e4bc3ef" providerId="ADAL" clId="{1179F192-F850-4AA1-BB69-499462D74FEC}" dt="2023-10-19T22:19:10.163" v="1029" actId="478"/>
          <ac:spMkLst>
            <pc:docMk/>
            <pc:sldMk cId="275995927" sldId="1049"/>
            <ac:spMk id="75" creationId="{00000000-0000-0000-0000-000000000000}"/>
          </ac:spMkLst>
        </pc:spChg>
        <pc:spChg chg="del mod">
          <ac:chgData name="Ivan Podadera Aliseda" userId="d5ad7aa1-6f8f-4782-bc5b-f9d10e4bc3ef" providerId="ADAL" clId="{1179F192-F850-4AA1-BB69-499462D74FEC}" dt="2023-10-19T21:44:37.042" v="249" actId="478"/>
          <ac:spMkLst>
            <pc:docMk/>
            <pc:sldMk cId="275995927" sldId="1049"/>
            <ac:spMk id="78" creationId="{00000000-0000-0000-0000-000000000000}"/>
          </ac:spMkLst>
        </pc:spChg>
        <pc:spChg chg="mod">
          <ac:chgData name="Ivan Podadera Aliseda" userId="d5ad7aa1-6f8f-4782-bc5b-f9d10e4bc3ef" providerId="ADAL" clId="{1179F192-F850-4AA1-BB69-499462D74FEC}" dt="2023-10-19T21:43:21.714" v="183" actId="21"/>
          <ac:spMkLst>
            <pc:docMk/>
            <pc:sldMk cId="275995927" sldId="1049"/>
            <ac:spMk id="79" creationId="{133CC0E6-79D0-5487-37A9-2FC02C02D210}"/>
          </ac:spMkLst>
        </pc:spChg>
        <pc:grpChg chg="mod">
          <ac:chgData name="Ivan Podadera Aliseda" userId="d5ad7aa1-6f8f-4782-bc5b-f9d10e4bc3ef" providerId="ADAL" clId="{1179F192-F850-4AA1-BB69-499462D74FEC}" dt="2023-10-19T22:20:17.808" v="1038" actId="1038"/>
          <ac:grpSpMkLst>
            <pc:docMk/>
            <pc:sldMk cId="275995927" sldId="1049"/>
            <ac:grpSpMk id="12" creationId="{00000000-0000-0000-0000-000000000000}"/>
          </ac:grpSpMkLst>
        </pc:grpChg>
        <pc:grpChg chg="del mod">
          <ac:chgData name="Ivan Podadera Aliseda" userId="d5ad7aa1-6f8f-4782-bc5b-f9d10e4bc3ef" providerId="ADAL" clId="{1179F192-F850-4AA1-BB69-499462D74FEC}" dt="2023-10-19T22:19:10.163" v="1029" actId="478"/>
          <ac:grpSpMkLst>
            <pc:docMk/>
            <pc:sldMk cId="275995927" sldId="1049"/>
            <ac:grpSpMk id="74" creationId="{00000000-0000-0000-0000-000000000000}"/>
          </ac:grpSpMkLst>
        </pc:grpChg>
        <pc:picChg chg="add mod">
          <ac:chgData name="Ivan Podadera Aliseda" userId="d5ad7aa1-6f8f-4782-bc5b-f9d10e4bc3ef" providerId="ADAL" clId="{1179F192-F850-4AA1-BB69-499462D74FEC}" dt="2023-10-19T22:20:24.303" v="1040" actId="1076"/>
          <ac:picMkLst>
            <pc:docMk/>
            <pc:sldMk cId="275995927" sldId="1049"/>
            <ac:picMk id="5" creationId="{61E17E6C-5EEE-2DFE-9AD3-E43A8BAF58E5}"/>
          </ac:picMkLst>
        </pc:picChg>
        <pc:cxnChg chg="mod topLvl">
          <ac:chgData name="Ivan Podadera Aliseda" userId="d5ad7aa1-6f8f-4782-bc5b-f9d10e4bc3ef" providerId="ADAL" clId="{1179F192-F850-4AA1-BB69-499462D74FEC}" dt="2023-10-19T22:20:17.808" v="1038" actId="1038"/>
          <ac:cxnSpMkLst>
            <pc:docMk/>
            <pc:sldMk cId="275995927" sldId="1049"/>
            <ac:cxnSpMk id="76" creationId="{00000000-0000-0000-0000-000000000000}"/>
          </ac:cxnSpMkLst>
        </pc:cxnChg>
      </pc:sldChg>
      <pc:sldChg chg="modSp mod">
        <pc:chgData name="Ivan Podadera Aliseda" userId="d5ad7aa1-6f8f-4782-bc5b-f9d10e4bc3ef" providerId="ADAL" clId="{1179F192-F850-4AA1-BB69-499462D74FEC}" dt="2023-10-19T22:23:19.597" v="1071" actId="27636"/>
        <pc:sldMkLst>
          <pc:docMk/>
          <pc:sldMk cId="3769047567" sldId="2232"/>
        </pc:sldMkLst>
        <pc:spChg chg="mod">
          <ac:chgData name="Ivan Podadera Aliseda" userId="d5ad7aa1-6f8f-4782-bc5b-f9d10e4bc3ef" providerId="ADAL" clId="{1179F192-F850-4AA1-BB69-499462D74FEC}" dt="2023-10-19T22:23:19.597" v="1071" actId="27636"/>
          <ac:spMkLst>
            <pc:docMk/>
            <pc:sldMk cId="3769047567" sldId="2232"/>
            <ac:spMk id="2" creationId="{BD7E33B5-256D-4D79-A2DA-3063BF617B30}"/>
          </ac:spMkLst>
        </pc:spChg>
      </pc:sldChg>
      <pc:sldChg chg="addSp modSp mod">
        <pc:chgData name="Ivan Podadera Aliseda" userId="d5ad7aa1-6f8f-4782-bc5b-f9d10e4bc3ef" providerId="ADAL" clId="{1179F192-F850-4AA1-BB69-499462D74FEC}" dt="2023-10-19T22:22:00.686" v="1047" actId="2711"/>
        <pc:sldMkLst>
          <pc:docMk/>
          <pc:sldMk cId="315271146" sldId="2235"/>
        </pc:sldMkLst>
        <pc:spChg chg="mod">
          <ac:chgData name="Ivan Podadera Aliseda" userId="d5ad7aa1-6f8f-4782-bc5b-f9d10e4bc3ef" providerId="ADAL" clId="{1179F192-F850-4AA1-BB69-499462D74FEC}" dt="2023-10-19T22:22:00.686" v="1047" actId="2711"/>
          <ac:spMkLst>
            <pc:docMk/>
            <pc:sldMk cId="315271146" sldId="2235"/>
            <ac:spMk id="2" creationId="{82975C11-3BF3-4098-971C-564E8350CC35}"/>
          </ac:spMkLst>
        </pc:spChg>
        <pc:spChg chg="mod">
          <ac:chgData name="Ivan Podadera Aliseda" userId="d5ad7aa1-6f8f-4782-bc5b-f9d10e4bc3ef" providerId="ADAL" clId="{1179F192-F850-4AA1-BB69-499462D74FEC}" dt="2023-10-19T21:45:37.917" v="339" actId="1038"/>
          <ac:spMkLst>
            <pc:docMk/>
            <pc:sldMk cId="315271146" sldId="2235"/>
            <ac:spMk id="3" creationId="{ECA00D23-F4B9-4AC2-9859-381ABA5A19D3}"/>
          </ac:spMkLst>
        </pc:spChg>
        <pc:spChg chg="add mod">
          <ac:chgData name="Ivan Podadera Aliseda" userId="d5ad7aa1-6f8f-4782-bc5b-f9d10e4bc3ef" providerId="ADAL" clId="{1179F192-F850-4AA1-BB69-499462D74FEC}" dt="2023-10-19T21:58:34.262" v="646" actId="1036"/>
          <ac:spMkLst>
            <pc:docMk/>
            <pc:sldMk cId="315271146" sldId="2235"/>
            <ac:spMk id="4" creationId="{44C7B1B3-353E-E1D1-A367-6842A6956C68}"/>
          </ac:spMkLst>
        </pc:spChg>
        <pc:spChg chg="mod">
          <ac:chgData name="Ivan Podadera Aliseda" userId="d5ad7aa1-6f8f-4782-bc5b-f9d10e4bc3ef" providerId="ADAL" clId="{1179F192-F850-4AA1-BB69-499462D74FEC}" dt="2023-10-19T21:45:43.325" v="346" actId="1038"/>
          <ac:spMkLst>
            <pc:docMk/>
            <pc:sldMk cId="315271146" sldId="2235"/>
            <ac:spMk id="6" creationId="{2393B971-072F-493F-AA92-3E149517D89F}"/>
          </ac:spMkLst>
        </pc:spChg>
        <pc:spChg chg="mod">
          <ac:chgData name="Ivan Podadera Aliseda" userId="d5ad7aa1-6f8f-4782-bc5b-f9d10e4bc3ef" providerId="ADAL" clId="{1179F192-F850-4AA1-BB69-499462D74FEC}" dt="2023-10-19T21:45:43.325" v="346" actId="1038"/>
          <ac:spMkLst>
            <pc:docMk/>
            <pc:sldMk cId="315271146" sldId="2235"/>
            <ac:spMk id="7" creationId="{43153B85-ECE2-44F7-AEAC-4649743F9EAA}"/>
          </ac:spMkLst>
        </pc:spChg>
        <pc:spChg chg="mod">
          <ac:chgData name="Ivan Podadera Aliseda" userId="d5ad7aa1-6f8f-4782-bc5b-f9d10e4bc3ef" providerId="ADAL" clId="{1179F192-F850-4AA1-BB69-499462D74FEC}" dt="2023-10-19T21:45:43.325" v="346" actId="1038"/>
          <ac:spMkLst>
            <pc:docMk/>
            <pc:sldMk cId="315271146" sldId="2235"/>
            <ac:spMk id="8" creationId="{3657DBAA-D7CD-438A-BA8D-5E140497609C}"/>
          </ac:spMkLst>
        </pc:spChg>
        <pc:spChg chg="mod">
          <ac:chgData name="Ivan Podadera Aliseda" userId="d5ad7aa1-6f8f-4782-bc5b-f9d10e4bc3ef" providerId="ADAL" clId="{1179F192-F850-4AA1-BB69-499462D74FEC}" dt="2023-10-19T21:46:39.309" v="397" actId="113"/>
          <ac:spMkLst>
            <pc:docMk/>
            <pc:sldMk cId="315271146" sldId="2235"/>
            <ac:spMk id="14" creationId="{6A10F112-4E99-4D0C-A107-2B229F0D03B4}"/>
          </ac:spMkLst>
        </pc:spChg>
        <pc:spChg chg="mod">
          <ac:chgData name="Ivan Podadera Aliseda" userId="d5ad7aa1-6f8f-4782-bc5b-f9d10e4bc3ef" providerId="ADAL" clId="{1179F192-F850-4AA1-BB69-499462D74FEC}" dt="2023-10-19T21:45:30.714" v="319" actId="14100"/>
          <ac:spMkLst>
            <pc:docMk/>
            <pc:sldMk cId="315271146" sldId="2235"/>
            <ac:spMk id="15" creationId="{A2D969F2-52DD-4584-8783-7FA1EE45F12C}"/>
          </ac:spMkLst>
        </pc:spChg>
        <pc:spChg chg="mod">
          <ac:chgData name="Ivan Podadera Aliseda" userId="d5ad7aa1-6f8f-4782-bc5b-f9d10e4bc3ef" providerId="ADAL" clId="{1179F192-F850-4AA1-BB69-499462D74FEC}" dt="2023-10-19T21:45:11.957" v="304" actId="1037"/>
          <ac:spMkLst>
            <pc:docMk/>
            <pc:sldMk cId="315271146" sldId="2235"/>
            <ac:spMk id="16" creationId="{3AFD8E64-55A4-4A5E-A03B-86CF2ADE084F}"/>
          </ac:spMkLst>
        </pc:spChg>
        <pc:spChg chg="mod">
          <ac:chgData name="Ivan Podadera Aliseda" userId="d5ad7aa1-6f8f-4782-bc5b-f9d10e4bc3ef" providerId="ADAL" clId="{1179F192-F850-4AA1-BB69-499462D74FEC}" dt="2023-10-19T21:45:43.325" v="346" actId="1038"/>
          <ac:spMkLst>
            <pc:docMk/>
            <pc:sldMk cId="315271146" sldId="2235"/>
            <ac:spMk id="17" creationId="{2393B971-072F-493F-AA92-3E149517D89F}"/>
          </ac:spMkLst>
        </pc:spChg>
        <pc:spChg chg="mod">
          <ac:chgData name="Ivan Podadera Aliseda" userId="d5ad7aa1-6f8f-4782-bc5b-f9d10e4bc3ef" providerId="ADAL" clId="{1179F192-F850-4AA1-BB69-499462D74FEC}" dt="2023-10-19T21:45:43.325" v="346" actId="1038"/>
          <ac:spMkLst>
            <pc:docMk/>
            <pc:sldMk cId="315271146" sldId="2235"/>
            <ac:spMk id="18" creationId="{3657DBAA-D7CD-438A-BA8D-5E140497609C}"/>
          </ac:spMkLst>
        </pc:spChg>
        <pc:spChg chg="mod">
          <ac:chgData name="Ivan Podadera Aliseda" userId="d5ad7aa1-6f8f-4782-bc5b-f9d10e4bc3ef" providerId="ADAL" clId="{1179F192-F850-4AA1-BB69-499462D74FEC}" dt="2023-10-19T21:45:47.722" v="347" actId="1076"/>
          <ac:spMkLst>
            <pc:docMk/>
            <pc:sldMk cId="315271146" sldId="2235"/>
            <ac:spMk id="20" creationId="{7985C712-5B23-409E-9154-9014A5155C8B}"/>
          </ac:spMkLst>
        </pc:spChg>
        <pc:spChg chg="mod">
          <ac:chgData name="Ivan Podadera Aliseda" userId="d5ad7aa1-6f8f-4782-bc5b-f9d10e4bc3ef" providerId="ADAL" clId="{1179F192-F850-4AA1-BB69-499462D74FEC}" dt="2023-10-19T21:45:37.917" v="339" actId="1038"/>
          <ac:spMkLst>
            <pc:docMk/>
            <pc:sldMk cId="315271146" sldId="2235"/>
            <ac:spMk id="21" creationId="{4AAA5F6F-F19C-4062-8FDB-6AB9888103D2}"/>
          </ac:spMkLst>
        </pc:spChg>
        <pc:picChg chg="mod">
          <ac:chgData name="Ivan Podadera Aliseda" userId="d5ad7aa1-6f8f-4782-bc5b-f9d10e4bc3ef" providerId="ADAL" clId="{1179F192-F850-4AA1-BB69-499462D74FEC}" dt="2023-10-19T21:45:11.957" v="304" actId="1037"/>
          <ac:picMkLst>
            <pc:docMk/>
            <pc:sldMk cId="315271146" sldId="2235"/>
            <ac:picMk id="10" creationId="{DF61C714-E376-407D-AD9B-DC49DCF3B41B}"/>
          </ac:picMkLst>
        </pc:picChg>
      </pc:sldChg>
      <pc:sldChg chg="modSp mod">
        <pc:chgData name="Ivan Podadera Aliseda" userId="d5ad7aa1-6f8f-4782-bc5b-f9d10e4bc3ef" providerId="ADAL" clId="{1179F192-F850-4AA1-BB69-499462D74FEC}" dt="2023-10-19T22:21:36.776" v="1043" actId="2711"/>
        <pc:sldMkLst>
          <pc:docMk/>
          <pc:sldMk cId="1331566437" sldId="2240"/>
        </pc:sldMkLst>
        <pc:spChg chg="mod">
          <ac:chgData name="Ivan Podadera Aliseda" userId="d5ad7aa1-6f8f-4782-bc5b-f9d10e4bc3ef" providerId="ADAL" clId="{1179F192-F850-4AA1-BB69-499462D74FEC}" dt="2023-10-19T22:21:36.776" v="1043" actId="2711"/>
          <ac:spMkLst>
            <pc:docMk/>
            <pc:sldMk cId="1331566437" sldId="2240"/>
            <ac:spMk id="2" creationId="{0A64A353-A2B0-4E25-B10E-9C70A008B984}"/>
          </ac:spMkLst>
        </pc:spChg>
      </pc:sldChg>
      <pc:sldChg chg="modSp mod">
        <pc:chgData name="Ivan Podadera Aliseda" userId="d5ad7aa1-6f8f-4782-bc5b-f9d10e4bc3ef" providerId="ADAL" clId="{1179F192-F850-4AA1-BB69-499462D74FEC}" dt="2023-10-19T22:21:01.168" v="1042" actId="1038"/>
        <pc:sldMkLst>
          <pc:docMk/>
          <pc:sldMk cId="1677392076" sldId="2258"/>
        </pc:sldMkLst>
        <pc:spChg chg="mod">
          <ac:chgData name="Ivan Podadera Aliseda" userId="d5ad7aa1-6f8f-4782-bc5b-f9d10e4bc3ef" providerId="ADAL" clId="{1179F192-F850-4AA1-BB69-499462D74FEC}" dt="2023-10-19T22:21:01.168" v="1042" actId="1038"/>
          <ac:spMkLst>
            <pc:docMk/>
            <pc:sldMk cId="1677392076" sldId="2258"/>
            <ac:spMk id="3" creationId="{00000000-0000-0000-0000-000000000000}"/>
          </ac:spMkLst>
        </pc:spChg>
        <pc:picChg chg="mod">
          <ac:chgData name="Ivan Podadera Aliseda" userId="d5ad7aa1-6f8f-4782-bc5b-f9d10e4bc3ef" providerId="ADAL" clId="{1179F192-F850-4AA1-BB69-499462D74FEC}" dt="2023-10-19T22:21:01.168" v="1042" actId="1038"/>
          <ac:picMkLst>
            <pc:docMk/>
            <pc:sldMk cId="1677392076" sldId="2258"/>
            <ac:picMk id="6" creationId="{00000000-0000-0000-0000-000000000000}"/>
          </ac:picMkLst>
        </pc:picChg>
      </pc:sldChg>
      <pc:sldChg chg="addSp modSp mod">
        <pc:chgData name="Ivan Podadera Aliseda" userId="d5ad7aa1-6f8f-4782-bc5b-f9d10e4bc3ef" providerId="ADAL" clId="{1179F192-F850-4AA1-BB69-499462D74FEC}" dt="2023-10-19T22:21:45.665" v="1044" actId="2711"/>
        <pc:sldMkLst>
          <pc:docMk/>
          <pc:sldMk cId="4187167907" sldId="2299"/>
        </pc:sldMkLst>
        <pc:spChg chg="mod">
          <ac:chgData name="Ivan Podadera Aliseda" userId="d5ad7aa1-6f8f-4782-bc5b-f9d10e4bc3ef" providerId="ADAL" clId="{1179F192-F850-4AA1-BB69-499462D74FEC}" dt="2023-10-19T22:21:45.665" v="1044" actId="2711"/>
          <ac:spMkLst>
            <pc:docMk/>
            <pc:sldMk cId="4187167907" sldId="2299"/>
            <ac:spMk id="3" creationId="{331C1B7B-79AF-47F8-F499-F69245593EB9}"/>
          </ac:spMkLst>
        </pc:spChg>
        <pc:spChg chg="mod">
          <ac:chgData name="Ivan Podadera Aliseda" userId="d5ad7aa1-6f8f-4782-bc5b-f9d10e4bc3ef" providerId="ADAL" clId="{1179F192-F850-4AA1-BB69-499462D74FEC}" dt="2023-10-19T21:41:21.006" v="105" actId="207"/>
          <ac:spMkLst>
            <pc:docMk/>
            <pc:sldMk cId="4187167907" sldId="2299"/>
            <ac:spMk id="6" creationId="{00000000-0000-0000-0000-000000000000}"/>
          </ac:spMkLst>
        </pc:spChg>
        <pc:cxnChg chg="add mod">
          <ac:chgData name="Ivan Podadera Aliseda" userId="d5ad7aa1-6f8f-4782-bc5b-f9d10e4bc3ef" providerId="ADAL" clId="{1179F192-F850-4AA1-BB69-499462D74FEC}" dt="2023-10-19T21:41:53.804" v="108" actId="14100"/>
          <ac:cxnSpMkLst>
            <pc:docMk/>
            <pc:sldMk cId="4187167907" sldId="2299"/>
            <ac:cxnSpMk id="4" creationId="{637199AF-DE6A-17CD-FC91-5FD749293840}"/>
          </ac:cxnSpMkLst>
        </pc:cxnChg>
      </pc:sldChg>
      <pc:sldChg chg="modSp mod">
        <pc:chgData name="Ivan Podadera Aliseda" userId="d5ad7aa1-6f8f-4782-bc5b-f9d10e4bc3ef" providerId="ADAL" clId="{1179F192-F850-4AA1-BB69-499462D74FEC}" dt="2023-10-19T21:55:42.591" v="630" actId="255"/>
        <pc:sldMkLst>
          <pc:docMk/>
          <pc:sldMk cId="481684298" sldId="2301"/>
        </pc:sldMkLst>
        <pc:spChg chg="mod">
          <ac:chgData name="Ivan Podadera Aliseda" userId="d5ad7aa1-6f8f-4782-bc5b-f9d10e4bc3ef" providerId="ADAL" clId="{1179F192-F850-4AA1-BB69-499462D74FEC}" dt="2023-10-19T21:55:42.591" v="630" actId="255"/>
          <ac:spMkLst>
            <pc:docMk/>
            <pc:sldMk cId="481684298" sldId="2301"/>
            <ac:spMk id="3" creationId="{ABFE6229-3B65-87D3-05C9-B0B9FCA83894}"/>
          </ac:spMkLst>
        </pc:spChg>
      </pc:sldChg>
      <pc:sldChg chg="modSp mod">
        <pc:chgData name="Ivan Podadera Aliseda" userId="d5ad7aa1-6f8f-4782-bc5b-f9d10e4bc3ef" providerId="ADAL" clId="{1179F192-F850-4AA1-BB69-499462D74FEC}" dt="2023-10-19T22:22:46.996" v="1067" actId="20577"/>
        <pc:sldMkLst>
          <pc:docMk/>
          <pc:sldMk cId="2117881018" sldId="2308"/>
        </pc:sldMkLst>
        <pc:spChg chg="mod">
          <ac:chgData name="Ivan Podadera Aliseda" userId="d5ad7aa1-6f8f-4782-bc5b-f9d10e4bc3ef" providerId="ADAL" clId="{1179F192-F850-4AA1-BB69-499462D74FEC}" dt="2023-10-19T22:22:46.996" v="1067" actId="20577"/>
          <ac:spMkLst>
            <pc:docMk/>
            <pc:sldMk cId="2117881018" sldId="2308"/>
            <ac:spMk id="2" creationId="{00000000-0000-0000-0000-000000000000}"/>
          </ac:spMkLst>
        </pc:spChg>
        <pc:spChg chg="mod">
          <ac:chgData name="Ivan Podadera Aliseda" userId="d5ad7aa1-6f8f-4782-bc5b-f9d10e4bc3ef" providerId="ADAL" clId="{1179F192-F850-4AA1-BB69-499462D74FEC}" dt="2023-10-19T22:06:08.834" v="772" actId="20577"/>
          <ac:spMkLst>
            <pc:docMk/>
            <pc:sldMk cId="2117881018" sldId="2308"/>
            <ac:spMk id="19" creationId="{1F092F61-351A-B4CE-35F3-06DC1B8C0EA5}"/>
          </ac:spMkLst>
        </pc:spChg>
      </pc:sldChg>
      <pc:sldChg chg="modSp mod">
        <pc:chgData name="Ivan Podadera Aliseda" userId="d5ad7aa1-6f8f-4782-bc5b-f9d10e4bc3ef" providerId="ADAL" clId="{1179F192-F850-4AA1-BB69-499462D74FEC}" dt="2023-10-19T22:06:46.786" v="785" actId="1076"/>
        <pc:sldMkLst>
          <pc:docMk/>
          <pc:sldMk cId="3548392065" sldId="2309"/>
        </pc:sldMkLst>
        <pc:spChg chg="mod">
          <ac:chgData name="Ivan Podadera Aliseda" userId="d5ad7aa1-6f8f-4782-bc5b-f9d10e4bc3ef" providerId="ADAL" clId="{1179F192-F850-4AA1-BB69-499462D74FEC}" dt="2023-10-19T22:06:46.786" v="785" actId="1076"/>
          <ac:spMkLst>
            <pc:docMk/>
            <pc:sldMk cId="3548392065" sldId="2309"/>
            <ac:spMk id="16" creationId="{EA69AFB3-DA10-4886-ED24-99FBB1D15A54}"/>
          </ac:spMkLst>
        </pc:spChg>
        <pc:picChg chg="mod">
          <ac:chgData name="Ivan Podadera Aliseda" userId="d5ad7aa1-6f8f-4782-bc5b-f9d10e4bc3ef" providerId="ADAL" clId="{1179F192-F850-4AA1-BB69-499462D74FEC}" dt="2023-10-19T22:06:39.088" v="784" actId="1038"/>
          <ac:picMkLst>
            <pc:docMk/>
            <pc:sldMk cId="3548392065" sldId="2309"/>
            <ac:picMk id="15" creationId="{5EA02A8E-A461-AE5B-4DF2-388FF7B0A16F}"/>
          </ac:picMkLst>
        </pc:picChg>
      </pc:sldChg>
      <pc:sldChg chg="modSp add mod">
        <pc:chgData name="Ivan Podadera Aliseda" userId="d5ad7aa1-6f8f-4782-bc5b-f9d10e4bc3ef" providerId="ADAL" clId="{1179F192-F850-4AA1-BB69-499462D74FEC}" dt="2023-10-19T22:40:17.664" v="1078" actId="20577"/>
        <pc:sldMkLst>
          <pc:docMk/>
          <pc:sldMk cId="4264902293" sldId="2310"/>
        </pc:sldMkLst>
        <pc:spChg chg="mod">
          <ac:chgData name="Ivan Podadera Aliseda" userId="d5ad7aa1-6f8f-4782-bc5b-f9d10e4bc3ef" providerId="ADAL" clId="{1179F192-F850-4AA1-BB69-499462D74FEC}" dt="2023-10-19T22:40:17.664" v="1078" actId="20577"/>
          <ac:spMkLst>
            <pc:docMk/>
            <pc:sldMk cId="4264902293" sldId="2310"/>
            <ac:spMk id="5" creationId="{18504C9A-5F9F-3108-3D46-92EDE0CB11A1}"/>
          </ac:spMkLst>
        </pc:spChg>
        <pc:picChg chg="mod">
          <ac:chgData name="Ivan Podadera Aliseda" userId="d5ad7aa1-6f8f-4782-bc5b-f9d10e4bc3ef" providerId="ADAL" clId="{1179F192-F850-4AA1-BB69-499462D74FEC}" dt="2023-10-19T22:39:35.065" v="1077" actId="1036"/>
          <ac:picMkLst>
            <pc:docMk/>
            <pc:sldMk cId="4264902293" sldId="2310"/>
            <ac:picMk id="6" creationId="{02A1D803-CBE5-442D-1043-CEF29AFCE0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5264" tIns="47632" rIns="95264" bIns="47632"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0443" y="0"/>
            <a:ext cx="2945659" cy="493713"/>
          </a:xfrm>
          <a:prstGeom prst="rect">
            <a:avLst/>
          </a:prstGeom>
        </p:spPr>
        <p:txBody>
          <a:bodyPr vert="horz" lIns="95264" tIns="47632" rIns="95264" bIns="47632" rtlCol="0"/>
          <a:lstStyle>
            <a:lvl1pPr algn="r">
              <a:defRPr sz="1300"/>
            </a:lvl1pPr>
          </a:lstStyle>
          <a:p>
            <a:fld id="{15B2C45A-E869-45FE-B529-AF49C0F3C669}" type="datetimeFigureOut">
              <a:rPr lang="en-GB" smtClean="0">
                <a:latin typeface="Arial" panose="020B0604020202020204" pitchFamily="34" charset="0"/>
              </a:rPr>
              <a:pPr/>
              <a:t>18/10/2023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378824"/>
            <a:ext cx="2945659" cy="493713"/>
          </a:xfrm>
          <a:prstGeom prst="rect">
            <a:avLst/>
          </a:prstGeom>
        </p:spPr>
        <p:txBody>
          <a:bodyPr vert="horz" lIns="95264" tIns="47632" rIns="95264" bIns="47632"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5264" tIns="47632" rIns="95264" bIns="47632" rtlCol="0" anchor="b"/>
          <a:lstStyle>
            <a:lvl1pPr algn="r">
              <a:defRPr sz="1300"/>
            </a:lvl1pPr>
          </a:lstStyle>
          <a:p>
            <a:fld id="{A1166760-0E69-430F-A97F-08802152DB5E}" type="slidenum">
              <a:rPr lang="en-GB" smtClean="0">
                <a:latin typeface="Arial" panose="020B0604020202020204" pitchFamily="34" charset="0"/>
              </a:rPr>
              <a:pPr/>
              <a:t>‹Nº›</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5264" tIns="47632" rIns="95264" bIns="47632"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5264" tIns="47632" rIns="95264" bIns="47632" rtlCol="0"/>
          <a:lstStyle>
            <a:lvl1pPr algn="r">
              <a:defRPr sz="1300">
                <a:latin typeface="Arial" panose="020B0604020202020204" pitchFamily="34" charset="0"/>
              </a:defRPr>
            </a:lvl1pPr>
          </a:lstStyle>
          <a:p>
            <a:fld id="{F93E6C17-F35F-4654-8DE9-B693AC206066}" type="datetimeFigureOut">
              <a:rPr lang="en-GB" smtClean="0"/>
              <a:pPr/>
              <a:t>18/10/2023</a:t>
            </a:fld>
            <a:endParaRPr lang="en-GB" dirty="0"/>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5264" tIns="47632" rIns="95264" bIns="47632" rtlCol="0" anchor="ctr"/>
          <a:lstStyle/>
          <a:p>
            <a:endParaRPr lang="en-GB" dirty="0"/>
          </a:p>
        </p:txBody>
      </p:sp>
      <p:sp>
        <p:nvSpPr>
          <p:cNvPr id="5" name="Notes Placeholder 4"/>
          <p:cNvSpPr>
            <a:spLocks noGrp="1"/>
          </p:cNvSpPr>
          <p:nvPr>
            <p:ph type="body" sz="quarter" idx="3"/>
          </p:nvPr>
        </p:nvSpPr>
        <p:spPr>
          <a:xfrm>
            <a:off x="679768" y="4690268"/>
            <a:ext cx="5438140" cy="4443413"/>
          </a:xfrm>
          <a:prstGeom prst="rect">
            <a:avLst/>
          </a:prstGeom>
        </p:spPr>
        <p:txBody>
          <a:bodyPr vert="horz" lIns="95264" tIns="47632" rIns="95264" bIns="4763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8824"/>
            <a:ext cx="2945659" cy="493713"/>
          </a:xfrm>
          <a:prstGeom prst="rect">
            <a:avLst/>
          </a:prstGeom>
        </p:spPr>
        <p:txBody>
          <a:bodyPr vert="horz" lIns="95264" tIns="47632" rIns="95264" bIns="47632"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5264" tIns="47632" rIns="95264" bIns="47632" rtlCol="0" anchor="b"/>
          <a:lstStyle>
            <a:lvl1pPr algn="r">
              <a:defRPr sz="1300">
                <a:latin typeface="Arial" panose="020B0604020202020204" pitchFamily="34" charset="0"/>
              </a:defRPr>
            </a:lvl1pPr>
          </a:lstStyle>
          <a:p>
            <a:fld id="{49027E0A-1465-4A40-B1D5-9126D49509FC}" type="slidenum">
              <a:rPr lang="en-GB" smtClean="0"/>
              <a:pPr/>
              <a:t>‹Nº›</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80FD5B9-11C6-47EB-829D-FC9612279F92}" type="slidenum">
              <a:rPr lang="es-ES" smtClean="0"/>
              <a:t>4</a:t>
            </a:fld>
            <a:endParaRPr lang="es-ES"/>
          </a:p>
        </p:txBody>
      </p:sp>
    </p:spTree>
    <p:extLst>
      <p:ext uri="{BB962C8B-B14F-4D97-AF65-F5344CB8AC3E}">
        <p14:creationId xmlns:p14="http://schemas.microsoft.com/office/powerpoint/2010/main" val="4177748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7" name="Title 1"/>
          <p:cNvSpPr txBox="1">
            <a:spLocks/>
          </p:cNvSpPr>
          <p:nvPr userDrawn="1"/>
        </p:nvSpPr>
        <p:spPr>
          <a:xfrm>
            <a:off x="395536" y="1761660"/>
            <a:ext cx="8496944" cy="9721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baseline="0">
                <a:solidFill>
                  <a:schemeClr val="tx1"/>
                </a:solidFill>
                <a:latin typeface="Arial" panose="020B0604020202020204" pitchFamily="34" charset="0"/>
                <a:ea typeface="+mj-ea"/>
                <a:cs typeface="Arial" panose="020B0604020202020204" pitchFamily="34" charset="0"/>
              </a:defRPr>
            </a:lvl1pPr>
          </a:lstStyle>
          <a:p>
            <a:r>
              <a:rPr lang="en-GB"/>
              <a:t>Presentation title</a:t>
            </a:r>
            <a:endParaRPr lang="en-GB" dirty="0"/>
          </a:p>
        </p:txBody>
      </p:sp>
      <p:sp>
        <p:nvSpPr>
          <p:cNvPr id="9" name="Subtitle 2"/>
          <p:cNvSpPr txBox="1">
            <a:spLocks/>
          </p:cNvSpPr>
          <p:nvPr userDrawn="1"/>
        </p:nvSpPr>
        <p:spPr>
          <a:xfrm>
            <a:off x="395536" y="3219822"/>
            <a:ext cx="4392488" cy="324036"/>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anose="020B0604020202020204" pitchFamily="34" charset="0"/>
              <a:buNone/>
              <a:defRPr sz="2200" b="1"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t>Name of presenter</a:t>
            </a:r>
            <a:endParaRPr lang="en-US" dirty="0"/>
          </a:p>
        </p:txBody>
      </p:sp>
      <p:sp>
        <p:nvSpPr>
          <p:cNvPr id="10"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3" name="Group 8"/>
          <p:cNvGrpSpPr/>
          <p:nvPr userDrawn="1"/>
        </p:nvGrpSpPr>
        <p:grpSpPr>
          <a:xfrm>
            <a:off x="18230283" y="30189672"/>
            <a:ext cx="9924896" cy="1336231"/>
            <a:chOff x="18230283" y="40396912"/>
            <a:chExt cx="9924896" cy="1781641"/>
          </a:xfrm>
        </p:grpSpPr>
        <p:sp>
          <p:nvSpPr>
            <p:cNvPr id="14"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5"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6" name="Group 13"/>
          <p:cNvGrpSpPr/>
          <p:nvPr userDrawn="1"/>
        </p:nvGrpSpPr>
        <p:grpSpPr>
          <a:xfrm>
            <a:off x="18382683" y="30303972"/>
            <a:ext cx="9924896" cy="1336231"/>
            <a:chOff x="18230283" y="40396912"/>
            <a:chExt cx="9924896" cy="1781641"/>
          </a:xfrm>
        </p:grpSpPr>
        <p:sp>
          <p:nvSpPr>
            <p:cNvPr id="17"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8"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9" name="Group 16"/>
          <p:cNvGrpSpPr/>
          <p:nvPr userDrawn="1"/>
        </p:nvGrpSpPr>
        <p:grpSpPr>
          <a:xfrm>
            <a:off x="18535083" y="30418272"/>
            <a:ext cx="9924896" cy="1336231"/>
            <a:chOff x="18230283" y="40396912"/>
            <a:chExt cx="9924896" cy="1781641"/>
          </a:xfrm>
        </p:grpSpPr>
        <p:sp>
          <p:nvSpPr>
            <p:cNvPr id="20"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1"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2" name="Group 19"/>
          <p:cNvGrpSpPr/>
          <p:nvPr userDrawn="1"/>
        </p:nvGrpSpPr>
        <p:grpSpPr>
          <a:xfrm>
            <a:off x="18687483" y="30532572"/>
            <a:ext cx="9924896" cy="1336231"/>
            <a:chOff x="18230283" y="40396912"/>
            <a:chExt cx="9924896" cy="1781641"/>
          </a:xfrm>
        </p:grpSpPr>
        <p:sp>
          <p:nvSpPr>
            <p:cNvPr id="23"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4"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5"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6"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4320001"/>
            <a:ext cx="3240360" cy="608628"/>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74544"/>
            <a:ext cx="4330824" cy="668412"/>
          </a:xfrm>
        </p:spPr>
        <p:txBody>
          <a:bodyPr>
            <a:noAutofit/>
          </a:bodyPr>
          <a:lstStyle>
            <a:lvl1pPr algn="l">
              <a:defRPr sz="2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a:t>Deuteron extraction | 2nd DONES WS | 20 October 2023 | Page 3</a:t>
            </a:r>
            <a:endParaRPr lang="en-GB" dirty="0"/>
          </a:p>
        </p:txBody>
      </p:sp>
      <p:pic>
        <p:nvPicPr>
          <p:cNvPr id="7"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8299" y="67372"/>
            <a:ext cx="386189" cy="392520"/>
          </a:xfrm>
          <a:prstGeom prst="rect">
            <a:avLst/>
          </a:prstGeom>
        </p:spPr>
      </p:pic>
    </p:spTree>
    <p:extLst>
      <p:ext uri="{BB962C8B-B14F-4D97-AF65-F5344CB8AC3E}">
        <p14:creationId xmlns:p14="http://schemas.microsoft.com/office/powerpoint/2010/main" val="199697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1976C1-7C91-D62B-A0ED-7C3D87921C1A}"/>
              </a:ext>
            </a:extLst>
          </p:cNvPr>
          <p:cNvSpPr>
            <a:spLocks noGrp="1"/>
          </p:cNvSpPr>
          <p:nvPr>
            <p:ph type="dt" sz="half" idx="10"/>
          </p:nvPr>
        </p:nvSpPr>
        <p:spPr>
          <a:xfrm>
            <a:off x="7981618" y="4890195"/>
            <a:ext cx="756084" cy="273844"/>
          </a:xfrm>
        </p:spPr>
        <p:txBody>
          <a:bodyPr/>
          <a:lstStyle/>
          <a:p>
            <a:pPr>
              <a:defRPr/>
            </a:pPr>
            <a:r>
              <a:rPr lang="en-US"/>
              <a:t>10/05/2023</a:t>
            </a:r>
            <a:endParaRPr lang="en-GB" dirty="0"/>
          </a:p>
        </p:txBody>
      </p:sp>
      <p:sp>
        <p:nvSpPr>
          <p:cNvPr id="4" name="Footer Placeholder 3">
            <a:extLst>
              <a:ext uri="{FF2B5EF4-FFF2-40B4-BE49-F238E27FC236}">
                <a16:creationId xmlns:a16="http://schemas.microsoft.com/office/drawing/2014/main" id="{4A2B3EE8-8242-6117-251E-DC1AD50F5033}"/>
              </a:ext>
            </a:extLst>
          </p:cNvPr>
          <p:cNvSpPr>
            <a:spLocks noGrp="1"/>
          </p:cNvSpPr>
          <p:nvPr>
            <p:ph type="ftr" sz="quarter" idx="11"/>
          </p:nvPr>
        </p:nvSpPr>
        <p:spPr>
          <a:xfrm>
            <a:off x="6829908" y="4890195"/>
            <a:ext cx="1350150" cy="273844"/>
          </a:xfrm>
        </p:spPr>
        <p:txBody>
          <a:bodyPr/>
          <a:lstStyle/>
          <a:p>
            <a:pPr>
              <a:defRPr/>
            </a:pPr>
            <a:r>
              <a:rPr lang="fr-FR"/>
              <a:t>Deuteron extraction | 2nd DONES WS | 20 October 2023 | Page 3</a:t>
            </a:r>
            <a:endParaRPr lang="en-GB" dirty="0"/>
          </a:p>
        </p:txBody>
      </p:sp>
      <p:sp>
        <p:nvSpPr>
          <p:cNvPr id="5" name="Slide Number Placeholder 4">
            <a:extLst>
              <a:ext uri="{FF2B5EF4-FFF2-40B4-BE49-F238E27FC236}">
                <a16:creationId xmlns:a16="http://schemas.microsoft.com/office/drawing/2014/main" id="{098F99DA-EABA-21AE-1960-EADE1AF042B1}"/>
              </a:ext>
            </a:extLst>
          </p:cNvPr>
          <p:cNvSpPr>
            <a:spLocks noGrp="1"/>
          </p:cNvSpPr>
          <p:nvPr>
            <p:ph type="sldNum" sz="quarter" idx="12"/>
          </p:nvPr>
        </p:nvSpPr>
        <p:spPr>
          <a:xfrm>
            <a:off x="8558100" y="4890195"/>
            <a:ext cx="604410" cy="273844"/>
          </a:xfrm>
        </p:spPr>
        <p:txBody>
          <a:bodyPr/>
          <a:lstStyle/>
          <a:p>
            <a:pPr>
              <a:defRPr/>
            </a:pPr>
            <a:r>
              <a:rPr lang="en-US" dirty="0"/>
              <a:t>| Page </a:t>
            </a:r>
            <a:fld id="{EA2BFE7A-63C3-4696-BA76-19E63631F2AF}" type="slidenum">
              <a:rPr lang="en-GB" smtClean="0"/>
              <a:pPr>
                <a:defRPr/>
              </a:pPr>
              <a:t>‹Nº›</a:t>
            </a:fld>
            <a:endParaRPr lang="en-GB" dirty="0"/>
          </a:p>
        </p:txBody>
      </p:sp>
      <p:sp>
        <p:nvSpPr>
          <p:cNvPr id="6" name="Rectangle 4">
            <a:extLst>
              <a:ext uri="{FF2B5EF4-FFF2-40B4-BE49-F238E27FC236}">
                <a16:creationId xmlns:a16="http://schemas.microsoft.com/office/drawing/2014/main" id="{584D030F-800C-7FE7-E543-10F1C6E06260}"/>
              </a:ext>
            </a:extLst>
          </p:cNvPr>
          <p:cNvSpPr/>
          <p:nvPr userDrawn="1"/>
        </p:nvSpPr>
        <p:spPr>
          <a:xfrm>
            <a:off x="0" y="0"/>
            <a:ext cx="9144000" cy="514350"/>
          </a:xfrm>
          <a:prstGeom prst="rect">
            <a:avLst/>
          </a:prstGeom>
          <a:solidFill>
            <a:srgbClr val="E3E3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pic>
        <p:nvPicPr>
          <p:cNvPr id="9" name="Picture 3" descr="image001">
            <a:extLst>
              <a:ext uri="{FF2B5EF4-FFF2-40B4-BE49-F238E27FC236}">
                <a16:creationId xmlns:a16="http://schemas.microsoft.com/office/drawing/2014/main" id="{D3A8535D-F58A-7662-3434-8F3D0A38582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32960"/>
            <a:ext cx="972107" cy="48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6B6EB94-DF2A-667C-6CF8-0691647C049D}"/>
              </a:ext>
            </a:extLst>
          </p:cNvPr>
          <p:cNvSpPr>
            <a:spLocks noGrp="1"/>
          </p:cNvSpPr>
          <p:nvPr>
            <p:ph type="title"/>
          </p:nvPr>
        </p:nvSpPr>
        <p:spPr>
          <a:xfrm>
            <a:off x="996652" y="-509"/>
            <a:ext cx="7150697" cy="514350"/>
          </a:xfrm>
        </p:spPr>
        <p:txBody>
          <a:bodyPr/>
          <a:lstStyle>
            <a:lvl1pPr>
              <a:defRPr sz="2400" b="1"/>
            </a:lvl1pPr>
          </a:lstStyle>
          <a:p>
            <a:r>
              <a:rPr lang="en-US" dirty="0"/>
              <a:t>Click to edit Master title style</a:t>
            </a:r>
            <a:endParaRPr lang="x-none" dirty="0"/>
          </a:p>
        </p:txBody>
      </p:sp>
      <p:pic>
        <p:nvPicPr>
          <p:cNvPr id="8" name="Picture 2">
            <a:extLst>
              <a:ext uri="{FF2B5EF4-FFF2-40B4-BE49-F238E27FC236}">
                <a16:creationId xmlns:a16="http://schemas.microsoft.com/office/drawing/2014/main" id="{F5DFBB74-662A-016B-C6CC-F511E695258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8384" y="37937"/>
            <a:ext cx="1068834" cy="44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4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Układ niestandardowy">
    <p:bg>
      <p:bgPr>
        <a:solidFill>
          <a:schemeClr val="bg1"/>
        </a:solidFill>
        <a:effectLst/>
      </p:bgPr>
    </p:bg>
    <p:spTree>
      <p:nvGrpSpPr>
        <p:cNvPr id="1" name=""/>
        <p:cNvGrpSpPr/>
        <p:nvPr/>
      </p:nvGrpSpPr>
      <p:grpSpPr>
        <a:xfrm>
          <a:off x="0" y="0"/>
          <a:ext cx="0" cy="0"/>
          <a:chOff x="0" y="0"/>
          <a:chExt cx="0" cy="0"/>
        </a:xfrm>
      </p:grpSpPr>
      <p:sp>
        <p:nvSpPr>
          <p:cNvPr id="3" name="Symbol zastępczy stopki 2"/>
          <p:cNvSpPr>
            <a:spLocks noGrp="1"/>
          </p:cNvSpPr>
          <p:nvPr>
            <p:ph type="ftr" idx="10"/>
          </p:nvPr>
        </p:nvSpPr>
        <p:spPr>
          <a:xfrm>
            <a:off x="4800613" y="4568839"/>
            <a:ext cx="4066027" cy="273510"/>
          </a:xfrm>
        </p:spPr>
        <p:txBody>
          <a:bodyPr/>
          <a:lstStyle>
            <a:lvl1pPr algn="r">
              <a:defRPr sz="1000">
                <a:solidFill>
                  <a:srgbClr val="002060"/>
                </a:solidFill>
              </a:defRPr>
            </a:lvl1pPr>
          </a:lstStyle>
          <a:p>
            <a:r>
              <a:rPr lang="fr-FR"/>
              <a:t>Deuteron extraction | 2nd DONES WS | 20 October 2023 | Page 3</a:t>
            </a:r>
            <a:endParaRPr lang="en-US" dirty="0"/>
          </a:p>
        </p:txBody>
      </p:sp>
      <p:sp>
        <p:nvSpPr>
          <p:cNvPr id="4" name="Symbol zastępczy numeru slajdu 3"/>
          <p:cNvSpPr>
            <a:spLocks noGrp="1"/>
          </p:cNvSpPr>
          <p:nvPr>
            <p:ph type="sldNum" idx="11"/>
          </p:nvPr>
        </p:nvSpPr>
        <p:spPr>
          <a:xfrm>
            <a:off x="6788253" y="4801258"/>
            <a:ext cx="2057040" cy="273510"/>
          </a:xfrm>
        </p:spPr>
        <p:txBody>
          <a:bodyPr/>
          <a:lstStyle>
            <a:lvl1pPr>
              <a:defRPr sz="1000">
                <a:solidFill>
                  <a:srgbClr val="002060"/>
                </a:solidFill>
              </a:defRPr>
            </a:lvl1pPr>
          </a:lstStyle>
          <a:p>
            <a:pPr algn="r"/>
            <a:fld id="{EE55DB1C-FFDE-41FF-AD11-89331B44886B}" type="slidenum">
              <a:rPr lang="pl-PL" spc="-1" smtClean="0">
                <a:latin typeface="Calibri"/>
              </a:rPr>
              <a:pPr algn="r"/>
              <a:t>‹Nº›</a:t>
            </a:fld>
            <a:endParaRPr lang="pl-PL" spc="-1" dirty="0">
              <a:latin typeface="Times New Roman"/>
            </a:endParaRPr>
          </a:p>
        </p:txBody>
      </p:sp>
      <p:pic>
        <p:nvPicPr>
          <p:cNvPr id="2050" name="Picture 2" descr="C:\Users\User\Desktop\logo_ifj_nzw_kolor_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8863" y="4516971"/>
            <a:ext cx="2056047" cy="6192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infn-ln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64301" y="4563356"/>
            <a:ext cx="2255304" cy="5043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oliniowy 7"/>
          <p:cNvCxnSpPr/>
          <p:nvPr userDrawn="1"/>
        </p:nvCxnSpPr>
        <p:spPr>
          <a:xfrm flipV="1">
            <a:off x="0" y="4487338"/>
            <a:ext cx="9144000" cy="2"/>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4"/>
          <p:cNvSpPr/>
          <p:nvPr userDrawn="1"/>
        </p:nvSpPr>
        <p:spPr>
          <a:xfrm>
            <a:off x="0" y="0"/>
            <a:ext cx="9144000" cy="508000"/>
          </a:xfrm>
          <a:prstGeom prst="rect">
            <a:avLst/>
          </a:prstGeom>
          <a:solidFill>
            <a:srgbClr val="E3E3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16" name="Picture 3" descr="image00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9082" y="33868"/>
            <a:ext cx="948092" cy="46900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a:xfrm>
            <a:off x="1278466" y="22996"/>
            <a:ext cx="6536267" cy="462007"/>
          </a:xfrm>
        </p:spPr>
        <p:txBody>
          <a:bodyPr/>
          <a:lstStyle>
            <a:lvl1pPr algn="ctr">
              <a:defRPr sz="2400" b="0"/>
            </a:lvl1pPr>
          </a:lstStyle>
          <a:p>
            <a:r>
              <a:rPr lang="pl-PL" dirty="0"/>
              <a:t>Kliknij, aby edytować styl</a:t>
            </a:r>
            <a:endParaRPr lang="en-US" dirty="0"/>
          </a:p>
        </p:txBody>
      </p:sp>
    </p:spTree>
    <p:extLst>
      <p:ext uri="{BB962C8B-B14F-4D97-AF65-F5344CB8AC3E}">
        <p14:creationId xmlns:p14="http://schemas.microsoft.com/office/powerpoint/2010/main" val="1962371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r>
              <a:rPr lang="en-US"/>
              <a:t>10/05/2023</a:t>
            </a:r>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fr-FR"/>
              <a:t>Deuteron extraction | 2nd DONES WS | 20 October 2023 | Page 3</a:t>
            </a:r>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‹Nº›</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29.tif"/><Relationship Id="rId7"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35646"/>
            <a:ext cx="8496943" cy="1296144"/>
          </a:xfrm>
        </p:spPr>
        <p:txBody>
          <a:bodyPr/>
          <a:lstStyle/>
          <a:p>
            <a:r>
              <a:rPr lang="en-GB" sz="2800" b="1" dirty="0">
                <a:latin typeface="+mn-lt"/>
              </a:rPr>
              <a:t>Extraction of the parasitic deuteron beam at 40 MeV</a:t>
            </a:r>
            <a:endParaRPr lang="en-US" sz="2800" b="1" dirty="0">
              <a:latin typeface="+mn-lt"/>
            </a:endParaRPr>
          </a:p>
        </p:txBody>
      </p:sp>
      <p:sp>
        <p:nvSpPr>
          <p:cNvPr id="3" name="Subtitle 2"/>
          <p:cNvSpPr>
            <a:spLocks noGrp="1"/>
          </p:cNvSpPr>
          <p:nvPr>
            <p:ph type="subTitle" idx="1"/>
          </p:nvPr>
        </p:nvSpPr>
        <p:spPr>
          <a:xfrm>
            <a:off x="251520" y="3219822"/>
            <a:ext cx="8021699" cy="648072"/>
          </a:xfrm>
        </p:spPr>
        <p:txBody>
          <a:bodyPr>
            <a:noAutofit/>
          </a:bodyPr>
          <a:lstStyle/>
          <a:p>
            <a:r>
              <a:rPr lang="en-GB" sz="1800" b="0" dirty="0">
                <a:latin typeface="+mn-lt"/>
              </a:rPr>
              <a:t>I. Podadera on behalf of L. </a:t>
            </a:r>
            <a:r>
              <a:rPr lang="en-GB" sz="1800" b="0" dirty="0" err="1">
                <a:latin typeface="+mn-lt"/>
              </a:rPr>
              <a:t>Bellan</a:t>
            </a:r>
            <a:r>
              <a:rPr lang="en-GB" sz="1800" b="0" dirty="0">
                <a:latin typeface="+mn-lt"/>
              </a:rPr>
              <a:t>, W. Krolas and the WPENS AS Design Team</a:t>
            </a:r>
            <a:endParaRPr lang="pl-PL" sz="1800" b="0" dirty="0">
              <a:latin typeface="+mn-lt"/>
            </a:endParaRPr>
          </a:p>
        </p:txBody>
      </p:sp>
      <p:pic>
        <p:nvPicPr>
          <p:cNvPr id="33" name="Picture 3"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42558"/>
            <a:ext cx="1250144" cy="67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ole tekstowe 26"/>
          <p:cNvSpPr txBox="1"/>
          <p:nvPr/>
        </p:nvSpPr>
        <p:spPr>
          <a:xfrm>
            <a:off x="1194134" y="142558"/>
            <a:ext cx="2108911" cy="584775"/>
          </a:xfrm>
          <a:prstGeom prst="rect">
            <a:avLst/>
          </a:prstGeom>
          <a:noFill/>
        </p:spPr>
        <p:txBody>
          <a:bodyPr wrap="none" rtlCol="0">
            <a:spAutoFit/>
          </a:bodyPr>
          <a:lstStyle/>
          <a:p>
            <a:r>
              <a:rPr lang="en-US" dirty="0">
                <a:solidFill>
                  <a:srgbClr val="E3E3E3"/>
                </a:solidFill>
              </a:rPr>
              <a:t>2</a:t>
            </a:r>
            <a:r>
              <a:rPr lang="en-US" baseline="30000" dirty="0">
                <a:solidFill>
                  <a:srgbClr val="E3E3E3"/>
                </a:solidFill>
              </a:rPr>
              <a:t>nd</a:t>
            </a:r>
            <a:r>
              <a:rPr lang="en-US" dirty="0">
                <a:solidFill>
                  <a:srgbClr val="E3E3E3"/>
                </a:solidFill>
              </a:rPr>
              <a:t> DONES Users WS</a:t>
            </a:r>
          </a:p>
          <a:p>
            <a:r>
              <a:rPr lang="en-GB" sz="1400" dirty="0">
                <a:solidFill>
                  <a:srgbClr val="E3E3E3"/>
                </a:solidFill>
              </a:rPr>
              <a:t>20</a:t>
            </a:r>
            <a:r>
              <a:rPr lang="en-GB" sz="1400" baseline="30000" dirty="0">
                <a:solidFill>
                  <a:srgbClr val="E3E3E3"/>
                </a:solidFill>
              </a:rPr>
              <a:t>th</a:t>
            </a:r>
            <a:r>
              <a:rPr lang="en-GB" sz="1400" dirty="0">
                <a:solidFill>
                  <a:srgbClr val="E3E3E3"/>
                </a:solidFill>
              </a:rPr>
              <a:t> </a:t>
            </a:r>
            <a:r>
              <a:rPr lang="en-US" sz="1400" dirty="0">
                <a:solidFill>
                  <a:srgbClr val="E3E3E3"/>
                </a:solidFill>
              </a:rPr>
              <a:t>October 2023</a:t>
            </a:r>
          </a:p>
        </p:txBody>
      </p:sp>
      <p:sp>
        <p:nvSpPr>
          <p:cNvPr id="5" name="pole tekstowe 4"/>
          <p:cNvSpPr txBox="1"/>
          <p:nvPr/>
        </p:nvSpPr>
        <p:spPr>
          <a:xfrm>
            <a:off x="6540518" y="4276935"/>
            <a:ext cx="2603482" cy="684803"/>
          </a:xfrm>
          <a:prstGeom prst="rect">
            <a:avLst/>
          </a:prstGeom>
          <a:solidFill>
            <a:schemeClr val="bg1"/>
          </a:solidFill>
        </p:spPr>
        <p:txBody>
          <a:bodyPr wrap="square" rtlCol="0">
            <a:spAutoFit/>
          </a:bodyPr>
          <a:lstStyle/>
          <a:p>
            <a:pPr algn="just"/>
            <a:r>
              <a:rPr lang="en-US" sz="550" dirty="0">
                <a:latin typeface="Arial" panose="020B0604020202020204" pitchFamily="34" charset="0"/>
                <a:cs typeface="Arial" panose="020B0604020202020204" pitchFamily="34" charset="0"/>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r>
              <a:rPr lang="pl-PL" sz="550" dirty="0" err="1">
                <a:latin typeface="Arial" panose="020B0604020202020204" pitchFamily="34" charset="0"/>
                <a:cs typeface="Arial" panose="020B0604020202020204" pitchFamily="34" charset="0"/>
              </a:rPr>
              <a:t>am</a:t>
            </a:r>
            <a:endParaRPr lang="en-US" sz="550" dirty="0">
              <a:latin typeface="Arial" panose="020B0604020202020204" pitchFamily="34" charset="0"/>
              <a:cs typeface="Arial" panose="020B0604020202020204" pitchFamily="34" charset="0"/>
            </a:endParaRPr>
          </a:p>
        </p:txBody>
      </p:sp>
      <p:grpSp>
        <p:nvGrpSpPr>
          <p:cNvPr id="57" name="Grupo 27">
            <a:extLst>
              <a:ext uri="{FF2B5EF4-FFF2-40B4-BE49-F238E27FC236}">
                <a16:creationId xmlns:a16="http://schemas.microsoft.com/office/drawing/2014/main" id="{BF00F64F-79CE-403C-9A86-755EC6FB1CBE}"/>
              </a:ext>
            </a:extLst>
          </p:cNvPr>
          <p:cNvGrpSpPr/>
          <p:nvPr/>
        </p:nvGrpSpPr>
        <p:grpSpPr>
          <a:xfrm>
            <a:off x="1316920" y="4244147"/>
            <a:ext cx="3363044" cy="804753"/>
            <a:chOff x="459333" y="1340768"/>
            <a:chExt cx="4930237" cy="1332871"/>
          </a:xfrm>
        </p:grpSpPr>
        <p:pic>
          <p:nvPicPr>
            <p:cNvPr id="58" name="Imagen 28">
              <a:extLst>
                <a:ext uri="{FF2B5EF4-FFF2-40B4-BE49-F238E27FC236}">
                  <a16:creationId xmlns:a16="http://schemas.microsoft.com/office/drawing/2014/main" id="{71251778-23DD-41EE-82C9-7D895E1827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313" b="-1251"/>
            <a:stretch/>
          </p:blipFill>
          <p:spPr>
            <a:xfrm>
              <a:off x="459333" y="1352310"/>
              <a:ext cx="2322866" cy="360000"/>
            </a:xfrm>
            <a:prstGeom prst="rect">
              <a:avLst/>
            </a:prstGeom>
          </p:spPr>
        </p:pic>
        <p:pic>
          <p:nvPicPr>
            <p:cNvPr id="59" name="Imagen 29" descr="Forma&#10;&#10;Descripción generada automáticamente">
              <a:extLst>
                <a:ext uri="{FF2B5EF4-FFF2-40B4-BE49-F238E27FC236}">
                  <a16:creationId xmlns:a16="http://schemas.microsoft.com/office/drawing/2014/main" id="{63919A51-6414-4E3A-B931-CB86C6E276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24" y="1340768"/>
              <a:ext cx="720000" cy="360000"/>
            </a:xfrm>
            <a:prstGeom prst="rect">
              <a:avLst/>
            </a:prstGeom>
          </p:spPr>
        </p:pic>
        <p:pic>
          <p:nvPicPr>
            <p:cNvPr id="60" name="Imagen 30" descr="Imagen que contiene Logotipo&#10;&#10;Descripción generada automáticamente">
              <a:extLst>
                <a:ext uri="{FF2B5EF4-FFF2-40B4-BE49-F238E27FC236}">
                  <a16:creationId xmlns:a16="http://schemas.microsoft.com/office/drawing/2014/main" id="{0C460A65-FC1C-4E30-957F-B79EA9F58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8570" y="1352310"/>
              <a:ext cx="441000" cy="360000"/>
            </a:xfrm>
            <a:prstGeom prst="rect">
              <a:avLst/>
            </a:prstGeom>
          </p:spPr>
        </p:pic>
        <p:pic>
          <p:nvPicPr>
            <p:cNvPr id="61" name="Imagen 31" descr="Dibujo de un animal con la boca abierta&#10;&#10;Descripción generada automáticamente con confianza baja">
              <a:extLst>
                <a:ext uri="{FF2B5EF4-FFF2-40B4-BE49-F238E27FC236}">
                  <a16:creationId xmlns:a16="http://schemas.microsoft.com/office/drawing/2014/main" id="{839EECC6-1C17-43B6-A62C-586361292E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5108" y="2306416"/>
              <a:ext cx="1074462" cy="360000"/>
            </a:xfrm>
            <a:prstGeom prst="rect">
              <a:avLst/>
            </a:prstGeom>
          </p:spPr>
        </p:pic>
        <p:pic>
          <p:nvPicPr>
            <p:cNvPr id="62" name="Imagen 32" descr="Logotipo&#10;&#10;Descripción generada automáticamente con confianza baja">
              <a:extLst>
                <a:ext uri="{FF2B5EF4-FFF2-40B4-BE49-F238E27FC236}">
                  <a16:creationId xmlns:a16="http://schemas.microsoft.com/office/drawing/2014/main" id="{8CC55233-3D07-422E-8EED-E9800504EE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40" t="25229" r="4327" b="21852"/>
            <a:stretch/>
          </p:blipFill>
          <p:spPr>
            <a:xfrm>
              <a:off x="3678188" y="1836901"/>
              <a:ext cx="928910" cy="360000"/>
            </a:xfrm>
            <a:prstGeom prst="rect">
              <a:avLst/>
            </a:prstGeom>
          </p:spPr>
        </p:pic>
        <p:pic>
          <p:nvPicPr>
            <p:cNvPr id="63" name="Imagen 33" descr="Imagen que contiene Forma&#10;&#10;Descripción generada automáticamente">
              <a:extLst>
                <a:ext uri="{FF2B5EF4-FFF2-40B4-BE49-F238E27FC236}">
                  <a16:creationId xmlns:a16="http://schemas.microsoft.com/office/drawing/2014/main" id="{4D1FCCB4-07EB-4E71-BE89-CEEAAAB816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502" y="1785521"/>
              <a:ext cx="916363" cy="360000"/>
            </a:xfrm>
            <a:prstGeom prst="rect">
              <a:avLst/>
            </a:prstGeom>
          </p:spPr>
        </p:pic>
        <p:pic>
          <p:nvPicPr>
            <p:cNvPr id="64" name="Imagen 34">
              <a:extLst>
                <a:ext uri="{FF2B5EF4-FFF2-40B4-BE49-F238E27FC236}">
                  <a16:creationId xmlns:a16="http://schemas.microsoft.com/office/drawing/2014/main" id="{8B713888-61DF-4660-9C03-0FA921F16DD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975" t="31006" r="3014" b="30991"/>
            <a:stretch/>
          </p:blipFill>
          <p:spPr>
            <a:xfrm>
              <a:off x="2652153" y="1836901"/>
              <a:ext cx="890527" cy="360000"/>
            </a:xfrm>
            <a:prstGeom prst="rect">
              <a:avLst/>
            </a:prstGeom>
          </p:spPr>
        </p:pic>
        <p:pic>
          <p:nvPicPr>
            <p:cNvPr id="65" name="Imagen 35" descr="Icono&#10;&#10;Descripción generada automáticamente">
              <a:extLst>
                <a:ext uri="{FF2B5EF4-FFF2-40B4-BE49-F238E27FC236}">
                  <a16:creationId xmlns:a16="http://schemas.microsoft.com/office/drawing/2014/main" id="{B869720D-785D-4908-A972-A41C6B4891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20766" y="1816221"/>
              <a:ext cx="360000" cy="360000"/>
            </a:xfrm>
            <a:prstGeom prst="rect">
              <a:avLst/>
            </a:prstGeom>
          </p:spPr>
        </p:pic>
        <p:pic>
          <p:nvPicPr>
            <p:cNvPr id="66" name="Imagen 36" descr="Icono&#10;&#10;Descripción generada automáticamente">
              <a:extLst>
                <a:ext uri="{FF2B5EF4-FFF2-40B4-BE49-F238E27FC236}">
                  <a16:creationId xmlns:a16="http://schemas.microsoft.com/office/drawing/2014/main" id="{22A7DE0F-A1B5-4458-8489-28DD883021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0266" y="1847239"/>
              <a:ext cx="360000" cy="360000"/>
            </a:xfrm>
            <a:prstGeom prst="rect">
              <a:avLst/>
            </a:prstGeom>
          </p:spPr>
        </p:pic>
        <p:pic>
          <p:nvPicPr>
            <p:cNvPr id="67" name="Imagen 37">
              <a:extLst>
                <a:ext uri="{FF2B5EF4-FFF2-40B4-BE49-F238E27FC236}">
                  <a16:creationId xmlns:a16="http://schemas.microsoft.com/office/drawing/2014/main" id="{09663D9D-1746-414A-A7FE-EFB903BB1BF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7715" y="2291175"/>
              <a:ext cx="851215" cy="360000"/>
            </a:xfrm>
            <a:prstGeom prst="rect">
              <a:avLst/>
            </a:prstGeom>
          </p:spPr>
        </p:pic>
        <p:pic>
          <p:nvPicPr>
            <p:cNvPr id="68" name="Imagen 38" descr="Logotipo&#10;&#10;Descripción generada automáticamente">
              <a:extLst>
                <a:ext uri="{FF2B5EF4-FFF2-40B4-BE49-F238E27FC236}">
                  <a16:creationId xmlns:a16="http://schemas.microsoft.com/office/drawing/2014/main" id="{650B30A0-84BC-4BD4-AEAE-10D48907809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22448" b="27552"/>
            <a:stretch/>
          </p:blipFill>
          <p:spPr>
            <a:xfrm>
              <a:off x="4660081" y="1785521"/>
              <a:ext cx="719998" cy="360000"/>
            </a:xfrm>
            <a:prstGeom prst="rect">
              <a:avLst/>
            </a:prstGeom>
          </p:spPr>
        </p:pic>
        <p:pic>
          <p:nvPicPr>
            <p:cNvPr id="69" name="Imagen 39" descr="Imagen que contiene Logotipo&#10;&#10;Descripción generada automáticamente">
              <a:extLst>
                <a:ext uri="{FF2B5EF4-FFF2-40B4-BE49-F238E27FC236}">
                  <a16:creationId xmlns:a16="http://schemas.microsoft.com/office/drawing/2014/main" id="{22301E56-BCD9-4241-BA58-25E0596A9E5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47999" y="2294618"/>
              <a:ext cx="765957" cy="360000"/>
            </a:xfrm>
            <a:prstGeom prst="rect">
              <a:avLst/>
            </a:prstGeom>
          </p:spPr>
        </p:pic>
        <p:pic>
          <p:nvPicPr>
            <p:cNvPr id="70" name="Imagen 40" descr="Logotipo&#10;&#10;Descripción generada automáticamente">
              <a:extLst>
                <a:ext uri="{FF2B5EF4-FFF2-40B4-BE49-F238E27FC236}">
                  <a16:creationId xmlns:a16="http://schemas.microsoft.com/office/drawing/2014/main" id="{F2B8C948-19C2-4421-9740-666717E25A4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30266" y="2313639"/>
              <a:ext cx="535020" cy="360000"/>
            </a:xfrm>
            <a:prstGeom prst="rect">
              <a:avLst/>
            </a:prstGeom>
          </p:spPr>
        </p:pic>
        <p:pic>
          <p:nvPicPr>
            <p:cNvPr id="71" name="Imagen 41" descr="Icono&#10;&#10;Descripción generada automáticamente">
              <a:extLst>
                <a:ext uri="{FF2B5EF4-FFF2-40B4-BE49-F238E27FC236}">
                  <a16:creationId xmlns:a16="http://schemas.microsoft.com/office/drawing/2014/main" id="{72E81EC9-045F-428E-B449-BCA4419A39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88332" y="2306416"/>
              <a:ext cx="359532" cy="360000"/>
            </a:xfrm>
            <a:prstGeom prst="rect">
              <a:avLst/>
            </a:prstGeom>
          </p:spPr>
        </p:pic>
        <p:pic>
          <p:nvPicPr>
            <p:cNvPr id="72" name="Imagen 42" descr="Patrón de fondo&#10;&#10;Descripción generada automáticamente">
              <a:extLst>
                <a:ext uri="{FF2B5EF4-FFF2-40B4-BE49-F238E27FC236}">
                  <a16:creationId xmlns:a16="http://schemas.microsoft.com/office/drawing/2014/main" id="{A690EC9C-0A75-4260-91F9-CB56B094147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19872" y="2313138"/>
              <a:ext cx="246744" cy="360000"/>
            </a:xfrm>
            <a:prstGeom prst="rect">
              <a:avLst/>
            </a:prstGeom>
          </p:spPr>
        </p:pic>
        <p:pic>
          <p:nvPicPr>
            <p:cNvPr id="73" name="Imagen 43">
              <a:extLst>
                <a:ext uri="{FF2B5EF4-FFF2-40B4-BE49-F238E27FC236}">
                  <a16:creationId xmlns:a16="http://schemas.microsoft.com/office/drawing/2014/main" id="{CFEE853F-10AE-4B3C-9565-34886FBECDA0}"/>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85298" b="7392"/>
            <a:stretch/>
          </p:blipFill>
          <p:spPr>
            <a:xfrm>
              <a:off x="3779912" y="2291175"/>
              <a:ext cx="491288" cy="360000"/>
            </a:xfrm>
            <a:prstGeom prst="rect">
              <a:avLst/>
            </a:prstGeom>
          </p:spPr>
        </p:pic>
        <p:pic>
          <p:nvPicPr>
            <p:cNvPr id="74" name="Imagen 44" descr="Imagen que contiene firmar, texto, objeto, reloj&#10;&#10;Descripción generada automáticamente">
              <a:extLst>
                <a:ext uri="{FF2B5EF4-FFF2-40B4-BE49-F238E27FC236}">
                  <a16:creationId xmlns:a16="http://schemas.microsoft.com/office/drawing/2014/main" id="{7A5B5308-F8DF-4A50-AEDE-968E7A88524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91271" y="1357091"/>
              <a:ext cx="1206704" cy="360000"/>
            </a:xfrm>
            <a:prstGeom prst="rect">
              <a:avLst/>
            </a:prstGeom>
          </p:spPr>
        </p:pic>
      </p:grpSp>
      <p:pic>
        <p:nvPicPr>
          <p:cNvPr id="25"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36296" y="1077593"/>
            <a:ext cx="155455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2800" b="1" dirty="0"/>
              <a:t>Kicker requirements</a:t>
            </a:r>
          </a:p>
        </p:txBody>
      </p:sp>
      <p:pic>
        <p:nvPicPr>
          <p:cNvPr id="5" name="Content Placeholder 4"/>
          <p:cNvPicPr>
            <a:picLocks noGrp="1" noChangeAspect="1"/>
          </p:cNvPicPr>
          <p:nvPr>
            <p:ph idx="4294967295"/>
          </p:nvPr>
        </p:nvPicPr>
        <p:blipFill>
          <a:blip r:embed="rId2"/>
          <a:stretch>
            <a:fillRect/>
          </a:stretch>
        </p:blipFill>
        <p:spPr>
          <a:xfrm>
            <a:off x="0" y="641350"/>
            <a:ext cx="3408363" cy="20351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843558"/>
            <a:ext cx="1924225" cy="3420844"/>
          </a:xfrm>
          <a:prstGeom prst="rect">
            <a:avLst/>
          </a:prstGeom>
        </p:spPr>
      </p:pic>
      <p:sp>
        <p:nvSpPr>
          <p:cNvPr id="3" name="TextBox 2"/>
          <p:cNvSpPr txBox="1"/>
          <p:nvPr/>
        </p:nvSpPr>
        <p:spPr>
          <a:xfrm>
            <a:off x="3707904" y="4227934"/>
            <a:ext cx="2664296" cy="661720"/>
          </a:xfrm>
          <a:prstGeom prst="rect">
            <a:avLst/>
          </a:prstGeom>
          <a:noFill/>
        </p:spPr>
        <p:txBody>
          <a:bodyPr wrap="square" rtlCol="0">
            <a:spAutoFit/>
          </a:bodyPr>
          <a:lstStyle/>
          <a:p>
            <a:pPr algn="ctr"/>
            <a:r>
              <a:rPr lang="it-IT" sz="1350" dirty="0"/>
              <a:t>CEA-Ganil meander line</a:t>
            </a:r>
          </a:p>
          <a:p>
            <a:pPr algn="ctr"/>
            <a:r>
              <a:rPr lang="it-IT" sz="1350" dirty="0"/>
              <a:t>(2.5 kV, </a:t>
            </a:r>
            <a:r>
              <a:rPr lang="el-GR" sz="1350" dirty="0"/>
              <a:t>β</a:t>
            </a:r>
            <a:r>
              <a:rPr lang="it-IT" sz="1350" dirty="0"/>
              <a:t>=4%, 1 MHz/ 88 MHz)</a:t>
            </a:r>
          </a:p>
          <a:p>
            <a:pPr algn="ctr"/>
            <a:r>
              <a:rPr lang="it-IT" sz="1000" dirty="0"/>
              <a:t>M. Di Giacomo et al., </a:t>
            </a:r>
            <a:r>
              <a:rPr lang="en-GB" sz="1000" i="1" dirty="0">
                <a:effectLst/>
              </a:rPr>
              <a:t>JINST</a:t>
            </a:r>
            <a:r>
              <a:rPr lang="en-GB" sz="1000" dirty="0">
                <a:effectLst/>
              </a:rPr>
              <a:t> </a:t>
            </a:r>
            <a:r>
              <a:rPr lang="en-GB" sz="1000" b="1" dirty="0">
                <a:effectLst/>
              </a:rPr>
              <a:t>15</a:t>
            </a:r>
            <a:r>
              <a:rPr lang="en-GB" sz="1000" dirty="0">
                <a:effectLst/>
              </a:rPr>
              <a:t> T12011, 2020</a:t>
            </a:r>
            <a:endParaRPr lang="it-IT" sz="1000" dirty="0"/>
          </a:p>
        </p:txBody>
      </p:sp>
      <p:sp>
        <p:nvSpPr>
          <p:cNvPr id="10" name="CasellaDiTesto 9">
            <a:extLst>
              <a:ext uri="{FF2B5EF4-FFF2-40B4-BE49-F238E27FC236}">
                <a16:creationId xmlns:a16="http://schemas.microsoft.com/office/drawing/2014/main" id="{651F6F93-091E-4123-B515-B33373633A11}"/>
              </a:ext>
            </a:extLst>
          </p:cNvPr>
          <p:cNvSpPr txBox="1"/>
          <p:nvPr/>
        </p:nvSpPr>
        <p:spPr>
          <a:xfrm>
            <a:off x="5920509" y="1807772"/>
            <a:ext cx="3223492" cy="300082"/>
          </a:xfrm>
          <a:prstGeom prst="rect">
            <a:avLst/>
          </a:prstGeom>
          <a:noFill/>
        </p:spPr>
        <p:txBody>
          <a:bodyPr wrap="square" rtlCol="0">
            <a:spAutoFit/>
          </a:bodyPr>
          <a:lstStyle/>
          <a:p>
            <a:pPr algn="ctr"/>
            <a:r>
              <a:rPr lang="en-US" sz="1350" b="1" dirty="0">
                <a:solidFill>
                  <a:srgbClr val="FF0000"/>
                </a:solidFill>
              </a:rPr>
              <a:t>Total Voltage between 30 – 40 kV</a:t>
            </a:r>
          </a:p>
        </p:txBody>
      </p:sp>
      <p:sp>
        <p:nvSpPr>
          <p:cNvPr id="11" name="Rectangle 1">
            <a:extLst>
              <a:ext uri="{FF2B5EF4-FFF2-40B4-BE49-F238E27FC236}">
                <a16:creationId xmlns:a16="http://schemas.microsoft.com/office/drawing/2014/main" id="{05C8851B-DFC7-4496-8F0D-15B79BA63195}"/>
              </a:ext>
            </a:extLst>
          </p:cNvPr>
          <p:cNvSpPr>
            <a:spLocks noChangeArrowheads="1"/>
          </p:cNvSpPr>
          <p:nvPr/>
        </p:nvSpPr>
        <p:spPr bwMode="auto">
          <a:xfrm>
            <a:off x="105949" y="2915412"/>
            <a:ext cx="3600450" cy="18004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dirty="0">
                <a:solidFill>
                  <a:srgbClr val="1F497D"/>
                </a:solidFill>
              </a:rPr>
              <a:t>FID Power Supply:</a:t>
            </a:r>
          </a:p>
          <a:p>
            <a:pPr defTabSz="685800"/>
            <a:endParaRPr lang="en-US" altLang="en-US" sz="825" dirty="0"/>
          </a:p>
          <a:p>
            <a:pPr defTabSz="685800"/>
            <a:r>
              <a:rPr lang="en-US" altLang="en-US" sz="600" dirty="0"/>
              <a:t>FPG 20-200NM3</a:t>
            </a:r>
            <a:endParaRPr lang="en-US" altLang="en-US" sz="225" dirty="0"/>
          </a:p>
          <a:p>
            <a:pPr defTabSz="685800">
              <a:buFontTx/>
              <a:buChar char="•"/>
            </a:pPr>
            <a:r>
              <a:rPr lang="en-US" altLang="en-US" sz="600" b="1" dirty="0"/>
              <a:t>Maximum amplitude into 50 Ohm - 20 kV</a:t>
            </a:r>
            <a:endParaRPr lang="en-US" altLang="en-US" sz="225" b="1" dirty="0"/>
          </a:p>
          <a:p>
            <a:pPr defTabSz="685800">
              <a:buFontTx/>
              <a:buChar char="•"/>
            </a:pPr>
            <a:r>
              <a:rPr lang="en-GB" altLang="en-US" sz="600" b="1" dirty="0"/>
              <a:t>Amplitude adjustment range - 10-20 kV</a:t>
            </a:r>
            <a:endParaRPr lang="en-GB" altLang="en-US" sz="225" b="1" dirty="0"/>
          </a:p>
          <a:p>
            <a:pPr defTabSz="685800">
              <a:buFontTx/>
              <a:buChar char="•"/>
            </a:pPr>
            <a:r>
              <a:rPr lang="en-GB" altLang="en-US" sz="600" dirty="0"/>
              <a:t>Polarity - positive (or negative, fixed in production - specify in PO) </a:t>
            </a:r>
            <a:endParaRPr lang="en-GB" altLang="en-US" sz="225" dirty="0"/>
          </a:p>
          <a:p>
            <a:pPr defTabSz="685800">
              <a:buFontTx/>
              <a:buChar char="•"/>
            </a:pPr>
            <a:r>
              <a:rPr lang="en-GB" altLang="en-US" sz="600" b="1" dirty="0"/>
              <a:t>Rise time - 1,5-2 ns </a:t>
            </a:r>
            <a:endParaRPr lang="en-GB" altLang="en-US" sz="225" b="1" dirty="0"/>
          </a:p>
          <a:p>
            <a:pPr defTabSz="685800">
              <a:buFontTx/>
              <a:buChar char="•"/>
            </a:pPr>
            <a:r>
              <a:rPr lang="en-GB" altLang="en-US" sz="600" b="1" dirty="0"/>
              <a:t>Pulse duration at 90% - 2-2.5 ns </a:t>
            </a:r>
            <a:endParaRPr lang="en-GB" altLang="en-US" sz="225" b="1" dirty="0"/>
          </a:p>
          <a:p>
            <a:pPr defTabSz="685800">
              <a:buFontTx/>
              <a:buChar char="•"/>
            </a:pPr>
            <a:r>
              <a:rPr lang="en-GB" altLang="en-US" sz="600" b="1" dirty="0"/>
              <a:t>Fall time - 2-3 ns </a:t>
            </a:r>
            <a:endParaRPr lang="en-GB" altLang="en-US" sz="225" b="1" dirty="0"/>
          </a:p>
          <a:p>
            <a:pPr defTabSz="685800">
              <a:buFontTx/>
              <a:buChar char="•"/>
            </a:pPr>
            <a:r>
              <a:rPr lang="en-GB" altLang="en-US" sz="600" dirty="0"/>
              <a:t>Maximum energy in pulse - about 30mJ </a:t>
            </a:r>
            <a:endParaRPr lang="en-GB" altLang="en-US" sz="225" dirty="0"/>
          </a:p>
          <a:p>
            <a:pPr defTabSz="685800">
              <a:buFontTx/>
              <a:buChar char="•"/>
            </a:pPr>
            <a:r>
              <a:rPr lang="en-GB" altLang="en-US" sz="600" b="1" dirty="0"/>
              <a:t>Maximum PRF - 200 kHz </a:t>
            </a:r>
            <a:endParaRPr lang="en-GB" altLang="en-US" sz="225" b="1" dirty="0"/>
          </a:p>
          <a:p>
            <a:pPr defTabSz="685800">
              <a:buFontTx/>
              <a:buChar char="•"/>
            </a:pPr>
            <a:r>
              <a:rPr lang="en-GB" altLang="en-US" sz="600" b="1" dirty="0"/>
              <a:t>Maximum average power to load - 6 kW </a:t>
            </a:r>
            <a:endParaRPr lang="en-GB" altLang="en-US" sz="225" b="1" dirty="0"/>
          </a:p>
          <a:p>
            <a:pPr defTabSz="685800">
              <a:buFontTx/>
              <a:buChar char="•"/>
            </a:pPr>
            <a:r>
              <a:rPr lang="en-GB" altLang="en-US" sz="600" dirty="0"/>
              <a:t>Triggering - Internal and external 5V @50 Ohm, rise time 5-10ns, duration 100-1000 ns </a:t>
            </a:r>
            <a:endParaRPr lang="en-GB" altLang="en-US" sz="225" dirty="0"/>
          </a:p>
          <a:p>
            <a:pPr defTabSz="685800">
              <a:buFontTx/>
              <a:buChar char="•"/>
            </a:pPr>
            <a:r>
              <a:rPr lang="en-GB" altLang="en-US" sz="600" dirty="0"/>
              <a:t>Input power - AC 3 phase </a:t>
            </a:r>
            <a:endParaRPr lang="en-GB" altLang="en-US" sz="225" dirty="0"/>
          </a:p>
          <a:p>
            <a:pPr defTabSz="685800">
              <a:buFontTx/>
              <a:buChar char="•"/>
            </a:pPr>
            <a:r>
              <a:rPr lang="en-GB" altLang="en-US" sz="600" dirty="0"/>
              <a:t>Dimensions </a:t>
            </a:r>
            <a:endParaRPr lang="en-GB" altLang="en-US" sz="225" dirty="0"/>
          </a:p>
          <a:p>
            <a:pPr defTabSz="685800">
              <a:buFontTx/>
              <a:buChar char="•"/>
            </a:pPr>
            <a:r>
              <a:rPr lang="en-GB" altLang="en-US" sz="600" dirty="0"/>
              <a:t>pulse power block 448x177x500 mm</a:t>
            </a:r>
            <a:endParaRPr lang="en-GB" altLang="en-US" sz="225" dirty="0"/>
          </a:p>
          <a:p>
            <a:pPr defTabSz="685800">
              <a:buFontTx/>
              <a:buChar char="•"/>
            </a:pPr>
            <a:r>
              <a:rPr lang="en-GB" altLang="en-US" sz="600" dirty="0"/>
              <a:t>power supply block 448x177x500 mm </a:t>
            </a:r>
            <a:endParaRPr lang="en-GB" altLang="en-US" sz="225" dirty="0"/>
          </a:p>
          <a:p>
            <a:pPr defTabSz="685800">
              <a:buFontTx/>
              <a:buChar char="•"/>
            </a:pPr>
            <a:r>
              <a:rPr lang="en-GB" altLang="en-US" sz="600" dirty="0"/>
              <a:t>Water cooling via customer supplied external heat exchanger or chiller </a:t>
            </a:r>
            <a:endParaRPr lang="en-GB" altLang="en-US" sz="225" dirty="0"/>
          </a:p>
        </p:txBody>
      </p:sp>
      <p:sp>
        <p:nvSpPr>
          <p:cNvPr id="12" name="CasellaDiTesto 11">
            <a:extLst>
              <a:ext uri="{FF2B5EF4-FFF2-40B4-BE49-F238E27FC236}">
                <a16:creationId xmlns:a16="http://schemas.microsoft.com/office/drawing/2014/main" id="{D299271B-7D14-40A5-A428-F16B94DC34B5}"/>
              </a:ext>
            </a:extLst>
          </p:cNvPr>
          <p:cNvSpPr txBox="1"/>
          <p:nvPr/>
        </p:nvSpPr>
        <p:spPr>
          <a:xfrm>
            <a:off x="5920509" y="1507690"/>
            <a:ext cx="3223491" cy="300082"/>
          </a:xfrm>
          <a:prstGeom prst="rect">
            <a:avLst/>
          </a:prstGeom>
          <a:noFill/>
        </p:spPr>
        <p:txBody>
          <a:bodyPr wrap="square" rtlCol="0">
            <a:spAutoFit/>
          </a:bodyPr>
          <a:lstStyle/>
          <a:p>
            <a:pPr algn="ctr"/>
            <a:r>
              <a:rPr lang="en-US" sz="1350" b="1" dirty="0">
                <a:solidFill>
                  <a:srgbClr val="FF0000"/>
                </a:solidFill>
              </a:rPr>
              <a:t>Limit pulsed beam DC from 1% to 0.1%</a:t>
            </a:r>
          </a:p>
        </p:txBody>
      </p:sp>
      <p:sp>
        <p:nvSpPr>
          <p:cNvPr id="7" name="Footer Placeholder 4">
            <a:extLst>
              <a:ext uri="{FF2B5EF4-FFF2-40B4-BE49-F238E27FC236}">
                <a16:creationId xmlns:a16="http://schemas.microsoft.com/office/drawing/2014/main" id="{83BF4126-82D7-7964-C461-F479391813DC}"/>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dirty="0" err="1"/>
              <a:t>Deuteron</a:t>
            </a:r>
            <a:r>
              <a:rPr lang="fr-FR" sz="900" dirty="0"/>
              <a:t> extraction | 2nd DONES WS | 20 </a:t>
            </a:r>
            <a:r>
              <a:rPr lang="fr-FR" sz="900" dirty="0" err="1"/>
              <a:t>October</a:t>
            </a:r>
            <a:r>
              <a:rPr lang="fr-FR" sz="900" dirty="0"/>
              <a:t> 2023 | Page 3</a:t>
            </a:r>
            <a:endParaRPr lang="en-GB" sz="900" dirty="0"/>
          </a:p>
        </p:txBody>
      </p:sp>
    </p:spTree>
    <p:extLst>
      <p:ext uri="{BB962C8B-B14F-4D97-AF65-F5344CB8AC3E}">
        <p14:creationId xmlns:p14="http://schemas.microsoft.com/office/powerpoint/2010/main" val="167739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FF2B5EF4-FFF2-40B4-BE49-F238E27FC236}">
                <a16:creationId xmlns:a16="http://schemas.microsoft.com/office/drawing/2014/main" id="{D62E2B0A-9F93-19E8-8BFC-646E466FC047}"/>
              </a:ext>
            </a:extLst>
          </p:cNvPr>
          <p:cNvPicPr>
            <a:picLocks noChangeAspect="1"/>
          </p:cNvPicPr>
          <p:nvPr/>
        </p:nvPicPr>
        <p:blipFill>
          <a:blip r:embed="rId2"/>
          <a:stretch>
            <a:fillRect/>
          </a:stretch>
        </p:blipFill>
        <p:spPr>
          <a:xfrm>
            <a:off x="214294" y="1747842"/>
            <a:ext cx="3736925" cy="1108989"/>
          </a:xfrm>
          <a:prstGeom prst="rect">
            <a:avLst/>
          </a:prstGeom>
        </p:spPr>
      </p:pic>
      <p:sp>
        <p:nvSpPr>
          <p:cNvPr id="2" name="Title 1"/>
          <p:cNvSpPr>
            <a:spLocks noGrp="1"/>
          </p:cNvSpPr>
          <p:nvPr>
            <p:ph type="title"/>
          </p:nvPr>
        </p:nvSpPr>
        <p:spPr/>
        <p:txBody>
          <a:bodyPr/>
          <a:lstStyle/>
          <a:p>
            <a:r>
              <a:rPr lang="it-IT" dirty="0"/>
              <a:t>BES Beam Dynamics</a:t>
            </a:r>
          </a:p>
        </p:txBody>
      </p:sp>
      <p:pic>
        <p:nvPicPr>
          <p:cNvPr id="5" name="Picture 4"/>
          <p:cNvPicPr>
            <a:picLocks noChangeAspect="1"/>
          </p:cNvPicPr>
          <p:nvPr/>
        </p:nvPicPr>
        <p:blipFill rotWithShape="1">
          <a:blip r:embed="rId3"/>
          <a:srcRect b="73479"/>
          <a:stretch/>
        </p:blipFill>
        <p:spPr>
          <a:xfrm>
            <a:off x="179512" y="943728"/>
            <a:ext cx="3771708" cy="768860"/>
          </a:xfrm>
          <a:prstGeom prst="rect">
            <a:avLst/>
          </a:prstGeom>
        </p:spPr>
      </p:pic>
      <p:sp>
        <p:nvSpPr>
          <p:cNvPr id="8" name="TextBox 8">
            <a:extLst>
              <a:ext uri="{FF2B5EF4-FFF2-40B4-BE49-F238E27FC236}">
                <a16:creationId xmlns:a16="http://schemas.microsoft.com/office/drawing/2014/main" id="{E6B10E0F-4718-72DC-1B18-6311B2EAEDBF}"/>
              </a:ext>
            </a:extLst>
          </p:cNvPr>
          <p:cNvSpPr txBox="1"/>
          <p:nvPr/>
        </p:nvSpPr>
        <p:spPr>
          <a:xfrm>
            <a:off x="395536" y="3487845"/>
            <a:ext cx="971550" cy="215444"/>
          </a:xfrm>
          <a:prstGeom prst="rect">
            <a:avLst/>
          </a:prstGeom>
          <a:noFill/>
        </p:spPr>
        <p:txBody>
          <a:bodyPr wrap="square" rtlCol="0">
            <a:spAutoFit/>
          </a:bodyPr>
          <a:lstStyle/>
          <a:p>
            <a:r>
              <a:rPr lang="en-US" sz="800" dirty="0"/>
              <a:t>solution 1</a:t>
            </a:r>
          </a:p>
        </p:txBody>
      </p:sp>
      <p:pic>
        <p:nvPicPr>
          <p:cNvPr id="16" name="Imagen 15">
            <a:extLst>
              <a:ext uri="{FF2B5EF4-FFF2-40B4-BE49-F238E27FC236}">
                <a16:creationId xmlns:a16="http://schemas.microsoft.com/office/drawing/2014/main" id="{CF264314-AC01-D64E-D2F1-D15151232B34}"/>
              </a:ext>
            </a:extLst>
          </p:cNvPr>
          <p:cNvPicPr>
            <a:picLocks noChangeAspect="1"/>
          </p:cNvPicPr>
          <p:nvPr/>
        </p:nvPicPr>
        <p:blipFill rotWithShape="1">
          <a:blip r:embed="rId4"/>
          <a:srcRect b="5064"/>
          <a:stretch/>
        </p:blipFill>
        <p:spPr>
          <a:xfrm>
            <a:off x="201186" y="2866590"/>
            <a:ext cx="3750034" cy="1189864"/>
          </a:xfrm>
          <a:prstGeom prst="rect">
            <a:avLst/>
          </a:prstGeom>
        </p:spPr>
      </p:pic>
      <p:sp>
        <p:nvSpPr>
          <p:cNvPr id="19" name="CuadroTexto 18">
            <a:extLst>
              <a:ext uri="{FF2B5EF4-FFF2-40B4-BE49-F238E27FC236}">
                <a16:creationId xmlns:a16="http://schemas.microsoft.com/office/drawing/2014/main" id="{1F092F61-351A-B4CE-35F3-06DC1B8C0EA5}"/>
              </a:ext>
            </a:extLst>
          </p:cNvPr>
          <p:cNvSpPr txBox="1"/>
          <p:nvPr/>
        </p:nvSpPr>
        <p:spPr>
          <a:xfrm>
            <a:off x="4175951" y="1005572"/>
            <a:ext cx="4932553" cy="2554545"/>
          </a:xfrm>
          <a:prstGeom prst="rect">
            <a:avLst/>
          </a:prstGeom>
          <a:noFill/>
        </p:spPr>
        <p:txBody>
          <a:bodyPr wrap="square">
            <a:spAutoFit/>
          </a:bodyPr>
          <a:lstStyle/>
          <a:p>
            <a:r>
              <a:rPr lang="en-GB" sz="2000" b="1" dirty="0">
                <a:solidFill>
                  <a:srgbClr val="002060"/>
                </a:solidFill>
                <a:latin typeface="Calibri" panose="020F0502020204030204" pitchFamily="34" charset="0"/>
              </a:rPr>
              <a:t>Present reference alternative</a:t>
            </a:r>
          </a:p>
          <a:p>
            <a:pPr marL="285750" indent="-285750">
              <a:buFont typeface="Arial" panose="020B0604020202020204" pitchFamily="34" charset="0"/>
              <a:buChar char="•"/>
            </a:pPr>
            <a:r>
              <a:rPr lang="en-GB" sz="2000" dirty="0">
                <a:solidFill>
                  <a:srgbClr val="002060"/>
                </a:solidFill>
                <a:latin typeface="Calibri" panose="020F0502020204030204" pitchFamily="34" charset="0"/>
              </a:rPr>
              <a:t>3 x </a:t>
            </a:r>
            <a:r>
              <a:rPr lang="en-GB" sz="2000" i="1" dirty="0">
                <a:solidFill>
                  <a:srgbClr val="002060"/>
                </a:solidFill>
                <a:latin typeface="Calibri" panose="020F0502020204030204" pitchFamily="34" charset="0"/>
              </a:rPr>
              <a:t>kickers</a:t>
            </a:r>
            <a:r>
              <a:rPr lang="en-GB" sz="2000" dirty="0">
                <a:solidFill>
                  <a:srgbClr val="002060"/>
                </a:solidFill>
                <a:latin typeface="Calibri" panose="020F0502020204030204" pitchFamily="34" charset="0"/>
              </a:rPr>
              <a:t>:</a:t>
            </a:r>
          </a:p>
          <a:p>
            <a:pPr marL="742950" lvl="1" indent="-285750">
              <a:buFont typeface="Arial" panose="020B0604020202020204" pitchFamily="34" charset="0"/>
              <a:buChar char="•"/>
            </a:pPr>
            <a:r>
              <a:rPr lang="en-GB" sz="2000" dirty="0">
                <a:solidFill>
                  <a:srgbClr val="002060"/>
                </a:solidFill>
                <a:latin typeface="Calibri" panose="020F0502020204030204" pitchFamily="34" charset="0"/>
              </a:rPr>
              <a:t>Single plate voltage: &lt;+/-20 kV</a:t>
            </a:r>
          </a:p>
          <a:p>
            <a:pPr marL="742950" lvl="1" indent="-285750">
              <a:buFont typeface="Arial" panose="020B0604020202020204" pitchFamily="34" charset="0"/>
              <a:buChar char="•"/>
            </a:pPr>
            <a:r>
              <a:rPr lang="en-GB" sz="2000" dirty="0">
                <a:solidFill>
                  <a:srgbClr val="002060"/>
                </a:solidFill>
                <a:latin typeface="Calibri" panose="020F0502020204030204" pitchFamily="34" charset="0"/>
              </a:rPr>
              <a:t>Length ~1 m</a:t>
            </a:r>
          </a:p>
          <a:p>
            <a:pPr marL="742950" lvl="1" indent="-285750">
              <a:buFont typeface="Arial" panose="020B0604020202020204" pitchFamily="34" charset="0"/>
              <a:buChar char="•"/>
            </a:pPr>
            <a:r>
              <a:rPr lang="en-GB" sz="2000" dirty="0">
                <a:solidFill>
                  <a:srgbClr val="002060"/>
                </a:solidFill>
                <a:latin typeface="Calibri" panose="020F0502020204030204" pitchFamily="34" charset="0"/>
              </a:rPr>
              <a:t>Aperture &lt;80 mm</a:t>
            </a:r>
          </a:p>
          <a:p>
            <a:pPr marL="285750" indent="-285750">
              <a:buFont typeface="Arial" panose="020B0604020202020204" pitchFamily="34" charset="0"/>
              <a:buChar char="•"/>
            </a:pPr>
            <a:r>
              <a:rPr lang="en-GB" sz="2000" i="1" dirty="0">
                <a:solidFill>
                  <a:srgbClr val="002060"/>
                </a:solidFill>
                <a:latin typeface="Calibri" panose="020F0502020204030204" pitchFamily="34" charset="0"/>
              </a:rPr>
              <a:t>Electrostatic septum </a:t>
            </a:r>
            <a:r>
              <a:rPr lang="en-GB" sz="2000" dirty="0">
                <a:solidFill>
                  <a:srgbClr val="002060"/>
                </a:solidFill>
                <a:latin typeface="Calibri" panose="020F0502020204030204" pitchFamily="34" charset="0"/>
              </a:rPr>
              <a:t>&lt;10 MV/m (&lt;200 kV)</a:t>
            </a:r>
          </a:p>
          <a:p>
            <a:pPr marL="285750" indent="-285750">
              <a:buFont typeface="Arial" panose="020B0604020202020204" pitchFamily="34" charset="0"/>
              <a:buChar char="•"/>
            </a:pPr>
            <a:r>
              <a:rPr lang="en-GB" sz="2000" i="1" dirty="0">
                <a:solidFill>
                  <a:srgbClr val="002060"/>
                </a:solidFill>
                <a:latin typeface="Calibri" panose="020F0502020204030204" pitchFamily="34" charset="0"/>
              </a:rPr>
              <a:t>Magnetic septum </a:t>
            </a:r>
            <a:r>
              <a:rPr lang="en-GB" sz="2000" dirty="0">
                <a:solidFill>
                  <a:srgbClr val="002060"/>
                </a:solidFill>
                <a:latin typeface="Calibri" panose="020F0502020204030204" pitchFamily="34" charset="0"/>
              </a:rPr>
              <a:t>&lt;1.7 T</a:t>
            </a:r>
          </a:p>
          <a:p>
            <a:pPr marL="285750" indent="-285750">
              <a:buFont typeface="Arial" panose="020B0604020202020204" pitchFamily="34" charset="0"/>
              <a:buChar char="•"/>
            </a:pPr>
            <a:r>
              <a:rPr lang="en-GB" sz="2000" dirty="0">
                <a:solidFill>
                  <a:srgbClr val="002060"/>
                </a:solidFill>
                <a:latin typeface="Calibri" panose="020F0502020204030204" pitchFamily="34" charset="0"/>
              </a:rPr>
              <a:t>Beamline bending of ~35</a:t>
            </a:r>
            <a:r>
              <a:rPr lang="en-GB" sz="2000" baseline="30000" dirty="0">
                <a:solidFill>
                  <a:srgbClr val="002060"/>
                </a:solidFill>
                <a:latin typeface="Calibri" panose="020F0502020204030204" pitchFamily="34" charset="0"/>
              </a:rPr>
              <a:t>°</a:t>
            </a:r>
            <a:r>
              <a:rPr lang="en-GB" sz="2000" dirty="0">
                <a:solidFill>
                  <a:srgbClr val="002060"/>
                </a:solidFill>
                <a:latin typeface="Calibri" panose="020F0502020204030204" pitchFamily="34" charset="0"/>
              </a:rPr>
              <a:t> + 180</a:t>
            </a:r>
            <a:r>
              <a:rPr lang="en-GB" sz="2000" baseline="30000" dirty="0">
                <a:solidFill>
                  <a:srgbClr val="002060"/>
                </a:solidFill>
                <a:latin typeface="Calibri" panose="020F0502020204030204" pitchFamily="34" charset="0"/>
              </a:rPr>
              <a:t>°</a:t>
            </a:r>
            <a:endParaRPr lang="en-GB" sz="2000" dirty="0">
              <a:solidFill>
                <a:srgbClr val="002060"/>
              </a:solidFill>
              <a:latin typeface="Calibri" panose="020F0502020204030204" pitchFamily="34" charset="0"/>
            </a:endParaRPr>
          </a:p>
        </p:txBody>
      </p:sp>
      <p:sp>
        <p:nvSpPr>
          <p:cNvPr id="25" name="Footer Placeholder 4">
            <a:extLst>
              <a:ext uri="{FF2B5EF4-FFF2-40B4-BE49-F238E27FC236}">
                <a16:creationId xmlns:a16="http://schemas.microsoft.com/office/drawing/2014/main" id="{0B8D77DB-C451-F604-BBAA-42009F5452C2}"/>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211788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to target (preliminary)</a:t>
            </a:r>
          </a:p>
        </p:txBody>
      </p:sp>
      <p:pic>
        <p:nvPicPr>
          <p:cNvPr id="9" name="Picture 4">
            <a:extLst>
              <a:ext uri="{FF2B5EF4-FFF2-40B4-BE49-F238E27FC236}">
                <a16:creationId xmlns:a16="http://schemas.microsoft.com/office/drawing/2014/main" id="{2730361C-D9FE-FF81-552C-18A9DF7C87A7}"/>
              </a:ext>
            </a:extLst>
          </p:cNvPr>
          <p:cNvPicPr>
            <a:picLocks noChangeAspect="1"/>
          </p:cNvPicPr>
          <p:nvPr/>
        </p:nvPicPr>
        <p:blipFill>
          <a:blip r:embed="rId2"/>
          <a:stretch>
            <a:fillRect/>
          </a:stretch>
        </p:blipFill>
        <p:spPr>
          <a:xfrm>
            <a:off x="179512" y="771550"/>
            <a:ext cx="6686550" cy="2849710"/>
          </a:xfrm>
          <a:prstGeom prst="rect">
            <a:avLst/>
          </a:prstGeom>
        </p:spPr>
      </p:pic>
      <p:cxnSp>
        <p:nvCxnSpPr>
          <p:cNvPr id="10" name="Straight Arrow Connector 7">
            <a:extLst>
              <a:ext uri="{FF2B5EF4-FFF2-40B4-BE49-F238E27FC236}">
                <a16:creationId xmlns:a16="http://schemas.microsoft.com/office/drawing/2014/main" id="{CB878BB9-8AAB-36DE-1401-BF133B798E60}"/>
              </a:ext>
            </a:extLst>
          </p:cNvPr>
          <p:cNvCxnSpPr/>
          <p:nvPr/>
        </p:nvCxnSpPr>
        <p:spPr>
          <a:xfrm flipH="1">
            <a:off x="865312" y="2600350"/>
            <a:ext cx="2171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9">
            <a:extLst>
              <a:ext uri="{FF2B5EF4-FFF2-40B4-BE49-F238E27FC236}">
                <a16:creationId xmlns:a16="http://schemas.microsoft.com/office/drawing/2014/main" id="{F2CD2CFC-A543-B26C-B840-087C4046CB40}"/>
              </a:ext>
            </a:extLst>
          </p:cNvPr>
          <p:cNvCxnSpPr/>
          <p:nvPr/>
        </p:nvCxnSpPr>
        <p:spPr>
          <a:xfrm>
            <a:off x="1722562" y="2600350"/>
            <a:ext cx="0" cy="14287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0">
            <a:extLst>
              <a:ext uri="{FF2B5EF4-FFF2-40B4-BE49-F238E27FC236}">
                <a16:creationId xmlns:a16="http://schemas.microsoft.com/office/drawing/2014/main" id="{4C932A19-C712-DE25-C833-7D9007036F31}"/>
              </a:ext>
            </a:extLst>
          </p:cNvPr>
          <p:cNvSpPr txBox="1"/>
          <p:nvPr/>
        </p:nvSpPr>
        <p:spPr>
          <a:xfrm>
            <a:off x="231598" y="4044293"/>
            <a:ext cx="4988474" cy="715581"/>
          </a:xfrm>
          <a:prstGeom prst="rect">
            <a:avLst/>
          </a:prstGeom>
          <a:noFill/>
        </p:spPr>
        <p:txBody>
          <a:bodyPr wrap="square" rtlCol="0">
            <a:spAutoFit/>
          </a:bodyPr>
          <a:lstStyle/>
          <a:p>
            <a:r>
              <a:rPr lang="en-US" sz="1350" dirty="0"/>
              <a:t>For reaching R026 irradiation area, keeping the pulse structure within 10 ns, we would need a periodic line with </a:t>
            </a:r>
            <a:r>
              <a:rPr lang="en-US" sz="1350" dirty="0" err="1"/>
              <a:t>bunchers</a:t>
            </a:r>
            <a:r>
              <a:rPr lang="en-US" sz="1350" dirty="0"/>
              <a:t> and quadrupoles. </a:t>
            </a:r>
          </a:p>
        </p:txBody>
      </p:sp>
      <p:pic>
        <p:nvPicPr>
          <p:cNvPr id="15" name="Imagen 9">
            <a:extLst>
              <a:ext uri="{FF2B5EF4-FFF2-40B4-BE49-F238E27FC236}">
                <a16:creationId xmlns:a16="http://schemas.microsoft.com/office/drawing/2014/main" id="{5EA02A8E-A461-AE5B-4DF2-388FF7B0A16F}"/>
              </a:ext>
            </a:extLst>
          </p:cNvPr>
          <p:cNvPicPr>
            <a:picLocks noChangeAspect="1"/>
          </p:cNvPicPr>
          <p:nvPr/>
        </p:nvPicPr>
        <p:blipFill rotWithShape="1">
          <a:blip r:embed="rId3"/>
          <a:srcRect l="37789" t="22625" r="39472" b="6855"/>
          <a:stretch/>
        </p:blipFill>
        <p:spPr>
          <a:xfrm>
            <a:off x="6516216" y="483518"/>
            <a:ext cx="2520280" cy="4476884"/>
          </a:xfrm>
          <a:prstGeom prst="rect">
            <a:avLst/>
          </a:prstGeom>
          <a:ln w="19050">
            <a:solidFill>
              <a:schemeClr val="tx1"/>
            </a:solidFill>
          </a:ln>
        </p:spPr>
      </p:pic>
      <p:sp>
        <p:nvSpPr>
          <p:cNvPr id="16" name="Subtitle 2">
            <a:extLst>
              <a:ext uri="{FF2B5EF4-FFF2-40B4-BE49-F238E27FC236}">
                <a16:creationId xmlns:a16="http://schemas.microsoft.com/office/drawing/2014/main" id="{EA69AFB3-DA10-4886-ED24-99FBB1D15A54}"/>
              </a:ext>
            </a:extLst>
          </p:cNvPr>
          <p:cNvSpPr txBox="1">
            <a:spLocks/>
          </p:cNvSpPr>
          <p:nvPr/>
        </p:nvSpPr>
        <p:spPr>
          <a:xfrm>
            <a:off x="4283968" y="4643086"/>
            <a:ext cx="2286254" cy="3806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u="sng" dirty="0">
                <a:solidFill>
                  <a:srgbClr val="FF0000"/>
                </a:solidFill>
                <a:latin typeface="Calibri" panose="020F0502020204030204" pitchFamily="34" charset="0"/>
              </a:rPr>
              <a:t>L. Bellan</a:t>
            </a:r>
            <a:r>
              <a:rPr lang="en-US" sz="900" dirty="0">
                <a:solidFill>
                  <a:srgbClr val="FF0000"/>
                </a:solidFill>
                <a:latin typeface="Calibri" panose="020F0502020204030204" pitchFamily="34" charset="0"/>
              </a:rPr>
              <a:t>, M. Comunian, A. Pisent</a:t>
            </a:r>
            <a:r>
              <a:rPr lang="en-US" sz="900" baseline="30000" dirty="0">
                <a:solidFill>
                  <a:srgbClr val="FF0000"/>
                </a:solidFill>
                <a:latin typeface="Calibri" panose="020F0502020204030204" pitchFamily="34" charset="0"/>
              </a:rPr>
              <a:t> </a:t>
            </a:r>
            <a:r>
              <a:rPr lang="pl-PL" sz="900" baseline="30000" dirty="0">
                <a:solidFill>
                  <a:srgbClr val="FF0000"/>
                </a:solidFill>
                <a:latin typeface="Calibri" panose="020F0502020204030204" pitchFamily="34" charset="0"/>
              </a:rPr>
              <a:t>    </a:t>
            </a:r>
            <a:r>
              <a:rPr lang="en-US" sz="900" dirty="0" err="1">
                <a:solidFill>
                  <a:srgbClr val="FF0000"/>
                </a:solidFill>
                <a:latin typeface="Calibri" panose="020F0502020204030204" pitchFamily="34" charset="0"/>
              </a:rPr>
              <a:t>LNL</a:t>
            </a:r>
            <a:r>
              <a:rPr lang="en-US" sz="900" dirty="0">
                <a:solidFill>
                  <a:srgbClr val="FF0000"/>
                </a:solidFill>
                <a:latin typeface="Calibri" panose="020F0502020204030204" pitchFamily="34" charset="0"/>
              </a:rPr>
              <a:t> INFN </a:t>
            </a:r>
            <a:br>
              <a:rPr lang="pl-PL" sz="900" dirty="0">
                <a:solidFill>
                  <a:srgbClr val="FF0000"/>
                </a:solidFill>
                <a:latin typeface="Calibri" panose="020F0502020204030204" pitchFamily="34" charset="0"/>
              </a:rPr>
            </a:br>
            <a:r>
              <a:rPr lang="en-US" sz="900" dirty="0">
                <a:solidFill>
                  <a:srgbClr val="FF0000"/>
                </a:solidFill>
                <a:latin typeface="Calibri" panose="020F0502020204030204" pitchFamily="34" charset="0"/>
              </a:rPr>
              <a:t>M. Di Giacomo, </a:t>
            </a:r>
            <a:r>
              <a:rPr lang="en-US" sz="900" dirty="0" err="1">
                <a:solidFill>
                  <a:srgbClr val="FF0000"/>
                </a:solidFill>
                <a:latin typeface="Calibri" panose="020F0502020204030204" pitchFamily="34" charset="0"/>
              </a:rPr>
              <a:t>M.H</a:t>
            </a:r>
            <a:r>
              <a:rPr lang="en-US" sz="900" dirty="0">
                <a:solidFill>
                  <a:srgbClr val="FF0000"/>
                </a:solidFill>
                <a:latin typeface="Calibri" panose="020F0502020204030204" pitchFamily="34" charset="0"/>
              </a:rPr>
              <a:t>. Moscatello </a:t>
            </a:r>
            <a:r>
              <a:rPr lang="pl-PL" sz="900" dirty="0">
                <a:solidFill>
                  <a:srgbClr val="FF0000"/>
                </a:solidFill>
                <a:latin typeface="Calibri" panose="020F0502020204030204" pitchFamily="34" charset="0"/>
              </a:rPr>
              <a:t> </a:t>
            </a:r>
            <a:r>
              <a:rPr lang="en-US" sz="900" dirty="0">
                <a:solidFill>
                  <a:srgbClr val="FF0000"/>
                </a:solidFill>
                <a:latin typeface="Calibri" panose="020F0502020204030204" pitchFamily="34" charset="0"/>
              </a:rPr>
              <a:t>CEA GANIL</a:t>
            </a:r>
          </a:p>
        </p:txBody>
      </p:sp>
      <p:sp>
        <p:nvSpPr>
          <p:cNvPr id="17" name="Footer Placeholder 4">
            <a:extLst>
              <a:ext uri="{FF2B5EF4-FFF2-40B4-BE49-F238E27FC236}">
                <a16:creationId xmlns:a16="http://schemas.microsoft.com/office/drawing/2014/main" id="{9B9625C1-F173-0344-7E34-82F9D56ED5A8}"/>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354839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to target (preliminary)</a:t>
            </a:r>
          </a:p>
        </p:txBody>
      </p:sp>
      <p:pic>
        <p:nvPicPr>
          <p:cNvPr id="3" name="Picture 4">
            <a:extLst>
              <a:ext uri="{FF2B5EF4-FFF2-40B4-BE49-F238E27FC236}">
                <a16:creationId xmlns:a16="http://schemas.microsoft.com/office/drawing/2014/main" id="{DA291A35-00AD-E0F0-6480-9E9F5AE5A327}"/>
              </a:ext>
            </a:extLst>
          </p:cNvPr>
          <p:cNvPicPr>
            <a:picLocks noChangeAspect="1"/>
          </p:cNvPicPr>
          <p:nvPr/>
        </p:nvPicPr>
        <p:blipFill>
          <a:blip r:embed="rId2"/>
          <a:stretch>
            <a:fillRect/>
          </a:stretch>
        </p:blipFill>
        <p:spPr>
          <a:xfrm>
            <a:off x="5152577" y="3147814"/>
            <a:ext cx="3968503" cy="1742381"/>
          </a:xfrm>
          <a:prstGeom prst="rect">
            <a:avLst/>
          </a:prstGeom>
        </p:spPr>
      </p:pic>
      <p:sp>
        <p:nvSpPr>
          <p:cNvPr id="5" name="TextBox 5">
            <a:extLst>
              <a:ext uri="{FF2B5EF4-FFF2-40B4-BE49-F238E27FC236}">
                <a16:creationId xmlns:a16="http://schemas.microsoft.com/office/drawing/2014/main" id="{18504C9A-5F9F-3108-3D46-92EDE0CB11A1}"/>
              </a:ext>
            </a:extLst>
          </p:cNvPr>
          <p:cNvSpPr txBox="1"/>
          <p:nvPr/>
        </p:nvSpPr>
        <p:spPr>
          <a:xfrm>
            <a:off x="41122" y="699542"/>
            <a:ext cx="4527503" cy="769441"/>
          </a:xfrm>
          <a:prstGeom prst="rect">
            <a:avLst/>
          </a:prstGeom>
          <a:noFill/>
        </p:spPr>
        <p:txBody>
          <a:bodyPr wrap="square" rtlCol="0">
            <a:spAutoFit/>
          </a:bodyPr>
          <a:lstStyle/>
          <a:p>
            <a:pPr marL="214313" indent="-214313">
              <a:buFont typeface="Arial" panose="020B0604020202020204" pitchFamily="34" charset="0"/>
              <a:buChar char="•"/>
            </a:pPr>
            <a:r>
              <a:rPr lang="en-US" sz="1100" dirty="0">
                <a:solidFill>
                  <a:srgbClr val="FF0000"/>
                </a:solidFill>
              </a:rPr>
              <a:t>No beam manipulation yet, neither emittance growth optimization etc..</a:t>
            </a:r>
          </a:p>
          <a:p>
            <a:pPr marL="214313" indent="-214313">
              <a:buFont typeface="Arial" panose="020B0604020202020204" pitchFamily="34" charset="0"/>
              <a:buChar char="•"/>
            </a:pPr>
            <a:r>
              <a:rPr lang="en-US" sz="1100" dirty="0"/>
              <a:t>Target station @ ~20 m from last kicker</a:t>
            </a:r>
          </a:p>
          <a:p>
            <a:pPr marL="214313" indent="-214313">
              <a:buFont typeface="Arial" panose="020B0604020202020204" pitchFamily="34" charset="0"/>
              <a:buChar char="•"/>
            </a:pPr>
            <a:r>
              <a:rPr lang="en-US" sz="1100" dirty="0"/>
              <a:t>At this stage, the beam pulse is longitudinally constrained </a:t>
            </a:r>
            <a:r>
              <a:rPr lang="en-US" sz="1100" b="1" dirty="0"/>
              <a:t>within </a:t>
            </a:r>
            <a:r>
              <a:rPr lang="en-US" sz="1100" b="1" dirty="0">
                <a:solidFill>
                  <a:srgbClr val="FF0000"/>
                </a:solidFill>
              </a:rPr>
              <a:t>7.6 ns </a:t>
            </a:r>
            <a:r>
              <a:rPr lang="en-US" sz="1100" b="1" dirty="0"/>
              <a:t>interval (&lt;10 ns)</a:t>
            </a:r>
            <a:r>
              <a:rPr lang="en-US" sz="1100" dirty="0"/>
              <a:t> </a:t>
            </a:r>
          </a:p>
        </p:txBody>
      </p:sp>
      <p:pic>
        <p:nvPicPr>
          <p:cNvPr id="8" name="Imagen 7">
            <a:extLst>
              <a:ext uri="{FF2B5EF4-FFF2-40B4-BE49-F238E27FC236}">
                <a16:creationId xmlns:a16="http://schemas.microsoft.com/office/drawing/2014/main" id="{3E427511-6B5E-52EE-0A5B-AA45E6904C31}"/>
              </a:ext>
            </a:extLst>
          </p:cNvPr>
          <p:cNvPicPr>
            <a:picLocks noChangeAspect="1"/>
          </p:cNvPicPr>
          <p:nvPr/>
        </p:nvPicPr>
        <p:blipFill>
          <a:blip r:embed="rId3"/>
          <a:stretch>
            <a:fillRect/>
          </a:stretch>
        </p:blipFill>
        <p:spPr>
          <a:xfrm>
            <a:off x="535745" y="1786575"/>
            <a:ext cx="3956279" cy="3141364"/>
          </a:xfrm>
          <a:prstGeom prst="rect">
            <a:avLst/>
          </a:prstGeom>
        </p:spPr>
      </p:pic>
      <p:sp>
        <p:nvSpPr>
          <p:cNvPr id="11" name="CuadroTexto 10">
            <a:extLst>
              <a:ext uri="{FF2B5EF4-FFF2-40B4-BE49-F238E27FC236}">
                <a16:creationId xmlns:a16="http://schemas.microsoft.com/office/drawing/2014/main" id="{C1968B16-B1AD-9285-7077-9CE59D835E28}"/>
              </a:ext>
            </a:extLst>
          </p:cNvPr>
          <p:cNvSpPr txBox="1"/>
          <p:nvPr/>
        </p:nvSpPr>
        <p:spPr>
          <a:xfrm>
            <a:off x="5736879" y="574568"/>
            <a:ext cx="2876654" cy="307777"/>
          </a:xfrm>
          <a:prstGeom prst="rect">
            <a:avLst/>
          </a:prstGeom>
          <a:noFill/>
        </p:spPr>
        <p:txBody>
          <a:bodyPr wrap="square">
            <a:spAutoFit/>
          </a:bodyPr>
          <a:lstStyle/>
          <a:p>
            <a:pPr algn="ctr"/>
            <a:r>
              <a:rPr lang="en-US" sz="1400" b="1" dirty="0">
                <a:solidFill>
                  <a:schemeClr val="tx2"/>
                </a:solidFill>
              </a:rPr>
              <a:t>Beam @ </a:t>
            </a:r>
            <a:r>
              <a:rPr lang="en-US" sz="1400" b="1" dirty="0" err="1">
                <a:solidFill>
                  <a:schemeClr val="tx2"/>
                </a:solidFill>
              </a:rPr>
              <a:t>elec</a:t>
            </a:r>
            <a:r>
              <a:rPr lang="en-US" sz="1400" b="1" dirty="0">
                <a:solidFill>
                  <a:schemeClr val="tx2"/>
                </a:solidFill>
              </a:rPr>
              <a:t> septum</a:t>
            </a:r>
            <a:endParaRPr lang="en-GB" sz="1400" dirty="0">
              <a:solidFill>
                <a:schemeClr val="tx2"/>
              </a:solidFill>
            </a:endParaRPr>
          </a:p>
        </p:txBody>
      </p:sp>
      <p:sp>
        <p:nvSpPr>
          <p:cNvPr id="13" name="CuadroTexto 12">
            <a:extLst>
              <a:ext uri="{FF2B5EF4-FFF2-40B4-BE49-F238E27FC236}">
                <a16:creationId xmlns:a16="http://schemas.microsoft.com/office/drawing/2014/main" id="{51D4E328-BC4C-27DC-5BA0-BD7EB0E43614}"/>
              </a:ext>
            </a:extLst>
          </p:cNvPr>
          <p:cNvSpPr txBox="1"/>
          <p:nvPr/>
        </p:nvSpPr>
        <p:spPr>
          <a:xfrm>
            <a:off x="5681446" y="2859782"/>
            <a:ext cx="2876654" cy="307777"/>
          </a:xfrm>
          <a:prstGeom prst="rect">
            <a:avLst/>
          </a:prstGeom>
          <a:noFill/>
        </p:spPr>
        <p:txBody>
          <a:bodyPr wrap="square">
            <a:spAutoFit/>
          </a:bodyPr>
          <a:lstStyle/>
          <a:p>
            <a:pPr algn="ctr"/>
            <a:r>
              <a:rPr lang="en-US" sz="1400" b="1" dirty="0">
                <a:solidFill>
                  <a:schemeClr val="tx2"/>
                </a:solidFill>
              </a:rPr>
              <a:t>Beam @ target</a:t>
            </a:r>
            <a:endParaRPr lang="en-GB" sz="1400" dirty="0">
              <a:solidFill>
                <a:schemeClr val="tx2"/>
              </a:solidFill>
            </a:endParaRPr>
          </a:p>
        </p:txBody>
      </p:sp>
      <p:pic>
        <p:nvPicPr>
          <p:cNvPr id="18" name="Imagen 17">
            <a:extLst>
              <a:ext uri="{FF2B5EF4-FFF2-40B4-BE49-F238E27FC236}">
                <a16:creationId xmlns:a16="http://schemas.microsoft.com/office/drawing/2014/main" id="{5D2ED5D8-606D-D3D4-5644-20AD2DAFA246}"/>
              </a:ext>
            </a:extLst>
          </p:cNvPr>
          <p:cNvPicPr>
            <a:picLocks noChangeAspect="1"/>
          </p:cNvPicPr>
          <p:nvPr/>
        </p:nvPicPr>
        <p:blipFill>
          <a:blip r:embed="rId4"/>
          <a:stretch>
            <a:fillRect/>
          </a:stretch>
        </p:blipFill>
        <p:spPr>
          <a:xfrm>
            <a:off x="5076173" y="873246"/>
            <a:ext cx="4044908" cy="1842520"/>
          </a:xfrm>
          <a:prstGeom prst="rect">
            <a:avLst/>
          </a:prstGeom>
        </p:spPr>
      </p:pic>
      <p:sp>
        <p:nvSpPr>
          <p:cNvPr id="19" name="Footer Placeholder 4">
            <a:extLst>
              <a:ext uri="{FF2B5EF4-FFF2-40B4-BE49-F238E27FC236}">
                <a16:creationId xmlns:a16="http://schemas.microsoft.com/office/drawing/2014/main" id="{82534555-0AF7-B55C-A3C6-819353B93C5F}"/>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149757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Switching dipole solution</a:t>
            </a:r>
          </a:p>
        </p:txBody>
      </p:sp>
      <p:sp>
        <p:nvSpPr>
          <p:cNvPr id="5" name="TextBox 5">
            <a:extLst>
              <a:ext uri="{FF2B5EF4-FFF2-40B4-BE49-F238E27FC236}">
                <a16:creationId xmlns:a16="http://schemas.microsoft.com/office/drawing/2014/main" id="{18504C9A-5F9F-3108-3D46-92EDE0CB11A1}"/>
              </a:ext>
            </a:extLst>
          </p:cNvPr>
          <p:cNvSpPr txBox="1"/>
          <p:nvPr/>
        </p:nvSpPr>
        <p:spPr>
          <a:xfrm>
            <a:off x="251520" y="681743"/>
            <a:ext cx="6264696" cy="523220"/>
          </a:xfrm>
          <a:prstGeom prst="rect">
            <a:avLst/>
          </a:prstGeom>
          <a:noFill/>
        </p:spPr>
        <p:txBody>
          <a:bodyPr wrap="square" rtlCol="0">
            <a:spAutoFit/>
          </a:bodyPr>
          <a:lstStyle/>
          <a:p>
            <a:pPr marL="214313" indent="-214313">
              <a:buFont typeface="Arial" panose="020B0604020202020204" pitchFamily="34" charset="0"/>
              <a:buChar char="•"/>
            </a:pPr>
            <a:r>
              <a:rPr lang="en-US" sz="1400" dirty="0">
                <a:sym typeface="Wingdings" panose="05000000000000000000" pitchFamily="2" charset="2"/>
              </a:rPr>
              <a:t>LEBT chopper permanently inserted</a:t>
            </a:r>
          </a:p>
          <a:p>
            <a:pPr marL="214313" indent="-214313">
              <a:buFont typeface="Arial" panose="020B0604020202020204" pitchFamily="34" charset="0"/>
              <a:buChar char="•"/>
            </a:pPr>
            <a:r>
              <a:rPr lang="en-US" sz="1400" dirty="0">
                <a:sym typeface="Wingdings" panose="05000000000000000000" pitchFamily="2" charset="2"/>
              </a:rPr>
              <a:t>Switching dipole in the main beamline</a:t>
            </a:r>
            <a:endParaRPr lang="en-US" sz="1400" dirty="0"/>
          </a:p>
        </p:txBody>
      </p:sp>
      <p:sp>
        <p:nvSpPr>
          <p:cNvPr id="19" name="Footer Placeholder 4">
            <a:extLst>
              <a:ext uri="{FF2B5EF4-FFF2-40B4-BE49-F238E27FC236}">
                <a16:creationId xmlns:a16="http://schemas.microsoft.com/office/drawing/2014/main" id="{82534555-0AF7-B55C-A3C6-819353B93C5F}"/>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sz="900" dirty="0"/>
              <a:t>Deuteron extraction </a:t>
            </a:r>
            <a:r>
              <a:rPr lang="pl-PL" sz="900" dirty="0"/>
              <a:t>| </a:t>
            </a:r>
            <a:r>
              <a:rPr lang="en-GB" sz="900" dirty="0"/>
              <a:t>2</a:t>
            </a:r>
            <a:r>
              <a:rPr lang="en-GB" sz="900" baseline="30000" dirty="0"/>
              <a:t>nd</a:t>
            </a:r>
            <a:r>
              <a:rPr lang="en-GB" sz="900" dirty="0"/>
              <a:t> DONES WS | 16 October 20</a:t>
            </a:r>
            <a:r>
              <a:rPr lang="pl-PL" sz="900" dirty="0"/>
              <a:t>23</a:t>
            </a:r>
            <a:r>
              <a:rPr lang="en-GB" sz="900" dirty="0"/>
              <a:t> | Page </a:t>
            </a:r>
            <a:fld id="{6A6D9FA1-99C7-4910-8E32-B85D378B0060}" type="slidenum">
              <a:rPr lang="en-GB" sz="900" smtClean="0"/>
              <a:pPr algn="r"/>
              <a:t>14</a:t>
            </a:fld>
            <a:endParaRPr lang="en-GB" sz="900" dirty="0"/>
          </a:p>
        </p:txBody>
      </p:sp>
      <p:pic>
        <p:nvPicPr>
          <p:cNvPr id="6" name="Imagen 5">
            <a:extLst>
              <a:ext uri="{FF2B5EF4-FFF2-40B4-BE49-F238E27FC236}">
                <a16:creationId xmlns:a16="http://schemas.microsoft.com/office/drawing/2014/main" id="{02A1D803-CBE5-442D-1043-CEF29AFCE0C3}"/>
              </a:ext>
            </a:extLst>
          </p:cNvPr>
          <p:cNvPicPr>
            <a:picLocks noChangeAspect="1"/>
          </p:cNvPicPr>
          <p:nvPr/>
        </p:nvPicPr>
        <p:blipFill>
          <a:blip r:embed="rId2"/>
          <a:stretch>
            <a:fillRect/>
          </a:stretch>
        </p:blipFill>
        <p:spPr>
          <a:xfrm>
            <a:off x="1403648" y="1459198"/>
            <a:ext cx="5898020" cy="3488816"/>
          </a:xfrm>
          <a:prstGeom prst="rect">
            <a:avLst/>
          </a:prstGeom>
        </p:spPr>
      </p:pic>
    </p:spTree>
    <p:extLst>
      <p:ext uri="{BB962C8B-B14F-4D97-AF65-F5344CB8AC3E}">
        <p14:creationId xmlns:p14="http://schemas.microsoft.com/office/powerpoint/2010/main" val="426490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66" y="-74544"/>
            <a:ext cx="7975782" cy="668412"/>
          </a:xfrm>
        </p:spPr>
        <p:txBody>
          <a:bodyPr/>
          <a:lstStyle/>
          <a:p>
            <a:pPr algn="ctr"/>
            <a:r>
              <a:rPr lang="en-GB" b="1" dirty="0"/>
              <a:t>Summary</a:t>
            </a:r>
            <a:endParaRPr lang="es-ES" b="1" dirty="0"/>
          </a:p>
        </p:txBody>
      </p:sp>
      <p:pic>
        <p:nvPicPr>
          <p:cNvPr id="19" name="Picture 3"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241"/>
            <a:ext cx="898308" cy="48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5"/>
          <p:cNvSpPr/>
          <p:nvPr/>
        </p:nvSpPr>
        <p:spPr>
          <a:xfrm>
            <a:off x="3956705" y="853429"/>
            <a:ext cx="3131840" cy="307777"/>
          </a:xfrm>
          <a:prstGeom prst="rect">
            <a:avLst/>
          </a:prstGeom>
        </p:spPr>
        <p:txBody>
          <a:bodyPr wrap="square">
            <a:spAutoFit/>
          </a:bodyPr>
          <a:lstStyle/>
          <a:p>
            <a:r>
              <a:rPr lang="it-IT" sz="1400" dirty="0"/>
              <a:t>D+ ion beam 125 mA</a:t>
            </a:r>
            <a:r>
              <a:rPr lang="pl-PL" sz="1400" dirty="0"/>
              <a:t>, </a:t>
            </a:r>
            <a:r>
              <a:rPr lang="pl-PL" sz="1400" dirty="0" err="1"/>
              <a:t>energy</a:t>
            </a:r>
            <a:r>
              <a:rPr lang="it-IT" sz="1400" dirty="0"/>
              <a:t> 40 MeV  </a:t>
            </a:r>
          </a:p>
        </p:txBody>
      </p:sp>
      <p:pic>
        <p:nvPicPr>
          <p:cNvPr id="17" name="Imagen 47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55526"/>
            <a:ext cx="4896544" cy="1728192"/>
          </a:xfrm>
          <a:prstGeom prst="rect">
            <a:avLst/>
          </a:prstGeom>
          <a:noFill/>
        </p:spPr>
      </p:pic>
      <p:sp>
        <p:nvSpPr>
          <p:cNvPr id="9" name="Łuk 8"/>
          <p:cNvSpPr/>
          <p:nvPr/>
        </p:nvSpPr>
        <p:spPr>
          <a:xfrm>
            <a:off x="3045427" y="1848531"/>
            <a:ext cx="1822556" cy="792088"/>
          </a:xfrm>
          <a:prstGeom prst="arc">
            <a:avLst/>
          </a:prstGeom>
          <a:noFill/>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37937"/>
            <a:ext cx="1068834" cy="44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31 CuadroTexto"/>
          <p:cNvSpPr txBox="1"/>
          <p:nvPr/>
        </p:nvSpPr>
        <p:spPr>
          <a:xfrm>
            <a:off x="71913" y="2139702"/>
            <a:ext cx="6025715" cy="2862322"/>
          </a:xfrm>
          <a:prstGeom prst="rect">
            <a:avLst/>
          </a:prstGeom>
          <a:noFill/>
        </p:spPr>
        <p:txBody>
          <a:bodyPr wrap="square" rtlCol="0">
            <a:spAutoFit/>
          </a:bodyPr>
          <a:lstStyle/>
          <a:p>
            <a:r>
              <a:rPr lang="pl-PL" sz="1200" dirty="0">
                <a:solidFill>
                  <a:srgbClr val="FF0000"/>
                </a:solidFill>
              </a:rPr>
              <a:t>Planned extraction of a fraction – ca. 0.1% - of the beam at 40 MeV:</a:t>
            </a:r>
          </a:p>
          <a:p>
            <a:pPr marL="342900" indent="-342900">
              <a:buFont typeface="Wingdings" panose="05000000000000000000" pitchFamily="2" charset="2"/>
              <a:buChar char="ü"/>
            </a:pPr>
            <a:r>
              <a:rPr lang="en-GB" sz="1200" dirty="0">
                <a:solidFill>
                  <a:srgbClr val="002060"/>
                </a:solidFill>
              </a:rPr>
              <a:t>BES</a:t>
            </a:r>
            <a:r>
              <a:rPr lang="pl-PL" sz="1200" dirty="0">
                <a:solidFill>
                  <a:srgbClr val="002060"/>
                </a:solidFill>
              </a:rPr>
              <a:t> </a:t>
            </a:r>
            <a:r>
              <a:rPr lang="en-GB" sz="1200" dirty="0">
                <a:solidFill>
                  <a:srgbClr val="002060"/>
                </a:solidFill>
              </a:rPr>
              <a:t>at first section of</a:t>
            </a:r>
            <a:r>
              <a:rPr lang="pl-PL" sz="1200" dirty="0">
                <a:solidFill>
                  <a:srgbClr val="002060"/>
                </a:solidFill>
              </a:rPr>
              <a:t> the </a:t>
            </a:r>
            <a:r>
              <a:rPr lang="en-GB" sz="1200" b="1" dirty="0">
                <a:solidFill>
                  <a:srgbClr val="002060"/>
                </a:solidFill>
              </a:rPr>
              <a:t>H</a:t>
            </a:r>
            <a:r>
              <a:rPr lang="pl-PL" sz="1200" b="1" dirty="0">
                <a:solidFill>
                  <a:srgbClr val="002060"/>
                </a:solidFill>
              </a:rPr>
              <a:t>igh</a:t>
            </a:r>
            <a:r>
              <a:rPr lang="en-GB" sz="1200" b="1" dirty="0">
                <a:solidFill>
                  <a:srgbClr val="002060"/>
                </a:solidFill>
              </a:rPr>
              <a:t> E</a:t>
            </a:r>
            <a:r>
              <a:rPr lang="pl-PL" sz="1200" b="1" dirty="0">
                <a:solidFill>
                  <a:srgbClr val="002060"/>
                </a:solidFill>
              </a:rPr>
              <a:t>nergy </a:t>
            </a:r>
            <a:r>
              <a:rPr lang="en-GB" sz="1200" b="1" dirty="0">
                <a:solidFill>
                  <a:srgbClr val="002060"/>
                </a:solidFill>
              </a:rPr>
              <a:t>B</a:t>
            </a:r>
            <a:r>
              <a:rPr lang="pl-PL" sz="1200" b="1" dirty="0">
                <a:solidFill>
                  <a:srgbClr val="002060"/>
                </a:solidFill>
              </a:rPr>
              <a:t>eam </a:t>
            </a:r>
            <a:r>
              <a:rPr lang="en-GB" sz="1200" b="1" dirty="0">
                <a:solidFill>
                  <a:srgbClr val="002060"/>
                </a:solidFill>
              </a:rPr>
              <a:t>T</a:t>
            </a:r>
            <a:r>
              <a:rPr lang="pl-PL" sz="1200" b="1" dirty="0">
                <a:solidFill>
                  <a:srgbClr val="002060"/>
                </a:solidFill>
              </a:rPr>
              <a:t>ransport </a:t>
            </a:r>
            <a:r>
              <a:rPr lang="pl-PL" sz="1200" dirty="0">
                <a:solidFill>
                  <a:srgbClr val="002060"/>
                </a:solidFill>
              </a:rPr>
              <a:t>line</a:t>
            </a:r>
          </a:p>
          <a:p>
            <a:pPr marL="342900" indent="-342900">
              <a:buFont typeface="Wingdings" panose="05000000000000000000" pitchFamily="2" charset="2"/>
              <a:buChar char="ü"/>
            </a:pPr>
            <a:r>
              <a:rPr lang="en-GB" sz="1200" dirty="0">
                <a:solidFill>
                  <a:srgbClr val="002060"/>
                </a:solidFill>
              </a:rPr>
              <a:t>BES made of </a:t>
            </a:r>
            <a:r>
              <a:rPr lang="pl-PL" sz="1200" dirty="0">
                <a:solidFill>
                  <a:srgbClr val="002060"/>
                </a:solidFill>
              </a:rPr>
              <a:t>a </a:t>
            </a:r>
            <a:r>
              <a:rPr lang="en-GB" sz="1200" dirty="0">
                <a:solidFill>
                  <a:srgbClr val="002060"/>
                </a:solidFill>
              </a:rPr>
              <a:t>set of </a:t>
            </a:r>
            <a:r>
              <a:rPr lang="en-GB" sz="1200" b="1" dirty="0">
                <a:solidFill>
                  <a:srgbClr val="002060"/>
                </a:solidFill>
              </a:rPr>
              <a:t>kickers</a:t>
            </a:r>
            <a:r>
              <a:rPr lang="pl-PL" sz="1200" b="1" dirty="0">
                <a:solidFill>
                  <a:srgbClr val="002060"/>
                </a:solidFill>
              </a:rPr>
              <a:t> + electrostatic septum + septum magnet</a:t>
            </a:r>
            <a:endParaRPr lang="it-IT" sz="1200" b="1" dirty="0">
              <a:solidFill>
                <a:srgbClr val="002060"/>
              </a:solidFill>
            </a:endParaRPr>
          </a:p>
          <a:p>
            <a:pPr marL="342900" indent="-342900">
              <a:buFont typeface="Wingdings" panose="05000000000000000000" pitchFamily="2" charset="2"/>
              <a:buChar char="ü"/>
            </a:pPr>
            <a:r>
              <a:rPr lang="en-GB" sz="1200" b="1" dirty="0">
                <a:solidFill>
                  <a:srgbClr val="002060"/>
                </a:solidFill>
              </a:rPr>
              <a:t>Kicker R&amp;D </a:t>
            </a:r>
            <a:r>
              <a:rPr lang="en-GB" sz="1200" dirty="0">
                <a:solidFill>
                  <a:srgbClr val="002060"/>
                </a:solidFill>
              </a:rPr>
              <a:t>ongoing:</a:t>
            </a:r>
          </a:p>
          <a:p>
            <a:pPr marL="800100" lvl="1" indent="-342900">
              <a:buFont typeface="Wingdings" panose="05000000000000000000" pitchFamily="2" charset="2"/>
              <a:buChar char="§"/>
            </a:pPr>
            <a:r>
              <a:rPr lang="en-GB" sz="1200" dirty="0">
                <a:solidFill>
                  <a:srgbClr val="002060"/>
                </a:solidFill>
              </a:rPr>
              <a:t>LNL (Antonio and Francesco) with SPIRAL2  support (Marco) are performing the electromagnetic simulations, important step before the engineering. Some iteration with BD may be needed before proceeding with the engineering.</a:t>
            </a:r>
          </a:p>
          <a:p>
            <a:pPr marL="800100" lvl="1" indent="-342900">
              <a:buFont typeface="Wingdings" panose="05000000000000000000" pitchFamily="2" charset="2"/>
              <a:buChar char="§"/>
            </a:pPr>
            <a:r>
              <a:rPr lang="en-GB" sz="1200" dirty="0">
                <a:solidFill>
                  <a:srgbClr val="002060"/>
                </a:solidFill>
              </a:rPr>
              <a:t>Innovative project from industry in collaboration with CIEMAT/IFIC exploring a prototype for technological validation.</a:t>
            </a:r>
            <a:endParaRPr lang="pl-PL" sz="1200" dirty="0">
              <a:solidFill>
                <a:srgbClr val="002060"/>
              </a:solidFill>
            </a:endParaRPr>
          </a:p>
          <a:p>
            <a:pPr marL="342900" indent="-342900">
              <a:buFont typeface="Wingdings" panose="05000000000000000000" pitchFamily="2" charset="2"/>
              <a:buChar char="ü"/>
            </a:pPr>
            <a:r>
              <a:rPr lang="en-GB" sz="1200" b="1" dirty="0">
                <a:solidFill>
                  <a:srgbClr val="002060"/>
                </a:solidFill>
              </a:rPr>
              <a:t>HEBT design </a:t>
            </a:r>
            <a:r>
              <a:rPr lang="en-GB" sz="1200" dirty="0">
                <a:solidFill>
                  <a:srgbClr val="002060"/>
                </a:solidFill>
              </a:rPr>
              <a:t>in the main beamline to accommodate the BES</a:t>
            </a:r>
          </a:p>
          <a:p>
            <a:pPr marL="342900" indent="-342900">
              <a:buFont typeface="Wingdings" panose="05000000000000000000" pitchFamily="2" charset="2"/>
              <a:buChar char="ü"/>
            </a:pPr>
            <a:r>
              <a:rPr lang="en-GB" sz="1200" dirty="0">
                <a:solidFill>
                  <a:srgbClr val="002060"/>
                </a:solidFill>
              </a:rPr>
              <a:t>Preliminary definition of the </a:t>
            </a:r>
            <a:r>
              <a:rPr lang="en-GB" sz="1200" b="1" dirty="0">
                <a:solidFill>
                  <a:srgbClr val="002060"/>
                </a:solidFill>
              </a:rPr>
              <a:t>target station location</a:t>
            </a:r>
          </a:p>
          <a:p>
            <a:pPr marL="342900" indent="-342900">
              <a:buFont typeface="Wingdings" panose="05000000000000000000" pitchFamily="2" charset="2"/>
              <a:buChar char="ü"/>
            </a:pPr>
            <a:r>
              <a:rPr lang="en-GB" sz="1200" dirty="0">
                <a:solidFill>
                  <a:srgbClr val="002060"/>
                </a:solidFill>
              </a:rPr>
              <a:t>Penetrations, RP and shielding analysis not yet performed</a:t>
            </a:r>
          </a:p>
          <a:p>
            <a:pPr marL="342900" indent="-342900">
              <a:buFont typeface="Wingdings" panose="05000000000000000000" pitchFamily="2" charset="2"/>
              <a:buChar char="ü"/>
            </a:pPr>
            <a:r>
              <a:rPr lang="en-GB" sz="1200" b="1" dirty="0">
                <a:solidFill>
                  <a:srgbClr val="002060"/>
                </a:solidFill>
              </a:rPr>
              <a:t>Conceptual design of BES beamline to target</a:t>
            </a:r>
            <a:r>
              <a:rPr lang="en-GB" sz="1200" dirty="0">
                <a:solidFill>
                  <a:srgbClr val="002060"/>
                </a:solidFill>
              </a:rPr>
              <a:t>(no diagnostics studies or sizing of components).</a:t>
            </a:r>
          </a:p>
          <a:p>
            <a:pPr marL="342900" indent="-342900">
              <a:buFont typeface="Wingdings" panose="05000000000000000000" pitchFamily="2" charset="2"/>
              <a:buChar char="ü"/>
            </a:pPr>
            <a:r>
              <a:rPr lang="pl-PL" sz="1200" dirty="0">
                <a:solidFill>
                  <a:srgbClr val="002060"/>
                </a:solidFill>
              </a:rPr>
              <a:t>Other </a:t>
            </a:r>
            <a:r>
              <a:rPr lang="en-GB" sz="1200" dirty="0">
                <a:solidFill>
                  <a:srgbClr val="002060"/>
                </a:solidFill>
              </a:rPr>
              <a:t>alternatives</a:t>
            </a:r>
            <a:r>
              <a:rPr lang="pl-PL" sz="1200" dirty="0">
                <a:solidFill>
                  <a:srgbClr val="002060"/>
                </a:solidFill>
              </a:rPr>
              <a:t> a slow extraction, more flexible, also being studied</a:t>
            </a:r>
          </a:p>
        </p:txBody>
      </p: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7629" y="1910680"/>
            <a:ext cx="2984506" cy="248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4">
            <a:extLst>
              <a:ext uri="{FF2B5EF4-FFF2-40B4-BE49-F238E27FC236}">
                <a16:creationId xmlns:a16="http://schemas.microsoft.com/office/drawing/2014/main" id="{464C1B49-AC0B-6453-0444-313325A3D270}"/>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dirty="0" err="1"/>
              <a:t>Deuteron</a:t>
            </a:r>
            <a:r>
              <a:rPr lang="fr-FR" sz="900" dirty="0"/>
              <a:t> extraction | 2nd DONES WS | 20 </a:t>
            </a:r>
            <a:r>
              <a:rPr lang="fr-FR" sz="900" dirty="0" err="1"/>
              <a:t>October</a:t>
            </a:r>
            <a:r>
              <a:rPr lang="fr-FR" sz="900" dirty="0"/>
              <a:t> 2023 | Page 3</a:t>
            </a:r>
            <a:endParaRPr lang="en-GB" sz="900" dirty="0"/>
          </a:p>
        </p:txBody>
      </p:sp>
      <p:sp>
        <p:nvSpPr>
          <p:cNvPr id="5" name="CuadroTexto 4">
            <a:extLst>
              <a:ext uri="{FF2B5EF4-FFF2-40B4-BE49-F238E27FC236}">
                <a16:creationId xmlns:a16="http://schemas.microsoft.com/office/drawing/2014/main" id="{8E6C18DB-9B14-87EA-A31D-34319237F11D}"/>
              </a:ext>
            </a:extLst>
          </p:cNvPr>
          <p:cNvSpPr txBox="1"/>
          <p:nvPr/>
        </p:nvSpPr>
        <p:spPr>
          <a:xfrm>
            <a:off x="2339752" y="1965206"/>
            <a:ext cx="353586" cy="200055"/>
          </a:xfrm>
          <a:prstGeom prst="rect">
            <a:avLst/>
          </a:prstGeom>
          <a:solidFill>
            <a:schemeClr val="bg1"/>
          </a:solidFill>
        </p:spPr>
        <p:txBody>
          <a:bodyPr wrap="square" rtlCol="0">
            <a:spAutoFit/>
          </a:bodyPr>
          <a:lstStyle/>
          <a:p>
            <a:r>
              <a:rPr lang="en-GB" sz="700" i="1" dirty="0"/>
              <a:t>8.4</a:t>
            </a:r>
          </a:p>
        </p:txBody>
      </p:sp>
      <p:sp>
        <p:nvSpPr>
          <p:cNvPr id="7" name="CuadroTexto 6">
            <a:extLst>
              <a:ext uri="{FF2B5EF4-FFF2-40B4-BE49-F238E27FC236}">
                <a16:creationId xmlns:a16="http://schemas.microsoft.com/office/drawing/2014/main" id="{E8B90C1E-1DA4-BDFC-CC3B-6777B2C5F22A}"/>
              </a:ext>
            </a:extLst>
          </p:cNvPr>
          <p:cNvSpPr txBox="1"/>
          <p:nvPr/>
        </p:nvSpPr>
        <p:spPr>
          <a:xfrm>
            <a:off x="2629724" y="1955986"/>
            <a:ext cx="353586" cy="200055"/>
          </a:xfrm>
          <a:prstGeom prst="rect">
            <a:avLst/>
          </a:prstGeom>
          <a:solidFill>
            <a:schemeClr val="bg1"/>
          </a:solidFill>
        </p:spPr>
        <p:txBody>
          <a:bodyPr wrap="square" rtlCol="0">
            <a:spAutoFit/>
          </a:bodyPr>
          <a:lstStyle/>
          <a:p>
            <a:r>
              <a:rPr lang="en-GB" sz="700" i="1" dirty="0"/>
              <a:t>14.2</a:t>
            </a:r>
          </a:p>
        </p:txBody>
      </p:sp>
      <p:sp>
        <p:nvSpPr>
          <p:cNvPr id="8" name="CuadroTexto 7">
            <a:extLst>
              <a:ext uri="{FF2B5EF4-FFF2-40B4-BE49-F238E27FC236}">
                <a16:creationId xmlns:a16="http://schemas.microsoft.com/office/drawing/2014/main" id="{0C2C127F-A259-8CFD-139B-0CD6ED780CA0}"/>
              </a:ext>
            </a:extLst>
          </p:cNvPr>
          <p:cNvSpPr txBox="1"/>
          <p:nvPr/>
        </p:nvSpPr>
        <p:spPr>
          <a:xfrm>
            <a:off x="2894776" y="1954158"/>
            <a:ext cx="353586" cy="200055"/>
          </a:xfrm>
          <a:prstGeom prst="rect">
            <a:avLst/>
          </a:prstGeom>
          <a:solidFill>
            <a:schemeClr val="bg1"/>
          </a:solidFill>
        </p:spPr>
        <p:txBody>
          <a:bodyPr wrap="square" rtlCol="0">
            <a:spAutoFit/>
          </a:bodyPr>
          <a:lstStyle/>
          <a:p>
            <a:r>
              <a:rPr lang="en-GB" sz="700" i="1" dirty="0"/>
              <a:t>21.8</a:t>
            </a:r>
          </a:p>
        </p:txBody>
      </p:sp>
      <p:sp>
        <p:nvSpPr>
          <p:cNvPr id="11" name="CuadroTexto 10">
            <a:extLst>
              <a:ext uri="{FF2B5EF4-FFF2-40B4-BE49-F238E27FC236}">
                <a16:creationId xmlns:a16="http://schemas.microsoft.com/office/drawing/2014/main" id="{9EC6D212-EFD9-AE12-93BC-4F591A1ECF47}"/>
              </a:ext>
            </a:extLst>
          </p:cNvPr>
          <p:cNvSpPr txBox="1"/>
          <p:nvPr/>
        </p:nvSpPr>
        <p:spPr>
          <a:xfrm>
            <a:off x="3154268" y="1947267"/>
            <a:ext cx="353586" cy="200055"/>
          </a:xfrm>
          <a:prstGeom prst="rect">
            <a:avLst/>
          </a:prstGeom>
          <a:solidFill>
            <a:schemeClr val="bg1"/>
          </a:solidFill>
        </p:spPr>
        <p:txBody>
          <a:bodyPr wrap="square" rtlCol="0">
            <a:spAutoFit/>
          </a:bodyPr>
          <a:lstStyle/>
          <a:p>
            <a:r>
              <a:rPr lang="en-GB" sz="700" i="1" dirty="0"/>
              <a:t>30.7</a:t>
            </a:r>
          </a:p>
        </p:txBody>
      </p:sp>
    </p:spTree>
    <p:extLst>
      <p:ext uri="{BB962C8B-B14F-4D97-AF65-F5344CB8AC3E}">
        <p14:creationId xmlns:p14="http://schemas.microsoft.com/office/powerpoint/2010/main" val="134444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A42842-82B8-93CF-45B4-06F322C0095C}"/>
              </a:ext>
            </a:extLst>
          </p:cNvPr>
          <p:cNvSpPr>
            <a:spLocks noGrp="1"/>
          </p:cNvSpPr>
          <p:nvPr>
            <p:ph type="title"/>
          </p:nvPr>
        </p:nvSpPr>
        <p:spPr/>
        <p:txBody>
          <a:bodyPr/>
          <a:lstStyle/>
          <a:p>
            <a:r>
              <a:rPr lang="en-GB" dirty="0"/>
              <a:t>Next steps</a:t>
            </a:r>
          </a:p>
        </p:txBody>
      </p:sp>
      <p:sp>
        <p:nvSpPr>
          <p:cNvPr id="3" name="Segnaposto contenuto 2">
            <a:extLst>
              <a:ext uri="{FF2B5EF4-FFF2-40B4-BE49-F238E27FC236}">
                <a16:creationId xmlns:a16="http://schemas.microsoft.com/office/drawing/2014/main" id="{ABFE6229-3B65-87D3-05C9-B0B9FCA83894}"/>
              </a:ext>
            </a:extLst>
          </p:cNvPr>
          <p:cNvSpPr>
            <a:spLocks noGrp="1"/>
          </p:cNvSpPr>
          <p:nvPr>
            <p:ph idx="4294967295"/>
          </p:nvPr>
        </p:nvSpPr>
        <p:spPr>
          <a:xfrm>
            <a:off x="457200" y="843558"/>
            <a:ext cx="8229600" cy="3673475"/>
          </a:xfrm>
        </p:spPr>
        <p:txBody>
          <a:bodyPr>
            <a:normAutofit fontScale="92500" lnSpcReduction="20000"/>
          </a:bodyPr>
          <a:lstStyle/>
          <a:p>
            <a:r>
              <a:rPr lang="en-GB" sz="2000" b="1" dirty="0"/>
              <a:t>Progress on the design of the beamline to requirements</a:t>
            </a:r>
            <a:r>
              <a:rPr lang="en-GB" sz="2000" dirty="0"/>
              <a:t>:</a:t>
            </a:r>
          </a:p>
          <a:p>
            <a:pPr lvl="1"/>
            <a:r>
              <a:rPr lang="en-GB" sz="1800" dirty="0"/>
              <a:t>Interface required between users and the accelerator physicist in order to better detail the requirements:</a:t>
            </a:r>
          </a:p>
          <a:p>
            <a:pPr lvl="2"/>
            <a:r>
              <a:rPr lang="en-GB" sz="1400" dirty="0"/>
              <a:t>Bunch length, </a:t>
            </a:r>
          </a:p>
          <a:p>
            <a:pPr lvl="2"/>
            <a:r>
              <a:rPr lang="en-GB" sz="1400" dirty="0"/>
              <a:t>Bunch energy spread, </a:t>
            </a:r>
          </a:p>
          <a:p>
            <a:pPr lvl="2"/>
            <a:r>
              <a:rPr lang="en-GB" sz="1400" dirty="0"/>
              <a:t>Beam size, </a:t>
            </a:r>
          </a:p>
          <a:p>
            <a:pPr lvl="2"/>
            <a:r>
              <a:rPr lang="en-GB" sz="1400" dirty="0"/>
              <a:t>Target position, </a:t>
            </a:r>
          </a:p>
          <a:p>
            <a:pPr lvl="2"/>
            <a:r>
              <a:rPr lang="en-GB" sz="1400" dirty="0"/>
              <a:t>Beam line layout </a:t>
            </a:r>
          </a:p>
          <a:p>
            <a:pPr lvl="2"/>
            <a:r>
              <a:rPr lang="en-GB" sz="1400" dirty="0"/>
              <a:t>….</a:t>
            </a:r>
          </a:p>
          <a:p>
            <a:pPr lvl="2">
              <a:buFont typeface="Wingdings" panose="05000000000000000000" pitchFamily="2" charset="2"/>
              <a:buChar char="à"/>
            </a:pPr>
            <a:r>
              <a:rPr lang="en-GB" sz="1400" dirty="0">
                <a:solidFill>
                  <a:srgbClr val="FF0000"/>
                </a:solidFill>
                <a:sym typeface="Wingdings" panose="05000000000000000000" pitchFamily="2" charset="2"/>
              </a:rPr>
              <a:t>Users wish-list TBD from this Workshop and work to be continued during the Consolidation Phase</a:t>
            </a:r>
          </a:p>
          <a:p>
            <a:pPr marL="914400" lvl="2" indent="0">
              <a:buNone/>
            </a:pPr>
            <a:endParaRPr lang="en-GB" sz="1400" dirty="0">
              <a:solidFill>
                <a:srgbClr val="FF0000"/>
              </a:solidFill>
            </a:endParaRPr>
          </a:p>
          <a:p>
            <a:r>
              <a:rPr lang="en-GB" sz="2000" b="1" dirty="0"/>
              <a:t>R&amp;D on the main components of the extraction </a:t>
            </a:r>
            <a:r>
              <a:rPr lang="en-GB" sz="2000" dirty="0"/>
              <a:t>(kicker and septa)</a:t>
            </a:r>
          </a:p>
          <a:p>
            <a:pPr lvl="1"/>
            <a:r>
              <a:rPr lang="en-GB" sz="1800" dirty="0"/>
              <a:t>Kicker design not trivial for such beta (focus of the RF team workforce)</a:t>
            </a:r>
          </a:p>
          <a:p>
            <a:pPr lvl="1"/>
            <a:r>
              <a:rPr lang="en-GB" sz="1800" dirty="0"/>
              <a:t>Septa are commonly used and design in such extractions</a:t>
            </a:r>
          </a:p>
          <a:p>
            <a:endParaRPr lang="en-GB" sz="600" dirty="0"/>
          </a:p>
        </p:txBody>
      </p:sp>
      <p:sp>
        <p:nvSpPr>
          <p:cNvPr id="5" name="Footer Placeholder 4">
            <a:extLst>
              <a:ext uri="{FF2B5EF4-FFF2-40B4-BE49-F238E27FC236}">
                <a16:creationId xmlns:a16="http://schemas.microsoft.com/office/drawing/2014/main" id="{4715900F-C5A6-4EF3-4D3F-3B72512BD6C4}"/>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48168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cloudy, fence, clouds&#10;&#10;Description automatically generated">
            <a:extLst>
              <a:ext uri="{FF2B5EF4-FFF2-40B4-BE49-F238E27FC236}">
                <a16:creationId xmlns:a16="http://schemas.microsoft.com/office/drawing/2014/main" id="{BEF1468C-0940-D5FD-405F-D749D8E0D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348"/>
            <a:ext cx="9144000" cy="5155565"/>
          </a:xfrm>
          <a:prstGeom prst="rect">
            <a:avLst/>
          </a:prstGeom>
        </p:spPr>
      </p:pic>
      <p:pic>
        <p:nvPicPr>
          <p:cNvPr id="8" name="Picture 2" descr="EU emblem &amp; graphic design - Política Regional - Comisión Europea">
            <a:extLst>
              <a:ext uri="{FF2B5EF4-FFF2-40B4-BE49-F238E27FC236}">
                <a16:creationId xmlns:a16="http://schemas.microsoft.com/office/drawing/2014/main" id="{ECAAE550-DB64-5F93-CD62-DF9D3FC3CB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97" y="450863"/>
            <a:ext cx="1664999" cy="1112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EUROfusion (EIROforum member) | ESO">
            <a:extLst>
              <a:ext uri="{FF2B5EF4-FFF2-40B4-BE49-F238E27FC236}">
                <a16:creationId xmlns:a16="http://schemas.microsoft.com/office/drawing/2014/main" id="{0AD140C2-CABC-4EC2-0BF6-F0087FBC51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375" y="214286"/>
            <a:ext cx="1176064" cy="358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B3A4427F-4BE9-60A6-E2B8-BEA95C3038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254" y="651606"/>
            <a:ext cx="1192496" cy="5117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fireworks, outdoor object&#10;&#10;Description automatically generated">
            <a:extLst>
              <a:ext uri="{FF2B5EF4-FFF2-40B4-BE49-F238E27FC236}">
                <a16:creationId xmlns:a16="http://schemas.microsoft.com/office/drawing/2014/main" id="{A3D3E4E6-4ECF-BB4E-5815-443E4100AC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4776" y="-550350"/>
            <a:ext cx="3427689" cy="2424485"/>
          </a:xfrm>
          <a:prstGeom prst="rect">
            <a:avLst/>
          </a:prstGeom>
        </p:spPr>
      </p:pic>
      <p:pic>
        <p:nvPicPr>
          <p:cNvPr id="12" name="Picture 11" descr="Text, logo&#10;&#10;Description automatically generated">
            <a:extLst>
              <a:ext uri="{FF2B5EF4-FFF2-40B4-BE49-F238E27FC236}">
                <a16:creationId xmlns:a16="http://schemas.microsoft.com/office/drawing/2014/main" id="{B0EA7DB7-F1BD-5D5A-281B-9A51B1F6BA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0930" y="196786"/>
            <a:ext cx="2124221" cy="930211"/>
          </a:xfrm>
          <a:prstGeom prst="rect">
            <a:avLst/>
          </a:prstGeom>
        </p:spPr>
      </p:pic>
      <p:pic>
        <p:nvPicPr>
          <p:cNvPr id="2" name="Picture 2">
            <a:extLst>
              <a:ext uri="{FF2B5EF4-FFF2-40B4-BE49-F238E27FC236}">
                <a16:creationId xmlns:a16="http://schemas.microsoft.com/office/drawing/2014/main" id="{3110F749-40CD-428D-81B9-5D57AA92E1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0769" y="1236998"/>
            <a:ext cx="1209465" cy="50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arcador de pie de página 2">
            <a:extLst>
              <a:ext uri="{FF2B5EF4-FFF2-40B4-BE49-F238E27FC236}">
                <a16:creationId xmlns:a16="http://schemas.microsoft.com/office/drawing/2014/main" id="{B3E2EC78-AE9C-FFFC-9EE2-E02E78C732C6}"/>
              </a:ext>
            </a:extLst>
          </p:cNvPr>
          <p:cNvSpPr>
            <a:spLocks noGrp="1"/>
          </p:cNvSpPr>
          <p:nvPr>
            <p:ph type="ftr" sz="quarter" idx="11"/>
          </p:nvPr>
        </p:nvSpPr>
        <p:spPr/>
        <p:txBody>
          <a:bodyPr/>
          <a:lstStyle/>
          <a:p>
            <a:pPr algn="r"/>
            <a:r>
              <a:rPr lang="fr-FR"/>
              <a:t>Deuteron extraction | 2nd DONES WS | 20 October 2023 | Page 3</a:t>
            </a:r>
            <a:endParaRPr lang="en-GB" dirty="0"/>
          </a:p>
        </p:txBody>
      </p:sp>
    </p:spTree>
    <p:extLst>
      <p:ext uri="{BB962C8B-B14F-4D97-AF65-F5344CB8AC3E}">
        <p14:creationId xmlns:p14="http://schemas.microsoft.com/office/powerpoint/2010/main" val="177179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66" y="-74544"/>
            <a:ext cx="7975782" cy="668412"/>
          </a:xfrm>
        </p:spPr>
        <p:txBody>
          <a:bodyPr/>
          <a:lstStyle/>
          <a:p>
            <a:pPr algn="ctr"/>
            <a:r>
              <a:rPr lang="pl-PL" b="1" dirty="0" err="1"/>
              <a:t>Facilities</a:t>
            </a:r>
            <a:r>
              <a:rPr lang="pl-PL" b="1" dirty="0"/>
              <a:t> for </a:t>
            </a:r>
            <a:r>
              <a:rPr lang="pl-PL" b="1" dirty="0" err="1"/>
              <a:t>complementary</a:t>
            </a:r>
            <a:r>
              <a:rPr lang="pl-PL" b="1" dirty="0"/>
              <a:t> </a:t>
            </a:r>
            <a:r>
              <a:rPr lang="pl-PL" b="1" dirty="0" err="1"/>
              <a:t>experiments</a:t>
            </a:r>
            <a:endParaRPr lang="es-ES" b="1" dirty="0"/>
          </a:p>
        </p:txBody>
      </p:sp>
      <p:pic>
        <p:nvPicPr>
          <p:cNvPr id="19" name="Picture 3"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241"/>
            <a:ext cx="898308" cy="48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 Marcador de contenido"/>
          <p:cNvPicPr>
            <a:picLocks noChangeAspect="1"/>
          </p:cNvPicPr>
          <p:nvPr/>
        </p:nvPicPr>
        <p:blipFill rotWithShape="1">
          <a:blip r:embed="rId3">
            <a:extLst>
              <a:ext uri="{28A0092B-C50C-407E-A947-70E740481C1C}">
                <a14:useLocalDpi xmlns:a14="http://schemas.microsoft.com/office/drawing/2010/main" val="0"/>
              </a:ext>
            </a:extLst>
          </a:blip>
          <a:srcRect l="4211" t="14265" r="2948" b="199"/>
          <a:stretch/>
        </p:blipFill>
        <p:spPr>
          <a:xfrm>
            <a:off x="6068885" y="1051720"/>
            <a:ext cx="2823595" cy="1448022"/>
          </a:xfrm>
          <a:prstGeom prst="rect">
            <a:avLst/>
          </a:prstGeom>
        </p:spPr>
      </p:pic>
      <p:pic>
        <p:nvPicPr>
          <p:cNvPr id="12" name="Picture 38">
            <a:extLst>
              <a:ext uri="{FF2B5EF4-FFF2-40B4-BE49-F238E27FC236}">
                <a16:creationId xmlns:a16="http://schemas.microsoft.com/office/drawing/2014/main" id="{BEFEA901-E6E4-0749-91E6-190974AFA019}"/>
              </a:ext>
            </a:extLst>
          </p:cNvPr>
          <p:cNvPicPr/>
          <p:nvPr/>
        </p:nvPicPr>
        <p:blipFill>
          <a:blip r:embed="rId4"/>
          <a:stretch>
            <a:fillRect/>
          </a:stretch>
        </p:blipFill>
        <p:spPr>
          <a:xfrm>
            <a:off x="306806" y="3453282"/>
            <a:ext cx="3799363" cy="868726"/>
          </a:xfrm>
          <a:prstGeom prst="rect">
            <a:avLst/>
          </a:prstGeom>
        </p:spPr>
      </p:pic>
      <p:sp>
        <p:nvSpPr>
          <p:cNvPr id="13" name="9 CuadroTexto">
            <a:extLst>
              <a:ext uri="{FF2B5EF4-FFF2-40B4-BE49-F238E27FC236}">
                <a16:creationId xmlns:a16="http://schemas.microsoft.com/office/drawing/2014/main" id="{26DFFFEF-AAA1-964D-AE15-C92C7EC4A01C}"/>
              </a:ext>
            </a:extLst>
          </p:cNvPr>
          <p:cNvSpPr txBox="1"/>
          <p:nvPr/>
        </p:nvSpPr>
        <p:spPr>
          <a:xfrm>
            <a:off x="407993" y="3226020"/>
            <a:ext cx="801738" cy="338554"/>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dirty="0">
                <a:latin typeface="Calibri" panose="020F0502020204030204" pitchFamily="34" charset="0"/>
                <a:cs typeface="Arial" panose="020B0604020202020204" pitchFamily="34" charset="0"/>
              </a:rPr>
              <a:t>ZY plane (X=0)</a:t>
            </a:r>
          </a:p>
          <a:p>
            <a:pPr algn="ctr"/>
            <a:r>
              <a:rPr lang="en-US" sz="800" dirty="0">
                <a:latin typeface="Calibri" panose="020F0502020204030204" pitchFamily="34" charset="0"/>
                <a:cs typeface="Arial" panose="020B0604020202020204" pitchFamily="34" charset="0"/>
              </a:rPr>
              <a:t>(</a:t>
            </a:r>
            <a:r>
              <a:rPr lang="en-US" sz="800" dirty="0" err="1">
                <a:latin typeface="Calibri" panose="020F0502020204030204" pitchFamily="34" charset="0"/>
                <a:cs typeface="Arial" panose="020B0604020202020204" pitchFamily="34" charset="0"/>
              </a:rPr>
              <a:t>vertica</a:t>
            </a:r>
            <a:r>
              <a:rPr lang="pl-PL" sz="800" dirty="0">
                <a:latin typeface="Calibri" panose="020F0502020204030204" pitchFamily="34" charset="0"/>
                <a:cs typeface="Arial" panose="020B0604020202020204" pitchFamily="34" charset="0"/>
              </a:rPr>
              <a:t>l</a:t>
            </a:r>
            <a:r>
              <a:rPr lang="en-US" sz="800" dirty="0">
                <a:latin typeface="Calibri" panose="020F0502020204030204" pitchFamily="34" charset="0"/>
                <a:cs typeface="Arial" panose="020B0604020202020204" pitchFamily="34" charset="0"/>
              </a:rPr>
              <a:t>)</a:t>
            </a:r>
          </a:p>
        </p:txBody>
      </p:sp>
      <p:grpSp>
        <p:nvGrpSpPr>
          <p:cNvPr id="14" name="Grupo 20">
            <a:extLst>
              <a:ext uri="{FF2B5EF4-FFF2-40B4-BE49-F238E27FC236}">
                <a16:creationId xmlns:a16="http://schemas.microsoft.com/office/drawing/2014/main" id="{92DA5FDB-0632-F94D-B785-CEA2AF6F12F7}"/>
              </a:ext>
            </a:extLst>
          </p:cNvPr>
          <p:cNvGrpSpPr/>
          <p:nvPr/>
        </p:nvGrpSpPr>
        <p:grpSpPr>
          <a:xfrm>
            <a:off x="7197985" y="1552356"/>
            <a:ext cx="1656958" cy="1686050"/>
            <a:chOff x="5975608" y="1676362"/>
            <a:chExt cx="2244200" cy="2248064"/>
          </a:xfrm>
        </p:grpSpPr>
        <p:sp>
          <p:nvSpPr>
            <p:cNvPr id="15" name="CuadroTexto 2">
              <a:extLst>
                <a:ext uri="{FF2B5EF4-FFF2-40B4-BE49-F238E27FC236}">
                  <a16:creationId xmlns:a16="http://schemas.microsoft.com/office/drawing/2014/main" id="{51E91B7F-BBA1-AF40-8EFA-F3D4B81EC727}"/>
                </a:ext>
              </a:extLst>
            </p:cNvPr>
            <p:cNvSpPr txBox="1"/>
            <p:nvPr/>
          </p:nvSpPr>
          <p:spPr>
            <a:xfrm>
              <a:off x="5975608" y="2939542"/>
              <a:ext cx="2244200" cy="984884"/>
            </a:xfrm>
            <a:prstGeom prst="rect">
              <a:avLst/>
            </a:prstGeom>
            <a:solidFill>
              <a:schemeClr val="bg1"/>
            </a:solidFill>
          </p:spPr>
          <p:txBody>
            <a:bodyPr wrap="square" rtlCol="0">
              <a:spAutoFit/>
            </a:bodyPr>
            <a:lstStyle/>
            <a:p>
              <a:pPr algn="ctr"/>
              <a:r>
                <a:rPr lang="en-GB" sz="1400" dirty="0">
                  <a:solidFill>
                    <a:srgbClr val="FF0000"/>
                  </a:solidFill>
                  <a:latin typeface="Calibri" panose="020F0502020204030204" pitchFamily="34" charset="0"/>
                </a:rPr>
                <a:t>Experiments with</a:t>
              </a:r>
            </a:p>
            <a:p>
              <a:pPr algn="ctr"/>
              <a:r>
                <a:rPr lang="en-GB" sz="1400" dirty="0">
                  <a:solidFill>
                    <a:srgbClr val="FF0000"/>
                  </a:solidFill>
                  <a:latin typeface="Calibri" panose="020F0502020204030204" pitchFamily="34" charset="0"/>
                </a:rPr>
                <a:t>continuous neutron beam</a:t>
              </a:r>
            </a:p>
          </p:txBody>
        </p:sp>
        <p:sp>
          <p:nvSpPr>
            <p:cNvPr id="16" name="Rectángulo 13">
              <a:extLst>
                <a:ext uri="{FF2B5EF4-FFF2-40B4-BE49-F238E27FC236}">
                  <a16:creationId xmlns:a16="http://schemas.microsoft.com/office/drawing/2014/main" id="{F5487B0B-3419-1C45-AC94-9C742C8ACC77}"/>
                </a:ext>
              </a:extLst>
            </p:cNvPr>
            <p:cNvSpPr/>
            <p:nvPr/>
          </p:nvSpPr>
          <p:spPr>
            <a:xfrm>
              <a:off x="7151102" y="1676362"/>
              <a:ext cx="661660" cy="264622"/>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7" name="24 Conector recto de flecha">
              <a:extLst>
                <a:ext uri="{FF2B5EF4-FFF2-40B4-BE49-F238E27FC236}">
                  <a16:creationId xmlns:a16="http://schemas.microsoft.com/office/drawing/2014/main" id="{B0A370CE-6DD3-4F42-8307-ACE0172C7ABA}"/>
                </a:ext>
              </a:extLst>
            </p:cNvPr>
            <p:cNvCxnSpPr>
              <a:cxnSpLocks/>
            </p:cNvCxnSpPr>
            <p:nvPr/>
          </p:nvCxnSpPr>
          <p:spPr>
            <a:xfrm flipV="1">
              <a:off x="7441686" y="2023138"/>
              <a:ext cx="0" cy="9747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9 CuadroTexto">
            <a:extLst>
              <a:ext uri="{FF2B5EF4-FFF2-40B4-BE49-F238E27FC236}">
                <a16:creationId xmlns:a16="http://schemas.microsoft.com/office/drawing/2014/main" id="{26DFFFEF-AAA1-964D-AE15-C92C7EC4A01C}"/>
              </a:ext>
            </a:extLst>
          </p:cNvPr>
          <p:cNvSpPr txBox="1"/>
          <p:nvPr/>
        </p:nvSpPr>
        <p:spPr>
          <a:xfrm>
            <a:off x="5892357" y="1078736"/>
            <a:ext cx="1032147" cy="338554"/>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800" dirty="0">
                <a:latin typeface="Calibri" panose="020F0502020204030204" pitchFamily="34" charset="0"/>
                <a:cs typeface="Arial" panose="020B0604020202020204" pitchFamily="34" charset="0"/>
              </a:rPr>
              <a:t>X</a:t>
            </a:r>
            <a:r>
              <a:rPr lang="en-US" sz="800" dirty="0">
                <a:latin typeface="Calibri" panose="020F0502020204030204" pitchFamily="34" charset="0"/>
                <a:cs typeface="Arial" panose="020B0604020202020204" pitchFamily="34" charset="0"/>
              </a:rPr>
              <a:t>Y plane</a:t>
            </a:r>
            <a:r>
              <a:rPr lang="pl-PL" sz="800" dirty="0">
                <a:latin typeface="Calibri" panose="020F0502020204030204" pitchFamily="34" charset="0"/>
                <a:cs typeface="Arial" panose="020B0604020202020204" pitchFamily="34" charset="0"/>
              </a:rPr>
              <a:t> </a:t>
            </a:r>
            <a:r>
              <a:rPr lang="en-US" sz="800" dirty="0">
                <a:latin typeface="Calibri" panose="020F0502020204030204" pitchFamily="34" charset="0"/>
                <a:cs typeface="Arial" panose="020B0604020202020204" pitchFamily="34" charset="0"/>
              </a:rPr>
              <a:t>(</a:t>
            </a:r>
            <a:r>
              <a:rPr lang="pl-PL" sz="800" dirty="0">
                <a:latin typeface="Calibri" panose="020F0502020204030204" pitchFamily="34" charset="0"/>
                <a:cs typeface="Arial" panose="020B0604020202020204" pitchFamily="34" charset="0"/>
              </a:rPr>
              <a:t>Z</a:t>
            </a:r>
            <a:r>
              <a:rPr lang="en-US" sz="800" dirty="0">
                <a:latin typeface="Calibri" panose="020F0502020204030204" pitchFamily="34" charset="0"/>
                <a:cs typeface="Arial" panose="020B0604020202020204" pitchFamily="34" charset="0"/>
              </a:rPr>
              <a:t>=0)</a:t>
            </a:r>
          </a:p>
          <a:p>
            <a:pPr algn="ctr"/>
            <a:r>
              <a:rPr lang="en-US" sz="800" dirty="0">
                <a:latin typeface="Calibri" panose="020F0502020204030204" pitchFamily="34" charset="0"/>
                <a:cs typeface="Arial" panose="020B0604020202020204" pitchFamily="34" charset="0"/>
              </a:rPr>
              <a:t>(</a:t>
            </a:r>
            <a:r>
              <a:rPr lang="pl-PL" sz="800" dirty="0" err="1">
                <a:latin typeface="Calibri" panose="020F0502020204030204" pitchFamily="34" charset="0"/>
                <a:cs typeface="Arial" panose="020B0604020202020204" pitchFamily="34" charset="0"/>
              </a:rPr>
              <a:t>horizontal</a:t>
            </a:r>
            <a:r>
              <a:rPr lang="en-US" sz="800" dirty="0">
                <a:latin typeface="Calibri" panose="020F0502020204030204" pitchFamily="34" charset="0"/>
                <a:cs typeface="Arial" panose="020B0604020202020204" pitchFamily="34" charset="0"/>
              </a:rPr>
              <a:t>)</a:t>
            </a:r>
          </a:p>
        </p:txBody>
      </p:sp>
      <p:grpSp>
        <p:nvGrpSpPr>
          <p:cNvPr id="21" name="Grupa 20"/>
          <p:cNvGrpSpPr/>
          <p:nvPr/>
        </p:nvGrpSpPr>
        <p:grpSpPr>
          <a:xfrm>
            <a:off x="273026" y="743265"/>
            <a:ext cx="5488606" cy="1512168"/>
            <a:chOff x="3851920" y="627534"/>
            <a:chExt cx="6505426" cy="1656184"/>
          </a:xfrm>
        </p:grpSpPr>
        <p:pic>
          <p:nvPicPr>
            <p:cNvPr id="22" name="Kép 6" descr="C:\Users\Toth Matyas\Desktop\Matyy\6. DONES\Sys Resp on TC\TC Main Documents\Képek\Good quality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627534"/>
              <a:ext cx="4583312" cy="1656184"/>
            </a:xfrm>
            <a:prstGeom prst="rect">
              <a:avLst/>
            </a:prstGeom>
            <a:noFill/>
            <a:ln>
              <a:noFill/>
            </a:ln>
          </p:spPr>
        </p:pic>
        <p:sp>
          <p:nvSpPr>
            <p:cNvPr id="23" name="Elipsa 22"/>
            <p:cNvSpPr/>
            <p:nvPr/>
          </p:nvSpPr>
          <p:spPr>
            <a:xfrm>
              <a:off x="7030170" y="1367416"/>
              <a:ext cx="350141" cy="2925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cxnSp>
          <p:nvCxnSpPr>
            <p:cNvPr id="24" name="Łącznik prosty ze strzałką 23"/>
            <p:cNvCxnSpPr/>
            <p:nvPr/>
          </p:nvCxnSpPr>
          <p:spPr>
            <a:xfrm>
              <a:off x="7355222" y="1591820"/>
              <a:ext cx="374555" cy="39529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5" name="Elipsa 24"/>
            <p:cNvSpPr/>
            <p:nvPr/>
          </p:nvSpPr>
          <p:spPr>
            <a:xfrm rot="20757088">
              <a:off x="7346382" y="1263656"/>
              <a:ext cx="766790" cy="220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Łącznik prosty ze strzałką 26"/>
            <p:cNvCxnSpPr/>
            <p:nvPr/>
          </p:nvCxnSpPr>
          <p:spPr>
            <a:xfrm>
              <a:off x="8113749" y="1310622"/>
              <a:ext cx="2243597" cy="71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pole tekstowe 27"/>
          <p:cNvSpPr txBox="1"/>
          <p:nvPr/>
        </p:nvSpPr>
        <p:spPr>
          <a:xfrm>
            <a:off x="4572000" y="649020"/>
            <a:ext cx="4572000" cy="338554"/>
          </a:xfrm>
          <a:prstGeom prst="rect">
            <a:avLst/>
          </a:prstGeom>
          <a:noFill/>
        </p:spPr>
        <p:txBody>
          <a:bodyPr wrap="square" rtlCol="0">
            <a:spAutoFit/>
          </a:bodyPr>
          <a:lstStyle/>
          <a:p>
            <a:r>
              <a:rPr lang="pl-PL" sz="1600" dirty="0" err="1">
                <a:solidFill>
                  <a:srgbClr val="002060"/>
                </a:solidFill>
                <a:latin typeface="Calibri" panose="020F0502020204030204" pitchFamily="34" charset="0"/>
              </a:rPr>
              <a:t>Collimated</a:t>
            </a:r>
            <a:r>
              <a:rPr lang="pl-PL" sz="1600" dirty="0">
                <a:solidFill>
                  <a:srgbClr val="002060"/>
                </a:solidFill>
                <a:latin typeface="Calibri" panose="020F0502020204030204" pitchFamily="34" charset="0"/>
              </a:rPr>
              <a:t> neutron beam </a:t>
            </a:r>
            <a:r>
              <a:rPr lang="pl-PL" sz="1600" dirty="0" err="1">
                <a:solidFill>
                  <a:srgbClr val="002060"/>
                </a:solidFill>
                <a:latin typeface="Calibri" panose="020F0502020204030204" pitchFamily="34" charset="0"/>
              </a:rPr>
              <a:t>facility</a:t>
            </a:r>
            <a:r>
              <a:rPr lang="pl-PL" sz="1600" dirty="0">
                <a:solidFill>
                  <a:srgbClr val="002060"/>
                </a:solidFill>
                <a:latin typeface="Calibri" panose="020F0502020204030204" pitchFamily="34" charset="0"/>
              </a:rPr>
              <a:t> </a:t>
            </a:r>
            <a:r>
              <a:rPr lang="pl-PL" sz="1300" dirty="0">
                <a:solidFill>
                  <a:srgbClr val="002060"/>
                </a:solidFill>
                <a:latin typeface="Calibri" panose="020F0502020204030204" pitchFamily="34" charset="0"/>
              </a:rPr>
              <a:t>– </a:t>
            </a:r>
            <a:r>
              <a:rPr lang="pl-PL" sz="1300" dirty="0" err="1">
                <a:solidFill>
                  <a:srgbClr val="FF0000"/>
                </a:solidFill>
                <a:latin typeface="Calibri" panose="020F0502020204030204" pitchFamily="34" charset="0"/>
              </a:rPr>
              <a:t>behind</a:t>
            </a:r>
            <a:r>
              <a:rPr lang="pl-PL" sz="1300" dirty="0">
                <a:solidFill>
                  <a:srgbClr val="FF0000"/>
                </a:solidFill>
                <a:latin typeface="Calibri" panose="020F0502020204030204" pitchFamily="34" charset="0"/>
              </a:rPr>
              <a:t> the Test Cell</a:t>
            </a:r>
          </a:p>
        </p:txBody>
      </p:sp>
      <p:grpSp>
        <p:nvGrpSpPr>
          <p:cNvPr id="29" name="Grupa 28"/>
          <p:cNvGrpSpPr/>
          <p:nvPr/>
        </p:nvGrpSpPr>
        <p:grpSpPr>
          <a:xfrm>
            <a:off x="3635896" y="2067694"/>
            <a:ext cx="1176909" cy="1177165"/>
            <a:chOff x="1991824" y="1744058"/>
            <a:chExt cx="790696" cy="827692"/>
          </a:xfrm>
        </p:grpSpPr>
        <p:pic>
          <p:nvPicPr>
            <p:cNvPr id="30" name="Kép 7" descr="C:\Users\Toth Matyas\Desktop\Matyy\6. DONES\Sys Resp on TC\TC Main Documents\Képek\Good quality (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1824" y="1744058"/>
              <a:ext cx="790696" cy="827692"/>
            </a:xfrm>
            <a:prstGeom prst="rect">
              <a:avLst/>
            </a:prstGeom>
            <a:noFill/>
            <a:ln w="19050">
              <a:solidFill>
                <a:schemeClr val="tx1"/>
              </a:solidFill>
            </a:ln>
          </p:spPr>
        </p:pic>
        <p:cxnSp>
          <p:nvCxnSpPr>
            <p:cNvPr id="31" name="Łącznik prostoliniowy 30"/>
            <p:cNvCxnSpPr/>
            <p:nvPr/>
          </p:nvCxnSpPr>
          <p:spPr>
            <a:xfrm flipV="1">
              <a:off x="2511064" y="2139702"/>
              <a:ext cx="207112" cy="625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 name="Rectángulo 17">
            <a:extLst>
              <a:ext uri="{FF2B5EF4-FFF2-40B4-BE49-F238E27FC236}">
                <a16:creationId xmlns:a16="http://schemas.microsoft.com/office/drawing/2014/main" id="{E02C2481-1732-C043-8B45-DD0F08DD7D9E}"/>
              </a:ext>
            </a:extLst>
          </p:cNvPr>
          <p:cNvSpPr/>
          <p:nvPr/>
        </p:nvSpPr>
        <p:spPr>
          <a:xfrm>
            <a:off x="440696" y="4025983"/>
            <a:ext cx="2259095" cy="13946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Prostokąt 37"/>
          <p:cNvSpPr/>
          <p:nvPr/>
        </p:nvSpPr>
        <p:spPr>
          <a:xfrm>
            <a:off x="216557" y="4322008"/>
            <a:ext cx="6981427" cy="553998"/>
          </a:xfrm>
          <a:prstGeom prst="rect">
            <a:avLst/>
          </a:prstGeom>
        </p:spPr>
        <p:txBody>
          <a:bodyPr wrap="square">
            <a:spAutoFit/>
          </a:bodyPr>
          <a:lstStyle/>
          <a:p>
            <a:r>
              <a:rPr lang="en-US" sz="1600" dirty="0">
                <a:solidFill>
                  <a:srgbClr val="002060"/>
                </a:solidFill>
                <a:latin typeface="Calibri" panose="020F0502020204030204" pitchFamily="34" charset="0"/>
              </a:rPr>
              <a:t>Experiments with </a:t>
            </a:r>
            <a:r>
              <a:rPr lang="pl-PL" sz="1600" dirty="0" err="1">
                <a:solidFill>
                  <a:srgbClr val="002060"/>
                </a:solidFill>
                <a:latin typeface="Calibri" panose="020F0502020204030204" pitchFamily="34" charset="0"/>
              </a:rPr>
              <a:t>pulsed</a:t>
            </a:r>
            <a:r>
              <a:rPr lang="pl-PL" sz="1600" dirty="0">
                <a:solidFill>
                  <a:srgbClr val="002060"/>
                </a:solidFill>
                <a:latin typeface="Calibri" panose="020F0502020204030204" pitchFamily="34" charset="0"/>
              </a:rPr>
              <a:t> deuteron and </a:t>
            </a:r>
            <a:r>
              <a:rPr lang="en-US" sz="1600" dirty="0">
                <a:solidFill>
                  <a:srgbClr val="002060"/>
                </a:solidFill>
                <a:latin typeface="Calibri" panose="020F0502020204030204" pitchFamily="34" charset="0"/>
              </a:rPr>
              <a:t>neutron</a:t>
            </a:r>
            <a:r>
              <a:rPr lang="pl-PL" sz="1600" dirty="0">
                <a:solidFill>
                  <a:srgbClr val="002060"/>
                </a:solidFill>
                <a:latin typeface="Calibri" panose="020F0502020204030204" pitchFamily="34" charset="0"/>
              </a:rPr>
              <a:t> </a:t>
            </a:r>
            <a:r>
              <a:rPr lang="pl-PL" sz="1600" dirty="0" err="1">
                <a:solidFill>
                  <a:srgbClr val="002060"/>
                </a:solidFill>
                <a:latin typeface="Calibri" panose="020F0502020204030204" pitchFamily="34" charset="0"/>
              </a:rPr>
              <a:t>beams</a:t>
            </a:r>
            <a:r>
              <a:rPr lang="pl-PL" sz="1600" dirty="0">
                <a:solidFill>
                  <a:srgbClr val="002060"/>
                </a:solidFill>
                <a:latin typeface="Calibri" panose="020F0502020204030204" pitchFamily="34" charset="0"/>
              </a:rPr>
              <a:t> </a:t>
            </a:r>
            <a:r>
              <a:rPr lang="pl-PL" sz="1600" dirty="0">
                <a:solidFill>
                  <a:srgbClr val="FF0000"/>
                </a:solidFill>
                <a:latin typeface="Calibri" panose="020F0502020204030204" pitchFamily="34" charset="0"/>
              </a:rPr>
              <a:t>– </a:t>
            </a:r>
            <a:r>
              <a:rPr lang="pl-PL" sz="1600" dirty="0" err="1">
                <a:solidFill>
                  <a:srgbClr val="FF0000"/>
                </a:solidFill>
                <a:latin typeface="Calibri" panose="020F0502020204030204" pitchFamily="34" charset="0"/>
              </a:rPr>
              <a:t>pulsed</a:t>
            </a:r>
            <a:r>
              <a:rPr lang="pl-PL" sz="1600" dirty="0">
                <a:solidFill>
                  <a:srgbClr val="FF0000"/>
                </a:solidFill>
                <a:latin typeface="Calibri" panose="020F0502020204030204" pitchFamily="34" charset="0"/>
              </a:rPr>
              <a:t>, not </a:t>
            </a:r>
            <a:r>
              <a:rPr lang="pl-PL" sz="1600" dirty="0" err="1">
                <a:solidFill>
                  <a:srgbClr val="FF0000"/>
                </a:solidFill>
                <a:latin typeface="Calibri" panose="020F0502020204030204" pitchFamily="34" charset="0"/>
              </a:rPr>
              <a:t>continuous</a:t>
            </a:r>
            <a:r>
              <a:rPr lang="pl-PL" sz="1600" dirty="0">
                <a:solidFill>
                  <a:srgbClr val="FF0000"/>
                </a:solidFill>
                <a:latin typeface="Calibri" panose="020F0502020204030204" pitchFamily="34" charset="0"/>
              </a:rPr>
              <a:t>!</a:t>
            </a:r>
          </a:p>
          <a:p>
            <a:r>
              <a:rPr lang="pl-PL" sz="1400" dirty="0">
                <a:solidFill>
                  <a:srgbClr val="002060"/>
                </a:solidFill>
                <a:latin typeface="Calibri" panose="020F0502020204030204" pitchFamily="34" charset="0"/>
              </a:rPr>
              <a:t>(one </a:t>
            </a:r>
            <a:r>
              <a:rPr lang="pl-PL" sz="1400" dirty="0" err="1">
                <a:solidFill>
                  <a:srgbClr val="002060"/>
                </a:solidFill>
                <a:latin typeface="Calibri" panose="020F0502020204030204" pitchFamily="34" charset="0"/>
              </a:rPr>
              <a:t>level</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below</a:t>
            </a:r>
            <a:r>
              <a:rPr lang="pl-PL" sz="1400" dirty="0">
                <a:solidFill>
                  <a:srgbClr val="002060"/>
                </a:solidFill>
                <a:latin typeface="Calibri" panose="020F0502020204030204" pitchFamily="34" charset="0"/>
              </a:rPr>
              <a:t> the </a:t>
            </a:r>
            <a:r>
              <a:rPr lang="pl-PL" sz="1400" dirty="0" err="1">
                <a:solidFill>
                  <a:srgbClr val="002060"/>
                </a:solidFill>
                <a:latin typeface="Calibri" panose="020F0502020204030204" pitchFamily="34" charset="0"/>
              </a:rPr>
              <a:t>accelerator</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vault</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E.g</a:t>
            </a:r>
            <a:r>
              <a:rPr lang="pl-PL" sz="1400" dirty="0">
                <a:solidFill>
                  <a:srgbClr val="002060"/>
                </a:solidFill>
                <a:latin typeface="Calibri" panose="020F0502020204030204" pitchFamily="34" charset="0"/>
              </a:rPr>
              <a:t>. neutron Time-of-</a:t>
            </a:r>
            <a:r>
              <a:rPr lang="pl-PL" sz="1400" dirty="0" err="1">
                <a:solidFill>
                  <a:srgbClr val="002060"/>
                </a:solidFill>
                <a:latin typeface="Calibri" panose="020F0502020204030204" pitchFamily="34" charset="0"/>
              </a:rPr>
              <a:t>flight</a:t>
            </a:r>
            <a:r>
              <a:rPr lang="pl-PL" sz="1400" dirty="0">
                <a:solidFill>
                  <a:srgbClr val="002060"/>
                </a:solidFill>
                <a:latin typeface="Calibri" panose="020F0502020204030204" pitchFamily="34" charset="0"/>
              </a:rPr>
              <a:t> </a:t>
            </a:r>
            <a:r>
              <a:rPr lang="pl-PL" sz="1400" dirty="0" err="1">
                <a:solidFill>
                  <a:srgbClr val="002060"/>
                </a:solidFill>
                <a:latin typeface="Calibri" panose="020F0502020204030204" pitchFamily="34" charset="0"/>
              </a:rPr>
              <a:t>facility</a:t>
            </a:r>
            <a:endParaRPr lang="en-US" sz="1400" dirty="0">
              <a:solidFill>
                <a:srgbClr val="002060"/>
              </a:solidFill>
              <a:latin typeface="Calibri" panose="020F0502020204030204" pitchFamily="34" charset="0"/>
            </a:endParaRPr>
          </a:p>
        </p:txBody>
      </p:sp>
      <p:pic>
        <p:nvPicPr>
          <p:cNvPr id="3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37937"/>
            <a:ext cx="1068834" cy="44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Elipsa 39"/>
          <p:cNvSpPr/>
          <p:nvPr/>
        </p:nvSpPr>
        <p:spPr>
          <a:xfrm rot="20757088">
            <a:off x="846210" y="1888561"/>
            <a:ext cx="2101646" cy="18088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Łącznik prosty ze strzałką 40"/>
          <p:cNvCxnSpPr/>
          <p:nvPr/>
        </p:nvCxnSpPr>
        <p:spPr>
          <a:xfrm>
            <a:off x="1979712" y="2057039"/>
            <a:ext cx="72009" cy="196894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4876648" y="2067694"/>
            <a:ext cx="2100090" cy="1200329"/>
          </a:xfrm>
          <a:prstGeom prst="rect">
            <a:avLst/>
          </a:prstGeom>
          <a:solidFill>
            <a:schemeClr val="bg1"/>
          </a:solidFill>
        </p:spPr>
        <p:txBody>
          <a:bodyPr wrap="square" rtlCol="0">
            <a:spAutoFit/>
          </a:bodyPr>
          <a:lstStyle/>
          <a:p>
            <a:r>
              <a:rPr lang="pl-PL" sz="1600" dirty="0">
                <a:solidFill>
                  <a:srgbClr val="7030A0"/>
                </a:solidFill>
                <a:latin typeface="Calibri" panose="020F0502020204030204" pitchFamily="34" charset="0"/>
              </a:rPr>
              <a:t>DONES Test Cell</a:t>
            </a:r>
          </a:p>
          <a:p>
            <a:r>
              <a:rPr lang="pl-PL" sz="1400" dirty="0" err="1">
                <a:solidFill>
                  <a:srgbClr val="7030A0"/>
                </a:solidFill>
                <a:latin typeface="Calibri" panose="020F0502020204030204" pitchFamily="34" charset="0"/>
              </a:rPr>
              <a:t>Possible</a:t>
            </a:r>
            <a:r>
              <a:rPr lang="pl-PL" sz="1400" dirty="0">
                <a:solidFill>
                  <a:srgbClr val="7030A0"/>
                </a:solidFill>
                <a:latin typeface="Calibri" panose="020F0502020204030204" pitchFamily="34" charset="0"/>
              </a:rPr>
              <a:t> </a:t>
            </a:r>
            <a:r>
              <a:rPr lang="pl-PL" sz="1400" dirty="0" err="1">
                <a:solidFill>
                  <a:srgbClr val="7030A0"/>
                </a:solidFill>
                <a:latin typeface="Calibri" panose="020F0502020204030204" pitchFamily="34" charset="0"/>
              </a:rPr>
              <a:t>implementation</a:t>
            </a:r>
            <a:r>
              <a:rPr lang="pl-PL" sz="1400" dirty="0">
                <a:solidFill>
                  <a:srgbClr val="7030A0"/>
                </a:solidFill>
                <a:latin typeface="Calibri" panose="020F0502020204030204" pitchFamily="34" charset="0"/>
              </a:rPr>
              <a:t> of </a:t>
            </a:r>
            <a:r>
              <a:rPr lang="pl-PL" sz="1400" dirty="0" err="1">
                <a:solidFill>
                  <a:srgbClr val="7030A0"/>
                </a:solidFill>
                <a:latin typeface="Calibri" panose="020F0502020204030204" pitchFamily="34" charset="0"/>
              </a:rPr>
              <a:t>dedicated</a:t>
            </a:r>
            <a:r>
              <a:rPr lang="pl-PL" sz="1400" dirty="0">
                <a:solidFill>
                  <a:srgbClr val="7030A0"/>
                </a:solidFill>
                <a:latin typeface="Calibri" panose="020F0502020204030204" pitchFamily="34" charset="0"/>
              </a:rPr>
              <a:t> </a:t>
            </a:r>
            <a:r>
              <a:rPr lang="pl-PL" sz="1400" dirty="0" err="1">
                <a:solidFill>
                  <a:srgbClr val="7030A0"/>
                </a:solidFill>
                <a:latin typeface="Calibri" panose="020F0502020204030204" pitchFamily="34" charset="0"/>
              </a:rPr>
              <a:t>irradiation</a:t>
            </a:r>
            <a:r>
              <a:rPr lang="pl-PL" sz="1400" dirty="0">
                <a:solidFill>
                  <a:srgbClr val="7030A0"/>
                </a:solidFill>
                <a:latin typeface="Calibri" panose="020F0502020204030204" pitchFamily="34" charset="0"/>
              </a:rPr>
              <a:t> </a:t>
            </a:r>
            <a:r>
              <a:rPr lang="pl-PL" sz="1400" dirty="0" err="1">
                <a:solidFill>
                  <a:srgbClr val="7030A0"/>
                </a:solidFill>
                <a:latin typeface="Calibri" panose="020F0502020204030204" pitchFamily="34" charset="0"/>
              </a:rPr>
              <a:t>modules</a:t>
            </a:r>
            <a:r>
              <a:rPr lang="pl-PL" sz="1400" dirty="0">
                <a:solidFill>
                  <a:srgbClr val="7030A0"/>
                </a:solidFill>
                <a:latin typeface="Calibri" panose="020F0502020204030204" pitchFamily="34" charset="0"/>
              </a:rPr>
              <a:t>, </a:t>
            </a:r>
            <a:r>
              <a:rPr lang="pl-PL" sz="1400" dirty="0" err="1">
                <a:solidFill>
                  <a:srgbClr val="7030A0"/>
                </a:solidFill>
                <a:latin typeface="Calibri" panose="020F0502020204030204" pitchFamily="34" charset="0"/>
              </a:rPr>
              <a:t>e.g</a:t>
            </a:r>
            <a:r>
              <a:rPr lang="pl-PL" sz="1400" dirty="0">
                <a:solidFill>
                  <a:srgbClr val="7030A0"/>
                </a:solidFill>
                <a:latin typeface="Calibri" panose="020F0502020204030204" pitchFamily="34" charset="0"/>
              </a:rPr>
              <a:t>. for the </a:t>
            </a:r>
            <a:r>
              <a:rPr lang="pl-PL" sz="1400" dirty="0" err="1">
                <a:solidFill>
                  <a:srgbClr val="7030A0"/>
                </a:solidFill>
                <a:latin typeface="Calibri" panose="020F0502020204030204" pitchFamily="34" charset="0"/>
              </a:rPr>
              <a:t>radioisotope</a:t>
            </a:r>
            <a:r>
              <a:rPr lang="pl-PL" sz="1400" dirty="0">
                <a:solidFill>
                  <a:srgbClr val="7030A0"/>
                </a:solidFill>
                <a:latin typeface="Calibri" panose="020F0502020204030204" pitchFamily="34" charset="0"/>
              </a:rPr>
              <a:t> </a:t>
            </a:r>
            <a:r>
              <a:rPr lang="pl-PL" sz="1400" dirty="0" err="1">
                <a:solidFill>
                  <a:srgbClr val="7030A0"/>
                </a:solidFill>
                <a:latin typeface="Calibri" panose="020F0502020204030204" pitchFamily="34" charset="0"/>
              </a:rPr>
              <a:t>production</a:t>
            </a:r>
            <a:endParaRPr lang="pl-PL" sz="1400" dirty="0">
              <a:solidFill>
                <a:srgbClr val="7030A0"/>
              </a:solidFill>
              <a:latin typeface="Calibri" panose="020F0502020204030204" pitchFamily="34" charset="0"/>
            </a:endParaRPr>
          </a:p>
        </p:txBody>
      </p:sp>
      <p:sp>
        <p:nvSpPr>
          <p:cNvPr id="33" name="Footer Placeholder 4"/>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341955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028700" y="-9196"/>
            <a:ext cx="8115300" cy="553998"/>
          </a:xfrm>
          <a:prstGeom prst="rect">
            <a:avLst/>
          </a:prstGeom>
          <a:noFill/>
        </p:spPr>
        <p:txBody>
          <a:bodyPr wrap="square" rtlCol="0">
            <a:spAutoFit/>
          </a:bodyPr>
          <a:lstStyle/>
          <a:p>
            <a:pPr algn="ctr"/>
            <a:r>
              <a:rPr lang="es-ES" sz="3000" b="1" dirty="0" err="1"/>
              <a:t>Extraction</a:t>
            </a:r>
            <a:r>
              <a:rPr lang="es-ES" sz="3000" b="1" dirty="0"/>
              <a:t> </a:t>
            </a:r>
            <a:r>
              <a:rPr lang="es-ES" sz="3000" b="1" dirty="0" err="1"/>
              <a:t>options</a:t>
            </a:r>
            <a:r>
              <a:rPr lang="es-ES" sz="3000" b="1" dirty="0"/>
              <a:t>- MEBT</a:t>
            </a:r>
          </a:p>
        </p:txBody>
      </p:sp>
      <p:sp>
        <p:nvSpPr>
          <p:cNvPr id="3" name="CuadroTexto 2"/>
          <p:cNvSpPr txBox="1"/>
          <p:nvPr/>
        </p:nvSpPr>
        <p:spPr>
          <a:xfrm>
            <a:off x="3244" y="568920"/>
            <a:ext cx="3417592" cy="3831818"/>
          </a:xfrm>
          <a:prstGeom prst="rect">
            <a:avLst/>
          </a:prstGeom>
          <a:noFill/>
        </p:spPr>
        <p:txBody>
          <a:bodyPr wrap="square" rtlCol="0">
            <a:spAutoFit/>
          </a:bodyPr>
          <a:lstStyle/>
          <a:p>
            <a:r>
              <a:rPr lang="en-US" sz="1350" b="1" dirty="0">
                <a:solidFill>
                  <a:srgbClr val="00B050"/>
                </a:solidFill>
              </a:rPr>
              <a:t>Advantages:</a:t>
            </a:r>
          </a:p>
          <a:p>
            <a:pPr marL="214313" indent="-214313">
              <a:buFontTx/>
              <a:buChar char="-"/>
            </a:pPr>
            <a:r>
              <a:rPr lang="en-US" sz="1350" dirty="0"/>
              <a:t>Lower energy (5 MeV) and power (625 kW):</a:t>
            </a:r>
          </a:p>
          <a:p>
            <a:pPr marL="557213" lvl="1" indent="-214313">
              <a:buFont typeface="Wingdings" panose="05000000000000000000" pitchFamily="2" charset="2"/>
              <a:buChar char="§"/>
            </a:pPr>
            <a:r>
              <a:rPr lang="en-US" sz="1350" dirty="0"/>
              <a:t>easier extraction: less EM field required -&gt; less extraction length.</a:t>
            </a:r>
          </a:p>
          <a:p>
            <a:pPr marL="557213" lvl="1" indent="-214313">
              <a:buFont typeface="Wingdings" panose="05000000000000000000" pitchFamily="2" charset="2"/>
              <a:buChar char="§"/>
            </a:pPr>
            <a:r>
              <a:rPr lang="en-US" sz="1350" dirty="0"/>
              <a:t>lower activation of non-clean extraction compared to the HEBT one.</a:t>
            </a:r>
          </a:p>
          <a:p>
            <a:pPr marL="214313" indent="-214313">
              <a:buFontTx/>
              <a:buChar char="-"/>
            </a:pPr>
            <a:r>
              <a:rPr lang="en-US" sz="1350" dirty="0"/>
              <a:t>Similar scheme to other projects.</a:t>
            </a:r>
          </a:p>
          <a:p>
            <a:endParaRPr lang="en-US" sz="1350" dirty="0"/>
          </a:p>
          <a:p>
            <a:r>
              <a:rPr lang="en-US" sz="1350" b="1" dirty="0">
                <a:solidFill>
                  <a:srgbClr val="FF0000"/>
                </a:solidFill>
              </a:rPr>
              <a:t>Drawbacks:</a:t>
            </a:r>
          </a:p>
          <a:p>
            <a:pPr marL="214313" indent="-214313">
              <a:buFontTx/>
              <a:buChar char="-"/>
            </a:pPr>
            <a:r>
              <a:rPr lang="en-US" sz="1350" dirty="0"/>
              <a:t>No chopper present in the MEBT at the moment </a:t>
            </a:r>
            <a:r>
              <a:rPr lang="en-US" sz="1350" dirty="0">
                <a:sym typeface="Wingdings" panose="05000000000000000000" pitchFamily="2" charset="2"/>
              </a:rPr>
              <a:t></a:t>
            </a:r>
            <a:r>
              <a:rPr lang="en-US" sz="1350" dirty="0"/>
              <a:t> </a:t>
            </a:r>
            <a:r>
              <a:rPr lang="en-US" sz="1350" b="1" dirty="0">
                <a:solidFill>
                  <a:srgbClr val="FF0000"/>
                </a:solidFill>
              </a:rPr>
              <a:t>complete redesign of the beam dynamics of MEBT and downstream</a:t>
            </a:r>
            <a:r>
              <a:rPr lang="en-US" sz="1350" dirty="0"/>
              <a:t>. Very complex anyway due to the </a:t>
            </a:r>
            <a:r>
              <a:rPr lang="en-US" sz="1350" b="1" dirty="0">
                <a:solidFill>
                  <a:srgbClr val="FF0000"/>
                </a:solidFill>
              </a:rPr>
              <a:t>very high space charge</a:t>
            </a:r>
            <a:r>
              <a:rPr lang="en-US" sz="1350" dirty="0"/>
              <a:t>. Probably more magnets and re-</a:t>
            </a:r>
            <a:r>
              <a:rPr lang="en-US" sz="1350" dirty="0" err="1"/>
              <a:t>bunchers</a:t>
            </a:r>
            <a:r>
              <a:rPr lang="en-US" sz="1350" dirty="0"/>
              <a:t> needed.</a:t>
            </a:r>
          </a:p>
          <a:p>
            <a:pPr marL="214313" indent="-214313">
              <a:buFontTx/>
              <a:buChar char="-"/>
            </a:pPr>
            <a:r>
              <a:rPr lang="en-US" sz="1350" dirty="0"/>
              <a:t>New hot point in the MEBT.</a:t>
            </a:r>
          </a:p>
          <a:p>
            <a:endParaRPr lang="en-US" sz="1350" dirty="0"/>
          </a:p>
        </p:txBody>
      </p:sp>
      <p:sp>
        <p:nvSpPr>
          <p:cNvPr id="6" name="CuadroTexto 5"/>
          <p:cNvSpPr txBox="1"/>
          <p:nvPr/>
        </p:nvSpPr>
        <p:spPr>
          <a:xfrm>
            <a:off x="291006" y="4290650"/>
            <a:ext cx="2584354" cy="369332"/>
          </a:xfrm>
          <a:prstGeom prst="rect">
            <a:avLst/>
          </a:prstGeom>
          <a:solidFill>
            <a:srgbClr val="FF0000"/>
          </a:solidFill>
        </p:spPr>
        <p:txBody>
          <a:bodyPr wrap="square" rtlCol="0">
            <a:spAutoFit/>
          </a:bodyPr>
          <a:lstStyle/>
          <a:p>
            <a:pPr algn="ctr"/>
            <a:r>
              <a:rPr lang="es-ES" dirty="0">
                <a:solidFill>
                  <a:schemeClr val="bg1"/>
                </a:solidFill>
              </a:rPr>
              <a:t>DISCARDED</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938" y="568920"/>
            <a:ext cx="2905091" cy="3873454"/>
          </a:xfrm>
          <a:prstGeom prst="rect">
            <a:avLst/>
          </a:prstGeom>
        </p:spPr>
      </p:pic>
      <p:sp>
        <p:nvSpPr>
          <p:cNvPr id="7" name="Rectángulo 6"/>
          <p:cNvSpPr/>
          <p:nvPr/>
        </p:nvSpPr>
        <p:spPr>
          <a:xfrm>
            <a:off x="6143939" y="4486298"/>
            <a:ext cx="3018023" cy="230832"/>
          </a:xfrm>
          <a:prstGeom prst="rect">
            <a:avLst/>
          </a:prstGeom>
        </p:spPr>
        <p:txBody>
          <a:bodyPr wrap="square">
            <a:spAutoFit/>
          </a:bodyPr>
          <a:lstStyle/>
          <a:p>
            <a:pPr algn="ctr"/>
            <a:r>
              <a:rPr lang="es-ES" sz="900" dirty="0" err="1"/>
              <a:t>The</a:t>
            </a:r>
            <a:r>
              <a:rPr lang="es-ES" sz="900" dirty="0"/>
              <a:t> LIPAC MEBT </a:t>
            </a:r>
            <a:r>
              <a:rPr lang="es-ES" sz="900" dirty="0" err="1"/>
              <a:t>during</a:t>
            </a:r>
            <a:r>
              <a:rPr lang="es-ES" sz="900" dirty="0"/>
              <a:t> </a:t>
            </a:r>
            <a:r>
              <a:rPr lang="es-ES" sz="900" dirty="0" err="1"/>
              <a:t>Phase</a:t>
            </a:r>
            <a:r>
              <a:rPr lang="es-ES" sz="900" dirty="0"/>
              <a:t> B1 </a:t>
            </a:r>
            <a:r>
              <a:rPr lang="es-ES" sz="900" dirty="0" err="1"/>
              <a:t>operation</a:t>
            </a:r>
            <a:endParaRPr lang="es-ES" sz="900" dirty="0"/>
          </a:p>
        </p:txBody>
      </p:sp>
      <p:sp>
        <p:nvSpPr>
          <p:cNvPr id="13" name="Rectángulo 12"/>
          <p:cNvSpPr/>
          <p:nvPr/>
        </p:nvSpPr>
        <p:spPr>
          <a:xfrm>
            <a:off x="3592766" y="4392705"/>
            <a:ext cx="2702859" cy="230832"/>
          </a:xfrm>
          <a:prstGeom prst="rect">
            <a:avLst/>
          </a:prstGeom>
        </p:spPr>
        <p:txBody>
          <a:bodyPr wrap="square">
            <a:spAutoFit/>
          </a:bodyPr>
          <a:lstStyle/>
          <a:p>
            <a:pPr algn="ctr"/>
            <a:r>
              <a:rPr lang="es-ES" sz="900" dirty="0"/>
              <a:t>P. </a:t>
            </a:r>
            <a:r>
              <a:rPr lang="es-ES" sz="900" dirty="0" err="1"/>
              <a:t>Nghiem</a:t>
            </a:r>
            <a:r>
              <a:rPr lang="es-ES" sz="900" dirty="0"/>
              <a:t> et al., IPAC’16, THYA01</a:t>
            </a:r>
          </a:p>
        </p:txBody>
      </p:sp>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l="-1720" t="-1639" r="-2125" b="-1830"/>
          <a:stretch/>
        </p:blipFill>
        <p:spPr>
          <a:xfrm>
            <a:off x="3342046" y="575925"/>
            <a:ext cx="2844053" cy="3812242"/>
          </a:xfrm>
          <a:prstGeom prst="rect">
            <a:avLst/>
          </a:prstGeom>
        </p:spPr>
      </p:pic>
      <p:cxnSp>
        <p:nvCxnSpPr>
          <p:cNvPr id="16" name="Conector recto 15"/>
          <p:cNvCxnSpPr/>
          <p:nvPr/>
        </p:nvCxnSpPr>
        <p:spPr>
          <a:xfrm flipH="1" flipV="1">
            <a:off x="4565276" y="739589"/>
            <a:ext cx="20171" cy="330797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4070107" y="960983"/>
            <a:ext cx="603050" cy="253916"/>
          </a:xfrm>
          <a:prstGeom prst="rect">
            <a:avLst/>
          </a:prstGeom>
        </p:spPr>
        <p:txBody>
          <a:bodyPr wrap="none">
            <a:spAutoFit/>
          </a:bodyPr>
          <a:lstStyle/>
          <a:p>
            <a:r>
              <a:rPr lang="es-ES" sz="1050" dirty="0">
                <a:solidFill>
                  <a:schemeClr val="tx2">
                    <a:lumMod val="60000"/>
                    <a:lumOff val="40000"/>
                  </a:schemeClr>
                </a:solidFill>
              </a:rPr>
              <a:t>625 kW</a:t>
            </a:r>
          </a:p>
        </p:txBody>
      </p:sp>
      <p:sp>
        <p:nvSpPr>
          <p:cNvPr id="2" name="Footer Placeholder 4">
            <a:extLst>
              <a:ext uri="{FF2B5EF4-FFF2-40B4-BE49-F238E27FC236}">
                <a16:creationId xmlns:a16="http://schemas.microsoft.com/office/drawing/2014/main" id="{054369CB-757F-1000-CAC2-136DFD26A4B1}"/>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sz="900" dirty="0"/>
              <a:t>Deuteron extraction </a:t>
            </a:r>
            <a:r>
              <a:rPr lang="pl-PL" sz="900" dirty="0"/>
              <a:t>| </a:t>
            </a:r>
            <a:r>
              <a:rPr lang="en-GB" sz="900" dirty="0"/>
              <a:t>2</a:t>
            </a:r>
            <a:r>
              <a:rPr lang="en-GB" sz="900" baseline="30000" dirty="0"/>
              <a:t>nd</a:t>
            </a:r>
            <a:r>
              <a:rPr lang="en-GB" sz="900" dirty="0"/>
              <a:t> DONES WS | 20 October 20</a:t>
            </a:r>
            <a:r>
              <a:rPr lang="pl-PL" sz="900" dirty="0"/>
              <a:t>23</a:t>
            </a:r>
            <a:r>
              <a:rPr lang="en-GB" sz="900" dirty="0"/>
              <a:t> | Page </a:t>
            </a:r>
            <a:fld id="{6A6D9FA1-99C7-4910-8E32-B85D378B0060}" type="slidenum">
              <a:rPr lang="en-GB" sz="900" smtClean="0"/>
              <a:pPr algn="r"/>
              <a:t>3</a:t>
            </a:fld>
            <a:endParaRPr lang="en-GB" sz="900" dirty="0"/>
          </a:p>
        </p:txBody>
      </p:sp>
    </p:spTree>
    <p:extLst>
      <p:ext uri="{BB962C8B-B14F-4D97-AF65-F5344CB8AC3E}">
        <p14:creationId xmlns:p14="http://schemas.microsoft.com/office/powerpoint/2010/main" val="340722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042119" y="6064"/>
            <a:ext cx="8115328" cy="553998"/>
          </a:xfrm>
          <a:prstGeom prst="rect">
            <a:avLst/>
          </a:prstGeom>
          <a:noFill/>
        </p:spPr>
        <p:txBody>
          <a:bodyPr wrap="square" rtlCol="0">
            <a:spAutoFit/>
          </a:bodyPr>
          <a:lstStyle/>
          <a:p>
            <a:pPr algn="ctr"/>
            <a:r>
              <a:rPr lang="es-ES" sz="3000" b="1" dirty="0" err="1"/>
              <a:t>Extraction</a:t>
            </a:r>
            <a:r>
              <a:rPr lang="es-ES" sz="3000" b="1" dirty="0"/>
              <a:t> </a:t>
            </a:r>
            <a:r>
              <a:rPr lang="es-ES" sz="3000" b="1" dirty="0" err="1"/>
              <a:t>options</a:t>
            </a:r>
            <a:r>
              <a:rPr lang="es-ES" sz="3000" b="1" dirty="0"/>
              <a:t>- HEBT</a:t>
            </a:r>
          </a:p>
        </p:txBody>
      </p:sp>
      <p:sp>
        <p:nvSpPr>
          <p:cNvPr id="72" name="CuadroTexto 71"/>
          <p:cNvSpPr txBox="1"/>
          <p:nvPr/>
        </p:nvSpPr>
        <p:spPr>
          <a:xfrm>
            <a:off x="230932" y="568921"/>
            <a:ext cx="8604310" cy="3624069"/>
          </a:xfrm>
          <a:prstGeom prst="rect">
            <a:avLst/>
          </a:prstGeom>
          <a:noFill/>
        </p:spPr>
        <p:txBody>
          <a:bodyPr wrap="square" rtlCol="0">
            <a:spAutoFit/>
          </a:bodyPr>
          <a:lstStyle/>
          <a:p>
            <a:r>
              <a:rPr lang="en-US" sz="1350" b="1" dirty="0">
                <a:solidFill>
                  <a:srgbClr val="00B050"/>
                </a:solidFill>
              </a:rPr>
              <a:t>Advantages:</a:t>
            </a:r>
          </a:p>
          <a:p>
            <a:pPr marL="557213" lvl="1" indent="-214313">
              <a:buFontTx/>
              <a:buChar char="-"/>
            </a:pPr>
            <a:r>
              <a:rPr lang="en-US" sz="1350" dirty="0"/>
              <a:t>Bigger space available.</a:t>
            </a:r>
          </a:p>
          <a:p>
            <a:pPr marL="557213" lvl="1" indent="-214313">
              <a:buFontTx/>
              <a:buChar char="-"/>
            </a:pPr>
            <a:r>
              <a:rPr lang="en-US" sz="1350" dirty="0"/>
              <a:t>Less space charge.</a:t>
            </a:r>
          </a:p>
          <a:p>
            <a:pPr marL="557213" lvl="1" indent="-214313">
              <a:buFontTx/>
              <a:buChar char="-"/>
            </a:pPr>
            <a:r>
              <a:rPr lang="en-US" sz="1350" dirty="0"/>
              <a:t>Beam Dump for beam removal in case BDTL is used.</a:t>
            </a:r>
          </a:p>
          <a:p>
            <a:endParaRPr lang="en-US" sz="1350" dirty="0"/>
          </a:p>
          <a:p>
            <a:r>
              <a:rPr lang="en-US" sz="1350" b="1" dirty="0">
                <a:solidFill>
                  <a:srgbClr val="FF0000"/>
                </a:solidFill>
              </a:rPr>
              <a:t>Drawbacks:</a:t>
            </a:r>
          </a:p>
          <a:p>
            <a:pPr marL="557213" lvl="1" indent="-214313">
              <a:buFontTx/>
              <a:buChar char="-"/>
            </a:pPr>
            <a:r>
              <a:rPr lang="en-US" sz="1350" dirty="0"/>
              <a:t>Accommodate BES components</a:t>
            </a:r>
          </a:p>
          <a:p>
            <a:pPr marL="557213" lvl="1" indent="-214313">
              <a:buFontTx/>
              <a:buChar char="-"/>
            </a:pPr>
            <a:r>
              <a:rPr lang="en-US" sz="1350" dirty="0"/>
              <a:t>High beam energy -&gt; very difficult beam extraction (high EM field and extraction length required) and possible hot points in the beamline</a:t>
            </a:r>
          </a:p>
          <a:p>
            <a:pPr marL="557213" lvl="1" indent="-214313">
              <a:buFontTx/>
              <a:buChar char="-"/>
            </a:pPr>
            <a:r>
              <a:rPr lang="en-US" sz="1350" dirty="0"/>
              <a:t>No full single bunch selection can induce hot points in the beamline</a:t>
            </a:r>
          </a:p>
          <a:p>
            <a:pPr marL="214313" indent="-214313">
              <a:buFontTx/>
              <a:buChar char="-"/>
            </a:pPr>
            <a:endParaRPr lang="en-US" sz="1350" dirty="0"/>
          </a:p>
          <a:p>
            <a:endParaRPr lang="en-US" sz="1350" dirty="0"/>
          </a:p>
          <a:p>
            <a:r>
              <a:rPr lang="en-US" sz="1350" dirty="0"/>
              <a:t>Alternatives:</a:t>
            </a:r>
          </a:p>
          <a:p>
            <a:pPr marL="557213" lvl="1" indent="-214313">
              <a:buFontTx/>
              <a:buChar char="-"/>
            </a:pPr>
            <a:r>
              <a:rPr lang="en-US" sz="1350" b="1" dirty="0"/>
              <a:t>Fast extraction</a:t>
            </a:r>
            <a:r>
              <a:rPr lang="en-US" sz="1350" dirty="0"/>
              <a:t>: </a:t>
            </a:r>
          </a:p>
          <a:p>
            <a:pPr marL="1014413" lvl="2" indent="-214313">
              <a:buFontTx/>
              <a:buChar char="-"/>
            </a:pPr>
            <a:r>
              <a:rPr lang="en-US" sz="1350" b="1" dirty="0">
                <a:solidFill>
                  <a:schemeClr val="tx2"/>
                </a:solidFill>
              </a:rPr>
              <a:t>Parasitic beam from the main beam to the lower floor experimental area </a:t>
            </a:r>
          </a:p>
          <a:p>
            <a:pPr marL="1014413" lvl="2" indent="-214313">
              <a:buFontTx/>
              <a:buChar char="-"/>
            </a:pPr>
            <a:r>
              <a:rPr lang="en-US" sz="1350" dirty="0"/>
              <a:t>Parasitic beam from the BDTL to the lower floor experimental area (only during no lithium operation).</a:t>
            </a:r>
          </a:p>
          <a:p>
            <a:pPr marL="557213" lvl="1" indent="-214313">
              <a:buFontTx/>
              <a:buChar char="-"/>
            </a:pPr>
            <a:r>
              <a:rPr lang="en-US" sz="1350" b="1" dirty="0"/>
              <a:t>Slow extraction</a:t>
            </a:r>
            <a:r>
              <a:rPr lang="en-US" sz="1350" dirty="0"/>
              <a:t>: long </a:t>
            </a:r>
            <a:r>
              <a:rPr lang="en-US" sz="1350" dirty="0" err="1"/>
              <a:t>macropulses</a:t>
            </a:r>
            <a:r>
              <a:rPr lang="en-US" sz="1350" dirty="0"/>
              <a:t> (&gt;seconds) by slow modification of the magnetic parameters.</a:t>
            </a:r>
          </a:p>
        </p:txBody>
      </p:sp>
      <p:sp>
        <p:nvSpPr>
          <p:cNvPr id="3" name="Footer Placeholder 4">
            <a:extLst>
              <a:ext uri="{FF2B5EF4-FFF2-40B4-BE49-F238E27FC236}">
                <a16:creationId xmlns:a16="http://schemas.microsoft.com/office/drawing/2014/main" id="{6B6D256F-5AC7-F1C0-0CB0-399D03A59CBA}"/>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213419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7E33B5-256D-4D79-A2DA-3063BF617B30}"/>
              </a:ext>
            </a:extLst>
          </p:cNvPr>
          <p:cNvSpPr>
            <a:spLocks noGrp="1"/>
          </p:cNvSpPr>
          <p:nvPr>
            <p:ph type="title"/>
          </p:nvPr>
        </p:nvSpPr>
        <p:spPr/>
        <p:txBody>
          <a:bodyPr>
            <a:normAutofit/>
          </a:bodyPr>
          <a:lstStyle/>
          <a:p>
            <a:r>
              <a:rPr lang="en-US" dirty="0">
                <a:cs typeface="Arial" panose="020B0604020202020204" pitchFamily="34" charset="0"/>
              </a:rPr>
              <a:t>“Requirements” of selected extraction system</a:t>
            </a:r>
          </a:p>
        </p:txBody>
      </p:sp>
      <p:sp>
        <p:nvSpPr>
          <p:cNvPr id="3" name="Segnaposto contenuto 2">
            <a:extLst>
              <a:ext uri="{FF2B5EF4-FFF2-40B4-BE49-F238E27FC236}">
                <a16:creationId xmlns:a16="http://schemas.microsoft.com/office/drawing/2014/main" id="{170A6DAE-0852-4227-9CC8-A4EE1F890A6A}"/>
              </a:ext>
            </a:extLst>
          </p:cNvPr>
          <p:cNvSpPr>
            <a:spLocks noGrp="1"/>
          </p:cNvSpPr>
          <p:nvPr>
            <p:ph idx="4294967295"/>
          </p:nvPr>
        </p:nvSpPr>
        <p:spPr>
          <a:xfrm>
            <a:off x="328500" y="843558"/>
            <a:ext cx="8229600" cy="2232248"/>
          </a:xfrm>
        </p:spPr>
        <p:txBody>
          <a:bodyPr>
            <a:normAutofit fontScale="85000" lnSpcReduction="10000"/>
          </a:bodyPr>
          <a:lstStyle/>
          <a:p>
            <a:r>
              <a:rPr lang="en-US" sz="2000" b="1" dirty="0">
                <a:solidFill>
                  <a:schemeClr val="tx2"/>
                </a:solidFill>
                <a:latin typeface="+mn-lt"/>
              </a:rPr>
              <a:t>D</a:t>
            </a:r>
            <a:r>
              <a:rPr lang="en-US" sz="2000" b="1" baseline="30000" dirty="0">
                <a:solidFill>
                  <a:schemeClr val="tx2"/>
                </a:solidFill>
                <a:latin typeface="+mn-lt"/>
              </a:rPr>
              <a:t>+</a:t>
            </a:r>
            <a:r>
              <a:rPr lang="en-US" sz="2000" b="1" dirty="0">
                <a:solidFill>
                  <a:schemeClr val="tx2"/>
                </a:solidFill>
                <a:latin typeface="+mn-lt"/>
              </a:rPr>
              <a:t> </a:t>
            </a:r>
            <a:r>
              <a:rPr lang="en-US" sz="2000" dirty="0">
                <a:latin typeface="+mn-lt"/>
              </a:rPr>
              <a:t>beam</a:t>
            </a:r>
            <a:endParaRPr lang="en-US" sz="2000" b="1" dirty="0">
              <a:solidFill>
                <a:schemeClr val="tx2"/>
              </a:solidFill>
              <a:latin typeface="+mn-lt"/>
            </a:endParaRPr>
          </a:p>
          <a:p>
            <a:r>
              <a:rPr lang="en-US" sz="2000" b="1" dirty="0">
                <a:solidFill>
                  <a:schemeClr val="tx2"/>
                </a:solidFill>
                <a:latin typeface="+mn-lt"/>
              </a:rPr>
              <a:t>Peak current: </a:t>
            </a:r>
            <a:r>
              <a:rPr lang="en-US" sz="2000" b="1" dirty="0">
                <a:latin typeface="+mn-lt"/>
              </a:rPr>
              <a:t>4.5·10</a:t>
            </a:r>
            <a:r>
              <a:rPr lang="en-US" sz="2000" b="1" baseline="30000" dirty="0">
                <a:latin typeface="+mn-lt"/>
              </a:rPr>
              <a:t>9</a:t>
            </a:r>
            <a:r>
              <a:rPr lang="en-US" sz="2000" b="1" dirty="0">
                <a:latin typeface="+mn-lt"/>
              </a:rPr>
              <a:t> particles/bunch </a:t>
            </a:r>
            <a:r>
              <a:rPr lang="en-US" sz="2000" dirty="0">
                <a:latin typeface="+mn-lt"/>
              </a:rPr>
              <a:t>(eq. 125 mA @ 175 MHz) </a:t>
            </a:r>
          </a:p>
          <a:p>
            <a:r>
              <a:rPr lang="en-US" sz="2000" b="1" dirty="0">
                <a:solidFill>
                  <a:schemeClr val="tx2"/>
                </a:solidFill>
                <a:latin typeface="+mn-lt"/>
              </a:rPr>
              <a:t>Energy: </a:t>
            </a:r>
            <a:r>
              <a:rPr lang="en-US" sz="2000" b="1" dirty="0">
                <a:latin typeface="+mn-lt"/>
              </a:rPr>
              <a:t>40 MeV</a:t>
            </a:r>
          </a:p>
          <a:p>
            <a:r>
              <a:rPr lang="en-US" sz="2000" b="1" dirty="0">
                <a:solidFill>
                  <a:schemeClr val="tx2"/>
                </a:solidFill>
                <a:latin typeface="+mn-lt"/>
              </a:rPr>
              <a:t>Bunch length: </a:t>
            </a:r>
            <a:r>
              <a:rPr lang="en-US" sz="2000" b="1" dirty="0">
                <a:latin typeface="+mn-lt"/>
              </a:rPr>
              <a:t>&lt;10 ns</a:t>
            </a:r>
          </a:p>
          <a:p>
            <a:r>
              <a:rPr lang="en-US" sz="2000" b="1" dirty="0">
                <a:solidFill>
                  <a:schemeClr val="tx2"/>
                </a:solidFill>
                <a:latin typeface="+mn-lt"/>
              </a:rPr>
              <a:t>D.C.: </a:t>
            </a:r>
            <a:r>
              <a:rPr lang="en-US" sz="2000" b="1" dirty="0">
                <a:latin typeface="+mn-lt"/>
              </a:rPr>
              <a:t>1 – 0.1 % </a:t>
            </a:r>
            <a:r>
              <a:rPr lang="en-US" sz="2000" dirty="0">
                <a:latin typeface="+mn-lt"/>
              </a:rPr>
              <a:t>(1.75 – 0.175 MHz)</a:t>
            </a:r>
          </a:p>
          <a:p>
            <a:r>
              <a:rPr lang="en-US" sz="2000" dirty="0">
                <a:solidFill>
                  <a:srgbClr val="FF0000"/>
                </a:solidFill>
                <a:latin typeface="+mn-lt"/>
              </a:rPr>
              <a:t>Avoid interference with the nominal operation for fusion experiments</a:t>
            </a:r>
          </a:p>
          <a:p>
            <a:r>
              <a:rPr lang="en-US" sz="2000" dirty="0">
                <a:latin typeface="+mn-lt"/>
              </a:rPr>
              <a:t>Minimize the modifications to the Accelerator nominal optics and mechanical design </a:t>
            </a:r>
          </a:p>
        </p:txBody>
      </p:sp>
      <p:sp>
        <p:nvSpPr>
          <p:cNvPr id="5" name="TextBox 4">
            <a:extLst>
              <a:ext uri="{FF2B5EF4-FFF2-40B4-BE49-F238E27FC236}">
                <a16:creationId xmlns:a16="http://schemas.microsoft.com/office/drawing/2014/main" id="{273B711A-7E7A-415A-946B-68DC3815FE7D}"/>
              </a:ext>
            </a:extLst>
          </p:cNvPr>
          <p:cNvSpPr txBox="1"/>
          <p:nvPr/>
        </p:nvSpPr>
        <p:spPr>
          <a:xfrm>
            <a:off x="1771650" y="3179014"/>
            <a:ext cx="5600700" cy="553998"/>
          </a:xfrm>
          <a:prstGeom prst="rect">
            <a:avLst/>
          </a:prstGeom>
          <a:noFill/>
          <a:ln>
            <a:solidFill>
              <a:schemeClr val="tx1"/>
            </a:solidFill>
          </a:ln>
        </p:spPr>
        <p:txBody>
          <a:bodyPr wrap="square" rtlCol="0">
            <a:spAutoFit/>
          </a:bodyPr>
          <a:lstStyle/>
          <a:p>
            <a:pPr algn="ctr"/>
            <a:r>
              <a:rPr lang="en-US" sz="1500" dirty="0">
                <a:cs typeface="Arial" panose="020B0604020202020204" pitchFamily="34" charset="0"/>
              </a:rPr>
              <a:t>The main difficulty in such study is given by the separation stage between the bunch and the nominal beam</a:t>
            </a:r>
          </a:p>
        </p:txBody>
      </p:sp>
      <p:sp>
        <p:nvSpPr>
          <p:cNvPr id="6" name="Footer Placeholder 4">
            <a:extLst>
              <a:ext uri="{FF2B5EF4-FFF2-40B4-BE49-F238E27FC236}">
                <a16:creationId xmlns:a16="http://schemas.microsoft.com/office/drawing/2014/main" id="{6F8D410F-C4FF-5BFA-131D-8635AB2C7697}"/>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376904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E9037DF-B41B-4EF3-B16B-FE0CAA6A33E4}"/>
              </a:ext>
            </a:extLst>
          </p:cNvPr>
          <p:cNvPicPr>
            <a:picLocks noChangeAspect="1"/>
          </p:cNvPicPr>
          <p:nvPr/>
        </p:nvPicPr>
        <p:blipFill rotWithShape="1">
          <a:blip r:embed="rId2"/>
          <a:srcRect l="766" t="40796" r="24796" b="3753"/>
          <a:stretch/>
        </p:blipFill>
        <p:spPr>
          <a:xfrm>
            <a:off x="611560" y="1506050"/>
            <a:ext cx="8177724" cy="3384376"/>
          </a:xfrm>
          <a:prstGeom prst="rect">
            <a:avLst/>
          </a:prstGeom>
        </p:spPr>
      </p:pic>
      <p:sp>
        <p:nvSpPr>
          <p:cNvPr id="2" name="Title 1">
            <a:extLst>
              <a:ext uri="{FF2B5EF4-FFF2-40B4-BE49-F238E27FC236}">
                <a16:creationId xmlns:a16="http://schemas.microsoft.com/office/drawing/2014/main" id="{0A64A353-A2B0-4E25-B10E-9C70A008B984}"/>
              </a:ext>
            </a:extLst>
          </p:cNvPr>
          <p:cNvSpPr>
            <a:spLocks noGrp="1"/>
          </p:cNvSpPr>
          <p:nvPr>
            <p:ph type="title"/>
          </p:nvPr>
        </p:nvSpPr>
        <p:spPr/>
        <p:txBody>
          <a:bodyPr/>
          <a:lstStyle/>
          <a:p>
            <a:r>
              <a:rPr lang="en-US" dirty="0">
                <a:cs typeface="Arial" panose="020B0604020202020204" pitchFamily="34" charset="0"/>
              </a:rPr>
              <a:t>HEBT layout</a:t>
            </a:r>
            <a:endParaRPr lang="en-US" b="0" dirty="0">
              <a:cs typeface="Arial" panose="020B0604020202020204" pitchFamily="34" charset="0"/>
            </a:endParaRPr>
          </a:p>
        </p:txBody>
      </p:sp>
      <p:sp>
        <p:nvSpPr>
          <p:cNvPr id="5" name="TextBox 4">
            <a:extLst>
              <a:ext uri="{FF2B5EF4-FFF2-40B4-BE49-F238E27FC236}">
                <a16:creationId xmlns:a16="http://schemas.microsoft.com/office/drawing/2014/main" id="{49786977-817D-4DBF-9529-F1F2E57B24BD}"/>
              </a:ext>
            </a:extLst>
          </p:cNvPr>
          <p:cNvSpPr txBox="1"/>
          <p:nvPr/>
        </p:nvSpPr>
        <p:spPr>
          <a:xfrm>
            <a:off x="0" y="587477"/>
            <a:ext cx="9144000" cy="507831"/>
          </a:xfrm>
          <a:prstGeom prst="rect">
            <a:avLst/>
          </a:prstGeom>
          <a:noFill/>
        </p:spPr>
        <p:txBody>
          <a:bodyPr wrap="square" rtlCol="0">
            <a:spAutoFit/>
          </a:bodyPr>
          <a:lstStyle/>
          <a:p>
            <a:pPr algn="ctr"/>
            <a:r>
              <a:rPr lang="en-US" sz="1350" dirty="0">
                <a:solidFill>
                  <a:schemeClr val="tx2"/>
                </a:solidFill>
              </a:rPr>
              <a:t>BES could be located at the first section of the HEBT (red rectangle)</a:t>
            </a:r>
          </a:p>
          <a:p>
            <a:pPr algn="ctr"/>
            <a:r>
              <a:rPr lang="en-US" sz="1350" dirty="0">
                <a:solidFill>
                  <a:schemeClr val="tx2"/>
                </a:solidFill>
              </a:rPr>
              <a:t>Mechanical design of building penetration not performed</a:t>
            </a:r>
          </a:p>
        </p:txBody>
      </p:sp>
      <p:sp>
        <p:nvSpPr>
          <p:cNvPr id="7" name="Rectangle 6">
            <a:extLst>
              <a:ext uri="{FF2B5EF4-FFF2-40B4-BE49-F238E27FC236}">
                <a16:creationId xmlns:a16="http://schemas.microsoft.com/office/drawing/2014/main" id="{B71179ED-BE93-4786-B631-123BECAE831C}"/>
              </a:ext>
            </a:extLst>
          </p:cNvPr>
          <p:cNvSpPr/>
          <p:nvPr/>
        </p:nvSpPr>
        <p:spPr>
          <a:xfrm>
            <a:off x="755576" y="3318300"/>
            <a:ext cx="2304256" cy="1257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lecha: a la derecha 8">
            <a:extLst>
              <a:ext uri="{FF2B5EF4-FFF2-40B4-BE49-F238E27FC236}">
                <a16:creationId xmlns:a16="http://schemas.microsoft.com/office/drawing/2014/main" id="{CE890E44-84BB-FE34-253C-7A168AFB209B}"/>
              </a:ext>
            </a:extLst>
          </p:cNvPr>
          <p:cNvSpPr/>
          <p:nvPr/>
        </p:nvSpPr>
        <p:spPr>
          <a:xfrm rot="20609090">
            <a:off x="157629" y="4391940"/>
            <a:ext cx="556587" cy="28115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uadroTexto 9">
            <a:extLst>
              <a:ext uri="{FF2B5EF4-FFF2-40B4-BE49-F238E27FC236}">
                <a16:creationId xmlns:a16="http://schemas.microsoft.com/office/drawing/2014/main" id="{0AAFC2E0-FB32-9A85-0CCC-341ACD2428BF}"/>
              </a:ext>
            </a:extLst>
          </p:cNvPr>
          <p:cNvSpPr txBox="1"/>
          <p:nvPr/>
        </p:nvSpPr>
        <p:spPr>
          <a:xfrm rot="20516031">
            <a:off x="2858" y="4087734"/>
            <a:ext cx="657838" cy="430887"/>
          </a:xfrm>
          <a:prstGeom prst="rect">
            <a:avLst/>
          </a:prstGeom>
          <a:noFill/>
        </p:spPr>
        <p:txBody>
          <a:bodyPr wrap="square" rtlCol="0">
            <a:spAutoFit/>
          </a:bodyPr>
          <a:lstStyle/>
          <a:p>
            <a:r>
              <a:rPr lang="en-GB" sz="1100" dirty="0">
                <a:solidFill>
                  <a:schemeClr val="accent1"/>
                </a:solidFill>
              </a:rPr>
              <a:t>SRF LINAC</a:t>
            </a:r>
          </a:p>
        </p:txBody>
      </p:sp>
      <p:sp>
        <p:nvSpPr>
          <p:cNvPr id="11" name="Flecha: a la derecha 10">
            <a:extLst>
              <a:ext uri="{FF2B5EF4-FFF2-40B4-BE49-F238E27FC236}">
                <a16:creationId xmlns:a16="http://schemas.microsoft.com/office/drawing/2014/main" id="{B78858D2-A103-0944-B212-37DB867D3277}"/>
              </a:ext>
            </a:extLst>
          </p:cNvPr>
          <p:cNvSpPr/>
          <p:nvPr/>
        </p:nvSpPr>
        <p:spPr>
          <a:xfrm rot="19762191">
            <a:off x="7887282" y="1189100"/>
            <a:ext cx="556587" cy="28115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uadroTexto 11">
            <a:extLst>
              <a:ext uri="{FF2B5EF4-FFF2-40B4-BE49-F238E27FC236}">
                <a16:creationId xmlns:a16="http://schemas.microsoft.com/office/drawing/2014/main" id="{A83420CF-4661-6E83-B7E4-18978888F7A8}"/>
              </a:ext>
            </a:extLst>
          </p:cNvPr>
          <p:cNvSpPr txBox="1"/>
          <p:nvPr/>
        </p:nvSpPr>
        <p:spPr>
          <a:xfrm rot="19524938">
            <a:off x="7484145" y="971991"/>
            <a:ext cx="1295132" cy="261610"/>
          </a:xfrm>
          <a:prstGeom prst="rect">
            <a:avLst/>
          </a:prstGeom>
          <a:noFill/>
        </p:spPr>
        <p:txBody>
          <a:bodyPr wrap="square" rtlCol="0">
            <a:spAutoFit/>
          </a:bodyPr>
          <a:lstStyle/>
          <a:p>
            <a:r>
              <a:rPr lang="en-GB" sz="1100" dirty="0">
                <a:solidFill>
                  <a:srgbClr val="C00000"/>
                </a:solidFill>
              </a:rPr>
              <a:t>To Lithium target</a:t>
            </a:r>
          </a:p>
        </p:txBody>
      </p:sp>
      <p:sp>
        <p:nvSpPr>
          <p:cNvPr id="13" name="Łuk 8">
            <a:extLst>
              <a:ext uri="{FF2B5EF4-FFF2-40B4-BE49-F238E27FC236}">
                <a16:creationId xmlns:a16="http://schemas.microsoft.com/office/drawing/2014/main" id="{3677408D-E23D-82FE-41F2-ED09839E674A}"/>
              </a:ext>
            </a:extLst>
          </p:cNvPr>
          <p:cNvSpPr/>
          <p:nvPr/>
        </p:nvSpPr>
        <p:spPr>
          <a:xfrm rot="2887268">
            <a:off x="555180" y="3804575"/>
            <a:ext cx="1822556" cy="792088"/>
          </a:xfrm>
          <a:prstGeom prst="arc">
            <a:avLst>
              <a:gd name="adj1" fmla="val 17189845"/>
              <a:gd name="adj2" fmla="val 21305802"/>
            </a:avLst>
          </a:prstGeom>
          <a:noFill/>
          <a:ln w="88900">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4">
                  <a:lumMod val="40000"/>
                  <a:lumOff val="60000"/>
                </a:schemeClr>
              </a:solidFill>
            </a:endParaRPr>
          </a:p>
        </p:txBody>
      </p:sp>
      <p:sp>
        <p:nvSpPr>
          <p:cNvPr id="14" name="CuadroTexto 13">
            <a:extLst>
              <a:ext uri="{FF2B5EF4-FFF2-40B4-BE49-F238E27FC236}">
                <a16:creationId xmlns:a16="http://schemas.microsoft.com/office/drawing/2014/main" id="{E0780198-BF4D-FF97-16F9-A8A41EA02F54}"/>
              </a:ext>
            </a:extLst>
          </p:cNvPr>
          <p:cNvSpPr txBox="1"/>
          <p:nvPr/>
        </p:nvSpPr>
        <p:spPr>
          <a:xfrm rot="20516031">
            <a:off x="2056142" y="4094694"/>
            <a:ext cx="1591177" cy="600164"/>
          </a:xfrm>
          <a:prstGeom prst="rect">
            <a:avLst/>
          </a:prstGeom>
          <a:noFill/>
        </p:spPr>
        <p:txBody>
          <a:bodyPr wrap="square" rtlCol="0">
            <a:spAutoFit/>
          </a:bodyPr>
          <a:lstStyle/>
          <a:p>
            <a:r>
              <a:rPr lang="en-GB" sz="1100" dirty="0">
                <a:solidFill>
                  <a:schemeClr val="accent4">
                    <a:lumMod val="40000"/>
                    <a:lumOff val="60000"/>
                  </a:schemeClr>
                </a:solidFill>
              </a:rPr>
              <a:t>To</a:t>
            </a:r>
          </a:p>
          <a:p>
            <a:r>
              <a:rPr lang="en-GB" sz="1100" dirty="0">
                <a:solidFill>
                  <a:schemeClr val="accent4">
                    <a:lumMod val="40000"/>
                    <a:lumOff val="60000"/>
                  </a:schemeClr>
                </a:solidFill>
              </a:rPr>
              <a:t>Pulsed beam experimental area</a:t>
            </a:r>
          </a:p>
        </p:txBody>
      </p:sp>
      <p:pic>
        <p:nvPicPr>
          <p:cNvPr id="15" name="Picture 6">
            <a:extLst>
              <a:ext uri="{FF2B5EF4-FFF2-40B4-BE49-F238E27FC236}">
                <a16:creationId xmlns:a16="http://schemas.microsoft.com/office/drawing/2014/main" id="{C15A0DB8-4BB9-1DBD-C711-EEB7ADDF1807}"/>
              </a:ext>
            </a:extLst>
          </p:cNvPr>
          <p:cNvPicPr>
            <a:picLocks noChangeAspect="1"/>
          </p:cNvPicPr>
          <p:nvPr/>
        </p:nvPicPr>
        <p:blipFill>
          <a:blip r:embed="rId3"/>
          <a:stretch>
            <a:fillRect/>
          </a:stretch>
        </p:blipFill>
        <p:spPr>
          <a:xfrm>
            <a:off x="-2617" y="1432414"/>
            <a:ext cx="1998537" cy="1695728"/>
          </a:xfrm>
          <a:prstGeom prst="rect">
            <a:avLst/>
          </a:prstGeom>
        </p:spPr>
      </p:pic>
      <p:sp>
        <p:nvSpPr>
          <p:cNvPr id="16" name="Title 1">
            <a:extLst>
              <a:ext uri="{FF2B5EF4-FFF2-40B4-BE49-F238E27FC236}">
                <a16:creationId xmlns:a16="http://schemas.microsoft.com/office/drawing/2014/main" id="{43BBEF7B-FEC2-F7F0-CA49-B1ADA7E66702}"/>
              </a:ext>
            </a:extLst>
          </p:cNvPr>
          <p:cNvSpPr txBox="1">
            <a:spLocks/>
          </p:cNvSpPr>
          <p:nvPr/>
        </p:nvSpPr>
        <p:spPr>
          <a:xfrm>
            <a:off x="0" y="1059429"/>
            <a:ext cx="1907704" cy="3429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2400" b="1" kern="1200">
                <a:solidFill>
                  <a:schemeClr val="tx1"/>
                </a:solidFill>
                <a:latin typeface="Arial" panose="020B0604020202020204" pitchFamily="34" charset="0"/>
                <a:ea typeface="+mj-ea"/>
                <a:cs typeface="+mj-cs"/>
              </a:defRPr>
            </a:lvl1pPr>
          </a:lstStyle>
          <a:p>
            <a:pPr>
              <a:spcBef>
                <a:spcPts val="0"/>
              </a:spcBef>
            </a:pPr>
            <a:r>
              <a:rPr lang="en-US" sz="1200" b="0" kern="0" dirty="0">
                <a:solidFill>
                  <a:schemeClr val="tx2"/>
                </a:solidFill>
                <a:latin typeface="Calibri" pitchFamily="34" charset="0"/>
              </a:rPr>
              <a:t>Beam characteristics </a:t>
            </a:r>
            <a:br>
              <a:rPr lang="en-US" sz="1200" b="0" kern="0" dirty="0">
                <a:solidFill>
                  <a:schemeClr val="tx2"/>
                </a:solidFill>
                <a:latin typeface="Calibri" pitchFamily="34" charset="0"/>
              </a:rPr>
            </a:br>
            <a:r>
              <a:rPr lang="en-US" sz="1200" b="0" kern="0" dirty="0">
                <a:solidFill>
                  <a:schemeClr val="tx2"/>
                </a:solidFill>
                <a:latin typeface="Calibri" pitchFamily="34" charset="0"/>
              </a:rPr>
              <a:t>@ SRFs – HEBT </a:t>
            </a:r>
            <a:r>
              <a:rPr lang="en-US" sz="1200" b="0" kern="0" dirty="0" err="1">
                <a:solidFill>
                  <a:schemeClr val="tx2"/>
                </a:solidFill>
                <a:latin typeface="Calibri" pitchFamily="34" charset="0"/>
              </a:rPr>
              <a:t>interf</a:t>
            </a:r>
            <a:r>
              <a:rPr lang="en-US" sz="1200" b="0" kern="0" dirty="0">
                <a:solidFill>
                  <a:schemeClr val="tx2"/>
                </a:solidFill>
                <a:latin typeface="Calibri" pitchFamily="34" charset="0"/>
              </a:rPr>
              <a:t>.</a:t>
            </a:r>
            <a:endParaRPr lang="en-US" sz="1200" b="0" dirty="0">
              <a:solidFill>
                <a:schemeClr val="tx2"/>
              </a:solidFill>
              <a:latin typeface="Calibri"/>
              <a:ea typeface="Gill Sans Nova Book" panose="020B0502020204020203" pitchFamily="34" charset="-128"/>
              <a:cs typeface="Gill Sans Nova Book" panose="020B0502020204020203" pitchFamily="34" charset="-128"/>
            </a:endParaRPr>
          </a:p>
        </p:txBody>
      </p:sp>
      <p:sp>
        <p:nvSpPr>
          <p:cNvPr id="17" name="Footer Placeholder 4">
            <a:extLst>
              <a:ext uri="{FF2B5EF4-FFF2-40B4-BE49-F238E27FC236}">
                <a16:creationId xmlns:a16="http://schemas.microsoft.com/office/drawing/2014/main" id="{BD99DA5F-1ED5-2C5A-E2B6-FA29E3730345}"/>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Tree>
    <p:extLst>
      <p:ext uri="{BB962C8B-B14F-4D97-AF65-F5344CB8AC3E}">
        <p14:creationId xmlns:p14="http://schemas.microsoft.com/office/powerpoint/2010/main" val="133156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1C1B7B-79AF-47F8-F499-F69245593EB9}"/>
              </a:ext>
            </a:extLst>
          </p:cNvPr>
          <p:cNvSpPr>
            <a:spLocks noGrp="1"/>
          </p:cNvSpPr>
          <p:nvPr>
            <p:ph type="title"/>
          </p:nvPr>
        </p:nvSpPr>
        <p:spPr/>
        <p:txBody>
          <a:bodyPr/>
          <a:lstStyle/>
          <a:p>
            <a:r>
              <a:rPr lang="en-GB" dirty="0">
                <a:cs typeface="Arial" panose="020B0604020202020204" pitchFamily="34" charset="0"/>
              </a:rPr>
              <a:t>Possible layouts</a:t>
            </a:r>
          </a:p>
        </p:txBody>
      </p:sp>
      <p:pic>
        <p:nvPicPr>
          <p:cNvPr id="5" name="Picture 4"/>
          <p:cNvPicPr>
            <a:picLocks noChangeAspect="1"/>
          </p:cNvPicPr>
          <p:nvPr/>
        </p:nvPicPr>
        <p:blipFill>
          <a:blip r:embed="rId2"/>
          <a:stretch>
            <a:fillRect/>
          </a:stretch>
        </p:blipFill>
        <p:spPr>
          <a:xfrm>
            <a:off x="1200150" y="685800"/>
            <a:ext cx="6686550" cy="2849710"/>
          </a:xfrm>
          <a:prstGeom prst="rect">
            <a:avLst/>
          </a:prstGeom>
        </p:spPr>
      </p:pic>
      <p:sp>
        <p:nvSpPr>
          <p:cNvPr id="6" name="TextBox 5"/>
          <p:cNvSpPr txBox="1"/>
          <p:nvPr/>
        </p:nvSpPr>
        <p:spPr>
          <a:xfrm>
            <a:off x="1314450" y="3736611"/>
            <a:ext cx="2228850" cy="715581"/>
          </a:xfrm>
          <a:prstGeom prst="rect">
            <a:avLst/>
          </a:prstGeom>
          <a:noFill/>
        </p:spPr>
        <p:txBody>
          <a:bodyPr wrap="square" rtlCol="0">
            <a:spAutoFit/>
          </a:bodyPr>
          <a:lstStyle/>
          <a:p>
            <a:r>
              <a:rPr lang="en-US" sz="1350" dirty="0"/>
              <a:t>Two solutions possible:</a:t>
            </a:r>
          </a:p>
          <a:p>
            <a:pPr marL="257175" indent="-257175">
              <a:buFont typeface="+mj-lt"/>
              <a:buAutoNum type="arabicPeriod"/>
            </a:pPr>
            <a:r>
              <a:rPr lang="en-US" sz="1350" dirty="0">
                <a:solidFill>
                  <a:srgbClr val="FF0000"/>
                </a:solidFill>
              </a:rPr>
              <a:t>Down</a:t>
            </a:r>
          </a:p>
          <a:p>
            <a:pPr marL="257175" indent="-257175">
              <a:buFont typeface="+mj-lt"/>
              <a:buAutoNum type="arabicPeriod"/>
            </a:pPr>
            <a:r>
              <a:rPr lang="en-US" sz="1350" dirty="0">
                <a:solidFill>
                  <a:schemeClr val="accent1"/>
                </a:solidFill>
              </a:rPr>
              <a:t>Up - down </a:t>
            </a:r>
          </a:p>
        </p:txBody>
      </p:sp>
      <p:sp>
        <p:nvSpPr>
          <p:cNvPr id="7" name="Footer Placeholder 4">
            <a:extLst>
              <a:ext uri="{FF2B5EF4-FFF2-40B4-BE49-F238E27FC236}">
                <a16:creationId xmlns:a16="http://schemas.microsoft.com/office/drawing/2014/main" id="{E71993E3-E54F-02A4-230E-56C3FEC8DFF3}"/>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cxnSp>
        <p:nvCxnSpPr>
          <p:cNvPr id="4" name="Conector recto de flecha 3">
            <a:extLst>
              <a:ext uri="{FF2B5EF4-FFF2-40B4-BE49-F238E27FC236}">
                <a16:creationId xmlns:a16="http://schemas.microsoft.com/office/drawing/2014/main" id="{637199AF-DE6A-17CD-FC91-5FD749293840}"/>
              </a:ext>
            </a:extLst>
          </p:cNvPr>
          <p:cNvCxnSpPr>
            <a:endCxn id="6" idx="1"/>
          </p:cNvCxnSpPr>
          <p:nvPr/>
        </p:nvCxnSpPr>
        <p:spPr>
          <a:xfrm>
            <a:off x="827584" y="4083918"/>
            <a:ext cx="48686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16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err="1">
                <a:cs typeface="Arial" panose="020B0604020202020204" pitchFamily="34" charset="0"/>
              </a:rPr>
              <a:t>Pulsed</a:t>
            </a:r>
            <a:r>
              <a:rPr lang="pl-PL" dirty="0">
                <a:cs typeface="Arial" panose="020B0604020202020204" pitchFamily="34" charset="0"/>
              </a:rPr>
              <a:t> beam </a:t>
            </a:r>
            <a:r>
              <a:rPr lang="pl-PL" dirty="0" err="1">
                <a:cs typeface="Arial" panose="020B0604020202020204" pitchFamily="34" charset="0"/>
              </a:rPr>
              <a:t>experimental</a:t>
            </a:r>
            <a:r>
              <a:rPr lang="pl-PL" dirty="0">
                <a:cs typeface="Arial" panose="020B0604020202020204" pitchFamily="34" charset="0"/>
              </a:rPr>
              <a:t> </a:t>
            </a:r>
            <a:r>
              <a:rPr lang="pl-PL" dirty="0" err="1">
                <a:cs typeface="Arial" panose="020B0604020202020204" pitchFamily="34" charset="0"/>
              </a:rPr>
              <a:t>area</a:t>
            </a:r>
            <a:endParaRPr lang="en-US" dirty="0">
              <a:cs typeface="Arial" panose="020B0604020202020204" pitchFamily="34" charset="0"/>
            </a:endParaRPr>
          </a:p>
        </p:txBody>
      </p:sp>
      <p:grpSp>
        <p:nvGrpSpPr>
          <p:cNvPr id="12" name="Grupo 123"/>
          <p:cNvGrpSpPr/>
          <p:nvPr/>
        </p:nvGrpSpPr>
        <p:grpSpPr>
          <a:xfrm>
            <a:off x="738924" y="987574"/>
            <a:ext cx="7649500" cy="3002578"/>
            <a:chOff x="-16272" y="2054509"/>
            <a:chExt cx="7671355" cy="3088991"/>
          </a:xfrm>
        </p:grpSpPr>
        <p:grpSp>
          <p:nvGrpSpPr>
            <p:cNvPr id="13" name="Grupo 44"/>
            <p:cNvGrpSpPr/>
            <p:nvPr/>
          </p:nvGrpSpPr>
          <p:grpSpPr>
            <a:xfrm>
              <a:off x="-16272" y="2054509"/>
              <a:ext cx="7671355" cy="3088991"/>
              <a:chOff x="0" y="2054509"/>
              <a:chExt cx="7671355" cy="3088991"/>
            </a:xfrm>
          </p:grpSpPr>
          <p:grpSp>
            <p:nvGrpSpPr>
              <p:cNvPr id="16" name="Grupo 40"/>
              <p:cNvGrpSpPr/>
              <p:nvPr/>
            </p:nvGrpSpPr>
            <p:grpSpPr>
              <a:xfrm>
                <a:off x="0" y="2054509"/>
                <a:ext cx="7671355" cy="3088991"/>
                <a:chOff x="0" y="2054509"/>
                <a:chExt cx="7671355" cy="3088991"/>
              </a:xfrm>
            </p:grpSpPr>
            <p:grpSp>
              <p:nvGrpSpPr>
                <p:cNvPr id="18" name="Grupo 6"/>
                <p:cNvGrpSpPr/>
                <p:nvPr/>
              </p:nvGrpSpPr>
              <p:grpSpPr>
                <a:xfrm>
                  <a:off x="0" y="2054509"/>
                  <a:ext cx="7671355" cy="3088991"/>
                  <a:chOff x="0" y="2054509"/>
                  <a:chExt cx="7671355" cy="3088991"/>
                </a:xfrm>
              </p:grpSpPr>
              <p:grpSp>
                <p:nvGrpSpPr>
                  <p:cNvPr id="25" name="Grupo 5"/>
                  <p:cNvGrpSpPr>
                    <a:grpSpLocks noChangeAspect="1"/>
                  </p:cNvGrpSpPr>
                  <p:nvPr/>
                </p:nvGrpSpPr>
                <p:grpSpPr>
                  <a:xfrm>
                    <a:off x="0" y="2054509"/>
                    <a:ext cx="7671355" cy="3088991"/>
                    <a:chOff x="395536" y="4227934"/>
                    <a:chExt cx="5688633" cy="2290617"/>
                  </a:xfrm>
                </p:grpSpPr>
                <p:grpSp>
                  <p:nvGrpSpPr>
                    <p:cNvPr id="27" name="Grupo 1075">
                      <a:extLst>
                        <a:ext uri="{FF2B5EF4-FFF2-40B4-BE49-F238E27FC236}">
                          <a16:creationId xmlns:a16="http://schemas.microsoft.com/office/drawing/2014/main" id="{AB04F0B5-E1BA-35C2-351B-13F5CA57F1EA}"/>
                        </a:ext>
                      </a:extLst>
                    </p:cNvPr>
                    <p:cNvGrpSpPr>
                      <a:grpSpLocks noChangeAspect="1"/>
                    </p:cNvGrpSpPr>
                    <p:nvPr/>
                  </p:nvGrpSpPr>
                  <p:grpSpPr>
                    <a:xfrm>
                      <a:off x="395536" y="4227934"/>
                      <a:ext cx="5688633" cy="2290617"/>
                      <a:chOff x="1113323" y="4982863"/>
                      <a:chExt cx="3779647" cy="1521934"/>
                    </a:xfrm>
                  </p:grpSpPr>
                  <p:pic>
                    <p:nvPicPr>
                      <p:cNvPr id="40" name="Imagen 3"/>
                      <p:cNvPicPr>
                        <a:picLocks noChangeAspect="1"/>
                      </p:cNvPicPr>
                      <p:nvPr/>
                    </p:nvPicPr>
                    <p:blipFill rotWithShape="1">
                      <a:blip r:embed="rId2" cstate="print">
                        <a:extLst>
                          <a:ext uri="{28A0092B-C50C-407E-A947-70E740481C1C}">
                            <a14:useLocalDpi xmlns:a14="http://schemas.microsoft.com/office/drawing/2010/main" val="0"/>
                          </a:ext>
                        </a:extLst>
                      </a:blip>
                      <a:srcRect t="25616" r="44732"/>
                      <a:stretch/>
                    </p:blipFill>
                    <p:spPr>
                      <a:xfrm>
                        <a:off x="1113323" y="4982863"/>
                        <a:ext cx="3779647" cy="1521934"/>
                      </a:xfrm>
                      <a:prstGeom prst="rect">
                        <a:avLst/>
                      </a:prstGeom>
                    </p:spPr>
                  </p:pic>
                  <p:grpSp>
                    <p:nvGrpSpPr>
                      <p:cNvPr id="41" name="Grupo 1074">
                        <a:extLst>
                          <a:ext uri="{FF2B5EF4-FFF2-40B4-BE49-F238E27FC236}">
                            <a16:creationId xmlns:a16="http://schemas.microsoft.com/office/drawing/2014/main" id="{D77101F7-3EFC-3E21-D0E4-C2D5EA0221A9}"/>
                          </a:ext>
                        </a:extLst>
                      </p:cNvPr>
                      <p:cNvGrpSpPr/>
                      <p:nvPr/>
                    </p:nvGrpSpPr>
                    <p:grpSpPr>
                      <a:xfrm>
                        <a:off x="3808126" y="5686522"/>
                        <a:ext cx="264265" cy="500533"/>
                        <a:chOff x="3808126" y="5686522"/>
                        <a:chExt cx="264265" cy="500533"/>
                      </a:xfrm>
                    </p:grpSpPr>
                    <p:cxnSp>
                      <p:nvCxnSpPr>
                        <p:cNvPr id="42" name="Conector recto 14">
                          <a:extLst>
                            <a:ext uri="{FF2B5EF4-FFF2-40B4-BE49-F238E27FC236}">
                              <a16:creationId xmlns:a16="http://schemas.microsoft.com/office/drawing/2014/main" id="{D03AC67C-46BC-9C48-65E4-2C204651E05D}"/>
                            </a:ext>
                          </a:extLst>
                        </p:cNvPr>
                        <p:cNvCxnSpPr>
                          <a:cxnSpLocks/>
                          <a:stCxn id="43" idx="2"/>
                          <a:endCxn id="61" idx="0"/>
                        </p:cNvCxnSpPr>
                        <p:nvPr/>
                      </p:nvCxnSpPr>
                      <p:spPr>
                        <a:xfrm>
                          <a:off x="3851920" y="5710917"/>
                          <a:ext cx="152416" cy="25037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Arco 28">
                          <a:extLst>
                            <a:ext uri="{FF2B5EF4-FFF2-40B4-BE49-F238E27FC236}">
                              <a16:creationId xmlns:a16="http://schemas.microsoft.com/office/drawing/2014/main" id="{F5DC684C-5908-9BA4-D848-5166E284C2E0}"/>
                            </a:ext>
                          </a:extLst>
                        </p:cNvPr>
                        <p:cNvSpPr/>
                        <p:nvPr/>
                      </p:nvSpPr>
                      <p:spPr>
                        <a:xfrm rot="20179081">
                          <a:off x="3808126" y="5686522"/>
                          <a:ext cx="45719" cy="67153"/>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a:p>
                      </p:txBody>
                    </p:sp>
                    <p:cxnSp>
                      <p:nvCxnSpPr>
                        <p:cNvPr id="44" name="Conector recto 32">
                          <a:extLst>
                            <a:ext uri="{FF2B5EF4-FFF2-40B4-BE49-F238E27FC236}">
                              <a16:creationId xmlns:a16="http://schemas.microsoft.com/office/drawing/2014/main" id="{3CF80D8C-096A-B213-89E8-641320502B2B}"/>
                            </a:ext>
                          </a:extLst>
                        </p:cNvPr>
                        <p:cNvCxnSpPr>
                          <a:cxnSpLocks/>
                        </p:cNvCxnSpPr>
                        <p:nvPr/>
                      </p:nvCxnSpPr>
                      <p:spPr>
                        <a:xfrm>
                          <a:off x="4010385" y="5978502"/>
                          <a:ext cx="0" cy="18837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5" name="Grupo 1035">
                          <a:extLst>
                            <a:ext uri="{FF2B5EF4-FFF2-40B4-BE49-F238E27FC236}">
                              <a16:creationId xmlns:a16="http://schemas.microsoft.com/office/drawing/2014/main" id="{AD26FABD-D247-456C-D0DD-1B57E2F8D0D4}"/>
                            </a:ext>
                          </a:extLst>
                        </p:cNvPr>
                        <p:cNvGrpSpPr/>
                        <p:nvPr/>
                      </p:nvGrpSpPr>
                      <p:grpSpPr>
                        <a:xfrm>
                          <a:off x="3829484" y="5812064"/>
                          <a:ext cx="242907" cy="134179"/>
                          <a:chOff x="3829484" y="5812064"/>
                          <a:chExt cx="242907" cy="134179"/>
                        </a:xfrm>
                      </p:grpSpPr>
                      <p:cxnSp>
                        <p:nvCxnSpPr>
                          <p:cNvPr id="66" name="Conector recto 46">
                            <a:extLst>
                              <a:ext uri="{FF2B5EF4-FFF2-40B4-BE49-F238E27FC236}">
                                <a16:creationId xmlns:a16="http://schemas.microsoft.com/office/drawing/2014/main" id="{CFD29F4B-7A80-68AE-24F3-140A5E442ABD}"/>
                              </a:ext>
                            </a:extLst>
                          </p:cNvPr>
                          <p:cNvCxnSpPr>
                            <a:cxnSpLocks noChangeAspect="1"/>
                          </p:cNvCxnSpPr>
                          <p:nvPr/>
                        </p:nvCxnSpPr>
                        <p:spPr>
                          <a:xfrm>
                            <a:off x="3897349" y="5828289"/>
                            <a:ext cx="59413" cy="9883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47">
                            <a:extLst>
                              <a:ext uri="{FF2B5EF4-FFF2-40B4-BE49-F238E27FC236}">
                                <a16:creationId xmlns:a16="http://schemas.microsoft.com/office/drawing/2014/main" id="{A3FF83BD-E609-649B-7D19-7B0DF90D008F}"/>
                              </a:ext>
                            </a:extLst>
                          </p:cNvPr>
                          <p:cNvCxnSpPr>
                            <a:cxnSpLocks noChangeAspect="1"/>
                          </p:cNvCxnSpPr>
                          <p:nvPr/>
                        </p:nvCxnSpPr>
                        <p:spPr>
                          <a:xfrm>
                            <a:off x="3949865" y="5835727"/>
                            <a:ext cx="59177" cy="9844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48">
                            <a:extLst>
                              <a:ext uri="{FF2B5EF4-FFF2-40B4-BE49-F238E27FC236}">
                                <a16:creationId xmlns:a16="http://schemas.microsoft.com/office/drawing/2014/main" id="{65E28970-9AC7-F6ED-D0DE-927B3EBCCE89}"/>
                              </a:ext>
                            </a:extLst>
                          </p:cNvPr>
                          <p:cNvCxnSpPr>
                            <a:cxnSpLocks/>
                          </p:cNvCxnSpPr>
                          <p:nvPr/>
                        </p:nvCxnSpPr>
                        <p:spPr>
                          <a:xfrm>
                            <a:off x="3830985" y="5816801"/>
                            <a:ext cx="64819" cy="114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58">
                            <a:extLst>
                              <a:ext uri="{FF2B5EF4-FFF2-40B4-BE49-F238E27FC236}">
                                <a16:creationId xmlns:a16="http://schemas.microsoft.com/office/drawing/2014/main" id="{948D50BC-4B54-352E-2B4D-6AFE4721FBF5}"/>
                              </a:ext>
                            </a:extLst>
                          </p:cNvPr>
                          <p:cNvCxnSpPr>
                            <a:cxnSpLocks/>
                          </p:cNvCxnSpPr>
                          <p:nvPr/>
                        </p:nvCxnSpPr>
                        <p:spPr>
                          <a:xfrm>
                            <a:off x="3955056" y="5840915"/>
                            <a:ext cx="106502" cy="1880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59">
                            <a:extLst>
                              <a:ext uri="{FF2B5EF4-FFF2-40B4-BE49-F238E27FC236}">
                                <a16:creationId xmlns:a16="http://schemas.microsoft.com/office/drawing/2014/main" id="{48029974-840E-AF01-D86E-B217881AC361}"/>
                              </a:ext>
                            </a:extLst>
                          </p:cNvPr>
                          <p:cNvCxnSpPr>
                            <a:cxnSpLocks/>
                          </p:cNvCxnSpPr>
                          <p:nvPr/>
                        </p:nvCxnSpPr>
                        <p:spPr>
                          <a:xfrm>
                            <a:off x="4007572" y="5934755"/>
                            <a:ext cx="64819" cy="114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60">
                            <a:extLst>
                              <a:ext uri="{FF2B5EF4-FFF2-40B4-BE49-F238E27FC236}">
                                <a16:creationId xmlns:a16="http://schemas.microsoft.com/office/drawing/2014/main" id="{99DD9F13-F666-F17A-F88B-3C0DCFE1DFBB}"/>
                              </a:ext>
                            </a:extLst>
                          </p:cNvPr>
                          <p:cNvCxnSpPr>
                            <a:cxnSpLocks/>
                          </p:cNvCxnSpPr>
                          <p:nvPr/>
                        </p:nvCxnSpPr>
                        <p:spPr>
                          <a:xfrm>
                            <a:off x="3837481" y="5904489"/>
                            <a:ext cx="111931" cy="1925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1023">
                            <a:extLst>
                              <a:ext uri="{FF2B5EF4-FFF2-40B4-BE49-F238E27FC236}">
                                <a16:creationId xmlns:a16="http://schemas.microsoft.com/office/drawing/2014/main" id="{915399AE-438A-FEB4-4E12-BA4B9472E515}"/>
                              </a:ext>
                            </a:extLst>
                          </p:cNvPr>
                          <p:cNvCxnSpPr>
                            <a:cxnSpLocks/>
                          </p:cNvCxnSpPr>
                          <p:nvPr/>
                        </p:nvCxnSpPr>
                        <p:spPr>
                          <a:xfrm>
                            <a:off x="4061558" y="5859724"/>
                            <a:ext cx="10833" cy="8651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1030">
                            <a:extLst>
                              <a:ext uri="{FF2B5EF4-FFF2-40B4-BE49-F238E27FC236}">
                                <a16:creationId xmlns:a16="http://schemas.microsoft.com/office/drawing/2014/main" id="{F1D3139A-A0F3-523E-6D00-3C0F1013C289}"/>
                              </a:ext>
                            </a:extLst>
                          </p:cNvPr>
                          <p:cNvCxnSpPr>
                            <a:cxnSpLocks/>
                          </p:cNvCxnSpPr>
                          <p:nvPr/>
                        </p:nvCxnSpPr>
                        <p:spPr>
                          <a:xfrm>
                            <a:off x="3829484" y="5812064"/>
                            <a:ext cx="14315" cy="8903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6" name="Conector recto 1036">
                          <a:extLst>
                            <a:ext uri="{FF2B5EF4-FFF2-40B4-BE49-F238E27FC236}">
                              <a16:creationId xmlns:a16="http://schemas.microsoft.com/office/drawing/2014/main" id="{A35860DB-A6E6-3B65-695D-8A0FDD7BED59}"/>
                            </a:ext>
                          </a:extLst>
                        </p:cNvPr>
                        <p:cNvCxnSpPr>
                          <a:cxnSpLocks noChangeAspect="1"/>
                        </p:cNvCxnSpPr>
                        <p:nvPr/>
                      </p:nvCxnSpPr>
                      <p:spPr>
                        <a:xfrm>
                          <a:off x="4020934" y="5852825"/>
                          <a:ext cx="45905" cy="7636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1040">
                          <a:extLst>
                            <a:ext uri="{FF2B5EF4-FFF2-40B4-BE49-F238E27FC236}">
                              <a16:creationId xmlns:a16="http://schemas.microsoft.com/office/drawing/2014/main" id="{F4E3D6AF-0705-E42B-23E5-64CD68EB2ECB}"/>
                            </a:ext>
                          </a:extLst>
                        </p:cNvPr>
                        <p:cNvCxnSpPr>
                          <a:cxnSpLocks noChangeAspect="1"/>
                        </p:cNvCxnSpPr>
                        <p:nvPr/>
                      </p:nvCxnSpPr>
                      <p:spPr>
                        <a:xfrm>
                          <a:off x="3995467" y="5848438"/>
                          <a:ext cx="55327" cy="9204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1042">
                          <a:extLst>
                            <a:ext uri="{FF2B5EF4-FFF2-40B4-BE49-F238E27FC236}">
                              <a16:creationId xmlns:a16="http://schemas.microsoft.com/office/drawing/2014/main" id="{316C8F6B-7476-55AF-DAD8-D2C8F0C793FE}"/>
                            </a:ext>
                          </a:extLst>
                        </p:cNvPr>
                        <p:cNvCxnSpPr>
                          <a:cxnSpLocks noChangeAspect="1"/>
                        </p:cNvCxnSpPr>
                        <p:nvPr/>
                      </p:nvCxnSpPr>
                      <p:spPr>
                        <a:xfrm>
                          <a:off x="3980509" y="5849039"/>
                          <a:ext cx="55327" cy="9204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1043">
                          <a:extLst>
                            <a:ext uri="{FF2B5EF4-FFF2-40B4-BE49-F238E27FC236}">
                              <a16:creationId xmlns:a16="http://schemas.microsoft.com/office/drawing/2014/main" id="{732D80EA-37EA-E730-26B8-735654E7D550}"/>
                            </a:ext>
                          </a:extLst>
                        </p:cNvPr>
                        <p:cNvCxnSpPr>
                          <a:cxnSpLocks noChangeAspect="1"/>
                        </p:cNvCxnSpPr>
                        <p:nvPr/>
                      </p:nvCxnSpPr>
                      <p:spPr>
                        <a:xfrm>
                          <a:off x="4044127" y="5859763"/>
                          <a:ext cx="23840" cy="3966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1045">
                          <a:extLst>
                            <a:ext uri="{FF2B5EF4-FFF2-40B4-BE49-F238E27FC236}">
                              <a16:creationId xmlns:a16="http://schemas.microsoft.com/office/drawing/2014/main" id="{48C43366-813A-0671-499A-1D0FD54C0830}"/>
                            </a:ext>
                          </a:extLst>
                        </p:cNvPr>
                        <p:cNvCxnSpPr>
                          <a:cxnSpLocks noChangeAspect="1"/>
                        </p:cNvCxnSpPr>
                        <p:nvPr/>
                      </p:nvCxnSpPr>
                      <p:spPr>
                        <a:xfrm>
                          <a:off x="3883390" y="5828289"/>
                          <a:ext cx="57916" cy="9634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1047">
                          <a:extLst>
                            <a:ext uri="{FF2B5EF4-FFF2-40B4-BE49-F238E27FC236}">
                              <a16:creationId xmlns:a16="http://schemas.microsoft.com/office/drawing/2014/main" id="{AB263EB0-C5A6-BC7D-5D4D-263310E1E94A}"/>
                            </a:ext>
                          </a:extLst>
                        </p:cNvPr>
                        <p:cNvCxnSpPr>
                          <a:cxnSpLocks noChangeAspect="1"/>
                        </p:cNvCxnSpPr>
                        <p:nvPr/>
                      </p:nvCxnSpPr>
                      <p:spPr>
                        <a:xfrm>
                          <a:off x="3862689" y="5822366"/>
                          <a:ext cx="57916" cy="9634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1048">
                          <a:extLst>
                            <a:ext uri="{FF2B5EF4-FFF2-40B4-BE49-F238E27FC236}">
                              <a16:creationId xmlns:a16="http://schemas.microsoft.com/office/drawing/2014/main" id="{7EA5711A-684F-9266-E087-DEE219C2BCB1}"/>
                            </a:ext>
                          </a:extLst>
                        </p:cNvPr>
                        <p:cNvCxnSpPr>
                          <a:cxnSpLocks noChangeAspect="1"/>
                        </p:cNvCxnSpPr>
                        <p:nvPr/>
                      </p:nvCxnSpPr>
                      <p:spPr>
                        <a:xfrm>
                          <a:off x="3848093" y="5822366"/>
                          <a:ext cx="57916" cy="9634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1049">
                          <a:extLst>
                            <a:ext uri="{FF2B5EF4-FFF2-40B4-BE49-F238E27FC236}">
                              <a16:creationId xmlns:a16="http://schemas.microsoft.com/office/drawing/2014/main" id="{3609B1E5-99A1-EC9B-7C54-FA5E27357584}"/>
                            </a:ext>
                          </a:extLst>
                        </p:cNvPr>
                        <p:cNvCxnSpPr>
                          <a:cxnSpLocks noChangeAspect="1"/>
                        </p:cNvCxnSpPr>
                        <p:nvPr/>
                      </p:nvCxnSpPr>
                      <p:spPr>
                        <a:xfrm>
                          <a:off x="3833050" y="5824351"/>
                          <a:ext cx="57916" cy="9634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1050">
                          <a:extLst>
                            <a:ext uri="{FF2B5EF4-FFF2-40B4-BE49-F238E27FC236}">
                              <a16:creationId xmlns:a16="http://schemas.microsoft.com/office/drawing/2014/main" id="{17B4669B-C708-849B-2667-18B30DB89021}"/>
                            </a:ext>
                          </a:extLst>
                        </p:cNvPr>
                        <p:cNvCxnSpPr>
                          <a:cxnSpLocks noChangeAspect="1"/>
                        </p:cNvCxnSpPr>
                        <p:nvPr/>
                      </p:nvCxnSpPr>
                      <p:spPr>
                        <a:xfrm>
                          <a:off x="3835895" y="5857084"/>
                          <a:ext cx="30005" cy="499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1053">
                          <a:extLst>
                            <a:ext uri="{FF2B5EF4-FFF2-40B4-BE49-F238E27FC236}">
                              <a16:creationId xmlns:a16="http://schemas.microsoft.com/office/drawing/2014/main" id="{5C693970-3438-C19D-B83F-77C7DA5F552C}"/>
                            </a:ext>
                          </a:extLst>
                        </p:cNvPr>
                        <p:cNvCxnSpPr>
                          <a:cxnSpLocks noChangeAspect="1"/>
                        </p:cNvCxnSpPr>
                        <p:nvPr/>
                      </p:nvCxnSpPr>
                      <p:spPr>
                        <a:xfrm>
                          <a:off x="3966509" y="5843345"/>
                          <a:ext cx="57916" cy="9634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1054">
                          <a:extLst>
                            <a:ext uri="{FF2B5EF4-FFF2-40B4-BE49-F238E27FC236}">
                              <a16:creationId xmlns:a16="http://schemas.microsoft.com/office/drawing/2014/main" id="{3023AB99-E973-7419-1CD0-FBB2792523B0}"/>
                            </a:ext>
                          </a:extLst>
                        </p:cNvPr>
                        <p:cNvCxnSpPr>
                          <a:cxnSpLocks noChangeAspect="1"/>
                        </p:cNvCxnSpPr>
                        <p:nvPr/>
                      </p:nvCxnSpPr>
                      <p:spPr>
                        <a:xfrm>
                          <a:off x="4010385" y="5852062"/>
                          <a:ext cx="55327" cy="9204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1055">
                          <a:extLst>
                            <a:ext uri="{FF2B5EF4-FFF2-40B4-BE49-F238E27FC236}">
                              <a16:creationId xmlns:a16="http://schemas.microsoft.com/office/drawing/2014/main" id="{B087E3E9-DC70-D631-D291-E81C317BC868}"/>
                            </a:ext>
                          </a:extLst>
                        </p:cNvPr>
                        <p:cNvCxnSpPr>
                          <a:cxnSpLocks/>
                        </p:cNvCxnSpPr>
                        <p:nvPr/>
                      </p:nvCxnSpPr>
                      <p:spPr>
                        <a:xfrm>
                          <a:off x="3878966" y="5827605"/>
                          <a:ext cx="161709" cy="2947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1061">
                          <a:extLst>
                            <a:ext uri="{FF2B5EF4-FFF2-40B4-BE49-F238E27FC236}">
                              <a16:creationId xmlns:a16="http://schemas.microsoft.com/office/drawing/2014/main" id="{239552D4-C7E6-9466-B98D-225B8CECC0A3}"/>
                            </a:ext>
                          </a:extLst>
                        </p:cNvPr>
                        <p:cNvCxnSpPr>
                          <a:cxnSpLocks/>
                        </p:cNvCxnSpPr>
                        <p:nvPr/>
                      </p:nvCxnSpPr>
                      <p:spPr>
                        <a:xfrm>
                          <a:off x="3888486" y="5915074"/>
                          <a:ext cx="161709" cy="2947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Arco 1063">
                          <a:extLst>
                            <a:ext uri="{FF2B5EF4-FFF2-40B4-BE49-F238E27FC236}">
                              <a16:creationId xmlns:a16="http://schemas.microsoft.com/office/drawing/2014/main" id="{8786635F-30F9-2FD5-7192-B5C99193F4C7}"/>
                            </a:ext>
                          </a:extLst>
                        </p:cNvPr>
                        <p:cNvSpPr/>
                        <p:nvPr/>
                      </p:nvSpPr>
                      <p:spPr>
                        <a:xfrm rot="5400000">
                          <a:off x="3954105" y="6130619"/>
                          <a:ext cx="45719" cy="67153"/>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a:p>
                      </p:txBody>
                    </p:sp>
                    <p:cxnSp>
                      <p:nvCxnSpPr>
                        <p:cNvPr id="60" name="Conector recto 1064">
                          <a:extLst>
                            <a:ext uri="{FF2B5EF4-FFF2-40B4-BE49-F238E27FC236}">
                              <a16:creationId xmlns:a16="http://schemas.microsoft.com/office/drawing/2014/main" id="{454BD11C-3DC8-E5B4-3B67-F13DCA366B66}"/>
                            </a:ext>
                          </a:extLst>
                        </p:cNvPr>
                        <p:cNvCxnSpPr>
                          <a:cxnSpLocks/>
                          <a:endCxn id="59" idx="2"/>
                        </p:cNvCxnSpPr>
                        <p:nvPr/>
                      </p:nvCxnSpPr>
                      <p:spPr>
                        <a:xfrm>
                          <a:off x="3835895" y="6159708"/>
                          <a:ext cx="141069" cy="273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1" name="Arco 113">
                          <a:extLst>
                            <a:ext uri="{FF2B5EF4-FFF2-40B4-BE49-F238E27FC236}">
                              <a16:creationId xmlns:a16="http://schemas.microsoft.com/office/drawing/2014/main" id="{EB2C11CA-67DF-D62E-7D52-55D7CF87305B}"/>
                            </a:ext>
                          </a:extLst>
                        </p:cNvPr>
                        <p:cNvSpPr/>
                        <p:nvPr/>
                      </p:nvSpPr>
                      <p:spPr>
                        <a:xfrm rot="1664084">
                          <a:off x="3908634" y="5941064"/>
                          <a:ext cx="87215" cy="182713"/>
                        </a:xfrm>
                        <a:prstGeom prst="arc">
                          <a:avLst>
                            <a:gd name="adj1" fmla="val 16709124"/>
                            <a:gd name="adj2" fmla="val 17762508"/>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a:p>
                      </p:txBody>
                    </p:sp>
                    <p:sp>
                      <p:nvSpPr>
                        <p:cNvPr id="62" name="Arco 114">
                          <a:extLst>
                            <a:ext uri="{FF2B5EF4-FFF2-40B4-BE49-F238E27FC236}">
                              <a16:creationId xmlns:a16="http://schemas.microsoft.com/office/drawing/2014/main" id="{F5DC684C-5908-9BA4-D848-5166E284C2E0}"/>
                            </a:ext>
                          </a:extLst>
                        </p:cNvPr>
                        <p:cNvSpPr/>
                        <p:nvPr/>
                      </p:nvSpPr>
                      <p:spPr>
                        <a:xfrm rot="20179081">
                          <a:off x="3808126" y="5686522"/>
                          <a:ext cx="45719" cy="67153"/>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a:p>
                      </p:txBody>
                    </p:sp>
                    <p:cxnSp>
                      <p:nvCxnSpPr>
                        <p:cNvPr id="63" name="Conector recto 115">
                          <a:extLst>
                            <a:ext uri="{FF2B5EF4-FFF2-40B4-BE49-F238E27FC236}">
                              <a16:creationId xmlns:a16="http://schemas.microsoft.com/office/drawing/2014/main" id="{3CF80D8C-096A-B213-89E8-641320502B2B}"/>
                            </a:ext>
                          </a:extLst>
                        </p:cNvPr>
                        <p:cNvCxnSpPr>
                          <a:cxnSpLocks/>
                        </p:cNvCxnSpPr>
                        <p:nvPr/>
                      </p:nvCxnSpPr>
                      <p:spPr>
                        <a:xfrm>
                          <a:off x="4010386" y="5978502"/>
                          <a:ext cx="0" cy="18837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Arco 116">
                          <a:extLst>
                            <a:ext uri="{FF2B5EF4-FFF2-40B4-BE49-F238E27FC236}">
                              <a16:creationId xmlns:a16="http://schemas.microsoft.com/office/drawing/2014/main" id="{8786635F-30F9-2FD5-7192-B5C99193F4C7}"/>
                            </a:ext>
                          </a:extLst>
                        </p:cNvPr>
                        <p:cNvSpPr/>
                        <p:nvPr/>
                      </p:nvSpPr>
                      <p:spPr>
                        <a:xfrm rot="5400000">
                          <a:off x="3954105" y="6130619"/>
                          <a:ext cx="45719" cy="67153"/>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100"/>
                        </a:p>
                      </p:txBody>
                    </p:sp>
                    <p:cxnSp>
                      <p:nvCxnSpPr>
                        <p:cNvPr id="65" name="Conector recto 117">
                          <a:extLst>
                            <a:ext uri="{FF2B5EF4-FFF2-40B4-BE49-F238E27FC236}">
                              <a16:creationId xmlns:a16="http://schemas.microsoft.com/office/drawing/2014/main" id="{454BD11C-3DC8-E5B4-3B67-F13DCA366B66}"/>
                            </a:ext>
                          </a:extLst>
                        </p:cNvPr>
                        <p:cNvCxnSpPr>
                          <a:cxnSpLocks/>
                          <a:endCxn id="64" idx="2"/>
                        </p:cNvCxnSpPr>
                        <p:nvPr/>
                      </p:nvCxnSpPr>
                      <p:spPr>
                        <a:xfrm>
                          <a:off x="3835895" y="6159708"/>
                          <a:ext cx="141069" cy="2734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28" name="pole tekstowe 27"/>
                    <p:cNvSpPr txBox="1"/>
                    <p:nvPr/>
                  </p:nvSpPr>
                  <p:spPr>
                    <a:xfrm>
                      <a:off x="1348527" y="5099199"/>
                      <a:ext cx="466849" cy="193995"/>
                    </a:xfrm>
                    <a:prstGeom prst="rect">
                      <a:avLst/>
                    </a:prstGeom>
                    <a:noFill/>
                  </p:spPr>
                  <p:txBody>
                    <a:bodyPr wrap="square" rtlCol="0">
                      <a:spAutoFit/>
                    </a:bodyPr>
                    <a:lstStyle/>
                    <a:p>
                      <a:r>
                        <a:rPr lang="es-ES" sz="1100" dirty="0">
                          <a:solidFill>
                            <a:srgbClr val="FF66FF"/>
                          </a:solidFill>
                          <a:latin typeface="Calibri" panose="020F0502020204030204" pitchFamily="34" charset="0"/>
                        </a:rPr>
                        <a:t>Injector</a:t>
                      </a:r>
                    </a:p>
                  </p:txBody>
                </p:sp>
                <p:sp>
                  <p:nvSpPr>
                    <p:cNvPr id="29" name="pole tekstowe 27"/>
                    <p:cNvSpPr txBox="1"/>
                    <p:nvPr/>
                  </p:nvSpPr>
                  <p:spPr>
                    <a:xfrm>
                      <a:off x="1754770" y="5170530"/>
                      <a:ext cx="356424" cy="193995"/>
                    </a:xfrm>
                    <a:prstGeom prst="rect">
                      <a:avLst/>
                    </a:prstGeom>
                    <a:noFill/>
                  </p:spPr>
                  <p:txBody>
                    <a:bodyPr wrap="square" rtlCol="0">
                      <a:spAutoFit/>
                    </a:bodyPr>
                    <a:lstStyle/>
                    <a:p>
                      <a:r>
                        <a:rPr lang="es-ES" sz="1100" dirty="0">
                          <a:solidFill>
                            <a:srgbClr val="FF66FF"/>
                          </a:solidFill>
                          <a:latin typeface="Calibri" panose="020F0502020204030204" pitchFamily="34" charset="0"/>
                        </a:rPr>
                        <a:t>LEBT</a:t>
                      </a:r>
                    </a:p>
                  </p:txBody>
                </p:sp>
                <p:sp>
                  <p:nvSpPr>
                    <p:cNvPr id="30" name="pole tekstowe 27"/>
                    <p:cNvSpPr txBox="1"/>
                    <p:nvPr/>
                  </p:nvSpPr>
                  <p:spPr>
                    <a:xfrm>
                      <a:off x="2007628" y="5186652"/>
                      <a:ext cx="334095" cy="193995"/>
                    </a:xfrm>
                    <a:prstGeom prst="rect">
                      <a:avLst/>
                    </a:prstGeom>
                    <a:noFill/>
                  </p:spPr>
                  <p:txBody>
                    <a:bodyPr wrap="square" rtlCol="0">
                      <a:spAutoFit/>
                    </a:bodyPr>
                    <a:lstStyle/>
                    <a:p>
                      <a:r>
                        <a:rPr lang="es-ES" sz="1100" dirty="0">
                          <a:solidFill>
                            <a:srgbClr val="FF66FF"/>
                          </a:solidFill>
                          <a:latin typeface="Calibri" panose="020F0502020204030204" pitchFamily="34" charset="0"/>
                        </a:rPr>
                        <a:t>RFQ</a:t>
                      </a:r>
                    </a:p>
                  </p:txBody>
                </p:sp>
                <p:sp>
                  <p:nvSpPr>
                    <p:cNvPr id="31" name="pole tekstowe 27"/>
                    <p:cNvSpPr txBox="1"/>
                    <p:nvPr/>
                  </p:nvSpPr>
                  <p:spPr>
                    <a:xfrm>
                      <a:off x="2252274" y="5248548"/>
                      <a:ext cx="413047" cy="193995"/>
                    </a:xfrm>
                    <a:prstGeom prst="rect">
                      <a:avLst/>
                    </a:prstGeom>
                    <a:noFill/>
                  </p:spPr>
                  <p:txBody>
                    <a:bodyPr wrap="square" rtlCol="0">
                      <a:spAutoFit/>
                    </a:bodyPr>
                    <a:lstStyle/>
                    <a:p>
                      <a:r>
                        <a:rPr lang="es-ES" sz="1100" dirty="0">
                          <a:solidFill>
                            <a:srgbClr val="FF66FF"/>
                          </a:solidFill>
                          <a:latin typeface="Calibri" panose="020F0502020204030204" pitchFamily="34" charset="0"/>
                        </a:rPr>
                        <a:t>MEBT</a:t>
                      </a:r>
                    </a:p>
                  </p:txBody>
                </p:sp>
                <p:sp>
                  <p:nvSpPr>
                    <p:cNvPr id="32" name="pole tekstowe 27"/>
                    <p:cNvSpPr txBox="1"/>
                    <p:nvPr/>
                  </p:nvSpPr>
                  <p:spPr>
                    <a:xfrm>
                      <a:off x="2684834" y="5246238"/>
                      <a:ext cx="934922" cy="319521"/>
                    </a:xfrm>
                    <a:prstGeom prst="rect">
                      <a:avLst/>
                    </a:prstGeom>
                    <a:noFill/>
                  </p:spPr>
                  <p:txBody>
                    <a:bodyPr wrap="square" rtlCol="0">
                      <a:spAutoFit/>
                    </a:bodyPr>
                    <a:lstStyle/>
                    <a:p>
                      <a:pPr algn="ctr"/>
                      <a:r>
                        <a:rPr lang="es-ES" sz="1100" dirty="0">
                          <a:solidFill>
                            <a:srgbClr val="FF66FF"/>
                          </a:solidFill>
                          <a:latin typeface="Calibri" panose="020F0502020204030204" pitchFamily="34" charset="0"/>
                        </a:rPr>
                        <a:t>Superconducting cavities</a:t>
                      </a:r>
                    </a:p>
                  </p:txBody>
                </p:sp>
                <p:sp>
                  <p:nvSpPr>
                    <p:cNvPr id="33" name="pole tekstowe 27"/>
                    <p:cNvSpPr txBox="1"/>
                    <p:nvPr/>
                  </p:nvSpPr>
                  <p:spPr>
                    <a:xfrm>
                      <a:off x="3923183" y="5486871"/>
                      <a:ext cx="382645" cy="193995"/>
                    </a:xfrm>
                    <a:prstGeom prst="rect">
                      <a:avLst/>
                    </a:prstGeom>
                    <a:noFill/>
                  </p:spPr>
                  <p:txBody>
                    <a:bodyPr wrap="square" rtlCol="0">
                      <a:spAutoFit/>
                    </a:bodyPr>
                    <a:lstStyle/>
                    <a:p>
                      <a:r>
                        <a:rPr lang="es-ES" sz="1100" dirty="0">
                          <a:solidFill>
                            <a:srgbClr val="FF66FF"/>
                          </a:solidFill>
                          <a:latin typeface="Calibri" panose="020F0502020204030204" pitchFamily="34" charset="0"/>
                        </a:rPr>
                        <a:t>HEBT</a:t>
                      </a:r>
                    </a:p>
                  </p:txBody>
                </p:sp>
                <p:sp>
                  <p:nvSpPr>
                    <p:cNvPr id="34" name="pole tekstowe 27"/>
                    <p:cNvSpPr txBox="1"/>
                    <p:nvPr/>
                  </p:nvSpPr>
                  <p:spPr>
                    <a:xfrm>
                      <a:off x="2266456" y="4841091"/>
                      <a:ext cx="319534" cy="193995"/>
                    </a:xfrm>
                    <a:prstGeom prst="rect">
                      <a:avLst/>
                    </a:prstGeom>
                    <a:noFill/>
                  </p:spPr>
                  <p:txBody>
                    <a:bodyPr wrap="square" rtlCol="0">
                      <a:spAutoFit/>
                    </a:bodyPr>
                    <a:lstStyle/>
                    <a:p>
                      <a:pPr algn="ctr"/>
                      <a:r>
                        <a:rPr lang="es-ES" sz="1100" b="1" dirty="0">
                          <a:solidFill>
                            <a:srgbClr val="FFFF00"/>
                          </a:solidFill>
                          <a:latin typeface="Calibri" panose="020F0502020204030204" pitchFamily="34" charset="0"/>
                        </a:rPr>
                        <a:t>5</a:t>
                      </a:r>
                      <a:r>
                        <a:rPr lang="pl-PL" sz="1100" b="1" dirty="0">
                          <a:solidFill>
                            <a:srgbClr val="FFFF00"/>
                          </a:solidFill>
                          <a:latin typeface="Calibri" panose="020F0502020204030204" pitchFamily="34" charset="0"/>
                        </a:rPr>
                        <a:t>.0</a:t>
                      </a:r>
                      <a:endParaRPr lang="es-ES" sz="1100" b="1" dirty="0">
                        <a:solidFill>
                          <a:srgbClr val="FFFF00"/>
                        </a:solidFill>
                        <a:latin typeface="Calibri" panose="020F0502020204030204" pitchFamily="34" charset="0"/>
                      </a:endParaRPr>
                    </a:p>
                  </p:txBody>
                </p:sp>
                <p:sp>
                  <p:nvSpPr>
                    <p:cNvPr id="35" name="pole tekstowe 27"/>
                    <p:cNvSpPr txBox="1"/>
                    <p:nvPr/>
                  </p:nvSpPr>
                  <p:spPr>
                    <a:xfrm>
                      <a:off x="2457381" y="4852372"/>
                      <a:ext cx="388311" cy="199578"/>
                    </a:xfrm>
                    <a:prstGeom prst="rect">
                      <a:avLst/>
                    </a:prstGeom>
                    <a:noFill/>
                  </p:spPr>
                  <p:txBody>
                    <a:bodyPr wrap="square" rtlCol="0">
                      <a:spAutoFit/>
                    </a:bodyPr>
                    <a:lstStyle/>
                    <a:p>
                      <a:pPr algn="ctr"/>
                      <a:r>
                        <a:rPr lang="es-ES" sz="1100" b="1" dirty="0">
                          <a:solidFill>
                            <a:srgbClr val="FFFF00"/>
                          </a:solidFill>
                          <a:latin typeface="Calibri" panose="020F0502020204030204" pitchFamily="34" charset="0"/>
                        </a:rPr>
                        <a:t>8.4</a:t>
                      </a:r>
                    </a:p>
                  </p:txBody>
                </p:sp>
                <p:sp>
                  <p:nvSpPr>
                    <p:cNvPr id="36" name="pole tekstowe 27"/>
                    <p:cNvSpPr txBox="1"/>
                    <p:nvPr/>
                  </p:nvSpPr>
                  <p:spPr>
                    <a:xfrm>
                      <a:off x="2698899" y="4864140"/>
                      <a:ext cx="446318" cy="199578"/>
                    </a:xfrm>
                    <a:prstGeom prst="rect">
                      <a:avLst/>
                    </a:prstGeom>
                    <a:noFill/>
                  </p:spPr>
                  <p:txBody>
                    <a:bodyPr wrap="square" rtlCol="0">
                      <a:spAutoFit/>
                    </a:bodyPr>
                    <a:lstStyle/>
                    <a:p>
                      <a:pPr algn="ctr"/>
                      <a:r>
                        <a:rPr lang="es-ES" sz="1100" b="1" dirty="0">
                          <a:solidFill>
                            <a:srgbClr val="FFFF00"/>
                          </a:solidFill>
                          <a:latin typeface="Calibri" panose="020F0502020204030204" pitchFamily="34" charset="0"/>
                        </a:rPr>
                        <a:t>14.2</a:t>
                      </a:r>
                    </a:p>
                  </p:txBody>
                </p:sp>
                <p:sp>
                  <p:nvSpPr>
                    <p:cNvPr id="37" name="pole tekstowe 27"/>
                    <p:cNvSpPr txBox="1"/>
                    <p:nvPr/>
                  </p:nvSpPr>
                  <p:spPr>
                    <a:xfrm>
                      <a:off x="3036602" y="4905035"/>
                      <a:ext cx="446318" cy="199578"/>
                    </a:xfrm>
                    <a:prstGeom prst="rect">
                      <a:avLst/>
                    </a:prstGeom>
                    <a:noFill/>
                  </p:spPr>
                  <p:txBody>
                    <a:bodyPr wrap="square" rtlCol="0">
                      <a:spAutoFit/>
                    </a:bodyPr>
                    <a:lstStyle/>
                    <a:p>
                      <a:pPr algn="ctr"/>
                      <a:r>
                        <a:rPr lang="es-ES" sz="1100" b="1" dirty="0">
                          <a:solidFill>
                            <a:srgbClr val="FFFF00"/>
                          </a:solidFill>
                          <a:latin typeface="Calibri" panose="020F0502020204030204" pitchFamily="34" charset="0"/>
                        </a:rPr>
                        <a:t>21.8</a:t>
                      </a:r>
                    </a:p>
                  </p:txBody>
                </p:sp>
                <p:sp>
                  <p:nvSpPr>
                    <p:cNvPr id="38" name="pole tekstowe 27"/>
                    <p:cNvSpPr txBox="1"/>
                    <p:nvPr/>
                  </p:nvSpPr>
                  <p:spPr>
                    <a:xfrm>
                      <a:off x="3420668" y="4927294"/>
                      <a:ext cx="446318" cy="199578"/>
                    </a:xfrm>
                    <a:prstGeom prst="rect">
                      <a:avLst/>
                    </a:prstGeom>
                    <a:noFill/>
                  </p:spPr>
                  <p:txBody>
                    <a:bodyPr wrap="square" rtlCol="0">
                      <a:spAutoFit/>
                    </a:bodyPr>
                    <a:lstStyle/>
                    <a:p>
                      <a:pPr algn="ctr"/>
                      <a:r>
                        <a:rPr lang="es-ES" sz="1100" b="1" dirty="0">
                          <a:solidFill>
                            <a:srgbClr val="FFFF00"/>
                          </a:solidFill>
                          <a:latin typeface="Calibri" panose="020F0502020204030204" pitchFamily="34" charset="0"/>
                        </a:rPr>
                        <a:t>30.7</a:t>
                      </a:r>
                    </a:p>
                  </p:txBody>
                </p:sp>
                <p:sp>
                  <p:nvSpPr>
                    <p:cNvPr id="39" name="pole tekstowe 27"/>
                    <p:cNvSpPr txBox="1"/>
                    <p:nvPr/>
                  </p:nvSpPr>
                  <p:spPr>
                    <a:xfrm>
                      <a:off x="3803467" y="4971488"/>
                      <a:ext cx="632485" cy="193995"/>
                    </a:xfrm>
                    <a:prstGeom prst="rect">
                      <a:avLst/>
                    </a:prstGeom>
                    <a:noFill/>
                  </p:spPr>
                  <p:txBody>
                    <a:bodyPr wrap="square" rtlCol="0">
                      <a:spAutoFit/>
                    </a:bodyPr>
                    <a:lstStyle/>
                    <a:p>
                      <a:pPr algn="ctr"/>
                      <a:r>
                        <a:rPr lang="es-ES" sz="1100" b="1" dirty="0">
                          <a:solidFill>
                            <a:srgbClr val="FFFF00"/>
                          </a:solidFill>
                          <a:latin typeface="Calibri" panose="020F0502020204030204" pitchFamily="34" charset="0"/>
                        </a:rPr>
                        <a:t>40 MeV</a:t>
                      </a:r>
                    </a:p>
                  </p:txBody>
                </p:sp>
              </p:grpSp>
              <p:sp>
                <p:nvSpPr>
                  <p:cNvPr id="26" name="pole tekstowe 27"/>
                  <p:cNvSpPr txBox="1"/>
                  <p:nvPr/>
                </p:nvSpPr>
                <p:spPr>
                  <a:xfrm>
                    <a:off x="2227584" y="2863273"/>
                    <a:ext cx="373040" cy="261610"/>
                  </a:xfrm>
                  <a:prstGeom prst="rect">
                    <a:avLst/>
                  </a:prstGeom>
                  <a:noFill/>
                </p:spPr>
                <p:txBody>
                  <a:bodyPr wrap="square" rtlCol="0">
                    <a:spAutoFit/>
                  </a:bodyPr>
                  <a:lstStyle/>
                  <a:p>
                    <a:pPr algn="ctr"/>
                    <a:r>
                      <a:rPr lang="es-ES" sz="1100" b="1" dirty="0">
                        <a:solidFill>
                          <a:srgbClr val="FFFF00"/>
                        </a:solidFill>
                        <a:latin typeface="Calibri" panose="020F0502020204030204" pitchFamily="34" charset="0"/>
                      </a:rPr>
                      <a:t>0.1</a:t>
                    </a:r>
                  </a:p>
                </p:txBody>
              </p:sp>
            </p:grpSp>
            <p:cxnSp>
              <p:nvCxnSpPr>
                <p:cNvPr id="19" name="Conector recto de flecha 13"/>
                <p:cNvCxnSpPr/>
                <p:nvPr/>
              </p:nvCxnSpPr>
              <p:spPr>
                <a:xfrm>
                  <a:off x="2911538" y="3371804"/>
                  <a:ext cx="273872" cy="179033"/>
                </a:xfrm>
                <a:prstGeom prst="straightConnector1">
                  <a:avLst/>
                </a:prstGeom>
                <a:ln>
                  <a:solidFill>
                    <a:srgbClr val="FF66FF"/>
                  </a:solidFill>
                  <a:tailEnd type="none"/>
                </a:ln>
              </p:spPr>
              <p:style>
                <a:lnRef idx="1">
                  <a:schemeClr val="accent1"/>
                </a:lnRef>
                <a:fillRef idx="0">
                  <a:schemeClr val="accent1"/>
                </a:fillRef>
                <a:effectRef idx="0">
                  <a:schemeClr val="accent1"/>
                </a:effectRef>
                <a:fontRef idx="minor">
                  <a:schemeClr val="tx1"/>
                </a:fontRef>
              </p:style>
            </p:cxnSp>
            <p:cxnSp>
              <p:nvCxnSpPr>
                <p:cNvPr id="20" name="Conector recto de flecha 81"/>
                <p:cNvCxnSpPr/>
                <p:nvPr/>
              </p:nvCxnSpPr>
              <p:spPr>
                <a:xfrm flipH="1">
                  <a:off x="4043227" y="3561654"/>
                  <a:ext cx="944399" cy="130805"/>
                </a:xfrm>
                <a:prstGeom prst="straightConnector1">
                  <a:avLst/>
                </a:prstGeom>
                <a:ln>
                  <a:solidFill>
                    <a:srgbClr val="FF66FF"/>
                  </a:solidFill>
                  <a:tailEnd type="none"/>
                </a:ln>
              </p:spPr>
              <p:style>
                <a:lnRef idx="1">
                  <a:schemeClr val="accent1"/>
                </a:lnRef>
                <a:fillRef idx="0">
                  <a:schemeClr val="accent1"/>
                </a:fillRef>
                <a:effectRef idx="0">
                  <a:schemeClr val="accent1"/>
                </a:effectRef>
                <a:fontRef idx="minor">
                  <a:schemeClr val="tx1"/>
                </a:fontRef>
              </p:style>
            </p:cxnSp>
            <p:cxnSp>
              <p:nvCxnSpPr>
                <p:cNvPr id="21" name="Conector recto de flecha 82"/>
                <p:cNvCxnSpPr>
                  <a:cxnSpLocks/>
                </p:cNvCxnSpPr>
                <p:nvPr/>
              </p:nvCxnSpPr>
              <p:spPr>
                <a:xfrm flipH="1">
                  <a:off x="1763688" y="3206770"/>
                  <a:ext cx="97484" cy="107076"/>
                </a:xfrm>
                <a:prstGeom prst="straightConnector1">
                  <a:avLst/>
                </a:prstGeom>
                <a:ln>
                  <a:solidFill>
                    <a:srgbClr val="FF66FF"/>
                  </a:solidFill>
                  <a:tailEnd type="none"/>
                </a:ln>
              </p:spPr>
              <p:style>
                <a:lnRef idx="1">
                  <a:schemeClr val="accent1"/>
                </a:lnRef>
                <a:fillRef idx="0">
                  <a:schemeClr val="accent1"/>
                </a:fillRef>
                <a:effectRef idx="0">
                  <a:schemeClr val="accent1"/>
                </a:effectRef>
                <a:fontRef idx="minor">
                  <a:schemeClr val="tx1"/>
                </a:fontRef>
              </p:style>
            </p:cxnSp>
            <p:cxnSp>
              <p:nvCxnSpPr>
                <p:cNvPr id="22" name="Conector recto de flecha 87"/>
                <p:cNvCxnSpPr>
                  <a:cxnSpLocks/>
                </p:cNvCxnSpPr>
                <p:nvPr/>
              </p:nvCxnSpPr>
              <p:spPr>
                <a:xfrm flipH="1">
                  <a:off x="2192217" y="3286323"/>
                  <a:ext cx="102063" cy="110788"/>
                </a:xfrm>
                <a:prstGeom prst="straightConnector1">
                  <a:avLst/>
                </a:prstGeom>
                <a:ln>
                  <a:solidFill>
                    <a:srgbClr val="FF66FF"/>
                  </a:solidFill>
                  <a:tailEnd type="none"/>
                </a:ln>
              </p:spPr>
              <p:style>
                <a:lnRef idx="1">
                  <a:schemeClr val="accent1"/>
                </a:lnRef>
                <a:fillRef idx="0">
                  <a:schemeClr val="accent1"/>
                </a:fillRef>
                <a:effectRef idx="0">
                  <a:schemeClr val="accent1"/>
                </a:effectRef>
                <a:fontRef idx="minor">
                  <a:schemeClr val="tx1"/>
                </a:fontRef>
              </p:style>
            </p:cxnSp>
            <p:cxnSp>
              <p:nvCxnSpPr>
                <p:cNvPr id="23" name="Conector recto de flecha 90"/>
                <p:cNvCxnSpPr>
                  <a:cxnSpLocks/>
                </p:cNvCxnSpPr>
                <p:nvPr/>
              </p:nvCxnSpPr>
              <p:spPr>
                <a:xfrm flipH="1">
                  <a:off x="2423678" y="3286323"/>
                  <a:ext cx="38871" cy="110788"/>
                </a:xfrm>
                <a:prstGeom prst="straightConnector1">
                  <a:avLst/>
                </a:prstGeom>
                <a:ln>
                  <a:solidFill>
                    <a:srgbClr val="FF66FF"/>
                  </a:solidFill>
                  <a:tailEnd type="none"/>
                </a:ln>
              </p:spPr>
              <p:style>
                <a:lnRef idx="1">
                  <a:schemeClr val="accent1"/>
                </a:lnRef>
                <a:fillRef idx="0">
                  <a:schemeClr val="accent1"/>
                </a:fillRef>
                <a:effectRef idx="0">
                  <a:schemeClr val="accent1"/>
                </a:effectRef>
                <a:fontRef idx="minor">
                  <a:schemeClr val="tx1"/>
                </a:fontRef>
              </p:style>
            </p:cxnSp>
            <p:cxnSp>
              <p:nvCxnSpPr>
                <p:cNvPr id="24" name="Conector recto de flecha 100"/>
                <p:cNvCxnSpPr/>
                <p:nvPr/>
              </p:nvCxnSpPr>
              <p:spPr>
                <a:xfrm flipH="1">
                  <a:off x="2653819" y="3354401"/>
                  <a:ext cx="38336" cy="136655"/>
                </a:xfrm>
                <a:prstGeom prst="straightConnector1">
                  <a:avLst/>
                </a:prstGeom>
                <a:ln>
                  <a:solidFill>
                    <a:srgbClr val="FF66FF"/>
                  </a:solidFill>
                  <a:tailEnd type="none"/>
                </a:ln>
              </p:spPr>
              <p:style>
                <a:lnRef idx="1">
                  <a:schemeClr val="accent1"/>
                </a:lnRef>
                <a:fillRef idx="0">
                  <a:schemeClr val="accent1"/>
                </a:fillRef>
                <a:effectRef idx="0">
                  <a:schemeClr val="accent1"/>
                </a:effectRef>
                <a:fontRef idx="minor">
                  <a:schemeClr val="tx1"/>
                </a:fontRef>
              </p:style>
            </p:cxnSp>
          </p:grpSp>
          <p:cxnSp>
            <p:nvCxnSpPr>
              <p:cNvPr id="17" name="Conector recto de flecha 103"/>
              <p:cNvCxnSpPr/>
              <p:nvPr/>
            </p:nvCxnSpPr>
            <p:spPr>
              <a:xfrm flipH="1">
                <a:off x="5095279" y="3662492"/>
                <a:ext cx="191675" cy="138493"/>
              </a:xfrm>
              <a:prstGeom prst="straightConnector1">
                <a:avLst/>
              </a:prstGeom>
              <a:ln>
                <a:solidFill>
                  <a:srgbClr val="FF66FF"/>
                </a:solidFill>
                <a:tailEnd type="none"/>
              </a:ln>
            </p:spPr>
            <p:style>
              <a:lnRef idx="1">
                <a:schemeClr val="accent1"/>
              </a:lnRef>
              <a:fillRef idx="0">
                <a:schemeClr val="accent1"/>
              </a:fillRef>
              <a:effectRef idx="0">
                <a:schemeClr val="accent1"/>
              </a:effectRef>
              <a:fontRef idx="minor">
                <a:schemeClr val="tx1"/>
              </a:fontRef>
            </p:style>
          </p:cxnSp>
        </p:grpSp>
        <p:sp>
          <p:nvSpPr>
            <p:cNvPr id="14" name="pole tekstowe 27">
              <a:extLst>
                <a:ext uri="{FF2B5EF4-FFF2-40B4-BE49-F238E27FC236}">
                  <a16:creationId xmlns:a16="http://schemas.microsoft.com/office/drawing/2014/main" id="{9CA043A7-8769-AECF-B40B-BA4FC63E65F5}"/>
                </a:ext>
              </a:extLst>
            </p:cNvPr>
            <p:cNvSpPr txBox="1"/>
            <p:nvPr/>
          </p:nvSpPr>
          <p:spPr>
            <a:xfrm>
              <a:off x="87046" y="4821669"/>
              <a:ext cx="2417355" cy="276999"/>
            </a:xfrm>
            <a:prstGeom prst="rect">
              <a:avLst/>
            </a:prstGeom>
            <a:noFill/>
          </p:spPr>
          <p:txBody>
            <a:bodyPr wrap="none" rtlCol="0">
              <a:spAutoFit/>
            </a:bodyPr>
            <a:lstStyle/>
            <a:p>
              <a:r>
                <a:rPr lang="pl-PL" sz="1200" i="1" dirty="0">
                  <a:solidFill>
                    <a:srgbClr val="FFFF00"/>
                  </a:solidFill>
                  <a:latin typeface="Calibri" panose="020F0502020204030204" pitchFamily="34" charset="0"/>
                </a:rPr>
                <a:t>CAD model, c</a:t>
              </a:r>
              <a:r>
                <a:rPr lang="es-ES" sz="1200" i="1" dirty="0">
                  <a:solidFill>
                    <a:srgbClr val="FFFF00"/>
                  </a:solidFill>
                  <a:latin typeface="Calibri" panose="020F0502020204030204" pitchFamily="34" charset="0"/>
                </a:rPr>
                <a:t>ourtesy of D. Sánchez</a:t>
              </a:r>
              <a:endParaRPr lang="en-US" sz="1200" i="1" dirty="0">
                <a:solidFill>
                  <a:srgbClr val="FFFF00"/>
                </a:solidFill>
                <a:latin typeface="Calibri" panose="020F0502020204030204" pitchFamily="34" charset="0"/>
              </a:endParaRPr>
            </a:p>
          </p:txBody>
        </p:sp>
        <p:sp>
          <p:nvSpPr>
            <p:cNvPr id="15" name="pole tekstowe 27"/>
            <p:cNvSpPr txBox="1"/>
            <p:nvPr/>
          </p:nvSpPr>
          <p:spPr>
            <a:xfrm rot="651659">
              <a:off x="2247932" y="4334262"/>
              <a:ext cx="2457372" cy="338554"/>
            </a:xfrm>
            <a:prstGeom prst="rect">
              <a:avLst/>
            </a:prstGeom>
            <a:noFill/>
          </p:spPr>
          <p:txBody>
            <a:bodyPr wrap="square" rtlCol="0">
              <a:spAutoFit/>
            </a:bodyPr>
            <a:lstStyle/>
            <a:p>
              <a:r>
                <a:rPr lang="es-ES" sz="1600" dirty="0">
                  <a:solidFill>
                    <a:srgbClr val="FF66FF"/>
                  </a:solidFill>
                  <a:latin typeface="Calibri" panose="020F0502020204030204" pitchFamily="34" charset="0"/>
                </a:rPr>
                <a:t>R026</a:t>
              </a:r>
              <a:r>
                <a:rPr lang="pl-PL" sz="1600" dirty="0">
                  <a:solidFill>
                    <a:srgbClr val="FF66FF"/>
                  </a:solidFill>
                  <a:latin typeface="Calibri" panose="020F0502020204030204" pitchFamily="34" charset="0"/>
                </a:rPr>
                <a:t> – </a:t>
              </a:r>
              <a:r>
                <a:rPr lang="pl-PL" sz="1600" dirty="0" err="1">
                  <a:solidFill>
                    <a:srgbClr val="FF66FF"/>
                  </a:solidFill>
                  <a:latin typeface="Calibri" panose="020F0502020204030204" pitchFamily="34" charset="0"/>
                </a:rPr>
                <a:t>pulsed</a:t>
              </a:r>
              <a:r>
                <a:rPr lang="pl-PL" sz="1600" dirty="0">
                  <a:solidFill>
                    <a:srgbClr val="FF66FF"/>
                  </a:solidFill>
                  <a:latin typeface="Calibri" panose="020F0502020204030204" pitchFamily="34" charset="0"/>
                </a:rPr>
                <a:t> beam </a:t>
              </a:r>
              <a:r>
                <a:rPr lang="pl-PL" sz="1600" dirty="0" err="1">
                  <a:solidFill>
                    <a:srgbClr val="FF66FF"/>
                  </a:solidFill>
                  <a:latin typeface="Calibri" panose="020F0502020204030204" pitchFamily="34" charset="0"/>
                </a:rPr>
                <a:t>area</a:t>
              </a:r>
              <a:endParaRPr lang="es-ES" sz="1600" dirty="0">
                <a:solidFill>
                  <a:srgbClr val="FF66FF"/>
                </a:solidFill>
                <a:latin typeface="Calibri" panose="020F0502020204030204" pitchFamily="34" charset="0"/>
              </a:endParaRPr>
            </a:p>
          </p:txBody>
        </p:sp>
      </p:grpSp>
      <p:cxnSp>
        <p:nvCxnSpPr>
          <p:cNvPr id="76" name="Conector recto de flecha 129"/>
          <p:cNvCxnSpPr>
            <a:stCxn id="62" idx="0"/>
          </p:cNvCxnSpPr>
          <p:nvPr/>
        </p:nvCxnSpPr>
        <p:spPr>
          <a:xfrm flipH="1" flipV="1">
            <a:off x="2999171" y="2021194"/>
            <a:ext cx="3213331" cy="360187"/>
          </a:xfrm>
          <a:prstGeom prst="straightConnector1">
            <a:avLst/>
          </a:prstGeom>
          <a:ln w="190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79" name="pole tekstowe 28">
            <a:extLst>
              <a:ext uri="{FF2B5EF4-FFF2-40B4-BE49-F238E27FC236}">
                <a16:creationId xmlns:a16="http://schemas.microsoft.com/office/drawing/2014/main" id="{133CC0E6-79D0-5487-37A9-2FC02C02D210}"/>
              </a:ext>
            </a:extLst>
          </p:cNvPr>
          <p:cNvSpPr txBox="1"/>
          <p:nvPr/>
        </p:nvSpPr>
        <p:spPr>
          <a:xfrm>
            <a:off x="78748" y="571262"/>
            <a:ext cx="8240228" cy="461665"/>
          </a:xfrm>
          <a:prstGeom prst="rect">
            <a:avLst/>
          </a:prstGeom>
          <a:solidFill>
            <a:schemeClr val="bg1"/>
          </a:solidFill>
        </p:spPr>
        <p:txBody>
          <a:bodyPr wrap="square" rtlCol="0">
            <a:spAutoFit/>
          </a:bodyPr>
          <a:lstStyle/>
          <a:p>
            <a:r>
              <a:rPr lang="es-ES" sz="1200" dirty="0">
                <a:solidFill>
                  <a:srgbClr val="FF0000"/>
                </a:solidFill>
                <a:latin typeface="Calibri" panose="020F0502020204030204" pitchFamily="34" charset="0"/>
              </a:rPr>
              <a:t>D+ parisitic beam extraction </a:t>
            </a:r>
            <a:r>
              <a:rPr lang="es-ES" sz="1200" dirty="0">
                <a:solidFill>
                  <a:srgbClr val="002060"/>
                </a:solidFill>
                <a:latin typeface="Calibri" panose="020F0502020204030204" pitchFamily="34" charset="0"/>
              </a:rPr>
              <a:t>between QP3 and QP4 of the HEBT </a:t>
            </a:r>
            <a:r>
              <a:rPr lang="es-ES" sz="1200" dirty="0">
                <a:solidFill>
                  <a:srgbClr val="002060"/>
                </a:solidFill>
                <a:latin typeface="Calibri" panose="020F0502020204030204" pitchFamily="34" charset="0"/>
                <a:sym typeface="Wingdings" panose="05000000000000000000" pitchFamily="2" charset="2"/>
              </a:rPr>
              <a:t> </a:t>
            </a:r>
            <a:r>
              <a:rPr lang="pl-PL" sz="1200" dirty="0">
                <a:solidFill>
                  <a:srgbClr val="002060"/>
                </a:solidFill>
                <a:latin typeface="Calibri" panose="020F0502020204030204" pitchFamily="34" charset="0"/>
                <a:sym typeface="Wingdings" panose="05000000000000000000" pitchFamily="2" charset="2"/>
              </a:rPr>
              <a:t>i</a:t>
            </a:r>
            <a:r>
              <a:rPr lang="es-ES" sz="1200" dirty="0">
                <a:solidFill>
                  <a:srgbClr val="002060"/>
                </a:solidFill>
                <a:latin typeface="Calibri" panose="020F0502020204030204" pitchFamily="34" charset="0"/>
                <a:sym typeface="Wingdings" panose="05000000000000000000" pitchFamily="2" charset="2"/>
              </a:rPr>
              <a:t>nteresting also </a:t>
            </a:r>
            <a:r>
              <a:rPr lang="es-ES" sz="1200" dirty="0" err="1">
                <a:solidFill>
                  <a:srgbClr val="002060"/>
                </a:solidFill>
                <a:latin typeface="Calibri" panose="020F0502020204030204" pitchFamily="34" charset="0"/>
                <a:sym typeface="Wingdings" panose="05000000000000000000" pitchFamily="2" charset="2"/>
              </a:rPr>
              <a:t>for</a:t>
            </a:r>
            <a:r>
              <a:rPr lang="es-ES" sz="1200" dirty="0">
                <a:solidFill>
                  <a:srgbClr val="002060"/>
                </a:solidFill>
                <a:latin typeface="Calibri" panose="020F0502020204030204" pitchFamily="34" charset="0"/>
                <a:sym typeface="Wingdings" panose="05000000000000000000" pitchFamily="2" charset="2"/>
              </a:rPr>
              <a:t> </a:t>
            </a:r>
            <a:r>
              <a:rPr lang="es-ES" sz="1200" dirty="0" err="1">
                <a:solidFill>
                  <a:srgbClr val="002060"/>
                </a:solidFill>
                <a:latin typeface="Calibri" panose="020F0502020204030204" pitchFamily="34" charset="0"/>
                <a:sym typeface="Wingdings" panose="05000000000000000000" pitchFamily="2" charset="2"/>
              </a:rPr>
              <a:t>optimized</a:t>
            </a:r>
            <a:r>
              <a:rPr lang="es-ES" sz="1200" dirty="0">
                <a:solidFill>
                  <a:srgbClr val="002060"/>
                </a:solidFill>
                <a:latin typeface="Calibri" panose="020F0502020204030204" pitchFamily="34" charset="0"/>
                <a:sym typeface="Wingdings" panose="05000000000000000000" pitchFamily="2" charset="2"/>
              </a:rPr>
              <a:t> </a:t>
            </a:r>
            <a:r>
              <a:rPr lang="es-ES" sz="1200" dirty="0" err="1">
                <a:solidFill>
                  <a:srgbClr val="002060"/>
                </a:solidFill>
                <a:latin typeface="Calibri" panose="020F0502020204030204" pitchFamily="34" charset="0"/>
                <a:sym typeface="Wingdings" panose="05000000000000000000" pitchFamily="2" charset="2"/>
              </a:rPr>
              <a:t>beam</a:t>
            </a:r>
            <a:r>
              <a:rPr lang="es-ES" sz="1200" dirty="0">
                <a:solidFill>
                  <a:srgbClr val="002060"/>
                </a:solidFill>
                <a:latin typeface="Calibri" panose="020F0502020204030204" pitchFamily="34" charset="0"/>
                <a:sym typeface="Wingdings" panose="05000000000000000000" pitchFamily="2" charset="2"/>
              </a:rPr>
              <a:t> </a:t>
            </a:r>
            <a:r>
              <a:rPr lang="es-ES" sz="1200" dirty="0" err="1">
                <a:solidFill>
                  <a:srgbClr val="002060"/>
                </a:solidFill>
                <a:latin typeface="Calibri" panose="020F0502020204030204" pitchFamily="34" charset="0"/>
                <a:sym typeface="Wingdings" panose="05000000000000000000" pitchFamily="2" charset="2"/>
              </a:rPr>
              <a:t>handling</a:t>
            </a:r>
            <a:endParaRPr lang="es-ES" sz="1200" dirty="0">
              <a:solidFill>
                <a:srgbClr val="002060"/>
              </a:solidFill>
              <a:latin typeface="Calibri" panose="020F0502020204030204" pitchFamily="34" charset="0"/>
              <a:sym typeface="Wingdings" panose="05000000000000000000" pitchFamily="2" charset="2"/>
            </a:endParaRPr>
          </a:p>
          <a:p>
            <a:endParaRPr lang="es-ES" sz="1200" dirty="0">
              <a:solidFill>
                <a:srgbClr val="002060"/>
              </a:solidFill>
              <a:latin typeface="Calibri" panose="020F0502020204030204" pitchFamily="34" charset="0"/>
            </a:endParaRPr>
          </a:p>
        </p:txBody>
      </p:sp>
      <p:sp>
        <p:nvSpPr>
          <p:cNvPr id="2" name="Footer Placeholder 4">
            <a:extLst>
              <a:ext uri="{FF2B5EF4-FFF2-40B4-BE49-F238E27FC236}">
                <a16:creationId xmlns:a16="http://schemas.microsoft.com/office/drawing/2014/main" id="{75C03317-F111-6174-C1BC-D8EB8238AD5B}"/>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pic>
        <p:nvPicPr>
          <p:cNvPr id="5" name="Imagen 4">
            <a:extLst>
              <a:ext uri="{FF2B5EF4-FFF2-40B4-BE49-F238E27FC236}">
                <a16:creationId xmlns:a16="http://schemas.microsoft.com/office/drawing/2014/main" id="{61E17E6C-5EEE-2DFE-9AD3-E43A8BAF58E5}"/>
              </a:ext>
            </a:extLst>
          </p:cNvPr>
          <p:cNvPicPr>
            <a:picLocks noChangeAspect="1"/>
          </p:cNvPicPr>
          <p:nvPr/>
        </p:nvPicPr>
        <p:blipFill>
          <a:blip r:embed="rId3"/>
          <a:stretch>
            <a:fillRect/>
          </a:stretch>
        </p:blipFill>
        <p:spPr>
          <a:xfrm>
            <a:off x="3075924" y="4057918"/>
            <a:ext cx="3279559" cy="867675"/>
          </a:xfrm>
          <a:prstGeom prst="rect">
            <a:avLst/>
          </a:prstGeom>
        </p:spPr>
      </p:pic>
    </p:spTree>
    <p:extLst>
      <p:ext uri="{BB962C8B-B14F-4D97-AF65-F5344CB8AC3E}">
        <p14:creationId xmlns:p14="http://schemas.microsoft.com/office/powerpoint/2010/main" val="27599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5C11-3BF3-4098-971C-564E8350CC35}"/>
              </a:ext>
            </a:extLst>
          </p:cNvPr>
          <p:cNvSpPr>
            <a:spLocks noGrp="1"/>
          </p:cNvSpPr>
          <p:nvPr>
            <p:ph type="title"/>
          </p:nvPr>
        </p:nvSpPr>
        <p:spPr/>
        <p:txBody>
          <a:bodyPr/>
          <a:lstStyle/>
          <a:p>
            <a:r>
              <a:rPr lang="en-US" dirty="0">
                <a:cs typeface="Arial" panose="020B0604020202020204" pitchFamily="34" charset="0"/>
              </a:rPr>
              <a:t>Single Bunch Extraction scheme</a:t>
            </a:r>
          </a:p>
        </p:txBody>
      </p:sp>
      <p:sp>
        <p:nvSpPr>
          <p:cNvPr id="6" name="Rectangle 5">
            <a:extLst>
              <a:ext uri="{FF2B5EF4-FFF2-40B4-BE49-F238E27FC236}">
                <a16:creationId xmlns:a16="http://schemas.microsoft.com/office/drawing/2014/main" id="{2393B971-072F-493F-AA92-3E149517D89F}"/>
              </a:ext>
            </a:extLst>
          </p:cNvPr>
          <p:cNvSpPr/>
          <p:nvPr/>
        </p:nvSpPr>
        <p:spPr>
          <a:xfrm>
            <a:off x="3356440" y="1331628"/>
            <a:ext cx="2265988" cy="182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Kicker (Meander line)</a:t>
            </a:r>
          </a:p>
        </p:txBody>
      </p:sp>
      <p:sp>
        <p:nvSpPr>
          <p:cNvPr id="7" name="Rectangle 6">
            <a:extLst>
              <a:ext uri="{FF2B5EF4-FFF2-40B4-BE49-F238E27FC236}">
                <a16:creationId xmlns:a16="http://schemas.microsoft.com/office/drawing/2014/main" id="{43153B85-ECE2-44F7-AEAC-4649743F9EAA}"/>
              </a:ext>
            </a:extLst>
          </p:cNvPr>
          <p:cNvSpPr/>
          <p:nvPr/>
        </p:nvSpPr>
        <p:spPr>
          <a:xfrm>
            <a:off x="7767265" y="1203598"/>
            <a:ext cx="981199" cy="438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Septum magnet</a:t>
            </a:r>
          </a:p>
        </p:txBody>
      </p:sp>
      <p:sp>
        <p:nvSpPr>
          <p:cNvPr id="8" name="TextBox 7">
            <a:extLst>
              <a:ext uri="{FF2B5EF4-FFF2-40B4-BE49-F238E27FC236}">
                <a16:creationId xmlns:a16="http://schemas.microsoft.com/office/drawing/2014/main" id="{3657DBAA-D7CD-438A-BA8D-5E140497609C}"/>
              </a:ext>
            </a:extLst>
          </p:cNvPr>
          <p:cNvSpPr txBox="1"/>
          <p:nvPr/>
        </p:nvSpPr>
        <p:spPr>
          <a:xfrm>
            <a:off x="5632228" y="1297386"/>
            <a:ext cx="226521" cy="300082"/>
          </a:xfrm>
          <a:prstGeom prst="rect">
            <a:avLst/>
          </a:prstGeom>
          <a:noFill/>
        </p:spPr>
        <p:txBody>
          <a:bodyPr wrap="square" rtlCol="0">
            <a:spAutoFit/>
          </a:bodyPr>
          <a:lstStyle/>
          <a:p>
            <a:r>
              <a:rPr lang="en-US" sz="1350" dirty="0"/>
              <a:t>+</a:t>
            </a:r>
          </a:p>
        </p:txBody>
      </p:sp>
      <p:pic>
        <p:nvPicPr>
          <p:cNvPr id="10" name="Picture 9">
            <a:extLst>
              <a:ext uri="{FF2B5EF4-FFF2-40B4-BE49-F238E27FC236}">
                <a16:creationId xmlns:a16="http://schemas.microsoft.com/office/drawing/2014/main" id="{DF61C714-E376-407D-AD9B-DC49DCF3B41B}"/>
              </a:ext>
            </a:extLst>
          </p:cNvPr>
          <p:cNvPicPr>
            <a:picLocks noChangeAspect="1"/>
          </p:cNvPicPr>
          <p:nvPr/>
        </p:nvPicPr>
        <p:blipFill rotWithShape="1">
          <a:blip r:embed="rId2"/>
          <a:srcRect l="3067" r="1150"/>
          <a:stretch/>
        </p:blipFill>
        <p:spPr>
          <a:xfrm>
            <a:off x="6890110" y="1833804"/>
            <a:ext cx="1456213" cy="1028718"/>
          </a:xfrm>
          <a:prstGeom prst="rect">
            <a:avLst/>
          </a:prstGeom>
        </p:spPr>
      </p:pic>
      <p:sp>
        <p:nvSpPr>
          <p:cNvPr id="14" name="TextBox 13">
            <a:extLst>
              <a:ext uri="{FF2B5EF4-FFF2-40B4-BE49-F238E27FC236}">
                <a16:creationId xmlns:a16="http://schemas.microsoft.com/office/drawing/2014/main" id="{6A10F112-4E99-4D0C-A107-2B229F0D03B4}"/>
              </a:ext>
            </a:extLst>
          </p:cNvPr>
          <p:cNvSpPr txBox="1"/>
          <p:nvPr/>
        </p:nvSpPr>
        <p:spPr>
          <a:xfrm>
            <a:off x="0" y="622829"/>
            <a:ext cx="9144000" cy="300082"/>
          </a:xfrm>
          <a:prstGeom prst="rect">
            <a:avLst/>
          </a:prstGeom>
          <a:noFill/>
        </p:spPr>
        <p:txBody>
          <a:bodyPr wrap="square" rtlCol="0">
            <a:spAutoFit/>
          </a:bodyPr>
          <a:lstStyle/>
          <a:p>
            <a:pPr algn="ctr"/>
            <a:r>
              <a:rPr lang="en-US" sz="1350" dirty="0">
                <a:cs typeface="Arial" panose="020B0604020202020204" pitchFamily="34" charset="0"/>
              </a:rPr>
              <a:t>The configuration of the </a:t>
            </a:r>
            <a:r>
              <a:rPr lang="en-US" sz="1350" b="1" dirty="0">
                <a:cs typeface="Arial" panose="020B0604020202020204" pitchFamily="34" charset="0"/>
              </a:rPr>
              <a:t>kicker-meander</a:t>
            </a:r>
            <a:r>
              <a:rPr lang="en-US" sz="1350" dirty="0">
                <a:cs typeface="Arial" panose="020B0604020202020204" pitchFamily="34" charset="0"/>
              </a:rPr>
              <a:t>+ </a:t>
            </a:r>
            <a:r>
              <a:rPr lang="en-US" sz="1350" b="1" dirty="0">
                <a:cs typeface="Arial" panose="020B0604020202020204" pitchFamily="34" charset="0"/>
              </a:rPr>
              <a:t>electrostatic septum</a:t>
            </a:r>
            <a:r>
              <a:rPr lang="en-US" sz="1350" dirty="0">
                <a:cs typeface="Arial" panose="020B0604020202020204" pitchFamily="34" charset="0"/>
              </a:rPr>
              <a:t>+ </a:t>
            </a:r>
            <a:r>
              <a:rPr lang="en-US" sz="1350" b="1" dirty="0">
                <a:cs typeface="Arial" panose="020B0604020202020204" pitchFamily="34" charset="0"/>
              </a:rPr>
              <a:t>septum magnet </a:t>
            </a:r>
            <a:r>
              <a:rPr lang="en-US" sz="1350" dirty="0">
                <a:cs typeface="Arial" panose="020B0604020202020204" pitchFamily="34" charset="0"/>
              </a:rPr>
              <a:t>(with double vacuum chamber) </a:t>
            </a:r>
          </a:p>
        </p:txBody>
      </p:sp>
      <p:sp>
        <p:nvSpPr>
          <p:cNvPr id="15" name="TextBox 14">
            <a:extLst>
              <a:ext uri="{FF2B5EF4-FFF2-40B4-BE49-F238E27FC236}">
                <a16:creationId xmlns:a16="http://schemas.microsoft.com/office/drawing/2014/main" id="{A2D969F2-52DD-4584-8783-7FA1EE45F12C}"/>
              </a:ext>
            </a:extLst>
          </p:cNvPr>
          <p:cNvSpPr txBox="1"/>
          <p:nvPr/>
        </p:nvSpPr>
        <p:spPr>
          <a:xfrm>
            <a:off x="3403960" y="3257888"/>
            <a:ext cx="5657850" cy="715581"/>
          </a:xfrm>
          <a:prstGeom prst="rect">
            <a:avLst/>
          </a:prstGeom>
          <a:noFill/>
        </p:spPr>
        <p:txBody>
          <a:bodyPr wrap="square" rtlCol="0">
            <a:spAutoFit/>
          </a:bodyPr>
          <a:lstStyle/>
          <a:p>
            <a:r>
              <a:rPr lang="en-US" sz="1350" dirty="0">
                <a:cs typeface="Arial" panose="020B0604020202020204" pitchFamily="34" charset="0"/>
              </a:rPr>
              <a:t>It is important to integrate this optics within the nominal one: as a matter of fact the nominal one affects the separation process through its </a:t>
            </a:r>
            <a:r>
              <a:rPr lang="en-US" sz="1350" dirty="0" err="1">
                <a:cs typeface="Arial" panose="020B0604020202020204" pitchFamily="34" charset="0"/>
              </a:rPr>
              <a:t>betatron</a:t>
            </a:r>
            <a:r>
              <a:rPr lang="en-US" sz="1350" dirty="0">
                <a:cs typeface="Arial" panose="020B0604020202020204" pitchFamily="34" charset="0"/>
              </a:rPr>
              <a:t> function and the transverse phase advance. </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AFD8E64-55A4-4A5E-A03B-86CF2ADE084F}"/>
                  </a:ext>
                </a:extLst>
              </p:cNvPr>
              <p:cNvSpPr txBox="1"/>
              <p:nvPr/>
            </p:nvSpPr>
            <p:spPr>
              <a:xfrm>
                <a:off x="4489811" y="4053674"/>
                <a:ext cx="1966116" cy="4227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ea typeface="Cambria Math" panose="02040503050406030204" pitchFamily="18" charset="0"/>
                        </a:rPr>
                        <m:t>∆</m:t>
                      </m:r>
                      <m:r>
                        <a:rPr lang="it-IT" sz="1350" i="1">
                          <a:latin typeface="Cambria Math" panose="02040503050406030204" pitchFamily="18" charset="0"/>
                          <a:ea typeface="Cambria Math" panose="02040503050406030204" pitchFamily="18" charset="0"/>
                        </a:rPr>
                        <m:t>𝑥</m:t>
                      </m:r>
                      <m:r>
                        <a:rPr lang="it-IT" sz="1350" i="1">
                          <a:latin typeface="Cambria Math" panose="02040503050406030204" pitchFamily="18" charset="0"/>
                          <a:ea typeface="Cambria Math" panose="02040503050406030204" pitchFamily="18" charset="0"/>
                        </a:rPr>
                        <m:t>=</m:t>
                      </m:r>
                      <m:rad>
                        <m:radPr>
                          <m:degHide m:val="on"/>
                          <m:ctrlPr>
                            <a:rPr lang="it-IT" sz="1350" i="1">
                              <a:latin typeface="Cambria Math" panose="02040503050406030204" pitchFamily="18" charset="0"/>
                              <a:ea typeface="Cambria Math" panose="02040503050406030204" pitchFamily="18" charset="0"/>
                            </a:rPr>
                          </m:ctrlPr>
                        </m:radPr>
                        <m:deg/>
                        <m:e>
                          <m:sSub>
                            <m:sSubPr>
                              <m:ctrlPr>
                                <a:rPr lang="it-IT" sz="1350" i="1">
                                  <a:latin typeface="Cambria Math" panose="02040503050406030204" pitchFamily="18" charset="0"/>
                                  <a:ea typeface="Cambria Math" panose="02040503050406030204" pitchFamily="18" charset="0"/>
                                </a:rPr>
                              </m:ctrlPr>
                            </m:sSubPr>
                            <m:e>
                              <m:r>
                                <a:rPr lang="it-IT" sz="1350" i="1">
                                  <a:latin typeface="Cambria Math" panose="02040503050406030204" pitchFamily="18" charset="0"/>
                                  <a:ea typeface="Cambria Math" panose="02040503050406030204" pitchFamily="18" charset="0"/>
                                </a:rPr>
                                <m:t>𝛽</m:t>
                              </m:r>
                            </m:e>
                            <m:sub>
                              <m:r>
                                <a:rPr lang="it-IT" sz="1350" i="1">
                                  <a:latin typeface="Cambria Math" panose="02040503050406030204" pitchFamily="18" charset="0"/>
                                  <a:ea typeface="Cambria Math" panose="02040503050406030204" pitchFamily="18" charset="0"/>
                                </a:rPr>
                                <m:t>𝑘</m:t>
                              </m:r>
                            </m:sub>
                          </m:sSub>
                          <m:sSub>
                            <m:sSubPr>
                              <m:ctrlPr>
                                <a:rPr lang="it-IT" sz="1350" i="1">
                                  <a:latin typeface="Cambria Math" panose="02040503050406030204" pitchFamily="18" charset="0"/>
                                  <a:ea typeface="Cambria Math" panose="02040503050406030204" pitchFamily="18" charset="0"/>
                                </a:rPr>
                              </m:ctrlPr>
                            </m:sSubPr>
                            <m:e>
                              <m:r>
                                <a:rPr lang="it-IT" sz="1350" i="1">
                                  <a:latin typeface="Cambria Math" panose="02040503050406030204" pitchFamily="18" charset="0"/>
                                  <a:ea typeface="Cambria Math" panose="02040503050406030204" pitchFamily="18" charset="0"/>
                                </a:rPr>
                                <m:t>𝛽</m:t>
                              </m:r>
                            </m:e>
                            <m:sub>
                              <m:r>
                                <a:rPr lang="it-IT" sz="1350" i="1">
                                  <a:latin typeface="Cambria Math" panose="02040503050406030204" pitchFamily="18" charset="0"/>
                                  <a:ea typeface="Cambria Math" panose="02040503050406030204" pitchFamily="18" charset="0"/>
                                </a:rPr>
                                <m:t>𝑠𝑒𝑝𝑡</m:t>
                              </m:r>
                            </m:sub>
                          </m:sSub>
                        </m:e>
                      </m:rad>
                      <m:func>
                        <m:funcPr>
                          <m:ctrlPr>
                            <a:rPr lang="it-IT" sz="1350" i="1">
                              <a:latin typeface="Cambria Math" panose="02040503050406030204" pitchFamily="18" charset="0"/>
                              <a:ea typeface="Cambria Math" panose="02040503050406030204" pitchFamily="18" charset="0"/>
                            </a:rPr>
                          </m:ctrlPr>
                        </m:funcPr>
                        <m:fName>
                          <m:r>
                            <m:rPr>
                              <m:sty m:val="p"/>
                            </m:rPr>
                            <a:rPr lang="it-IT" sz="1350">
                              <a:latin typeface="Cambria Math" panose="02040503050406030204" pitchFamily="18" charset="0"/>
                              <a:ea typeface="Cambria Math" panose="02040503050406030204" pitchFamily="18" charset="0"/>
                            </a:rPr>
                            <m:t>sin</m:t>
                          </m:r>
                        </m:fName>
                        <m:e>
                          <m:r>
                            <a:rPr lang="it-IT" sz="1350" i="1">
                              <a:latin typeface="Cambria Math" panose="02040503050406030204" pitchFamily="18" charset="0"/>
                              <a:ea typeface="Cambria Math" panose="02040503050406030204" pitchFamily="18" charset="0"/>
                            </a:rPr>
                            <m:t>(∆</m:t>
                          </m:r>
                          <m:r>
                            <a:rPr lang="it-IT" sz="1350" i="1">
                              <a:latin typeface="Cambria Math" panose="02040503050406030204" pitchFamily="18" charset="0"/>
                              <a:ea typeface="Cambria Math" panose="02040503050406030204" pitchFamily="18" charset="0"/>
                            </a:rPr>
                            <m:t>𝜙</m:t>
                          </m:r>
                          <m:r>
                            <a:rPr lang="it-IT" sz="1350" i="1">
                              <a:latin typeface="Cambria Math" panose="02040503050406030204" pitchFamily="18" charset="0"/>
                              <a:ea typeface="Cambria Math" panose="02040503050406030204" pitchFamily="18" charset="0"/>
                            </a:rPr>
                            <m:t>)</m:t>
                          </m:r>
                          <m:r>
                            <m:rPr>
                              <m:sty m:val="p"/>
                            </m:rPr>
                            <a:rPr lang="el-GR" sz="1350" i="1">
                              <a:latin typeface="Cambria Math" panose="02040503050406030204" pitchFamily="18" charset="0"/>
                              <a:ea typeface="Cambria Math" panose="02040503050406030204" pitchFamily="18" charset="0"/>
                            </a:rPr>
                            <m:t>Δ</m:t>
                          </m:r>
                          <m:r>
                            <a:rPr lang="el-GR" sz="1350" i="1">
                              <a:latin typeface="Cambria Math" panose="02040503050406030204" pitchFamily="18" charset="0"/>
                              <a:ea typeface="Cambria Math" panose="02040503050406030204" pitchFamily="18" charset="0"/>
                            </a:rPr>
                            <m:t>𝜃</m:t>
                          </m:r>
                        </m:e>
                      </m:func>
                    </m:oMath>
                  </m:oMathPara>
                </a14:m>
                <a:endParaRPr lang="en-US" sz="1350" dirty="0"/>
              </a:p>
            </p:txBody>
          </p:sp>
        </mc:Choice>
        <mc:Fallback>
          <p:sp>
            <p:nvSpPr>
              <p:cNvPr id="16" name="TextBox 15">
                <a:extLst>
                  <a:ext uri="{FF2B5EF4-FFF2-40B4-BE49-F238E27FC236}">
                    <a16:creationId xmlns:a16="http://schemas.microsoft.com/office/drawing/2014/main" id="{3AFD8E64-55A4-4A5E-A03B-86CF2ADE084F}"/>
                  </a:ext>
                </a:extLst>
              </p:cNvPr>
              <p:cNvSpPr txBox="1">
                <a:spLocks noRot="1" noChangeAspect="1" noMove="1" noResize="1" noEditPoints="1" noAdjustHandles="1" noChangeArrowheads="1" noChangeShapeType="1" noTextEdit="1"/>
              </p:cNvSpPr>
              <p:nvPr/>
            </p:nvSpPr>
            <p:spPr>
              <a:xfrm>
                <a:off x="4489811" y="4053674"/>
                <a:ext cx="1966116" cy="422744"/>
              </a:xfrm>
              <a:prstGeom prst="rect">
                <a:avLst/>
              </a:prstGeom>
              <a:blipFill>
                <a:blip r:embed="rId3"/>
                <a:stretch>
                  <a:fillRect l="-1553" r="-186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985C712-5B23-409E-9154-9014A5155C8B}"/>
                  </a:ext>
                </a:extLst>
              </p:cNvPr>
              <p:cNvSpPr txBox="1"/>
              <p:nvPr/>
            </p:nvSpPr>
            <p:spPr>
              <a:xfrm>
                <a:off x="4869209" y="1990701"/>
                <a:ext cx="1506438" cy="423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1350" i="1">
                              <a:latin typeface="Cambria Math" panose="02040503050406030204" pitchFamily="18" charset="0"/>
                            </a:rPr>
                          </m:ctrlPr>
                        </m:sSupPr>
                        <m:e>
                          <m:r>
                            <a:rPr lang="it-IT" sz="1350" i="1">
                              <a:latin typeface="Cambria Math" panose="02040503050406030204" pitchFamily="18" charset="0"/>
                            </a:rPr>
                            <m:t>𝑦</m:t>
                          </m:r>
                        </m:e>
                        <m:sup>
                          <m:r>
                            <a:rPr lang="it-IT" sz="1350" i="1">
                              <a:latin typeface="Cambria Math" panose="02040503050406030204" pitchFamily="18" charset="0"/>
                            </a:rPr>
                            <m:t>′</m:t>
                          </m:r>
                        </m:sup>
                      </m:sSup>
                      <m:r>
                        <a:rPr lang="it-IT" sz="1350" i="1">
                          <a:latin typeface="Cambria Math" panose="02040503050406030204" pitchFamily="18" charset="0"/>
                        </a:rPr>
                        <m:t>=</m:t>
                      </m:r>
                      <m:sSubSup>
                        <m:sSubSupPr>
                          <m:ctrlPr>
                            <a:rPr lang="it-IT" sz="1350" i="1">
                              <a:latin typeface="Cambria Math" panose="02040503050406030204" pitchFamily="18" charset="0"/>
                            </a:rPr>
                          </m:ctrlPr>
                        </m:sSubSupPr>
                        <m:e>
                          <m:r>
                            <a:rPr lang="it-IT" sz="1350" i="1">
                              <a:latin typeface="Cambria Math" panose="02040503050406030204" pitchFamily="18" charset="0"/>
                            </a:rPr>
                            <m:t>𝑦</m:t>
                          </m:r>
                        </m:e>
                        <m:sub>
                          <m:r>
                            <a:rPr lang="it-IT" sz="1350" i="1">
                              <a:latin typeface="Cambria Math" panose="02040503050406030204" pitchFamily="18" charset="0"/>
                            </a:rPr>
                            <m:t>0</m:t>
                          </m:r>
                        </m:sub>
                        <m:sup>
                          <m:r>
                            <a:rPr lang="it-IT" sz="1350" i="1">
                              <a:latin typeface="Cambria Math" panose="02040503050406030204" pitchFamily="18" charset="0"/>
                            </a:rPr>
                            <m:t>′</m:t>
                          </m:r>
                        </m:sup>
                      </m:sSubSup>
                      <m:r>
                        <a:rPr lang="it-IT" sz="1350" i="1">
                          <a:latin typeface="Cambria Math" panose="02040503050406030204" pitchFamily="18" charset="0"/>
                        </a:rPr>
                        <m:t>+</m:t>
                      </m:r>
                      <m:f>
                        <m:fPr>
                          <m:ctrlPr>
                            <a:rPr lang="it-IT" sz="1350" i="1">
                              <a:latin typeface="Cambria Math" panose="02040503050406030204" pitchFamily="18" charset="0"/>
                            </a:rPr>
                          </m:ctrlPr>
                        </m:fPr>
                        <m:num>
                          <m:r>
                            <a:rPr lang="it-IT" sz="1350" i="1">
                              <a:latin typeface="Cambria Math" panose="02040503050406030204" pitchFamily="18" charset="0"/>
                            </a:rPr>
                            <m:t>𝑧𝑒</m:t>
                          </m:r>
                          <m:sSub>
                            <m:sSubPr>
                              <m:ctrlPr>
                                <a:rPr lang="it-IT" sz="1350" i="1">
                                  <a:latin typeface="Cambria Math" panose="02040503050406030204" pitchFamily="18" charset="0"/>
                                </a:rPr>
                              </m:ctrlPr>
                            </m:sSubPr>
                            <m:e>
                              <m:r>
                                <a:rPr lang="it-IT" sz="1350" i="1">
                                  <a:latin typeface="Cambria Math" panose="02040503050406030204" pitchFamily="18" charset="0"/>
                                </a:rPr>
                                <m:t>𝑉</m:t>
                              </m:r>
                            </m:e>
                            <m:sub>
                              <m:r>
                                <a:rPr lang="it-IT" sz="1350" i="1">
                                  <a:latin typeface="Cambria Math" panose="02040503050406030204" pitchFamily="18" charset="0"/>
                                </a:rPr>
                                <m:t>0</m:t>
                              </m:r>
                            </m:sub>
                          </m:sSub>
                          <m:r>
                            <a:rPr lang="it-IT" sz="1350" i="1">
                              <a:latin typeface="Cambria Math" panose="02040503050406030204" pitchFamily="18" charset="0"/>
                            </a:rPr>
                            <m:t>𝐿</m:t>
                          </m:r>
                        </m:num>
                        <m:den>
                          <m:r>
                            <a:rPr lang="it-IT" sz="1350" i="1">
                              <a:latin typeface="Cambria Math" panose="02040503050406030204" pitchFamily="18" charset="0"/>
                            </a:rPr>
                            <m:t>𝑚</m:t>
                          </m:r>
                          <m:sSup>
                            <m:sSupPr>
                              <m:ctrlPr>
                                <a:rPr lang="it-IT" sz="1350" i="1">
                                  <a:latin typeface="Cambria Math" panose="02040503050406030204" pitchFamily="18" charset="0"/>
                                </a:rPr>
                              </m:ctrlPr>
                            </m:sSupPr>
                            <m:e>
                              <m:r>
                                <a:rPr lang="it-IT" sz="1350" i="1">
                                  <a:latin typeface="Cambria Math" panose="02040503050406030204" pitchFamily="18" charset="0"/>
                                </a:rPr>
                                <m:t>𝑐</m:t>
                              </m:r>
                            </m:e>
                            <m:sup>
                              <m:r>
                                <a:rPr lang="it-IT" sz="1350" i="1">
                                  <a:latin typeface="Cambria Math" panose="02040503050406030204" pitchFamily="18" charset="0"/>
                                </a:rPr>
                                <m:t>2</m:t>
                              </m:r>
                            </m:sup>
                          </m:sSup>
                          <m:sSup>
                            <m:sSupPr>
                              <m:ctrlPr>
                                <a:rPr lang="it-IT" sz="1350" i="1">
                                  <a:latin typeface="Cambria Math" panose="02040503050406030204" pitchFamily="18" charset="0"/>
                                  <a:ea typeface="Cambria Math" panose="02040503050406030204" pitchFamily="18" charset="0"/>
                                </a:rPr>
                              </m:ctrlPr>
                            </m:sSupPr>
                            <m:e>
                              <m:r>
                                <a:rPr lang="it-IT" sz="1350" i="1">
                                  <a:latin typeface="Cambria Math" panose="02040503050406030204" pitchFamily="18" charset="0"/>
                                  <a:ea typeface="Cambria Math" panose="02040503050406030204" pitchFamily="18" charset="0"/>
                                </a:rPr>
                                <m:t>𝛽</m:t>
                              </m:r>
                            </m:e>
                            <m:sup>
                              <m:r>
                                <a:rPr lang="it-IT" sz="1350" i="1">
                                  <a:latin typeface="Cambria Math" panose="02040503050406030204" pitchFamily="18" charset="0"/>
                                  <a:ea typeface="Cambria Math" panose="02040503050406030204" pitchFamily="18" charset="0"/>
                                </a:rPr>
                                <m:t>2</m:t>
                              </m:r>
                            </m:sup>
                          </m:sSup>
                          <m:r>
                            <a:rPr lang="it-IT" sz="1350" i="1">
                              <a:latin typeface="Cambria Math" panose="02040503050406030204" pitchFamily="18" charset="0"/>
                              <a:ea typeface="Cambria Math" panose="02040503050406030204" pitchFamily="18" charset="0"/>
                            </a:rPr>
                            <m:t>𝛾</m:t>
                          </m:r>
                          <m:r>
                            <a:rPr lang="it-IT" sz="1350" i="1">
                              <a:latin typeface="Cambria Math" panose="02040503050406030204" pitchFamily="18" charset="0"/>
                              <a:ea typeface="Cambria Math" panose="02040503050406030204" pitchFamily="18" charset="0"/>
                            </a:rPr>
                            <m:t>𝑑</m:t>
                          </m:r>
                        </m:den>
                      </m:f>
                    </m:oMath>
                  </m:oMathPara>
                </a14:m>
                <a:endParaRPr lang="en-US" sz="1350" dirty="0"/>
              </a:p>
            </p:txBody>
          </p:sp>
        </mc:Choice>
        <mc:Fallback>
          <p:sp>
            <p:nvSpPr>
              <p:cNvPr id="20" name="TextBox 19">
                <a:extLst>
                  <a:ext uri="{FF2B5EF4-FFF2-40B4-BE49-F238E27FC236}">
                    <a16:creationId xmlns:a16="http://schemas.microsoft.com/office/drawing/2014/main" id="{7985C712-5B23-409E-9154-9014A5155C8B}"/>
                  </a:ext>
                </a:extLst>
              </p:cNvPr>
              <p:cNvSpPr txBox="1">
                <a:spLocks noRot="1" noChangeAspect="1" noMove="1" noResize="1" noEditPoints="1" noAdjustHandles="1" noChangeArrowheads="1" noChangeShapeType="1" noTextEdit="1"/>
              </p:cNvSpPr>
              <p:nvPr/>
            </p:nvSpPr>
            <p:spPr>
              <a:xfrm>
                <a:off x="4869209" y="1990701"/>
                <a:ext cx="1506438" cy="423899"/>
              </a:xfrm>
              <a:prstGeom prst="rect">
                <a:avLst/>
              </a:prstGeom>
              <a:blipFill>
                <a:blip r:embed="rId4"/>
                <a:stretch>
                  <a:fillRect l="-2429" t="-2899" r="-3239" b="-1884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4AAA5F6F-F19C-4062-8FDB-6AB9888103D2}"/>
                  </a:ext>
                </a:extLst>
              </p:cNvPr>
              <p:cNvSpPr txBox="1"/>
              <p:nvPr/>
            </p:nvSpPr>
            <p:spPr>
              <a:xfrm>
                <a:off x="5030458" y="2547091"/>
                <a:ext cx="1470724" cy="424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1350" i="1">
                              <a:latin typeface="Cambria Math" panose="02040503050406030204" pitchFamily="18" charset="0"/>
                            </a:rPr>
                          </m:ctrlPr>
                        </m:fPr>
                        <m:num>
                          <m:r>
                            <a:rPr lang="it-IT" sz="1350" i="1">
                              <a:latin typeface="Cambria Math" panose="02040503050406030204" pitchFamily="18" charset="0"/>
                            </a:rPr>
                            <m:t>𝑧𝑒</m:t>
                          </m:r>
                          <m:sSub>
                            <m:sSubPr>
                              <m:ctrlPr>
                                <a:rPr lang="it-IT" sz="1350" i="1">
                                  <a:latin typeface="Cambria Math" panose="02040503050406030204" pitchFamily="18" charset="0"/>
                                </a:rPr>
                              </m:ctrlPr>
                            </m:sSubPr>
                            <m:e>
                              <m:r>
                                <a:rPr lang="it-IT" sz="1350" i="1">
                                  <a:latin typeface="Cambria Math" panose="02040503050406030204" pitchFamily="18" charset="0"/>
                                </a:rPr>
                                <m:t>𝑉</m:t>
                              </m:r>
                            </m:e>
                            <m:sub>
                              <m:r>
                                <a:rPr lang="it-IT" sz="1350" i="1">
                                  <a:latin typeface="Cambria Math" panose="02040503050406030204" pitchFamily="18" charset="0"/>
                                </a:rPr>
                                <m:t>0</m:t>
                              </m:r>
                            </m:sub>
                          </m:sSub>
                          <m:r>
                            <a:rPr lang="it-IT" sz="1350" i="1">
                              <a:latin typeface="Cambria Math" panose="02040503050406030204" pitchFamily="18" charset="0"/>
                            </a:rPr>
                            <m:t>𝐿</m:t>
                          </m:r>
                        </m:num>
                        <m:den>
                          <m:r>
                            <a:rPr lang="it-IT" sz="1350" i="1">
                              <a:latin typeface="Cambria Math" panose="02040503050406030204" pitchFamily="18" charset="0"/>
                            </a:rPr>
                            <m:t>𝑚</m:t>
                          </m:r>
                          <m:sSup>
                            <m:sSupPr>
                              <m:ctrlPr>
                                <a:rPr lang="it-IT" sz="1350" i="1">
                                  <a:latin typeface="Cambria Math" panose="02040503050406030204" pitchFamily="18" charset="0"/>
                                </a:rPr>
                              </m:ctrlPr>
                            </m:sSupPr>
                            <m:e>
                              <m:r>
                                <a:rPr lang="it-IT" sz="1350" i="1">
                                  <a:latin typeface="Cambria Math" panose="02040503050406030204" pitchFamily="18" charset="0"/>
                                </a:rPr>
                                <m:t>𝑐</m:t>
                              </m:r>
                            </m:e>
                            <m:sup>
                              <m:r>
                                <a:rPr lang="it-IT" sz="1350" i="1">
                                  <a:latin typeface="Cambria Math" panose="02040503050406030204" pitchFamily="18" charset="0"/>
                                </a:rPr>
                                <m:t>2</m:t>
                              </m:r>
                            </m:sup>
                          </m:sSup>
                          <m:sSup>
                            <m:sSupPr>
                              <m:ctrlPr>
                                <a:rPr lang="it-IT" sz="1350" i="1">
                                  <a:latin typeface="Cambria Math" panose="02040503050406030204" pitchFamily="18" charset="0"/>
                                  <a:ea typeface="Cambria Math" panose="02040503050406030204" pitchFamily="18" charset="0"/>
                                </a:rPr>
                              </m:ctrlPr>
                            </m:sSupPr>
                            <m:e>
                              <m:r>
                                <a:rPr lang="it-IT" sz="1350" i="1">
                                  <a:latin typeface="Cambria Math" panose="02040503050406030204" pitchFamily="18" charset="0"/>
                                  <a:ea typeface="Cambria Math" panose="02040503050406030204" pitchFamily="18" charset="0"/>
                                </a:rPr>
                                <m:t>𝛽</m:t>
                              </m:r>
                            </m:e>
                            <m:sup>
                              <m:r>
                                <a:rPr lang="it-IT" sz="1350" i="1">
                                  <a:latin typeface="Cambria Math" panose="02040503050406030204" pitchFamily="18" charset="0"/>
                                  <a:ea typeface="Cambria Math" panose="02040503050406030204" pitchFamily="18" charset="0"/>
                                </a:rPr>
                                <m:t>2</m:t>
                              </m:r>
                            </m:sup>
                          </m:sSup>
                          <m:r>
                            <a:rPr lang="it-IT" sz="1350" i="1">
                              <a:latin typeface="Cambria Math" panose="02040503050406030204" pitchFamily="18" charset="0"/>
                              <a:ea typeface="Cambria Math" panose="02040503050406030204" pitchFamily="18" charset="0"/>
                            </a:rPr>
                            <m:t>𝛾</m:t>
                          </m:r>
                          <m:r>
                            <a:rPr lang="it-IT" sz="1350" i="1">
                              <a:latin typeface="Cambria Math" panose="02040503050406030204" pitchFamily="18" charset="0"/>
                              <a:ea typeface="Cambria Math" panose="02040503050406030204" pitchFamily="18" charset="0"/>
                            </a:rPr>
                            <m:t>𝑑</m:t>
                          </m:r>
                        </m:den>
                      </m:f>
                      <m:r>
                        <a:rPr lang="it-IT" sz="1350" i="1">
                          <a:latin typeface="Cambria Math" panose="02040503050406030204" pitchFamily="18" charset="0"/>
                          <a:ea typeface="Cambria Math" panose="02040503050406030204" pitchFamily="18" charset="0"/>
                        </a:rPr>
                        <m:t>≅</m:t>
                      </m:r>
                      <m:f>
                        <m:fPr>
                          <m:ctrlPr>
                            <a:rPr lang="it-IT" sz="1350" i="1">
                              <a:latin typeface="Cambria Math" panose="02040503050406030204" pitchFamily="18" charset="0"/>
                              <a:ea typeface="Cambria Math" panose="02040503050406030204" pitchFamily="18" charset="0"/>
                            </a:rPr>
                          </m:ctrlPr>
                        </m:fPr>
                        <m:num>
                          <m:r>
                            <a:rPr lang="it-IT" sz="1350" i="1">
                              <a:latin typeface="Cambria Math" panose="02040503050406030204" pitchFamily="18" charset="0"/>
                              <a:ea typeface="Cambria Math" panose="02040503050406030204" pitchFamily="18" charset="0"/>
                            </a:rPr>
                            <m:t>𝐿</m:t>
                          </m:r>
                          <m:sSub>
                            <m:sSubPr>
                              <m:ctrlPr>
                                <a:rPr lang="it-IT" sz="1350" i="1">
                                  <a:latin typeface="Cambria Math" panose="02040503050406030204" pitchFamily="18" charset="0"/>
                                  <a:ea typeface="Cambria Math" panose="02040503050406030204" pitchFamily="18" charset="0"/>
                                </a:rPr>
                              </m:ctrlPr>
                            </m:sSubPr>
                            <m:e>
                              <m:r>
                                <a:rPr lang="it-IT" sz="1350" i="1">
                                  <a:latin typeface="Cambria Math" panose="02040503050406030204" pitchFamily="18" charset="0"/>
                                  <a:ea typeface="Cambria Math" panose="02040503050406030204" pitchFamily="18" charset="0"/>
                                </a:rPr>
                                <m:t>𝑉</m:t>
                              </m:r>
                            </m:e>
                            <m:sub>
                              <m:r>
                                <a:rPr lang="it-IT" sz="1350" i="1">
                                  <a:latin typeface="Cambria Math" panose="02040503050406030204" pitchFamily="18" charset="0"/>
                                  <a:ea typeface="Cambria Math" panose="02040503050406030204" pitchFamily="18" charset="0"/>
                                </a:rPr>
                                <m:t>0</m:t>
                              </m:r>
                            </m:sub>
                          </m:sSub>
                        </m:num>
                        <m:den>
                          <m:sSub>
                            <m:sSubPr>
                              <m:ctrlPr>
                                <a:rPr lang="it-IT" sz="1350" i="1">
                                  <a:latin typeface="Cambria Math" panose="02040503050406030204" pitchFamily="18" charset="0"/>
                                  <a:ea typeface="Cambria Math" panose="02040503050406030204" pitchFamily="18" charset="0"/>
                                </a:rPr>
                              </m:ctrlPr>
                            </m:sSubPr>
                            <m:e>
                              <m:r>
                                <a:rPr lang="it-IT" sz="1350" i="1">
                                  <a:latin typeface="Cambria Math" panose="02040503050406030204" pitchFamily="18" charset="0"/>
                                  <a:ea typeface="Cambria Math" panose="02040503050406030204" pitchFamily="18" charset="0"/>
                                </a:rPr>
                                <m:t>2</m:t>
                              </m:r>
                              <m:r>
                                <a:rPr lang="it-IT" sz="1350" i="1">
                                  <a:latin typeface="Cambria Math" panose="02040503050406030204" pitchFamily="18" charset="0"/>
                                  <a:ea typeface="Cambria Math" panose="02040503050406030204" pitchFamily="18" charset="0"/>
                                </a:rPr>
                                <m:t>𝑉</m:t>
                              </m:r>
                            </m:e>
                            <m:sub>
                              <m:r>
                                <a:rPr lang="it-IT" sz="1350" i="1">
                                  <a:latin typeface="Cambria Math" panose="02040503050406030204" pitchFamily="18" charset="0"/>
                                  <a:ea typeface="Cambria Math" panose="02040503050406030204" pitchFamily="18" charset="0"/>
                                </a:rPr>
                                <m:t>𝑒𝑥𝑡</m:t>
                              </m:r>
                            </m:sub>
                          </m:sSub>
                          <m:r>
                            <a:rPr lang="it-IT" sz="1350" i="1">
                              <a:latin typeface="Cambria Math" panose="02040503050406030204" pitchFamily="18" charset="0"/>
                              <a:ea typeface="Cambria Math" panose="02040503050406030204" pitchFamily="18" charset="0"/>
                            </a:rPr>
                            <m:t>𝑑</m:t>
                          </m:r>
                        </m:den>
                      </m:f>
                    </m:oMath>
                  </m:oMathPara>
                </a14:m>
                <a:endParaRPr lang="en-US" sz="1350" dirty="0"/>
              </a:p>
            </p:txBody>
          </p:sp>
        </mc:Choice>
        <mc:Fallback>
          <p:sp>
            <p:nvSpPr>
              <p:cNvPr id="21" name="TextBox 20">
                <a:extLst>
                  <a:ext uri="{FF2B5EF4-FFF2-40B4-BE49-F238E27FC236}">
                    <a16:creationId xmlns:a16="http://schemas.microsoft.com/office/drawing/2014/main" id="{4AAA5F6F-F19C-4062-8FDB-6AB9888103D2}"/>
                  </a:ext>
                </a:extLst>
              </p:cNvPr>
              <p:cNvSpPr txBox="1">
                <a:spLocks noRot="1" noChangeAspect="1" noMove="1" noResize="1" noEditPoints="1" noAdjustHandles="1" noChangeArrowheads="1" noChangeShapeType="1" noTextEdit="1"/>
              </p:cNvSpPr>
              <p:nvPr/>
            </p:nvSpPr>
            <p:spPr>
              <a:xfrm>
                <a:off x="5030458" y="2547091"/>
                <a:ext cx="1470724" cy="424027"/>
              </a:xfrm>
              <a:prstGeom prst="rect">
                <a:avLst/>
              </a:prstGeom>
              <a:blipFill>
                <a:blip r:embed="rId5"/>
                <a:stretch>
                  <a:fillRect l="-1245" t="-1449" r="-2490" b="-1884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CA00D23-F4B9-4AC2-9859-381ABA5A19D3}"/>
                  </a:ext>
                </a:extLst>
              </p:cNvPr>
              <p:cNvSpPr txBox="1"/>
              <p:nvPr/>
            </p:nvSpPr>
            <p:spPr>
              <a:xfrm>
                <a:off x="3809230" y="2659469"/>
                <a:ext cx="971550" cy="300082"/>
              </a:xfrm>
              <a:prstGeom prst="rect">
                <a:avLst/>
              </a:prstGeom>
              <a:noFill/>
            </p:spPr>
            <p:txBody>
              <a:bodyPr wrap="square" rtlCol="0">
                <a:spAutoFit/>
              </a:bodyPr>
              <a:lstStyle/>
              <a:p>
                <a:r>
                  <a:rPr lang="en-US" sz="1350" dirty="0">
                    <a:cs typeface="Arial" panose="020B0604020202020204" pitchFamily="34" charset="0"/>
                  </a:rPr>
                  <a:t>For </a:t>
                </a:r>
                <a:r>
                  <a:rPr lang="el-GR" sz="1350" dirty="0">
                    <a:cs typeface="Arial" panose="020B0604020202020204" pitchFamily="34" charset="0"/>
                  </a:rPr>
                  <a:t>γ</a:t>
                </a:r>
                <a:r>
                  <a:rPr lang="it-IT" sz="1350" dirty="0">
                    <a:cs typeface="Arial" panose="020B0604020202020204" pitchFamily="34" charset="0"/>
                  </a:rPr>
                  <a:t> </a:t>
                </a:r>
                <a14:m>
                  <m:oMath xmlns:m="http://schemas.openxmlformats.org/officeDocument/2006/math">
                    <m:r>
                      <a:rPr lang="it-IT" sz="1350" i="1">
                        <a:latin typeface="Cambria Math" panose="02040503050406030204" pitchFamily="18" charset="0"/>
                        <a:ea typeface="Cambria Math" panose="02040503050406030204" pitchFamily="18" charset="0"/>
                      </a:rPr>
                      <m:t>≅</m:t>
                    </m:r>
                  </m:oMath>
                </a14:m>
                <a:r>
                  <a:rPr lang="it-IT" sz="1350" dirty="0">
                    <a:cs typeface="Arial" panose="020B0604020202020204" pitchFamily="34" charset="0"/>
                  </a:rPr>
                  <a:t> 1</a:t>
                </a:r>
                <a:r>
                  <a:rPr lang="en-US" sz="1350" dirty="0">
                    <a:cs typeface="Arial" panose="020B0604020202020204" pitchFamily="34" charset="0"/>
                  </a:rPr>
                  <a:t> </a:t>
                </a:r>
              </a:p>
            </p:txBody>
          </p:sp>
        </mc:Choice>
        <mc:Fallback>
          <p:sp>
            <p:nvSpPr>
              <p:cNvPr id="3" name="TextBox 2">
                <a:extLst>
                  <a:ext uri="{FF2B5EF4-FFF2-40B4-BE49-F238E27FC236}">
                    <a16:creationId xmlns:a16="http://schemas.microsoft.com/office/drawing/2014/main" id="{ECA00D23-F4B9-4AC2-9859-381ABA5A19D3}"/>
                  </a:ext>
                </a:extLst>
              </p:cNvPr>
              <p:cNvSpPr txBox="1">
                <a:spLocks noRot="1" noChangeAspect="1" noMove="1" noResize="1" noEditPoints="1" noAdjustHandles="1" noChangeArrowheads="1" noChangeShapeType="1" noTextEdit="1"/>
              </p:cNvSpPr>
              <p:nvPr/>
            </p:nvSpPr>
            <p:spPr>
              <a:xfrm>
                <a:off x="3809230" y="2659469"/>
                <a:ext cx="971550" cy="300082"/>
              </a:xfrm>
              <a:prstGeom prst="rect">
                <a:avLst/>
              </a:prstGeom>
              <a:blipFill>
                <a:blip r:embed="rId6"/>
                <a:stretch>
                  <a:fillRect l="-1887" t="-2041" b="-20408"/>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2393B971-072F-493F-AA92-3E149517D89F}"/>
              </a:ext>
            </a:extLst>
          </p:cNvPr>
          <p:cNvSpPr/>
          <p:nvPr/>
        </p:nvSpPr>
        <p:spPr>
          <a:xfrm>
            <a:off x="5937870" y="1229531"/>
            <a:ext cx="1292036" cy="412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Electrostatic septum</a:t>
            </a:r>
          </a:p>
        </p:txBody>
      </p:sp>
      <p:sp>
        <p:nvSpPr>
          <p:cNvPr id="18" name="TextBox 17">
            <a:extLst>
              <a:ext uri="{FF2B5EF4-FFF2-40B4-BE49-F238E27FC236}">
                <a16:creationId xmlns:a16="http://schemas.microsoft.com/office/drawing/2014/main" id="{3657DBAA-D7CD-438A-BA8D-5E140497609C}"/>
              </a:ext>
            </a:extLst>
          </p:cNvPr>
          <p:cNvSpPr txBox="1"/>
          <p:nvPr/>
        </p:nvSpPr>
        <p:spPr>
          <a:xfrm>
            <a:off x="7400180" y="1284419"/>
            <a:ext cx="226521" cy="300082"/>
          </a:xfrm>
          <a:prstGeom prst="rect">
            <a:avLst/>
          </a:prstGeom>
          <a:noFill/>
        </p:spPr>
        <p:txBody>
          <a:bodyPr wrap="square" rtlCol="0">
            <a:spAutoFit/>
          </a:bodyPr>
          <a:lstStyle/>
          <a:p>
            <a:r>
              <a:rPr lang="en-US" sz="1350" dirty="0"/>
              <a:t>+</a:t>
            </a:r>
          </a:p>
        </p:txBody>
      </p:sp>
      <p:sp>
        <p:nvSpPr>
          <p:cNvPr id="5" name="Footer Placeholder 4">
            <a:extLst>
              <a:ext uri="{FF2B5EF4-FFF2-40B4-BE49-F238E27FC236}">
                <a16:creationId xmlns:a16="http://schemas.microsoft.com/office/drawing/2014/main" id="{EB5AC314-9433-3610-A9D4-3C99AE3C6467}"/>
              </a:ext>
            </a:extLst>
          </p:cNvPr>
          <p:cNvSpPr>
            <a:spLocks noGrp="1"/>
          </p:cNvSpPr>
          <p:nvPr>
            <p:ph type="ftr" sz="quarter" idx="11"/>
          </p:nvPr>
        </p:nvSpPr>
        <p:spPr>
          <a:xfrm>
            <a:off x="903772" y="495290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fr-FR" sz="900"/>
              <a:t>Deuteron extraction | 2nd DONES WS | 20 October 2023 | Page 3</a:t>
            </a:r>
            <a:endParaRPr lang="en-GB" sz="900" dirty="0"/>
          </a:p>
        </p:txBody>
      </p:sp>
      <p:sp>
        <p:nvSpPr>
          <p:cNvPr id="4" name="CuadroTexto 3">
            <a:extLst>
              <a:ext uri="{FF2B5EF4-FFF2-40B4-BE49-F238E27FC236}">
                <a16:creationId xmlns:a16="http://schemas.microsoft.com/office/drawing/2014/main" id="{44C7B1B3-353E-E1D1-A367-6842A6956C68}"/>
              </a:ext>
            </a:extLst>
          </p:cNvPr>
          <p:cNvSpPr txBox="1"/>
          <p:nvPr/>
        </p:nvSpPr>
        <p:spPr>
          <a:xfrm>
            <a:off x="82190" y="1119971"/>
            <a:ext cx="3024572" cy="3323987"/>
          </a:xfrm>
          <a:prstGeom prst="rect">
            <a:avLst/>
          </a:prstGeom>
          <a:noFill/>
          <a:ln>
            <a:solidFill>
              <a:schemeClr val="tx2"/>
            </a:solidFill>
          </a:ln>
        </p:spPr>
        <p:txBody>
          <a:bodyPr wrap="square">
            <a:spAutoFit/>
          </a:bodyPr>
          <a:lstStyle/>
          <a:p>
            <a:pPr algn="just"/>
            <a:r>
              <a:rPr lang="en-US" sz="1400" b="1" dirty="0">
                <a:solidFill>
                  <a:srgbClr val="002060"/>
                </a:solidFill>
                <a:latin typeface="Calibri" panose="020F0502020204030204" pitchFamily="34" charset="0"/>
              </a:rPr>
              <a:t>Multiple Kicker </a:t>
            </a:r>
            <a:r>
              <a:rPr lang="en-US" sz="1400" dirty="0">
                <a:solidFill>
                  <a:srgbClr val="002060"/>
                </a:solidFill>
                <a:latin typeface="Calibri" panose="020F0502020204030204" pitchFamily="34" charset="0"/>
              </a:rPr>
              <a:t>(Meander type) vacuum line for fast selection of a single bunch</a:t>
            </a:r>
          </a:p>
          <a:p>
            <a:pPr algn="just"/>
            <a:endParaRPr lang="en-US" sz="1400" dirty="0">
              <a:solidFill>
                <a:srgbClr val="002060"/>
              </a:solidFill>
              <a:latin typeface="Calibri" panose="020F0502020204030204" pitchFamily="34" charset="0"/>
            </a:endParaRPr>
          </a:p>
          <a:p>
            <a:pPr algn="just"/>
            <a:r>
              <a:rPr lang="en-US" sz="1400" b="1" dirty="0">
                <a:solidFill>
                  <a:srgbClr val="002060"/>
                </a:solidFill>
                <a:latin typeface="Calibri" panose="020F0502020204030204" pitchFamily="34" charset="0"/>
              </a:rPr>
              <a:t>Septum magnet </a:t>
            </a:r>
            <a:r>
              <a:rPr lang="en-US" sz="1400" dirty="0">
                <a:solidFill>
                  <a:srgbClr val="002060"/>
                </a:solidFill>
                <a:latin typeface="Calibri" panose="020F0502020204030204" pitchFamily="34" charset="0"/>
              </a:rPr>
              <a:t>to extract and bend parasitic beam by 34°</a:t>
            </a:r>
          </a:p>
          <a:p>
            <a:pPr algn="just"/>
            <a:endParaRPr lang="en-US" sz="1400" dirty="0">
              <a:solidFill>
                <a:srgbClr val="002060"/>
              </a:solidFill>
              <a:latin typeface="Calibri" panose="020F0502020204030204" pitchFamily="34" charset="0"/>
            </a:endParaRPr>
          </a:p>
          <a:p>
            <a:pPr algn="just"/>
            <a:r>
              <a:rPr lang="en-US" sz="1400" b="1" dirty="0">
                <a:solidFill>
                  <a:srgbClr val="002060"/>
                </a:solidFill>
                <a:latin typeface="Calibri" panose="020F0502020204030204" pitchFamily="34" charset="0"/>
              </a:rPr>
              <a:t>Two additional dipoles </a:t>
            </a:r>
            <a:r>
              <a:rPr lang="en-US" sz="1400" dirty="0">
                <a:solidFill>
                  <a:srgbClr val="002060"/>
                </a:solidFill>
                <a:latin typeface="Calibri" panose="020F0502020204030204" pitchFamily="34" charset="0"/>
              </a:rPr>
              <a:t>to complete the whole 180° of the beam</a:t>
            </a:r>
          </a:p>
          <a:p>
            <a:pPr algn="just"/>
            <a:endParaRPr lang="en-US" sz="1400" dirty="0">
              <a:solidFill>
                <a:srgbClr val="002060"/>
              </a:solidFill>
              <a:latin typeface="Calibri" panose="020F0502020204030204" pitchFamily="34" charset="0"/>
            </a:endParaRPr>
          </a:p>
          <a:p>
            <a:pPr algn="just"/>
            <a:r>
              <a:rPr lang="en-US" sz="1400" b="1" dirty="0">
                <a:solidFill>
                  <a:srgbClr val="002060"/>
                </a:solidFill>
                <a:latin typeface="Calibri" panose="020F0502020204030204" pitchFamily="34" charset="0"/>
              </a:rPr>
              <a:t>Four quadrupole (QP) doublets </a:t>
            </a:r>
            <a:r>
              <a:rPr lang="en-US" sz="1400" dirty="0">
                <a:solidFill>
                  <a:srgbClr val="002060"/>
                </a:solidFill>
                <a:latin typeface="Calibri" panose="020F0502020204030204" pitchFamily="34" charset="0"/>
              </a:rPr>
              <a:t>to keep the parasitic beam focused</a:t>
            </a:r>
          </a:p>
          <a:p>
            <a:pPr algn="just"/>
            <a:endParaRPr lang="en-US" sz="1400" dirty="0">
              <a:solidFill>
                <a:srgbClr val="002060"/>
              </a:solidFill>
              <a:latin typeface="Calibri" panose="020F0502020204030204" pitchFamily="34" charset="0"/>
            </a:endParaRPr>
          </a:p>
          <a:p>
            <a:pPr algn="just"/>
            <a:r>
              <a:rPr lang="pl-PL" sz="1400" b="1" dirty="0">
                <a:solidFill>
                  <a:srgbClr val="002060"/>
                </a:solidFill>
                <a:latin typeface="Calibri" panose="020F0502020204030204" pitchFamily="34" charset="0"/>
              </a:rPr>
              <a:t>Extraction simultaneous to the ongoing </a:t>
            </a:r>
            <a:r>
              <a:rPr lang="es-ES" sz="1400" b="1" dirty="0" err="1">
                <a:solidFill>
                  <a:srgbClr val="002060"/>
                </a:solidFill>
                <a:latin typeface="Calibri" panose="020F0502020204030204" pitchFamily="34" charset="0"/>
              </a:rPr>
              <a:t>irradiation</a:t>
            </a:r>
            <a:r>
              <a:rPr lang="es-ES" sz="1400" b="1" dirty="0">
                <a:solidFill>
                  <a:srgbClr val="002060"/>
                </a:solidFill>
                <a:latin typeface="Calibri" panose="020F0502020204030204" pitchFamily="34" charset="0"/>
              </a:rPr>
              <a:t> </a:t>
            </a:r>
            <a:r>
              <a:rPr lang="es-ES" sz="1400" b="1" dirty="0" err="1">
                <a:solidFill>
                  <a:srgbClr val="002060"/>
                </a:solidFill>
                <a:latin typeface="Calibri" panose="020F0502020204030204" pitchFamily="34" charset="0"/>
              </a:rPr>
              <a:t>of</a:t>
            </a:r>
            <a:r>
              <a:rPr lang="es-ES" sz="1400" b="1" dirty="0">
                <a:solidFill>
                  <a:srgbClr val="002060"/>
                </a:solidFill>
                <a:latin typeface="Calibri" panose="020F0502020204030204" pitchFamily="34" charset="0"/>
              </a:rPr>
              <a:t> </a:t>
            </a:r>
            <a:r>
              <a:rPr lang="es-ES" sz="1400" b="1" dirty="0" err="1">
                <a:solidFill>
                  <a:srgbClr val="002060"/>
                </a:solidFill>
                <a:latin typeface="Calibri" panose="020F0502020204030204" pitchFamily="34" charset="0"/>
              </a:rPr>
              <a:t>the</a:t>
            </a:r>
            <a:r>
              <a:rPr lang="es-ES" sz="1400" b="1" dirty="0">
                <a:solidFill>
                  <a:srgbClr val="002060"/>
                </a:solidFill>
                <a:latin typeface="Calibri" panose="020F0502020204030204" pitchFamily="34" charset="0"/>
              </a:rPr>
              <a:t> Li target</a:t>
            </a:r>
          </a:p>
        </p:txBody>
      </p:sp>
    </p:spTree>
    <p:extLst>
      <p:ext uri="{BB962C8B-B14F-4D97-AF65-F5344CB8AC3E}">
        <p14:creationId xmlns:p14="http://schemas.microsoft.com/office/powerpoint/2010/main" val="315271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34748</TotalTime>
  <Words>1591</Words>
  <Application>Microsoft Office PowerPoint</Application>
  <PresentationFormat>Presentación en pantalla (16:9)</PresentationFormat>
  <Paragraphs>201</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Cambria Math</vt:lpstr>
      <vt:lpstr>Times New Roman</vt:lpstr>
      <vt:lpstr>Wingdings</vt:lpstr>
      <vt:lpstr>Office Theme</vt:lpstr>
      <vt:lpstr>Extraction of the parasitic deuteron beam at 40 MeV</vt:lpstr>
      <vt:lpstr>Facilities for complementary experiments</vt:lpstr>
      <vt:lpstr>Presentación de PowerPoint</vt:lpstr>
      <vt:lpstr>Presentación de PowerPoint</vt:lpstr>
      <vt:lpstr>“Requirements” of selected extraction system</vt:lpstr>
      <vt:lpstr>HEBT layout</vt:lpstr>
      <vt:lpstr>Possible layouts</vt:lpstr>
      <vt:lpstr>Pulsed beam experimental area</vt:lpstr>
      <vt:lpstr>Single Bunch Extraction scheme</vt:lpstr>
      <vt:lpstr>Kicker requirements</vt:lpstr>
      <vt:lpstr>BES Beam Dynamics</vt:lpstr>
      <vt:lpstr>Beam to target (preliminary)</vt:lpstr>
      <vt:lpstr>Beam to target (preliminary)</vt:lpstr>
      <vt:lpstr>Switching dipole solution</vt:lpstr>
      <vt:lpstr>Summary</vt:lpstr>
      <vt:lpstr>Next steps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Ivan Podadera</cp:lastModifiedBy>
  <cp:revision>1204</cp:revision>
  <cp:lastPrinted>2016-07-04T15:48:01Z</cp:lastPrinted>
  <dcterms:created xsi:type="dcterms:W3CDTF">2014-10-17T14:45:18Z</dcterms:created>
  <dcterms:modified xsi:type="dcterms:W3CDTF">2023-10-19T22:40:26Z</dcterms:modified>
</cp:coreProperties>
</file>