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222" r:id="rId2"/>
    <p:sldId id="2223" r:id="rId3"/>
    <p:sldId id="2175" r:id="rId4"/>
    <p:sldId id="2168" r:id="rId5"/>
    <p:sldId id="2174" r:id="rId6"/>
    <p:sldId id="2225" r:id="rId7"/>
    <p:sldId id="2167" r:id="rId8"/>
    <p:sldId id="2226" r:id="rId9"/>
    <p:sldId id="2228" r:id="rId10"/>
    <p:sldId id="2224" r:id="rId11"/>
    <p:sldId id="222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BD2D7-9A93-4E13-A21E-6F8A67828D71}" v="1" dt="2023-10-18T09:07:26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Ángel Ibarra" userId="1924c2c5-2410-46e7-a954-caaba1bf0a72" providerId="ADAL" clId="{97CBD2D7-9A93-4E13-A21E-6F8A67828D71}"/>
    <pc:docChg chg="custSel addSld modSld">
      <pc:chgData name="Ángel Ibarra" userId="1924c2c5-2410-46e7-a954-caaba1bf0a72" providerId="ADAL" clId="{97CBD2D7-9A93-4E13-A21E-6F8A67828D71}" dt="2023-10-18T09:08:53.742" v="129" actId="20577"/>
      <pc:docMkLst>
        <pc:docMk/>
      </pc:docMkLst>
      <pc:sldChg chg="modSp mod">
        <pc:chgData name="Ángel Ibarra" userId="1924c2c5-2410-46e7-a954-caaba1bf0a72" providerId="ADAL" clId="{97CBD2D7-9A93-4E13-A21E-6F8A67828D71}" dt="2023-10-18T09:05:17.107" v="6" actId="1038"/>
        <pc:sldMkLst>
          <pc:docMk/>
          <pc:sldMk cId="529976047" sldId="2168"/>
        </pc:sldMkLst>
        <pc:spChg chg="mod">
          <ac:chgData name="Ángel Ibarra" userId="1924c2c5-2410-46e7-a954-caaba1bf0a72" providerId="ADAL" clId="{97CBD2D7-9A93-4E13-A21E-6F8A67828D71}" dt="2023-10-18T09:05:11.255" v="0" actId="1076"/>
          <ac:spMkLst>
            <pc:docMk/>
            <pc:sldMk cId="529976047" sldId="2168"/>
            <ac:spMk id="9" creationId="{00000000-0000-0000-0000-000000000000}"/>
          </ac:spMkLst>
        </pc:spChg>
        <pc:cxnChg chg="mod">
          <ac:chgData name="Ángel Ibarra" userId="1924c2c5-2410-46e7-a954-caaba1bf0a72" providerId="ADAL" clId="{97CBD2D7-9A93-4E13-A21E-6F8A67828D71}" dt="2023-10-18T09:05:17.107" v="6" actId="1038"/>
          <ac:cxnSpMkLst>
            <pc:docMk/>
            <pc:sldMk cId="529976047" sldId="2168"/>
            <ac:cxnSpMk id="13" creationId="{00000000-0000-0000-0000-000000000000}"/>
          </ac:cxnSpMkLst>
        </pc:cxnChg>
      </pc:sldChg>
      <pc:sldChg chg="modSp mod">
        <pc:chgData name="Ángel Ibarra" userId="1924c2c5-2410-46e7-a954-caaba1bf0a72" providerId="ADAL" clId="{97CBD2D7-9A93-4E13-A21E-6F8A67828D71}" dt="2023-10-18T09:08:53.742" v="129" actId="20577"/>
        <pc:sldMkLst>
          <pc:docMk/>
          <pc:sldMk cId="3676310014" sldId="2224"/>
        </pc:sldMkLst>
        <pc:spChg chg="mod">
          <ac:chgData name="Ángel Ibarra" userId="1924c2c5-2410-46e7-a954-caaba1bf0a72" providerId="ADAL" clId="{97CBD2D7-9A93-4E13-A21E-6F8A67828D71}" dt="2023-10-18T09:08:53.742" v="129" actId="20577"/>
          <ac:spMkLst>
            <pc:docMk/>
            <pc:sldMk cId="3676310014" sldId="2224"/>
            <ac:spMk id="3" creationId="{A2174E3A-F816-290B-4804-5B0D732100C8}"/>
          </ac:spMkLst>
        </pc:spChg>
      </pc:sldChg>
      <pc:sldChg chg="modSp mod">
        <pc:chgData name="Ángel Ibarra" userId="1924c2c5-2410-46e7-a954-caaba1bf0a72" providerId="ADAL" clId="{97CBD2D7-9A93-4E13-A21E-6F8A67828D71}" dt="2023-10-18T09:06:25.616" v="57" actId="5793"/>
        <pc:sldMkLst>
          <pc:docMk/>
          <pc:sldMk cId="1463495235" sldId="2225"/>
        </pc:sldMkLst>
        <pc:spChg chg="mod">
          <ac:chgData name="Ángel Ibarra" userId="1924c2c5-2410-46e7-a954-caaba1bf0a72" providerId="ADAL" clId="{97CBD2D7-9A93-4E13-A21E-6F8A67828D71}" dt="2023-10-18T09:06:25.616" v="57" actId="5793"/>
          <ac:spMkLst>
            <pc:docMk/>
            <pc:sldMk cId="1463495235" sldId="2225"/>
            <ac:spMk id="3" creationId="{A2174E3A-F816-290B-4804-5B0D732100C8}"/>
          </ac:spMkLst>
        </pc:spChg>
      </pc:sldChg>
      <pc:sldChg chg="addSp delSp modSp mod">
        <pc:chgData name="Ángel Ibarra" userId="1924c2c5-2410-46e7-a954-caaba1bf0a72" providerId="ADAL" clId="{97CBD2D7-9A93-4E13-A21E-6F8A67828D71}" dt="2023-10-18T09:08:37.227" v="125" actId="478"/>
        <pc:sldMkLst>
          <pc:docMk/>
          <pc:sldMk cId="1175521714" sldId="2226"/>
        </pc:sldMkLst>
        <pc:spChg chg="mod">
          <ac:chgData name="Ángel Ibarra" userId="1924c2c5-2410-46e7-a954-caaba1bf0a72" providerId="ADAL" clId="{97CBD2D7-9A93-4E13-A21E-6F8A67828D71}" dt="2023-10-18T09:07:14.484" v="73" actId="20577"/>
          <ac:spMkLst>
            <pc:docMk/>
            <pc:sldMk cId="1175521714" sldId="2226"/>
            <ac:spMk id="3" creationId="{A2174E3A-F816-290B-4804-5B0D732100C8}"/>
          </ac:spMkLst>
        </pc:spChg>
        <pc:spChg chg="add del mod">
          <ac:chgData name="Ángel Ibarra" userId="1924c2c5-2410-46e7-a954-caaba1bf0a72" providerId="ADAL" clId="{97CBD2D7-9A93-4E13-A21E-6F8A67828D71}" dt="2023-10-18T09:08:37.227" v="125" actId="478"/>
          <ac:spMkLst>
            <pc:docMk/>
            <pc:sldMk cId="1175521714" sldId="2226"/>
            <ac:spMk id="4" creationId="{42244E3B-A78C-6DE0-2B67-8A64F1B70453}"/>
          </ac:spMkLst>
        </pc:spChg>
      </pc:sldChg>
      <pc:sldChg chg="add">
        <pc:chgData name="Ángel Ibarra" userId="1924c2c5-2410-46e7-a954-caaba1bf0a72" providerId="ADAL" clId="{97CBD2D7-9A93-4E13-A21E-6F8A67828D71}" dt="2023-10-18T09:08:31.810" v="124" actId="2890"/>
        <pc:sldMkLst>
          <pc:docMk/>
          <pc:sldMk cId="4088298148" sldId="222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Test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TEST 1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27381" y="2348880"/>
            <a:ext cx="11329259" cy="129614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667"/>
              <a:t>Presentation title</a:t>
            </a:r>
            <a:endParaRPr lang="en-GB" sz="4667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27381" y="4293096"/>
            <a:ext cx="5856651" cy="432048"/>
          </a:xfrm>
          <a:prstGeom prst="rect">
            <a:avLst/>
          </a:prstGeom>
        </p:spPr>
        <p:txBody>
          <a:bodyPr vert="horz" lIns="121920" tIns="60960" rIns="121920" bIns="6096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33"/>
              <a:t>Name of presenter</a:t>
            </a:r>
            <a:endParaRPr lang="en-US" sz="2933" dirty="0"/>
          </a:p>
        </p:txBody>
      </p:sp>
      <p:sp>
        <p:nvSpPr>
          <p:cNvPr id="10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41" y="-457198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2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25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6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760001"/>
            <a:ext cx="4320480" cy="8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0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59" y="-94099"/>
            <a:ext cx="5774432" cy="891216"/>
          </a:xfrm>
        </p:spPr>
        <p:txBody>
          <a:bodyPr>
            <a:no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| Test </a:t>
            </a:r>
            <a:r>
              <a:rPr lang="en-GB" dirty="0" err="1"/>
              <a:t>Conf</a:t>
            </a:r>
            <a:r>
              <a:rPr lang="en-GB" dirty="0"/>
              <a:t> | Test venue | 17</a:t>
            </a:r>
            <a:r>
              <a:rPr lang="en-GB" baseline="30000" dirty="0"/>
              <a:t>th</a:t>
            </a:r>
            <a:r>
              <a:rPr lang="en-GB" dirty="0"/>
              <a:t> October 2014 | Page </a:t>
            </a:r>
            <a:fld id="{6A6D9FA1-99C7-4910-8E32-B85D378B0060}" type="slidenum">
              <a:rPr lang="en-GB" smtClean="0"/>
              <a:pPr algn="r"/>
              <a:t>‹Nº›</a:t>
            </a:fld>
            <a:endParaRPr lang="en-GB" dirty="0"/>
          </a:p>
        </p:txBody>
      </p:sp>
      <p:pic>
        <p:nvPicPr>
          <p:cNvPr id="7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38" y="89829"/>
            <a:ext cx="514919" cy="523360"/>
          </a:xfrm>
          <a:prstGeom prst="rect">
            <a:avLst/>
          </a:prstGeom>
        </p:spPr>
      </p:pic>
      <p:pic>
        <p:nvPicPr>
          <p:cNvPr id="9" name="Picture 3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-27384"/>
            <a:ext cx="1248139" cy="6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02961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8683" y="-27384"/>
            <a:ext cx="12240683" cy="768085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8" y="-99392"/>
            <a:ext cx="6240693" cy="891216"/>
          </a:xfrm>
        </p:spPr>
        <p:txBody>
          <a:bodyPr>
            <a:no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| Test </a:t>
            </a:r>
            <a:r>
              <a:rPr lang="en-GB" dirty="0" err="1"/>
              <a:t>Conf</a:t>
            </a:r>
            <a:r>
              <a:rPr lang="en-GB" dirty="0"/>
              <a:t> | Test venue | 17</a:t>
            </a:r>
            <a:r>
              <a:rPr lang="en-GB" baseline="30000" dirty="0"/>
              <a:t>th</a:t>
            </a:r>
            <a:r>
              <a:rPr lang="en-GB" dirty="0"/>
              <a:t> October 2014 | Page </a:t>
            </a:r>
            <a:fld id="{6A6D9FA1-99C7-4910-8E32-B85D378B0060}" type="slidenum">
              <a:rPr lang="en-GB" smtClean="0"/>
              <a:pPr algn="r"/>
              <a:t>‹Nº›</a:t>
            </a:fld>
            <a:endParaRPr lang="en-GB" dirty="0"/>
          </a:p>
        </p:txBody>
      </p:sp>
      <p:pic>
        <p:nvPicPr>
          <p:cNvPr id="4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9F49DE0A-55A3-B251-050C-9E9488AA53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-27383"/>
            <a:ext cx="995868" cy="7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108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5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9" y="115892"/>
            <a:ext cx="611716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" y="44630"/>
            <a:ext cx="1413513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74866" y="163488"/>
            <a:ext cx="9125660" cy="457200"/>
          </a:xfrm>
        </p:spPr>
        <p:txBody>
          <a:bodyPr>
            <a:noAutofit/>
          </a:bodyPr>
          <a:lstStyle>
            <a:lvl1pPr algn="ctr">
              <a:lnSpc>
                <a:spcPts val="4267"/>
              </a:lnSpc>
              <a:defRPr sz="3733" b="1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DONES. Cost and CODA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4586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6385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Test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48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32"/>
          </a:p>
        </p:txBody>
      </p:sp>
      <p:pic>
        <p:nvPicPr>
          <p:cNvPr id="5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3" y="115888"/>
            <a:ext cx="611716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65" y="163488"/>
            <a:ext cx="9125660" cy="457200"/>
          </a:xfrm>
        </p:spPr>
        <p:txBody>
          <a:bodyPr>
            <a:noAutofit/>
          </a:bodyPr>
          <a:lstStyle>
            <a:lvl1pPr algn="ctr">
              <a:lnSpc>
                <a:spcPts val="3200"/>
              </a:lnSpc>
              <a:defRPr sz="2812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" y="44625"/>
            <a:ext cx="141351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4401" y="6587189"/>
            <a:ext cx="12192000" cy="26828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r">
              <a:defRPr sz="117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it-IT"/>
              <a:t>P.Favuzza</a:t>
            </a:r>
            <a:r>
              <a:rPr lang="en-GB"/>
              <a:t>		8</a:t>
            </a:r>
            <a:r>
              <a:rPr lang="en-GB" baseline="30000"/>
              <a:t>th</a:t>
            </a:r>
            <a:r>
              <a:rPr lang="en-GB"/>
              <a:t> </a:t>
            </a:r>
            <a:r>
              <a:rPr lang="pl-PL"/>
              <a:t>WPENS Technical Meeting</a:t>
            </a:r>
            <a:r>
              <a:rPr lang="en-GB"/>
              <a:t>	       </a:t>
            </a:r>
            <a:r>
              <a:rPr lang="it-IT"/>
              <a:t>Frascati</a:t>
            </a:r>
            <a:r>
              <a:rPr lang="pl-PL"/>
              <a:t>, </a:t>
            </a:r>
            <a:r>
              <a:rPr lang="it-IT"/>
              <a:t>19</a:t>
            </a:r>
            <a:r>
              <a:rPr lang="pl-PL"/>
              <a:t>-</a:t>
            </a:r>
            <a:r>
              <a:rPr lang="it-IT"/>
              <a:t>21</a:t>
            </a:r>
            <a:r>
              <a:rPr lang="pl-PL"/>
              <a:t> </a:t>
            </a:r>
            <a:r>
              <a:rPr lang="it-IT"/>
              <a:t>Novemb</a:t>
            </a:r>
            <a:r>
              <a:rPr lang="pl-PL"/>
              <a:t>er 201</a:t>
            </a:r>
            <a:r>
              <a:rPr lang="it-IT"/>
              <a:t>9		  </a:t>
            </a:r>
            <a:r>
              <a:rPr lang="en-GB"/>
              <a:t>Page </a:t>
            </a:r>
            <a:fld id="{4F66EC46-2A95-4ACB-80B2-DCC2083C3903}" type="slidenum">
              <a:rPr lang="en-GB" smtClean="0"/>
              <a:pPr algn="l"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84451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18/10/2023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9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4293096"/>
            <a:ext cx="8640960" cy="432048"/>
          </a:xfrm>
        </p:spPr>
        <p:txBody>
          <a:bodyPr>
            <a:normAutofit fontScale="55000" lnSpcReduction="20000"/>
          </a:bodyPr>
          <a:lstStyle/>
          <a:p>
            <a:r>
              <a:rPr lang="en-US" sz="3733" dirty="0"/>
              <a:t>A. Ibarra </a:t>
            </a:r>
            <a:r>
              <a:rPr lang="en-US" sz="3200" dirty="0"/>
              <a:t>(IFMIF-DONES </a:t>
            </a:r>
            <a:r>
              <a:rPr lang="en-US" sz="3200" dirty="0" err="1"/>
              <a:t>España</a:t>
            </a:r>
            <a:r>
              <a:rPr lang="en-US" sz="3200" dirty="0"/>
              <a:t> &amp; CIEMAT, Spain) and the full DONES team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6960097" y="5733256"/>
            <a:ext cx="5187847" cy="91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DE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67" y="5727214"/>
            <a:ext cx="4836995" cy="992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B1AE2-8012-4110-B7D7-AABE6E96FDCC}"/>
              </a:ext>
            </a:extLst>
          </p:cNvPr>
          <p:cNvSpPr txBox="1"/>
          <p:nvPr/>
        </p:nvSpPr>
        <p:spPr>
          <a:xfrm>
            <a:off x="527381" y="2442953"/>
            <a:ext cx="1132925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Calibri"/>
              </a:rPr>
              <a:t>Notes for discussion on methodology, how to prepare the Irradiation program proposal </a:t>
            </a:r>
            <a:endParaRPr lang="en-GB" sz="18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F6B464-B5C8-43C3-9696-8BEE95CA6FB6}"/>
              </a:ext>
            </a:extLst>
          </p:cNvPr>
          <p:cNvSpPr txBox="1">
            <a:spLocks/>
          </p:cNvSpPr>
          <p:nvPr/>
        </p:nvSpPr>
        <p:spPr>
          <a:xfrm>
            <a:off x="527381" y="5727213"/>
            <a:ext cx="5856651" cy="432048"/>
          </a:xfrm>
          <a:prstGeom prst="rect">
            <a:avLst/>
          </a:prstGeom>
        </p:spPr>
        <p:txBody>
          <a:bodyPr vert="horz" lIns="121920" tIns="60960" rIns="121920" bIns="6096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en-US" sz="2933" dirty="0">
              <a:solidFill>
                <a:prstClr val="white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4490AAA-1C10-4E66-AD10-FFF9E925EEA3}"/>
              </a:ext>
            </a:extLst>
          </p:cNvPr>
          <p:cNvSpPr txBox="1">
            <a:spLocks/>
          </p:cNvSpPr>
          <p:nvPr/>
        </p:nvSpPr>
        <p:spPr>
          <a:xfrm>
            <a:off x="3072436" y="4950599"/>
            <a:ext cx="6333433" cy="432048"/>
          </a:xfrm>
          <a:prstGeom prst="rect">
            <a:avLst/>
          </a:prstGeom>
        </p:spPr>
        <p:txBody>
          <a:bodyPr vert="horz" lIns="121920" tIns="60960" rIns="121920" bIns="6096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sz="1867" dirty="0">
                <a:solidFill>
                  <a:prstClr val="black"/>
                </a:solidFill>
              </a:rPr>
              <a:t>2</a:t>
            </a:r>
            <a:r>
              <a:rPr lang="en-US" sz="1867" baseline="30000" dirty="0">
                <a:solidFill>
                  <a:prstClr val="black"/>
                </a:solidFill>
              </a:rPr>
              <a:t>nd</a:t>
            </a:r>
            <a:r>
              <a:rPr lang="en-US" sz="1867" dirty="0">
                <a:solidFill>
                  <a:prstClr val="black"/>
                </a:solidFill>
              </a:rPr>
              <a:t> DONES Users Workshop, Granada, October 19-20th 2023</a:t>
            </a:r>
            <a:endParaRPr lang="en-US" sz="1867" b="0" dirty="0">
              <a:solidFill>
                <a:prstClr val="black"/>
              </a:solidFill>
            </a:endParaRPr>
          </a:p>
        </p:txBody>
      </p:sp>
      <p:pic>
        <p:nvPicPr>
          <p:cNvPr id="4" name="Picture 3" descr="image001">
            <a:extLst>
              <a:ext uri="{FF2B5EF4-FFF2-40B4-BE49-F238E27FC236}">
                <a16:creationId xmlns:a16="http://schemas.microsoft.com/office/drawing/2014/main" id="{E2412AB3-27B0-75B9-8F1B-94A69B51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3" y="1220755"/>
            <a:ext cx="2688299" cy="12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18ACCF4-326B-29A7-250C-08EAE54F7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44" y="164637"/>
            <a:ext cx="2382093" cy="1824203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4BE530D9-451B-232A-FD95-14AA90103228}"/>
              </a:ext>
            </a:extLst>
          </p:cNvPr>
          <p:cNvGrpSpPr/>
          <p:nvPr/>
        </p:nvGrpSpPr>
        <p:grpSpPr>
          <a:xfrm>
            <a:off x="143339" y="5632584"/>
            <a:ext cx="6912768" cy="1060779"/>
            <a:chOff x="423457" y="5445225"/>
            <a:chExt cx="6514461" cy="133287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D5ED8B8-DF63-3E3D-FECD-E01A96AED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313" b="-1251"/>
            <a:stretch/>
          </p:blipFill>
          <p:spPr>
            <a:xfrm>
              <a:off x="423457" y="5456767"/>
              <a:ext cx="2638675" cy="360000"/>
            </a:xfrm>
            <a:prstGeom prst="rect">
              <a:avLst/>
            </a:prstGeom>
          </p:spPr>
        </p:pic>
        <p:pic>
          <p:nvPicPr>
            <p:cNvPr id="13" name="Imagen 12" descr="Forma&#10;&#10;Descripción generada automáticamente">
              <a:extLst>
                <a:ext uri="{FF2B5EF4-FFF2-40B4-BE49-F238E27FC236}">
                  <a16:creationId xmlns:a16="http://schemas.microsoft.com/office/drawing/2014/main" id="{0692063C-5D3E-0CA9-77AF-41022B980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773" y="5445225"/>
              <a:ext cx="817889" cy="360000"/>
            </a:xfrm>
            <a:prstGeom prst="rect">
              <a:avLst/>
            </a:prstGeom>
          </p:spPr>
        </p:pic>
        <p:pic>
          <p:nvPicPr>
            <p:cNvPr id="14" name="Imagen 13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C0FD3E3B-8C63-12AF-4A57-50C17030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035" y="5456767"/>
              <a:ext cx="500957" cy="360000"/>
            </a:xfrm>
            <a:prstGeom prst="rect">
              <a:avLst/>
            </a:prstGeom>
          </p:spPr>
        </p:pic>
        <p:pic>
          <p:nvPicPr>
            <p:cNvPr id="15" name="Imagen 14" descr="Dibujo de un animal con la boca abierta&#10;&#10;Descripción generada automáticamente con confianza baja">
              <a:extLst>
                <a:ext uri="{FF2B5EF4-FFF2-40B4-BE49-F238E27FC236}">
                  <a16:creationId xmlns:a16="http://schemas.microsoft.com/office/drawing/2014/main" id="{B68DC328-41F7-7698-9A77-1E2FADEA7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450" y="6410873"/>
              <a:ext cx="1220542" cy="360000"/>
            </a:xfrm>
            <a:prstGeom prst="rect">
              <a:avLst/>
            </a:prstGeom>
          </p:spPr>
        </p:pic>
        <p:pic>
          <p:nvPicPr>
            <p:cNvPr id="16" name="Imagen 15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21075F71-27A8-41F7-6E53-A2FA4902B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" t="25229" r="4327" b="21852"/>
            <a:stretch/>
          </p:blipFill>
          <p:spPr>
            <a:xfrm>
              <a:off x="3960679" y="5941358"/>
              <a:ext cx="1055201" cy="360000"/>
            </a:xfrm>
            <a:prstGeom prst="rect">
              <a:avLst/>
            </a:prstGeom>
          </p:spPr>
        </p:pic>
        <p:pic>
          <p:nvPicPr>
            <p:cNvPr id="17" name="Imagen 16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F1026BF7-8BD5-1D55-0FF1-68288368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50" y="5889978"/>
              <a:ext cx="1040949" cy="36000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C6AF784-50C7-6530-3993-72AF05FDF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" t="31006" r="3014" b="30991"/>
            <a:stretch/>
          </p:blipFill>
          <p:spPr>
            <a:xfrm>
              <a:off x="2808124" y="5941358"/>
              <a:ext cx="1011600" cy="360000"/>
            </a:xfrm>
            <a:prstGeom prst="rect">
              <a:avLst/>
            </a:prstGeom>
          </p:spPr>
        </p:pic>
        <p:pic>
          <p:nvPicPr>
            <p:cNvPr id="19" name="Imagen 18" descr="Icono&#10;&#10;Descripción generada automáticamente">
              <a:extLst>
                <a:ext uri="{FF2B5EF4-FFF2-40B4-BE49-F238E27FC236}">
                  <a16:creationId xmlns:a16="http://schemas.microsoft.com/office/drawing/2014/main" id="{98F1BD79-D2E4-4FE2-4D1E-43FADB936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785" y="5937042"/>
              <a:ext cx="371767" cy="327273"/>
            </a:xfrm>
            <a:prstGeom prst="rect">
              <a:avLst/>
            </a:prstGeom>
          </p:spPr>
        </p:pic>
        <p:pic>
          <p:nvPicPr>
            <p:cNvPr id="20" name="Imagen 19" descr="Icono&#10;&#10;Descripción generada automáticamente">
              <a:extLst>
                <a:ext uri="{FF2B5EF4-FFF2-40B4-BE49-F238E27FC236}">
                  <a16:creationId xmlns:a16="http://schemas.microsoft.com/office/drawing/2014/main" id="{7C4BA189-222B-64EC-6B52-463E0AA95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672" y="5951696"/>
              <a:ext cx="408944" cy="36000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17BE1DF5-0753-C05C-9C95-C465E350C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55" y="6395632"/>
              <a:ext cx="966943" cy="360000"/>
            </a:xfrm>
            <a:prstGeom prst="rect">
              <a:avLst/>
            </a:prstGeom>
          </p:spPr>
        </p:pic>
        <p:pic>
          <p:nvPicPr>
            <p:cNvPr id="22" name="Imagen 21" descr="Logotipo&#10;&#10;Descripción generada automáticamente">
              <a:extLst>
                <a:ext uri="{FF2B5EF4-FFF2-40B4-BE49-F238E27FC236}">
                  <a16:creationId xmlns:a16="http://schemas.microsoft.com/office/drawing/2014/main" id="{0CA36162-AB85-9BB0-6E63-75BF3BBE0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48" b="27552"/>
            <a:stretch/>
          </p:blipFill>
          <p:spPr>
            <a:xfrm>
              <a:off x="5134098" y="5889978"/>
              <a:ext cx="817886" cy="360000"/>
            </a:xfrm>
            <a:prstGeom prst="rect">
              <a:avLst/>
            </a:prstGeom>
          </p:spPr>
        </p:pic>
        <p:pic>
          <p:nvPicPr>
            <p:cNvPr id="23" name="Imagen 22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DA12346B-2D1F-A984-199C-6B198D495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539" y="6399075"/>
              <a:ext cx="870094" cy="360000"/>
            </a:xfrm>
            <a:prstGeom prst="rect">
              <a:avLst/>
            </a:prstGeom>
          </p:spPr>
        </p:pic>
        <p:pic>
          <p:nvPicPr>
            <p:cNvPr id="24" name="Imagen 23" descr="Logotipo&#10;&#10;Descripción generada automáticamente">
              <a:extLst>
                <a:ext uri="{FF2B5EF4-FFF2-40B4-BE49-F238E27FC236}">
                  <a16:creationId xmlns:a16="http://schemas.microsoft.com/office/drawing/2014/main" id="{28E30D03-2EA5-55BA-9847-8DA4FDB84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756" y="6418096"/>
              <a:ext cx="607759" cy="360000"/>
            </a:xfrm>
            <a:prstGeom prst="rect">
              <a:avLst/>
            </a:prstGeom>
          </p:spPr>
        </p:pic>
        <p:pic>
          <p:nvPicPr>
            <p:cNvPr id="25" name="Imagen 24" descr="Icono&#10;&#10;Descripción generada automáticamente">
              <a:extLst>
                <a:ext uri="{FF2B5EF4-FFF2-40B4-BE49-F238E27FC236}">
                  <a16:creationId xmlns:a16="http://schemas.microsoft.com/office/drawing/2014/main" id="{8C132B6E-8C7A-24E2-F2E3-780252EB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290" y="6410873"/>
              <a:ext cx="408413" cy="360000"/>
            </a:xfrm>
            <a:prstGeom prst="rect">
              <a:avLst/>
            </a:prstGeom>
          </p:spPr>
        </p:pic>
        <p:pic>
          <p:nvPicPr>
            <p:cNvPr id="26" name="Imagen 25" descr="Patrón de fondo&#10;&#10;Descripción generada automáticamente">
              <a:extLst>
                <a:ext uri="{FF2B5EF4-FFF2-40B4-BE49-F238E27FC236}">
                  <a16:creationId xmlns:a16="http://schemas.microsoft.com/office/drawing/2014/main" id="{E53C239E-6211-DEA6-BE80-17FE4EEBC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501" y="6417595"/>
              <a:ext cx="280290" cy="360000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D7EB6B37-B833-1783-5768-863492E5F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98" b="7392"/>
            <a:stretch/>
          </p:blipFill>
          <p:spPr>
            <a:xfrm>
              <a:off x="4195490" y="6395632"/>
              <a:ext cx="558082" cy="360000"/>
            </a:xfrm>
            <a:prstGeom prst="rect">
              <a:avLst/>
            </a:prstGeom>
          </p:spPr>
        </p:pic>
        <p:pic>
          <p:nvPicPr>
            <p:cNvPr id="28" name="Imagen 27" descr="Imagen que contiene firmar, texto, objeto, reloj&#10;&#10;Descripción generada automáticamente">
              <a:extLst>
                <a:ext uri="{FF2B5EF4-FFF2-40B4-BE49-F238E27FC236}">
                  <a16:creationId xmlns:a16="http://schemas.microsoft.com/office/drawing/2014/main" id="{07653E00-FA71-0A44-D4E0-C11EC1158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437" y="5461548"/>
              <a:ext cx="1370763" cy="36000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451884FD-6FFA-EEDE-35B3-3CF05C126E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189" y="5463075"/>
              <a:ext cx="838729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98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8A1C9-A81F-7582-30D5-A3598179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94099"/>
            <a:ext cx="8832981" cy="891216"/>
          </a:xfrm>
        </p:spPr>
        <p:txBody>
          <a:bodyPr/>
          <a:lstStyle/>
          <a:p>
            <a:r>
              <a:rPr lang="es-ES" sz="2667" b="1" dirty="0"/>
              <a:t>DONES Experimental </a:t>
            </a:r>
            <a:r>
              <a:rPr lang="es-ES" sz="2667" b="1" dirty="0" err="1"/>
              <a:t>Programme</a:t>
            </a:r>
            <a:endParaRPr lang="es-ES" sz="2667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74E3A-F816-290B-4804-5B0D7321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740701"/>
            <a:ext cx="10972800" cy="5424603"/>
          </a:xfrm>
        </p:spPr>
        <p:txBody>
          <a:bodyPr>
            <a:normAutofit/>
          </a:bodyPr>
          <a:lstStyle/>
          <a:p>
            <a:r>
              <a:rPr lang="es-ES" sz="1867" dirty="0"/>
              <a:t>In </a:t>
            </a:r>
            <a:r>
              <a:rPr lang="es-ES" sz="1867" dirty="0" err="1"/>
              <a:t>parallel</a:t>
            </a:r>
            <a:r>
              <a:rPr lang="es-ES" sz="1867" dirty="0"/>
              <a:t> </a:t>
            </a:r>
            <a:r>
              <a:rPr lang="es-ES" sz="1867" dirty="0" err="1"/>
              <a:t>to</a:t>
            </a:r>
            <a:r>
              <a:rPr lang="es-ES" sz="1867" dirty="0"/>
              <a:t> </a:t>
            </a:r>
            <a:r>
              <a:rPr lang="es-ES" sz="1867" dirty="0" err="1"/>
              <a:t>this</a:t>
            </a:r>
            <a:r>
              <a:rPr lang="es-ES" sz="1867" dirty="0"/>
              <a:t> </a:t>
            </a:r>
            <a:r>
              <a:rPr lang="es-ES" sz="1867" dirty="0" err="1"/>
              <a:t>work</a:t>
            </a:r>
            <a:r>
              <a:rPr lang="es-ES" sz="1867" dirty="0"/>
              <a:t>, </a:t>
            </a:r>
            <a:r>
              <a:rPr lang="es-ES" sz="1867" dirty="0" err="1"/>
              <a:t>we</a:t>
            </a:r>
            <a:r>
              <a:rPr lang="es-ES" sz="1867" dirty="0"/>
              <a:t> </a:t>
            </a:r>
            <a:r>
              <a:rPr lang="es-ES" sz="1867" dirty="0" err="1"/>
              <a:t>need</a:t>
            </a:r>
            <a:r>
              <a:rPr lang="es-ES" sz="1867" dirty="0"/>
              <a:t> </a:t>
            </a:r>
            <a:r>
              <a:rPr lang="es-ES" sz="1867" dirty="0" err="1"/>
              <a:t>to</a:t>
            </a:r>
            <a:r>
              <a:rPr lang="es-ES" sz="1867" dirty="0"/>
              <a:t> </a:t>
            </a:r>
            <a:r>
              <a:rPr lang="es-ES" sz="1867" dirty="0" err="1"/>
              <a:t>better</a:t>
            </a:r>
            <a:r>
              <a:rPr lang="es-ES" sz="1867" dirty="0"/>
              <a:t> </a:t>
            </a:r>
            <a:r>
              <a:rPr lang="es-ES" sz="1867" dirty="0" err="1"/>
              <a:t>understand</a:t>
            </a:r>
            <a:r>
              <a:rPr lang="es-ES" sz="1867" dirty="0"/>
              <a:t> </a:t>
            </a:r>
            <a:r>
              <a:rPr lang="es-ES" sz="1867" dirty="0" err="1"/>
              <a:t>the</a:t>
            </a:r>
            <a:r>
              <a:rPr lang="es-ES" sz="1867" dirty="0"/>
              <a:t> </a:t>
            </a:r>
            <a:r>
              <a:rPr lang="es-ES" sz="1867" dirty="0" err="1"/>
              <a:t>materials</a:t>
            </a:r>
            <a:r>
              <a:rPr lang="es-ES" sz="1867" dirty="0"/>
              <a:t> </a:t>
            </a:r>
            <a:r>
              <a:rPr lang="es-ES" sz="1867" dirty="0" err="1"/>
              <a:t>community</a:t>
            </a:r>
            <a:r>
              <a:rPr lang="es-ES" sz="1867" dirty="0"/>
              <a:t>, DEMO </a:t>
            </a:r>
            <a:r>
              <a:rPr lang="es-ES" sz="1867" dirty="0" err="1"/>
              <a:t>designers</a:t>
            </a:r>
            <a:r>
              <a:rPr lang="es-ES" sz="1867"/>
              <a:t> and </a:t>
            </a:r>
            <a:r>
              <a:rPr lang="es-ES" sz="1867" dirty="0" err="1"/>
              <a:t>other</a:t>
            </a:r>
            <a:r>
              <a:rPr lang="es-ES" sz="1867" dirty="0"/>
              <a:t> </a:t>
            </a:r>
            <a:r>
              <a:rPr lang="es-ES" sz="1867" dirty="0" err="1"/>
              <a:t>communities</a:t>
            </a:r>
            <a:r>
              <a:rPr lang="es-ES" sz="1867" dirty="0"/>
              <a:t> </a:t>
            </a:r>
            <a:r>
              <a:rPr lang="es-ES" sz="1867" dirty="0" err="1"/>
              <a:t>needs</a:t>
            </a:r>
            <a:endParaRPr lang="es-ES" sz="1867" dirty="0"/>
          </a:p>
          <a:p>
            <a:pPr marL="0" indent="0">
              <a:buNone/>
            </a:pPr>
            <a:r>
              <a:rPr lang="es-ES" sz="1867" dirty="0"/>
              <a:t>(</a:t>
            </a:r>
            <a:r>
              <a:rPr lang="es-ES" sz="1867" dirty="0" err="1"/>
              <a:t>there</a:t>
            </a:r>
            <a:r>
              <a:rPr lang="es-ES" sz="1867" dirty="0"/>
              <a:t> </a:t>
            </a:r>
            <a:r>
              <a:rPr lang="es-ES" sz="1867" dirty="0" err="1"/>
              <a:t>were</a:t>
            </a:r>
            <a:r>
              <a:rPr lang="es-ES" sz="1867" dirty="0"/>
              <a:t> </a:t>
            </a:r>
            <a:r>
              <a:rPr lang="es-ES" sz="1867" dirty="0" err="1"/>
              <a:t>work</a:t>
            </a:r>
            <a:r>
              <a:rPr lang="es-ES" sz="1867" dirty="0"/>
              <a:t> </a:t>
            </a:r>
            <a:r>
              <a:rPr lang="es-ES" sz="1867" dirty="0" err="1"/>
              <a:t>about</a:t>
            </a:r>
            <a:r>
              <a:rPr lang="es-ES" sz="1867" dirty="0"/>
              <a:t> </a:t>
            </a:r>
            <a:r>
              <a:rPr lang="es-ES" sz="1867" dirty="0" err="1"/>
              <a:t>this</a:t>
            </a:r>
            <a:r>
              <a:rPr lang="es-ES" sz="1867" dirty="0"/>
              <a:t> </a:t>
            </a:r>
            <a:r>
              <a:rPr lang="es-ES" sz="1867" dirty="0" err="1"/>
              <a:t>many</a:t>
            </a:r>
            <a:r>
              <a:rPr lang="es-ES" sz="1867" dirty="0"/>
              <a:t> </a:t>
            </a:r>
            <a:r>
              <a:rPr lang="es-ES" sz="1867" dirty="0" err="1"/>
              <a:t>years</a:t>
            </a:r>
            <a:r>
              <a:rPr lang="es-ES" sz="1867" dirty="0"/>
              <a:t> </a:t>
            </a:r>
            <a:r>
              <a:rPr lang="es-ES" sz="1867" dirty="0" err="1"/>
              <a:t>ago</a:t>
            </a:r>
            <a:r>
              <a:rPr lang="es-ES" sz="1867" dirty="0"/>
              <a:t> –W-GIFT- </a:t>
            </a:r>
            <a:r>
              <a:rPr lang="es-ES" sz="1867" dirty="0" err="1"/>
              <a:t>but</a:t>
            </a:r>
            <a:r>
              <a:rPr lang="es-ES" sz="1867" dirty="0"/>
              <a:t> </a:t>
            </a:r>
            <a:r>
              <a:rPr lang="es-ES" sz="1867" dirty="0" err="1"/>
              <a:t>it</a:t>
            </a:r>
            <a:r>
              <a:rPr lang="es-ES" sz="1867" dirty="0"/>
              <a:t> has </a:t>
            </a:r>
            <a:r>
              <a:rPr lang="es-ES" sz="1867" dirty="0" err="1"/>
              <a:t>not</a:t>
            </a:r>
            <a:r>
              <a:rPr lang="es-ES" sz="1867" dirty="0"/>
              <a:t> </a:t>
            </a:r>
            <a:r>
              <a:rPr lang="es-ES" sz="1867" dirty="0" err="1"/>
              <a:t>been</a:t>
            </a:r>
            <a:r>
              <a:rPr lang="es-ES" sz="1867" dirty="0"/>
              <a:t> </a:t>
            </a:r>
            <a:r>
              <a:rPr lang="es-ES" sz="1867" dirty="0" err="1"/>
              <a:t>properly</a:t>
            </a:r>
            <a:r>
              <a:rPr lang="es-ES" sz="1867" dirty="0"/>
              <a:t> </a:t>
            </a:r>
            <a:r>
              <a:rPr lang="es-ES" sz="1867" dirty="0" err="1"/>
              <a:t>updated</a:t>
            </a:r>
            <a:r>
              <a:rPr lang="es-ES" sz="1867" dirty="0"/>
              <a:t>)</a:t>
            </a:r>
          </a:p>
          <a:p>
            <a:endParaRPr lang="es-ES" sz="1867" dirty="0"/>
          </a:p>
          <a:p>
            <a:endParaRPr lang="es-ES" sz="1867" dirty="0"/>
          </a:p>
          <a:p>
            <a:endParaRPr lang="es-ES" sz="1867" dirty="0"/>
          </a:p>
          <a:p>
            <a:pPr marL="0" indent="0">
              <a:buNone/>
            </a:pPr>
            <a:endParaRPr lang="es-ES" sz="1867" dirty="0"/>
          </a:p>
          <a:p>
            <a:r>
              <a:rPr lang="es-ES" sz="1867" dirty="0" err="1"/>
              <a:t>Finaly</a:t>
            </a:r>
            <a:r>
              <a:rPr lang="es-ES" sz="1867" dirty="0"/>
              <a:t>, </a:t>
            </a:r>
            <a:r>
              <a:rPr lang="es-ES" sz="1867" dirty="0" err="1"/>
              <a:t>based</a:t>
            </a:r>
            <a:r>
              <a:rPr lang="es-ES" sz="1867" dirty="0"/>
              <a:t> </a:t>
            </a:r>
            <a:r>
              <a:rPr lang="es-ES" sz="1867" dirty="0" err="1"/>
              <a:t>on</a:t>
            </a:r>
            <a:r>
              <a:rPr lang="es-ES" sz="1867" dirty="0"/>
              <a:t> </a:t>
            </a:r>
            <a:r>
              <a:rPr lang="es-ES" sz="1867" dirty="0" err="1"/>
              <a:t>these</a:t>
            </a:r>
            <a:r>
              <a:rPr lang="es-ES" sz="1867" dirty="0"/>
              <a:t> </a:t>
            </a:r>
            <a:r>
              <a:rPr lang="es-ES" sz="1867" dirty="0" err="1"/>
              <a:t>needs</a:t>
            </a:r>
            <a:r>
              <a:rPr lang="es-ES" sz="1867" dirty="0"/>
              <a:t>, </a:t>
            </a:r>
            <a:r>
              <a:rPr lang="es-ES" sz="1867" dirty="0" err="1"/>
              <a:t>it</a:t>
            </a:r>
            <a:r>
              <a:rPr lang="es-ES" sz="1867" dirty="0"/>
              <a:t> </a:t>
            </a:r>
            <a:r>
              <a:rPr lang="es-ES" sz="1867" dirty="0" err="1"/>
              <a:t>should</a:t>
            </a:r>
            <a:r>
              <a:rPr lang="es-ES" sz="1867" dirty="0"/>
              <a:t> be </a:t>
            </a:r>
            <a:r>
              <a:rPr lang="es-ES" sz="1867" dirty="0" err="1"/>
              <a:t>prepared</a:t>
            </a:r>
            <a:r>
              <a:rPr lang="es-ES" sz="1867" dirty="0"/>
              <a:t> a </a:t>
            </a:r>
            <a:r>
              <a:rPr lang="es-ES" sz="1867" dirty="0" err="1"/>
              <a:t>preliminary</a:t>
            </a:r>
            <a:r>
              <a:rPr lang="es-ES" sz="1867" dirty="0"/>
              <a:t> DONES experimental </a:t>
            </a:r>
            <a:r>
              <a:rPr lang="es-ES" sz="1867" dirty="0" err="1"/>
              <a:t>programme</a:t>
            </a:r>
            <a:r>
              <a:rPr lang="es-ES" sz="1867" dirty="0"/>
              <a:t>. </a:t>
            </a:r>
            <a:r>
              <a:rPr lang="es-ES" sz="1867" dirty="0" err="1"/>
              <a:t>My</a:t>
            </a:r>
            <a:r>
              <a:rPr lang="es-ES" sz="1867" dirty="0"/>
              <a:t> </a:t>
            </a:r>
            <a:r>
              <a:rPr lang="es-ES" sz="1867" dirty="0" err="1"/>
              <a:t>proposal</a:t>
            </a:r>
            <a:r>
              <a:rPr lang="es-ES" sz="1867" dirty="0"/>
              <a:t> </a:t>
            </a:r>
            <a:r>
              <a:rPr lang="es-ES" sz="1867" dirty="0" err="1"/>
              <a:t>is</a:t>
            </a:r>
            <a:r>
              <a:rPr lang="es-ES" sz="1867" dirty="0"/>
              <a:t> </a:t>
            </a:r>
            <a:r>
              <a:rPr lang="es-ES" sz="1867" dirty="0" err="1"/>
              <a:t>to</a:t>
            </a:r>
            <a:r>
              <a:rPr lang="es-ES" sz="1867" dirty="0"/>
              <a:t> </a:t>
            </a:r>
            <a:r>
              <a:rPr lang="es-ES" sz="1867" dirty="0" err="1"/>
              <a:t>focus</a:t>
            </a:r>
            <a:r>
              <a:rPr lang="es-ES" sz="1867" dirty="0"/>
              <a:t> </a:t>
            </a:r>
            <a:r>
              <a:rPr lang="es-ES" sz="1867" dirty="0" err="1"/>
              <a:t>initially</a:t>
            </a:r>
            <a:r>
              <a:rPr lang="es-ES" sz="1867" dirty="0"/>
              <a:t> </a:t>
            </a:r>
            <a:r>
              <a:rPr lang="es-ES" sz="1867" dirty="0" err="1"/>
              <a:t>on</a:t>
            </a:r>
            <a:r>
              <a:rPr lang="es-ES" sz="1867" dirty="0"/>
              <a:t> </a:t>
            </a:r>
            <a:r>
              <a:rPr lang="es-ES" sz="1867" dirty="0" err="1"/>
              <a:t>the</a:t>
            </a:r>
            <a:r>
              <a:rPr lang="es-ES" sz="1867" dirty="0"/>
              <a:t> </a:t>
            </a:r>
            <a:r>
              <a:rPr lang="es-ES" sz="1867" dirty="0" err="1"/>
              <a:t>materials</a:t>
            </a:r>
            <a:r>
              <a:rPr lang="es-ES" sz="1867" dirty="0"/>
              <a:t> </a:t>
            </a:r>
            <a:r>
              <a:rPr lang="es-ES" sz="1867" dirty="0" err="1"/>
              <a:t>qualification</a:t>
            </a:r>
            <a:r>
              <a:rPr lang="es-ES" sz="1867" dirty="0"/>
              <a:t> </a:t>
            </a:r>
            <a:r>
              <a:rPr lang="es-ES" sz="1867" dirty="0" err="1"/>
              <a:t>topic</a:t>
            </a:r>
            <a:r>
              <a:rPr lang="es-ES" sz="1867" dirty="0"/>
              <a:t> (</a:t>
            </a:r>
            <a:r>
              <a:rPr lang="es-ES" sz="1867" dirty="0" err="1"/>
              <a:t>it</a:t>
            </a:r>
            <a:r>
              <a:rPr lang="es-ES" sz="1867" dirty="0"/>
              <a:t> </a:t>
            </a:r>
            <a:r>
              <a:rPr lang="es-ES" sz="1867" dirty="0" err="1"/>
              <a:t>is</a:t>
            </a:r>
            <a:r>
              <a:rPr lang="es-ES" sz="1867" dirty="0"/>
              <a:t> </a:t>
            </a:r>
            <a:r>
              <a:rPr lang="es-ES" sz="1867" dirty="0" err="1"/>
              <a:t>the</a:t>
            </a:r>
            <a:r>
              <a:rPr lang="es-ES" sz="1867" dirty="0"/>
              <a:t> </a:t>
            </a:r>
            <a:r>
              <a:rPr lang="es-ES" sz="1867" dirty="0" err="1"/>
              <a:t>best</a:t>
            </a:r>
            <a:r>
              <a:rPr lang="es-ES" sz="1867" dirty="0"/>
              <a:t> </a:t>
            </a:r>
            <a:r>
              <a:rPr lang="es-ES" sz="1867" dirty="0" err="1"/>
              <a:t>defined</a:t>
            </a:r>
            <a:r>
              <a:rPr lang="es-ES" sz="1867" dirty="0"/>
              <a:t> at </a:t>
            </a:r>
            <a:r>
              <a:rPr lang="es-ES" sz="1867" dirty="0" err="1"/>
              <a:t>this</a:t>
            </a:r>
            <a:r>
              <a:rPr lang="es-ES" sz="1867" dirty="0"/>
              <a:t> </a:t>
            </a:r>
            <a:r>
              <a:rPr lang="es-ES" sz="1867" dirty="0" err="1"/>
              <a:t>moment</a:t>
            </a:r>
            <a:r>
              <a:rPr lang="es-ES" sz="1867" dirty="0"/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2491C8-6D0E-D902-3BD1-CD4B33FDC3C9}"/>
              </a:ext>
            </a:extLst>
          </p:cNvPr>
          <p:cNvSpPr txBox="1"/>
          <p:nvPr/>
        </p:nvSpPr>
        <p:spPr>
          <a:xfrm>
            <a:off x="2159563" y="1796820"/>
            <a:ext cx="9601067" cy="124162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s-ES" sz="1867" b="1" dirty="0">
                <a:solidFill>
                  <a:prstClr val="black"/>
                </a:solidFill>
                <a:latin typeface="Calibri"/>
              </a:rPr>
              <a:t>Objective2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: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to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prepare a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report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compiling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needs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from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different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users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communities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point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view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that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1600160" lvl="2" indent="-380990" defTabSz="1219170">
              <a:buFont typeface="Arial" panose="020B0604020202020204" pitchFamily="34" charset="0"/>
              <a:buChar char="•"/>
            </a:pPr>
            <a:r>
              <a:rPr lang="es-ES" sz="1867" dirty="0" err="1">
                <a:solidFill>
                  <a:prstClr val="black"/>
                </a:solidFill>
                <a:latin typeface="Calibri"/>
              </a:rPr>
              <a:t>will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evolve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time</a:t>
            </a:r>
          </a:p>
          <a:p>
            <a:pPr marL="1600160" lvl="2" indent="-380990" defTabSz="1219170">
              <a:buFont typeface="Arial" panose="020B0604020202020204" pitchFamily="34" charset="0"/>
              <a:buChar char="•"/>
            </a:pPr>
            <a:r>
              <a:rPr lang="es-ES" sz="1867" dirty="0" err="1">
                <a:solidFill>
                  <a:prstClr val="black"/>
                </a:solidFill>
                <a:latin typeface="Calibri"/>
              </a:rPr>
              <a:t>will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help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future DONES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engineers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to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understand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future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needs</a:t>
            </a:r>
            <a:endParaRPr lang="es-ES" sz="1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E9A389-EB6E-B6B0-D314-44D713B7EFF6}"/>
              </a:ext>
            </a:extLst>
          </p:cNvPr>
          <p:cNvSpPr txBox="1"/>
          <p:nvPr/>
        </p:nvSpPr>
        <p:spPr>
          <a:xfrm>
            <a:off x="2159563" y="4101075"/>
            <a:ext cx="9601067" cy="37965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s-ES" sz="1867" b="1" dirty="0">
                <a:solidFill>
                  <a:prstClr val="black"/>
                </a:solidFill>
                <a:latin typeface="Calibri"/>
              </a:rPr>
              <a:t>Objective3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: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to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prepare a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first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version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es-ES" sz="1867" dirty="0">
                <a:solidFill>
                  <a:prstClr val="black"/>
                </a:solidFill>
                <a:latin typeface="Calibri"/>
              </a:rPr>
              <a:t> a DONES experimental </a:t>
            </a:r>
            <a:r>
              <a:rPr lang="es-ES" sz="1867" dirty="0" err="1">
                <a:solidFill>
                  <a:prstClr val="black"/>
                </a:solidFill>
                <a:latin typeface="Calibri"/>
              </a:rPr>
              <a:t>programme</a:t>
            </a:r>
            <a:endParaRPr lang="es-ES" sz="18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C98576E-A869-2619-5299-9C0EB51E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23" y="4649746"/>
            <a:ext cx="8152859" cy="21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1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E8B26-9010-5B7F-B787-8ABFB420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FA815-15C1-DF85-9B86-F2D90FFE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0755"/>
            <a:ext cx="10972800" cy="4896544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566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8A1C9-A81F-7582-30D5-A3598179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94099"/>
            <a:ext cx="8832981" cy="891216"/>
          </a:xfrm>
        </p:spPr>
        <p:txBody>
          <a:bodyPr/>
          <a:lstStyle/>
          <a:p>
            <a:r>
              <a:rPr lang="es-ES" sz="2667" b="1" dirty="0" err="1"/>
              <a:t>Summary</a:t>
            </a:r>
            <a:r>
              <a:rPr lang="es-ES" sz="2667" b="1" dirty="0"/>
              <a:t> </a:t>
            </a:r>
            <a:r>
              <a:rPr lang="es-ES" sz="2667" b="1" dirty="0" err="1"/>
              <a:t>of</a:t>
            </a:r>
            <a:r>
              <a:rPr lang="es-ES" sz="2667" b="1" dirty="0"/>
              <a:t> experimental </a:t>
            </a:r>
            <a:r>
              <a:rPr lang="es-ES" sz="2667" b="1" dirty="0" err="1"/>
              <a:t>capabilities</a:t>
            </a:r>
            <a:r>
              <a:rPr lang="es-ES" sz="2667" b="1" dirty="0"/>
              <a:t> </a:t>
            </a:r>
            <a:r>
              <a:rPr lang="es-ES" sz="2667" b="1" dirty="0" err="1"/>
              <a:t>on</a:t>
            </a:r>
            <a:r>
              <a:rPr lang="es-ES" sz="2667" b="1" dirty="0"/>
              <a:t> DONES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74E3A-F816-290B-4804-5B0D7321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9" y="836712"/>
            <a:ext cx="10972800" cy="5424603"/>
          </a:xfrm>
        </p:spPr>
        <p:txBody>
          <a:bodyPr>
            <a:normAutofit/>
          </a:bodyPr>
          <a:lstStyle/>
          <a:p>
            <a:r>
              <a:rPr lang="es-ES" sz="1600" dirty="0" err="1"/>
              <a:t>Reminder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facility</a:t>
            </a:r>
            <a:r>
              <a:rPr lang="es-ES" sz="1600" dirty="0"/>
              <a:t> </a:t>
            </a:r>
            <a:r>
              <a:rPr lang="es-ES" sz="1600" dirty="0" err="1"/>
              <a:t>flexibility</a:t>
            </a:r>
            <a:endParaRPr lang="es-ES" sz="1600" dirty="0"/>
          </a:p>
          <a:p>
            <a:endParaRPr lang="es-ES" sz="1067" dirty="0"/>
          </a:p>
        </p:txBody>
      </p:sp>
    </p:spTree>
    <p:extLst>
      <p:ext uri="{BB962C8B-B14F-4D97-AF65-F5344CB8AC3E}">
        <p14:creationId xmlns:p14="http://schemas.microsoft.com/office/powerpoint/2010/main" val="142746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4EA3C-3796-E6A0-0E28-B387CCB3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-94099"/>
            <a:ext cx="6158475" cy="891216"/>
          </a:xfr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en-US" sz="3733" b="1" dirty="0">
                <a:latin typeface="+mn-lt"/>
              </a:rPr>
              <a:t>IFMIF-DONES flexible design</a:t>
            </a:r>
            <a:endParaRPr lang="en-GB" sz="3733" b="1" dirty="0">
              <a:latin typeface="+mn-lt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FF95D9-14E5-A6EA-E305-714A566C5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E44F52-24AC-C9ED-3F2D-B014D9CD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28" y="4197086"/>
            <a:ext cx="3438531" cy="24962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14" y="1480813"/>
            <a:ext cx="3720535" cy="27162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22BE4A0-67C9-05C0-427D-3E04B75F47C6}"/>
              </a:ext>
            </a:extLst>
          </p:cNvPr>
          <p:cNvSpPr txBox="1"/>
          <p:nvPr/>
        </p:nvSpPr>
        <p:spPr>
          <a:xfrm>
            <a:off x="7848796" y="1208366"/>
            <a:ext cx="425139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12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Variation of the damage dose rate of the central part of the HFTM for different IFMIF-DONES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paramenters</a:t>
            </a:r>
            <a:endParaRPr lang="es-E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4ADA12-8AD9-CA8F-B4E5-6E32692A4E6E}"/>
              </a:ext>
            </a:extLst>
          </p:cNvPr>
          <p:cNvSpPr txBox="1"/>
          <p:nvPr/>
        </p:nvSpPr>
        <p:spPr>
          <a:xfrm>
            <a:off x="7887480" y="3896665"/>
            <a:ext cx="416118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1200" b="1" dirty="0">
                <a:solidFill>
                  <a:prstClr val="black"/>
                </a:solidFill>
                <a:latin typeface="Calibri"/>
              </a:rPr>
              <a:t>Available irradiation volume of the central part of the HFTM vs He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appm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/dpa for different IFMIF-DONES D energy</a:t>
            </a:r>
            <a:endParaRPr lang="es-ES" sz="1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 descr="Diagrama&#10;&#10;Descripción generada automáticamente">
            <a:extLst>
              <a:ext uri="{FF2B5EF4-FFF2-40B4-BE49-F238E27FC236}">
                <a16:creationId xmlns:a16="http://schemas.microsoft.com/office/drawing/2014/main" id="{0F80A076-1F84-C60B-BE9B-2BC0BEC7A3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1" y="1268872"/>
            <a:ext cx="4050619" cy="3132376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6963BB7-E797-394C-982E-82C91316ED0B}"/>
              </a:ext>
            </a:extLst>
          </p:cNvPr>
          <p:cNvSpPr/>
          <p:nvPr/>
        </p:nvSpPr>
        <p:spPr>
          <a:xfrm>
            <a:off x="510613" y="1028734"/>
            <a:ext cx="3470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12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Irradiation volume available (cm3) as function of the dpa level in the HFTM area for different beam configurations</a:t>
            </a:r>
            <a:endParaRPr lang="es-ES" sz="1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6726C44-992D-ED2C-E127-48A90CEE5C9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16" y="1226521"/>
            <a:ext cx="3791744" cy="3096343"/>
          </a:xfrm>
          <a:prstGeom prst="rect">
            <a:avLst/>
          </a:prstGeom>
          <a:noFill/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C399D37-3789-E554-6541-4DBAF7A2E418}"/>
              </a:ext>
            </a:extLst>
          </p:cNvPr>
          <p:cNvSpPr/>
          <p:nvPr/>
        </p:nvSpPr>
        <p:spPr>
          <a:xfrm>
            <a:off x="4055221" y="4073421"/>
            <a:ext cx="327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12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Irradiation volume available (cm3) as function of the He/dpa ratio in the HFTM area for different beam configurations</a:t>
            </a:r>
            <a:endParaRPr lang="es-E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134C49F-93EE-5894-D03A-914F65FD4F8E}"/>
              </a:ext>
            </a:extLst>
          </p:cNvPr>
          <p:cNvSpPr/>
          <p:nvPr/>
        </p:nvSpPr>
        <p:spPr>
          <a:xfrm>
            <a:off x="673500" y="4965172"/>
            <a:ext cx="7007379" cy="1358585"/>
          </a:xfrm>
          <a:prstGeom prst="rightArrow">
            <a:avLst>
              <a:gd name="adj1" fmla="val 92506"/>
              <a:gd name="adj2" fmla="val 34165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133" dirty="0">
                <a:solidFill>
                  <a:prstClr val="black"/>
                </a:solidFill>
                <a:latin typeface="Calibri"/>
              </a:rPr>
              <a:t>IFMIF-DONES design is </a:t>
            </a:r>
            <a:r>
              <a:rPr lang="en-US" sz="21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highly flexible (beam size, beam energy, </a:t>
            </a:r>
            <a:r>
              <a:rPr lang="en-US" sz="213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irrad</a:t>
            </a:r>
            <a:r>
              <a:rPr lang="en-US" sz="21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temperature, </a:t>
            </a:r>
            <a:r>
              <a:rPr lang="en-US" sz="213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irrad</a:t>
            </a:r>
            <a:r>
              <a:rPr lang="en-US" sz="21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modules,…)</a:t>
            </a:r>
            <a:r>
              <a:rPr lang="en-US" sz="2133" dirty="0">
                <a:solidFill>
                  <a:prstClr val="black"/>
                </a:solidFill>
                <a:latin typeface="Calibri"/>
              </a:rPr>
              <a:t>, in order to accommodate for different irradiation conditions</a:t>
            </a:r>
            <a:endParaRPr lang="es-ES" sz="213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58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ADEDB00-9C1A-F1E0-6EB2-FBCC7278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3488D-ABE5-A320-05E0-AA3ED2ACA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1212685"/>
          </a:xfrm>
        </p:spPr>
        <p:txBody>
          <a:bodyPr>
            <a:normAutofit/>
          </a:bodyPr>
          <a:lstStyle/>
          <a:p>
            <a:pPr marL="533373" marR="8254" lvl="1" indent="0" algn="ctr">
              <a:buNone/>
            </a:pPr>
            <a:r>
              <a:rPr lang="en-GB" sz="2400" b="1" dirty="0"/>
              <a:t>Other irradiation modules are also feasible (sequentially or simultaneously to the HFTM)</a:t>
            </a:r>
            <a:endParaRPr lang="en-US" sz="1800" b="1" dirty="0"/>
          </a:p>
        </p:txBody>
      </p:sp>
      <p:pic>
        <p:nvPicPr>
          <p:cNvPr id="6" name="Kép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r="35066" b="3195"/>
          <a:stretch/>
        </p:blipFill>
        <p:spPr bwMode="auto">
          <a:xfrm>
            <a:off x="850923" y="1918674"/>
            <a:ext cx="3873592" cy="4592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126" descr="Diagrama&#10;&#10;Descripción generada automá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83" y="1918673"/>
            <a:ext cx="4512500" cy="47746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bre 2"/>
          <p:cNvSpPr/>
          <p:nvPr/>
        </p:nvSpPr>
        <p:spPr>
          <a:xfrm>
            <a:off x="7877383" y="3511678"/>
            <a:ext cx="293400" cy="1100831"/>
          </a:xfrm>
          <a:custGeom>
            <a:avLst/>
            <a:gdLst>
              <a:gd name="connsiteX0" fmla="*/ 0 w 293400"/>
              <a:gd name="connsiteY0" fmla="*/ 0 h 1100831"/>
              <a:gd name="connsiteX1" fmla="*/ 0 w 293400"/>
              <a:gd name="connsiteY1" fmla="*/ 0 h 1100831"/>
              <a:gd name="connsiteX2" fmla="*/ 88777 w 293400"/>
              <a:gd name="connsiteY2" fmla="*/ 97655 h 1100831"/>
              <a:gd name="connsiteX3" fmla="*/ 115410 w 293400"/>
              <a:gd name="connsiteY3" fmla="*/ 124288 h 1100831"/>
              <a:gd name="connsiteX4" fmla="*/ 150920 w 293400"/>
              <a:gd name="connsiteY4" fmla="*/ 177554 h 1100831"/>
              <a:gd name="connsiteX5" fmla="*/ 168676 w 293400"/>
              <a:gd name="connsiteY5" fmla="*/ 204187 h 1100831"/>
              <a:gd name="connsiteX6" fmla="*/ 204186 w 293400"/>
              <a:gd name="connsiteY6" fmla="*/ 230820 h 1100831"/>
              <a:gd name="connsiteX7" fmla="*/ 230819 w 293400"/>
              <a:gd name="connsiteY7" fmla="*/ 301841 h 1100831"/>
              <a:gd name="connsiteX8" fmla="*/ 248575 w 293400"/>
              <a:gd name="connsiteY8" fmla="*/ 355107 h 1100831"/>
              <a:gd name="connsiteX9" fmla="*/ 257452 w 293400"/>
              <a:gd name="connsiteY9" fmla="*/ 381740 h 1100831"/>
              <a:gd name="connsiteX10" fmla="*/ 239697 w 293400"/>
              <a:gd name="connsiteY10" fmla="*/ 461639 h 1100831"/>
              <a:gd name="connsiteX11" fmla="*/ 221942 w 293400"/>
              <a:gd name="connsiteY11" fmla="*/ 541538 h 1100831"/>
              <a:gd name="connsiteX12" fmla="*/ 230819 w 293400"/>
              <a:gd name="connsiteY12" fmla="*/ 710214 h 1100831"/>
              <a:gd name="connsiteX13" fmla="*/ 239697 w 293400"/>
              <a:gd name="connsiteY13" fmla="*/ 736847 h 1100831"/>
              <a:gd name="connsiteX14" fmla="*/ 266330 w 293400"/>
              <a:gd name="connsiteY14" fmla="*/ 807868 h 1100831"/>
              <a:gd name="connsiteX15" fmla="*/ 275208 w 293400"/>
              <a:gd name="connsiteY15" fmla="*/ 852257 h 1100831"/>
              <a:gd name="connsiteX16" fmla="*/ 292963 w 293400"/>
              <a:gd name="connsiteY16" fmla="*/ 896645 h 1100831"/>
              <a:gd name="connsiteX17" fmla="*/ 284085 w 293400"/>
              <a:gd name="connsiteY17" fmla="*/ 1100831 h 1100831"/>
              <a:gd name="connsiteX18" fmla="*/ 257452 w 293400"/>
              <a:gd name="connsiteY18" fmla="*/ 976544 h 1100831"/>
              <a:gd name="connsiteX19" fmla="*/ 248575 w 293400"/>
              <a:gd name="connsiteY19" fmla="*/ 905523 h 1100831"/>
              <a:gd name="connsiteX20" fmla="*/ 230819 w 293400"/>
              <a:gd name="connsiteY20" fmla="*/ 736847 h 1100831"/>
              <a:gd name="connsiteX21" fmla="*/ 221942 w 293400"/>
              <a:gd name="connsiteY21" fmla="*/ 168676 h 1100831"/>
              <a:gd name="connsiteX22" fmla="*/ 213064 w 293400"/>
              <a:gd name="connsiteY22" fmla="*/ 133165 h 1100831"/>
              <a:gd name="connsiteX23" fmla="*/ 204186 w 293400"/>
              <a:gd name="connsiteY23" fmla="*/ 88777 h 1100831"/>
              <a:gd name="connsiteX24" fmla="*/ 195309 w 293400"/>
              <a:gd name="connsiteY24" fmla="*/ 62144 h 1100831"/>
              <a:gd name="connsiteX25" fmla="*/ 150920 w 293400"/>
              <a:gd name="connsiteY25" fmla="*/ 53266 h 1100831"/>
              <a:gd name="connsiteX26" fmla="*/ 44388 w 293400"/>
              <a:gd name="connsiteY26" fmla="*/ 53266 h 110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3400" h="1100831">
                <a:moveTo>
                  <a:pt x="0" y="0"/>
                </a:moveTo>
                <a:lnTo>
                  <a:pt x="0" y="0"/>
                </a:lnTo>
                <a:cubicBezTo>
                  <a:pt x="160138" y="160138"/>
                  <a:pt x="357" y="-5502"/>
                  <a:pt x="88777" y="97655"/>
                </a:cubicBezTo>
                <a:cubicBezTo>
                  <a:pt x="96948" y="107187"/>
                  <a:pt x="107702" y="114378"/>
                  <a:pt x="115410" y="124288"/>
                </a:cubicBezTo>
                <a:cubicBezTo>
                  <a:pt x="128511" y="141132"/>
                  <a:pt x="139083" y="159799"/>
                  <a:pt x="150920" y="177554"/>
                </a:cubicBezTo>
                <a:cubicBezTo>
                  <a:pt x="156839" y="186432"/>
                  <a:pt x="160140" y="197785"/>
                  <a:pt x="168676" y="204187"/>
                </a:cubicBezTo>
                <a:lnTo>
                  <a:pt x="204186" y="230820"/>
                </a:lnTo>
                <a:cubicBezTo>
                  <a:pt x="223407" y="307702"/>
                  <a:pt x="199870" y="224471"/>
                  <a:pt x="230819" y="301841"/>
                </a:cubicBezTo>
                <a:cubicBezTo>
                  <a:pt x="237770" y="319218"/>
                  <a:pt x="242657" y="337352"/>
                  <a:pt x="248575" y="355107"/>
                </a:cubicBezTo>
                <a:lnTo>
                  <a:pt x="257452" y="381740"/>
                </a:lnTo>
                <a:cubicBezTo>
                  <a:pt x="251534" y="408373"/>
                  <a:pt x="245048" y="434886"/>
                  <a:pt x="239697" y="461639"/>
                </a:cubicBezTo>
                <a:cubicBezTo>
                  <a:pt x="224073" y="539760"/>
                  <a:pt x="239218" y="489706"/>
                  <a:pt x="221942" y="541538"/>
                </a:cubicBezTo>
                <a:cubicBezTo>
                  <a:pt x="224901" y="597763"/>
                  <a:pt x="225722" y="654142"/>
                  <a:pt x="230819" y="710214"/>
                </a:cubicBezTo>
                <a:cubicBezTo>
                  <a:pt x="231666" y="719533"/>
                  <a:pt x="237126" y="727849"/>
                  <a:pt x="239697" y="736847"/>
                </a:cubicBezTo>
                <a:cubicBezTo>
                  <a:pt x="255814" y="793256"/>
                  <a:pt x="238748" y="752704"/>
                  <a:pt x="266330" y="807868"/>
                </a:cubicBezTo>
                <a:cubicBezTo>
                  <a:pt x="269289" y="822664"/>
                  <a:pt x="270872" y="837804"/>
                  <a:pt x="275208" y="852257"/>
                </a:cubicBezTo>
                <a:cubicBezTo>
                  <a:pt x="279787" y="867521"/>
                  <a:pt x="292394" y="880719"/>
                  <a:pt x="292963" y="896645"/>
                </a:cubicBezTo>
                <a:cubicBezTo>
                  <a:pt x="295394" y="964728"/>
                  <a:pt x="287044" y="1032769"/>
                  <a:pt x="284085" y="1100831"/>
                </a:cubicBezTo>
                <a:cubicBezTo>
                  <a:pt x="282356" y="1093051"/>
                  <a:pt x="261007" y="999652"/>
                  <a:pt x="257452" y="976544"/>
                </a:cubicBezTo>
                <a:cubicBezTo>
                  <a:pt x="253824" y="952964"/>
                  <a:pt x="250556" y="929298"/>
                  <a:pt x="248575" y="905523"/>
                </a:cubicBezTo>
                <a:cubicBezTo>
                  <a:pt x="234909" y="741528"/>
                  <a:pt x="255529" y="810973"/>
                  <a:pt x="230819" y="736847"/>
                </a:cubicBezTo>
                <a:cubicBezTo>
                  <a:pt x="227860" y="547457"/>
                  <a:pt x="227510" y="358008"/>
                  <a:pt x="221942" y="168676"/>
                </a:cubicBezTo>
                <a:cubicBezTo>
                  <a:pt x="221583" y="156480"/>
                  <a:pt x="215711" y="145076"/>
                  <a:pt x="213064" y="133165"/>
                </a:cubicBezTo>
                <a:cubicBezTo>
                  <a:pt x="209791" y="118435"/>
                  <a:pt x="207846" y="103416"/>
                  <a:pt x="204186" y="88777"/>
                </a:cubicBezTo>
                <a:cubicBezTo>
                  <a:pt x="201916" y="79699"/>
                  <a:pt x="203095" y="67335"/>
                  <a:pt x="195309" y="62144"/>
                </a:cubicBezTo>
                <a:cubicBezTo>
                  <a:pt x="182754" y="53774"/>
                  <a:pt x="165983" y="54152"/>
                  <a:pt x="150920" y="53266"/>
                </a:cubicBezTo>
                <a:cubicBezTo>
                  <a:pt x="115471" y="51181"/>
                  <a:pt x="79899" y="53266"/>
                  <a:pt x="44388" y="532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665025" y="3429000"/>
            <a:ext cx="481187" cy="7941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792487" y="2700838"/>
            <a:ext cx="225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ES" b="1" dirty="0" err="1">
                <a:solidFill>
                  <a:prstClr val="black"/>
                </a:solidFill>
                <a:latin typeface="Calibri"/>
              </a:rPr>
              <a:t>Available</a:t>
            </a:r>
            <a:r>
              <a:rPr lang="es-E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b="1" dirty="0" err="1">
                <a:solidFill>
                  <a:prstClr val="black"/>
                </a:solidFill>
                <a:latin typeface="Calibri"/>
              </a:rPr>
              <a:t>space</a:t>
            </a:r>
            <a:r>
              <a:rPr lang="es-E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b="1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es-E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b="1" dirty="0" err="1">
                <a:solidFill>
                  <a:prstClr val="black"/>
                </a:solidFill>
                <a:latin typeface="Calibri"/>
              </a:rPr>
              <a:t>additional</a:t>
            </a:r>
            <a:r>
              <a:rPr lang="es-E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b="1" dirty="0" err="1">
                <a:solidFill>
                  <a:prstClr val="black"/>
                </a:solidFill>
                <a:latin typeface="Calibri"/>
              </a:rPr>
              <a:t>irradiation</a:t>
            </a:r>
            <a:r>
              <a:rPr lang="es-ES" b="1" dirty="0">
                <a:solidFill>
                  <a:prstClr val="black"/>
                </a:solidFill>
                <a:latin typeface="Calibri"/>
              </a:rPr>
              <a:t> modules</a:t>
            </a:r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 flipV="1">
            <a:off x="7706689" y="2808060"/>
            <a:ext cx="2191240" cy="98876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9846173" y="2740385"/>
            <a:ext cx="2010467" cy="91456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3 Marcador de pie de página">
            <a:extLst>
              <a:ext uri="{FF2B5EF4-FFF2-40B4-BE49-F238E27FC236}">
                <a16:creationId xmlns:a16="http://schemas.microsoft.com/office/drawing/2014/main" id="{E929B2E3-77AF-E417-DD65-E267C100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23392" y="6545237"/>
            <a:ext cx="10986971" cy="2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267">
                <a:solidFill>
                  <a:schemeClr val="tx1"/>
                </a:solidFill>
                <a:latin typeface="Arial" charset="0"/>
              </a:defRPr>
            </a:lvl1pPr>
            <a:lvl2pPr marL="990575" indent="-380990" eaLnBrk="0" hangingPunct="0">
              <a:spcBef>
                <a:spcPct val="20000"/>
              </a:spcBef>
              <a:buFont typeface="Arial" charset="0"/>
              <a:buChar char="–"/>
              <a:defRPr sz="3733">
                <a:solidFill>
                  <a:schemeClr val="tx1"/>
                </a:solidFill>
                <a:latin typeface="Arial" charset="0"/>
              </a:defRPr>
            </a:lvl2pPr>
            <a:lvl3pPr marL="1523962" indent="-304792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2133547" indent="-304792" eaLnBrk="0" hangingPunct="0">
              <a:spcBef>
                <a:spcPct val="20000"/>
              </a:spcBef>
              <a:buFont typeface="Arial" charset="0"/>
              <a:buChar char="–"/>
              <a:defRPr sz="2667">
                <a:solidFill>
                  <a:schemeClr val="tx1"/>
                </a:solidFill>
                <a:latin typeface="Arial" charset="0"/>
              </a:defRPr>
            </a:lvl4pPr>
            <a:lvl5pPr marL="2743131" indent="-304792" eaLnBrk="0" hangingPunct="0">
              <a:spcBef>
                <a:spcPct val="20000"/>
              </a:spcBef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s-ES" sz="1333" i="1" dirty="0">
                <a:solidFill>
                  <a:prstClr val="white">
                    <a:lumMod val="65000"/>
                  </a:prstClr>
                </a:solidFill>
                <a:cs typeface="Arial" charset="0"/>
              </a:rPr>
              <a:t>A. Ibarra| Fusion in Spain| Belgian Fusion Day| October 9</a:t>
            </a:r>
            <a:r>
              <a:rPr lang="en-GB" altLang="es-ES" sz="1333" i="1" baseline="30000" dirty="0">
                <a:solidFill>
                  <a:prstClr val="white">
                    <a:lumMod val="65000"/>
                  </a:prstClr>
                </a:solidFill>
                <a:cs typeface="Arial" charset="0"/>
              </a:rPr>
              <a:t>th</a:t>
            </a:r>
            <a:r>
              <a:rPr lang="en-GB" altLang="es-ES" sz="1333" i="1" dirty="0">
                <a:solidFill>
                  <a:prstClr val="white">
                    <a:lumMod val="65000"/>
                  </a:prstClr>
                </a:solidFill>
                <a:cs typeface="Arial" charset="0"/>
              </a:rPr>
              <a:t> 2023| Page </a:t>
            </a:r>
            <a:fld id="{F53ED1AC-C4A2-4B21-94FF-265A20E95F46}" type="slidenum">
              <a:rPr lang="en-GB" altLang="es-ES" sz="1333" i="1">
                <a:solidFill>
                  <a:prstClr val="white">
                    <a:lumMod val="65000"/>
                  </a:prstClr>
                </a:solidFill>
                <a:cs typeface="Arial" charset="0"/>
              </a:rPr>
              <a:pPr algn="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GB" altLang="es-ES" sz="1333" i="1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7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ctr">
            <a:normAutofit fontScale="90000"/>
          </a:bodyPr>
          <a:lstStyle/>
          <a:p>
            <a:r>
              <a:rPr lang="en-US" b="1" dirty="0"/>
              <a:t>Additional experimental areas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13318" y="691266"/>
            <a:ext cx="6201276" cy="3452852"/>
          </a:xfrm>
        </p:spPr>
      </p:pic>
      <p:sp>
        <p:nvSpPr>
          <p:cNvPr id="10" name="9 CuadroTexto"/>
          <p:cNvSpPr txBox="1"/>
          <p:nvPr/>
        </p:nvSpPr>
        <p:spPr>
          <a:xfrm>
            <a:off x="4510480" y="1099932"/>
            <a:ext cx="1191987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 plane (Z=0)</a:t>
            </a:r>
          </a:p>
          <a:p>
            <a:pPr algn="ctr" defTabSz="121917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(horizontal)</a:t>
            </a:r>
          </a:p>
        </p:txBody>
      </p:sp>
      <p:pic>
        <p:nvPicPr>
          <p:cNvPr id="7" name="Picture 38">
            <a:extLst>
              <a:ext uri="{FF2B5EF4-FFF2-40B4-BE49-F238E27FC236}">
                <a16:creationId xmlns:a16="http://schemas.microsoft.com/office/drawing/2014/main" id="{BEFEA901-E6E4-0749-91E6-190974AFA0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9783" y="4149079"/>
            <a:ext cx="7069372" cy="1730967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id="{26DFFFEF-AAA1-964D-AE15-C92C7EC4A01C}"/>
              </a:ext>
            </a:extLst>
          </p:cNvPr>
          <p:cNvSpPr txBox="1"/>
          <p:nvPr/>
        </p:nvSpPr>
        <p:spPr>
          <a:xfrm>
            <a:off x="431371" y="3909054"/>
            <a:ext cx="143004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 plane (X=0)</a:t>
            </a:r>
          </a:p>
          <a:p>
            <a:pPr algn="ctr" defTabSz="121917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(vertical)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2DA5FDB-0632-F94D-B785-CEA2AF6F12F7}"/>
              </a:ext>
            </a:extLst>
          </p:cNvPr>
          <p:cNvGrpSpPr/>
          <p:nvPr/>
        </p:nvGrpSpPr>
        <p:grpSpPr>
          <a:xfrm>
            <a:off x="7824194" y="1229851"/>
            <a:ext cx="3936436" cy="1335054"/>
            <a:chOff x="6300192" y="869811"/>
            <a:chExt cx="3936435" cy="1335053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1E91B7F-BBA1-AF40-8EFA-F3D4B81EC727}"/>
                </a:ext>
              </a:extLst>
            </p:cNvPr>
            <p:cNvSpPr txBox="1"/>
            <p:nvPr/>
          </p:nvSpPr>
          <p:spPr>
            <a:xfrm>
              <a:off x="7201950" y="869811"/>
              <a:ext cx="3034677" cy="1200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GB" sz="2400" dirty="0">
                  <a:solidFill>
                    <a:srgbClr val="FF0000"/>
                  </a:solidFill>
                  <a:latin typeface="Calibri"/>
                </a:rPr>
                <a:t>Experiments with</a:t>
              </a:r>
            </a:p>
            <a:p>
              <a:pPr algn="ctr" defTabSz="1219170"/>
              <a:r>
                <a:rPr lang="en-GB" sz="2400" dirty="0">
                  <a:solidFill>
                    <a:srgbClr val="FF0000"/>
                  </a:solidFill>
                  <a:latin typeface="Calibri"/>
                </a:rPr>
                <a:t>continuous neutron beams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5487B0B-3419-1C45-AC94-9C742C8ACC77}"/>
                </a:ext>
              </a:extLst>
            </p:cNvPr>
            <p:cNvSpPr/>
            <p:nvPr/>
          </p:nvSpPr>
          <p:spPr>
            <a:xfrm>
              <a:off x="6300192" y="1875190"/>
              <a:ext cx="864096" cy="329674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24 Conector recto de flecha">
              <a:extLst>
                <a:ext uri="{FF2B5EF4-FFF2-40B4-BE49-F238E27FC236}">
                  <a16:creationId xmlns:a16="http://schemas.microsoft.com/office/drawing/2014/main" id="{B0A370CE-6DD3-4F42-8307-ACE0172C7A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8264" y="1508786"/>
              <a:ext cx="504055" cy="3664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36F1239-D3A8-4C46-8FED-BA2C8532B491}"/>
              </a:ext>
            </a:extLst>
          </p:cNvPr>
          <p:cNvGrpSpPr/>
          <p:nvPr/>
        </p:nvGrpSpPr>
        <p:grpSpPr>
          <a:xfrm>
            <a:off x="1199456" y="5349217"/>
            <a:ext cx="6955965" cy="941720"/>
            <a:chOff x="-324547" y="5349209"/>
            <a:chExt cx="6955964" cy="941718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3911EEC-C8A2-4C40-A34F-5DC263D3ED00}"/>
                </a:ext>
              </a:extLst>
            </p:cNvPr>
            <p:cNvSpPr txBox="1"/>
            <p:nvPr/>
          </p:nvSpPr>
          <p:spPr>
            <a:xfrm>
              <a:off x="-56567" y="5829263"/>
              <a:ext cx="6687984" cy="461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GB" sz="2400" dirty="0">
                  <a:solidFill>
                    <a:srgbClr val="FF0000"/>
                  </a:solidFill>
                  <a:latin typeface="Calibri"/>
                </a:rPr>
                <a:t>Experiments with pulsed neutron + deuteron beams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E02C2481-1732-C043-8B45-DD0F08DD7D9E}"/>
                </a:ext>
              </a:extLst>
            </p:cNvPr>
            <p:cNvSpPr/>
            <p:nvPr/>
          </p:nvSpPr>
          <p:spPr>
            <a:xfrm>
              <a:off x="-324547" y="5349209"/>
              <a:ext cx="4032449" cy="295352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" name="24 Conector recto de flecha">
              <a:extLst>
                <a:ext uri="{FF2B5EF4-FFF2-40B4-BE49-F238E27FC236}">
                  <a16:creationId xmlns:a16="http://schemas.microsoft.com/office/drawing/2014/main" id="{7B083330-F1C1-6640-8925-9F164CA69E68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3203848" y="5541807"/>
              <a:ext cx="83577" cy="2874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3E106E12-3D6C-8D46-2DDC-E32B7B646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964" y="3550047"/>
            <a:ext cx="3491573" cy="29586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B17192-D2B4-066A-E8A2-590EBCCFF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62" y="691265"/>
            <a:ext cx="3258109" cy="2819307"/>
          </a:xfrm>
          <a:prstGeom prst="rect">
            <a:avLst/>
          </a:prstGeom>
        </p:spPr>
      </p:pic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9BF7EF78-4523-935A-9A26-1FCCAF53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23392" y="6545237"/>
            <a:ext cx="10986971" cy="2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267">
                <a:solidFill>
                  <a:schemeClr val="tx1"/>
                </a:solidFill>
                <a:latin typeface="Arial" charset="0"/>
              </a:defRPr>
            </a:lvl1pPr>
            <a:lvl2pPr marL="990575" indent="-380990" eaLnBrk="0" hangingPunct="0">
              <a:spcBef>
                <a:spcPct val="20000"/>
              </a:spcBef>
              <a:buFont typeface="Arial" charset="0"/>
              <a:buChar char="–"/>
              <a:defRPr sz="3733">
                <a:solidFill>
                  <a:schemeClr val="tx1"/>
                </a:solidFill>
                <a:latin typeface="Arial" charset="0"/>
              </a:defRPr>
            </a:lvl2pPr>
            <a:lvl3pPr marL="1523962" indent="-304792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2133547" indent="-304792" eaLnBrk="0" hangingPunct="0">
              <a:spcBef>
                <a:spcPct val="20000"/>
              </a:spcBef>
              <a:buFont typeface="Arial" charset="0"/>
              <a:buChar char="–"/>
              <a:defRPr sz="2667">
                <a:solidFill>
                  <a:schemeClr val="tx1"/>
                </a:solidFill>
                <a:latin typeface="Arial" charset="0"/>
              </a:defRPr>
            </a:lvl4pPr>
            <a:lvl5pPr marL="2743131" indent="-304792" eaLnBrk="0" hangingPunct="0">
              <a:spcBef>
                <a:spcPct val="20000"/>
              </a:spcBef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s-ES" sz="1333" i="1" dirty="0">
                <a:solidFill>
                  <a:prstClr val="white">
                    <a:lumMod val="65000"/>
                  </a:prstClr>
                </a:solidFill>
                <a:cs typeface="Arial" charset="0"/>
              </a:rPr>
              <a:t>A. Ibarra| Fusion in Spain| Belgian Fusion Day| October 9</a:t>
            </a:r>
            <a:r>
              <a:rPr lang="en-GB" altLang="es-ES" sz="1333" i="1" baseline="30000" dirty="0">
                <a:solidFill>
                  <a:prstClr val="white">
                    <a:lumMod val="65000"/>
                  </a:prstClr>
                </a:solidFill>
                <a:cs typeface="Arial" charset="0"/>
              </a:rPr>
              <a:t>th</a:t>
            </a:r>
            <a:r>
              <a:rPr lang="en-GB" altLang="es-ES" sz="1333" i="1" dirty="0">
                <a:solidFill>
                  <a:prstClr val="white">
                    <a:lumMod val="65000"/>
                  </a:prstClr>
                </a:solidFill>
                <a:cs typeface="Arial" charset="0"/>
              </a:rPr>
              <a:t> 2023| Page </a:t>
            </a:r>
            <a:fld id="{F53ED1AC-C4A2-4B21-94FF-265A20E95F46}" type="slidenum">
              <a:rPr lang="en-GB" altLang="es-ES" sz="1333" i="1">
                <a:solidFill>
                  <a:prstClr val="white">
                    <a:lumMod val="65000"/>
                  </a:prstClr>
                </a:solidFill>
                <a:cs typeface="Arial" charset="0"/>
              </a:rPr>
              <a:pPr algn="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GB" altLang="es-ES" sz="1333" i="1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2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8A1C9-A81F-7582-30D5-A3598179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94099"/>
            <a:ext cx="8832981" cy="891216"/>
          </a:xfrm>
        </p:spPr>
        <p:txBody>
          <a:bodyPr/>
          <a:lstStyle/>
          <a:p>
            <a:r>
              <a:rPr lang="es-ES" sz="2667" b="1" dirty="0" err="1"/>
              <a:t>Summary</a:t>
            </a:r>
            <a:r>
              <a:rPr lang="es-ES" sz="2667" b="1" dirty="0"/>
              <a:t> </a:t>
            </a:r>
            <a:r>
              <a:rPr lang="es-ES" sz="2667" b="1" dirty="0" err="1"/>
              <a:t>of</a:t>
            </a:r>
            <a:r>
              <a:rPr lang="es-ES" sz="2667" b="1" dirty="0"/>
              <a:t> experimental </a:t>
            </a:r>
            <a:r>
              <a:rPr lang="es-ES" sz="2667" b="1" dirty="0" err="1"/>
              <a:t>capabilities</a:t>
            </a:r>
            <a:r>
              <a:rPr lang="es-ES" sz="2667" b="1" dirty="0"/>
              <a:t> </a:t>
            </a:r>
            <a:r>
              <a:rPr lang="es-ES" sz="2667" b="1" dirty="0" err="1"/>
              <a:t>on</a:t>
            </a:r>
            <a:r>
              <a:rPr lang="es-ES" sz="2667" b="1" dirty="0"/>
              <a:t> DONES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74E3A-F816-290B-4804-5B0D7321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9" y="836712"/>
            <a:ext cx="10972800" cy="5424603"/>
          </a:xfrm>
        </p:spPr>
        <p:txBody>
          <a:bodyPr>
            <a:normAutofit/>
          </a:bodyPr>
          <a:lstStyle/>
          <a:p>
            <a:r>
              <a:rPr lang="es-ES" sz="1600" dirty="0" err="1"/>
              <a:t>Reminder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facility</a:t>
            </a:r>
            <a:r>
              <a:rPr lang="es-ES" sz="1600" dirty="0"/>
              <a:t> </a:t>
            </a:r>
            <a:r>
              <a:rPr lang="es-ES" sz="1600" dirty="0" err="1"/>
              <a:t>flexibility</a:t>
            </a:r>
            <a:endParaRPr lang="es-ES" sz="1600" dirty="0"/>
          </a:p>
          <a:p>
            <a:endParaRPr lang="es-ES" sz="1067" dirty="0"/>
          </a:p>
          <a:p>
            <a:r>
              <a:rPr lang="es-ES" sz="1600" dirty="0"/>
              <a:t>Experimental </a:t>
            </a:r>
            <a:r>
              <a:rPr lang="es-ES" sz="1600" dirty="0" err="1"/>
              <a:t>capabilities</a:t>
            </a:r>
            <a:endParaRPr lang="es-ES" sz="1600" dirty="0"/>
          </a:p>
          <a:p>
            <a:pPr lvl="1"/>
            <a:r>
              <a:rPr lang="es-ES" sz="1467" dirty="0" err="1"/>
              <a:t>Fusion</a:t>
            </a:r>
            <a:r>
              <a:rPr lang="es-ES" sz="1467" dirty="0"/>
              <a:t> </a:t>
            </a:r>
            <a:r>
              <a:rPr lang="es-ES" sz="1467" dirty="0" err="1"/>
              <a:t>related</a:t>
            </a:r>
            <a:endParaRPr lang="es-ES" sz="1467" dirty="0"/>
          </a:p>
          <a:p>
            <a:pPr lvl="2"/>
            <a:r>
              <a:rPr lang="es-ES" sz="1200" dirty="0" err="1"/>
              <a:t>Structural</a:t>
            </a:r>
            <a:r>
              <a:rPr lang="es-ES" sz="1200" dirty="0"/>
              <a:t> </a:t>
            </a:r>
            <a:r>
              <a:rPr lang="es-ES" sz="1200" dirty="0" err="1"/>
              <a:t>materials</a:t>
            </a:r>
            <a:r>
              <a:rPr lang="es-ES" sz="1200" dirty="0"/>
              <a:t> </a:t>
            </a:r>
            <a:r>
              <a:rPr lang="es-ES" sz="1200" dirty="0" err="1"/>
              <a:t>qualification</a:t>
            </a:r>
            <a:endParaRPr lang="es-ES" sz="1200" dirty="0"/>
          </a:p>
          <a:p>
            <a:pPr lvl="2"/>
            <a:r>
              <a:rPr lang="es-ES" sz="1200" dirty="0" err="1"/>
              <a:t>Trititum</a:t>
            </a:r>
            <a:r>
              <a:rPr lang="es-ES" sz="1200" dirty="0"/>
              <a:t> </a:t>
            </a:r>
            <a:r>
              <a:rPr lang="es-ES" sz="1200" dirty="0" err="1"/>
              <a:t>technologies</a:t>
            </a:r>
            <a:r>
              <a:rPr lang="es-ES" sz="1200" dirty="0"/>
              <a:t> </a:t>
            </a:r>
            <a:r>
              <a:rPr lang="es-ES" sz="1200" dirty="0" err="1"/>
              <a:t>development</a:t>
            </a:r>
            <a:endParaRPr lang="es-ES" sz="1200" dirty="0"/>
          </a:p>
          <a:p>
            <a:pPr lvl="2"/>
            <a:r>
              <a:rPr lang="es-ES" sz="1200" dirty="0" err="1"/>
              <a:t>Model</a:t>
            </a:r>
            <a:r>
              <a:rPr lang="es-ES" sz="1200" dirty="0"/>
              <a:t> “</a:t>
            </a:r>
            <a:r>
              <a:rPr lang="es-ES" sz="1200" dirty="0" err="1"/>
              <a:t>materials</a:t>
            </a:r>
            <a:r>
              <a:rPr lang="es-ES" sz="1200" dirty="0"/>
              <a:t> </a:t>
            </a:r>
            <a:r>
              <a:rPr lang="es-ES" sz="1200" dirty="0" err="1"/>
              <a:t>systems</a:t>
            </a:r>
            <a:r>
              <a:rPr lang="es-ES" sz="1200" dirty="0"/>
              <a:t>”: </a:t>
            </a:r>
            <a:r>
              <a:rPr lang="es-ES" sz="1200" dirty="0" err="1"/>
              <a:t>mainly</a:t>
            </a:r>
            <a:r>
              <a:rPr lang="es-ES" sz="1200" dirty="0"/>
              <a:t> </a:t>
            </a:r>
            <a:r>
              <a:rPr lang="es-ES" sz="1200" dirty="0" err="1"/>
              <a:t>breeding</a:t>
            </a:r>
            <a:r>
              <a:rPr lang="es-ES" sz="1200" dirty="0"/>
              <a:t> </a:t>
            </a:r>
            <a:r>
              <a:rPr lang="es-ES" sz="1200" dirty="0" err="1"/>
              <a:t>blankets</a:t>
            </a:r>
            <a:r>
              <a:rPr lang="es-ES" sz="1200" dirty="0"/>
              <a:t> </a:t>
            </a:r>
            <a:r>
              <a:rPr lang="es-ES" sz="1200" dirty="0" err="1"/>
              <a:t>but</a:t>
            </a:r>
            <a:r>
              <a:rPr lang="es-ES" sz="1200" dirty="0"/>
              <a:t> </a:t>
            </a:r>
            <a:r>
              <a:rPr lang="es-ES" sz="1200" dirty="0" err="1"/>
              <a:t>also</a:t>
            </a:r>
            <a:r>
              <a:rPr lang="es-ES" sz="1200" dirty="0"/>
              <a:t> </a:t>
            </a:r>
            <a:r>
              <a:rPr lang="es-ES" sz="1200" dirty="0" err="1"/>
              <a:t>others</a:t>
            </a:r>
            <a:r>
              <a:rPr lang="es-ES" sz="1200" dirty="0"/>
              <a:t> (</a:t>
            </a:r>
            <a:r>
              <a:rPr lang="es-ES" sz="1200" dirty="0" err="1"/>
              <a:t>divertor</a:t>
            </a:r>
            <a:r>
              <a:rPr lang="es-ES" sz="1200" dirty="0"/>
              <a:t> </a:t>
            </a:r>
            <a:r>
              <a:rPr lang="es-ES" sz="1200" dirty="0" err="1"/>
              <a:t>mock</a:t>
            </a:r>
            <a:r>
              <a:rPr lang="es-ES" sz="1200" dirty="0"/>
              <a:t>-ups, </a:t>
            </a:r>
            <a:r>
              <a:rPr lang="es-ES" sz="1200" dirty="0" err="1"/>
              <a:t>diagnostics</a:t>
            </a:r>
            <a:r>
              <a:rPr lang="es-ES" sz="1200" dirty="0"/>
              <a:t>,…)</a:t>
            </a:r>
          </a:p>
          <a:p>
            <a:pPr lvl="1"/>
            <a:r>
              <a:rPr lang="es-ES" sz="1467" dirty="0"/>
              <a:t>Non-</a:t>
            </a:r>
            <a:r>
              <a:rPr lang="es-ES" sz="1467" dirty="0" err="1"/>
              <a:t>fusion</a:t>
            </a:r>
            <a:r>
              <a:rPr lang="es-ES" sz="1467" dirty="0"/>
              <a:t> </a:t>
            </a:r>
            <a:r>
              <a:rPr lang="es-ES" sz="1467" dirty="0" err="1"/>
              <a:t>related</a:t>
            </a:r>
            <a:r>
              <a:rPr lang="es-ES" sz="1467" dirty="0"/>
              <a:t> </a:t>
            </a:r>
            <a:r>
              <a:rPr lang="es-ES" sz="1400" dirty="0">
                <a:solidFill>
                  <a:srgbClr val="FF0000"/>
                </a:solidFill>
              </a:rPr>
              <a:t>(</a:t>
            </a:r>
            <a:r>
              <a:rPr lang="es-ES" sz="1400" i="1" dirty="0" err="1">
                <a:solidFill>
                  <a:srgbClr val="FF0000"/>
                </a:solidFill>
              </a:rPr>
              <a:t>less</a:t>
            </a:r>
            <a:r>
              <a:rPr lang="es-ES" sz="1400" i="1" dirty="0">
                <a:solidFill>
                  <a:srgbClr val="FF0000"/>
                </a:solidFill>
              </a:rPr>
              <a:t> </a:t>
            </a:r>
            <a:r>
              <a:rPr lang="es-ES" sz="1400" i="1" dirty="0" err="1">
                <a:solidFill>
                  <a:srgbClr val="FF0000"/>
                </a:solidFill>
              </a:rPr>
              <a:t>clearly</a:t>
            </a:r>
            <a:r>
              <a:rPr lang="es-ES" sz="1400" i="1" dirty="0">
                <a:solidFill>
                  <a:srgbClr val="FF0000"/>
                </a:solidFill>
              </a:rPr>
              <a:t> </a:t>
            </a:r>
            <a:r>
              <a:rPr lang="es-ES" sz="1400" i="1" dirty="0" err="1">
                <a:solidFill>
                  <a:srgbClr val="FF0000"/>
                </a:solidFill>
              </a:rPr>
              <a:t>defined</a:t>
            </a:r>
            <a:r>
              <a:rPr lang="es-ES" sz="1400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s-ES" sz="1200" dirty="0" err="1"/>
              <a:t>Isotopes</a:t>
            </a:r>
            <a:r>
              <a:rPr lang="es-ES" sz="1200" dirty="0"/>
              <a:t> </a:t>
            </a:r>
            <a:r>
              <a:rPr lang="es-ES" sz="1200" dirty="0" err="1"/>
              <a:t>production</a:t>
            </a:r>
            <a:endParaRPr lang="es-ES" sz="1200" dirty="0"/>
          </a:p>
          <a:p>
            <a:pPr lvl="2"/>
            <a:r>
              <a:rPr lang="es-ES" sz="1200" dirty="0"/>
              <a:t>Nuclear Physics</a:t>
            </a:r>
          </a:p>
          <a:p>
            <a:pPr lvl="2"/>
            <a:r>
              <a:rPr lang="es-ES" sz="1200" dirty="0"/>
              <a:t>Basic </a:t>
            </a:r>
            <a:r>
              <a:rPr lang="es-ES" sz="1200" dirty="0" err="1"/>
              <a:t>research</a:t>
            </a:r>
            <a:r>
              <a:rPr lang="es-ES" sz="1200" dirty="0"/>
              <a:t> (i.e. </a:t>
            </a:r>
            <a:r>
              <a:rPr lang="es-ES" sz="1200" dirty="0" err="1"/>
              <a:t>pulsed</a:t>
            </a:r>
            <a:r>
              <a:rPr lang="es-ES" sz="1200" dirty="0"/>
              <a:t> vs </a:t>
            </a:r>
            <a:r>
              <a:rPr lang="es-ES" sz="1200" dirty="0" err="1"/>
              <a:t>continous</a:t>
            </a:r>
            <a:r>
              <a:rPr lang="es-ES" sz="1200" dirty="0"/>
              <a:t> </a:t>
            </a:r>
            <a:r>
              <a:rPr lang="es-ES" sz="1200" dirty="0" err="1"/>
              <a:t>irradiation</a:t>
            </a:r>
            <a:r>
              <a:rPr lang="es-ES" sz="1200" dirty="0"/>
              <a:t> </a:t>
            </a:r>
            <a:r>
              <a:rPr lang="es-ES" sz="1200" dirty="0" err="1"/>
              <a:t>effects</a:t>
            </a:r>
            <a:r>
              <a:rPr lang="es-ES" sz="1200" dirty="0"/>
              <a:t>; </a:t>
            </a:r>
            <a:r>
              <a:rPr lang="es-ES" sz="1200" dirty="0" err="1"/>
              <a:t>irrad</a:t>
            </a:r>
            <a:r>
              <a:rPr lang="es-ES" sz="1200" dirty="0"/>
              <a:t> </a:t>
            </a:r>
            <a:r>
              <a:rPr lang="es-ES" sz="1200" dirty="0" err="1"/>
              <a:t>under</a:t>
            </a:r>
            <a:r>
              <a:rPr lang="es-ES" sz="1200" dirty="0"/>
              <a:t> </a:t>
            </a:r>
            <a:r>
              <a:rPr lang="es-ES" sz="1200" dirty="0" err="1"/>
              <a:t>magnetic</a:t>
            </a:r>
            <a:r>
              <a:rPr lang="es-ES" sz="1200" dirty="0"/>
              <a:t> </a:t>
            </a:r>
            <a:r>
              <a:rPr lang="es-ES" sz="1200" dirty="0" err="1"/>
              <a:t>fields</a:t>
            </a:r>
            <a:r>
              <a:rPr lang="es-ES" sz="1200" dirty="0"/>
              <a:t>; </a:t>
            </a:r>
            <a:r>
              <a:rPr lang="es-ES" sz="1200" dirty="0" err="1"/>
              <a:t>low</a:t>
            </a:r>
            <a:r>
              <a:rPr lang="es-ES" sz="1200" dirty="0"/>
              <a:t> T </a:t>
            </a:r>
            <a:r>
              <a:rPr lang="es-ES" sz="1200" dirty="0" err="1"/>
              <a:t>irrad</a:t>
            </a:r>
            <a:r>
              <a:rPr lang="es-ES" sz="1200" dirty="0"/>
              <a:t>;…)</a:t>
            </a:r>
          </a:p>
          <a:p>
            <a:pPr lvl="2"/>
            <a:r>
              <a:rPr lang="es-ES" sz="1200" dirty="0"/>
              <a:t>Industrial </a:t>
            </a:r>
            <a:r>
              <a:rPr lang="es-ES" sz="1200" dirty="0" err="1"/>
              <a:t>applications</a:t>
            </a:r>
            <a:r>
              <a:rPr lang="es-ES" sz="1200" dirty="0"/>
              <a:t> </a:t>
            </a:r>
          </a:p>
          <a:p>
            <a:pPr lvl="2"/>
            <a:r>
              <a:rPr lang="es-ES" sz="1200" dirty="0" err="1"/>
              <a:t>Biological</a:t>
            </a:r>
            <a:r>
              <a:rPr lang="es-ES" sz="1200" dirty="0"/>
              <a:t> </a:t>
            </a:r>
            <a:r>
              <a:rPr lang="es-ES" sz="1200" dirty="0" err="1"/>
              <a:t>applications</a:t>
            </a:r>
            <a:endParaRPr lang="es-ES" sz="1200" dirty="0"/>
          </a:p>
          <a:p>
            <a:pPr lvl="2"/>
            <a:r>
              <a:rPr lang="es-ES" sz="1200" dirty="0"/>
              <a:t>…..</a:t>
            </a:r>
          </a:p>
          <a:p>
            <a:endParaRPr lang="es-ES" sz="1067" dirty="0"/>
          </a:p>
          <a:p>
            <a:r>
              <a:rPr lang="es-ES" sz="1600" dirty="0" err="1"/>
              <a:t>Due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several</a:t>
            </a:r>
            <a:r>
              <a:rPr lang="es-ES" sz="1600" dirty="0"/>
              <a:t> </a:t>
            </a:r>
            <a:r>
              <a:rPr lang="es-ES" sz="1600" dirty="0" err="1"/>
              <a:t>reasons</a:t>
            </a:r>
            <a:r>
              <a:rPr lang="es-ES" sz="1600" dirty="0"/>
              <a:t>, </a:t>
            </a:r>
            <a:r>
              <a:rPr lang="es-ES" sz="1600" dirty="0" err="1"/>
              <a:t>last</a:t>
            </a:r>
            <a:r>
              <a:rPr lang="es-ES" sz="1600" dirty="0"/>
              <a:t> </a:t>
            </a:r>
            <a:r>
              <a:rPr lang="es-ES" sz="1600" dirty="0" err="1"/>
              <a:t>years</a:t>
            </a:r>
            <a:r>
              <a:rPr lang="es-ES" sz="1600" dirty="0"/>
              <a:t> </a:t>
            </a:r>
            <a:r>
              <a:rPr lang="es-ES" sz="1600" dirty="0" err="1"/>
              <a:t>activities</a:t>
            </a:r>
            <a:r>
              <a:rPr lang="es-ES" sz="1600" dirty="0"/>
              <a:t> has </a:t>
            </a:r>
            <a:r>
              <a:rPr lang="es-ES" sz="1600" dirty="0" err="1"/>
              <a:t>been</a:t>
            </a:r>
            <a:r>
              <a:rPr lang="es-ES" sz="1600" dirty="0"/>
              <a:t> </a:t>
            </a:r>
            <a:r>
              <a:rPr lang="es-ES" sz="1600" dirty="0" err="1"/>
              <a:t>focused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structural</a:t>
            </a:r>
            <a:r>
              <a:rPr lang="es-ES" sz="1600" dirty="0"/>
              <a:t> </a:t>
            </a:r>
            <a:r>
              <a:rPr lang="es-ES" sz="1600" dirty="0" err="1"/>
              <a:t>materials</a:t>
            </a:r>
            <a:r>
              <a:rPr lang="es-ES" sz="1600" dirty="0"/>
              <a:t> </a:t>
            </a:r>
            <a:r>
              <a:rPr lang="es-ES" sz="1600" dirty="0" err="1"/>
              <a:t>qualification</a:t>
            </a:r>
            <a:r>
              <a:rPr lang="es-ES" sz="1600" dirty="0"/>
              <a:t>: HFTM </a:t>
            </a:r>
            <a:r>
              <a:rPr lang="es-ES" sz="1600" dirty="0" err="1"/>
              <a:t>design</a:t>
            </a:r>
            <a:endParaRPr lang="es-ES" sz="1600" dirty="0"/>
          </a:p>
          <a:p>
            <a:endParaRPr lang="es-ES" sz="1067" dirty="0"/>
          </a:p>
        </p:txBody>
      </p:sp>
    </p:spTree>
    <p:extLst>
      <p:ext uri="{BB962C8B-B14F-4D97-AF65-F5344CB8AC3E}">
        <p14:creationId xmlns:p14="http://schemas.microsoft.com/office/powerpoint/2010/main" val="146349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DF5C1-054F-8EFE-1405-FA4108D3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99392"/>
            <a:ext cx="8640960" cy="891216"/>
          </a:xfrm>
        </p:spPr>
        <p:txBody>
          <a:bodyPr/>
          <a:lstStyle/>
          <a:p>
            <a:r>
              <a:rPr lang="es-ES" sz="2667" dirty="0" err="1"/>
              <a:t>Summary</a:t>
            </a:r>
            <a:r>
              <a:rPr lang="es-ES" sz="2667" dirty="0"/>
              <a:t> </a:t>
            </a:r>
            <a:r>
              <a:rPr lang="es-ES" sz="2667" dirty="0" err="1"/>
              <a:t>of</a:t>
            </a:r>
            <a:r>
              <a:rPr lang="es-ES" sz="2667" dirty="0"/>
              <a:t> IFMIF-DONES experimental </a:t>
            </a:r>
            <a:r>
              <a:rPr lang="es-ES" sz="2667" dirty="0" err="1"/>
              <a:t>capabilities</a:t>
            </a:r>
            <a:endParaRPr lang="es-ES" sz="2667" dirty="0"/>
          </a:p>
        </p:txBody>
      </p:sp>
      <p:grpSp>
        <p:nvGrpSpPr>
          <p:cNvPr id="11" name="Gruppo 1">
            <a:extLst>
              <a:ext uri="{FF2B5EF4-FFF2-40B4-BE49-F238E27FC236}">
                <a16:creationId xmlns:a16="http://schemas.microsoft.com/office/drawing/2014/main" id="{F818787A-7A17-06A2-481B-239E8921F805}"/>
              </a:ext>
            </a:extLst>
          </p:cNvPr>
          <p:cNvGrpSpPr/>
          <p:nvPr/>
        </p:nvGrpSpPr>
        <p:grpSpPr>
          <a:xfrm>
            <a:off x="3721252" y="2742722"/>
            <a:ext cx="2660869" cy="2641508"/>
            <a:chOff x="10678792" y="28775646"/>
            <a:chExt cx="5331750" cy="6463244"/>
          </a:xfrm>
        </p:grpSpPr>
        <p:pic>
          <p:nvPicPr>
            <p:cNvPr id="12" name="Grafik 5">
              <a:extLst>
                <a:ext uri="{FF2B5EF4-FFF2-40B4-BE49-F238E27FC236}">
                  <a16:creationId xmlns:a16="http://schemas.microsoft.com/office/drawing/2014/main" id="{26130321-17BB-673D-78E8-FD6529870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4526" y="28938044"/>
              <a:ext cx="4809492" cy="4522917"/>
            </a:xfrm>
            <a:prstGeom prst="rect">
              <a:avLst/>
            </a:prstGeom>
          </p:spPr>
        </p:pic>
        <p:sp>
          <p:nvSpPr>
            <p:cNvPr id="13" name="Abgerundete rechteckige Legende 42">
              <a:extLst>
                <a:ext uri="{FF2B5EF4-FFF2-40B4-BE49-F238E27FC236}">
                  <a16:creationId xmlns:a16="http://schemas.microsoft.com/office/drawing/2014/main" id="{0E7188E0-0D25-5C51-7B28-44C054520D40}"/>
                </a:ext>
              </a:extLst>
            </p:cNvPr>
            <p:cNvSpPr/>
            <p:nvPr/>
          </p:nvSpPr>
          <p:spPr>
            <a:xfrm rot="10800000">
              <a:off x="12111086" y="33642099"/>
              <a:ext cx="1615235" cy="1596791"/>
            </a:xfrm>
            <a:prstGeom prst="wedgeRoundRectCallout">
              <a:avLst>
                <a:gd name="adj1" fmla="val -56661"/>
                <a:gd name="adj2" fmla="val 132390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A6E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1200">
                <a:solidFill>
                  <a:srgbClr val="FF0000"/>
                </a:solidFill>
                <a:latin typeface="Calibri"/>
              </a:endParaRPr>
            </a:p>
          </p:txBody>
        </p:sp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2F44D54D-57A6-6B64-50FC-643B5B430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9015" y="33898066"/>
              <a:ext cx="1439509" cy="504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DA2BFF75-8B29-6879-9E69-98C62EE80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198948" y="34384640"/>
              <a:ext cx="1439509" cy="373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A03D2317-F7C9-A7A1-D993-D7E7377B7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8948" y="34676505"/>
              <a:ext cx="1439505" cy="41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feld 11">
              <a:extLst>
                <a:ext uri="{FF2B5EF4-FFF2-40B4-BE49-F238E27FC236}">
                  <a16:creationId xmlns:a16="http://schemas.microsoft.com/office/drawing/2014/main" id="{37AACE26-901E-B26C-4D2F-748E1C88D7E7}"/>
                </a:ext>
              </a:extLst>
            </p:cNvPr>
            <p:cNvSpPr txBox="1"/>
            <p:nvPr/>
          </p:nvSpPr>
          <p:spPr>
            <a:xfrm>
              <a:off x="12313189" y="33644448"/>
              <a:ext cx="1655942" cy="928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GB" sz="933" i="1" dirty="0">
                  <a:solidFill>
                    <a:srgbClr val="0070C0"/>
                  </a:solidFill>
                  <a:latin typeface="Calibri"/>
                </a:rPr>
                <a:t>SSTT specimens</a:t>
              </a:r>
            </a:p>
          </p:txBody>
        </p:sp>
        <p:sp>
          <p:nvSpPr>
            <p:cNvPr id="18" name="Textfeld 12">
              <a:extLst>
                <a:ext uri="{FF2B5EF4-FFF2-40B4-BE49-F238E27FC236}">
                  <a16:creationId xmlns:a16="http://schemas.microsoft.com/office/drawing/2014/main" id="{D848B73F-39C8-8886-A994-E28C689DB74A}"/>
                </a:ext>
              </a:extLst>
            </p:cNvPr>
            <p:cNvSpPr txBox="1"/>
            <p:nvPr/>
          </p:nvSpPr>
          <p:spPr>
            <a:xfrm>
              <a:off x="13942078" y="33361749"/>
              <a:ext cx="1658410" cy="1279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GB" sz="933" i="1" dirty="0">
                  <a:solidFill>
                    <a:srgbClr val="0070C0"/>
                  </a:solidFill>
                  <a:latin typeface="Calibri"/>
                </a:rPr>
                <a:t>HFTM assembly</a:t>
              </a:r>
              <a:br>
                <a:rPr lang="en-GB" sz="933" i="1" dirty="0">
                  <a:solidFill>
                    <a:srgbClr val="0070C0"/>
                  </a:solidFill>
                  <a:latin typeface="Calibri"/>
                </a:rPr>
              </a:br>
              <a:r>
                <a:rPr lang="en-GB" sz="933" i="1" dirty="0">
                  <a:solidFill>
                    <a:srgbClr val="0070C0"/>
                  </a:solidFill>
                  <a:latin typeface="Calibri"/>
                </a:rPr>
                <a:t>(316LN)</a:t>
              </a:r>
            </a:p>
          </p:txBody>
        </p:sp>
        <p:sp>
          <p:nvSpPr>
            <p:cNvPr id="19" name="Textfeld 13">
              <a:extLst>
                <a:ext uri="{FF2B5EF4-FFF2-40B4-BE49-F238E27FC236}">
                  <a16:creationId xmlns:a16="http://schemas.microsoft.com/office/drawing/2014/main" id="{35E0CAB9-4E2E-95F5-A756-E98361A886AE}"/>
                </a:ext>
              </a:extLst>
            </p:cNvPr>
            <p:cNvSpPr txBox="1"/>
            <p:nvPr/>
          </p:nvSpPr>
          <p:spPr>
            <a:xfrm>
              <a:off x="10678792" y="29083454"/>
              <a:ext cx="1824845" cy="1279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GB" sz="933" i="1" dirty="0">
                  <a:solidFill>
                    <a:srgbClr val="0070C0"/>
                  </a:solidFill>
                  <a:latin typeface="Calibri"/>
                </a:rPr>
                <a:t>Specimen capsule</a:t>
              </a:r>
              <a:br>
                <a:rPr lang="en-GB" sz="933" i="1" dirty="0">
                  <a:solidFill>
                    <a:srgbClr val="0070C0"/>
                  </a:solidFill>
                  <a:latin typeface="Calibri"/>
                </a:rPr>
              </a:br>
              <a:r>
                <a:rPr lang="en-GB" sz="933" i="1" dirty="0">
                  <a:solidFill>
                    <a:srgbClr val="0070C0"/>
                  </a:solidFill>
                  <a:latin typeface="Calibri"/>
                </a:rPr>
                <a:t>(</a:t>
              </a:r>
              <a:r>
                <a:rPr lang="en-GB" sz="933" i="1" dirty="0" err="1">
                  <a:solidFill>
                    <a:srgbClr val="0070C0"/>
                  </a:solidFill>
                  <a:latin typeface="Calibri"/>
                </a:rPr>
                <a:t>Eurofer</a:t>
              </a:r>
              <a:r>
                <a:rPr lang="en-GB" sz="933" i="1" dirty="0">
                  <a:solidFill>
                    <a:srgbClr val="0070C0"/>
                  </a:solidFill>
                  <a:latin typeface="Calibri"/>
                </a:rPr>
                <a:t>)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698A57D-A531-21C8-DBAE-7A1B6241C73D}"/>
                </a:ext>
              </a:extLst>
            </p:cNvPr>
            <p:cNvSpPr txBox="1"/>
            <p:nvPr/>
          </p:nvSpPr>
          <p:spPr>
            <a:xfrm>
              <a:off x="14425678" y="28775646"/>
              <a:ext cx="1584864" cy="42658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s-ES" sz="533" b="1" dirty="0">
                  <a:solidFill>
                    <a:prstClr val="black"/>
                  </a:solidFill>
                  <a:latin typeface="Calibri"/>
                </a:rPr>
                <a:t>F. </a:t>
              </a:r>
              <a:r>
                <a:rPr lang="es-ES" sz="533" b="1" dirty="0" err="1">
                  <a:solidFill>
                    <a:prstClr val="black"/>
                  </a:solidFill>
                  <a:latin typeface="Calibri"/>
                </a:rPr>
                <a:t>Arbeiter</a:t>
              </a:r>
              <a:r>
                <a:rPr lang="es-ES" sz="533" b="1" dirty="0">
                  <a:solidFill>
                    <a:prstClr val="black"/>
                  </a:solidFill>
                  <a:latin typeface="Calibri"/>
                </a:rPr>
                <a:t> (KIT)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B391613-4635-AC99-B21B-662AF189DEBE}"/>
              </a:ext>
            </a:extLst>
          </p:cNvPr>
          <p:cNvSpPr txBox="1"/>
          <p:nvPr/>
        </p:nvSpPr>
        <p:spPr>
          <a:xfrm>
            <a:off x="182311" y="740702"/>
            <a:ext cx="11326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Materials qualification</a:t>
            </a:r>
          </a:p>
          <a:p>
            <a:pPr defTabSz="1219170"/>
            <a:r>
              <a:rPr lang="en-US" sz="1600" dirty="0">
                <a:solidFill>
                  <a:prstClr val="black"/>
                </a:solidFill>
                <a:latin typeface="Calibri"/>
              </a:rPr>
              <a:t>Experiments to be developed in the irradiation area with the highest neutron flux are managed by specific irradiation modules that can be replaced (and modified) after each irradiation campaign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B19EA7-5329-4FEC-371C-8F649503FC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380" y="2443825"/>
            <a:ext cx="4469651" cy="40480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FDBB015-525F-74C5-69EB-E9A084A407C8}"/>
              </a:ext>
            </a:extLst>
          </p:cNvPr>
          <p:cNvSpPr txBox="1"/>
          <p:nvPr/>
        </p:nvSpPr>
        <p:spPr>
          <a:xfrm>
            <a:off x="182312" y="1836132"/>
            <a:ext cx="6024525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Present baseline design activities focuses on the High Flux Test Module (HFTM) for high-priority structural materials irradiation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60BF574-A8A2-913F-DACB-433C01ED3A22}"/>
              </a:ext>
            </a:extLst>
          </p:cNvPr>
          <p:cNvSpPr txBox="1"/>
          <p:nvPr/>
        </p:nvSpPr>
        <p:spPr>
          <a:xfrm>
            <a:off x="3113226" y="5456775"/>
            <a:ext cx="3093612" cy="7386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Adaptation for ODS-steels and vanadium materials can be easily implemented</a:t>
            </a:r>
          </a:p>
        </p:txBody>
      </p:sp>
      <p:sp>
        <p:nvSpPr>
          <p:cNvPr id="3" name="3 Marcador de pie de página">
            <a:extLst>
              <a:ext uri="{FF2B5EF4-FFF2-40B4-BE49-F238E27FC236}">
                <a16:creationId xmlns:a16="http://schemas.microsoft.com/office/drawing/2014/main" id="{10057A21-EE23-C097-FAB7-A27F679F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23392" y="6545237"/>
            <a:ext cx="10986971" cy="2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267">
                <a:solidFill>
                  <a:schemeClr val="tx1"/>
                </a:solidFill>
                <a:latin typeface="Arial" charset="0"/>
              </a:defRPr>
            </a:lvl1pPr>
            <a:lvl2pPr marL="990575" indent="-380990" eaLnBrk="0" hangingPunct="0">
              <a:spcBef>
                <a:spcPct val="20000"/>
              </a:spcBef>
              <a:buFont typeface="Arial" charset="0"/>
              <a:buChar char="–"/>
              <a:defRPr sz="3733">
                <a:solidFill>
                  <a:schemeClr val="tx1"/>
                </a:solidFill>
                <a:latin typeface="Arial" charset="0"/>
              </a:defRPr>
            </a:lvl2pPr>
            <a:lvl3pPr marL="1523962" indent="-304792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2133547" indent="-304792" eaLnBrk="0" hangingPunct="0">
              <a:spcBef>
                <a:spcPct val="20000"/>
              </a:spcBef>
              <a:buFont typeface="Arial" charset="0"/>
              <a:buChar char="–"/>
              <a:defRPr sz="2667">
                <a:solidFill>
                  <a:schemeClr val="tx1"/>
                </a:solidFill>
                <a:latin typeface="Arial" charset="0"/>
              </a:defRPr>
            </a:lvl4pPr>
            <a:lvl5pPr marL="2743131" indent="-304792" eaLnBrk="0" hangingPunct="0">
              <a:spcBef>
                <a:spcPct val="20000"/>
              </a:spcBef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s-ES" sz="1333" i="1" dirty="0">
                <a:solidFill>
                  <a:prstClr val="white">
                    <a:lumMod val="65000"/>
                  </a:prstClr>
                </a:solidFill>
                <a:cs typeface="Arial" charset="0"/>
              </a:rPr>
              <a:t>A. Ibarra| Fusion in Spain| Belgian Fusion Day| October 9</a:t>
            </a:r>
            <a:r>
              <a:rPr lang="en-GB" altLang="es-ES" sz="1333" i="1" baseline="30000" dirty="0">
                <a:solidFill>
                  <a:prstClr val="white">
                    <a:lumMod val="65000"/>
                  </a:prstClr>
                </a:solidFill>
                <a:cs typeface="Arial" charset="0"/>
              </a:rPr>
              <a:t>th</a:t>
            </a:r>
            <a:r>
              <a:rPr lang="en-GB" altLang="es-ES" sz="1333" i="1" dirty="0">
                <a:solidFill>
                  <a:prstClr val="white">
                    <a:lumMod val="65000"/>
                  </a:prstClr>
                </a:solidFill>
                <a:cs typeface="Arial" charset="0"/>
              </a:rPr>
              <a:t> 2023| Page </a:t>
            </a:r>
            <a:fld id="{F53ED1AC-C4A2-4B21-94FF-265A20E95F46}" type="slidenum">
              <a:rPr lang="en-GB" altLang="es-ES" sz="1333" i="1">
                <a:solidFill>
                  <a:prstClr val="white">
                    <a:lumMod val="65000"/>
                  </a:prstClr>
                </a:solidFill>
                <a:cs typeface="Arial" charset="0"/>
              </a:rPr>
              <a:pPr algn="r" defTabSz="121917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GB" altLang="es-ES" sz="1333" i="1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6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8A1C9-A81F-7582-30D5-A3598179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94099"/>
            <a:ext cx="8832981" cy="891216"/>
          </a:xfrm>
        </p:spPr>
        <p:txBody>
          <a:bodyPr/>
          <a:lstStyle/>
          <a:p>
            <a:r>
              <a:rPr lang="es-ES" sz="2667" b="1" dirty="0" err="1"/>
              <a:t>Summary</a:t>
            </a:r>
            <a:r>
              <a:rPr lang="es-ES" sz="2667" b="1" dirty="0"/>
              <a:t> </a:t>
            </a:r>
            <a:r>
              <a:rPr lang="es-ES" sz="2667" b="1" dirty="0" err="1"/>
              <a:t>of</a:t>
            </a:r>
            <a:r>
              <a:rPr lang="es-ES" sz="2667" b="1" dirty="0"/>
              <a:t> experimental </a:t>
            </a:r>
            <a:r>
              <a:rPr lang="es-ES" sz="2667" b="1" dirty="0" err="1"/>
              <a:t>capabilities</a:t>
            </a:r>
            <a:r>
              <a:rPr lang="es-ES" sz="2667" b="1" dirty="0"/>
              <a:t> </a:t>
            </a:r>
            <a:r>
              <a:rPr lang="es-ES" sz="2667" b="1" dirty="0" err="1"/>
              <a:t>on</a:t>
            </a:r>
            <a:r>
              <a:rPr lang="es-ES" sz="2667" b="1" dirty="0"/>
              <a:t> DONES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74E3A-F816-290B-4804-5B0D7321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9" y="836712"/>
            <a:ext cx="10972800" cy="5424603"/>
          </a:xfrm>
        </p:spPr>
        <p:txBody>
          <a:bodyPr>
            <a:normAutofit/>
          </a:bodyPr>
          <a:lstStyle/>
          <a:p>
            <a:r>
              <a:rPr lang="es-ES" sz="1600" dirty="0" err="1"/>
              <a:t>Reminder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facility</a:t>
            </a:r>
            <a:r>
              <a:rPr lang="es-ES" sz="1600" dirty="0"/>
              <a:t> </a:t>
            </a:r>
            <a:r>
              <a:rPr lang="es-ES" sz="1600" dirty="0" err="1"/>
              <a:t>flexibility</a:t>
            </a:r>
            <a:endParaRPr lang="es-ES" sz="1600" dirty="0"/>
          </a:p>
          <a:p>
            <a:endParaRPr lang="es-ES" sz="1067" dirty="0"/>
          </a:p>
          <a:p>
            <a:r>
              <a:rPr lang="es-ES" sz="1600" dirty="0"/>
              <a:t>Experimental </a:t>
            </a:r>
            <a:r>
              <a:rPr lang="es-ES" sz="1600" dirty="0" err="1"/>
              <a:t>capabilities</a:t>
            </a:r>
            <a:endParaRPr lang="es-ES" sz="1600" dirty="0"/>
          </a:p>
          <a:p>
            <a:pPr lvl="1"/>
            <a:r>
              <a:rPr lang="es-ES" sz="1467" dirty="0" err="1"/>
              <a:t>Fusion</a:t>
            </a:r>
            <a:r>
              <a:rPr lang="es-ES" sz="1467" dirty="0"/>
              <a:t> </a:t>
            </a:r>
            <a:r>
              <a:rPr lang="es-ES" sz="1467" dirty="0" err="1"/>
              <a:t>related</a:t>
            </a:r>
            <a:endParaRPr lang="es-ES" sz="1467" dirty="0"/>
          </a:p>
          <a:p>
            <a:pPr lvl="2"/>
            <a:r>
              <a:rPr lang="es-ES" sz="1200" dirty="0" err="1"/>
              <a:t>Structural</a:t>
            </a:r>
            <a:r>
              <a:rPr lang="es-ES" sz="1200" dirty="0"/>
              <a:t> </a:t>
            </a:r>
            <a:r>
              <a:rPr lang="es-ES" sz="1200" dirty="0" err="1"/>
              <a:t>materials</a:t>
            </a:r>
            <a:r>
              <a:rPr lang="es-ES" sz="1200" dirty="0"/>
              <a:t> </a:t>
            </a:r>
            <a:r>
              <a:rPr lang="es-ES" sz="1200" dirty="0" err="1"/>
              <a:t>qualification</a:t>
            </a:r>
            <a:endParaRPr lang="es-ES" sz="1200" dirty="0"/>
          </a:p>
          <a:p>
            <a:pPr lvl="2"/>
            <a:r>
              <a:rPr lang="es-ES" sz="1200" dirty="0" err="1"/>
              <a:t>Trititum</a:t>
            </a:r>
            <a:r>
              <a:rPr lang="es-ES" sz="1200" dirty="0"/>
              <a:t> </a:t>
            </a:r>
            <a:r>
              <a:rPr lang="es-ES" sz="1200" dirty="0" err="1"/>
              <a:t>technologies</a:t>
            </a:r>
            <a:r>
              <a:rPr lang="es-ES" sz="1200" dirty="0"/>
              <a:t> </a:t>
            </a:r>
            <a:r>
              <a:rPr lang="es-ES" sz="1200" dirty="0" err="1"/>
              <a:t>development</a:t>
            </a:r>
            <a:endParaRPr lang="es-ES" sz="1200" dirty="0"/>
          </a:p>
          <a:p>
            <a:pPr lvl="2"/>
            <a:r>
              <a:rPr lang="es-ES" sz="1200" dirty="0" err="1"/>
              <a:t>Model</a:t>
            </a:r>
            <a:r>
              <a:rPr lang="es-ES" sz="1200" dirty="0"/>
              <a:t> “</a:t>
            </a:r>
            <a:r>
              <a:rPr lang="es-ES" sz="1200" dirty="0" err="1"/>
              <a:t>materials</a:t>
            </a:r>
            <a:r>
              <a:rPr lang="es-ES" sz="1200" dirty="0"/>
              <a:t> </a:t>
            </a:r>
            <a:r>
              <a:rPr lang="es-ES" sz="1200" dirty="0" err="1"/>
              <a:t>systems</a:t>
            </a:r>
            <a:r>
              <a:rPr lang="es-ES" sz="1200" dirty="0"/>
              <a:t>”: </a:t>
            </a:r>
            <a:r>
              <a:rPr lang="es-ES" sz="1200" dirty="0" err="1"/>
              <a:t>mainly</a:t>
            </a:r>
            <a:r>
              <a:rPr lang="es-ES" sz="1200" dirty="0"/>
              <a:t> </a:t>
            </a:r>
            <a:r>
              <a:rPr lang="es-ES" sz="1200" dirty="0" err="1"/>
              <a:t>breeding</a:t>
            </a:r>
            <a:r>
              <a:rPr lang="es-ES" sz="1200" dirty="0"/>
              <a:t> </a:t>
            </a:r>
            <a:r>
              <a:rPr lang="es-ES" sz="1200" dirty="0" err="1"/>
              <a:t>blankets</a:t>
            </a:r>
            <a:r>
              <a:rPr lang="es-ES" sz="1200" dirty="0"/>
              <a:t> </a:t>
            </a:r>
            <a:r>
              <a:rPr lang="es-ES" sz="1200" dirty="0" err="1"/>
              <a:t>but</a:t>
            </a:r>
            <a:r>
              <a:rPr lang="es-ES" sz="1200" dirty="0"/>
              <a:t> </a:t>
            </a:r>
            <a:r>
              <a:rPr lang="es-ES" sz="1200" dirty="0" err="1"/>
              <a:t>also</a:t>
            </a:r>
            <a:r>
              <a:rPr lang="es-ES" sz="1200" dirty="0"/>
              <a:t> </a:t>
            </a:r>
            <a:r>
              <a:rPr lang="es-ES" sz="1200" dirty="0" err="1"/>
              <a:t>others</a:t>
            </a:r>
            <a:r>
              <a:rPr lang="es-ES" sz="1200" dirty="0"/>
              <a:t> (</a:t>
            </a:r>
            <a:r>
              <a:rPr lang="es-ES" sz="1200" dirty="0" err="1"/>
              <a:t>divertor</a:t>
            </a:r>
            <a:r>
              <a:rPr lang="es-ES" sz="1200" dirty="0"/>
              <a:t> </a:t>
            </a:r>
            <a:r>
              <a:rPr lang="es-ES" sz="1200" dirty="0" err="1"/>
              <a:t>mock</a:t>
            </a:r>
            <a:r>
              <a:rPr lang="es-ES" sz="1200" dirty="0"/>
              <a:t>-ups, </a:t>
            </a:r>
            <a:r>
              <a:rPr lang="es-ES" sz="1200" dirty="0" err="1"/>
              <a:t>diagnostics</a:t>
            </a:r>
            <a:r>
              <a:rPr lang="es-ES" sz="1200" dirty="0"/>
              <a:t>,…)</a:t>
            </a:r>
          </a:p>
          <a:p>
            <a:pPr lvl="1"/>
            <a:r>
              <a:rPr lang="es-ES" sz="1467" dirty="0"/>
              <a:t>Non-</a:t>
            </a:r>
            <a:r>
              <a:rPr lang="es-ES" sz="1467" dirty="0" err="1"/>
              <a:t>fusion</a:t>
            </a:r>
            <a:r>
              <a:rPr lang="es-ES" sz="1467" dirty="0"/>
              <a:t> </a:t>
            </a:r>
            <a:r>
              <a:rPr lang="es-ES" sz="1467" dirty="0" err="1"/>
              <a:t>related</a:t>
            </a:r>
            <a:r>
              <a:rPr lang="es-ES" sz="1467" dirty="0"/>
              <a:t> </a:t>
            </a:r>
            <a:r>
              <a:rPr lang="es-ES" sz="1400" dirty="0">
                <a:solidFill>
                  <a:srgbClr val="FF0000"/>
                </a:solidFill>
              </a:rPr>
              <a:t>(</a:t>
            </a:r>
            <a:r>
              <a:rPr lang="es-ES" sz="1400" i="1" dirty="0" err="1">
                <a:solidFill>
                  <a:srgbClr val="FF0000"/>
                </a:solidFill>
              </a:rPr>
              <a:t>less</a:t>
            </a:r>
            <a:r>
              <a:rPr lang="es-ES" sz="1400" i="1" dirty="0">
                <a:solidFill>
                  <a:srgbClr val="FF0000"/>
                </a:solidFill>
              </a:rPr>
              <a:t> </a:t>
            </a:r>
            <a:r>
              <a:rPr lang="es-ES" sz="1400" i="1" dirty="0" err="1">
                <a:solidFill>
                  <a:srgbClr val="FF0000"/>
                </a:solidFill>
              </a:rPr>
              <a:t>clearly</a:t>
            </a:r>
            <a:r>
              <a:rPr lang="es-ES" sz="1400" i="1" dirty="0">
                <a:solidFill>
                  <a:srgbClr val="FF0000"/>
                </a:solidFill>
              </a:rPr>
              <a:t> </a:t>
            </a:r>
            <a:r>
              <a:rPr lang="es-ES" sz="1400" i="1" dirty="0" err="1">
                <a:solidFill>
                  <a:srgbClr val="FF0000"/>
                </a:solidFill>
              </a:rPr>
              <a:t>defined</a:t>
            </a:r>
            <a:r>
              <a:rPr lang="es-ES" sz="1400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s-ES" sz="1200" dirty="0" err="1"/>
              <a:t>Isotopes</a:t>
            </a:r>
            <a:r>
              <a:rPr lang="es-ES" sz="1200" dirty="0"/>
              <a:t> </a:t>
            </a:r>
            <a:r>
              <a:rPr lang="es-ES" sz="1200" dirty="0" err="1"/>
              <a:t>production</a:t>
            </a:r>
            <a:endParaRPr lang="es-ES" sz="1200" dirty="0"/>
          </a:p>
          <a:p>
            <a:pPr lvl="2"/>
            <a:r>
              <a:rPr lang="es-ES" sz="1200" dirty="0"/>
              <a:t>Nuclear Physics</a:t>
            </a:r>
          </a:p>
          <a:p>
            <a:pPr lvl="2"/>
            <a:r>
              <a:rPr lang="es-ES" sz="1200" dirty="0"/>
              <a:t>Basic </a:t>
            </a:r>
            <a:r>
              <a:rPr lang="es-ES" sz="1200" dirty="0" err="1"/>
              <a:t>research</a:t>
            </a:r>
            <a:r>
              <a:rPr lang="es-ES" sz="1200" dirty="0"/>
              <a:t> (i.e. </a:t>
            </a:r>
            <a:r>
              <a:rPr lang="es-ES" sz="1200" dirty="0" err="1"/>
              <a:t>pulsed</a:t>
            </a:r>
            <a:r>
              <a:rPr lang="es-ES" sz="1200" dirty="0"/>
              <a:t> vs </a:t>
            </a:r>
            <a:r>
              <a:rPr lang="es-ES" sz="1200" dirty="0" err="1"/>
              <a:t>continous</a:t>
            </a:r>
            <a:r>
              <a:rPr lang="es-ES" sz="1200" dirty="0"/>
              <a:t> </a:t>
            </a:r>
            <a:r>
              <a:rPr lang="es-ES" sz="1200" dirty="0" err="1"/>
              <a:t>irradiation</a:t>
            </a:r>
            <a:r>
              <a:rPr lang="es-ES" sz="1200" dirty="0"/>
              <a:t> </a:t>
            </a:r>
            <a:r>
              <a:rPr lang="es-ES" sz="1200" dirty="0" err="1"/>
              <a:t>effects</a:t>
            </a:r>
            <a:r>
              <a:rPr lang="es-ES" sz="1200" dirty="0"/>
              <a:t>)</a:t>
            </a:r>
          </a:p>
          <a:p>
            <a:pPr lvl="2"/>
            <a:r>
              <a:rPr lang="es-ES" sz="1200" dirty="0"/>
              <a:t>Industrial </a:t>
            </a:r>
            <a:r>
              <a:rPr lang="es-ES" sz="1200" dirty="0" err="1"/>
              <a:t>applications</a:t>
            </a:r>
            <a:r>
              <a:rPr lang="es-ES" sz="1200" dirty="0"/>
              <a:t> </a:t>
            </a:r>
          </a:p>
          <a:p>
            <a:pPr lvl="2"/>
            <a:r>
              <a:rPr lang="es-ES" sz="1200" dirty="0" err="1"/>
              <a:t>Biological</a:t>
            </a:r>
            <a:r>
              <a:rPr lang="es-ES" sz="1200" dirty="0"/>
              <a:t> </a:t>
            </a:r>
            <a:r>
              <a:rPr lang="es-ES" sz="1200" dirty="0" err="1"/>
              <a:t>applications</a:t>
            </a:r>
            <a:endParaRPr lang="es-ES" sz="1200" dirty="0"/>
          </a:p>
          <a:p>
            <a:pPr lvl="2"/>
            <a:r>
              <a:rPr lang="es-ES" sz="1200" dirty="0"/>
              <a:t>…..</a:t>
            </a:r>
          </a:p>
          <a:p>
            <a:endParaRPr lang="es-ES" sz="1067" dirty="0"/>
          </a:p>
          <a:p>
            <a:r>
              <a:rPr lang="es-ES" sz="1600" dirty="0" err="1"/>
              <a:t>Due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several</a:t>
            </a:r>
            <a:r>
              <a:rPr lang="es-ES" sz="1600" dirty="0"/>
              <a:t> </a:t>
            </a:r>
            <a:r>
              <a:rPr lang="es-ES" sz="1600" dirty="0" err="1"/>
              <a:t>reasons</a:t>
            </a:r>
            <a:r>
              <a:rPr lang="es-ES" sz="1600" dirty="0"/>
              <a:t>, </a:t>
            </a:r>
            <a:r>
              <a:rPr lang="es-ES" sz="1600" dirty="0" err="1"/>
              <a:t>last</a:t>
            </a:r>
            <a:r>
              <a:rPr lang="es-ES" sz="1600" dirty="0"/>
              <a:t> </a:t>
            </a:r>
            <a:r>
              <a:rPr lang="es-ES" sz="1600" dirty="0" err="1"/>
              <a:t>years</a:t>
            </a:r>
            <a:r>
              <a:rPr lang="es-ES" sz="1600" dirty="0"/>
              <a:t> </a:t>
            </a:r>
            <a:r>
              <a:rPr lang="es-ES" sz="1600" dirty="0" err="1"/>
              <a:t>activities</a:t>
            </a:r>
            <a:r>
              <a:rPr lang="es-ES" sz="1600" dirty="0"/>
              <a:t> has </a:t>
            </a:r>
            <a:r>
              <a:rPr lang="es-ES" sz="1600" dirty="0" err="1"/>
              <a:t>been</a:t>
            </a:r>
            <a:r>
              <a:rPr lang="es-ES" sz="1600" dirty="0"/>
              <a:t> </a:t>
            </a:r>
            <a:r>
              <a:rPr lang="es-ES" sz="1600" dirty="0" err="1"/>
              <a:t>focused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structural</a:t>
            </a:r>
            <a:r>
              <a:rPr lang="es-ES" sz="1600" dirty="0"/>
              <a:t> </a:t>
            </a:r>
            <a:r>
              <a:rPr lang="es-ES" sz="1600" dirty="0" err="1"/>
              <a:t>materials</a:t>
            </a:r>
            <a:r>
              <a:rPr lang="es-ES" sz="1600" dirty="0"/>
              <a:t> </a:t>
            </a:r>
            <a:r>
              <a:rPr lang="es-ES" sz="1600" dirty="0" err="1"/>
              <a:t>qualification</a:t>
            </a:r>
            <a:r>
              <a:rPr lang="es-ES" sz="1600" dirty="0"/>
              <a:t>: HFTM </a:t>
            </a:r>
            <a:r>
              <a:rPr lang="es-ES" sz="1600" dirty="0" err="1"/>
              <a:t>design</a:t>
            </a:r>
            <a:endParaRPr lang="es-ES" sz="1600" dirty="0"/>
          </a:p>
          <a:p>
            <a:endParaRPr lang="es-ES" sz="1067" dirty="0"/>
          </a:p>
          <a:p>
            <a:r>
              <a:rPr lang="es-ES" sz="1600" dirty="0"/>
              <a:t>Next </a:t>
            </a:r>
            <a:r>
              <a:rPr lang="es-ES" sz="1600" dirty="0" err="1"/>
              <a:t>few</a:t>
            </a:r>
            <a:r>
              <a:rPr lang="es-ES" sz="1600" dirty="0"/>
              <a:t> </a:t>
            </a:r>
            <a:r>
              <a:rPr lang="es-ES" sz="1600" dirty="0" err="1"/>
              <a:t>years</a:t>
            </a:r>
            <a:r>
              <a:rPr lang="es-ES" sz="1600" dirty="0"/>
              <a:t> (WPENS) </a:t>
            </a:r>
            <a:r>
              <a:rPr lang="es-ES" sz="1600" dirty="0" err="1"/>
              <a:t>it</a:t>
            </a:r>
            <a:r>
              <a:rPr lang="es-ES" sz="1600" dirty="0"/>
              <a:t> </a:t>
            </a:r>
            <a:r>
              <a:rPr lang="es-ES" sz="1600" dirty="0" err="1"/>
              <a:t>will</a:t>
            </a:r>
            <a:r>
              <a:rPr lang="es-ES" sz="1600" dirty="0"/>
              <a:t> be </a:t>
            </a:r>
            <a:r>
              <a:rPr lang="es-ES" sz="1600" dirty="0" err="1"/>
              <a:t>developed</a:t>
            </a:r>
            <a:r>
              <a:rPr lang="es-ES" sz="1600" dirty="0"/>
              <a:t> more in </a:t>
            </a:r>
            <a:r>
              <a:rPr lang="es-ES" sz="1600" dirty="0" err="1"/>
              <a:t>detail</a:t>
            </a:r>
            <a:r>
              <a:rPr lang="es-ES" sz="1600" dirty="0"/>
              <a:t> </a:t>
            </a:r>
            <a:r>
              <a:rPr lang="es-ES" sz="1600" dirty="0" err="1"/>
              <a:t>other</a:t>
            </a:r>
            <a:r>
              <a:rPr lang="es-ES" sz="1600" dirty="0"/>
              <a:t> </a:t>
            </a:r>
            <a:r>
              <a:rPr lang="es-ES" sz="1600" dirty="0" err="1"/>
              <a:t>fusion-related</a:t>
            </a:r>
            <a:r>
              <a:rPr lang="es-ES" sz="1600" dirty="0"/>
              <a:t> </a:t>
            </a:r>
            <a:r>
              <a:rPr lang="es-ES" sz="1600" dirty="0" err="1"/>
              <a:t>irradiation</a:t>
            </a:r>
            <a:r>
              <a:rPr lang="es-ES" sz="1600" dirty="0"/>
              <a:t> modules</a:t>
            </a:r>
          </a:p>
          <a:p>
            <a:r>
              <a:rPr lang="es-ES" sz="1600" dirty="0"/>
              <a:t>Next </a:t>
            </a:r>
            <a:r>
              <a:rPr lang="es-ES" sz="1600" dirty="0" err="1"/>
              <a:t>few</a:t>
            </a:r>
            <a:r>
              <a:rPr lang="es-ES" sz="1600" dirty="0"/>
              <a:t> </a:t>
            </a:r>
            <a:r>
              <a:rPr lang="es-ES" sz="1600" dirty="0" err="1"/>
              <a:t>years</a:t>
            </a:r>
            <a:r>
              <a:rPr lang="es-ES" sz="1600" dirty="0"/>
              <a:t> (DONES-Con) </a:t>
            </a:r>
            <a:r>
              <a:rPr lang="es-ES" sz="1600" dirty="0" err="1"/>
              <a:t>it</a:t>
            </a:r>
            <a:r>
              <a:rPr lang="es-ES" sz="1600" dirty="0"/>
              <a:t> </a:t>
            </a:r>
            <a:r>
              <a:rPr lang="es-ES" sz="1600" dirty="0" err="1"/>
              <a:t>will</a:t>
            </a:r>
            <a:r>
              <a:rPr lang="es-ES" sz="1600" dirty="0"/>
              <a:t> be </a:t>
            </a:r>
            <a:r>
              <a:rPr lang="es-ES" sz="1600" dirty="0" err="1"/>
              <a:t>developed</a:t>
            </a:r>
            <a:r>
              <a:rPr lang="es-ES" sz="1600" dirty="0"/>
              <a:t> more in </a:t>
            </a:r>
            <a:r>
              <a:rPr lang="es-ES" sz="1600" dirty="0" err="1"/>
              <a:t>detail</a:t>
            </a:r>
            <a:r>
              <a:rPr lang="es-ES" sz="1600" dirty="0"/>
              <a:t> </a:t>
            </a:r>
            <a:r>
              <a:rPr lang="es-ES" sz="1600" dirty="0" err="1"/>
              <a:t>other</a:t>
            </a:r>
            <a:r>
              <a:rPr lang="es-ES" sz="1600" dirty="0"/>
              <a:t> fusión and non-</a:t>
            </a:r>
            <a:r>
              <a:rPr lang="es-ES" sz="1600" dirty="0" err="1"/>
              <a:t>fusion</a:t>
            </a:r>
            <a:r>
              <a:rPr lang="es-ES" sz="1600" dirty="0"/>
              <a:t> </a:t>
            </a:r>
            <a:r>
              <a:rPr lang="es-ES" sz="1600" dirty="0" err="1"/>
              <a:t>related</a:t>
            </a:r>
            <a:r>
              <a:rPr lang="es-ES" sz="1600" dirty="0"/>
              <a:t> </a:t>
            </a:r>
            <a:r>
              <a:rPr lang="es-ES" sz="1600" dirty="0" err="1"/>
              <a:t>irradiation</a:t>
            </a:r>
            <a:r>
              <a:rPr lang="es-ES" sz="1600" dirty="0"/>
              <a:t> modules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805BCB-9646-B830-CBB9-6A0A577A395B}"/>
              </a:ext>
            </a:extLst>
          </p:cNvPr>
          <p:cNvSpPr txBox="1"/>
          <p:nvPr/>
        </p:nvSpPr>
        <p:spPr>
          <a:xfrm>
            <a:off x="3011477" y="5639567"/>
            <a:ext cx="8303427" cy="8309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defTabSz="1219170"/>
            <a:r>
              <a:rPr lang="es-ES" sz="1600" b="1" dirty="0">
                <a:solidFill>
                  <a:prstClr val="black"/>
                </a:solidFill>
                <a:latin typeface="Calibri"/>
              </a:rPr>
              <a:t>Objective1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to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develop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a “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catalog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”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posible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irradiation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experiments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that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1600160" lvl="2" indent="-380990" defTabSz="121917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prstClr val="black"/>
                </a:solidFill>
                <a:latin typeface="Calibri"/>
              </a:rPr>
              <a:t>will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evolve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time (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both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and in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engineering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design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status</a:t>
            </a:r>
          </a:p>
          <a:p>
            <a:pPr marL="1600160" lvl="2" indent="-380990" defTabSz="121917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prstClr val="black"/>
                </a:solidFill>
                <a:latin typeface="Calibri"/>
              </a:rPr>
              <a:t>will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help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future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users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to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understand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facility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capabilities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52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8A1C9-A81F-7582-30D5-A3598179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94099"/>
            <a:ext cx="8832981" cy="891216"/>
          </a:xfrm>
        </p:spPr>
        <p:txBody>
          <a:bodyPr/>
          <a:lstStyle/>
          <a:p>
            <a:r>
              <a:rPr lang="es-ES" sz="2667" b="1" dirty="0" err="1"/>
              <a:t>Summary</a:t>
            </a:r>
            <a:r>
              <a:rPr lang="es-ES" sz="2667" b="1" dirty="0"/>
              <a:t> </a:t>
            </a:r>
            <a:r>
              <a:rPr lang="es-ES" sz="2667" b="1" dirty="0" err="1"/>
              <a:t>of</a:t>
            </a:r>
            <a:r>
              <a:rPr lang="es-ES" sz="2667" b="1" dirty="0"/>
              <a:t> experimental </a:t>
            </a:r>
            <a:r>
              <a:rPr lang="es-ES" sz="2667" b="1" dirty="0" err="1"/>
              <a:t>capabilities</a:t>
            </a:r>
            <a:r>
              <a:rPr lang="es-ES" sz="2667" b="1" dirty="0"/>
              <a:t> </a:t>
            </a:r>
            <a:r>
              <a:rPr lang="es-ES" sz="2667" b="1" dirty="0" err="1"/>
              <a:t>on</a:t>
            </a:r>
            <a:r>
              <a:rPr lang="es-ES" sz="2667" b="1" dirty="0"/>
              <a:t> DONES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74E3A-F816-290B-4804-5B0D7321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9" y="836712"/>
            <a:ext cx="10972800" cy="5424603"/>
          </a:xfrm>
        </p:spPr>
        <p:txBody>
          <a:bodyPr>
            <a:normAutofit/>
          </a:bodyPr>
          <a:lstStyle/>
          <a:p>
            <a:r>
              <a:rPr lang="es-ES" sz="1600" dirty="0" err="1"/>
              <a:t>Reminder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facility</a:t>
            </a:r>
            <a:r>
              <a:rPr lang="es-ES" sz="1600" dirty="0"/>
              <a:t> </a:t>
            </a:r>
            <a:r>
              <a:rPr lang="es-ES" sz="1600" dirty="0" err="1"/>
              <a:t>flexibility</a:t>
            </a:r>
            <a:endParaRPr lang="es-ES" sz="1600" dirty="0"/>
          </a:p>
          <a:p>
            <a:endParaRPr lang="es-ES" sz="1067" dirty="0"/>
          </a:p>
          <a:p>
            <a:r>
              <a:rPr lang="es-ES" sz="1600" dirty="0"/>
              <a:t>Experimental </a:t>
            </a:r>
            <a:r>
              <a:rPr lang="es-ES" sz="1600" dirty="0" err="1"/>
              <a:t>capabilities</a:t>
            </a:r>
            <a:endParaRPr lang="es-ES" sz="1600" dirty="0"/>
          </a:p>
          <a:p>
            <a:pPr lvl="1"/>
            <a:r>
              <a:rPr lang="es-ES" sz="1467" dirty="0" err="1"/>
              <a:t>Fusion</a:t>
            </a:r>
            <a:r>
              <a:rPr lang="es-ES" sz="1467" dirty="0"/>
              <a:t> </a:t>
            </a:r>
            <a:r>
              <a:rPr lang="es-ES" sz="1467" dirty="0" err="1"/>
              <a:t>related</a:t>
            </a:r>
            <a:endParaRPr lang="es-ES" sz="1467" dirty="0"/>
          </a:p>
          <a:p>
            <a:pPr lvl="2"/>
            <a:r>
              <a:rPr lang="es-ES" sz="1200" dirty="0" err="1"/>
              <a:t>Structural</a:t>
            </a:r>
            <a:r>
              <a:rPr lang="es-ES" sz="1200" dirty="0"/>
              <a:t> </a:t>
            </a:r>
            <a:r>
              <a:rPr lang="es-ES" sz="1200" dirty="0" err="1"/>
              <a:t>materials</a:t>
            </a:r>
            <a:r>
              <a:rPr lang="es-ES" sz="1200" dirty="0"/>
              <a:t> </a:t>
            </a:r>
            <a:r>
              <a:rPr lang="es-ES" sz="1200" dirty="0" err="1"/>
              <a:t>qualification</a:t>
            </a:r>
            <a:endParaRPr lang="es-ES" sz="1200" dirty="0"/>
          </a:p>
          <a:p>
            <a:pPr lvl="2"/>
            <a:r>
              <a:rPr lang="es-ES" sz="1200" dirty="0" err="1"/>
              <a:t>Trititum</a:t>
            </a:r>
            <a:r>
              <a:rPr lang="es-ES" sz="1200" dirty="0"/>
              <a:t> </a:t>
            </a:r>
            <a:r>
              <a:rPr lang="es-ES" sz="1200" dirty="0" err="1"/>
              <a:t>technologies</a:t>
            </a:r>
            <a:r>
              <a:rPr lang="es-ES" sz="1200" dirty="0"/>
              <a:t> </a:t>
            </a:r>
            <a:r>
              <a:rPr lang="es-ES" sz="1200" dirty="0" err="1"/>
              <a:t>development</a:t>
            </a:r>
            <a:endParaRPr lang="es-ES" sz="1200" dirty="0"/>
          </a:p>
          <a:p>
            <a:pPr lvl="2"/>
            <a:r>
              <a:rPr lang="es-ES" sz="1200" dirty="0" err="1"/>
              <a:t>Model</a:t>
            </a:r>
            <a:r>
              <a:rPr lang="es-ES" sz="1200" dirty="0"/>
              <a:t> “</a:t>
            </a:r>
            <a:r>
              <a:rPr lang="es-ES" sz="1200" dirty="0" err="1"/>
              <a:t>materials</a:t>
            </a:r>
            <a:r>
              <a:rPr lang="es-ES" sz="1200" dirty="0"/>
              <a:t> </a:t>
            </a:r>
            <a:r>
              <a:rPr lang="es-ES" sz="1200" dirty="0" err="1"/>
              <a:t>systems</a:t>
            </a:r>
            <a:r>
              <a:rPr lang="es-ES" sz="1200" dirty="0"/>
              <a:t>”: </a:t>
            </a:r>
            <a:r>
              <a:rPr lang="es-ES" sz="1200" dirty="0" err="1"/>
              <a:t>mainly</a:t>
            </a:r>
            <a:r>
              <a:rPr lang="es-ES" sz="1200" dirty="0"/>
              <a:t> </a:t>
            </a:r>
            <a:r>
              <a:rPr lang="es-ES" sz="1200" dirty="0" err="1"/>
              <a:t>breeding</a:t>
            </a:r>
            <a:r>
              <a:rPr lang="es-ES" sz="1200" dirty="0"/>
              <a:t> </a:t>
            </a:r>
            <a:r>
              <a:rPr lang="es-ES" sz="1200" dirty="0" err="1"/>
              <a:t>blankets</a:t>
            </a:r>
            <a:r>
              <a:rPr lang="es-ES" sz="1200" dirty="0"/>
              <a:t> </a:t>
            </a:r>
            <a:r>
              <a:rPr lang="es-ES" sz="1200" dirty="0" err="1"/>
              <a:t>but</a:t>
            </a:r>
            <a:r>
              <a:rPr lang="es-ES" sz="1200" dirty="0"/>
              <a:t> </a:t>
            </a:r>
            <a:r>
              <a:rPr lang="es-ES" sz="1200" dirty="0" err="1"/>
              <a:t>also</a:t>
            </a:r>
            <a:r>
              <a:rPr lang="es-ES" sz="1200" dirty="0"/>
              <a:t> </a:t>
            </a:r>
            <a:r>
              <a:rPr lang="es-ES" sz="1200" dirty="0" err="1"/>
              <a:t>others</a:t>
            </a:r>
            <a:r>
              <a:rPr lang="es-ES" sz="1200" dirty="0"/>
              <a:t> (</a:t>
            </a:r>
            <a:r>
              <a:rPr lang="es-ES" sz="1200" dirty="0" err="1"/>
              <a:t>divertor</a:t>
            </a:r>
            <a:r>
              <a:rPr lang="es-ES" sz="1200" dirty="0"/>
              <a:t> </a:t>
            </a:r>
            <a:r>
              <a:rPr lang="es-ES" sz="1200" dirty="0" err="1"/>
              <a:t>mock</a:t>
            </a:r>
            <a:r>
              <a:rPr lang="es-ES" sz="1200" dirty="0"/>
              <a:t>-ups, </a:t>
            </a:r>
            <a:r>
              <a:rPr lang="es-ES" sz="1200" dirty="0" err="1"/>
              <a:t>diagnostics</a:t>
            </a:r>
            <a:r>
              <a:rPr lang="es-ES" sz="1200" dirty="0"/>
              <a:t>,…)</a:t>
            </a:r>
          </a:p>
          <a:p>
            <a:pPr lvl="1"/>
            <a:r>
              <a:rPr lang="es-ES" sz="1467" dirty="0"/>
              <a:t>Non-</a:t>
            </a:r>
            <a:r>
              <a:rPr lang="es-ES" sz="1467" dirty="0" err="1"/>
              <a:t>fusion</a:t>
            </a:r>
            <a:r>
              <a:rPr lang="es-ES" sz="1467" dirty="0"/>
              <a:t> </a:t>
            </a:r>
            <a:r>
              <a:rPr lang="es-ES" sz="1467" dirty="0" err="1"/>
              <a:t>related</a:t>
            </a:r>
            <a:r>
              <a:rPr lang="es-ES" sz="1467" dirty="0"/>
              <a:t> </a:t>
            </a:r>
            <a:r>
              <a:rPr lang="es-ES" sz="1400" dirty="0">
                <a:solidFill>
                  <a:srgbClr val="FF0000"/>
                </a:solidFill>
              </a:rPr>
              <a:t>(</a:t>
            </a:r>
            <a:r>
              <a:rPr lang="es-ES" sz="1400" i="1" dirty="0" err="1">
                <a:solidFill>
                  <a:srgbClr val="FF0000"/>
                </a:solidFill>
              </a:rPr>
              <a:t>less</a:t>
            </a:r>
            <a:r>
              <a:rPr lang="es-ES" sz="1400" i="1" dirty="0">
                <a:solidFill>
                  <a:srgbClr val="FF0000"/>
                </a:solidFill>
              </a:rPr>
              <a:t> </a:t>
            </a:r>
            <a:r>
              <a:rPr lang="es-ES" sz="1400" i="1" dirty="0" err="1">
                <a:solidFill>
                  <a:srgbClr val="FF0000"/>
                </a:solidFill>
              </a:rPr>
              <a:t>clearly</a:t>
            </a:r>
            <a:r>
              <a:rPr lang="es-ES" sz="1400" i="1" dirty="0">
                <a:solidFill>
                  <a:srgbClr val="FF0000"/>
                </a:solidFill>
              </a:rPr>
              <a:t> </a:t>
            </a:r>
            <a:r>
              <a:rPr lang="es-ES" sz="1400" i="1" dirty="0" err="1">
                <a:solidFill>
                  <a:srgbClr val="FF0000"/>
                </a:solidFill>
              </a:rPr>
              <a:t>defined</a:t>
            </a:r>
            <a:r>
              <a:rPr lang="es-ES" sz="1400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s-ES" sz="1200" dirty="0" err="1"/>
              <a:t>Isotopes</a:t>
            </a:r>
            <a:r>
              <a:rPr lang="es-ES" sz="1200" dirty="0"/>
              <a:t> </a:t>
            </a:r>
            <a:r>
              <a:rPr lang="es-ES" sz="1200" dirty="0" err="1"/>
              <a:t>production</a:t>
            </a:r>
            <a:endParaRPr lang="es-ES" sz="1200" dirty="0"/>
          </a:p>
          <a:p>
            <a:pPr lvl="2"/>
            <a:r>
              <a:rPr lang="es-ES" sz="1200" dirty="0"/>
              <a:t>Nuclear Physics</a:t>
            </a:r>
          </a:p>
          <a:p>
            <a:pPr lvl="2"/>
            <a:r>
              <a:rPr lang="es-ES" sz="1200" dirty="0"/>
              <a:t>Basic </a:t>
            </a:r>
            <a:r>
              <a:rPr lang="es-ES" sz="1200" dirty="0" err="1"/>
              <a:t>research</a:t>
            </a:r>
            <a:r>
              <a:rPr lang="es-ES" sz="1200" dirty="0"/>
              <a:t> (i.e. </a:t>
            </a:r>
            <a:r>
              <a:rPr lang="es-ES" sz="1200" dirty="0" err="1"/>
              <a:t>pulsed</a:t>
            </a:r>
            <a:r>
              <a:rPr lang="es-ES" sz="1200" dirty="0"/>
              <a:t> vs </a:t>
            </a:r>
            <a:r>
              <a:rPr lang="es-ES" sz="1200" dirty="0" err="1"/>
              <a:t>continous</a:t>
            </a:r>
            <a:r>
              <a:rPr lang="es-ES" sz="1200" dirty="0"/>
              <a:t> </a:t>
            </a:r>
            <a:r>
              <a:rPr lang="es-ES" sz="1200" dirty="0" err="1"/>
              <a:t>irradiation</a:t>
            </a:r>
            <a:r>
              <a:rPr lang="es-ES" sz="1200" dirty="0"/>
              <a:t> </a:t>
            </a:r>
            <a:r>
              <a:rPr lang="es-ES" sz="1200" dirty="0" err="1"/>
              <a:t>effects</a:t>
            </a:r>
            <a:r>
              <a:rPr lang="es-ES" sz="1200" dirty="0"/>
              <a:t>)</a:t>
            </a:r>
          </a:p>
          <a:p>
            <a:pPr lvl="2"/>
            <a:r>
              <a:rPr lang="es-ES" sz="1200" dirty="0"/>
              <a:t>Industrial </a:t>
            </a:r>
            <a:r>
              <a:rPr lang="es-ES" sz="1200" dirty="0" err="1"/>
              <a:t>applications</a:t>
            </a:r>
            <a:r>
              <a:rPr lang="es-ES" sz="1200" dirty="0"/>
              <a:t> </a:t>
            </a:r>
          </a:p>
          <a:p>
            <a:pPr lvl="2"/>
            <a:r>
              <a:rPr lang="es-ES" sz="1200" dirty="0" err="1"/>
              <a:t>Biological</a:t>
            </a:r>
            <a:r>
              <a:rPr lang="es-ES" sz="1200" dirty="0"/>
              <a:t> </a:t>
            </a:r>
            <a:r>
              <a:rPr lang="es-ES" sz="1200" dirty="0" err="1"/>
              <a:t>applications</a:t>
            </a:r>
            <a:endParaRPr lang="es-ES" sz="1200" dirty="0"/>
          </a:p>
          <a:p>
            <a:pPr lvl="2"/>
            <a:r>
              <a:rPr lang="es-ES" sz="1200" dirty="0"/>
              <a:t>…..</a:t>
            </a:r>
          </a:p>
          <a:p>
            <a:endParaRPr lang="es-ES" sz="1067" dirty="0"/>
          </a:p>
          <a:p>
            <a:r>
              <a:rPr lang="es-ES" sz="1600" dirty="0" err="1"/>
              <a:t>Due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several</a:t>
            </a:r>
            <a:r>
              <a:rPr lang="es-ES" sz="1600" dirty="0"/>
              <a:t> </a:t>
            </a:r>
            <a:r>
              <a:rPr lang="es-ES" sz="1600" dirty="0" err="1"/>
              <a:t>reasons</a:t>
            </a:r>
            <a:r>
              <a:rPr lang="es-ES" sz="1600" dirty="0"/>
              <a:t>, </a:t>
            </a:r>
            <a:r>
              <a:rPr lang="es-ES" sz="1600" dirty="0" err="1"/>
              <a:t>last</a:t>
            </a:r>
            <a:r>
              <a:rPr lang="es-ES" sz="1600" dirty="0"/>
              <a:t> </a:t>
            </a:r>
            <a:r>
              <a:rPr lang="es-ES" sz="1600" dirty="0" err="1"/>
              <a:t>years</a:t>
            </a:r>
            <a:r>
              <a:rPr lang="es-ES" sz="1600" dirty="0"/>
              <a:t> </a:t>
            </a:r>
            <a:r>
              <a:rPr lang="es-ES" sz="1600" dirty="0" err="1"/>
              <a:t>activities</a:t>
            </a:r>
            <a:r>
              <a:rPr lang="es-ES" sz="1600" dirty="0"/>
              <a:t> has </a:t>
            </a:r>
            <a:r>
              <a:rPr lang="es-ES" sz="1600" dirty="0" err="1"/>
              <a:t>been</a:t>
            </a:r>
            <a:r>
              <a:rPr lang="es-ES" sz="1600" dirty="0"/>
              <a:t> </a:t>
            </a:r>
            <a:r>
              <a:rPr lang="es-ES" sz="1600" dirty="0" err="1"/>
              <a:t>focused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structural</a:t>
            </a:r>
            <a:r>
              <a:rPr lang="es-ES" sz="1600" dirty="0"/>
              <a:t> </a:t>
            </a:r>
            <a:r>
              <a:rPr lang="es-ES" sz="1600" dirty="0" err="1"/>
              <a:t>materials</a:t>
            </a:r>
            <a:r>
              <a:rPr lang="es-ES" sz="1600" dirty="0"/>
              <a:t> </a:t>
            </a:r>
            <a:r>
              <a:rPr lang="es-ES" sz="1600" dirty="0" err="1"/>
              <a:t>qualification</a:t>
            </a:r>
            <a:r>
              <a:rPr lang="es-ES" sz="1600" dirty="0"/>
              <a:t>: HFTM </a:t>
            </a:r>
            <a:r>
              <a:rPr lang="es-ES" sz="1600" dirty="0" err="1"/>
              <a:t>design</a:t>
            </a:r>
            <a:endParaRPr lang="es-ES" sz="1600" dirty="0"/>
          </a:p>
          <a:p>
            <a:endParaRPr lang="es-ES" sz="1067" dirty="0"/>
          </a:p>
          <a:p>
            <a:r>
              <a:rPr lang="es-ES" sz="1600" dirty="0"/>
              <a:t>Next </a:t>
            </a:r>
            <a:r>
              <a:rPr lang="es-ES" sz="1600" dirty="0" err="1"/>
              <a:t>few</a:t>
            </a:r>
            <a:r>
              <a:rPr lang="es-ES" sz="1600" dirty="0"/>
              <a:t> </a:t>
            </a:r>
            <a:r>
              <a:rPr lang="es-ES" sz="1600" dirty="0" err="1"/>
              <a:t>years</a:t>
            </a:r>
            <a:r>
              <a:rPr lang="es-ES" sz="1600" dirty="0"/>
              <a:t> (WPENS) </a:t>
            </a:r>
            <a:r>
              <a:rPr lang="es-ES" sz="1600" dirty="0" err="1"/>
              <a:t>it</a:t>
            </a:r>
            <a:r>
              <a:rPr lang="es-ES" sz="1600" dirty="0"/>
              <a:t> </a:t>
            </a:r>
            <a:r>
              <a:rPr lang="es-ES" sz="1600" dirty="0" err="1"/>
              <a:t>will</a:t>
            </a:r>
            <a:r>
              <a:rPr lang="es-ES" sz="1600" dirty="0"/>
              <a:t> be </a:t>
            </a:r>
            <a:r>
              <a:rPr lang="es-ES" sz="1600" dirty="0" err="1"/>
              <a:t>developed</a:t>
            </a:r>
            <a:r>
              <a:rPr lang="es-ES" sz="1600" dirty="0"/>
              <a:t> more in </a:t>
            </a:r>
            <a:r>
              <a:rPr lang="es-ES" sz="1600" dirty="0" err="1"/>
              <a:t>detail</a:t>
            </a:r>
            <a:r>
              <a:rPr lang="es-ES" sz="1600" dirty="0"/>
              <a:t> </a:t>
            </a:r>
            <a:r>
              <a:rPr lang="es-ES" sz="1600" dirty="0" err="1"/>
              <a:t>other</a:t>
            </a:r>
            <a:r>
              <a:rPr lang="es-ES" sz="1600" dirty="0"/>
              <a:t> </a:t>
            </a:r>
            <a:r>
              <a:rPr lang="es-ES" sz="1600" dirty="0" err="1"/>
              <a:t>fusion-related</a:t>
            </a:r>
            <a:r>
              <a:rPr lang="es-ES" sz="1600" dirty="0"/>
              <a:t> </a:t>
            </a:r>
            <a:r>
              <a:rPr lang="es-ES" sz="1600" dirty="0" err="1"/>
              <a:t>irradiation</a:t>
            </a:r>
            <a:r>
              <a:rPr lang="es-ES" sz="1600" dirty="0"/>
              <a:t> modules</a:t>
            </a:r>
          </a:p>
          <a:p>
            <a:r>
              <a:rPr lang="es-ES" sz="1600" dirty="0"/>
              <a:t>Next </a:t>
            </a:r>
            <a:r>
              <a:rPr lang="es-ES" sz="1600" dirty="0" err="1"/>
              <a:t>few</a:t>
            </a:r>
            <a:r>
              <a:rPr lang="es-ES" sz="1600" dirty="0"/>
              <a:t> </a:t>
            </a:r>
            <a:r>
              <a:rPr lang="es-ES" sz="1600" dirty="0" err="1"/>
              <a:t>years</a:t>
            </a:r>
            <a:r>
              <a:rPr lang="es-ES" sz="1600" dirty="0"/>
              <a:t> (DONES-Con) </a:t>
            </a:r>
            <a:r>
              <a:rPr lang="es-ES" sz="1600" dirty="0" err="1"/>
              <a:t>it</a:t>
            </a:r>
            <a:r>
              <a:rPr lang="es-ES" sz="1600" dirty="0"/>
              <a:t> </a:t>
            </a:r>
            <a:r>
              <a:rPr lang="es-ES" sz="1600" dirty="0" err="1"/>
              <a:t>will</a:t>
            </a:r>
            <a:r>
              <a:rPr lang="es-ES" sz="1600" dirty="0"/>
              <a:t> be </a:t>
            </a:r>
            <a:r>
              <a:rPr lang="es-ES" sz="1600" dirty="0" err="1"/>
              <a:t>developed</a:t>
            </a:r>
            <a:r>
              <a:rPr lang="es-ES" sz="1600" dirty="0"/>
              <a:t> more in </a:t>
            </a:r>
            <a:r>
              <a:rPr lang="es-ES" sz="1600" dirty="0" err="1"/>
              <a:t>detail</a:t>
            </a:r>
            <a:r>
              <a:rPr lang="es-ES" sz="1600" dirty="0"/>
              <a:t> </a:t>
            </a:r>
            <a:r>
              <a:rPr lang="es-ES" sz="1600" dirty="0" err="1"/>
              <a:t>other</a:t>
            </a:r>
            <a:r>
              <a:rPr lang="es-ES" sz="1600" dirty="0"/>
              <a:t> fusión and non-</a:t>
            </a:r>
            <a:r>
              <a:rPr lang="es-ES" sz="1600" dirty="0" err="1"/>
              <a:t>fusion</a:t>
            </a:r>
            <a:r>
              <a:rPr lang="es-ES" sz="1600" dirty="0"/>
              <a:t> </a:t>
            </a:r>
            <a:r>
              <a:rPr lang="es-ES" sz="1600" dirty="0" err="1"/>
              <a:t>related</a:t>
            </a:r>
            <a:r>
              <a:rPr lang="es-ES" sz="1600" dirty="0"/>
              <a:t> </a:t>
            </a:r>
            <a:r>
              <a:rPr lang="es-ES" sz="1600" dirty="0" err="1"/>
              <a:t>irradiation</a:t>
            </a:r>
            <a:r>
              <a:rPr lang="es-ES" sz="1600" dirty="0"/>
              <a:t> modules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805BCB-9646-B830-CBB9-6A0A577A395B}"/>
              </a:ext>
            </a:extLst>
          </p:cNvPr>
          <p:cNvSpPr txBox="1"/>
          <p:nvPr/>
        </p:nvSpPr>
        <p:spPr>
          <a:xfrm>
            <a:off x="3011477" y="5639567"/>
            <a:ext cx="8303427" cy="8309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defTabSz="1219170"/>
            <a:r>
              <a:rPr lang="es-ES" sz="1600" b="1" dirty="0">
                <a:solidFill>
                  <a:prstClr val="black"/>
                </a:solidFill>
                <a:latin typeface="Calibri"/>
              </a:rPr>
              <a:t>Objective1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to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develop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a “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catalog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”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posible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irradiation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experiments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that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1600160" lvl="2" indent="-380990" defTabSz="121917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prstClr val="black"/>
                </a:solidFill>
                <a:latin typeface="Calibri"/>
              </a:rPr>
              <a:t>will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evolve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time (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both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and in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engineering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design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status</a:t>
            </a:r>
          </a:p>
          <a:p>
            <a:pPr marL="1600160" lvl="2" indent="-380990" defTabSz="121917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prstClr val="black"/>
                </a:solidFill>
                <a:latin typeface="Calibri"/>
              </a:rPr>
              <a:t>will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help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future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users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to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understand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facility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alibri"/>
              </a:rPr>
              <a:t>capabilities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244E3B-A78C-6DE0-2B67-8A64F1B70453}"/>
              </a:ext>
            </a:extLst>
          </p:cNvPr>
          <p:cNvSpPr txBox="1"/>
          <p:nvPr/>
        </p:nvSpPr>
        <p:spPr>
          <a:xfrm rot="187454">
            <a:off x="5167223" y="5020573"/>
            <a:ext cx="6495691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/>
              <a:t>Carefull</a:t>
            </a:r>
            <a:r>
              <a:rPr lang="es-ES" sz="1400" dirty="0"/>
              <a:t> </a:t>
            </a:r>
            <a:r>
              <a:rPr lang="es-ES" sz="1400" dirty="0" err="1"/>
              <a:t>coordination</a:t>
            </a:r>
            <a:r>
              <a:rPr lang="es-ES" sz="1400" dirty="0"/>
              <a:t> </a:t>
            </a:r>
            <a:r>
              <a:rPr lang="es-ES" sz="1400" dirty="0" err="1"/>
              <a:t>will</a:t>
            </a:r>
            <a:r>
              <a:rPr lang="es-ES" sz="1400" dirty="0"/>
              <a:t> be </a:t>
            </a:r>
            <a:r>
              <a:rPr lang="es-ES" sz="1400" dirty="0" err="1"/>
              <a:t>required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088298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896</Words>
  <Application>Microsoft Office PowerPoint</Application>
  <PresentationFormat>Panorámica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</vt:lpstr>
      <vt:lpstr>Summary of experimental capabilities on DONES</vt:lpstr>
      <vt:lpstr>IFMIF-DONES flexible design</vt:lpstr>
      <vt:lpstr>Presentación de PowerPoint</vt:lpstr>
      <vt:lpstr>Additional experimental areas</vt:lpstr>
      <vt:lpstr>Summary of experimental capabilities on DONES</vt:lpstr>
      <vt:lpstr>Summary of IFMIF-DONES experimental capabilities</vt:lpstr>
      <vt:lpstr>Summary of experimental capabilities on DONES</vt:lpstr>
      <vt:lpstr>Summary of experimental capabilities on DONES</vt:lpstr>
      <vt:lpstr>DONES Experimental Programme</vt:lpstr>
      <vt:lpstr>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Angel Ibarra</dc:creator>
  <cp:lastModifiedBy>Angel Ibarra</cp:lastModifiedBy>
  <cp:revision>1</cp:revision>
  <dcterms:created xsi:type="dcterms:W3CDTF">2023-10-17T09:47:55Z</dcterms:created>
  <dcterms:modified xsi:type="dcterms:W3CDTF">2023-10-18T09:08:55Z</dcterms:modified>
</cp:coreProperties>
</file>