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7"/>
  </p:notesMasterIdLst>
  <p:handoutMasterIdLst>
    <p:handoutMasterId r:id="rId28"/>
  </p:handoutMasterIdLst>
  <p:sldIdLst>
    <p:sldId id="256" r:id="rId5"/>
    <p:sldId id="257" r:id="rId6"/>
    <p:sldId id="437" r:id="rId7"/>
    <p:sldId id="440" r:id="rId8"/>
    <p:sldId id="443" r:id="rId9"/>
    <p:sldId id="460" r:id="rId10"/>
    <p:sldId id="461" r:id="rId11"/>
    <p:sldId id="462" r:id="rId12"/>
    <p:sldId id="445" r:id="rId13"/>
    <p:sldId id="446" r:id="rId14"/>
    <p:sldId id="447" r:id="rId15"/>
    <p:sldId id="448" r:id="rId16"/>
    <p:sldId id="449" r:id="rId17"/>
    <p:sldId id="463" r:id="rId18"/>
    <p:sldId id="450" r:id="rId19"/>
    <p:sldId id="452" r:id="rId20"/>
    <p:sldId id="454" r:id="rId21"/>
    <p:sldId id="455" r:id="rId22"/>
    <p:sldId id="456" r:id="rId23"/>
    <p:sldId id="457" r:id="rId24"/>
    <p:sldId id="458" r:id="rId25"/>
    <p:sldId id="459" r:id="rId26"/>
  </p:sldIdLst>
  <p:sldSz cx="9144000" cy="5143500" type="screen16x9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3E3"/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 autoAdjust="0"/>
    <p:restoredTop sz="96327" autoAdjust="0"/>
  </p:normalViewPr>
  <p:slideViewPr>
    <p:cSldViewPr showGuides="1">
      <p:cViewPr varScale="1">
        <p:scale>
          <a:sx n="141" d="100"/>
          <a:sy n="141" d="100"/>
        </p:scale>
        <p:origin x="666" y="26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83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5B2C45A-E869-45FE-B529-AF49C0F3C669}" type="datetimeFigureOut">
              <a:rPr lang="en-GB" smtClean="0">
                <a:latin typeface="Arial" panose="020B0604020202020204" pitchFamily="34" charset="0"/>
              </a:rPr>
              <a:pPr/>
              <a:t>20/10/2023</a:t>
            </a:fld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GB" dirty="0">
              <a:latin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A1166760-0E69-430F-A97F-08802152DB5E}" type="slidenum">
              <a:rPr lang="en-GB" smtClean="0">
                <a:latin typeface="Arial" panose="020B0604020202020204" pitchFamily="34" charset="0"/>
              </a:rPr>
              <a:pPr/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6496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F93E6C17-F35F-4654-8DE9-B693AC206066}" type="datetimeFigureOut">
              <a:rPr lang="en-GB" smtClean="0"/>
              <a:pPr/>
              <a:t>20/10/2023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>
                <a:latin typeface="Arial" panose="020B0604020202020204" pitchFamily="34" charset="0"/>
              </a:defRPr>
            </a:lvl1pPr>
          </a:lstStyle>
          <a:p>
            <a:fld id="{49027E0A-1465-4A40-B1D5-9126D49509F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3348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5536" y="1761660"/>
            <a:ext cx="8496944" cy="972108"/>
          </a:xfrm>
        </p:spPr>
        <p:txBody>
          <a:bodyPr>
            <a:noAutofit/>
          </a:bodyPr>
          <a:lstStyle>
            <a:lvl1pPr algn="l">
              <a:defRPr sz="35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5536" y="3219822"/>
            <a:ext cx="4392488" cy="324036"/>
          </a:xfrm>
        </p:spPr>
        <p:txBody>
          <a:bodyPr>
            <a:normAutofit/>
          </a:bodyPr>
          <a:lstStyle>
            <a:lvl1pPr marL="0" indent="0" algn="l">
              <a:buNone/>
              <a:defRPr sz="2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 </a:t>
            </a:r>
            <a:r>
              <a:rPr lang="en-US"/>
              <a:t>of presenter</a:t>
            </a:r>
            <a:endParaRPr lang="en-US" dirty="0"/>
          </a:p>
        </p:txBody>
      </p:sp>
      <p:sp>
        <p:nvSpPr>
          <p:cNvPr id="5" name="AutoShape 2" descr="https://idw-online.de/pages/de/institutionlogo921"/>
          <p:cNvSpPr>
            <a:spLocks noChangeAspect="1" noChangeArrowheads="1"/>
          </p:cNvSpPr>
          <p:nvPr userDrawn="1"/>
        </p:nvSpPr>
        <p:spPr bwMode="auto">
          <a:xfrm>
            <a:off x="155576" y="-342900"/>
            <a:ext cx="1076325" cy="71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Picture Placeholder 10"/>
          <p:cNvSpPr>
            <a:spLocks noGrp="1"/>
          </p:cNvSpPr>
          <p:nvPr>
            <p:ph type="pic" sz="quarter" idx="10" hasCustomPrompt="1"/>
          </p:nvPr>
        </p:nvSpPr>
        <p:spPr>
          <a:xfrm>
            <a:off x="395537" y="4268763"/>
            <a:ext cx="1295375" cy="679252"/>
          </a:xfrm>
        </p:spPr>
        <p:txBody>
          <a:bodyPr>
            <a:normAutofit/>
          </a:bodyPr>
          <a:lstStyle>
            <a:lvl1pPr marL="0" indent="0" algn="ctr">
              <a:buFontTx/>
              <a:buNone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Logo of presenter</a:t>
            </a:r>
            <a:endParaRPr lang="en-GB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5724129" y="4245936"/>
            <a:ext cx="3168352" cy="702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pic>
        <p:nvPicPr>
          <p:cNvPr id="24" name="Bild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348"/>
          <a:stretch/>
        </p:blipFill>
        <p:spPr>
          <a:xfrm>
            <a:off x="0" y="0"/>
            <a:ext cx="9144000" cy="4176000"/>
          </a:xfrm>
          <a:prstGeom prst="rect">
            <a:avLst/>
          </a:prstGeom>
        </p:spPr>
      </p:pic>
      <p:pic>
        <p:nvPicPr>
          <p:cNvPr id="25" name="Bild 13" descr="EU_und_Text.jpg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320000"/>
            <a:ext cx="3456384" cy="649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95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9144000" cy="514350"/>
          </a:xfrm>
          <a:prstGeom prst="rect">
            <a:avLst/>
          </a:prstGeom>
          <a:solidFill>
            <a:srgbClr val="E3E3E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150"/>
            <a:ext cx="7543800" cy="342900"/>
          </a:xfrm>
        </p:spPr>
        <p:txBody>
          <a:bodyPr>
            <a:noAutofit/>
          </a:bodyPr>
          <a:lstStyle>
            <a:lvl1pPr algn="l">
              <a:lnSpc>
                <a:spcPts val="3200"/>
              </a:lnSpc>
              <a:defRPr sz="32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9582"/>
            <a:ext cx="8229600" cy="3672408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buFont typeface="Arial" panose="020B0604020202020204" pitchFamily="34" charset="0"/>
              <a:buChar char="•"/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buFont typeface="Arial" panose="020B0604020202020204" pitchFamily="34" charset="0"/>
              <a:buChar char="•"/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r>
              <a:rPr lang="en-GB" dirty="0"/>
              <a:t>Name of presenter | Conference | Venue | Date </a:t>
            </a:r>
            <a:r>
              <a:rPr lang="en-GB"/>
              <a:t>| Page </a:t>
            </a:r>
            <a:fld id="{6A6D9FA1-99C7-4910-8E32-B85D378B0060}" type="slidenum">
              <a:rPr lang="en-GB" smtClean="0"/>
              <a:pPr algn="r"/>
              <a:t>‹#›</a:t>
            </a:fld>
            <a:endParaRPr lang="en-GB" dirty="0"/>
          </a:p>
        </p:txBody>
      </p:sp>
      <p:pic>
        <p:nvPicPr>
          <p:cNvPr id="7" name="Picture 6" descr="EurofusionDisc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6416" y="70180"/>
            <a:ext cx="367958" cy="373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975160"/>
      </p:ext>
    </p:extLst>
  </p:cSld>
  <p:clrMapOvr>
    <a:masterClrMapping/>
  </p:clrMapOvr>
  <p:hf sldNum="0" hd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EB1851A-CFBC-47C7-80F8-04FF84B1759D}" type="datetimeFigureOut">
              <a:rPr lang="en-GB" smtClean="0"/>
              <a:pPr/>
              <a:t>20/10/2023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6A6D9FA1-99C7-4910-8E32-B85D378B006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642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jpeg"/><Relationship Id="rId18" Type="http://schemas.openxmlformats.org/officeDocument/2006/relationships/image" Target="../media/image20.png"/><Relationship Id="rId26" Type="http://schemas.openxmlformats.org/officeDocument/2006/relationships/hyperlink" Target="https://indico.ifmif-dones.es/event/4/contributions/354/author/448" TargetMode="External"/><Relationship Id="rId3" Type="http://schemas.openxmlformats.org/officeDocument/2006/relationships/image" Target="../media/image5.png"/><Relationship Id="rId21" Type="http://schemas.openxmlformats.org/officeDocument/2006/relationships/hyperlink" Target="https://indico.ifmif-dones.es/event/4/contributions/354/author/447" TargetMode="External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hyperlink" Target="https://indico.ifmif-dones.es/event/4/contributions/354/author/445" TargetMode="External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0" Type="http://schemas.openxmlformats.org/officeDocument/2006/relationships/image" Target="../media/image22.jpeg"/><Relationship Id="rId29" Type="http://schemas.openxmlformats.org/officeDocument/2006/relationships/hyperlink" Target="https://indico.ifmif-dones.es/event/4/contributions/354/author/449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jpeg"/><Relationship Id="rId24" Type="http://schemas.openxmlformats.org/officeDocument/2006/relationships/hyperlink" Target="https://indico.ifmif-dones.es/event/4/contributions/354/author/440" TargetMode="External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hyperlink" Target="https://indico.ifmif-dones.es/event/4/contributions/354/author/441" TargetMode="External"/><Relationship Id="rId28" Type="http://schemas.openxmlformats.org/officeDocument/2006/relationships/hyperlink" Target="https://indico.ifmif-dones.es/event/4/contributions/354/author/442" TargetMode="External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hyperlink" Target="https://indico.ifmif-dones.es/event/4/contributions/354/author/450" TargetMode="External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hyperlink" Target="https://indico.ifmif-dones.es/event/4/contributions/354/author/446" TargetMode="External"/><Relationship Id="rId27" Type="http://schemas.openxmlformats.org/officeDocument/2006/relationships/hyperlink" Target="https://indico.ifmif-dones.es/event/4/contributions/354/author/443" TargetMode="External"/><Relationship Id="rId30" Type="http://schemas.openxmlformats.org/officeDocument/2006/relationships/hyperlink" Target="https://indico.ifmif-dones.es/event/4/contributions/354/author/444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7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330.png"/><Relationship Id="rId4" Type="http://schemas.openxmlformats.org/officeDocument/2006/relationships/image" Target="../media/image3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59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370.png"/><Relationship Id="rId4" Type="http://schemas.openxmlformats.org/officeDocument/2006/relationships/image" Target="../media/image5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hyperlink" Target="mailto:tomasz.piotrowski@pw.edu.pl" TargetMode="External"/><Relationship Id="rId21" Type="http://schemas.openxmlformats.org/officeDocument/2006/relationships/image" Target="../media/image22.jpeg"/><Relationship Id="rId7" Type="http://schemas.openxmlformats.org/officeDocument/2006/relationships/image" Target="../media/image8.png"/><Relationship Id="rId12" Type="http://schemas.openxmlformats.org/officeDocument/2006/relationships/image" Target="../media/image13.jpeg"/><Relationship Id="rId17" Type="http://schemas.openxmlformats.org/officeDocument/2006/relationships/image" Target="../media/image18.png"/><Relationship Id="rId2" Type="http://schemas.openxmlformats.org/officeDocument/2006/relationships/image" Target="../media/image4.png"/><Relationship Id="rId16" Type="http://schemas.openxmlformats.org/officeDocument/2006/relationships/image" Target="../media/image17.png"/><Relationship Id="rId20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cid:part3.Z9fwhCaa.9uhBvz33@ugr.es" TargetMode="External"/><Relationship Id="rId5" Type="http://schemas.openxmlformats.org/officeDocument/2006/relationships/image" Target="../media/image37.png"/><Relationship Id="rId4" Type="http://schemas.openxmlformats.org/officeDocument/2006/relationships/image" Target="cid:part2.VnAbVMwg.IpUOFlxJ@ugr.e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Tomasz Piotrowski, </a:t>
            </a:r>
            <a:r>
              <a:rPr lang="pl-PL" dirty="0" err="1"/>
              <a:t>D.Sc</a:t>
            </a:r>
            <a:r>
              <a:rPr lang="pl-PL" dirty="0"/>
              <a:t>. Eng.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CD6B3F9-7995-9858-A481-ED57AB3E7011}"/>
              </a:ext>
            </a:extLst>
          </p:cNvPr>
          <p:cNvSpPr txBox="1"/>
          <p:nvPr/>
        </p:nvSpPr>
        <p:spPr>
          <a:xfrm>
            <a:off x="1187624" y="1707108"/>
            <a:ext cx="72008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LiberationSans"/>
              </a:rPr>
              <a:t>Concrete optimization and qualification for IFMIF/DONES and fusion program</a:t>
            </a:r>
            <a:endParaRPr lang="pl-PL" sz="2400" b="0" i="0" u="none" strike="noStrike" baseline="0" dirty="0">
              <a:latin typeface="LiberationSans"/>
            </a:endParaRPr>
          </a:p>
          <a:p>
            <a:pPr algn="r"/>
            <a:r>
              <a:rPr lang="en-US" sz="1600" dirty="0"/>
              <a:t>Second DONES User Workshop | Granada 19-20/10/2023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F650567-C89E-7E06-ECEE-18284E133491}"/>
              </a:ext>
            </a:extLst>
          </p:cNvPr>
          <p:cNvSpPr txBox="1">
            <a:spLocks/>
          </p:cNvSpPr>
          <p:nvPr/>
        </p:nvSpPr>
        <p:spPr>
          <a:xfrm>
            <a:off x="395536" y="3543858"/>
            <a:ext cx="6264696" cy="324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 err="1"/>
              <a:t>Warsaw</a:t>
            </a:r>
            <a:r>
              <a:rPr lang="pl-PL" dirty="0"/>
              <a:t> University of Technology (POLAND)</a:t>
            </a:r>
            <a:endParaRPr lang="en-US" dirty="0"/>
          </a:p>
        </p:txBody>
      </p:sp>
      <p:grpSp>
        <p:nvGrpSpPr>
          <p:cNvPr id="4" name="Grupo 27">
            <a:extLst>
              <a:ext uri="{FF2B5EF4-FFF2-40B4-BE49-F238E27FC236}">
                <a16:creationId xmlns:a16="http://schemas.microsoft.com/office/drawing/2014/main" id="{7F0F7992-D68F-6463-CE90-43F7DD65CADC}"/>
              </a:ext>
            </a:extLst>
          </p:cNvPr>
          <p:cNvGrpSpPr>
            <a:grpSpLocks noChangeAspect="1"/>
          </p:cNvGrpSpPr>
          <p:nvPr/>
        </p:nvGrpSpPr>
        <p:grpSpPr>
          <a:xfrm>
            <a:off x="131677" y="4228477"/>
            <a:ext cx="3479138" cy="828000"/>
            <a:chOff x="459333" y="1340768"/>
            <a:chExt cx="4930237" cy="1332871"/>
          </a:xfrm>
        </p:grpSpPr>
        <p:pic>
          <p:nvPicPr>
            <p:cNvPr id="9" name="Imagen 28">
              <a:extLst>
                <a:ext uri="{FF2B5EF4-FFF2-40B4-BE49-F238E27FC236}">
                  <a16:creationId xmlns:a16="http://schemas.microsoft.com/office/drawing/2014/main" id="{5F98219B-BE58-3F6C-05A2-FFD10186AC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313" b="-1251"/>
            <a:stretch/>
          </p:blipFill>
          <p:spPr>
            <a:xfrm>
              <a:off x="459333" y="1352310"/>
              <a:ext cx="2322866" cy="360000"/>
            </a:xfrm>
            <a:prstGeom prst="rect">
              <a:avLst/>
            </a:prstGeom>
          </p:spPr>
        </p:pic>
        <p:pic>
          <p:nvPicPr>
            <p:cNvPr id="10" name="Imagen 29" descr="Forma&#10;&#10;Descripción generada automáticamente">
              <a:extLst>
                <a:ext uri="{FF2B5EF4-FFF2-40B4-BE49-F238E27FC236}">
                  <a16:creationId xmlns:a16="http://schemas.microsoft.com/office/drawing/2014/main" id="{3490F8B3-E76A-A598-33D7-28A4FC86B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024" y="1340768"/>
              <a:ext cx="720000" cy="360000"/>
            </a:xfrm>
            <a:prstGeom prst="rect">
              <a:avLst/>
            </a:prstGeom>
          </p:spPr>
        </p:pic>
        <p:pic>
          <p:nvPicPr>
            <p:cNvPr id="11" name="Imagen 3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A67F40AD-7ACB-AC45-C9AD-A387EC0FD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8570" y="1352310"/>
              <a:ext cx="441000" cy="360000"/>
            </a:xfrm>
            <a:prstGeom prst="rect">
              <a:avLst/>
            </a:prstGeom>
          </p:spPr>
        </p:pic>
        <p:pic>
          <p:nvPicPr>
            <p:cNvPr id="12" name="Imagen 31" descr="Dibujo de un animal con la boca abierta&#10;&#10;Descripción generada automáticamente con confianza baja">
              <a:extLst>
                <a:ext uri="{FF2B5EF4-FFF2-40B4-BE49-F238E27FC236}">
                  <a16:creationId xmlns:a16="http://schemas.microsoft.com/office/drawing/2014/main" id="{E8A5A49B-4E65-57FD-8F78-9BB5840C8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108" y="2306416"/>
              <a:ext cx="1074462" cy="360000"/>
            </a:xfrm>
            <a:prstGeom prst="rect">
              <a:avLst/>
            </a:prstGeom>
          </p:spPr>
        </p:pic>
        <p:pic>
          <p:nvPicPr>
            <p:cNvPr id="13" name="Imagen 32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7AEB3A8D-A9D3-9A3E-3902-B72EFF46F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" t="25229" r="4327" b="21852"/>
            <a:stretch/>
          </p:blipFill>
          <p:spPr>
            <a:xfrm>
              <a:off x="3678188" y="1836901"/>
              <a:ext cx="928910" cy="360000"/>
            </a:xfrm>
            <a:prstGeom prst="rect">
              <a:avLst/>
            </a:prstGeom>
          </p:spPr>
        </p:pic>
        <p:pic>
          <p:nvPicPr>
            <p:cNvPr id="14" name="Imagen 33" descr="Imagen que contiene Forma&#10;&#10;Descripción generada automáticamente">
              <a:extLst>
                <a:ext uri="{FF2B5EF4-FFF2-40B4-BE49-F238E27FC236}">
                  <a16:creationId xmlns:a16="http://schemas.microsoft.com/office/drawing/2014/main" id="{DC23896D-F658-8E60-6639-359EC8853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02" y="1785521"/>
              <a:ext cx="916363" cy="360000"/>
            </a:xfrm>
            <a:prstGeom prst="rect">
              <a:avLst/>
            </a:prstGeom>
          </p:spPr>
        </p:pic>
        <p:pic>
          <p:nvPicPr>
            <p:cNvPr id="15" name="Imagen 34">
              <a:extLst>
                <a:ext uri="{FF2B5EF4-FFF2-40B4-BE49-F238E27FC236}">
                  <a16:creationId xmlns:a16="http://schemas.microsoft.com/office/drawing/2014/main" id="{F6B59CBA-3650-FE4C-C35A-06BD6C910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" t="31006" r="3014" b="30991"/>
            <a:stretch/>
          </p:blipFill>
          <p:spPr>
            <a:xfrm>
              <a:off x="2652153" y="1836901"/>
              <a:ext cx="890527" cy="360000"/>
            </a:xfrm>
            <a:prstGeom prst="rect">
              <a:avLst/>
            </a:prstGeom>
          </p:spPr>
        </p:pic>
        <p:pic>
          <p:nvPicPr>
            <p:cNvPr id="16" name="Imagen 35" descr="Icono&#10;&#10;Descripción generada automáticamente">
              <a:extLst>
                <a:ext uri="{FF2B5EF4-FFF2-40B4-BE49-F238E27FC236}">
                  <a16:creationId xmlns:a16="http://schemas.microsoft.com/office/drawing/2014/main" id="{D5D83597-61B0-B2DA-B15C-9E591D987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66" y="1816221"/>
              <a:ext cx="360000" cy="360000"/>
            </a:xfrm>
            <a:prstGeom prst="rect">
              <a:avLst/>
            </a:prstGeom>
          </p:spPr>
        </p:pic>
        <p:pic>
          <p:nvPicPr>
            <p:cNvPr id="17" name="Imagen 36" descr="Icono&#10;&#10;Descripción generada automáticamente">
              <a:extLst>
                <a:ext uri="{FF2B5EF4-FFF2-40B4-BE49-F238E27FC236}">
                  <a16:creationId xmlns:a16="http://schemas.microsoft.com/office/drawing/2014/main" id="{5BA02A0D-7788-0462-004F-DAE534AF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266" y="1847239"/>
              <a:ext cx="360000" cy="360000"/>
            </a:xfrm>
            <a:prstGeom prst="rect">
              <a:avLst/>
            </a:prstGeom>
          </p:spPr>
        </p:pic>
        <p:pic>
          <p:nvPicPr>
            <p:cNvPr id="18" name="Imagen 37">
              <a:extLst>
                <a:ext uri="{FF2B5EF4-FFF2-40B4-BE49-F238E27FC236}">
                  <a16:creationId xmlns:a16="http://schemas.microsoft.com/office/drawing/2014/main" id="{8F22488C-B6E5-A18D-F6A3-9F7B9E33A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15" y="2291175"/>
              <a:ext cx="851215" cy="360000"/>
            </a:xfrm>
            <a:prstGeom prst="rect">
              <a:avLst/>
            </a:prstGeom>
          </p:spPr>
        </p:pic>
        <p:pic>
          <p:nvPicPr>
            <p:cNvPr id="19" name="Imagen 38" descr="Logotipo&#10;&#10;Descripción generada automáticamente">
              <a:extLst>
                <a:ext uri="{FF2B5EF4-FFF2-40B4-BE49-F238E27FC236}">
                  <a16:creationId xmlns:a16="http://schemas.microsoft.com/office/drawing/2014/main" id="{4BEB6CBF-ACB5-2DD6-B4AC-031AA92E7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48" b="27552"/>
            <a:stretch/>
          </p:blipFill>
          <p:spPr>
            <a:xfrm>
              <a:off x="4660081" y="1785521"/>
              <a:ext cx="719998" cy="360000"/>
            </a:xfrm>
            <a:prstGeom prst="rect">
              <a:avLst/>
            </a:prstGeom>
          </p:spPr>
        </p:pic>
        <p:pic>
          <p:nvPicPr>
            <p:cNvPr id="20" name="Imagen 39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858E9FDF-0822-6D83-F49A-1280FE8A0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999" y="2294618"/>
              <a:ext cx="765957" cy="360000"/>
            </a:xfrm>
            <a:prstGeom prst="rect">
              <a:avLst/>
            </a:prstGeom>
          </p:spPr>
        </p:pic>
        <p:pic>
          <p:nvPicPr>
            <p:cNvPr id="21" name="Imagen 40" descr="Logotipo&#10;&#10;Descripción generada automáticamente">
              <a:extLst>
                <a:ext uri="{FF2B5EF4-FFF2-40B4-BE49-F238E27FC236}">
                  <a16:creationId xmlns:a16="http://schemas.microsoft.com/office/drawing/2014/main" id="{C4F6D95F-EDF7-2944-28E0-511DC59C7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266" y="2313639"/>
              <a:ext cx="535020" cy="360000"/>
            </a:xfrm>
            <a:prstGeom prst="rect">
              <a:avLst/>
            </a:prstGeom>
          </p:spPr>
        </p:pic>
        <p:pic>
          <p:nvPicPr>
            <p:cNvPr id="22" name="Imagen 41" descr="Icono&#10;&#10;Descripción generada automáticamente">
              <a:extLst>
                <a:ext uri="{FF2B5EF4-FFF2-40B4-BE49-F238E27FC236}">
                  <a16:creationId xmlns:a16="http://schemas.microsoft.com/office/drawing/2014/main" id="{B4B61BFF-B5E5-FBB5-50E7-A8DB5310E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332" y="2306416"/>
              <a:ext cx="359532" cy="360000"/>
            </a:xfrm>
            <a:prstGeom prst="rect">
              <a:avLst/>
            </a:prstGeom>
          </p:spPr>
        </p:pic>
        <p:pic>
          <p:nvPicPr>
            <p:cNvPr id="23" name="Imagen 42" descr="Patrón de fondo&#10;&#10;Descripción generada automáticamente">
              <a:extLst>
                <a:ext uri="{FF2B5EF4-FFF2-40B4-BE49-F238E27FC236}">
                  <a16:creationId xmlns:a16="http://schemas.microsoft.com/office/drawing/2014/main" id="{62116A22-FA98-23BA-4F46-E1BA7DFE4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2313138"/>
              <a:ext cx="246744" cy="360000"/>
            </a:xfrm>
            <a:prstGeom prst="rect">
              <a:avLst/>
            </a:prstGeom>
          </p:spPr>
        </p:pic>
        <p:pic>
          <p:nvPicPr>
            <p:cNvPr id="24" name="Imagen 43">
              <a:extLst>
                <a:ext uri="{FF2B5EF4-FFF2-40B4-BE49-F238E27FC236}">
                  <a16:creationId xmlns:a16="http://schemas.microsoft.com/office/drawing/2014/main" id="{F0F979E5-6E47-F93B-4F30-1CAF740CB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98" b="7392"/>
            <a:stretch/>
          </p:blipFill>
          <p:spPr>
            <a:xfrm>
              <a:off x="3779912" y="2291175"/>
              <a:ext cx="491288" cy="360000"/>
            </a:xfrm>
            <a:prstGeom prst="rect">
              <a:avLst/>
            </a:prstGeom>
          </p:spPr>
        </p:pic>
        <p:pic>
          <p:nvPicPr>
            <p:cNvPr id="25" name="Imagen 44" descr="Imagen que contiene firmar, texto, objeto, reloj&#10;&#10;Descripción generada automáticamente">
              <a:extLst>
                <a:ext uri="{FF2B5EF4-FFF2-40B4-BE49-F238E27FC236}">
                  <a16:creationId xmlns:a16="http://schemas.microsoft.com/office/drawing/2014/main" id="{924F3E50-C498-B0B3-63FF-5328E2B79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271" y="1357091"/>
              <a:ext cx="1206704" cy="360000"/>
            </a:xfrm>
            <a:prstGeom prst="rect">
              <a:avLst/>
            </a:prstGeom>
          </p:spPr>
        </p:pic>
      </p:grpSp>
      <p:pic>
        <p:nvPicPr>
          <p:cNvPr id="26" name="Obraz 25">
            <a:extLst>
              <a:ext uri="{FF2B5EF4-FFF2-40B4-BE49-F238E27FC236}">
                <a16:creationId xmlns:a16="http://schemas.microsoft.com/office/drawing/2014/main" id="{2A3FE118-1911-69FD-8570-68EA9CC4CE3B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73" y="4349736"/>
            <a:ext cx="1487342" cy="635501"/>
          </a:xfrm>
          <a:prstGeom prst="rect">
            <a:avLst/>
          </a:prstGeom>
        </p:spPr>
      </p:pic>
      <p:sp>
        <p:nvSpPr>
          <p:cNvPr id="28" name="pole tekstowe 27">
            <a:extLst>
              <a:ext uri="{FF2B5EF4-FFF2-40B4-BE49-F238E27FC236}">
                <a16:creationId xmlns:a16="http://schemas.microsoft.com/office/drawing/2014/main" id="{3C5941B4-ED40-FB29-DD41-E62AC97C38F9}"/>
              </a:ext>
            </a:extLst>
          </p:cNvPr>
          <p:cNvSpPr txBox="1"/>
          <p:nvPr/>
        </p:nvSpPr>
        <p:spPr>
          <a:xfrm>
            <a:off x="494386" y="80847"/>
            <a:ext cx="8498928" cy="936000"/>
          </a:xfrm>
          <a:prstGeom prst="rect">
            <a:avLst/>
          </a:prstGeom>
          <a:noFill/>
          <a:ln>
            <a:noFill/>
          </a:ln>
        </p:spPr>
        <p:txBody>
          <a:bodyPr wrap="square" numCol="2">
            <a:spAutoFit/>
          </a:bodyPr>
          <a:lstStyle/>
          <a:p>
            <a:r>
              <a:rPr lang="pl-PL" sz="800" b="0" i="0" u="none" strike="noStrike" dirty="0" err="1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María</a:t>
            </a:r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José </a:t>
            </a:r>
            <a:r>
              <a:rPr lang="pl-PL" sz="800" b="0" i="0" u="none" strike="noStrike" dirty="0" err="1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Martínez-Echevarría</a:t>
            </a:r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Romero 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pl-PL" sz="800" b="0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Universidad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de Granada)</a:t>
            </a:r>
          </a:p>
          <a:p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Piotr </a:t>
            </a:r>
            <a:r>
              <a:rPr lang="pl-PL" sz="800" b="0" i="0" u="none" strike="noStrike" dirty="0" err="1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Prochoń</a:t>
            </a:r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pl-PL" sz="800" b="0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Warsaw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University of Technology)</a:t>
            </a:r>
            <a:endParaRPr lang="pl-PL" sz="800" dirty="0">
              <a:solidFill>
                <a:srgbClr val="FFFF00"/>
              </a:solidFill>
              <a:latin typeface="Roboto" panose="02000000000000000000" pitchFamily="2" charset="0"/>
            </a:endParaRPr>
          </a:p>
          <a:p>
            <a:r>
              <a:rPr lang="pl-PL" sz="800" b="0" i="0" u="none" strike="noStrike" dirty="0" err="1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Monica</a:t>
            </a:r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Lopez Alonso 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(University of Granada)</a:t>
            </a:r>
            <a:endParaRPr lang="pl-PL" sz="800" dirty="0">
              <a:solidFill>
                <a:srgbClr val="FFFF00"/>
              </a:solidFill>
              <a:latin typeface="Roboto" panose="02000000000000000000" pitchFamily="2" charset="0"/>
            </a:endParaRPr>
          </a:p>
          <a:p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Rafał Michalczyk 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pl-PL" sz="800" b="0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Warsaw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University of Technology)</a:t>
            </a:r>
            <a:endParaRPr lang="pl-PL" sz="800" dirty="0">
              <a:solidFill>
                <a:srgbClr val="FFFF00"/>
              </a:solidFill>
              <a:latin typeface="Roboto" panose="02000000000000000000" pitchFamily="2" charset="0"/>
            </a:endParaRPr>
          </a:p>
          <a:p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Armando </a:t>
            </a:r>
            <a:r>
              <a:rPr lang="pl-PL" sz="800" b="0" i="0" u="none" strike="noStrike" dirty="0" err="1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Arvizu</a:t>
            </a:r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800" b="0" i="0" u="none" strike="noStrike" dirty="0" err="1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Montes</a:t>
            </a:r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(University of Granada)</a:t>
            </a:r>
          </a:p>
          <a:p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Łukasz Ciupiński 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pl-PL" sz="800" b="0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Warsaw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University of Technology)</a:t>
            </a:r>
            <a:endParaRPr lang="pl-PL" sz="800" dirty="0">
              <a:solidFill>
                <a:srgbClr val="FFFF00"/>
              </a:solidFill>
              <a:latin typeface="Roboto" panose="02000000000000000000" pitchFamily="2" charset="0"/>
            </a:endParaRPr>
          </a:p>
          <a:p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Santiago </a:t>
            </a:r>
            <a:r>
              <a:rPr lang="pl-PL" sz="800" b="0" i="0" u="none" strike="noStrike" dirty="0" err="1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Becerril</a:t>
            </a:r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l-PL" sz="800" b="0" i="0" u="none" strike="noStrike" dirty="0" err="1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Jarque</a:t>
            </a:r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(IFMIF-DONES </a:t>
            </a:r>
            <a:r>
              <a:rPr lang="pl-PL" sz="800" b="0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España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)</a:t>
            </a:r>
            <a:endParaRPr lang="pl-PL" sz="800" dirty="0">
              <a:solidFill>
                <a:srgbClr val="FFFF00"/>
              </a:solidFill>
              <a:latin typeface="Roboto" panose="02000000000000000000" pitchFamily="2" charset="0"/>
            </a:endParaRPr>
          </a:p>
          <a:p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Kazimierz Józefiak 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pl-PL" sz="800" b="0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Warsaw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University of Technology)</a:t>
            </a:r>
          </a:p>
          <a:p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2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Yuefeng Qiu 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(Karlsruhe </a:t>
            </a:r>
            <a:r>
              <a:rPr lang="pl-PL" sz="800" b="0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Institute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of Technology)</a:t>
            </a:r>
            <a:endParaRPr lang="pl-PL" sz="800" dirty="0">
              <a:solidFill>
                <a:srgbClr val="FFFF00"/>
              </a:solidFill>
              <a:latin typeface="Roboto" panose="02000000000000000000" pitchFamily="2" charset="0"/>
            </a:endParaRPr>
          </a:p>
          <a:p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Hari </a:t>
            </a:r>
            <a:r>
              <a:rPr lang="pl-PL" sz="800" b="0" i="0" u="none" strike="noStrike" dirty="0" err="1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Chohan</a:t>
            </a:r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3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(UKAEA)</a:t>
            </a:r>
            <a:endParaRPr lang="pl-PL" sz="800" dirty="0">
              <a:solidFill>
                <a:srgbClr val="FFFF00"/>
              </a:solidFill>
              <a:latin typeface="Roboto" panose="02000000000000000000" pitchFamily="2" charset="0"/>
            </a:endParaRPr>
          </a:p>
          <a:p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Martin </a:t>
            </a:r>
            <a:r>
              <a:rPr lang="pl-PL" sz="800" b="0" i="0" u="none" strike="noStrike" dirty="0" err="1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Ansorge</a:t>
            </a:r>
            <a:r>
              <a:rPr lang="pl-PL" sz="800" b="0" i="0" u="none" strike="noStrike" dirty="0">
                <a:solidFill>
                  <a:srgbClr val="FFFF00"/>
                </a:solidFill>
                <a:effectLst/>
                <a:latin typeface="Roboto" panose="02000000000000000000" pitchFamily="2" charset="0"/>
                <a:hlinkClick r:id="rId3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 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pl-PL" sz="800" b="0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Nuclear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sz="800" b="0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Physics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sz="800" b="0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Institute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of the CAS, </a:t>
            </a:r>
            <a:r>
              <a:rPr lang="pl-PL" sz="800" b="0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Rez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sz="800" b="0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near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l-PL" sz="800" b="0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Prague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)</a:t>
            </a:r>
          </a:p>
          <a:p>
            <a:r>
              <a:rPr lang="pl-PL" sz="800" dirty="0">
                <a:solidFill>
                  <a:srgbClr val="FFFF00"/>
                </a:solidFill>
                <a:latin typeface="Roboto" panose="02000000000000000000" pitchFamily="2" charset="0"/>
              </a:rPr>
              <a:t>Magdalena Wojtkowska 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pl-PL" sz="800" b="0" i="0" dirty="0" err="1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Warsaw</a:t>
            </a:r>
            <a:r>
              <a:rPr lang="pl-PL" sz="800" b="0" i="0" dirty="0">
                <a:solidFill>
                  <a:srgbClr val="FFFF00"/>
                </a:solidFill>
                <a:effectLst/>
                <a:latin typeface="Roboto" panose="02000000000000000000" pitchFamily="2" charset="0"/>
              </a:rPr>
              <a:t> University of Technology)</a:t>
            </a:r>
            <a:endParaRPr lang="pl-PL" sz="800" dirty="0">
              <a:solidFill>
                <a:srgbClr val="FFFF00"/>
              </a:solidFill>
              <a:latin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740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Obraz 26">
            <a:extLst>
              <a:ext uri="{FF2B5EF4-FFF2-40B4-BE49-F238E27FC236}">
                <a16:creationId xmlns:a16="http://schemas.microsoft.com/office/drawing/2014/main" id="{BD386C5F-58F8-70F9-0F72-604CD0241D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626945"/>
            <a:ext cx="4320000" cy="2259539"/>
          </a:xfrm>
          <a:prstGeom prst="rect">
            <a:avLst/>
          </a:prstGeom>
        </p:spPr>
      </p:pic>
      <p:pic>
        <p:nvPicPr>
          <p:cNvPr id="24" name="Obraz 23">
            <a:extLst>
              <a:ext uri="{FF2B5EF4-FFF2-40B4-BE49-F238E27FC236}">
                <a16:creationId xmlns:a16="http://schemas.microsoft.com/office/drawing/2014/main" id="{986DD196-7EF5-217D-0887-6BDD837944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457" y="2571750"/>
            <a:ext cx="4320000" cy="2256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200" dirty="0"/>
              <a:t>Fast neutron </a:t>
            </a:r>
            <a:r>
              <a:rPr lang="en-US" sz="2200" dirty="0"/>
              <a:t>removal</a:t>
            </a:r>
            <a:r>
              <a:rPr lang="pl-PL" sz="2200" dirty="0"/>
              <a:t> </a:t>
            </a:r>
            <a:r>
              <a:rPr lang="en-US" sz="2200" dirty="0"/>
              <a:t>cross-section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7A3ADF93-664F-24B7-2CA9-6807EA26F7BA}"/>
                  </a:ext>
                </a:extLst>
              </p:cNvPr>
              <p:cNvSpPr txBox="1"/>
              <p:nvPr/>
            </p:nvSpPr>
            <p:spPr>
              <a:xfrm>
                <a:off x="1403648" y="3442375"/>
                <a:ext cx="3024336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l-PL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=0.095 </m:t>
                      </m:r>
                      <m:r>
                        <a:rPr lang="pl-PL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l-PL" sz="2400" b="0" i="1" baseline="16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2400" b="0" i="1" baseline="30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7A3ADF93-664F-24B7-2CA9-6807EA26F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3648" y="3442375"/>
                <a:ext cx="3024336" cy="453137"/>
              </a:xfrm>
              <a:prstGeom prst="rect">
                <a:avLst/>
              </a:prstGeom>
              <a:blipFill>
                <a:blip r:embed="rId4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09AA3222-B72E-B961-F013-4ED63A6C43D1}"/>
                  </a:ext>
                </a:extLst>
              </p:cNvPr>
              <p:cNvSpPr txBox="1"/>
              <p:nvPr/>
            </p:nvSpPr>
            <p:spPr>
              <a:xfrm>
                <a:off x="5436096" y="1754815"/>
                <a:ext cx="3024336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sub>
                      </m:sSub>
                      <m:r>
                        <a:rPr lang="pl-P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=0.116 </m:t>
                      </m:r>
                      <m:r>
                        <a:rPr lang="pl-P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l-PL" sz="2400" b="0" i="1" baseline="16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2400" b="0" i="1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09AA3222-B72E-B961-F013-4ED63A6C4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754815"/>
                <a:ext cx="3024336" cy="453137"/>
              </a:xfrm>
              <a:prstGeom prst="rect">
                <a:avLst/>
              </a:prstGeom>
              <a:blipFill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Łącznik: łamany 19">
            <a:extLst>
              <a:ext uri="{FF2B5EF4-FFF2-40B4-BE49-F238E27FC236}">
                <a16:creationId xmlns:a16="http://schemas.microsoft.com/office/drawing/2014/main" id="{8B7E1200-0FB6-1A8E-F5CE-0D5EB24E1A3B}"/>
              </a:ext>
            </a:extLst>
          </p:cNvPr>
          <p:cNvCxnSpPr>
            <a:cxnSpLocks/>
          </p:cNvCxnSpPr>
          <p:nvPr/>
        </p:nvCxnSpPr>
        <p:spPr>
          <a:xfrm flipV="1">
            <a:off x="4510457" y="2882096"/>
            <a:ext cx="2237201" cy="786847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3DD4BAF3-EF1D-70EF-D315-8894765351CF}"/>
              </a:ext>
            </a:extLst>
          </p:cNvPr>
          <p:cNvSpPr txBox="1"/>
          <p:nvPr/>
        </p:nvSpPr>
        <p:spPr>
          <a:xfrm>
            <a:off x="4788024" y="310958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FF0000"/>
                </a:solidFill>
              </a:rPr>
              <a:t>+22%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8AC33BD-407F-C68B-16F9-25E202839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pl-PL" dirty="0"/>
              <a:t>Tomasz Piotrowski </a:t>
            </a:r>
            <a:r>
              <a:rPr lang="en-GB" dirty="0"/>
              <a:t>| </a:t>
            </a:r>
            <a:r>
              <a:rPr lang="pl-PL" dirty="0"/>
              <a:t>Second DONES User Workshop  </a:t>
            </a:r>
            <a:r>
              <a:rPr lang="en-GB" dirty="0"/>
              <a:t>| </a:t>
            </a:r>
            <a:r>
              <a:rPr lang="pl-PL" dirty="0"/>
              <a:t>Granada</a:t>
            </a:r>
            <a:r>
              <a:rPr lang="en-GB" dirty="0"/>
              <a:t> | </a:t>
            </a:r>
            <a:r>
              <a:rPr lang="pl-PL" dirty="0"/>
              <a:t>19-20/10/2023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10</a:t>
            </a:fld>
            <a:endParaRPr lang="en-GB" dirty="0"/>
          </a:p>
        </p:txBody>
      </p:sp>
      <p:pic>
        <p:nvPicPr>
          <p:cNvPr id="5" name="Symbol zastępczy zawartości 6">
            <a:extLst>
              <a:ext uri="{FF2B5EF4-FFF2-40B4-BE49-F238E27FC236}">
                <a16:creationId xmlns:a16="http://schemas.microsoft.com/office/drawing/2014/main" id="{54271824-125A-FC16-D3F5-138B6306CC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0457" y="1685222"/>
            <a:ext cx="3960000" cy="806289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34DE1A79-7B91-EDB5-9575-E020909B50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8264" y="3794341"/>
            <a:ext cx="3960000" cy="801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213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az 18">
            <a:extLst>
              <a:ext uri="{FF2B5EF4-FFF2-40B4-BE49-F238E27FC236}">
                <a16:creationId xmlns:a16="http://schemas.microsoft.com/office/drawing/2014/main" id="{4AEA097F-4510-4F38-08CB-7446067C5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621" y="741375"/>
            <a:ext cx="4320000" cy="2259539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3BFDCD5D-7D57-4B5D-9B71-71E83232F1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32" y="2514712"/>
            <a:ext cx="4320000" cy="22569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200" dirty="0"/>
              <a:t>M</a:t>
            </a:r>
            <a:r>
              <a:rPr lang="en-US" sz="2200" dirty="0"/>
              <a:t>acroscopic </a:t>
            </a:r>
            <a:r>
              <a:rPr lang="pl-PL" sz="2200" dirty="0"/>
              <a:t>fast </a:t>
            </a:r>
            <a:r>
              <a:rPr lang="en-US" sz="2200" dirty="0"/>
              <a:t>neutron scattering cross-section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09AA3222-B72E-B961-F013-4ED63A6C43D1}"/>
                  </a:ext>
                </a:extLst>
              </p:cNvPr>
              <p:cNvSpPr txBox="1"/>
              <p:nvPr/>
            </p:nvSpPr>
            <p:spPr>
              <a:xfrm>
                <a:off x="5436096" y="1939914"/>
                <a:ext cx="3024336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pl-P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l-P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=0.921 </m:t>
                      </m:r>
                      <m:r>
                        <a:rPr lang="pl-P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l-PL" sz="2400" b="0" i="1" baseline="16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2400" b="0" i="1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09AA3222-B72E-B961-F013-4ED63A6C4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39914"/>
                <a:ext cx="3024336" cy="453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7A3ADF93-664F-24B7-2CA9-6807EA26F7BA}"/>
                  </a:ext>
                </a:extLst>
              </p:cNvPr>
              <p:cNvSpPr txBox="1"/>
              <p:nvPr/>
            </p:nvSpPr>
            <p:spPr>
              <a:xfrm>
                <a:off x="1259632" y="3643182"/>
                <a:ext cx="3024336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pl-PL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𝑠</m:t>
                          </m:r>
                        </m:sub>
                      </m:sSub>
                      <m:r>
                        <a:rPr lang="pl-PL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=0.735 </m:t>
                      </m:r>
                      <m:r>
                        <a:rPr lang="pl-PL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l-PL" sz="2400" b="0" i="1" baseline="16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2400" b="0" i="1" baseline="30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7A3ADF93-664F-24B7-2CA9-6807EA26F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643182"/>
                <a:ext cx="3024336" cy="453137"/>
              </a:xfrm>
              <a:prstGeom prst="rect">
                <a:avLst/>
              </a:prstGeom>
              <a:blipFill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Łącznik: łamany 9">
            <a:extLst>
              <a:ext uri="{FF2B5EF4-FFF2-40B4-BE49-F238E27FC236}">
                <a16:creationId xmlns:a16="http://schemas.microsoft.com/office/drawing/2014/main" id="{5D321BC5-6221-F5D6-93D1-0744FE906027}"/>
              </a:ext>
            </a:extLst>
          </p:cNvPr>
          <p:cNvCxnSpPr>
            <a:cxnSpLocks/>
          </p:cNvCxnSpPr>
          <p:nvPr/>
        </p:nvCxnSpPr>
        <p:spPr>
          <a:xfrm flipV="1">
            <a:off x="4566795" y="2970331"/>
            <a:ext cx="2180863" cy="66208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B262E30-E20A-87A2-43EB-CEE2809220C2}"/>
              </a:ext>
            </a:extLst>
          </p:cNvPr>
          <p:cNvSpPr txBox="1"/>
          <p:nvPr/>
        </p:nvSpPr>
        <p:spPr>
          <a:xfrm>
            <a:off x="4788024" y="310958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FF0000"/>
                </a:solidFill>
              </a:rPr>
              <a:t>+25%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1D338C85-4A63-88CE-F13F-DEADF7D082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pl-PL" dirty="0"/>
              <a:t>Tomasz Piotrowski </a:t>
            </a:r>
            <a:r>
              <a:rPr lang="en-GB" dirty="0"/>
              <a:t>| </a:t>
            </a:r>
            <a:r>
              <a:rPr lang="pl-PL" dirty="0"/>
              <a:t>Second DONES User Workshop  </a:t>
            </a:r>
            <a:r>
              <a:rPr lang="en-GB" dirty="0"/>
              <a:t>| </a:t>
            </a:r>
            <a:r>
              <a:rPr lang="pl-PL" dirty="0"/>
              <a:t>Granada</a:t>
            </a:r>
            <a:r>
              <a:rPr lang="en-GB" dirty="0"/>
              <a:t> | </a:t>
            </a:r>
            <a:r>
              <a:rPr lang="pl-PL" dirty="0"/>
              <a:t>19-20/10/2023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11</a:t>
            </a:fld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559DC83C-EB7E-6FF1-76CF-4F66CB350F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5932" y="1640104"/>
            <a:ext cx="3960000" cy="80597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63323997-931A-4F73-0B98-D194EF51164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8264" y="3820873"/>
            <a:ext cx="3960000" cy="8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7518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>
            <a:extLst>
              <a:ext uri="{FF2B5EF4-FFF2-40B4-BE49-F238E27FC236}">
                <a16:creationId xmlns:a16="http://schemas.microsoft.com/office/drawing/2014/main" id="{87A65703-9741-A8B2-50BF-966D6E916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81" y="2515900"/>
            <a:ext cx="4320000" cy="2259539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6099E488-75AA-795A-F774-945C06556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3988" y="711558"/>
            <a:ext cx="4320000" cy="2259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200" dirty="0"/>
              <a:t>M</a:t>
            </a:r>
            <a:r>
              <a:rPr lang="en-US" sz="2200" dirty="0"/>
              <a:t>acroscopic thermal neutron absorption cross-section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09AA3222-B72E-B961-F013-4ED63A6C43D1}"/>
                  </a:ext>
                </a:extLst>
              </p:cNvPr>
              <p:cNvSpPr txBox="1"/>
              <p:nvPr/>
            </p:nvSpPr>
            <p:spPr>
              <a:xfrm>
                <a:off x="5436096" y="1939914"/>
                <a:ext cx="3024336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pl-P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l-P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=0.0748 </m:t>
                      </m:r>
                      <m:r>
                        <a:rPr lang="pl-P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l-PL" sz="2400" b="0" i="1" baseline="16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2400" b="0" i="1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09AA3222-B72E-B961-F013-4ED63A6C4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39914"/>
                <a:ext cx="3024336" cy="45313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7A3ADF93-664F-24B7-2CA9-6807EA26F7BA}"/>
                  </a:ext>
                </a:extLst>
              </p:cNvPr>
              <p:cNvSpPr txBox="1"/>
              <p:nvPr/>
            </p:nvSpPr>
            <p:spPr>
              <a:xfrm>
                <a:off x="881820" y="3728515"/>
                <a:ext cx="3024336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pl-PL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pl-PL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 0083</m:t>
                      </m:r>
                      <m:r>
                        <a:rPr lang="pl-PL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l-PL" sz="2400" b="0" i="1" baseline="16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2400" b="0" i="1" baseline="30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7A3ADF93-664F-24B7-2CA9-6807EA26F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820" y="3728515"/>
                <a:ext cx="3024336" cy="453137"/>
              </a:xfrm>
              <a:prstGeom prst="rect">
                <a:avLst/>
              </a:prstGeom>
              <a:blipFill>
                <a:blip r:embed="rId5"/>
                <a:stretch>
                  <a:fillRect b="-13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Łącznik: łamany 9">
            <a:extLst>
              <a:ext uri="{FF2B5EF4-FFF2-40B4-BE49-F238E27FC236}">
                <a16:creationId xmlns:a16="http://schemas.microsoft.com/office/drawing/2014/main" id="{5D321BC5-6221-F5D6-93D1-0744FE906027}"/>
              </a:ext>
            </a:extLst>
          </p:cNvPr>
          <p:cNvCxnSpPr>
            <a:cxnSpLocks/>
          </p:cNvCxnSpPr>
          <p:nvPr/>
        </p:nvCxnSpPr>
        <p:spPr>
          <a:xfrm flipV="1">
            <a:off x="4566795" y="2970331"/>
            <a:ext cx="2180863" cy="66208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B262E30-E20A-87A2-43EB-CEE2809220C2}"/>
              </a:ext>
            </a:extLst>
          </p:cNvPr>
          <p:cNvSpPr txBox="1"/>
          <p:nvPr/>
        </p:nvSpPr>
        <p:spPr>
          <a:xfrm>
            <a:off x="4788024" y="310958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FF0000"/>
                </a:solidFill>
              </a:rPr>
              <a:t>+804%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1695521-2EED-6828-52B3-6FB597B8A8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pl-PL" dirty="0"/>
              <a:t>Tomasz Piotrowski </a:t>
            </a:r>
            <a:r>
              <a:rPr lang="en-GB" dirty="0"/>
              <a:t>| </a:t>
            </a:r>
            <a:r>
              <a:rPr lang="pl-PL" dirty="0"/>
              <a:t>Second DONES User Workshop  </a:t>
            </a:r>
            <a:r>
              <a:rPr lang="en-GB" dirty="0"/>
              <a:t>| </a:t>
            </a:r>
            <a:r>
              <a:rPr lang="pl-PL" dirty="0"/>
              <a:t>Granada</a:t>
            </a:r>
            <a:r>
              <a:rPr lang="en-GB" dirty="0"/>
              <a:t> | </a:t>
            </a:r>
            <a:r>
              <a:rPr lang="pl-PL" dirty="0"/>
              <a:t>19-20/10/2023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12</a:t>
            </a:fld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ED923FE-59EB-A18A-D35E-8D5196B61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1181" y="1592540"/>
            <a:ext cx="3960000" cy="801134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4A5B24D4-64BF-420A-D81F-02B891E3A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8808" y="3765903"/>
            <a:ext cx="3960000" cy="80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936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>
            <a:extLst>
              <a:ext uri="{FF2B5EF4-FFF2-40B4-BE49-F238E27FC236}">
                <a16:creationId xmlns:a16="http://schemas.microsoft.com/office/drawing/2014/main" id="{BB0375B7-46D0-0832-4A35-C4F135621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0478" y="711555"/>
            <a:ext cx="4320000" cy="2259539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2089B269-6C83-FC57-7196-426A9D16DE6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320" y="2499740"/>
            <a:ext cx="4320000" cy="225953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200" dirty="0"/>
              <a:t>Total </a:t>
            </a:r>
            <a:r>
              <a:rPr lang="en-US" sz="2200" dirty="0"/>
              <a:t>macroscopic neutron cross-section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8F993-F11D-7092-AF13-90677CDC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l-PL" dirty="0"/>
              <a:t>Tomasz Piotrowski | Second DONES User Workshop  | Granada | 19-20/10/2023 |</a:t>
            </a:r>
            <a:r>
              <a:rPr lang="en-GB" dirty="0"/>
              <a:t> Page </a:t>
            </a:r>
            <a:fld id="{6A6D9FA1-99C7-4910-8E32-B85D378B0060}" type="slidenum">
              <a:rPr lang="en-GB" smtClean="0"/>
              <a:pPr algn="r"/>
              <a:t>13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09AA3222-B72E-B961-F013-4ED63A6C43D1}"/>
                  </a:ext>
                </a:extLst>
              </p:cNvPr>
              <p:cNvSpPr txBox="1"/>
              <p:nvPr/>
            </p:nvSpPr>
            <p:spPr>
              <a:xfrm>
                <a:off x="5436096" y="1939914"/>
                <a:ext cx="3024336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pl-PL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l-P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=0.996 </m:t>
                      </m:r>
                      <m:r>
                        <a:rPr lang="pl-PL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l-PL" sz="2400" b="0" i="1" baseline="16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2400" b="0" i="1" baseline="30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aseline="30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pole tekstowe 11">
                <a:extLst>
                  <a:ext uri="{FF2B5EF4-FFF2-40B4-BE49-F238E27FC236}">
                    <a16:creationId xmlns:a16="http://schemas.microsoft.com/office/drawing/2014/main" id="{09AA3222-B72E-B961-F013-4ED63A6C43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1939914"/>
                <a:ext cx="3024336" cy="453137"/>
              </a:xfrm>
              <a:prstGeom prst="rect">
                <a:avLst/>
              </a:prstGeom>
              <a:blipFill>
                <a:blip r:embed="rId4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7A3ADF93-664F-24B7-2CA9-6807EA26F7BA}"/>
                  </a:ext>
                </a:extLst>
              </p:cNvPr>
              <p:cNvSpPr txBox="1"/>
              <p:nvPr/>
            </p:nvSpPr>
            <p:spPr>
              <a:xfrm>
                <a:off x="1115616" y="3721875"/>
                <a:ext cx="3024336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40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Σ</m:t>
                          </m:r>
                        </m:e>
                        <m:sub>
                          <m:r>
                            <a:rPr lang="pl-PL" sz="2400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</m:sSub>
                      <m:r>
                        <a:rPr lang="pl-PL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=0. 743</m:t>
                      </m:r>
                      <m:r>
                        <a:rPr lang="pl-PL" sz="24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  <m:r>
                        <a:rPr lang="pl-PL" sz="2400" b="0" i="1" baseline="16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pl-PL" sz="2400" b="0" i="1" baseline="30000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baseline="300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1" name="pole tekstowe 10">
                <a:extLst>
                  <a:ext uri="{FF2B5EF4-FFF2-40B4-BE49-F238E27FC236}">
                    <a16:creationId xmlns:a16="http://schemas.microsoft.com/office/drawing/2014/main" id="{7A3ADF93-664F-24B7-2CA9-6807EA26F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3721875"/>
                <a:ext cx="3024336" cy="453137"/>
              </a:xfrm>
              <a:prstGeom prst="rect">
                <a:avLst/>
              </a:prstGeom>
              <a:blipFill>
                <a:blip r:embed="rId5"/>
                <a:stretch>
                  <a:fillRect b="-40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Łącznik: łamany 9">
            <a:extLst>
              <a:ext uri="{FF2B5EF4-FFF2-40B4-BE49-F238E27FC236}">
                <a16:creationId xmlns:a16="http://schemas.microsoft.com/office/drawing/2014/main" id="{5D321BC5-6221-F5D6-93D1-0744FE906027}"/>
              </a:ext>
            </a:extLst>
          </p:cNvPr>
          <p:cNvCxnSpPr>
            <a:cxnSpLocks/>
          </p:cNvCxnSpPr>
          <p:nvPr/>
        </p:nvCxnSpPr>
        <p:spPr>
          <a:xfrm flipV="1">
            <a:off x="4566795" y="2970331"/>
            <a:ext cx="2180863" cy="662083"/>
          </a:xfrm>
          <a:prstGeom prst="bent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7B262E30-E20A-87A2-43EB-CEE2809220C2}"/>
              </a:ext>
            </a:extLst>
          </p:cNvPr>
          <p:cNvSpPr txBox="1"/>
          <p:nvPr/>
        </p:nvSpPr>
        <p:spPr>
          <a:xfrm>
            <a:off x="4788024" y="3109580"/>
            <a:ext cx="16561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>
                <a:solidFill>
                  <a:srgbClr val="FF0000"/>
                </a:solidFill>
              </a:rPr>
              <a:t>+34%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CAAE695B-E317-22D9-862E-7DF03E9E9D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20" y="1605676"/>
            <a:ext cx="3960000" cy="80597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17358780-4318-88DD-46D6-E413A59E86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68264" y="3770900"/>
            <a:ext cx="3960000" cy="805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9610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7F63F17-1DF2-9FF8-12FA-598124D6A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 err="1">
                <a:solidFill>
                  <a:prstClr val="black"/>
                </a:solidFill>
              </a:rPr>
              <a:t>Shielding</a:t>
            </a:r>
            <a:r>
              <a:rPr lang="pl-PL" b="1" dirty="0">
                <a:solidFill>
                  <a:prstClr val="black"/>
                </a:solidFill>
              </a:rPr>
              <a:t> </a:t>
            </a:r>
            <a:r>
              <a:rPr lang="pl-PL" b="1" dirty="0" err="1">
                <a:solidFill>
                  <a:prstClr val="black"/>
                </a:solidFill>
              </a:rPr>
              <a:t>mock-up</a:t>
            </a:r>
            <a:r>
              <a:rPr lang="pl-PL" b="1" dirty="0">
                <a:solidFill>
                  <a:prstClr val="black"/>
                </a:solidFill>
              </a:rPr>
              <a:t> </a:t>
            </a:r>
            <a:r>
              <a:rPr lang="pl-PL" b="1" dirty="0" err="1">
                <a:solidFill>
                  <a:prstClr val="black"/>
                </a:solidFill>
              </a:rPr>
              <a:t>experiment</a:t>
            </a:r>
            <a:endParaRPr lang="en-US" dirty="0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id="{40FCCCF6-AB9D-CBA3-C681-87316733A7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en-GB"/>
              <a:t>Name of presenter | Conference | Venue | Date | Page </a:t>
            </a:r>
            <a:fld id="{6A6D9FA1-99C7-4910-8E32-B85D378B0060}" type="slidenum">
              <a:rPr lang="en-GB" smtClean="0"/>
              <a:pPr algn="r"/>
              <a:t>14</a:t>
            </a:fld>
            <a:endParaRPr lang="en-GB" dirty="0"/>
          </a:p>
        </p:txBody>
      </p:sp>
      <p:pic>
        <p:nvPicPr>
          <p:cNvPr id="15" name="Obraz 14">
            <a:extLst>
              <a:ext uri="{FF2B5EF4-FFF2-40B4-BE49-F238E27FC236}">
                <a16:creationId xmlns:a16="http://schemas.microsoft.com/office/drawing/2014/main" id="{F8B87F43-995B-D47C-0762-717D2702C1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19" y="2931047"/>
            <a:ext cx="3413702" cy="1864028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AEA13419-3F6D-2F7D-5F6E-7F86783647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6494" y="597866"/>
            <a:ext cx="2415151" cy="2219328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506618E0-7001-11DC-CB49-3F2CA975D4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007" y="2942580"/>
            <a:ext cx="3510226" cy="1840961"/>
          </a:xfrm>
          <a:prstGeom prst="rect">
            <a:avLst/>
          </a:prstGeom>
        </p:spPr>
      </p:pic>
      <p:pic>
        <p:nvPicPr>
          <p:cNvPr id="18" name="Obraz 17">
            <a:extLst>
              <a:ext uri="{FF2B5EF4-FFF2-40B4-BE49-F238E27FC236}">
                <a16:creationId xmlns:a16="http://schemas.microsoft.com/office/drawing/2014/main" id="{923CDE8D-5C73-2B62-5015-C1E17F8DCF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4453" y="616494"/>
            <a:ext cx="1969335" cy="221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9281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Hydrogen content</a:t>
            </a:r>
            <a:r>
              <a:rPr lang="pl-PL" sz="2200" dirty="0"/>
              <a:t> TCD</a:t>
            </a:r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8F993-F11D-7092-AF13-90677CDC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l-PL" dirty="0"/>
              <a:t>Tomasz Piotrowski | Second DONES User Workshop  | Granada | 19-20/10/2023 |</a:t>
            </a:r>
            <a:r>
              <a:rPr lang="en-GB" dirty="0"/>
              <a:t> Page </a:t>
            </a:r>
            <a:fld id="{6A6D9FA1-99C7-4910-8E32-B85D378B0060}" type="slidenum">
              <a:rPr lang="en-GB" smtClean="0"/>
              <a:pPr algn="r"/>
              <a:t>15</a:t>
            </a:fld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9831F54-FB6C-5136-0EE0-97190AE7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13968"/>
            <a:ext cx="3744416" cy="2025964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BBFA822-F7B9-43B2-853B-398AFB4F27A3}"/>
              </a:ext>
            </a:extLst>
          </p:cNvPr>
          <p:cNvSpPr txBox="1"/>
          <p:nvPr/>
        </p:nvSpPr>
        <p:spPr>
          <a:xfrm>
            <a:off x="4229100" y="786646"/>
            <a:ext cx="457200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b="1" i="0" u="none" strike="noStrike" baseline="0" dirty="0">
                <a:solidFill>
                  <a:srgbClr val="6F6F6F"/>
                </a:solidFill>
                <a:latin typeface="Arial" panose="020B0604020202020204" pitchFamily="34" charset="0"/>
              </a:rPr>
              <a:t>4.6 Determination of Carbon, Hydrogen and Nitrogen contents</a:t>
            </a:r>
          </a:p>
          <a:p>
            <a:pPr algn="l"/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Carbon, hydrogen and nitrogen contents are determined by measurement in a thermal conductivity</a:t>
            </a:r>
          </a:p>
          <a:p>
            <a:pPr algn="l"/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detector </a:t>
            </a:r>
            <a:r>
              <a:rPr lang="pl-PL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(TCD) </a:t>
            </a:r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after sample burning and separation of combustion gases through a chromatographic column.</a:t>
            </a:r>
          </a:p>
          <a:p>
            <a:pPr algn="l"/>
            <a:r>
              <a:rPr lang="en-US" sz="14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Results are reported in Table 8.</a:t>
            </a:r>
            <a:endParaRPr lang="en-US" sz="1400" dirty="0"/>
          </a:p>
        </p:txBody>
      </p:sp>
      <p:pic>
        <p:nvPicPr>
          <p:cNvPr id="19" name="Obraz 18">
            <a:extLst>
              <a:ext uri="{FF2B5EF4-FFF2-40B4-BE49-F238E27FC236}">
                <a16:creationId xmlns:a16="http://schemas.microsoft.com/office/drawing/2014/main" id="{9B9505D4-32BA-8DBF-B9E5-4EA904DAF7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3005991"/>
            <a:ext cx="50673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26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Hydrogen content</a:t>
            </a:r>
            <a:r>
              <a:rPr lang="pl-PL" sz="2200" dirty="0"/>
              <a:t> TGA</a:t>
            </a:r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8F993-F11D-7092-AF13-90677CDC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l-PL" dirty="0"/>
              <a:t>Tomasz Piotrowski | Second DONES User Workshop  | Granada | 19-20/10/2023 |</a:t>
            </a:r>
            <a:r>
              <a:rPr lang="en-GB" dirty="0"/>
              <a:t> Page </a:t>
            </a:r>
            <a:fld id="{6A6D9FA1-99C7-4910-8E32-B85D378B0060}" type="slidenum">
              <a:rPr lang="en-GB" smtClean="0"/>
              <a:pPr algn="r"/>
              <a:t>16</a:t>
            </a:fld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9831F54-FB6C-5136-0EE0-97190AE7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13968"/>
            <a:ext cx="3744416" cy="2025964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B842FC0D-DAA5-3C8B-8FFD-0C2B6A3BC02D}"/>
              </a:ext>
            </a:extLst>
          </p:cNvPr>
          <p:cNvSpPr txBox="1"/>
          <p:nvPr/>
        </p:nvSpPr>
        <p:spPr>
          <a:xfrm>
            <a:off x="3995936" y="699542"/>
            <a:ext cx="4824536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solidFill>
                  <a:srgbClr val="0070C0"/>
                </a:solidFill>
              </a:rPr>
              <a:t>Control of measured value:</a:t>
            </a:r>
          </a:p>
          <a:p>
            <a:pPr algn="just"/>
            <a:r>
              <a:rPr lang="en-US" sz="1600" dirty="0"/>
              <a:t>Content of carbon and hydrogen can be controlled by using values of previous results.</a:t>
            </a:r>
          </a:p>
          <a:p>
            <a:pPr algn="just"/>
            <a:r>
              <a:rPr lang="en-US" sz="1600" dirty="0"/>
              <a:t>Then hydrogen can be estimated from bounded water determined by thermogravimetric analysis</a:t>
            </a:r>
            <a:r>
              <a:rPr lang="pl-PL" sz="1600" dirty="0"/>
              <a:t> TGA.</a:t>
            </a:r>
          </a:p>
          <a:p>
            <a:pPr algn="just"/>
            <a:r>
              <a:rPr lang="en-US" sz="1600" dirty="0"/>
              <a:t>Calculation of carbon, hydrogen and oxygen is carried out by introducing molar ratios.</a:t>
            </a:r>
          </a:p>
          <a:p>
            <a:pPr algn="just"/>
            <a:r>
              <a:rPr lang="en-US" sz="1600" dirty="0"/>
              <a:t>Results are shown in the Table 9.</a:t>
            </a:r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52B26150-D239-3EC7-2835-53B02C8F21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7584" y="2882471"/>
            <a:ext cx="4960000" cy="144000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AAF3794F-FB89-B494-6FE1-832C7B34AA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2850627"/>
            <a:ext cx="348218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303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Hydrogen content TGA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8F993-F11D-7092-AF13-90677CDC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l-PL" dirty="0"/>
              <a:t>Tomasz Piotrowski | Second DONES User Workshop  | Granada | 19-20/10/2023 |</a:t>
            </a:r>
            <a:r>
              <a:rPr lang="en-GB" dirty="0"/>
              <a:t> Page </a:t>
            </a:r>
            <a:fld id="{6A6D9FA1-99C7-4910-8E32-B85D378B0060}" type="slidenum">
              <a:rPr lang="en-GB" smtClean="0"/>
              <a:pPr algn="r"/>
              <a:t>17</a:t>
            </a:fld>
            <a:endParaRPr lang="en-GB" dirty="0"/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6E6EB5E4-A340-2C50-6875-D6C65DA72506}"/>
              </a:ext>
            </a:extLst>
          </p:cNvPr>
          <p:cNvSpPr txBox="1"/>
          <p:nvPr/>
        </p:nvSpPr>
        <p:spPr>
          <a:xfrm>
            <a:off x="4427984" y="627534"/>
            <a:ext cx="45720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Regarding TG/DTG, it was conducted under a nitrogen atmosphere at a temperature range from ambient temperature to 1000 °C (10 °C/min) using the SDT Q600 V20.9 Build 20/TA Instrument. TG/DTG was assigned in conjunction with XRD and FTIR analyses to distinguish between the different hydration products by determining their weight losses and temperature ranges related to their decomposition. </a:t>
            </a:r>
            <a:r>
              <a:rPr lang="en-US" sz="1400" b="1" dirty="0">
                <a:highlight>
                  <a:srgbClr val="FFFF00"/>
                </a:highlight>
              </a:rPr>
              <a:t>TG/DTG was also employed to determine the water ratio from which the hydrogen content was assessed.</a:t>
            </a:r>
            <a:endParaRPr lang="pl-PL" sz="1400" b="1" dirty="0">
              <a:highlight>
                <a:srgbClr val="FFFF00"/>
              </a:highlight>
            </a:endParaRPr>
          </a:p>
          <a:p>
            <a:endParaRPr lang="pl-PL" sz="1400" dirty="0"/>
          </a:p>
          <a:p>
            <a:r>
              <a:rPr lang="pl-PL" sz="1400" dirty="0"/>
              <a:t>„… </a:t>
            </a:r>
            <a:r>
              <a:rPr lang="en-US" sz="1400" dirty="0"/>
              <a:t>weight losses stemming from the </a:t>
            </a:r>
            <a:r>
              <a:rPr lang="en-US" sz="1400" dirty="0">
                <a:highlight>
                  <a:srgbClr val="FFFF00"/>
                </a:highlight>
              </a:rPr>
              <a:t>decomposition of CSH (75–180 °C), CH (410–465 °C), and C (685–760 °C)</a:t>
            </a:r>
            <a:r>
              <a:rPr lang="pl-PL" sz="1400" dirty="0"/>
              <a:t>…”</a:t>
            </a:r>
          </a:p>
          <a:p>
            <a:endParaRPr lang="pl-PL" sz="1400" dirty="0"/>
          </a:p>
          <a:p>
            <a:r>
              <a:rPr lang="pl-PL" sz="1400" dirty="0"/>
              <a:t>„… </a:t>
            </a:r>
            <a:r>
              <a:rPr lang="en-US" sz="1400" dirty="0"/>
              <a:t>Water contents are also determined to be 11.52, 9.69, and 10.39% for CC, CR</a:t>
            </a:r>
            <a:r>
              <a:rPr lang="pl-PL" sz="1400" dirty="0"/>
              <a:t>1</a:t>
            </a:r>
            <a:r>
              <a:rPr lang="en-US" sz="1400" dirty="0"/>
              <a:t>, and CR2, respectively…</a:t>
            </a:r>
            <a:r>
              <a:rPr lang="pl-PL" sz="1400" dirty="0"/>
              <a:t>”</a:t>
            </a:r>
            <a:endParaRPr lang="en-US" sz="1400" dirty="0"/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1DD7FE90-29A3-EDB0-C727-B9A8BCBD0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930" y="2810413"/>
            <a:ext cx="3983130" cy="1970927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FD6B938E-406A-C428-E1A0-4EED509756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048" y="638572"/>
            <a:ext cx="3407088" cy="2044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280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Hydrogen content TGA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8F993-F11D-7092-AF13-90677CDC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l-PL" dirty="0"/>
              <a:t>Tomasz Piotrowski | Second DONES User Workshop  | Granada | 19-20/10/2023 |</a:t>
            </a:r>
            <a:r>
              <a:rPr lang="en-GB" dirty="0"/>
              <a:t> Page </a:t>
            </a:r>
            <a:fld id="{6A6D9FA1-99C7-4910-8E32-B85D378B0060}" type="slidenum">
              <a:rPr lang="en-GB" smtClean="0"/>
              <a:pPr algn="r"/>
              <a:t>18</a:t>
            </a:fld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9831F54-FB6C-5136-0EE0-97190AE704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613968"/>
            <a:ext cx="3744416" cy="2025964"/>
          </a:xfrm>
          <a:prstGeom prst="rect">
            <a:avLst/>
          </a:prstGeom>
        </p:spPr>
      </p:pic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BBFA822-F7B9-43B2-853B-398AFB4F27A3}"/>
              </a:ext>
            </a:extLst>
          </p:cNvPr>
          <p:cNvSpPr txBox="1"/>
          <p:nvPr/>
        </p:nvSpPr>
        <p:spPr>
          <a:xfrm>
            <a:off x="4229100" y="786646"/>
            <a:ext cx="4572000" cy="3293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600" b="1" i="0" u="none" strike="noStrike" baseline="0" dirty="0">
                <a:solidFill>
                  <a:srgbClr val="6F6F6F"/>
                </a:solidFill>
                <a:latin typeface="Arial" panose="020B0604020202020204" pitchFamily="34" charset="0"/>
              </a:rPr>
              <a:t>4.4 Thermogravimetric analysis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Thermogravimetric analysis 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TGA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is carried out under nitrogen atmosphere from 20°C to 1000°C on powder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sample (&lt; 125 </a:t>
            </a:r>
            <a:r>
              <a:rPr lang="en-US" sz="16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μm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). This technique allows following the mass variation of a sample depending on time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and temperature. It is coupled with DTA (Differential Thermal Analysis), which compares the differentia</a:t>
            </a:r>
            <a:r>
              <a:rPr lang="pl-PL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thermal flow between the sample and an inert reference. Then, exothermic or endothermic changes in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 sample are detected.</a:t>
            </a:r>
          </a:p>
          <a:p>
            <a:pPr algn="l"/>
            <a:r>
              <a:rPr lang="en-US" sz="16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Results expressed in weight percentage are reported in Table 5.</a:t>
            </a:r>
            <a:endParaRPr lang="en-US" sz="12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131D978E-61E5-D472-AEB4-706D3D0F1E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094" y="2720609"/>
            <a:ext cx="3744416" cy="215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0792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200" dirty="0" err="1"/>
              <a:t>Hydrogen</a:t>
            </a:r>
            <a:r>
              <a:rPr lang="pl-PL" sz="2200" dirty="0"/>
              <a:t> </a:t>
            </a:r>
            <a:r>
              <a:rPr lang="pl-PL" sz="2200" dirty="0" err="1"/>
              <a:t>content</a:t>
            </a:r>
            <a:r>
              <a:rPr lang="pl-PL" sz="2200" dirty="0"/>
              <a:t> TGA – </a:t>
            </a:r>
            <a:r>
              <a:rPr lang="pl-PL" sz="2200" dirty="0" err="1"/>
              <a:t>Ordinary</a:t>
            </a:r>
            <a:r>
              <a:rPr lang="pl-PL" sz="2200" dirty="0"/>
              <a:t> </a:t>
            </a:r>
            <a:r>
              <a:rPr lang="pl-PL" sz="2200" dirty="0" err="1"/>
              <a:t>concrete</a:t>
            </a:r>
            <a:r>
              <a:rPr lang="pl-PL" sz="2200" dirty="0"/>
              <a:t> </a:t>
            </a:r>
            <a:endParaRPr lang="en-US" sz="22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8F993-F11D-7092-AF13-90677CDC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l-PL" dirty="0"/>
              <a:t>Tomasz Piotrowski | Second DONES User Workshop  | Granada | 19-20/10/2023 |</a:t>
            </a:r>
            <a:r>
              <a:rPr lang="en-GB" dirty="0"/>
              <a:t> Page </a:t>
            </a:r>
            <a:fld id="{6A6D9FA1-99C7-4910-8E32-B85D378B0060}" type="slidenum">
              <a:rPr lang="en-GB" smtClean="0"/>
              <a:pPr algn="r"/>
              <a:t>19</a:t>
            </a:fld>
            <a:endParaRPr lang="en-GB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FF7140B8-06A9-6650-7D90-0C4B2ED360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7604" y="555526"/>
            <a:ext cx="7128792" cy="421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195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ITER </a:t>
            </a:r>
            <a:r>
              <a:rPr lang="en-US" dirty="0"/>
              <a:t>concrete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8F993-F11D-7092-AF13-90677CDC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l-PL" dirty="0"/>
              <a:t>Tomasz Piotrowski </a:t>
            </a:r>
            <a:r>
              <a:rPr lang="en-GB" dirty="0"/>
              <a:t>| </a:t>
            </a:r>
            <a:r>
              <a:rPr lang="pl-PL" dirty="0"/>
              <a:t>Second DONES User Workshop  </a:t>
            </a:r>
            <a:r>
              <a:rPr lang="en-GB" dirty="0"/>
              <a:t>| </a:t>
            </a:r>
            <a:r>
              <a:rPr lang="pl-PL" dirty="0"/>
              <a:t>Granada</a:t>
            </a:r>
            <a:r>
              <a:rPr lang="en-GB" dirty="0"/>
              <a:t> | </a:t>
            </a:r>
            <a:r>
              <a:rPr lang="pl-PL" dirty="0"/>
              <a:t>19-20/10/2023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2</a:t>
            </a:fld>
            <a:endParaRPr lang="en-GB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5AFEFEED-1EA1-5D8C-9142-264EC94567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02" y="529873"/>
            <a:ext cx="3996444" cy="1861845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E2C1E29-9554-8B1A-84F9-6A19F91FCC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384" y="1340500"/>
            <a:ext cx="4566663" cy="261473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BB0B488E-230A-6B20-E8CD-9D3FCE99C8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2953" y="2443861"/>
            <a:ext cx="3609304" cy="1532046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CB4310B2-8EC0-18CF-B3C0-38EA7223A65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4047" y="4091946"/>
            <a:ext cx="6165056" cy="528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560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 dirty="0"/>
              <a:t>Hydrogen content TGA – Heavy concrete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8F993-F11D-7092-AF13-90677CDC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l-PL" dirty="0"/>
              <a:t>Tomasz Piotrowski | Second DONES User Workshop  | Granada | 19-20/10/2023 |</a:t>
            </a:r>
            <a:r>
              <a:rPr lang="en-GB" dirty="0"/>
              <a:t> Page </a:t>
            </a:r>
            <a:fld id="{6A6D9FA1-99C7-4910-8E32-B85D378B0060}" type="slidenum">
              <a:rPr lang="en-GB" smtClean="0"/>
              <a:pPr algn="r"/>
              <a:t>20</a:t>
            </a:fld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239EBAB-1B34-632F-94C4-66070880E4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542" y="555526"/>
            <a:ext cx="7076915" cy="419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919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Tests to be continued in 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B8F993-F11D-7092-AF13-90677CDCA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r>
              <a:rPr lang="pl-PL" dirty="0"/>
              <a:t>Tomasz Piotrowski | Second DONES User Workshop  | Granada | 19-20/10/2023 |</a:t>
            </a:r>
            <a:r>
              <a:rPr lang="en-GB" dirty="0"/>
              <a:t> Page </a:t>
            </a:r>
            <a:fld id="{6A6D9FA1-99C7-4910-8E32-B85D378B0060}" type="slidenum">
              <a:rPr lang="en-GB" smtClean="0"/>
              <a:pPr algn="r"/>
              <a:t>21</a:t>
            </a:fld>
            <a:endParaRPr lang="en-GB" dirty="0"/>
          </a:p>
        </p:txBody>
      </p:sp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132A8B51-628C-6A58-B3C1-32E977E5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99542"/>
            <a:ext cx="5266928" cy="403244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2023:</a:t>
            </a:r>
          </a:p>
          <a:p>
            <a:pPr lvl="1"/>
            <a:r>
              <a:rPr lang="en-US" dirty="0"/>
              <a:t>Structural and technological properties</a:t>
            </a:r>
          </a:p>
          <a:p>
            <a:pPr lvl="2"/>
            <a:r>
              <a:rPr lang="en-US" u="sng" dirty="0"/>
              <a:t>Elastic modulus </a:t>
            </a:r>
            <a:r>
              <a:rPr lang="en-US" dirty="0"/>
              <a:t>and Poisson ratio</a:t>
            </a:r>
          </a:p>
          <a:p>
            <a:pPr lvl="2"/>
            <a:endParaRPr lang="en-US" dirty="0"/>
          </a:p>
          <a:p>
            <a:pPr lvl="1"/>
            <a:r>
              <a:rPr lang="en-US" dirty="0"/>
              <a:t>Durability due to corrosion of concrete</a:t>
            </a:r>
            <a:br>
              <a:rPr lang="en-US" dirty="0"/>
            </a:br>
            <a:r>
              <a:rPr lang="en-US" dirty="0"/>
              <a:t>and reinforcement</a:t>
            </a:r>
            <a:r>
              <a:rPr lang="pl-PL" dirty="0"/>
              <a:t> (UGR)</a:t>
            </a:r>
            <a:endParaRPr lang="en-US" dirty="0"/>
          </a:p>
          <a:p>
            <a:pPr lvl="2"/>
            <a:r>
              <a:rPr lang="en-US" dirty="0"/>
              <a:t>Carbonation</a:t>
            </a:r>
            <a:r>
              <a:rPr lang="pl-PL" dirty="0"/>
              <a:t>, </a:t>
            </a:r>
            <a:r>
              <a:rPr lang="pl-PL" dirty="0" err="1"/>
              <a:t>Chloride</a:t>
            </a:r>
            <a:r>
              <a:rPr lang="pl-PL" dirty="0"/>
              <a:t> </a:t>
            </a:r>
            <a:r>
              <a:rPr lang="pl-PL" dirty="0" err="1"/>
              <a:t>corrosion</a:t>
            </a:r>
            <a:endParaRPr lang="en-US" dirty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Durability due to long term temperature influence on </a:t>
            </a:r>
            <a:r>
              <a:rPr lang="en-US" dirty="0" err="1"/>
              <a:t>concret</a:t>
            </a:r>
            <a:r>
              <a:rPr lang="pl-PL" dirty="0"/>
              <a:t>e (WUT)</a:t>
            </a:r>
            <a:endParaRPr lang="en-US" dirty="0"/>
          </a:p>
          <a:p>
            <a:pPr lvl="2"/>
            <a:r>
              <a:rPr lang="pl-PL" dirty="0" err="1"/>
              <a:t>Temperature</a:t>
            </a:r>
            <a:r>
              <a:rPr lang="pl-PL" dirty="0"/>
              <a:t> 90°C</a:t>
            </a:r>
          </a:p>
          <a:p>
            <a:pPr lvl="2"/>
            <a:r>
              <a:rPr lang="pl-PL" dirty="0"/>
              <a:t>No </a:t>
            </a:r>
            <a:r>
              <a:rPr lang="pl-PL" dirty="0" err="1"/>
              <a:t>humidity</a:t>
            </a:r>
            <a:endParaRPr lang="pl-PL" dirty="0"/>
          </a:p>
          <a:p>
            <a:pPr lvl="2"/>
            <a:r>
              <a:rPr lang="pl-PL" dirty="0"/>
              <a:t>Time 1-3-6-12 </a:t>
            </a:r>
            <a:r>
              <a:rPr lang="pl-PL" dirty="0" err="1"/>
              <a:t>months</a:t>
            </a:r>
            <a:r>
              <a:rPr lang="pl-PL" dirty="0"/>
              <a:t> in the </a:t>
            </a:r>
            <a:r>
              <a:rPr lang="pl-PL" dirty="0" err="1"/>
              <a:t>owen</a:t>
            </a:r>
            <a:endParaRPr lang="pl-PL" dirty="0"/>
          </a:p>
          <a:p>
            <a:pPr lvl="2"/>
            <a:r>
              <a:rPr lang="pl-PL" dirty="0" err="1"/>
              <a:t>Properties</a:t>
            </a:r>
            <a:r>
              <a:rPr lang="pl-PL" dirty="0"/>
              <a:t>: </a:t>
            </a:r>
            <a:r>
              <a:rPr lang="pl-PL" dirty="0" err="1"/>
              <a:t>density</a:t>
            </a:r>
            <a:r>
              <a:rPr lang="pl-PL" dirty="0"/>
              <a:t>, UPV </a:t>
            </a:r>
            <a:r>
              <a:rPr lang="pl-PL" dirty="0" err="1"/>
              <a:t>Ultrasonic</a:t>
            </a:r>
            <a:r>
              <a:rPr lang="pl-PL" dirty="0"/>
              <a:t> </a:t>
            </a:r>
            <a:r>
              <a:rPr lang="pl-PL" dirty="0" err="1"/>
              <a:t>Pulse</a:t>
            </a:r>
            <a:r>
              <a:rPr lang="pl-PL" dirty="0"/>
              <a:t> </a:t>
            </a:r>
            <a:r>
              <a:rPr lang="pl-PL" dirty="0" err="1"/>
              <a:t>Velocity</a:t>
            </a:r>
            <a:r>
              <a:rPr lang="pl-PL" dirty="0"/>
              <a:t>, </a:t>
            </a:r>
            <a:r>
              <a:rPr lang="pl-PL" dirty="0" err="1"/>
              <a:t>compressive</a:t>
            </a:r>
            <a:r>
              <a:rPr lang="pl-PL" dirty="0"/>
              <a:t> </a:t>
            </a:r>
            <a:r>
              <a:rPr lang="pl-PL" dirty="0" err="1"/>
              <a:t>strength</a:t>
            </a:r>
            <a:endParaRPr lang="pl-PL" dirty="0"/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Thermal properties for heat removal</a:t>
            </a:r>
          </a:p>
          <a:p>
            <a:pPr lvl="2"/>
            <a:r>
              <a:rPr lang="en-US" dirty="0"/>
              <a:t>Specific heat, thermal conductivity, heat transfer conductivity</a:t>
            </a:r>
            <a:r>
              <a:rPr lang="pl-PL" dirty="0"/>
              <a:t> – Hot Disc Test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34EBA283-1487-9081-379C-2F7F12DF39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6136" y="763793"/>
            <a:ext cx="2549740" cy="1127001"/>
          </a:xfrm>
          <a:prstGeom prst="rect">
            <a:avLst/>
          </a:prstGeom>
        </p:spPr>
      </p:pic>
      <p:pic>
        <p:nvPicPr>
          <p:cNvPr id="1026" name="Picture 2" descr="Hot disk transient plane heat source probe and sample assembly.... |  Download Scientific Diagram">
            <a:extLst>
              <a:ext uri="{FF2B5EF4-FFF2-40B4-BE49-F238E27FC236}">
                <a16:creationId xmlns:a16="http://schemas.microsoft.com/office/drawing/2014/main" id="{B80A01A8-5522-E24E-4CB2-77049581F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2067732"/>
            <a:ext cx="2238725" cy="2067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FD0F3A71-7D36-69D0-C50F-9E7E1ABCC5A2}"/>
              </a:ext>
            </a:extLst>
          </p:cNvPr>
          <p:cNvSpPr txBox="1"/>
          <p:nvPr/>
        </p:nvSpPr>
        <p:spPr>
          <a:xfrm>
            <a:off x="5754858" y="4281283"/>
            <a:ext cx="297633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700" b="0" i="0" dirty="0">
                <a:solidFill>
                  <a:srgbClr val="333333"/>
                </a:solidFill>
                <a:effectLst/>
                <a:latin typeface="-apple-system"/>
              </a:rPr>
              <a:t>Lin, W., Fulton, P.M., Harris, R.N. </a:t>
            </a:r>
            <a:r>
              <a:rPr lang="en-US" sz="700" b="0" i="1" dirty="0">
                <a:solidFill>
                  <a:srgbClr val="333333"/>
                </a:solidFill>
                <a:effectLst/>
                <a:latin typeface="-apple-system"/>
              </a:rPr>
              <a:t>et al.</a:t>
            </a:r>
            <a:r>
              <a:rPr lang="en-US" sz="700" b="0" i="0" dirty="0">
                <a:solidFill>
                  <a:srgbClr val="333333"/>
                </a:solidFill>
                <a:effectLst/>
                <a:latin typeface="-apple-system"/>
              </a:rPr>
              <a:t> Thermal conductivities, thermal diffusivities, and volumetric heat capacities of core samples obtained from the Japan Trench Fast Drilling Project (JFAST). </a:t>
            </a:r>
            <a:r>
              <a:rPr lang="en-US" sz="700" b="0" i="1" dirty="0">
                <a:solidFill>
                  <a:srgbClr val="333333"/>
                </a:solidFill>
                <a:effectLst/>
                <a:latin typeface="-apple-system"/>
              </a:rPr>
              <a:t>Earth Planet </a:t>
            </a:r>
            <a:r>
              <a:rPr lang="en-US" sz="700" b="0" i="1" dirty="0" err="1">
                <a:solidFill>
                  <a:srgbClr val="333333"/>
                </a:solidFill>
                <a:effectLst/>
                <a:latin typeface="-apple-system"/>
              </a:rPr>
              <a:t>Sp</a:t>
            </a:r>
            <a:r>
              <a:rPr lang="en-US" sz="700" b="0" i="0" dirty="0">
                <a:solidFill>
                  <a:srgbClr val="333333"/>
                </a:solidFill>
                <a:effectLst/>
                <a:latin typeface="-apple-system"/>
              </a:rPr>
              <a:t> </a:t>
            </a:r>
            <a:r>
              <a:rPr lang="en-US" sz="700" b="1" i="0" dirty="0">
                <a:solidFill>
                  <a:srgbClr val="333333"/>
                </a:solidFill>
                <a:effectLst/>
                <a:latin typeface="-apple-system"/>
              </a:rPr>
              <a:t>66</a:t>
            </a:r>
            <a:r>
              <a:rPr lang="en-US" sz="700" b="0" i="0" dirty="0">
                <a:solidFill>
                  <a:srgbClr val="333333"/>
                </a:solidFill>
                <a:effectLst/>
                <a:latin typeface="-apple-system"/>
              </a:rPr>
              <a:t>, 48 (2014). https://doi.org/10.1186/1880-5981-66-48</a:t>
            </a:r>
            <a:endParaRPr lang="en-US" sz="700" dirty="0"/>
          </a:p>
        </p:txBody>
      </p:sp>
    </p:spTree>
    <p:extLst>
      <p:ext uri="{BB962C8B-B14F-4D97-AF65-F5344CB8AC3E}">
        <p14:creationId xmlns:p14="http://schemas.microsoft.com/office/powerpoint/2010/main" val="30529960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pl-PL" dirty="0"/>
              <a:t>Tomasz Piotrowski, </a:t>
            </a:r>
            <a:r>
              <a:rPr lang="pl-PL" dirty="0" err="1"/>
              <a:t>D.Sc</a:t>
            </a:r>
            <a:r>
              <a:rPr lang="pl-PL" dirty="0"/>
              <a:t>. Eng.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3A575D9-4B2C-9547-A865-6D57039CF7B9}"/>
              </a:ext>
            </a:extLst>
          </p:cNvPr>
          <p:cNvSpPr/>
          <p:nvPr/>
        </p:nvSpPr>
        <p:spPr>
          <a:xfrm>
            <a:off x="5220072" y="4299942"/>
            <a:ext cx="3890885" cy="685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11F0D9A-94BA-EE48-9317-87017801B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750" y="4295410"/>
            <a:ext cx="3627746" cy="744154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ECD6B3F9-7995-9858-A481-ED57AB3E7011}"/>
              </a:ext>
            </a:extLst>
          </p:cNvPr>
          <p:cNvSpPr txBox="1"/>
          <p:nvPr/>
        </p:nvSpPr>
        <p:spPr>
          <a:xfrm>
            <a:off x="1187624" y="1707108"/>
            <a:ext cx="72008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400" b="0" i="0" u="none" strike="noStrike" baseline="0" dirty="0">
                <a:latin typeface="LiberationSans"/>
              </a:rPr>
              <a:t>Concrete optimization and qualification for IFMIF/DONES and fusion program</a:t>
            </a:r>
            <a:endParaRPr lang="en-US" sz="2400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F650567-C89E-7E06-ECEE-18284E133491}"/>
              </a:ext>
            </a:extLst>
          </p:cNvPr>
          <p:cNvSpPr txBox="1">
            <a:spLocks/>
          </p:cNvSpPr>
          <p:nvPr/>
        </p:nvSpPr>
        <p:spPr>
          <a:xfrm>
            <a:off x="395536" y="3543858"/>
            <a:ext cx="6264696" cy="3240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200" b="1" kern="1200" baseline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>
                <a:solidFill>
                  <a:srgbClr val="FFFF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tomasz.piotrowski@pw.edu.pl</a:t>
            </a:r>
            <a:endParaRPr lang="en-US" dirty="0">
              <a:solidFill>
                <a:srgbClr val="FFFF00"/>
              </a:solidFill>
            </a:endParaRPr>
          </a:p>
        </p:txBody>
      </p:sp>
      <p:grpSp>
        <p:nvGrpSpPr>
          <p:cNvPr id="4" name="Grupo 27">
            <a:extLst>
              <a:ext uri="{FF2B5EF4-FFF2-40B4-BE49-F238E27FC236}">
                <a16:creationId xmlns:a16="http://schemas.microsoft.com/office/drawing/2014/main" id="{7F0F7992-D68F-6463-CE90-43F7DD65CADC}"/>
              </a:ext>
            </a:extLst>
          </p:cNvPr>
          <p:cNvGrpSpPr>
            <a:grpSpLocks noChangeAspect="1"/>
          </p:cNvGrpSpPr>
          <p:nvPr/>
        </p:nvGrpSpPr>
        <p:grpSpPr>
          <a:xfrm>
            <a:off x="131677" y="4228477"/>
            <a:ext cx="3479138" cy="828000"/>
            <a:chOff x="459333" y="1340768"/>
            <a:chExt cx="4930237" cy="1332871"/>
          </a:xfrm>
        </p:grpSpPr>
        <p:pic>
          <p:nvPicPr>
            <p:cNvPr id="9" name="Imagen 28">
              <a:extLst>
                <a:ext uri="{FF2B5EF4-FFF2-40B4-BE49-F238E27FC236}">
                  <a16:creationId xmlns:a16="http://schemas.microsoft.com/office/drawing/2014/main" id="{5F98219B-BE58-3F6C-05A2-FFD10186ACD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0313" b="-1251"/>
            <a:stretch/>
          </p:blipFill>
          <p:spPr>
            <a:xfrm>
              <a:off x="459333" y="1352310"/>
              <a:ext cx="2322866" cy="360000"/>
            </a:xfrm>
            <a:prstGeom prst="rect">
              <a:avLst/>
            </a:prstGeom>
          </p:spPr>
        </p:pic>
        <p:pic>
          <p:nvPicPr>
            <p:cNvPr id="10" name="Imagen 29" descr="Forma&#10;&#10;Descripción generada automáticamente">
              <a:extLst>
                <a:ext uri="{FF2B5EF4-FFF2-40B4-BE49-F238E27FC236}">
                  <a16:creationId xmlns:a16="http://schemas.microsoft.com/office/drawing/2014/main" id="{3490F8B3-E76A-A598-33D7-28A4FC86B6E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68024" y="1340768"/>
              <a:ext cx="720000" cy="360000"/>
            </a:xfrm>
            <a:prstGeom prst="rect">
              <a:avLst/>
            </a:prstGeom>
          </p:spPr>
        </p:pic>
        <p:pic>
          <p:nvPicPr>
            <p:cNvPr id="11" name="Imagen 30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A67F40AD-7ACB-AC45-C9AD-A387EC0FD0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48570" y="1352310"/>
              <a:ext cx="441000" cy="360000"/>
            </a:xfrm>
            <a:prstGeom prst="rect">
              <a:avLst/>
            </a:prstGeom>
          </p:spPr>
        </p:pic>
        <p:pic>
          <p:nvPicPr>
            <p:cNvPr id="12" name="Imagen 31" descr="Dibujo de un animal con la boca abierta&#10;&#10;Descripción generada automáticamente con confianza baja">
              <a:extLst>
                <a:ext uri="{FF2B5EF4-FFF2-40B4-BE49-F238E27FC236}">
                  <a16:creationId xmlns:a16="http://schemas.microsoft.com/office/drawing/2014/main" id="{E8A5A49B-4E65-57FD-8F78-9BB5840C82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15108" y="2306416"/>
              <a:ext cx="1074462" cy="360000"/>
            </a:xfrm>
            <a:prstGeom prst="rect">
              <a:avLst/>
            </a:prstGeom>
          </p:spPr>
        </p:pic>
        <p:pic>
          <p:nvPicPr>
            <p:cNvPr id="13" name="Imagen 32" descr="Logotipo&#10;&#10;Descripción generada automáticamente con confianza baja">
              <a:extLst>
                <a:ext uri="{FF2B5EF4-FFF2-40B4-BE49-F238E27FC236}">
                  <a16:creationId xmlns:a16="http://schemas.microsoft.com/office/drawing/2014/main" id="{7AEB3A8D-A9D3-9A3E-3902-B72EFF46F1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40" t="25229" r="4327" b="21852"/>
            <a:stretch/>
          </p:blipFill>
          <p:spPr>
            <a:xfrm>
              <a:off x="3678188" y="1836901"/>
              <a:ext cx="928910" cy="360000"/>
            </a:xfrm>
            <a:prstGeom prst="rect">
              <a:avLst/>
            </a:prstGeom>
          </p:spPr>
        </p:pic>
        <p:pic>
          <p:nvPicPr>
            <p:cNvPr id="14" name="Imagen 33" descr="Imagen que contiene Forma&#10;&#10;Descripción generada automáticamente">
              <a:extLst>
                <a:ext uri="{FF2B5EF4-FFF2-40B4-BE49-F238E27FC236}">
                  <a16:creationId xmlns:a16="http://schemas.microsoft.com/office/drawing/2014/main" id="{DC23896D-F658-8E60-6639-359EC885338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3502" y="1785521"/>
              <a:ext cx="916363" cy="360000"/>
            </a:xfrm>
            <a:prstGeom prst="rect">
              <a:avLst/>
            </a:prstGeom>
          </p:spPr>
        </p:pic>
        <p:pic>
          <p:nvPicPr>
            <p:cNvPr id="15" name="Imagen 34">
              <a:extLst>
                <a:ext uri="{FF2B5EF4-FFF2-40B4-BE49-F238E27FC236}">
                  <a16:creationId xmlns:a16="http://schemas.microsoft.com/office/drawing/2014/main" id="{F6B59CBA-3650-FE4C-C35A-06BD6C9105C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75" t="31006" r="3014" b="30991"/>
            <a:stretch/>
          </p:blipFill>
          <p:spPr>
            <a:xfrm>
              <a:off x="2652153" y="1836901"/>
              <a:ext cx="890527" cy="360000"/>
            </a:xfrm>
            <a:prstGeom prst="rect">
              <a:avLst/>
            </a:prstGeom>
          </p:spPr>
        </p:pic>
        <p:pic>
          <p:nvPicPr>
            <p:cNvPr id="16" name="Imagen 35" descr="Icono&#10;&#10;Descripción generada automáticamente">
              <a:extLst>
                <a:ext uri="{FF2B5EF4-FFF2-40B4-BE49-F238E27FC236}">
                  <a16:creationId xmlns:a16="http://schemas.microsoft.com/office/drawing/2014/main" id="{D5D83597-61B0-B2DA-B15C-9E591D98705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66" y="1816221"/>
              <a:ext cx="360000" cy="360000"/>
            </a:xfrm>
            <a:prstGeom prst="rect">
              <a:avLst/>
            </a:prstGeom>
          </p:spPr>
        </p:pic>
        <p:pic>
          <p:nvPicPr>
            <p:cNvPr id="17" name="Imagen 36" descr="Icono&#10;&#10;Descripción generada automáticamente">
              <a:extLst>
                <a:ext uri="{FF2B5EF4-FFF2-40B4-BE49-F238E27FC236}">
                  <a16:creationId xmlns:a16="http://schemas.microsoft.com/office/drawing/2014/main" id="{5BA02A0D-7788-0462-004F-DAE534AF12F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50266" y="1847239"/>
              <a:ext cx="360000" cy="360000"/>
            </a:xfrm>
            <a:prstGeom prst="rect">
              <a:avLst/>
            </a:prstGeom>
          </p:spPr>
        </p:pic>
        <p:pic>
          <p:nvPicPr>
            <p:cNvPr id="18" name="Imagen 37">
              <a:extLst>
                <a:ext uri="{FF2B5EF4-FFF2-40B4-BE49-F238E27FC236}">
                  <a16:creationId xmlns:a16="http://schemas.microsoft.com/office/drawing/2014/main" id="{8F22488C-B6E5-A18D-F6A3-9F7B9E33A0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7715" y="2291175"/>
              <a:ext cx="851215" cy="360000"/>
            </a:xfrm>
            <a:prstGeom prst="rect">
              <a:avLst/>
            </a:prstGeom>
          </p:spPr>
        </p:pic>
        <p:pic>
          <p:nvPicPr>
            <p:cNvPr id="19" name="Imagen 38" descr="Logotipo&#10;&#10;Descripción generada automáticamente">
              <a:extLst>
                <a:ext uri="{FF2B5EF4-FFF2-40B4-BE49-F238E27FC236}">
                  <a16:creationId xmlns:a16="http://schemas.microsoft.com/office/drawing/2014/main" id="{4BEB6CBF-ACB5-2DD6-B4AC-031AA92E70F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448" b="27552"/>
            <a:stretch/>
          </p:blipFill>
          <p:spPr>
            <a:xfrm>
              <a:off x="4660081" y="1785521"/>
              <a:ext cx="719998" cy="360000"/>
            </a:xfrm>
            <a:prstGeom prst="rect">
              <a:avLst/>
            </a:prstGeom>
          </p:spPr>
        </p:pic>
        <p:pic>
          <p:nvPicPr>
            <p:cNvPr id="20" name="Imagen 39" descr="Imagen que contiene Logotipo&#10;&#10;Descripción generada automáticamente">
              <a:extLst>
                <a:ext uri="{FF2B5EF4-FFF2-40B4-BE49-F238E27FC236}">
                  <a16:creationId xmlns:a16="http://schemas.microsoft.com/office/drawing/2014/main" id="{858E9FDF-0822-6D83-F49A-1280FE8A066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47999" y="2294618"/>
              <a:ext cx="765957" cy="360000"/>
            </a:xfrm>
            <a:prstGeom prst="rect">
              <a:avLst/>
            </a:prstGeom>
          </p:spPr>
        </p:pic>
        <p:pic>
          <p:nvPicPr>
            <p:cNvPr id="21" name="Imagen 40" descr="Logotipo&#10;&#10;Descripción generada automáticamente">
              <a:extLst>
                <a:ext uri="{FF2B5EF4-FFF2-40B4-BE49-F238E27FC236}">
                  <a16:creationId xmlns:a16="http://schemas.microsoft.com/office/drawing/2014/main" id="{C4F6D95F-EDF7-2944-28E0-511DC59C7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0266" y="2313639"/>
              <a:ext cx="535020" cy="360000"/>
            </a:xfrm>
            <a:prstGeom prst="rect">
              <a:avLst/>
            </a:prstGeom>
          </p:spPr>
        </p:pic>
        <p:pic>
          <p:nvPicPr>
            <p:cNvPr id="22" name="Imagen 41" descr="Icono&#10;&#10;Descripción generada automáticamente">
              <a:extLst>
                <a:ext uri="{FF2B5EF4-FFF2-40B4-BE49-F238E27FC236}">
                  <a16:creationId xmlns:a16="http://schemas.microsoft.com/office/drawing/2014/main" id="{B4B61BFF-B5E5-FBB5-50E7-A8DB5310E71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8332" y="2306416"/>
              <a:ext cx="359532" cy="360000"/>
            </a:xfrm>
            <a:prstGeom prst="rect">
              <a:avLst/>
            </a:prstGeom>
          </p:spPr>
        </p:pic>
        <p:pic>
          <p:nvPicPr>
            <p:cNvPr id="23" name="Imagen 42" descr="Patrón de fondo&#10;&#10;Descripción generada automáticamente">
              <a:extLst>
                <a:ext uri="{FF2B5EF4-FFF2-40B4-BE49-F238E27FC236}">
                  <a16:creationId xmlns:a16="http://schemas.microsoft.com/office/drawing/2014/main" id="{62116A22-FA98-23BA-4F46-E1BA7DFE4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19872" y="2313138"/>
              <a:ext cx="246744" cy="360000"/>
            </a:xfrm>
            <a:prstGeom prst="rect">
              <a:avLst/>
            </a:prstGeom>
          </p:spPr>
        </p:pic>
        <p:pic>
          <p:nvPicPr>
            <p:cNvPr id="24" name="Imagen 43">
              <a:extLst>
                <a:ext uri="{FF2B5EF4-FFF2-40B4-BE49-F238E27FC236}">
                  <a16:creationId xmlns:a16="http://schemas.microsoft.com/office/drawing/2014/main" id="{F0F979E5-6E47-F93B-4F30-1CAF740CBA8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5298" b="7392"/>
            <a:stretch/>
          </p:blipFill>
          <p:spPr>
            <a:xfrm>
              <a:off x="3779912" y="2291175"/>
              <a:ext cx="491288" cy="360000"/>
            </a:xfrm>
            <a:prstGeom prst="rect">
              <a:avLst/>
            </a:prstGeom>
          </p:spPr>
        </p:pic>
        <p:pic>
          <p:nvPicPr>
            <p:cNvPr id="25" name="Imagen 44" descr="Imagen que contiene firmar, texto, objeto, reloj&#10;&#10;Descripción generada automáticamente">
              <a:extLst>
                <a:ext uri="{FF2B5EF4-FFF2-40B4-BE49-F238E27FC236}">
                  <a16:creationId xmlns:a16="http://schemas.microsoft.com/office/drawing/2014/main" id="{924F3E50-C498-B0B3-63FF-5328E2B79F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91271" y="1357091"/>
              <a:ext cx="1206704" cy="360000"/>
            </a:xfrm>
            <a:prstGeom prst="rect">
              <a:avLst/>
            </a:prstGeom>
          </p:spPr>
        </p:pic>
      </p:grpSp>
      <p:pic>
        <p:nvPicPr>
          <p:cNvPr id="26" name="Obraz 25">
            <a:extLst>
              <a:ext uri="{FF2B5EF4-FFF2-40B4-BE49-F238E27FC236}">
                <a16:creationId xmlns:a16="http://schemas.microsoft.com/office/drawing/2014/main" id="{2A3FE118-1911-69FD-8570-68EA9CC4CE3B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73" y="4349736"/>
            <a:ext cx="1487342" cy="635501"/>
          </a:xfrm>
          <a:prstGeom prst="rect">
            <a:avLst/>
          </a:prstGeom>
        </p:spPr>
      </p:pic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9EEC638-190E-D21B-CF7C-EAF4A099BED5}"/>
              </a:ext>
            </a:extLst>
          </p:cNvPr>
          <p:cNvSpPr txBox="1"/>
          <p:nvPr/>
        </p:nvSpPr>
        <p:spPr>
          <a:xfrm>
            <a:off x="176959" y="154871"/>
            <a:ext cx="58993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Thank</a:t>
            </a:r>
            <a:r>
              <a:rPr lang="pl-PL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 </a:t>
            </a:r>
            <a:r>
              <a:rPr lang="pl-PL" sz="3600" b="1" dirty="0" err="1">
                <a:solidFill>
                  <a:srgbClr val="FFFF00"/>
                </a:solidFill>
                <a:latin typeface="Monotype Corsiva" panose="03010101010201010101" pitchFamily="66" charset="0"/>
              </a:rPr>
              <a:t>Yo</a:t>
            </a:r>
            <a:r>
              <a:rPr lang="en-US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u for </a:t>
            </a:r>
            <a:r>
              <a:rPr lang="pl-PL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Y</a:t>
            </a:r>
            <a:r>
              <a:rPr lang="en-US" sz="36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our kind attention</a:t>
            </a:r>
          </a:p>
        </p:txBody>
      </p:sp>
    </p:spTree>
    <p:extLst>
      <p:ext uri="{BB962C8B-B14F-4D97-AF65-F5344CB8AC3E}">
        <p14:creationId xmlns:p14="http://schemas.microsoft.com/office/powerpoint/2010/main" val="325167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OC/MC </a:t>
            </a:r>
            <a:r>
              <a:rPr lang="en-US" dirty="0"/>
              <a:t>Ordinary</a:t>
            </a:r>
            <a:r>
              <a:rPr lang="pl-PL" dirty="0"/>
              <a:t>/</a:t>
            </a:r>
            <a:r>
              <a:rPr lang="pl-PL" dirty="0" err="1"/>
              <a:t>Magnetite</a:t>
            </a:r>
            <a:r>
              <a:rPr lang="pl-PL" dirty="0"/>
              <a:t> C</a:t>
            </a:r>
            <a:r>
              <a:rPr lang="en-US" dirty="0" err="1"/>
              <a:t>oncrete</a:t>
            </a:r>
            <a:endParaRPr lang="en-US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62F2B0C3-F589-29FB-EFE6-65AD0B4478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88952"/>
            <a:ext cx="4011765" cy="3600000"/>
          </a:xfrm>
          <a:prstGeom prst="rect">
            <a:avLst/>
          </a:prstGeom>
        </p:spPr>
      </p:pic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64F5AE79-6FAE-432A-63BC-D0626E377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pl-PL" dirty="0"/>
              <a:t>Tomasz Piotrowski </a:t>
            </a:r>
            <a:r>
              <a:rPr lang="en-GB" dirty="0"/>
              <a:t>| </a:t>
            </a:r>
            <a:r>
              <a:rPr lang="pl-PL" dirty="0"/>
              <a:t>Second DONES User Workshop  </a:t>
            </a:r>
            <a:r>
              <a:rPr lang="en-GB" dirty="0"/>
              <a:t>| </a:t>
            </a:r>
            <a:r>
              <a:rPr lang="pl-PL" dirty="0"/>
              <a:t>Granada</a:t>
            </a:r>
            <a:r>
              <a:rPr lang="en-GB" dirty="0"/>
              <a:t> | </a:t>
            </a:r>
            <a:r>
              <a:rPr lang="pl-PL" dirty="0"/>
              <a:t>19-20/10/2023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3</a:t>
            </a:fld>
            <a:endParaRPr lang="en-GB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DFAE9C1-D0C5-C6B9-5567-E0ED084068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079" y="898606"/>
            <a:ext cx="4020779" cy="36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06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7150"/>
            <a:ext cx="8240228" cy="342900"/>
          </a:xfrm>
        </p:spPr>
        <p:txBody>
          <a:bodyPr/>
          <a:lstStyle/>
          <a:p>
            <a:r>
              <a:rPr lang="en-US" sz="2800" dirty="0"/>
              <a:t>OC</a:t>
            </a:r>
            <a:r>
              <a:rPr lang="pl-PL" sz="2800" dirty="0"/>
              <a:t>/MC</a:t>
            </a:r>
            <a:r>
              <a:rPr lang="en-US" sz="2800" dirty="0"/>
              <a:t> 28/</a:t>
            </a:r>
            <a:r>
              <a:rPr lang="pl-PL" sz="2800" dirty="0"/>
              <a:t>40/</a:t>
            </a:r>
            <a:r>
              <a:rPr lang="en-US" sz="2800" dirty="0"/>
              <a:t>90-days Compressive strength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47EC98EF-813C-11D6-C82E-567584CC2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200" y="939956"/>
            <a:ext cx="3769744" cy="3576010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64B661B5-F290-547B-7BEC-00254E517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pl-PL" dirty="0"/>
              <a:t>Tomasz Piotrowski </a:t>
            </a:r>
            <a:r>
              <a:rPr lang="en-GB" dirty="0"/>
              <a:t>| </a:t>
            </a:r>
            <a:r>
              <a:rPr lang="pl-PL" dirty="0"/>
              <a:t>Second DONES User Workshop  </a:t>
            </a:r>
            <a:r>
              <a:rPr lang="en-GB" dirty="0"/>
              <a:t>| </a:t>
            </a:r>
            <a:r>
              <a:rPr lang="pl-PL" dirty="0"/>
              <a:t>Granada</a:t>
            </a:r>
            <a:r>
              <a:rPr lang="en-GB" dirty="0"/>
              <a:t> | </a:t>
            </a:r>
            <a:r>
              <a:rPr lang="pl-PL" dirty="0"/>
              <a:t>19-20/10/2023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4</a:t>
            </a:fld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2DE5213E-184C-EC3C-FC39-C070304C8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0032" y="962714"/>
            <a:ext cx="3721691" cy="3553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2040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OC/MC Flexural </a:t>
            </a:r>
            <a:r>
              <a:rPr lang="pl-PL" dirty="0"/>
              <a:t>and </a:t>
            </a:r>
            <a:r>
              <a:rPr lang="pl-PL" dirty="0" err="1"/>
              <a:t>tensile</a:t>
            </a:r>
            <a:r>
              <a:rPr lang="pl-PL" dirty="0"/>
              <a:t> </a:t>
            </a:r>
            <a:r>
              <a:rPr lang="en-US" dirty="0"/>
              <a:t>strength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5607D713-BBD2-1452-759B-F9D1412C0C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915566"/>
            <a:ext cx="3644963" cy="2770172"/>
          </a:xfrm>
          <a:prstGeom prst="rect">
            <a:avLst/>
          </a:prstGeom>
        </p:spPr>
      </p:pic>
      <p:pic>
        <p:nvPicPr>
          <p:cNvPr id="11" name="Obraz 10">
            <a:extLst>
              <a:ext uri="{FF2B5EF4-FFF2-40B4-BE49-F238E27FC236}">
                <a16:creationId xmlns:a16="http://schemas.microsoft.com/office/drawing/2014/main" id="{7E66452E-A735-EF5E-DD4D-C5608A1F2D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3867894"/>
            <a:ext cx="2887043" cy="984298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AEDEDB86-F415-DAA9-5C53-A515DF36F6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pl-PL" dirty="0"/>
              <a:t>Tomasz Piotrowski </a:t>
            </a:r>
            <a:r>
              <a:rPr lang="en-GB" dirty="0"/>
              <a:t>| </a:t>
            </a:r>
            <a:r>
              <a:rPr lang="pl-PL" dirty="0"/>
              <a:t>Second DONES User Workshop  </a:t>
            </a:r>
            <a:r>
              <a:rPr lang="en-GB" dirty="0"/>
              <a:t>| </a:t>
            </a:r>
            <a:r>
              <a:rPr lang="pl-PL" dirty="0"/>
              <a:t>Granada</a:t>
            </a:r>
            <a:r>
              <a:rPr lang="en-GB" dirty="0"/>
              <a:t> | </a:t>
            </a:r>
            <a:r>
              <a:rPr lang="pl-PL" dirty="0"/>
              <a:t>19-20/10/2023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5</a:t>
            </a:fld>
            <a:endParaRPr lang="en-GB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96A50D-62A9-1154-2D92-B1FD03DD13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2040" y="987574"/>
            <a:ext cx="3708129" cy="1440160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8DFFEC4-CD25-204A-F52E-2D7560DBBB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30925" y="2600869"/>
            <a:ext cx="3708130" cy="1417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867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Task</a:t>
            </a:r>
            <a:r>
              <a:rPr lang="pl-PL" dirty="0"/>
              <a:t> in 2023</a:t>
            </a:r>
            <a:endParaRPr lang="en-US" dirty="0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4C365572-A551-E9DE-6461-7D4C33EDE8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59582"/>
            <a:ext cx="8240228" cy="367240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000" dirty="0"/>
              <a:t>Evaluation and optimisation of structural and shielding concrete for the IFMIF-DONES</a:t>
            </a:r>
            <a:endParaRPr lang="pl-PL" sz="2000" dirty="0"/>
          </a:p>
          <a:p>
            <a:r>
              <a:rPr lang="en-US" sz="2000" b="1" dirty="0"/>
              <a:t>Accurate measurement of the atomic composition of ordinary and heavy concrete samples using advanced techniques such as X-ray Fluorescence (XRF), x-ray diffractogram (XRD)</a:t>
            </a:r>
            <a:r>
              <a:rPr lang="en-US" sz="2000" dirty="0"/>
              <a:t> Microscopy, and other reliable methods.</a:t>
            </a:r>
          </a:p>
          <a:p>
            <a:r>
              <a:rPr lang="en-US" sz="2000" dirty="0"/>
              <a:t>Accurate </a:t>
            </a:r>
            <a:r>
              <a:rPr lang="en-US" sz="2000" b="1" dirty="0"/>
              <a:t>estimation of the hydrogen content</a:t>
            </a:r>
            <a:r>
              <a:rPr lang="en-US" sz="2000" dirty="0"/>
              <a:t>, which has a significant impact on neutron shielding characteristics</a:t>
            </a:r>
            <a:r>
              <a:rPr lang="en-US" sz="2000" u="sng" dirty="0"/>
              <a:t>, through available experimental infrastructure</a:t>
            </a:r>
            <a:r>
              <a:rPr lang="en-US" sz="2000" dirty="0"/>
              <a:t>.</a:t>
            </a:r>
          </a:p>
          <a:p>
            <a:r>
              <a:rPr lang="en-US" sz="2000" b="1" dirty="0"/>
              <a:t>Simulations to optimize the gamma and neutron shielding efficiency by adjusting the concrete compositions</a:t>
            </a:r>
            <a:r>
              <a:rPr lang="en-US" sz="2000" dirty="0"/>
              <a:t>.</a:t>
            </a:r>
          </a:p>
          <a:p>
            <a:r>
              <a:rPr lang="en-US" sz="2000" dirty="0"/>
              <a:t>Simulations and </a:t>
            </a:r>
            <a:r>
              <a:rPr lang="en-US" sz="2000" b="1" dirty="0"/>
              <a:t>measurements of the structural and technological properties</a:t>
            </a:r>
            <a:r>
              <a:rPr lang="en-US" sz="2000" dirty="0"/>
              <a:t>, and </a:t>
            </a:r>
            <a:r>
              <a:rPr lang="en-US" sz="2000" u="sng" dirty="0"/>
              <a:t>thermal properties for heat removal</a:t>
            </a:r>
            <a:r>
              <a:rPr lang="en-US" sz="2000" dirty="0"/>
              <a:t>.</a:t>
            </a:r>
          </a:p>
          <a:p>
            <a:r>
              <a:rPr lang="en-US" sz="2000" dirty="0"/>
              <a:t>Studies on the </a:t>
            </a:r>
            <a:r>
              <a:rPr lang="en-US" sz="2000" u="sng" dirty="0"/>
              <a:t>durability of concrete and reinforcement due to corrosion and the long-term temperature influence on concrete</a:t>
            </a:r>
            <a:r>
              <a:rPr lang="en-US" sz="2000" dirty="0"/>
              <a:t>. </a:t>
            </a:r>
          </a:p>
          <a:p>
            <a:r>
              <a:rPr lang="en-US" sz="2000" dirty="0"/>
              <a:t>New mock-ups will be prepared if requested in the case of further experiments needed to provide additional data for the experiment defined in 2022.</a:t>
            </a:r>
          </a:p>
          <a:p>
            <a:endParaRPr lang="en-US" sz="200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E855D13D-9D9A-8F58-D38F-10FF78C504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pl-PL" dirty="0"/>
              <a:t>Tomasz Piotrowski </a:t>
            </a:r>
            <a:r>
              <a:rPr lang="en-GB" dirty="0"/>
              <a:t>| </a:t>
            </a:r>
            <a:r>
              <a:rPr lang="pl-PL" dirty="0"/>
              <a:t>Second DONES User Workshop  </a:t>
            </a:r>
            <a:r>
              <a:rPr lang="en-GB" dirty="0"/>
              <a:t>| </a:t>
            </a:r>
            <a:r>
              <a:rPr lang="pl-PL" dirty="0"/>
              <a:t>Granada</a:t>
            </a:r>
            <a:r>
              <a:rPr lang="en-GB" dirty="0"/>
              <a:t> | </a:t>
            </a:r>
            <a:r>
              <a:rPr lang="pl-PL" dirty="0"/>
              <a:t>19-20/10/2023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717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Cement atomic composition</a:t>
            </a:r>
            <a:r>
              <a:rPr lang="pl-PL" sz="2800" dirty="0"/>
              <a:t> XRF/XRD</a:t>
            </a:r>
            <a:endParaRPr lang="en-US" sz="28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7DFCEB3-5144-AA7F-FEC6-50313782EE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627534"/>
            <a:ext cx="5400000" cy="18703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857BE2D8-08AA-6FDE-985E-862CD498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67361"/>
            <a:ext cx="5400000" cy="831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04C43591-CD4F-A94D-B803-660FDDD205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2952846"/>
            <a:ext cx="5400000" cy="1810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222E284-CE10-4E26-444A-4C8D6F4A9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4EE55D1-9B21-C7ED-6EDD-E6A1F60F4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5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     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F03CC439-056A-1C94-031E-51218B2B07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8578" y="627534"/>
            <a:ext cx="2949193" cy="4145515"/>
          </a:xfrm>
          <a:prstGeom prst="rect">
            <a:avLst/>
          </a:prstGeom>
        </p:spPr>
      </p:pic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C527FCF8-EB68-D4AF-8536-3ED1BD8B7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pl-PL" dirty="0"/>
              <a:t>Tomasz Piotrowski </a:t>
            </a:r>
            <a:r>
              <a:rPr lang="en-GB" dirty="0"/>
              <a:t>| </a:t>
            </a:r>
            <a:r>
              <a:rPr lang="pl-PL" dirty="0"/>
              <a:t>Second DONES User Workshop  </a:t>
            </a:r>
            <a:r>
              <a:rPr lang="en-GB" dirty="0"/>
              <a:t>| </a:t>
            </a:r>
            <a:r>
              <a:rPr lang="pl-PL" dirty="0"/>
              <a:t>Granada</a:t>
            </a:r>
            <a:r>
              <a:rPr lang="en-GB" dirty="0"/>
              <a:t> | </a:t>
            </a:r>
            <a:r>
              <a:rPr lang="pl-PL" dirty="0"/>
              <a:t>19-20/10/2023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11416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Aggregate atomic composition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222E284-CE10-4E26-444A-4C8D6F4A9F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84EE55D1-9B21-C7ED-6EDD-E6A1F60F40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2858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       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10" name="Obraz 9">
            <a:extLst>
              <a:ext uri="{FF2B5EF4-FFF2-40B4-BE49-F238E27FC236}">
                <a16:creationId xmlns:a16="http://schemas.microsoft.com/office/drawing/2014/main" id="{D2596A90-4AA8-4789-ACC2-9FBD9ACC68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666706"/>
            <a:ext cx="4039695" cy="3147814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3C74BB69-9FA2-FB16-A1FB-A05C63D50E33}"/>
              </a:ext>
            </a:extLst>
          </p:cNvPr>
          <p:cNvSpPr txBox="1"/>
          <p:nvPr/>
        </p:nvSpPr>
        <p:spPr>
          <a:xfrm>
            <a:off x="323528" y="3992392"/>
            <a:ext cx="3821511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Ca has two potential sources. Dolomite which is (</a:t>
            </a:r>
            <a:r>
              <a:rPr lang="en-US" sz="1400" dirty="0" err="1"/>
              <a:t>Ca,Mg</a:t>
            </a:r>
            <a:r>
              <a:rPr lang="en-US" sz="1400" dirty="0"/>
              <a:t>)·(CO</a:t>
            </a:r>
            <a:r>
              <a:rPr lang="en-US" sz="1400" baseline="-25000" dirty="0"/>
              <a:t>3</a:t>
            </a:r>
            <a:r>
              <a:rPr lang="en-US" sz="1400" dirty="0"/>
              <a:t>)</a:t>
            </a:r>
            <a:r>
              <a:rPr lang="pl-PL" sz="1400" baseline="-25000" dirty="0"/>
              <a:t>2</a:t>
            </a:r>
            <a:r>
              <a:rPr lang="pl-PL" sz="1400" dirty="0"/>
              <a:t> a</a:t>
            </a:r>
            <a:r>
              <a:rPr lang="en-US" sz="1400" dirty="0" err="1"/>
              <a:t>nd</a:t>
            </a:r>
            <a:r>
              <a:rPr lang="en-US" sz="1400" dirty="0"/>
              <a:t> from calcite </a:t>
            </a:r>
            <a:r>
              <a:rPr lang="pl-PL" sz="1400" dirty="0"/>
              <a:t>[CaCO</a:t>
            </a:r>
            <a:r>
              <a:rPr lang="pl-PL" sz="1400" baseline="-25000" dirty="0"/>
              <a:t>3</a:t>
            </a:r>
            <a:r>
              <a:rPr lang="pl-PL" sz="1400" dirty="0"/>
              <a:t>] </a:t>
            </a:r>
            <a:r>
              <a:rPr lang="en-US" sz="1400" dirty="0"/>
              <a:t>of secondary character that grows in </a:t>
            </a:r>
            <a:r>
              <a:rPr lang="en-US" sz="1400" dirty="0" err="1"/>
              <a:t>craks</a:t>
            </a:r>
            <a:r>
              <a:rPr lang="en-US" sz="1400" dirty="0"/>
              <a:t>.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38DD984A-AB11-5569-AB20-0F37DD6C3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1000" y="1186058"/>
            <a:ext cx="2160000" cy="1167788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0AC48023-B5EA-B854-CDBE-309AB0ADC1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463" y="2114144"/>
            <a:ext cx="2160000" cy="1822628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:a16="http://schemas.microsoft.com/office/drawing/2014/main" id="{3C7D723C-DA12-0DD1-8188-201A689D8D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9160" y="2964616"/>
            <a:ext cx="2160000" cy="2039770"/>
          </a:xfrm>
          <a:prstGeom prst="rect">
            <a:avLst/>
          </a:prstGeom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70E4EB2-F26D-A994-D09A-976898538114}"/>
              </a:ext>
            </a:extLst>
          </p:cNvPr>
          <p:cNvSpPr txBox="1"/>
          <p:nvPr/>
        </p:nvSpPr>
        <p:spPr>
          <a:xfrm>
            <a:off x="7380312" y="881774"/>
            <a:ext cx="112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0/2 mm</a:t>
            </a:r>
            <a:endParaRPr lang="en-US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0BD851EC-0E8B-90C0-5973-7BEA7D68C91A}"/>
              </a:ext>
            </a:extLst>
          </p:cNvPr>
          <p:cNvSpPr txBox="1"/>
          <p:nvPr/>
        </p:nvSpPr>
        <p:spPr>
          <a:xfrm>
            <a:off x="5077653" y="1778160"/>
            <a:ext cx="112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0/8 mm</a:t>
            </a:r>
            <a:endParaRPr lang="en-US" dirty="0"/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F22069E0-63B0-BAA5-6076-7D402281874C}"/>
              </a:ext>
            </a:extLst>
          </p:cNvPr>
          <p:cNvSpPr txBox="1"/>
          <p:nvPr/>
        </p:nvSpPr>
        <p:spPr>
          <a:xfrm>
            <a:off x="7402553" y="2652817"/>
            <a:ext cx="11289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dirty="0"/>
              <a:t>0/20 mm</a:t>
            </a:r>
            <a:endParaRPr lang="en-US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DE5405BB-8700-2643-0D95-E307912BB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pl-PL" dirty="0"/>
              <a:t>Tomasz Piotrowski </a:t>
            </a:r>
            <a:r>
              <a:rPr lang="en-GB" dirty="0"/>
              <a:t>| </a:t>
            </a:r>
            <a:r>
              <a:rPr lang="pl-PL" dirty="0"/>
              <a:t>Second DONES User Workshop  </a:t>
            </a:r>
            <a:r>
              <a:rPr lang="en-GB" dirty="0"/>
              <a:t>| </a:t>
            </a:r>
            <a:r>
              <a:rPr lang="pl-PL" dirty="0"/>
              <a:t>Granada</a:t>
            </a:r>
            <a:r>
              <a:rPr lang="en-GB" dirty="0"/>
              <a:t> | </a:t>
            </a:r>
            <a:r>
              <a:rPr lang="pl-PL" dirty="0"/>
              <a:t>19-20/10/2023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4470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53BE3-2131-E0A4-7C20-49E947CD9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Gamma and neutron shielding efficiency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132A8B51-628C-6A58-B3C1-32E977E597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0547" y="699542"/>
                <a:ext cx="7295789" cy="2664296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Gamma shielding – directly related to density</a:t>
                </a:r>
              </a:p>
              <a:p>
                <a:pPr lvl="1"/>
                <a:r>
                  <a:rPr lang="en-US" dirty="0"/>
                  <a:t>OC – 2510 kg/m3; MC – 3940 kg/m2</a:t>
                </a:r>
              </a:p>
              <a:p>
                <a:r>
                  <a:rPr lang="en-US" dirty="0"/>
                  <a:t>Neutron shielding efficiency</a:t>
                </a:r>
              </a:p>
              <a:p>
                <a:pPr lvl="1"/>
                <a:r>
                  <a:rPr lang="en-US" dirty="0"/>
                  <a:t>fast neutron removal cross-section</a:t>
                </a:r>
                <a:r>
                  <a:rPr lang="pl-PL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en-US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𝑅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macroscopic neutron scattering cross-section</a:t>
                </a:r>
                <a:r>
                  <a:rPr lang="pl-PL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pl-PL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𝑠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macroscopic thermal neutron absorption cross-section</a:t>
                </a:r>
                <a:r>
                  <a:rPr lang="pl-PL" dirty="0"/>
                  <a:t> 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pl-PL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pl-PL" dirty="0"/>
                  <a:t>total </a:t>
                </a:r>
                <a:r>
                  <a:rPr lang="en-US" dirty="0"/>
                  <a:t>macroscopic neutron cross-section </a:t>
                </a:r>
                <a:r>
                  <a:rPr lang="pl-PL" dirty="0"/>
                  <a:t>-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Σ</m:t>
                        </m:r>
                      </m:e>
                      <m:sub>
                        <m:r>
                          <a:rPr lang="pl-PL" sz="1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132A8B51-628C-6A58-B3C1-32E977E597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0547" y="699542"/>
                <a:ext cx="7295789" cy="2664296"/>
              </a:xfrm>
              <a:blipFill>
                <a:blip r:embed="rId2"/>
                <a:stretch>
                  <a:fillRect l="-919" t="-1373" b="-2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Obraz 7">
            <a:extLst>
              <a:ext uri="{FF2B5EF4-FFF2-40B4-BE49-F238E27FC236}">
                <a16:creationId xmlns:a16="http://schemas.microsoft.com/office/drawing/2014/main" id="{C5AC93C4-5141-5C8B-7540-ECFB83D11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70647" y="2067317"/>
            <a:ext cx="3970502" cy="1175109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E508F899-8E08-461F-FC0C-AABB4BEBC260}"/>
              </a:ext>
            </a:extLst>
          </p:cNvPr>
          <p:cNvSpPr txBox="1"/>
          <p:nvPr/>
        </p:nvSpPr>
        <p:spPr>
          <a:xfrm>
            <a:off x="430044" y="3472869"/>
            <a:ext cx="702227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Cement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for concrete was CEM III/B 42,5 N-LH/SR and its oxide composition was obtained from XRF analysis. </a:t>
            </a:r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Dolomite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aggregate was 87% pure dolomite with 10% of calcite and 3% of iron sulfide. </a:t>
            </a:r>
            <a:endParaRPr lang="pl-PL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1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Magnetite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aggregate contained more that 90% of Fe</a:t>
            </a:r>
            <a:r>
              <a:rPr lang="en-US" sz="11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en-US" sz="1100" baseline="-25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with minor content of Silica, Calcium and Aluminum oxides.</a:t>
            </a:r>
            <a:endParaRPr lang="pl-PL" sz="11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pl-PL" sz="11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en-U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 was assumed that only </a:t>
            </a:r>
            <a:r>
              <a:rPr lang="en-US" sz="11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20% of the water is chemically bound water by cement hydration</a:t>
            </a:r>
            <a:r>
              <a:rPr lang="pl-PL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100" dirty="0"/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016B5C79-F872-17FC-E2EB-8A7223E98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544" y="4908928"/>
            <a:ext cx="8240228" cy="201104"/>
          </a:xfrm>
        </p:spPr>
        <p:txBody>
          <a:bodyPr/>
          <a:lstStyle/>
          <a:p>
            <a:pPr algn="r"/>
            <a:r>
              <a:rPr lang="pl-PL" dirty="0"/>
              <a:t>Tomasz Piotrowski </a:t>
            </a:r>
            <a:r>
              <a:rPr lang="en-GB" dirty="0"/>
              <a:t>| </a:t>
            </a:r>
            <a:r>
              <a:rPr lang="pl-PL" dirty="0"/>
              <a:t>Second DONES User Workshop  </a:t>
            </a:r>
            <a:r>
              <a:rPr lang="en-GB" dirty="0"/>
              <a:t>| </a:t>
            </a:r>
            <a:r>
              <a:rPr lang="pl-PL" dirty="0"/>
              <a:t>Granada</a:t>
            </a:r>
            <a:r>
              <a:rPr lang="en-GB" dirty="0"/>
              <a:t> | </a:t>
            </a:r>
            <a:r>
              <a:rPr lang="pl-PL" dirty="0"/>
              <a:t>19-20/10/2023</a:t>
            </a:r>
            <a:r>
              <a:rPr lang="en-GB" dirty="0"/>
              <a:t> | Page </a:t>
            </a:r>
            <a:fld id="{6A6D9FA1-99C7-4910-8E32-B85D378B0060}" type="slidenum">
              <a:rPr lang="en-GB" smtClean="0"/>
              <a:pPr algn="r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839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1BD9EDFF55BB42A6EEAC2C51FA774D" ma:contentTypeVersion="9" ma:contentTypeDescription="Create a new document." ma:contentTypeScope="" ma:versionID="4002395d368b17bf1424bc9141c1aa84">
  <xsd:schema xmlns:xsd="http://www.w3.org/2001/XMLSchema" xmlns:xs="http://www.w3.org/2001/XMLSchema" xmlns:p="http://schemas.microsoft.com/office/2006/metadata/properties" xmlns:ns2="50702075-58ec-4252-9c56-dec18612703d" xmlns:ns3="0d046b3d-3bdc-4d4f-ad23-a564d7008775" targetNamespace="http://schemas.microsoft.com/office/2006/metadata/properties" ma:root="true" ma:fieldsID="73ce6b2e4a2e2f04d0da93a74c377531" ns2:_="" ns3:_="">
    <xsd:import namespace="50702075-58ec-4252-9c56-dec18612703d"/>
    <xsd:import namespace="0d046b3d-3bdc-4d4f-ad23-a564d700877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02075-58ec-4252-9c56-dec18612703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51e10cb2-14f7-4eda-9ec0-27c7232f3f4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046b3d-3bdc-4d4f-ad23-a564d700877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0702075-58ec-4252-9c56-dec18612703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8A00FB-EA73-446C-BECF-28C804ACD1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702075-58ec-4252-9c56-dec18612703d"/>
    <ds:schemaRef ds:uri="0d046b3d-3bdc-4d4f-ad23-a564d700877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7C38DEC-44E4-4330-8D76-34FF1E1B42E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C12032E-4FB8-4F1C-83D9-9FFACB50E9E5}">
  <ds:schemaRefs>
    <ds:schemaRef ds:uri="http://schemas.microsoft.com/office/2006/metadata/properties"/>
    <ds:schemaRef ds:uri="http://schemas.microsoft.com/office/infopath/2007/PartnerControls"/>
    <ds:schemaRef ds:uri="50702075-58ec-4252-9c56-dec18612703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1333</TotalTime>
  <Words>1401</Words>
  <Application>Microsoft Office PowerPoint</Application>
  <PresentationFormat>Pokaz na ekranie (16:9)</PresentationFormat>
  <Paragraphs>131</Paragraphs>
  <Slides>22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22</vt:i4>
      </vt:variant>
    </vt:vector>
  </HeadingPairs>
  <TitlesOfParts>
    <vt:vector size="31" baseType="lpstr">
      <vt:lpstr>-apple-system</vt:lpstr>
      <vt:lpstr>Arial</vt:lpstr>
      <vt:lpstr>Calibri</vt:lpstr>
      <vt:lpstr>Cambria Math</vt:lpstr>
      <vt:lpstr>LiberationSans</vt:lpstr>
      <vt:lpstr>Monotype Corsiva</vt:lpstr>
      <vt:lpstr>Roboto</vt:lpstr>
      <vt:lpstr>Times New Roman</vt:lpstr>
      <vt:lpstr>Office Theme</vt:lpstr>
      <vt:lpstr> </vt:lpstr>
      <vt:lpstr>ITER concrete</vt:lpstr>
      <vt:lpstr>OC/MC Ordinary/Magnetite Concrete</vt:lpstr>
      <vt:lpstr>OC/MC 28/40/90-days Compressive strength</vt:lpstr>
      <vt:lpstr>OC/MC Flexural and tensile strength</vt:lpstr>
      <vt:lpstr>Task in 2023</vt:lpstr>
      <vt:lpstr>Cement atomic composition XRF/XRD</vt:lpstr>
      <vt:lpstr>Aggregate atomic composition</vt:lpstr>
      <vt:lpstr>Gamma and neutron shielding efficiency</vt:lpstr>
      <vt:lpstr>Fast neutron removal cross-section</vt:lpstr>
      <vt:lpstr>Macroscopic fast neutron scattering cross-section</vt:lpstr>
      <vt:lpstr>Macroscopic thermal neutron absorption cross-section</vt:lpstr>
      <vt:lpstr>Total macroscopic neutron cross-section</vt:lpstr>
      <vt:lpstr>Shielding mock-up experiment</vt:lpstr>
      <vt:lpstr>Hydrogen content TCD</vt:lpstr>
      <vt:lpstr>Hydrogen content TGA</vt:lpstr>
      <vt:lpstr>Hydrogen content TGA</vt:lpstr>
      <vt:lpstr>Hydrogen content TGA</vt:lpstr>
      <vt:lpstr>Hydrogen content TGA – Ordinary concrete </vt:lpstr>
      <vt:lpstr>Hydrogen content TGA – Heavy concrete </vt:lpstr>
      <vt:lpstr>Tests to be continued in 2023</vt:lpstr>
      <vt:lpstr> </vt:lpstr>
    </vt:vector>
  </TitlesOfParts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Beaton,Will</dc:creator>
  <cp:lastModifiedBy>Tomasz Piotrowski</cp:lastModifiedBy>
  <cp:revision>23</cp:revision>
  <cp:lastPrinted>2014-10-16T14:51:28Z</cp:lastPrinted>
  <dcterms:created xsi:type="dcterms:W3CDTF">2021-12-22T14:29:37Z</dcterms:created>
  <dcterms:modified xsi:type="dcterms:W3CDTF">2023-10-20T05:43:45Z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0x010100431BD9EDFF55BB42A6EEAC2C51FA774D</vt:lpwstr>
  </property>
  <property fmtid="{D5CDD505-2E9C-101B-9397-08002B2CF9AE}" pid="3" name="MediaServiceImageTags">
    <vt:lpwstr/>
  </property>
</Properties>
</file>