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260" r:id="rId2"/>
    <p:sldId id="261" r:id="rId3"/>
    <p:sldId id="286" r:id="rId4"/>
    <p:sldId id="270" r:id="rId5"/>
    <p:sldId id="292" r:id="rId6"/>
    <p:sldId id="331" r:id="rId7"/>
    <p:sldId id="332" r:id="rId8"/>
    <p:sldId id="333" r:id="rId9"/>
    <p:sldId id="345" r:id="rId10"/>
    <p:sldId id="334" r:id="rId11"/>
    <p:sldId id="294" r:id="rId12"/>
    <p:sldId id="337" r:id="rId13"/>
    <p:sldId id="335" r:id="rId14"/>
    <p:sldId id="271" r:id="rId15"/>
    <p:sldId id="346" r:id="rId16"/>
    <p:sldId id="347" r:id="rId17"/>
    <p:sldId id="315" r:id="rId18"/>
    <p:sldId id="350" r:id="rId19"/>
    <p:sldId id="351" r:id="rId20"/>
    <p:sldId id="338" r:id="rId21"/>
    <p:sldId id="352" r:id="rId22"/>
    <p:sldId id="343" r:id="rId23"/>
    <p:sldId id="340" r:id="rId24"/>
    <p:sldId id="342" r:id="rId25"/>
    <p:sldId id="353" r:id="rId26"/>
    <p:sldId id="314" r:id="rId2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5" autoAdjust="0"/>
    <p:restoredTop sz="94660"/>
  </p:normalViewPr>
  <p:slideViewPr>
    <p:cSldViewPr showGuides="1">
      <p:cViewPr varScale="1">
        <p:scale>
          <a:sx n="86" d="100"/>
          <a:sy n="86" d="100"/>
        </p:scale>
        <p:origin x="819" y="45"/>
      </p:cViewPr>
      <p:guideLst>
        <p:guide orient="horz" pos="2160"/>
        <p:guide pos="2880"/>
      </p:guideLst>
    </p:cSldViewPr>
  </p:slideViewPr>
  <p:notesTextViewPr>
    <p:cViewPr>
      <p:scale>
        <a:sx n="1" d="1"/>
        <a:sy n="1" d="1"/>
      </p:scale>
      <p:origin x="0" y="0"/>
    </p:cViewPr>
  </p:notesTextViewPr>
  <p:notesViewPr>
    <p:cSldViewPr showGuides="1">
      <p:cViewPr varScale="1">
        <p:scale>
          <a:sx n="77" d="100"/>
          <a:sy n="77"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F61E340-C0CC-4BB3-ADD4-0B1092286852}" type="datetimeFigureOut">
              <a:rPr lang="en-GB" smtClean="0"/>
              <a:t>18/10/2023</a:t>
            </a:fld>
            <a:endParaRPr lang="en-GB"/>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55FEAC2-231A-4109-92E2-706961541811}" type="slidenum">
              <a:rPr lang="en-GB" smtClean="0"/>
              <a:t>‹Nº›</a:t>
            </a:fld>
            <a:endParaRPr lang="en-GB"/>
          </a:p>
        </p:txBody>
      </p:sp>
    </p:spTree>
    <p:extLst>
      <p:ext uri="{BB962C8B-B14F-4D97-AF65-F5344CB8AC3E}">
        <p14:creationId xmlns:p14="http://schemas.microsoft.com/office/powerpoint/2010/main" val="7219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55FEAC2-231A-4109-92E2-706961541811}" type="slidenum">
              <a:rPr lang="en-GB" smtClean="0"/>
              <a:t>1</a:t>
            </a:fld>
            <a:endParaRPr lang="en-GB"/>
          </a:p>
        </p:txBody>
      </p:sp>
    </p:spTree>
    <p:extLst>
      <p:ext uri="{BB962C8B-B14F-4D97-AF65-F5344CB8AC3E}">
        <p14:creationId xmlns:p14="http://schemas.microsoft.com/office/powerpoint/2010/main" val="255541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E55FEAC2-231A-4109-92E2-706961541811}" type="slidenum">
              <a:rPr lang="en-GB" smtClean="0"/>
              <a:t>26</a:t>
            </a:fld>
            <a:endParaRPr lang="en-GB"/>
          </a:p>
        </p:txBody>
      </p:sp>
    </p:spTree>
    <p:extLst>
      <p:ext uri="{BB962C8B-B14F-4D97-AF65-F5344CB8AC3E}">
        <p14:creationId xmlns:p14="http://schemas.microsoft.com/office/powerpoint/2010/main" val="2433598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44824"/>
            <a:ext cx="7772400" cy="1470025"/>
          </a:xfrm>
        </p:spPr>
        <p:txBody>
          <a:bodyPr/>
          <a:lstStyle>
            <a:lvl1pPr>
              <a:defRPr sz="4000">
                <a:solidFill>
                  <a:schemeClr val="tx2"/>
                </a:solidFill>
              </a:defRPr>
            </a:lvl1pPr>
          </a:lstStyle>
          <a:p>
            <a:r>
              <a:rPr lang="en-GB" noProof="0" dirty="0" err="1" smtClean="0"/>
              <a:t>Haga</a:t>
            </a:r>
            <a:r>
              <a:rPr lang="en-GB" noProof="0" dirty="0" smtClean="0"/>
              <a:t> </a:t>
            </a:r>
            <a:r>
              <a:rPr lang="en-GB" noProof="0" dirty="0" err="1" smtClean="0"/>
              <a:t>clic</a:t>
            </a:r>
            <a:r>
              <a:rPr lang="en-GB" noProof="0" dirty="0" smtClean="0"/>
              <a:t> para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título</a:t>
            </a:r>
            <a:r>
              <a:rPr lang="en-GB" noProof="0" dirty="0" smtClean="0"/>
              <a:t> del </a:t>
            </a:r>
            <a:r>
              <a:rPr lang="en-GB" noProof="0" dirty="0" err="1" smtClean="0"/>
              <a:t>patrón</a:t>
            </a:r>
            <a:endParaRPr lang="en-GB" noProof="0" dirty="0"/>
          </a:p>
        </p:txBody>
      </p:sp>
      <p:sp>
        <p:nvSpPr>
          <p:cNvPr id="3" name="2 Subtítulo"/>
          <p:cNvSpPr>
            <a:spLocks noGrp="1"/>
          </p:cNvSpPr>
          <p:nvPr>
            <p:ph type="subTitle" idx="1"/>
          </p:nvPr>
        </p:nvSpPr>
        <p:spPr>
          <a:xfrm>
            <a:off x="1371600" y="3600599"/>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Haga</a:t>
            </a:r>
            <a:r>
              <a:rPr lang="en-GB" noProof="0" dirty="0" smtClean="0"/>
              <a:t> </a:t>
            </a:r>
            <a:r>
              <a:rPr lang="en-GB" noProof="0" dirty="0" err="1" smtClean="0"/>
              <a:t>clic</a:t>
            </a:r>
            <a:r>
              <a:rPr lang="en-GB" noProof="0" dirty="0" smtClean="0"/>
              <a:t> para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subtítulo</a:t>
            </a:r>
            <a:r>
              <a:rPr lang="en-GB" noProof="0" dirty="0" smtClean="0"/>
              <a:t> del </a:t>
            </a:r>
            <a:r>
              <a:rPr lang="en-GB" noProof="0" dirty="0" err="1" smtClean="0"/>
              <a:t>patrón</a:t>
            </a:r>
            <a:endParaRPr lang="en-GB" noProof="0" dirty="0"/>
          </a:p>
        </p:txBody>
      </p:sp>
      <p:sp>
        <p:nvSpPr>
          <p:cNvPr id="4" name="3 Marcador de fecha"/>
          <p:cNvSpPr>
            <a:spLocks noGrp="1"/>
          </p:cNvSpPr>
          <p:nvPr>
            <p:ph type="dt" sz="half" idx="10"/>
          </p:nvPr>
        </p:nvSpPr>
        <p:spPr/>
        <p:txBody>
          <a:bodyPr/>
          <a:lstStyle/>
          <a:p>
            <a:fld id="{C824D36D-AEDB-44DF-A939-8D9801EAA27A}" type="datetime1">
              <a:rPr lang="en-GB" smtClean="0"/>
              <a:t>18/10/2023</a:t>
            </a:fld>
            <a:endParaRPr lang="en-GB" dirty="0"/>
          </a:p>
        </p:txBody>
      </p:sp>
      <p:sp>
        <p:nvSpPr>
          <p:cNvPr id="5" name="4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5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pic>
        <p:nvPicPr>
          <p:cNvPr id="8" name="Imagen 7"/>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057525" cy="638175"/>
          </a:xfrm>
          <a:prstGeom prst="rect">
            <a:avLst/>
          </a:prstGeom>
          <a:noFill/>
          <a:ln>
            <a:noFill/>
          </a:ln>
        </p:spPr>
      </p:pic>
    </p:spTree>
    <p:extLst>
      <p:ext uri="{BB962C8B-B14F-4D97-AF65-F5344CB8AC3E}">
        <p14:creationId xmlns:p14="http://schemas.microsoft.com/office/powerpoint/2010/main" val="15867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GB"/>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fecha"/>
          <p:cNvSpPr>
            <a:spLocks noGrp="1"/>
          </p:cNvSpPr>
          <p:nvPr>
            <p:ph type="dt" sz="half" idx="10"/>
          </p:nvPr>
        </p:nvSpPr>
        <p:spPr/>
        <p:txBody>
          <a:bodyPr/>
          <a:lstStyle/>
          <a:p>
            <a:fld id="{06E8A315-7EAD-4E4A-A86A-7E08BC2B835B}" type="datetime1">
              <a:rPr lang="en-GB" smtClean="0"/>
              <a:t>18/10/2023</a:t>
            </a:fld>
            <a:endParaRPr lang="en-GB" dirty="0"/>
          </a:p>
        </p:txBody>
      </p:sp>
      <p:sp>
        <p:nvSpPr>
          <p:cNvPr id="5" name="4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5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spTree>
    <p:extLst>
      <p:ext uri="{BB962C8B-B14F-4D97-AF65-F5344CB8AC3E}">
        <p14:creationId xmlns:p14="http://schemas.microsoft.com/office/powerpoint/2010/main" val="86711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GB"/>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fecha"/>
          <p:cNvSpPr>
            <a:spLocks noGrp="1"/>
          </p:cNvSpPr>
          <p:nvPr>
            <p:ph type="dt" sz="half" idx="10"/>
          </p:nvPr>
        </p:nvSpPr>
        <p:spPr/>
        <p:txBody>
          <a:bodyPr/>
          <a:lstStyle/>
          <a:p>
            <a:fld id="{6190C822-3289-4799-942F-E812895AC888}" type="datetime1">
              <a:rPr lang="en-GB" smtClean="0"/>
              <a:t>18/10/2023</a:t>
            </a:fld>
            <a:endParaRPr lang="en-GB" dirty="0"/>
          </a:p>
        </p:txBody>
      </p:sp>
      <p:sp>
        <p:nvSpPr>
          <p:cNvPr id="5" name="4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5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spTree>
    <p:extLst>
      <p:ext uri="{BB962C8B-B14F-4D97-AF65-F5344CB8AC3E}">
        <p14:creationId xmlns:p14="http://schemas.microsoft.com/office/powerpoint/2010/main" val="21812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07704" y="116632"/>
            <a:ext cx="7128792" cy="576064"/>
          </a:xfrm>
          <a:solidFill>
            <a:schemeClr val="accent1">
              <a:lumMod val="20000"/>
              <a:lumOff val="80000"/>
            </a:schemeClr>
          </a:solidFill>
        </p:spPr>
        <p:txBody>
          <a:bodyPr vert="horz" lIns="91440" tIns="45720" rIns="91440" bIns="45720" rtlCol="0" anchor="ctr">
            <a:noAutofit/>
          </a:bodyPr>
          <a:lstStyle>
            <a:lvl1pPr>
              <a:defRPr lang="en-GB" b="1" dirty="0"/>
            </a:lvl1pPr>
          </a:lstStyle>
          <a:p>
            <a:pPr lvl="0"/>
            <a:r>
              <a:rPr lang="en-GB" noProof="0" dirty="0" err="1" smtClean="0"/>
              <a:t>Haga</a:t>
            </a:r>
            <a:r>
              <a:rPr lang="en-GB" noProof="0" dirty="0" smtClean="0"/>
              <a:t> </a:t>
            </a:r>
            <a:r>
              <a:rPr lang="en-GB" noProof="0" dirty="0" err="1" smtClean="0"/>
              <a:t>clic</a:t>
            </a:r>
            <a:r>
              <a:rPr lang="en-GB" noProof="0" dirty="0" smtClean="0"/>
              <a:t> para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título</a:t>
            </a:r>
            <a:r>
              <a:rPr lang="en-GB" noProof="0" dirty="0" smtClean="0"/>
              <a:t> del </a:t>
            </a:r>
            <a:r>
              <a:rPr lang="en-GB" noProof="0" dirty="0" err="1" smtClean="0"/>
              <a:t>patrón</a:t>
            </a:r>
            <a:endParaRPr lang="en-GB" noProof="0" dirty="0"/>
          </a:p>
        </p:txBody>
      </p:sp>
      <p:sp>
        <p:nvSpPr>
          <p:cNvPr id="3" name="2 Marcador de contenido"/>
          <p:cNvSpPr>
            <a:spLocks noGrp="1"/>
          </p:cNvSpPr>
          <p:nvPr>
            <p:ph idx="1"/>
          </p:nvPr>
        </p:nvSpPr>
        <p:spPr/>
        <p:txBody>
          <a:bodyPr/>
          <a:lstStyle/>
          <a:p>
            <a:pPr lvl="0"/>
            <a:r>
              <a:rPr lang="en-GB" noProof="0" dirty="0" err="1" smtClean="0"/>
              <a:t>Haga</a:t>
            </a:r>
            <a:r>
              <a:rPr lang="en-GB" noProof="0" dirty="0" smtClean="0"/>
              <a:t> </a:t>
            </a:r>
            <a:r>
              <a:rPr lang="en-GB" noProof="0" dirty="0" err="1" smtClean="0"/>
              <a:t>clic</a:t>
            </a:r>
            <a:r>
              <a:rPr lang="en-GB" noProof="0" dirty="0" smtClean="0"/>
              <a:t> para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texto</a:t>
            </a:r>
            <a:r>
              <a:rPr lang="en-GB" noProof="0" dirty="0" smtClean="0"/>
              <a:t> del </a:t>
            </a:r>
            <a:r>
              <a:rPr lang="en-GB" noProof="0" dirty="0" err="1" smtClean="0"/>
              <a:t>patrón</a:t>
            </a:r>
            <a:endParaRPr lang="en-GB" noProof="0" dirty="0" smtClean="0"/>
          </a:p>
          <a:p>
            <a:pPr lvl="1"/>
            <a:r>
              <a:rPr lang="en-GB" noProof="0" dirty="0" smtClean="0"/>
              <a:t>Segundo </a:t>
            </a:r>
            <a:r>
              <a:rPr lang="en-GB" noProof="0" dirty="0" err="1" smtClean="0"/>
              <a:t>nivel</a:t>
            </a:r>
            <a:endParaRPr lang="en-GB" noProof="0" dirty="0" smtClean="0"/>
          </a:p>
          <a:p>
            <a:pPr lvl="2"/>
            <a:r>
              <a:rPr lang="en-GB" noProof="0" dirty="0" err="1" smtClean="0"/>
              <a:t>Tercer</a:t>
            </a:r>
            <a:r>
              <a:rPr lang="en-GB" noProof="0" dirty="0" smtClean="0"/>
              <a:t> </a:t>
            </a:r>
            <a:r>
              <a:rPr lang="en-GB" noProof="0" dirty="0" err="1" smtClean="0"/>
              <a:t>nivel</a:t>
            </a:r>
            <a:endParaRPr lang="en-GB" noProof="0" dirty="0" smtClean="0"/>
          </a:p>
          <a:p>
            <a:pPr lvl="3"/>
            <a:r>
              <a:rPr lang="en-GB" noProof="0" dirty="0" smtClean="0"/>
              <a:t>Cuarto </a:t>
            </a:r>
            <a:r>
              <a:rPr lang="en-GB" noProof="0" dirty="0" err="1" smtClean="0"/>
              <a:t>nivel</a:t>
            </a:r>
            <a:endParaRPr lang="en-GB" noProof="0" dirty="0" smtClean="0"/>
          </a:p>
          <a:p>
            <a:pPr lvl="4"/>
            <a:r>
              <a:rPr lang="en-GB" noProof="0" dirty="0" smtClean="0"/>
              <a:t>Quinto </a:t>
            </a:r>
            <a:r>
              <a:rPr lang="en-GB" noProof="0" dirty="0" err="1" smtClean="0"/>
              <a:t>nivel</a:t>
            </a:r>
            <a:endParaRPr lang="en-GB" noProof="0" dirty="0"/>
          </a:p>
        </p:txBody>
      </p:sp>
      <p:sp>
        <p:nvSpPr>
          <p:cNvPr id="4" name="3 Marcador de fecha"/>
          <p:cNvSpPr>
            <a:spLocks noGrp="1"/>
          </p:cNvSpPr>
          <p:nvPr>
            <p:ph type="dt" sz="half" idx="10"/>
          </p:nvPr>
        </p:nvSpPr>
        <p:spPr/>
        <p:txBody>
          <a:bodyPr/>
          <a:lstStyle/>
          <a:p>
            <a:fld id="{8EC1410E-6EA1-4C52-8489-FFC4DA92AE66}" type="datetime1">
              <a:rPr lang="en-GB" smtClean="0"/>
              <a:t>18/10/2023</a:t>
            </a:fld>
            <a:endParaRPr lang="en-GB" dirty="0"/>
          </a:p>
        </p:txBody>
      </p:sp>
      <p:sp>
        <p:nvSpPr>
          <p:cNvPr id="5" name="4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5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pic>
        <p:nvPicPr>
          <p:cNvPr id="8" name="7 Imagen"/>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96" y="35242"/>
            <a:ext cx="1800000" cy="585446"/>
          </a:xfrm>
          <a:prstGeom prst="rect">
            <a:avLst/>
          </a:prstGeom>
        </p:spPr>
      </p:pic>
    </p:spTree>
    <p:extLst>
      <p:ext uri="{BB962C8B-B14F-4D97-AF65-F5344CB8AC3E}">
        <p14:creationId xmlns:p14="http://schemas.microsoft.com/office/powerpoint/2010/main" val="371601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GB"/>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185EC7B-7AF9-4D76-ACB4-60347C4D0AB7}" type="datetime1">
              <a:rPr lang="en-GB" smtClean="0"/>
              <a:t>18/10/2023</a:t>
            </a:fld>
            <a:endParaRPr lang="en-GB" dirty="0"/>
          </a:p>
        </p:txBody>
      </p:sp>
      <p:sp>
        <p:nvSpPr>
          <p:cNvPr id="5" name="4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5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pic>
        <p:nvPicPr>
          <p:cNvPr id="8" name="7 Imagen"/>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96" y="35242"/>
            <a:ext cx="1800000" cy="585446"/>
          </a:xfrm>
          <a:prstGeom prst="rect">
            <a:avLst/>
          </a:prstGeom>
        </p:spPr>
      </p:pic>
    </p:spTree>
    <p:extLst>
      <p:ext uri="{BB962C8B-B14F-4D97-AF65-F5344CB8AC3E}">
        <p14:creationId xmlns:p14="http://schemas.microsoft.com/office/powerpoint/2010/main" val="102833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195736" y="44624"/>
            <a:ext cx="6660740" cy="864096"/>
          </a:xfrm>
          <a:solidFill>
            <a:schemeClr val="accent1">
              <a:lumMod val="20000"/>
              <a:lumOff val="80000"/>
            </a:schemeClr>
          </a:solidFill>
        </p:spPr>
        <p:txBody>
          <a:bodyPr/>
          <a:lstStyle>
            <a:lvl1pPr>
              <a:defRPr b="1"/>
            </a:lvl1pPr>
          </a:lstStyle>
          <a:p>
            <a:r>
              <a:rPr lang="es-ES" dirty="0" smtClean="0"/>
              <a:t>Haga clic para modificar el estilo de título del patrón</a:t>
            </a:r>
            <a:endParaRPr lang="en-GB"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4 Marcador de fecha"/>
          <p:cNvSpPr>
            <a:spLocks noGrp="1"/>
          </p:cNvSpPr>
          <p:nvPr>
            <p:ph type="dt" sz="half" idx="10"/>
          </p:nvPr>
        </p:nvSpPr>
        <p:spPr/>
        <p:txBody>
          <a:bodyPr/>
          <a:lstStyle/>
          <a:p>
            <a:fld id="{0CD9B12A-F29F-41C3-9E59-75009ED36EE6}" type="datetime1">
              <a:rPr lang="en-GB" smtClean="0"/>
              <a:t>18/10/2023</a:t>
            </a:fld>
            <a:endParaRPr lang="en-GB" dirty="0"/>
          </a:p>
        </p:txBody>
      </p:sp>
      <p:sp>
        <p:nvSpPr>
          <p:cNvPr id="6" name="5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7" name="6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pic>
        <p:nvPicPr>
          <p:cNvPr id="9" name="8 Imagen"/>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96" y="35242"/>
            <a:ext cx="1800000" cy="585446"/>
          </a:xfrm>
          <a:prstGeom prst="rect">
            <a:avLst/>
          </a:prstGeom>
        </p:spPr>
      </p:pic>
    </p:spTree>
    <p:extLst>
      <p:ext uri="{BB962C8B-B14F-4D97-AF65-F5344CB8AC3E}">
        <p14:creationId xmlns:p14="http://schemas.microsoft.com/office/powerpoint/2010/main" val="349201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123728" y="188640"/>
            <a:ext cx="6660740" cy="504056"/>
          </a:xfrm>
          <a:solidFill>
            <a:schemeClr val="accent1">
              <a:lumMod val="20000"/>
              <a:lumOff val="80000"/>
            </a:schemeClr>
          </a:solidFill>
        </p:spPr>
        <p:txBody>
          <a:bodyPr vert="horz" lIns="91440" tIns="45720" rIns="91440" bIns="45720" rtlCol="0" anchor="ctr">
            <a:noAutofit/>
          </a:bodyPr>
          <a:lstStyle>
            <a:lvl1pPr>
              <a:defRPr lang="en-GB" b="1" dirty="0"/>
            </a:lvl1pPr>
          </a:lstStyle>
          <a:p>
            <a:pPr lvl="0"/>
            <a:r>
              <a:rPr lang="es-ES" dirty="0" smtClean="0"/>
              <a:t>Haga clic para modificar el estilo de título del patrón</a:t>
            </a:r>
            <a:endParaRPr lang="en-GB"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7" name="6 Marcador de fecha"/>
          <p:cNvSpPr>
            <a:spLocks noGrp="1"/>
          </p:cNvSpPr>
          <p:nvPr>
            <p:ph type="dt" sz="half" idx="10"/>
          </p:nvPr>
        </p:nvSpPr>
        <p:spPr/>
        <p:txBody>
          <a:bodyPr/>
          <a:lstStyle/>
          <a:p>
            <a:fld id="{B284B165-12A1-4740-A3C4-49BFDDD00BAA}" type="datetime1">
              <a:rPr lang="en-GB" smtClean="0"/>
              <a:t>18/10/2023</a:t>
            </a:fld>
            <a:endParaRPr lang="en-GB" dirty="0"/>
          </a:p>
        </p:txBody>
      </p:sp>
      <p:sp>
        <p:nvSpPr>
          <p:cNvPr id="8" name="7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9" name="8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pic>
        <p:nvPicPr>
          <p:cNvPr id="11" name="10 Imagen"/>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96" y="35242"/>
            <a:ext cx="1800000" cy="585446"/>
          </a:xfrm>
          <a:prstGeom prst="rect">
            <a:avLst/>
          </a:prstGeom>
        </p:spPr>
      </p:pic>
    </p:spTree>
    <p:extLst>
      <p:ext uri="{BB962C8B-B14F-4D97-AF65-F5344CB8AC3E}">
        <p14:creationId xmlns:p14="http://schemas.microsoft.com/office/powerpoint/2010/main" val="271926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3708" y="188640"/>
            <a:ext cx="6660740" cy="504056"/>
          </a:xfrm>
        </p:spPr>
        <p:txBody>
          <a:bodyPr/>
          <a:lstStyle/>
          <a:p>
            <a:r>
              <a:rPr lang="es-ES" dirty="0" smtClean="0"/>
              <a:t>Haga clic para modificar el estilo de título del patrón</a:t>
            </a:r>
            <a:endParaRPr lang="en-GB" dirty="0"/>
          </a:p>
        </p:txBody>
      </p:sp>
      <p:sp>
        <p:nvSpPr>
          <p:cNvPr id="3" name="2 Marcador de fecha"/>
          <p:cNvSpPr>
            <a:spLocks noGrp="1"/>
          </p:cNvSpPr>
          <p:nvPr>
            <p:ph type="dt" sz="half" idx="10"/>
          </p:nvPr>
        </p:nvSpPr>
        <p:spPr/>
        <p:txBody>
          <a:bodyPr/>
          <a:lstStyle/>
          <a:p>
            <a:fld id="{D0549E3F-7E2B-40F3-8589-B6D3743E9F7C}" type="datetime1">
              <a:rPr lang="en-GB" smtClean="0"/>
              <a:t>18/10/2023</a:t>
            </a:fld>
            <a:endParaRPr lang="en-GB" dirty="0"/>
          </a:p>
        </p:txBody>
      </p:sp>
      <p:sp>
        <p:nvSpPr>
          <p:cNvPr id="4" name="3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5" name="4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spTree>
    <p:extLst>
      <p:ext uri="{BB962C8B-B14F-4D97-AF65-F5344CB8AC3E}">
        <p14:creationId xmlns:p14="http://schemas.microsoft.com/office/powerpoint/2010/main" val="424619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C507A7-0D62-4E25-9DC4-DEBC03EDD0AB}" type="datetime1">
              <a:rPr lang="en-GB" smtClean="0"/>
              <a:t>18/10/2023</a:t>
            </a:fld>
            <a:endParaRPr lang="en-GB" dirty="0"/>
          </a:p>
        </p:txBody>
      </p:sp>
      <p:sp>
        <p:nvSpPr>
          <p:cNvPr id="3" name="2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4" name="3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spTree>
    <p:extLst>
      <p:ext uri="{BB962C8B-B14F-4D97-AF65-F5344CB8AC3E}">
        <p14:creationId xmlns:p14="http://schemas.microsoft.com/office/powerpoint/2010/main" val="287560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GB"/>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96172D-010F-474E-A368-E76572BE4CE9}" type="datetime1">
              <a:rPr lang="en-GB" smtClean="0"/>
              <a:t>18/10/2023</a:t>
            </a:fld>
            <a:endParaRPr lang="en-GB" dirty="0"/>
          </a:p>
        </p:txBody>
      </p:sp>
      <p:sp>
        <p:nvSpPr>
          <p:cNvPr id="6" name="5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7" name="6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spTree>
    <p:extLst>
      <p:ext uri="{BB962C8B-B14F-4D97-AF65-F5344CB8AC3E}">
        <p14:creationId xmlns:p14="http://schemas.microsoft.com/office/powerpoint/2010/main" val="102032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GB"/>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01DDE6-49B1-471D-84A3-16A9DE7A8B57}" type="datetime1">
              <a:rPr lang="en-GB" smtClean="0"/>
              <a:t>18/10/2023</a:t>
            </a:fld>
            <a:endParaRPr lang="en-GB" dirty="0"/>
          </a:p>
        </p:txBody>
      </p:sp>
      <p:sp>
        <p:nvSpPr>
          <p:cNvPr id="6" name="5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7" name="6 Marcador de número de diapositiva"/>
          <p:cNvSpPr>
            <a:spLocks noGrp="1"/>
          </p:cNvSpPr>
          <p:nvPr>
            <p:ph type="sldNum" sz="quarter" idx="12"/>
          </p:nvPr>
        </p:nvSpPr>
        <p:spPr/>
        <p:txBody>
          <a:bodyPr/>
          <a:lstStyle/>
          <a:p>
            <a:fld id="{14FB93E9-295E-4673-9A28-9BAEC92A8104}" type="slidenum">
              <a:rPr lang="en-GB" smtClean="0"/>
              <a:t>‹Nº›</a:t>
            </a:fld>
            <a:endParaRPr lang="en-GB" dirty="0"/>
          </a:p>
        </p:txBody>
      </p:sp>
    </p:spTree>
    <p:extLst>
      <p:ext uri="{BB962C8B-B14F-4D97-AF65-F5344CB8AC3E}">
        <p14:creationId xmlns:p14="http://schemas.microsoft.com/office/powerpoint/2010/main" val="310617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907704" y="188640"/>
            <a:ext cx="5940660" cy="504056"/>
          </a:xfrm>
          <a:prstGeom prst="rect">
            <a:avLst/>
          </a:prstGeom>
        </p:spPr>
        <p:txBody>
          <a:bodyPr vert="horz" lIns="91440" tIns="45720" rIns="91440" bIns="45720" rtlCol="0" anchor="ctr">
            <a:noAutofit/>
          </a:bodyPr>
          <a:lstStyle/>
          <a:p>
            <a:r>
              <a:rPr lang="en-GB" noProof="0" dirty="0" err="1" smtClean="0"/>
              <a:t>Haga</a:t>
            </a:r>
            <a:r>
              <a:rPr lang="en-GB" noProof="0" dirty="0" smtClean="0"/>
              <a:t> </a:t>
            </a:r>
            <a:r>
              <a:rPr lang="en-GB" noProof="0" dirty="0" err="1" smtClean="0"/>
              <a:t>clic</a:t>
            </a:r>
            <a:r>
              <a:rPr lang="en-GB" noProof="0" dirty="0" smtClean="0"/>
              <a:t> para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título</a:t>
            </a:r>
            <a:r>
              <a:rPr lang="en-GB" noProof="0" dirty="0" smtClean="0"/>
              <a:t> del </a:t>
            </a:r>
            <a:r>
              <a:rPr lang="en-GB" noProof="0" dirty="0" err="1" smtClean="0"/>
              <a:t>patrón</a:t>
            </a:r>
            <a:endParaRPr lang="en-GB" noProof="0" dirty="0"/>
          </a:p>
        </p:txBody>
      </p:sp>
      <p:sp>
        <p:nvSpPr>
          <p:cNvPr id="3" name="2 Marcador de texto"/>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GB" noProof="0" dirty="0" err="1" smtClean="0"/>
              <a:t>Haga</a:t>
            </a:r>
            <a:r>
              <a:rPr lang="en-GB" noProof="0" dirty="0" smtClean="0"/>
              <a:t> </a:t>
            </a:r>
            <a:r>
              <a:rPr lang="en-GB" noProof="0" dirty="0" err="1" smtClean="0"/>
              <a:t>clic</a:t>
            </a:r>
            <a:r>
              <a:rPr lang="en-GB" noProof="0" dirty="0" smtClean="0"/>
              <a:t> para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texto</a:t>
            </a:r>
            <a:r>
              <a:rPr lang="en-GB" noProof="0" dirty="0" smtClean="0"/>
              <a:t> del </a:t>
            </a:r>
            <a:r>
              <a:rPr lang="en-GB" noProof="0" dirty="0" err="1" smtClean="0"/>
              <a:t>patrón</a:t>
            </a:r>
            <a:endParaRPr lang="en-GB" noProof="0" dirty="0" smtClean="0"/>
          </a:p>
          <a:p>
            <a:pPr lvl="1"/>
            <a:r>
              <a:rPr lang="en-GB" noProof="0" dirty="0" smtClean="0"/>
              <a:t>Segundo </a:t>
            </a:r>
            <a:r>
              <a:rPr lang="en-GB" noProof="0" dirty="0" err="1" smtClean="0"/>
              <a:t>nivel</a:t>
            </a:r>
            <a:endParaRPr lang="en-GB" noProof="0" dirty="0" smtClean="0"/>
          </a:p>
          <a:p>
            <a:pPr lvl="2"/>
            <a:r>
              <a:rPr lang="en-GB" noProof="0" dirty="0" err="1" smtClean="0"/>
              <a:t>Tercer</a:t>
            </a:r>
            <a:r>
              <a:rPr lang="en-GB" noProof="0" dirty="0" smtClean="0"/>
              <a:t> </a:t>
            </a:r>
            <a:r>
              <a:rPr lang="en-GB" noProof="0" dirty="0" err="1" smtClean="0"/>
              <a:t>nivel</a:t>
            </a:r>
            <a:endParaRPr lang="en-GB" noProof="0" dirty="0" smtClean="0"/>
          </a:p>
          <a:p>
            <a:pPr lvl="3"/>
            <a:r>
              <a:rPr lang="en-GB" noProof="0" dirty="0" smtClean="0"/>
              <a:t>Cuarto </a:t>
            </a:r>
            <a:r>
              <a:rPr lang="en-GB" noProof="0" dirty="0" err="1" smtClean="0"/>
              <a:t>nivel</a:t>
            </a:r>
            <a:endParaRPr lang="en-GB" noProof="0" dirty="0" smtClean="0"/>
          </a:p>
          <a:p>
            <a:pPr lvl="4"/>
            <a:r>
              <a:rPr lang="en-GB" noProof="0" dirty="0" smtClean="0"/>
              <a:t>Quinto </a:t>
            </a:r>
            <a:r>
              <a:rPr lang="en-GB" noProof="0" dirty="0" err="1" smtClean="0"/>
              <a:t>nivel</a:t>
            </a:r>
            <a:endParaRPr lang="en-GB" noProof="0" dirty="0"/>
          </a:p>
        </p:txBody>
      </p:sp>
      <p:sp>
        <p:nvSpPr>
          <p:cNvPr id="4" name="3 Marcador de fecha"/>
          <p:cNvSpPr>
            <a:spLocks noGrp="1"/>
          </p:cNvSpPr>
          <p:nvPr>
            <p:ph type="dt" sz="half" idx="2"/>
          </p:nvPr>
        </p:nvSpPr>
        <p:spPr>
          <a:xfrm>
            <a:off x="0" y="64794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85DC6-C015-4D22-B6E6-2DC1701729EE}" type="datetime1">
              <a:rPr lang="en-GB" smtClean="0"/>
              <a:t>18/10/2023</a:t>
            </a:fld>
            <a:endParaRPr lang="en-GB" dirty="0"/>
          </a:p>
        </p:txBody>
      </p:sp>
      <p:sp>
        <p:nvSpPr>
          <p:cNvPr id="5" name="4 Marcador de pie de página"/>
          <p:cNvSpPr>
            <a:spLocks noGrp="1"/>
          </p:cNvSpPr>
          <p:nvPr>
            <p:ph type="ftr" sz="quarter" idx="3"/>
          </p:nvPr>
        </p:nvSpPr>
        <p:spPr>
          <a:xfrm>
            <a:off x="2087724" y="6492875"/>
            <a:ext cx="49685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 Serrano IFMIF-DONES Users Workshop Granada 19-20 October 2023</a:t>
            </a:r>
            <a:endParaRPr lang="en-GB" dirty="0"/>
          </a:p>
        </p:txBody>
      </p:sp>
      <p:sp>
        <p:nvSpPr>
          <p:cNvPr id="6" name="5 Marcador de número de diapositiva"/>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B93E9-295E-4673-9A28-9BAEC92A8104}" type="slidenum">
              <a:rPr lang="en-GB" smtClean="0"/>
              <a:t>‹Nº›</a:t>
            </a:fld>
            <a:endParaRPr lang="en-GB" dirty="0"/>
          </a:p>
        </p:txBody>
      </p:sp>
    </p:spTree>
    <p:extLst>
      <p:ext uri="{BB962C8B-B14F-4D97-AF65-F5344CB8AC3E}">
        <p14:creationId xmlns:p14="http://schemas.microsoft.com/office/powerpoint/2010/main" val="111999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9900"/>
        </a:buClr>
        <a:buSzPct val="126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SzPct val="50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tif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tiff"/><Relationship Id="rId11" Type="http://schemas.openxmlformats.org/officeDocument/2006/relationships/image" Target="../media/image31.png"/><Relationship Id="rId5" Type="http://schemas.openxmlformats.org/officeDocument/2006/relationships/image" Target="../media/image25.tiff"/><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31.png"/><Relationship Id="rId4" Type="http://schemas.openxmlformats.org/officeDocument/2006/relationships/image" Target="../media/image49.png"/><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685800" y="1567461"/>
            <a:ext cx="7772400" cy="1470025"/>
          </a:xfrm>
        </p:spPr>
        <p:txBody>
          <a:bodyPr/>
          <a:lstStyle/>
          <a:p>
            <a:r>
              <a:rPr lang="en-GB" sz="2800" dirty="0"/>
              <a:t>Roadmap on the development and qualification of Small Scale Test Technologies</a:t>
            </a:r>
          </a:p>
        </p:txBody>
      </p:sp>
      <p:sp>
        <p:nvSpPr>
          <p:cNvPr id="4" name="3 Marcador de fecha"/>
          <p:cNvSpPr>
            <a:spLocks noGrp="1"/>
          </p:cNvSpPr>
          <p:nvPr>
            <p:ph type="dt" sz="half" idx="10"/>
          </p:nvPr>
        </p:nvSpPr>
        <p:spPr/>
        <p:txBody>
          <a:bodyPr/>
          <a:lstStyle/>
          <a:p>
            <a:fld id="{8D827FF7-EC58-4B1D-B037-AE8E3433481C}" type="datetime1">
              <a:rPr lang="en-GB" smtClean="0"/>
              <a:t>18/10/2023</a:t>
            </a:fld>
            <a:endParaRPr lang="en-GB" dirty="0"/>
          </a:p>
        </p:txBody>
      </p:sp>
      <p:sp>
        <p:nvSpPr>
          <p:cNvPr id="5" name="4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5 Marcador de número de diapositiva"/>
          <p:cNvSpPr>
            <a:spLocks noGrp="1"/>
          </p:cNvSpPr>
          <p:nvPr>
            <p:ph type="sldNum" sz="quarter" idx="12"/>
          </p:nvPr>
        </p:nvSpPr>
        <p:spPr/>
        <p:txBody>
          <a:bodyPr/>
          <a:lstStyle/>
          <a:p>
            <a:fld id="{14FB93E9-295E-4673-9A28-9BAEC92A8104}" type="slidenum">
              <a:rPr lang="en-GB" smtClean="0"/>
              <a:pPr/>
              <a:t>1</a:t>
            </a:fld>
            <a:endParaRPr lang="en-GB" dirty="0"/>
          </a:p>
        </p:txBody>
      </p:sp>
      <p:sp>
        <p:nvSpPr>
          <p:cNvPr id="2" name="Subtítulo 1"/>
          <p:cNvSpPr>
            <a:spLocks noGrp="1"/>
          </p:cNvSpPr>
          <p:nvPr>
            <p:ph type="subTitle" idx="1"/>
          </p:nvPr>
        </p:nvSpPr>
        <p:spPr>
          <a:xfrm>
            <a:off x="827584" y="2999940"/>
            <a:ext cx="7920880" cy="759384"/>
          </a:xfrm>
        </p:spPr>
        <p:txBody>
          <a:bodyPr>
            <a:normAutofit/>
          </a:bodyPr>
          <a:lstStyle/>
          <a:p>
            <a:r>
              <a:rPr lang="en-US" sz="2400" dirty="0" smtClean="0"/>
              <a:t>M. Serrano</a:t>
            </a:r>
            <a:r>
              <a:rPr lang="en-US" sz="2400" baseline="30000" dirty="0" smtClean="0"/>
              <a:t>1</a:t>
            </a:r>
            <a:r>
              <a:rPr lang="en-US" sz="2400" dirty="0" smtClean="0"/>
              <a:t>, R. Hernández</a:t>
            </a:r>
            <a:r>
              <a:rPr lang="en-US" sz="2400" baseline="30000" dirty="0" smtClean="0"/>
              <a:t>1</a:t>
            </a:r>
            <a:r>
              <a:rPr lang="en-US" sz="2400" dirty="0" smtClean="0"/>
              <a:t>, R. Gallego</a:t>
            </a:r>
            <a:r>
              <a:rPr lang="en-US" sz="2400" baseline="30000" dirty="0" smtClean="0"/>
              <a:t>2</a:t>
            </a:r>
            <a:r>
              <a:rPr lang="en-US" sz="2400" dirty="0" smtClean="0"/>
              <a:t>, R. Palma</a:t>
            </a:r>
            <a:r>
              <a:rPr lang="en-US" sz="2400" baseline="30000" dirty="0" smtClean="0"/>
              <a:t>2</a:t>
            </a:r>
            <a:endParaRPr lang="en-US" sz="2400" baseline="30000" dirty="0"/>
          </a:p>
        </p:txBody>
      </p:sp>
      <p:sp>
        <p:nvSpPr>
          <p:cNvPr id="21" name="Rectángulo 20"/>
          <p:cNvSpPr/>
          <p:nvPr/>
        </p:nvSpPr>
        <p:spPr>
          <a:xfrm>
            <a:off x="1403648" y="4069707"/>
            <a:ext cx="6912768" cy="997196"/>
          </a:xfrm>
          <a:prstGeom prst="rect">
            <a:avLst/>
          </a:prstGeom>
        </p:spPr>
        <p:txBody>
          <a:bodyPr wrap="square">
            <a:spAutoFit/>
          </a:bodyPr>
          <a:lstStyle/>
          <a:p>
            <a:pPr>
              <a:lnSpc>
                <a:spcPct val="105000"/>
              </a:lnSpc>
              <a:spcAft>
                <a:spcPts val="0"/>
              </a:spcAft>
            </a:pPr>
            <a:r>
              <a:rPr lang="en-US" sz="1400" dirty="0" smtClean="0">
                <a:solidFill>
                  <a:schemeClr val="accent2"/>
                </a:solidFill>
                <a:ea typeface="Times New Roman" panose="02020603050405020304" pitchFamily="18" charset="0"/>
                <a:cs typeface="Times New Roman" panose="02020603050405020304" pitchFamily="18" charset="0"/>
              </a:rPr>
              <a:t>1 CIEMAT</a:t>
            </a:r>
            <a:r>
              <a:rPr lang="en-US" sz="1400" dirty="0" smtClean="0">
                <a:ea typeface="Times New Roman" panose="02020603050405020304" pitchFamily="18" charset="0"/>
                <a:cs typeface="Times New Roman" panose="02020603050405020304" pitchFamily="18" charset="0"/>
              </a:rPr>
              <a:t>, Materials </a:t>
            </a:r>
            <a:r>
              <a:rPr lang="en-US" sz="1400" dirty="0">
                <a:ea typeface="Times New Roman" panose="02020603050405020304" pitchFamily="18" charset="0"/>
                <a:cs typeface="Times New Roman" panose="02020603050405020304" pitchFamily="18" charset="0"/>
              </a:rPr>
              <a:t>of Energy Interest Division </a:t>
            </a:r>
            <a:r>
              <a:rPr lang="en-US" sz="1400" dirty="0" smtClean="0">
                <a:ea typeface="Times New Roman" panose="02020603050405020304" pitchFamily="18" charset="0"/>
                <a:cs typeface="Times New Roman" panose="02020603050405020304" pitchFamily="18" charset="0"/>
              </a:rPr>
              <a:t> CIEMAT, </a:t>
            </a:r>
            <a:r>
              <a:rPr lang="en-US" sz="1400" dirty="0" err="1" smtClean="0">
                <a:ea typeface="Times New Roman" panose="02020603050405020304" pitchFamily="18" charset="0"/>
                <a:cs typeface="Times New Roman" panose="02020603050405020304" pitchFamily="18" charset="0"/>
              </a:rPr>
              <a:t>Avda</a:t>
            </a:r>
            <a:r>
              <a:rPr lang="en-US" sz="1400" dirty="0">
                <a:ea typeface="Times New Roman" panose="02020603050405020304" pitchFamily="18" charset="0"/>
                <a:cs typeface="Times New Roman" panose="02020603050405020304" pitchFamily="18" charset="0"/>
              </a:rPr>
              <a:t>. </a:t>
            </a:r>
            <a:r>
              <a:rPr lang="en-US" sz="1400" dirty="0" err="1">
                <a:ea typeface="Times New Roman" panose="02020603050405020304" pitchFamily="18" charset="0"/>
                <a:cs typeface="Times New Roman" panose="02020603050405020304" pitchFamily="18" charset="0"/>
              </a:rPr>
              <a:t>Complutense</a:t>
            </a:r>
            <a:r>
              <a:rPr lang="en-US" sz="1400" dirty="0">
                <a:ea typeface="Times New Roman" panose="02020603050405020304" pitchFamily="18" charset="0"/>
                <a:cs typeface="Times New Roman" panose="02020603050405020304" pitchFamily="18" charset="0"/>
              </a:rPr>
              <a:t> 40, 28040 </a:t>
            </a:r>
            <a:r>
              <a:rPr lang="en-US" sz="1400" dirty="0" smtClean="0">
                <a:ea typeface="Times New Roman" panose="02020603050405020304" pitchFamily="18" charset="0"/>
                <a:cs typeface="Times New Roman" panose="02020603050405020304" pitchFamily="18" charset="0"/>
              </a:rPr>
              <a:t>Madrid</a:t>
            </a:r>
          </a:p>
          <a:p>
            <a:pPr>
              <a:lnSpc>
                <a:spcPct val="105000"/>
              </a:lnSpc>
              <a:spcAft>
                <a:spcPts val="0"/>
              </a:spcAft>
            </a:pPr>
            <a:r>
              <a:rPr lang="en-US" sz="1400" dirty="0" smtClean="0">
                <a:solidFill>
                  <a:schemeClr val="accent2"/>
                </a:solidFill>
                <a:effectLst/>
                <a:ea typeface="Times New Roman" panose="02020603050405020304" pitchFamily="18" charset="0"/>
                <a:cs typeface="Times New Roman" panose="02020603050405020304" pitchFamily="18" charset="0"/>
              </a:rPr>
              <a:t>2 </a:t>
            </a:r>
            <a:r>
              <a:rPr lang="es-ES" sz="1400" dirty="0">
                <a:solidFill>
                  <a:schemeClr val="accent2"/>
                </a:solidFill>
                <a:ea typeface="Times New Roman" panose="02020603050405020304" pitchFamily="18" charset="0"/>
                <a:cs typeface="Times New Roman" panose="02020603050405020304" pitchFamily="18" charset="0"/>
              </a:rPr>
              <a:t> </a:t>
            </a:r>
            <a:r>
              <a:rPr lang="es-ES" sz="1400" dirty="0" smtClean="0">
                <a:solidFill>
                  <a:schemeClr val="accent2"/>
                </a:solidFill>
                <a:ea typeface="Times New Roman" panose="02020603050405020304" pitchFamily="18" charset="0"/>
                <a:cs typeface="Times New Roman" panose="02020603050405020304" pitchFamily="18" charset="0"/>
              </a:rPr>
              <a:t>UGR</a:t>
            </a:r>
            <a:r>
              <a:rPr lang="es-ES" sz="1400" dirty="0" smtClean="0">
                <a:ea typeface="Times New Roman" panose="02020603050405020304" pitchFamily="18" charset="0"/>
                <a:cs typeface="Times New Roman" panose="02020603050405020304" pitchFamily="18" charset="0"/>
              </a:rPr>
              <a:t>, E.T.S</a:t>
            </a:r>
            <a:r>
              <a:rPr lang="es-ES" sz="1400" dirty="0">
                <a:ea typeface="Times New Roman" panose="02020603050405020304" pitchFamily="18" charset="0"/>
                <a:cs typeface="Times New Roman" panose="02020603050405020304" pitchFamily="18" charset="0"/>
              </a:rPr>
              <a:t>. de Ingeniería de Caminos, Canales y </a:t>
            </a:r>
            <a:r>
              <a:rPr lang="es-ES" sz="1400" dirty="0" smtClean="0">
                <a:ea typeface="Times New Roman" panose="02020603050405020304" pitchFamily="18" charset="0"/>
                <a:cs typeface="Times New Roman" panose="02020603050405020304" pitchFamily="18" charset="0"/>
              </a:rPr>
              <a:t>Puertos, Universidad </a:t>
            </a:r>
            <a:r>
              <a:rPr lang="es-ES" sz="1400" dirty="0">
                <a:ea typeface="Times New Roman" panose="02020603050405020304" pitchFamily="18" charset="0"/>
                <a:cs typeface="Times New Roman" panose="02020603050405020304" pitchFamily="18" charset="0"/>
              </a:rPr>
              <a:t>de Granada, Campus Universitario de </a:t>
            </a:r>
            <a:r>
              <a:rPr lang="es-ES" sz="1400" dirty="0" err="1">
                <a:ea typeface="Times New Roman" panose="02020603050405020304" pitchFamily="18" charset="0"/>
                <a:cs typeface="Times New Roman" panose="02020603050405020304" pitchFamily="18" charset="0"/>
              </a:rPr>
              <a:t>Fuentenueva</a:t>
            </a:r>
            <a:r>
              <a:rPr lang="es-ES" sz="1400" dirty="0">
                <a:ea typeface="Times New Roman" panose="02020603050405020304" pitchFamily="18" charset="0"/>
                <a:cs typeface="Times New Roman" panose="02020603050405020304" pitchFamily="18" charset="0"/>
              </a:rPr>
              <a:t> (Edificio Politécnico) 18071 Granada</a:t>
            </a:r>
            <a:endParaRPr lang="en-GB" sz="1400" dirty="0">
              <a:effectLst/>
              <a:ea typeface="Times New Roman" panose="02020603050405020304" pitchFamily="18" charset="0"/>
              <a:cs typeface="Times New Roman" panose="02020603050405020304" pitchFamily="18" charset="0"/>
            </a:endParaRPr>
          </a:p>
        </p:txBody>
      </p:sp>
      <p:sp>
        <p:nvSpPr>
          <p:cNvPr id="3" name="Rectángulo 2"/>
          <p:cNvSpPr/>
          <p:nvPr/>
        </p:nvSpPr>
        <p:spPr>
          <a:xfrm>
            <a:off x="0" y="5570330"/>
            <a:ext cx="9144000" cy="369332"/>
          </a:xfrm>
          <a:prstGeom prst="rect">
            <a:avLst/>
          </a:prstGeom>
        </p:spPr>
        <p:txBody>
          <a:bodyPr wrap="square">
            <a:spAutoFit/>
          </a:bodyPr>
          <a:lstStyle/>
          <a:p>
            <a:pPr algn="ctr"/>
            <a:r>
              <a:rPr lang="en-US" dirty="0"/>
              <a:t>IFMIF-DONES Users Workshop </a:t>
            </a:r>
            <a:r>
              <a:rPr lang="en-US" dirty="0" smtClean="0"/>
              <a:t>Granada,  19-20 </a:t>
            </a:r>
            <a:r>
              <a:rPr lang="en-US" dirty="0"/>
              <a:t>de </a:t>
            </a:r>
            <a:r>
              <a:rPr lang="en-US" dirty="0" smtClean="0"/>
              <a:t>October 2023</a:t>
            </a:r>
            <a:endParaRPr lang="en-US" dirty="0"/>
          </a:p>
        </p:txBody>
      </p:sp>
    </p:spTree>
    <p:extLst>
      <p:ext uri="{BB962C8B-B14F-4D97-AF65-F5344CB8AC3E}">
        <p14:creationId xmlns:p14="http://schemas.microsoft.com/office/powerpoint/2010/main" val="71499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08" y="4511358"/>
            <a:ext cx="3322543" cy="2091207"/>
          </a:xfrm>
          <a:prstGeom prst="rect">
            <a:avLst/>
          </a:prstGeom>
        </p:spPr>
      </p:pic>
      <p:sp>
        <p:nvSpPr>
          <p:cNvPr id="2" name="Título 1"/>
          <p:cNvSpPr>
            <a:spLocks noGrp="1"/>
          </p:cNvSpPr>
          <p:nvPr>
            <p:ph type="title"/>
          </p:nvPr>
        </p:nvSpPr>
        <p:spPr/>
        <p:txBody>
          <a:bodyPr/>
          <a:lstStyle/>
          <a:p>
            <a:r>
              <a:rPr lang="en-GB" dirty="0"/>
              <a:t>Nuclear </a:t>
            </a:r>
            <a:r>
              <a:rPr lang="en-GB" dirty="0" smtClean="0"/>
              <a:t>Fission - FRACTESUS</a:t>
            </a:r>
            <a:endParaRPr lang="en-GB" dirty="0"/>
          </a:p>
        </p:txBody>
      </p:sp>
      <p:sp>
        <p:nvSpPr>
          <p:cNvPr id="3" name="Marcador de contenido 2"/>
          <p:cNvSpPr>
            <a:spLocks noGrp="1"/>
          </p:cNvSpPr>
          <p:nvPr>
            <p:ph idx="1"/>
          </p:nvPr>
        </p:nvSpPr>
        <p:spPr>
          <a:xfrm>
            <a:off x="291918" y="1022873"/>
            <a:ext cx="6718482" cy="1669635"/>
          </a:xfrm>
        </p:spPr>
        <p:txBody>
          <a:bodyPr>
            <a:normAutofit fontScale="55000" lnSpcReduction="20000"/>
          </a:bodyPr>
          <a:lstStyle/>
          <a:p>
            <a:r>
              <a:rPr lang="en-GB" dirty="0" smtClean="0"/>
              <a:t>EURATOM funded </a:t>
            </a:r>
            <a:r>
              <a:rPr lang="en-GB" dirty="0"/>
              <a:t>Project </a:t>
            </a:r>
            <a:r>
              <a:rPr lang="en-GB" dirty="0" smtClean="0"/>
              <a:t>FRACTESUS Fracture </a:t>
            </a:r>
            <a:r>
              <a:rPr lang="en-GB" dirty="0"/>
              <a:t>mechanics testing of irradiated RPV steels by means of sub-sized </a:t>
            </a:r>
            <a:r>
              <a:rPr lang="en-GB" dirty="0" smtClean="0"/>
              <a:t>specimens </a:t>
            </a:r>
            <a:r>
              <a:rPr lang="en-GB" dirty="0" err="1"/>
              <a:t>Euratom</a:t>
            </a:r>
            <a:r>
              <a:rPr lang="en-GB" dirty="0"/>
              <a:t> work programme </a:t>
            </a:r>
            <a:r>
              <a:rPr lang="en-GB" dirty="0" smtClean="0"/>
              <a:t>2019-2020 GA 900014</a:t>
            </a:r>
          </a:p>
          <a:p>
            <a:pPr lvl="1"/>
            <a:r>
              <a:rPr lang="en-GB" dirty="0" smtClean="0"/>
              <a:t>The objective is the validation of the use of small CT specimen for the determination of the T</a:t>
            </a:r>
            <a:r>
              <a:rPr lang="en-GB" baseline="-25000" dirty="0" smtClean="0"/>
              <a:t>0</a:t>
            </a:r>
            <a:r>
              <a:rPr lang="en-GB" dirty="0" smtClean="0"/>
              <a:t> transition reference temperature –&gt; Reactor pressure vessel surveillance </a:t>
            </a:r>
            <a:endParaRPr lang="en-GB" dirty="0"/>
          </a:p>
        </p:txBody>
      </p:sp>
      <p:sp>
        <p:nvSpPr>
          <p:cNvPr id="4" name="Marcador de fecha 3"/>
          <p:cNvSpPr>
            <a:spLocks noGrp="1"/>
          </p:cNvSpPr>
          <p:nvPr>
            <p:ph type="dt" sz="half" idx="10"/>
          </p:nvPr>
        </p:nvSpPr>
        <p:spPr/>
        <p:txBody>
          <a:bodyPr/>
          <a:lstStyle/>
          <a:p>
            <a:fld id="{18A95F3D-1E9B-4C8D-B528-70DE23D66C29}"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pPr/>
              <a:t>10</a:t>
            </a:fld>
            <a:endParaRPr lang="en-GB" dirty="0"/>
          </a:p>
        </p:txBody>
      </p:sp>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1366" y="3259788"/>
            <a:ext cx="5413516" cy="3097612"/>
          </a:xfrm>
          <a:prstGeom prst="rect">
            <a:avLst/>
          </a:prstGeom>
        </p:spPr>
      </p:pic>
      <p:pic>
        <p:nvPicPr>
          <p:cNvPr id="14" name="Imagen 13"/>
          <p:cNvPicPr>
            <a:picLocks noChangeAspect="1"/>
          </p:cNvPicPr>
          <p:nvPr/>
        </p:nvPicPr>
        <p:blipFill>
          <a:blip r:embed="rId4"/>
          <a:stretch>
            <a:fillRect/>
          </a:stretch>
        </p:blipFill>
        <p:spPr>
          <a:xfrm>
            <a:off x="7362204" y="787177"/>
            <a:ext cx="1638300" cy="819150"/>
          </a:xfrm>
          <a:prstGeom prst="rect">
            <a:avLst/>
          </a:prstGeom>
        </p:spPr>
      </p:pic>
      <p:pic>
        <p:nvPicPr>
          <p:cNvPr id="19" name="Imagen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1363" y="3202052"/>
            <a:ext cx="1663230" cy="986142"/>
          </a:xfrm>
          <a:prstGeom prst="rect">
            <a:avLst/>
          </a:prstGeom>
        </p:spPr>
      </p:pic>
      <p:sp>
        <p:nvSpPr>
          <p:cNvPr id="20" name="Flecha curvada hacia abajo 19"/>
          <p:cNvSpPr/>
          <p:nvPr/>
        </p:nvSpPr>
        <p:spPr>
          <a:xfrm flipH="1">
            <a:off x="3096334" y="2838091"/>
            <a:ext cx="1080120" cy="504054"/>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solidFill>
                <a:schemeClr val="tx1"/>
              </a:solidFill>
            </a:endParaRPr>
          </a:p>
        </p:txBody>
      </p:sp>
      <p:sp>
        <p:nvSpPr>
          <p:cNvPr id="22" name="Rectángulo 21"/>
          <p:cNvSpPr/>
          <p:nvPr/>
        </p:nvSpPr>
        <p:spPr>
          <a:xfrm>
            <a:off x="63062" y="2633199"/>
            <a:ext cx="3191531" cy="415498"/>
          </a:xfrm>
          <a:prstGeom prst="rect">
            <a:avLst/>
          </a:prstGeom>
        </p:spPr>
        <p:txBody>
          <a:bodyPr wrap="square">
            <a:spAutoFit/>
          </a:bodyPr>
          <a:lstStyle/>
          <a:p>
            <a:r>
              <a:rPr lang="en-GB" sz="1050" dirty="0"/>
              <a:t>Li, M., Chaouadi, R., Uytdenhouwen, I., &amp; </a:t>
            </a:r>
            <a:r>
              <a:rPr lang="en-GB" sz="1050" dirty="0" err="1"/>
              <a:t>Pardoen</a:t>
            </a:r>
            <a:r>
              <a:rPr lang="en-GB" sz="1050" dirty="0"/>
              <a:t>, T. (2023). </a:t>
            </a:r>
            <a:r>
              <a:rPr lang="en-GB" sz="1050" dirty="0" smtClean="0"/>
              <a:t>Engineering </a:t>
            </a:r>
            <a:r>
              <a:rPr lang="en-GB" sz="1050" dirty="0"/>
              <a:t>Fracture Mechanics, 290, 109486.</a:t>
            </a:r>
          </a:p>
        </p:txBody>
      </p:sp>
      <p:sp>
        <p:nvSpPr>
          <p:cNvPr id="23" name="Flecha curvada hacia abajo 22"/>
          <p:cNvSpPr/>
          <p:nvPr/>
        </p:nvSpPr>
        <p:spPr>
          <a:xfrm rot="18299484" flipH="1">
            <a:off x="666159" y="3742481"/>
            <a:ext cx="1080120" cy="504054"/>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solidFill>
                <a:schemeClr val="tx1"/>
              </a:solidFill>
            </a:endParaRPr>
          </a:p>
        </p:txBody>
      </p:sp>
      <p:sp>
        <p:nvSpPr>
          <p:cNvPr id="7" name="Rectángulo redondeado 6"/>
          <p:cNvSpPr/>
          <p:nvPr/>
        </p:nvSpPr>
        <p:spPr>
          <a:xfrm>
            <a:off x="4151310" y="2634851"/>
            <a:ext cx="2592289" cy="5095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RPV </a:t>
            </a:r>
            <a:r>
              <a:rPr lang="es-ES" dirty="0" err="1" smtClean="0"/>
              <a:t>surveillance</a:t>
            </a:r>
            <a:r>
              <a:rPr lang="es-ES" dirty="0" smtClean="0"/>
              <a:t> </a:t>
            </a:r>
            <a:r>
              <a:rPr lang="es-ES" dirty="0" err="1" smtClean="0"/>
              <a:t>tests</a:t>
            </a:r>
            <a:endParaRPr lang="en-GB" dirty="0"/>
          </a:p>
        </p:txBody>
      </p:sp>
      <p:pic>
        <p:nvPicPr>
          <p:cNvPr id="8" name="Imagen 7"/>
          <p:cNvPicPr>
            <a:picLocks noChangeAspect="1"/>
          </p:cNvPicPr>
          <p:nvPr/>
        </p:nvPicPr>
        <p:blipFill>
          <a:blip r:embed="rId6"/>
          <a:stretch>
            <a:fillRect/>
          </a:stretch>
        </p:blipFill>
        <p:spPr>
          <a:xfrm>
            <a:off x="7056276" y="1800338"/>
            <a:ext cx="1771650" cy="1323975"/>
          </a:xfrm>
          <a:prstGeom prst="rect">
            <a:avLst/>
          </a:prstGeom>
        </p:spPr>
      </p:pic>
    </p:spTree>
    <p:extLst>
      <p:ext uri="{BB962C8B-B14F-4D97-AF65-F5344CB8AC3E}">
        <p14:creationId xmlns:p14="http://schemas.microsoft.com/office/powerpoint/2010/main" val="384761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BDF91-7658-4FF1-A430-A172AF9B5D2E}"/>
              </a:ext>
            </a:extLst>
          </p:cNvPr>
          <p:cNvSpPr>
            <a:spLocks noGrp="1"/>
          </p:cNvSpPr>
          <p:nvPr>
            <p:ph type="title"/>
          </p:nvPr>
        </p:nvSpPr>
        <p:spPr/>
        <p:txBody>
          <a:bodyPr/>
          <a:lstStyle/>
          <a:p>
            <a:r>
              <a:rPr lang="en-GB" dirty="0"/>
              <a:t>Nuclear </a:t>
            </a:r>
            <a:r>
              <a:rPr lang="en-GB" dirty="0" smtClean="0"/>
              <a:t>Fusion - IAEA</a:t>
            </a:r>
            <a:endParaRPr lang="en-GB" dirty="0"/>
          </a:p>
        </p:txBody>
      </p:sp>
      <p:sp>
        <p:nvSpPr>
          <p:cNvPr id="14" name="Marcador de contenido 13"/>
          <p:cNvSpPr>
            <a:spLocks noGrp="1"/>
          </p:cNvSpPr>
          <p:nvPr>
            <p:ph idx="1"/>
          </p:nvPr>
        </p:nvSpPr>
        <p:spPr>
          <a:xfrm>
            <a:off x="107504" y="884712"/>
            <a:ext cx="8928992" cy="2636785"/>
          </a:xfrm>
        </p:spPr>
        <p:txBody>
          <a:bodyPr>
            <a:normAutofit fontScale="62500" lnSpcReduction="20000"/>
          </a:bodyPr>
          <a:lstStyle/>
          <a:p>
            <a:r>
              <a:rPr lang="en-US" dirty="0" smtClean="0"/>
              <a:t>IAEA Coordinated Research Project (CRP) </a:t>
            </a:r>
            <a:r>
              <a:rPr lang="en-GB" dirty="0" smtClean="0"/>
              <a:t>Towards the Standardization of Small Specimen Test Techniques for Fusion Applications (F13017)</a:t>
            </a:r>
            <a:r>
              <a:rPr lang="en-US" dirty="0" smtClean="0"/>
              <a:t> 2017-2021</a:t>
            </a:r>
          </a:p>
          <a:p>
            <a:pPr lvl="1"/>
            <a:r>
              <a:rPr lang="en-US" dirty="0" smtClean="0"/>
              <a:t>to provide a set of guidelines for SSTT based on common agreed best practices on main test techniques (tensile, creep, low cycle fatigue, fracture toughness, fatigue crack growth) valid for reference structural Fusion materials (RAFM steels)</a:t>
            </a:r>
            <a:endParaRPr lang="es-ES" dirty="0"/>
          </a:p>
          <a:p>
            <a:pPr lvl="1"/>
            <a:r>
              <a:rPr lang="en-US" dirty="0" smtClean="0"/>
              <a:t>to establish supporting experimental activities and</a:t>
            </a:r>
            <a:endParaRPr lang="es-ES" dirty="0"/>
          </a:p>
          <a:p>
            <a:pPr lvl="1"/>
            <a:r>
              <a:rPr lang="en-US" dirty="0" smtClean="0"/>
              <a:t>to elaborate datasets and elements needed for a full standardization of the SSTT by an international authority like ASTM or ISO.  </a:t>
            </a:r>
            <a:endParaRPr lang="aa-ET" dirty="0" smtClean="0"/>
          </a:p>
          <a:p>
            <a:r>
              <a:rPr lang="aa-ET" b="1" dirty="0" smtClean="0">
                <a:solidFill>
                  <a:srgbClr val="FF0000"/>
                </a:solidFill>
              </a:rPr>
              <a:t>Note: the standardization process itself was not part of the CRP</a:t>
            </a:r>
            <a:endParaRPr lang="en-GB" b="1" dirty="0" smtClean="0">
              <a:solidFill>
                <a:srgbClr val="FF0000"/>
              </a:solidFill>
            </a:endParaRPr>
          </a:p>
        </p:txBody>
      </p:sp>
      <p:sp>
        <p:nvSpPr>
          <p:cNvPr id="5" name="Marcador de fecha 4"/>
          <p:cNvSpPr>
            <a:spLocks noGrp="1"/>
          </p:cNvSpPr>
          <p:nvPr>
            <p:ph type="dt" sz="half" idx="10"/>
          </p:nvPr>
        </p:nvSpPr>
        <p:spPr/>
        <p:txBody>
          <a:bodyPr/>
          <a:lstStyle/>
          <a:p>
            <a:fld id="{8A3A0017-2ACE-4125-B511-B260EE02128D}" type="datetime1">
              <a:rPr lang="en-GB" smtClean="0"/>
              <a:t>18/10/2023</a:t>
            </a:fld>
            <a:endParaRPr lang="en-GB" dirty="0"/>
          </a:p>
        </p:txBody>
      </p:sp>
      <p:sp>
        <p:nvSpPr>
          <p:cNvPr id="6" name="Marcador de pie de página 5"/>
          <p:cNvSpPr>
            <a:spLocks noGrp="1"/>
          </p:cNvSpPr>
          <p:nvPr>
            <p:ph type="ftr" sz="quarter" idx="11"/>
          </p:nvPr>
        </p:nvSpPr>
        <p:spPr/>
        <p:txBody>
          <a:bodyPr/>
          <a:lstStyle/>
          <a:p>
            <a:r>
              <a:rPr lang="en-GB" smtClean="0"/>
              <a:t>M. Serrano IFMIF-DONES Users Workshop Granada 19-20 October 2023</a:t>
            </a:r>
            <a:endParaRPr lang="en-GB" dirty="0"/>
          </a:p>
        </p:txBody>
      </p:sp>
      <p:sp>
        <p:nvSpPr>
          <p:cNvPr id="7" name="Marcador de número de diapositiva 6"/>
          <p:cNvSpPr>
            <a:spLocks noGrp="1"/>
          </p:cNvSpPr>
          <p:nvPr>
            <p:ph type="sldNum" sz="quarter" idx="12"/>
          </p:nvPr>
        </p:nvSpPr>
        <p:spPr/>
        <p:txBody>
          <a:bodyPr/>
          <a:lstStyle/>
          <a:p>
            <a:fld id="{14FB93E9-295E-4673-9A28-9BAEC92A8104}" type="slidenum">
              <a:rPr lang="en-GB" smtClean="0"/>
              <a:pPr/>
              <a:t>11</a:t>
            </a:fld>
            <a:endParaRPr lang="en-GB" dirty="0"/>
          </a:p>
        </p:txBody>
      </p:sp>
      <p:sp>
        <p:nvSpPr>
          <p:cNvPr id="27" name="CuadroTexto 26"/>
          <p:cNvSpPr txBox="1"/>
          <p:nvPr/>
        </p:nvSpPr>
        <p:spPr>
          <a:xfrm>
            <a:off x="1781208" y="4730967"/>
            <a:ext cx="5070977" cy="1815882"/>
          </a:xfrm>
          <a:prstGeom prst="rect">
            <a:avLst/>
          </a:prstGeom>
          <a:noFill/>
        </p:spPr>
        <p:txBody>
          <a:bodyPr wrap="square" rtlCol="0">
            <a:spAutoFit/>
          </a:bodyPr>
          <a:lstStyle/>
          <a:p>
            <a:r>
              <a:rPr lang="en-US" sz="1400" b="1" dirty="0" smtClean="0"/>
              <a:t>Shanghai </a:t>
            </a:r>
            <a:r>
              <a:rPr lang="en-US" sz="1400" b="1" dirty="0"/>
              <a:t>Jiao Tong University  		China </a:t>
            </a:r>
          </a:p>
          <a:p>
            <a:r>
              <a:rPr lang="en-US" sz="1400" b="1" dirty="0"/>
              <a:t>KIT 				</a:t>
            </a:r>
            <a:r>
              <a:rPr lang="en-US" sz="1400" b="1" dirty="0" smtClean="0"/>
              <a:t>Germany </a:t>
            </a:r>
            <a:endParaRPr lang="en-US" sz="1400" b="1" dirty="0"/>
          </a:p>
          <a:p>
            <a:r>
              <a:rPr lang="en-US" sz="1400" b="1" dirty="0" smtClean="0"/>
              <a:t>Osaka </a:t>
            </a:r>
            <a:r>
              <a:rPr lang="en-US" sz="1400" b="1" dirty="0"/>
              <a:t>University  			</a:t>
            </a:r>
            <a:r>
              <a:rPr lang="en-US" sz="1400" b="1" dirty="0" smtClean="0"/>
              <a:t>Japan </a:t>
            </a:r>
            <a:endParaRPr lang="en-US" sz="1400" b="1" dirty="0"/>
          </a:p>
          <a:p>
            <a:r>
              <a:rPr lang="en-US" sz="1400" b="1" dirty="0"/>
              <a:t>QST 				</a:t>
            </a:r>
            <a:r>
              <a:rPr lang="en-US" sz="1400" b="1" dirty="0" smtClean="0"/>
              <a:t>Japan</a:t>
            </a:r>
            <a:endParaRPr lang="en-US" sz="1400" b="1" dirty="0"/>
          </a:p>
          <a:p>
            <a:r>
              <a:rPr lang="en-US" sz="1400" b="1" dirty="0"/>
              <a:t>NIFS 			</a:t>
            </a:r>
            <a:r>
              <a:rPr lang="en-US" sz="1400" b="1" dirty="0" smtClean="0"/>
              <a:t>	Japan</a:t>
            </a:r>
            <a:endParaRPr lang="en-US" sz="1400" b="1" dirty="0"/>
          </a:p>
          <a:p>
            <a:r>
              <a:rPr lang="en-US" sz="1400" b="1" dirty="0"/>
              <a:t>CIEMAT 				</a:t>
            </a:r>
            <a:r>
              <a:rPr lang="en-US" sz="1400" b="1" dirty="0" smtClean="0"/>
              <a:t>Spain</a:t>
            </a:r>
            <a:endParaRPr lang="en-US" sz="1400" b="1" dirty="0"/>
          </a:p>
          <a:p>
            <a:r>
              <a:rPr lang="en-US" sz="1400" b="1" dirty="0" smtClean="0"/>
              <a:t>UKAEA </a:t>
            </a:r>
            <a:r>
              <a:rPr lang="en-US" sz="1400" b="1" dirty="0"/>
              <a:t>				</a:t>
            </a:r>
            <a:r>
              <a:rPr lang="en-US" sz="1400" b="1" dirty="0" smtClean="0"/>
              <a:t>UK</a:t>
            </a:r>
            <a:endParaRPr lang="en-US" sz="1400" b="1" dirty="0"/>
          </a:p>
          <a:p>
            <a:endParaRPr lang="en-GB" sz="1400" dirty="0"/>
          </a:p>
        </p:txBody>
      </p:sp>
      <p:sp>
        <p:nvSpPr>
          <p:cNvPr id="26" name="CuadroTexto 25"/>
          <p:cNvSpPr txBox="1"/>
          <p:nvPr/>
        </p:nvSpPr>
        <p:spPr>
          <a:xfrm>
            <a:off x="2133600" y="3391246"/>
            <a:ext cx="4372287" cy="1200329"/>
          </a:xfrm>
          <a:prstGeom prst="rect">
            <a:avLst/>
          </a:prstGeom>
          <a:noFill/>
        </p:spPr>
        <p:txBody>
          <a:bodyPr wrap="none" rtlCol="0">
            <a:spAutoFit/>
          </a:bodyPr>
          <a:lstStyle/>
          <a:p>
            <a:r>
              <a:rPr lang="en-US" b="1" dirty="0" smtClean="0"/>
              <a:t>IAEA  </a:t>
            </a:r>
            <a:r>
              <a:rPr lang="es-ES" b="1" dirty="0"/>
              <a:t>Sehila M. Gonzalez de Vicente </a:t>
            </a:r>
            <a:endParaRPr lang="en-US" b="1" dirty="0" smtClean="0"/>
          </a:p>
          <a:p>
            <a:r>
              <a:rPr lang="en-US" b="1" dirty="0" smtClean="0"/>
              <a:t>Rapporteurs</a:t>
            </a:r>
            <a:endParaRPr lang="en-US" b="1" dirty="0"/>
          </a:p>
          <a:p>
            <a:pPr lvl="1"/>
            <a:r>
              <a:rPr lang="en-US" dirty="0"/>
              <a:t>Eberhard Diegele (independent expert) </a:t>
            </a:r>
          </a:p>
          <a:p>
            <a:pPr lvl="1"/>
            <a:r>
              <a:rPr lang="en-US" dirty="0"/>
              <a:t>Roland Heidinger (independent expert) </a:t>
            </a:r>
            <a:endParaRPr lang="en-GB" dirty="0"/>
          </a:p>
        </p:txBody>
      </p:sp>
      <p:pic>
        <p:nvPicPr>
          <p:cNvPr id="30" name="Imagen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3875651"/>
            <a:ext cx="2109399" cy="749873"/>
          </a:xfrm>
          <a:prstGeom prst="rect">
            <a:avLst/>
          </a:prstGeom>
        </p:spPr>
      </p:pic>
    </p:spTree>
    <p:extLst>
      <p:ext uri="{BB962C8B-B14F-4D97-AF65-F5344CB8AC3E}">
        <p14:creationId xmlns:p14="http://schemas.microsoft.com/office/powerpoint/2010/main" val="43678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BDF91-7658-4FF1-A430-A172AF9B5D2E}"/>
              </a:ext>
            </a:extLst>
          </p:cNvPr>
          <p:cNvSpPr>
            <a:spLocks noGrp="1"/>
          </p:cNvSpPr>
          <p:nvPr>
            <p:ph type="title"/>
          </p:nvPr>
        </p:nvSpPr>
        <p:spPr/>
        <p:txBody>
          <a:bodyPr/>
          <a:lstStyle/>
          <a:p>
            <a:r>
              <a:rPr lang="en-GB" dirty="0"/>
              <a:t>Nuclear </a:t>
            </a:r>
            <a:r>
              <a:rPr lang="en-GB" dirty="0" smtClean="0"/>
              <a:t>Fusion - IAEA</a:t>
            </a:r>
            <a:endParaRPr lang="en-US" dirty="0"/>
          </a:p>
        </p:txBody>
      </p:sp>
      <p:sp>
        <p:nvSpPr>
          <p:cNvPr id="5" name="Marcador de fecha 4"/>
          <p:cNvSpPr>
            <a:spLocks noGrp="1"/>
          </p:cNvSpPr>
          <p:nvPr>
            <p:ph type="dt" sz="half" idx="10"/>
          </p:nvPr>
        </p:nvSpPr>
        <p:spPr/>
        <p:txBody>
          <a:bodyPr/>
          <a:lstStyle/>
          <a:p>
            <a:fld id="{83B145B9-DD7B-4F30-A91C-C750AB44ADBA}" type="datetime1">
              <a:rPr lang="en-GB" smtClean="0"/>
              <a:t>18/10/2023</a:t>
            </a:fld>
            <a:endParaRPr lang="en-GB" dirty="0"/>
          </a:p>
        </p:txBody>
      </p:sp>
      <p:sp>
        <p:nvSpPr>
          <p:cNvPr id="6" name="Marcador de pie de página 5"/>
          <p:cNvSpPr>
            <a:spLocks noGrp="1"/>
          </p:cNvSpPr>
          <p:nvPr>
            <p:ph type="ftr" sz="quarter" idx="11"/>
          </p:nvPr>
        </p:nvSpPr>
        <p:spPr/>
        <p:txBody>
          <a:bodyPr/>
          <a:lstStyle/>
          <a:p>
            <a:r>
              <a:rPr lang="en-GB" smtClean="0"/>
              <a:t>M. Serrano IFMIF-DONES Users Workshop Granada 19-20 October 2023</a:t>
            </a:r>
            <a:endParaRPr lang="en-GB" dirty="0"/>
          </a:p>
        </p:txBody>
      </p:sp>
      <p:sp>
        <p:nvSpPr>
          <p:cNvPr id="7" name="Marcador de número de diapositiva 6"/>
          <p:cNvSpPr>
            <a:spLocks noGrp="1"/>
          </p:cNvSpPr>
          <p:nvPr>
            <p:ph type="sldNum" sz="quarter" idx="12"/>
          </p:nvPr>
        </p:nvSpPr>
        <p:spPr/>
        <p:txBody>
          <a:bodyPr/>
          <a:lstStyle/>
          <a:p>
            <a:fld id="{14FB93E9-295E-4673-9A28-9BAEC92A8104}" type="slidenum">
              <a:rPr lang="en-GB" smtClean="0"/>
              <a:pPr/>
              <a:t>12</a:t>
            </a:fld>
            <a:endParaRPr lang="en-GB" dirty="0"/>
          </a:p>
        </p:txBody>
      </p:sp>
      <p:pic>
        <p:nvPicPr>
          <p:cNvPr id="1030" name="Imagen 10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9581" y="3280450"/>
            <a:ext cx="4732928" cy="3002180"/>
          </a:xfrm>
          <a:prstGeom prst="rect">
            <a:avLst/>
          </a:prstGeom>
        </p:spPr>
      </p:pic>
      <p:sp>
        <p:nvSpPr>
          <p:cNvPr id="17" name="Rectángulo 16"/>
          <p:cNvSpPr/>
          <p:nvPr/>
        </p:nvSpPr>
        <p:spPr>
          <a:xfrm>
            <a:off x="77333" y="3793283"/>
            <a:ext cx="208772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1400" dirty="0"/>
              <a:t>Tensile:  375 completed at 4 labs</a:t>
            </a:r>
            <a:r>
              <a:rPr lang="en-GB" sz="1400" dirty="0" smtClean="0"/>
              <a:t>.</a:t>
            </a:r>
            <a:endParaRPr lang="en-GB" sz="1400" dirty="0"/>
          </a:p>
        </p:txBody>
      </p:sp>
      <p:sp>
        <p:nvSpPr>
          <p:cNvPr id="19" name="Rectángulo 18"/>
          <p:cNvSpPr/>
          <p:nvPr/>
        </p:nvSpPr>
        <p:spPr>
          <a:xfrm>
            <a:off x="6414037" y="3901005"/>
            <a:ext cx="202763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Creep: </a:t>
            </a:r>
            <a:r>
              <a:rPr lang="en-US" sz="1400" dirty="0" smtClean="0"/>
              <a:t>20 tests completed </a:t>
            </a:r>
            <a:endParaRPr lang="en-GB" sz="1400" dirty="0"/>
          </a:p>
        </p:txBody>
      </p:sp>
      <p:sp>
        <p:nvSpPr>
          <p:cNvPr id="20" name="Rectángulo 19"/>
          <p:cNvSpPr/>
          <p:nvPr/>
        </p:nvSpPr>
        <p:spPr>
          <a:xfrm>
            <a:off x="77333" y="4717285"/>
            <a:ext cx="2098883"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1400" dirty="0"/>
              <a:t>LCF: </a:t>
            </a:r>
            <a:r>
              <a:rPr lang="en-GB" sz="1400" dirty="0" smtClean="0"/>
              <a:t>147 </a:t>
            </a:r>
            <a:r>
              <a:rPr lang="en-GB" sz="1400" dirty="0"/>
              <a:t>test </a:t>
            </a:r>
            <a:r>
              <a:rPr lang="en-GB" sz="1400" dirty="0" smtClean="0"/>
              <a:t>completed @</a:t>
            </a:r>
            <a:r>
              <a:rPr lang="en-GB" sz="1400" dirty="0"/>
              <a:t>RT, </a:t>
            </a:r>
            <a:r>
              <a:rPr lang="en-GB" sz="1400" dirty="0" smtClean="0"/>
              <a:t>@</a:t>
            </a:r>
            <a:r>
              <a:rPr lang="en-GB" sz="1400" dirty="0"/>
              <a:t>550C   </a:t>
            </a:r>
          </a:p>
        </p:txBody>
      </p:sp>
      <p:sp>
        <p:nvSpPr>
          <p:cNvPr id="21" name="Rectángulo 20"/>
          <p:cNvSpPr/>
          <p:nvPr/>
        </p:nvSpPr>
        <p:spPr>
          <a:xfrm>
            <a:off x="6948264" y="4670402"/>
            <a:ext cx="2118403"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Tx/>
              <a:buChar char="-"/>
            </a:pPr>
            <a:r>
              <a:rPr lang="en-GB" sz="1400" dirty="0" smtClean="0"/>
              <a:t>Master </a:t>
            </a:r>
            <a:r>
              <a:rPr lang="en-GB" sz="1400" dirty="0"/>
              <a:t>Curve: 34 </a:t>
            </a:r>
            <a:r>
              <a:rPr lang="en-GB" sz="1400" dirty="0" smtClean="0"/>
              <a:t>completed</a:t>
            </a:r>
          </a:p>
          <a:p>
            <a:pPr marL="285750" indent="-285750">
              <a:buFontTx/>
              <a:buChar char="-"/>
            </a:pPr>
            <a:r>
              <a:rPr lang="en-GB" sz="1400" dirty="0" smtClean="0"/>
              <a:t>Brittle </a:t>
            </a:r>
            <a:r>
              <a:rPr lang="en-GB" sz="1400" dirty="0"/>
              <a:t>(local) Approach: 43 </a:t>
            </a:r>
            <a:r>
              <a:rPr lang="en-GB" sz="1400" dirty="0" smtClean="0"/>
              <a:t>completed</a:t>
            </a:r>
          </a:p>
          <a:p>
            <a:pPr marL="285750" indent="-285750">
              <a:buFontTx/>
              <a:buChar char="-"/>
            </a:pPr>
            <a:r>
              <a:rPr lang="en-GB" sz="1400" dirty="0" smtClean="0"/>
              <a:t>Ductile </a:t>
            </a:r>
            <a:r>
              <a:rPr lang="en-GB" sz="1400" dirty="0"/>
              <a:t>Approach: 96 </a:t>
            </a:r>
            <a:r>
              <a:rPr lang="en-GB" sz="1400" dirty="0" smtClean="0"/>
              <a:t>completed</a:t>
            </a:r>
            <a:endParaRPr lang="en-GB" sz="1400" dirty="0"/>
          </a:p>
        </p:txBody>
      </p:sp>
      <p:sp>
        <p:nvSpPr>
          <p:cNvPr id="22" name="Rectángulo 21"/>
          <p:cNvSpPr/>
          <p:nvPr/>
        </p:nvSpPr>
        <p:spPr>
          <a:xfrm>
            <a:off x="2970136" y="6193365"/>
            <a:ext cx="3160747"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1400" dirty="0"/>
              <a:t>FCG: </a:t>
            </a:r>
            <a:r>
              <a:rPr lang="en-GB" sz="1400" dirty="0" smtClean="0"/>
              <a:t>8 </a:t>
            </a:r>
            <a:r>
              <a:rPr lang="en-GB" sz="1400" dirty="0"/>
              <a:t>completed at 2 labs, all @RT</a:t>
            </a:r>
          </a:p>
        </p:txBody>
      </p:sp>
      <p:sp>
        <p:nvSpPr>
          <p:cNvPr id="24" name="CuadroTexto 23"/>
          <p:cNvSpPr txBox="1"/>
          <p:nvPr/>
        </p:nvSpPr>
        <p:spPr>
          <a:xfrm>
            <a:off x="6948264" y="1068619"/>
            <a:ext cx="2088232" cy="646331"/>
          </a:xfrm>
          <a:prstGeom prst="rect">
            <a:avLst/>
          </a:prstGeom>
          <a:noFill/>
        </p:spPr>
        <p:txBody>
          <a:bodyPr wrap="square" rtlCol="0">
            <a:spAutoFit/>
          </a:bodyPr>
          <a:lstStyle/>
          <a:p>
            <a:r>
              <a:rPr lang="es-ES" dirty="0" err="1" smtClean="0"/>
              <a:t>Heavely</a:t>
            </a:r>
            <a:r>
              <a:rPr lang="es-ES" dirty="0" smtClean="0"/>
              <a:t> </a:t>
            </a:r>
            <a:r>
              <a:rPr lang="es-ES" dirty="0" err="1" smtClean="0"/>
              <a:t>affected</a:t>
            </a:r>
            <a:r>
              <a:rPr lang="es-ES" dirty="0" smtClean="0"/>
              <a:t> </a:t>
            </a:r>
            <a:r>
              <a:rPr lang="es-ES" dirty="0" err="1" smtClean="0"/>
              <a:t>by</a:t>
            </a:r>
            <a:r>
              <a:rPr lang="es-ES" dirty="0" smtClean="0"/>
              <a:t> COVID </a:t>
            </a:r>
            <a:r>
              <a:rPr lang="es-ES" dirty="0" err="1" smtClean="0"/>
              <a:t>lockdown</a:t>
            </a:r>
            <a:endParaRPr lang="en-GB" dirty="0"/>
          </a:p>
        </p:txBody>
      </p:sp>
      <p:pic>
        <p:nvPicPr>
          <p:cNvPr id="25" name="Imagen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240" y="1854190"/>
            <a:ext cx="2195736" cy="1133034"/>
          </a:xfrm>
          <a:prstGeom prst="rect">
            <a:avLst/>
          </a:prstGeom>
        </p:spPr>
      </p:pic>
      <p:sp>
        <p:nvSpPr>
          <p:cNvPr id="2" name="Marcador de contenido 1"/>
          <p:cNvSpPr>
            <a:spLocks noGrp="1"/>
          </p:cNvSpPr>
          <p:nvPr>
            <p:ph idx="1"/>
          </p:nvPr>
        </p:nvSpPr>
        <p:spPr>
          <a:xfrm>
            <a:off x="79789" y="1020970"/>
            <a:ext cx="6652451" cy="2820967"/>
          </a:xfrm>
        </p:spPr>
        <p:txBody>
          <a:bodyPr>
            <a:normAutofit fontScale="55000" lnSpcReduction="20000"/>
          </a:bodyPr>
          <a:lstStyle/>
          <a:p>
            <a:r>
              <a:rPr lang="en-GB" dirty="0"/>
              <a:t>The CRP includes an expert and in-depth literature review for the tests selected that is unique in its scope addressing a wealth of tests and types of specimen.</a:t>
            </a:r>
          </a:p>
          <a:p>
            <a:r>
              <a:rPr lang="en-GB" dirty="0"/>
              <a:t>“Reference” guidelines have been established, following international standards, for the five different test techniques. Subsequently, they have been applied in the course of the CRP to get immediate feedback in terms of applicability and verification.</a:t>
            </a:r>
          </a:p>
          <a:p>
            <a:r>
              <a:rPr lang="en-GB" dirty="0"/>
              <a:t>“Round Robin”: Respective test matrices (selection of specimens, materials and common “test conditions”, test methodologies) were </a:t>
            </a:r>
            <a:r>
              <a:rPr lang="en-GB" dirty="0" smtClean="0"/>
              <a:t>agreed</a:t>
            </a:r>
            <a:endParaRPr lang="en-GB" dirty="0"/>
          </a:p>
        </p:txBody>
      </p:sp>
    </p:spTree>
    <p:extLst>
      <p:ext uri="{BB962C8B-B14F-4D97-AF65-F5344CB8AC3E}">
        <p14:creationId xmlns:p14="http://schemas.microsoft.com/office/powerpoint/2010/main" val="342502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BDF91-7658-4FF1-A430-A172AF9B5D2E}"/>
              </a:ext>
            </a:extLst>
          </p:cNvPr>
          <p:cNvSpPr>
            <a:spLocks noGrp="1"/>
          </p:cNvSpPr>
          <p:nvPr>
            <p:ph type="title"/>
          </p:nvPr>
        </p:nvSpPr>
        <p:spPr/>
        <p:txBody>
          <a:bodyPr/>
          <a:lstStyle/>
          <a:p>
            <a:r>
              <a:rPr lang="en-GB" dirty="0"/>
              <a:t>Nuclear </a:t>
            </a:r>
            <a:r>
              <a:rPr lang="en-GB" dirty="0" smtClean="0"/>
              <a:t>Fusion - IAEA</a:t>
            </a:r>
            <a:endParaRPr lang="en-US" dirty="0"/>
          </a:p>
        </p:txBody>
      </p:sp>
      <p:sp>
        <p:nvSpPr>
          <p:cNvPr id="14" name="Marcador de contenido 13"/>
          <p:cNvSpPr>
            <a:spLocks noGrp="1"/>
          </p:cNvSpPr>
          <p:nvPr>
            <p:ph idx="1"/>
          </p:nvPr>
        </p:nvSpPr>
        <p:spPr>
          <a:xfrm>
            <a:off x="142792" y="733635"/>
            <a:ext cx="8579296" cy="2062486"/>
          </a:xfrm>
        </p:spPr>
        <p:txBody>
          <a:bodyPr>
            <a:normAutofit fontScale="47500" lnSpcReduction="20000"/>
          </a:bodyPr>
          <a:lstStyle/>
          <a:p>
            <a:r>
              <a:rPr lang="en-US" dirty="0" smtClean="0"/>
              <a:t>IAEA Coordinated Research Project (CRP) </a:t>
            </a:r>
            <a:r>
              <a:rPr lang="en-GB" dirty="0" smtClean="0"/>
              <a:t>Towards the Standardization of Small Specimen Test Techniques for Fusion Applications </a:t>
            </a:r>
            <a:r>
              <a:rPr lang="es-ES" b="1" dirty="0" smtClean="0">
                <a:solidFill>
                  <a:srgbClr val="FF0000"/>
                </a:solidFill>
              </a:rPr>
              <a:t>PHASE II (2023-2026)</a:t>
            </a:r>
          </a:p>
          <a:p>
            <a:r>
              <a:rPr lang="en-US" dirty="0" smtClean="0"/>
              <a:t>To provide the bases for the standardization of SSTT specimens making them available for their use in Fusion material irradiation facilities. This includes: </a:t>
            </a:r>
            <a:endParaRPr lang="en-GB" dirty="0" smtClean="0"/>
          </a:p>
          <a:p>
            <a:pPr lvl="1"/>
            <a:r>
              <a:rPr lang="en-US" dirty="0" smtClean="0"/>
              <a:t>(a) to provide a set of guidelines for SSTT based on common agreed best practices on main test techniques (tensile, creep, low cycle fatigue, fracture toughness, fatigue crack growth) valid for reference structural Fusion materials (RAFM steels); </a:t>
            </a:r>
            <a:endParaRPr lang="en-GB" dirty="0" smtClean="0"/>
          </a:p>
          <a:p>
            <a:pPr lvl="1"/>
            <a:r>
              <a:rPr lang="en-US" dirty="0" smtClean="0"/>
              <a:t>(b) to establish supporting experimental activities and</a:t>
            </a:r>
            <a:endParaRPr lang="en-GB" dirty="0" smtClean="0"/>
          </a:p>
          <a:p>
            <a:pPr lvl="1"/>
            <a:r>
              <a:rPr lang="en-US" dirty="0" smtClean="0"/>
              <a:t>(c) to elaborate datasets and elements needed for a full standardization of the SSTT by an international authority like ASTM or ISO.  </a:t>
            </a:r>
            <a:endParaRPr lang="en-GB" dirty="0" smtClean="0"/>
          </a:p>
        </p:txBody>
      </p:sp>
      <p:sp>
        <p:nvSpPr>
          <p:cNvPr id="5" name="Marcador de fecha 4"/>
          <p:cNvSpPr>
            <a:spLocks noGrp="1"/>
          </p:cNvSpPr>
          <p:nvPr>
            <p:ph type="dt" sz="half" idx="10"/>
          </p:nvPr>
        </p:nvSpPr>
        <p:spPr/>
        <p:txBody>
          <a:bodyPr/>
          <a:lstStyle/>
          <a:p>
            <a:fld id="{046B532E-B376-4177-866A-3E0A95CCAC36}" type="datetime1">
              <a:rPr lang="en-GB" smtClean="0"/>
              <a:t>18/10/2023</a:t>
            </a:fld>
            <a:endParaRPr lang="en-GB" dirty="0"/>
          </a:p>
        </p:txBody>
      </p:sp>
      <p:sp>
        <p:nvSpPr>
          <p:cNvPr id="6" name="Marcador de pie de página 5"/>
          <p:cNvSpPr>
            <a:spLocks noGrp="1"/>
          </p:cNvSpPr>
          <p:nvPr>
            <p:ph type="ftr" sz="quarter" idx="11"/>
          </p:nvPr>
        </p:nvSpPr>
        <p:spPr/>
        <p:txBody>
          <a:bodyPr/>
          <a:lstStyle/>
          <a:p>
            <a:r>
              <a:rPr lang="en-GB" smtClean="0"/>
              <a:t>M. Serrano IFMIF-DONES Users Workshop Granada 19-20 October 2023</a:t>
            </a:r>
            <a:endParaRPr lang="en-GB" dirty="0"/>
          </a:p>
        </p:txBody>
      </p:sp>
      <p:sp>
        <p:nvSpPr>
          <p:cNvPr id="7" name="Marcador de número de diapositiva 6"/>
          <p:cNvSpPr>
            <a:spLocks noGrp="1"/>
          </p:cNvSpPr>
          <p:nvPr>
            <p:ph type="sldNum" sz="quarter" idx="12"/>
          </p:nvPr>
        </p:nvSpPr>
        <p:spPr/>
        <p:txBody>
          <a:bodyPr/>
          <a:lstStyle/>
          <a:p>
            <a:fld id="{14FB93E9-295E-4673-9A28-9BAEC92A8104}" type="slidenum">
              <a:rPr lang="en-GB" smtClean="0"/>
              <a:pPr/>
              <a:t>13</a:t>
            </a:fld>
            <a:endParaRPr lang="en-GB" dirty="0"/>
          </a:p>
        </p:txBody>
      </p:sp>
      <p:sp>
        <p:nvSpPr>
          <p:cNvPr id="11" name="Rectángulo 10"/>
          <p:cNvSpPr/>
          <p:nvPr/>
        </p:nvSpPr>
        <p:spPr>
          <a:xfrm>
            <a:off x="5575168" y="5916536"/>
            <a:ext cx="3127507"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200" dirty="0"/>
              <a:t>1st Research Coordination Meeting</a:t>
            </a:r>
          </a:p>
          <a:p>
            <a:r>
              <a:rPr lang="en-GB" sz="1200" dirty="0"/>
              <a:t> </a:t>
            </a:r>
            <a:r>
              <a:rPr lang="en-GB" sz="1200" dirty="0" smtClean="0"/>
              <a:t>30 </a:t>
            </a:r>
            <a:r>
              <a:rPr lang="en-GB" sz="1200" dirty="0"/>
              <a:t>January to 01 February 2023</a:t>
            </a:r>
          </a:p>
          <a:p>
            <a:r>
              <a:rPr lang="en-GB" sz="1200" dirty="0" smtClean="0"/>
              <a:t>IAEA </a:t>
            </a:r>
            <a:r>
              <a:rPr lang="en-GB" sz="1200" dirty="0"/>
              <a:t>Headquarters, VIC, Vienna, Austria</a:t>
            </a:r>
          </a:p>
        </p:txBody>
      </p:sp>
      <p:sp>
        <p:nvSpPr>
          <p:cNvPr id="21" name="CuadroTexto 20"/>
          <p:cNvSpPr txBox="1"/>
          <p:nvPr/>
        </p:nvSpPr>
        <p:spPr>
          <a:xfrm>
            <a:off x="159327" y="3766390"/>
            <a:ext cx="5070977" cy="3108543"/>
          </a:xfrm>
          <a:prstGeom prst="rect">
            <a:avLst/>
          </a:prstGeom>
          <a:noFill/>
        </p:spPr>
        <p:txBody>
          <a:bodyPr wrap="square" rtlCol="0">
            <a:spAutoFit/>
          </a:bodyPr>
          <a:lstStyle/>
          <a:p>
            <a:r>
              <a:rPr lang="en-US" sz="1400" b="1" dirty="0" err="1">
                <a:solidFill>
                  <a:schemeClr val="accent2">
                    <a:lumMod val="75000"/>
                  </a:schemeClr>
                </a:solidFill>
              </a:rPr>
              <a:t>Comision</a:t>
            </a:r>
            <a:r>
              <a:rPr lang="en-US" sz="1400" b="1" dirty="0">
                <a:solidFill>
                  <a:schemeClr val="accent2">
                    <a:lumMod val="75000"/>
                  </a:schemeClr>
                </a:solidFill>
              </a:rPr>
              <a:t> Nacional de </a:t>
            </a:r>
            <a:r>
              <a:rPr lang="en-US" sz="1400" b="1" dirty="0" err="1">
                <a:solidFill>
                  <a:schemeClr val="accent2">
                    <a:lumMod val="75000"/>
                  </a:schemeClr>
                </a:solidFill>
              </a:rPr>
              <a:t>Energia</a:t>
            </a:r>
            <a:r>
              <a:rPr lang="en-US" sz="1400" b="1" dirty="0">
                <a:solidFill>
                  <a:schemeClr val="accent2">
                    <a:lumMod val="75000"/>
                  </a:schemeClr>
                </a:solidFill>
              </a:rPr>
              <a:t> </a:t>
            </a:r>
            <a:r>
              <a:rPr lang="en-US" sz="1400" b="1" dirty="0" err="1">
                <a:solidFill>
                  <a:schemeClr val="accent2">
                    <a:lumMod val="75000"/>
                  </a:schemeClr>
                </a:solidFill>
              </a:rPr>
              <a:t>Atomica</a:t>
            </a:r>
            <a:r>
              <a:rPr lang="en-US" sz="1400" b="1" dirty="0">
                <a:solidFill>
                  <a:schemeClr val="accent2">
                    <a:lumMod val="75000"/>
                  </a:schemeClr>
                </a:solidFill>
              </a:rPr>
              <a:t> </a:t>
            </a:r>
            <a:r>
              <a:rPr lang="en-US" sz="1400" b="1" dirty="0" smtClean="0">
                <a:solidFill>
                  <a:schemeClr val="accent2">
                    <a:lumMod val="75000"/>
                  </a:schemeClr>
                </a:solidFill>
              </a:rPr>
              <a:t>	Argentina</a:t>
            </a:r>
            <a:endParaRPr lang="en-US" sz="1400" b="1" dirty="0">
              <a:solidFill>
                <a:schemeClr val="accent2">
                  <a:lumMod val="75000"/>
                </a:schemeClr>
              </a:solidFill>
            </a:endParaRPr>
          </a:p>
          <a:p>
            <a:r>
              <a:rPr lang="en-US" sz="1400" b="1" dirty="0">
                <a:solidFill>
                  <a:schemeClr val="accent2">
                    <a:lumMod val="75000"/>
                  </a:schemeClr>
                </a:solidFill>
              </a:rPr>
              <a:t>SCK CEN  				</a:t>
            </a:r>
            <a:r>
              <a:rPr lang="en-US" sz="1400" b="1" dirty="0" smtClean="0">
                <a:solidFill>
                  <a:schemeClr val="accent2">
                    <a:lumMod val="75000"/>
                  </a:schemeClr>
                </a:solidFill>
              </a:rPr>
              <a:t>Belgium</a:t>
            </a:r>
            <a:endParaRPr lang="en-US" sz="1400" b="1" dirty="0">
              <a:solidFill>
                <a:schemeClr val="accent2">
                  <a:lumMod val="75000"/>
                </a:schemeClr>
              </a:solidFill>
            </a:endParaRPr>
          </a:p>
          <a:p>
            <a:r>
              <a:rPr lang="en-US" sz="1400" b="1" dirty="0"/>
              <a:t>Shanghai Jiao Tong University  		China </a:t>
            </a:r>
          </a:p>
          <a:p>
            <a:r>
              <a:rPr lang="en-US" sz="1400" b="1" dirty="0"/>
              <a:t>KIT 				</a:t>
            </a:r>
            <a:r>
              <a:rPr lang="en-US" sz="1400" b="1" dirty="0" smtClean="0"/>
              <a:t>Germany </a:t>
            </a:r>
            <a:endParaRPr lang="en-US" sz="1400" b="1" dirty="0"/>
          </a:p>
          <a:p>
            <a:r>
              <a:rPr lang="en-US" sz="1400" b="1" dirty="0">
                <a:solidFill>
                  <a:schemeClr val="accent2">
                    <a:lumMod val="75000"/>
                  </a:schemeClr>
                </a:solidFill>
              </a:rPr>
              <a:t>Centre for Energy Research  		</a:t>
            </a:r>
            <a:r>
              <a:rPr lang="en-US" sz="1400" b="1" dirty="0" smtClean="0">
                <a:solidFill>
                  <a:schemeClr val="accent2">
                    <a:lumMod val="75000"/>
                  </a:schemeClr>
                </a:solidFill>
              </a:rPr>
              <a:t>Hungary</a:t>
            </a:r>
            <a:endParaRPr lang="en-US" sz="1400" b="1" dirty="0">
              <a:solidFill>
                <a:schemeClr val="accent2">
                  <a:lumMod val="75000"/>
                </a:schemeClr>
              </a:solidFill>
            </a:endParaRPr>
          </a:p>
          <a:p>
            <a:r>
              <a:rPr lang="en-US" sz="1400" b="1" dirty="0"/>
              <a:t>Osaka University  			</a:t>
            </a:r>
            <a:r>
              <a:rPr lang="en-US" sz="1400" b="1" dirty="0" smtClean="0"/>
              <a:t>Japan </a:t>
            </a:r>
            <a:endParaRPr lang="en-US" sz="1400" b="1" dirty="0"/>
          </a:p>
          <a:p>
            <a:r>
              <a:rPr lang="en-US" sz="1400" b="1" dirty="0"/>
              <a:t>QST 				</a:t>
            </a:r>
            <a:r>
              <a:rPr lang="en-US" sz="1400" b="1" dirty="0" smtClean="0"/>
              <a:t>Japan</a:t>
            </a:r>
            <a:endParaRPr lang="en-US" sz="1400" b="1" dirty="0"/>
          </a:p>
          <a:p>
            <a:r>
              <a:rPr lang="en-US" sz="1400" b="1" dirty="0"/>
              <a:t>NIFS 			</a:t>
            </a:r>
            <a:r>
              <a:rPr lang="en-US" sz="1400" b="1" dirty="0" smtClean="0"/>
              <a:t>	Japan</a:t>
            </a:r>
            <a:endParaRPr lang="en-US" sz="1400" b="1" dirty="0"/>
          </a:p>
          <a:p>
            <a:r>
              <a:rPr lang="en-US" sz="1400" b="1" dirty="0"/>
              <a:t>CIEMAT 				</a:t>
            </a:r>
            <a:r>
              <a:rPr lang="en-US" sz="1400" b="1" dirty="0" smtClean="0"/>
              <a:t>Spain</a:t>
            </a:r>
            <a:endParaRPr lang="en-US" sz="1400" b="1" dirty="0"/>
          </a:p>
          <a:p>
            <a:r>
              <a:rPr lang="en-US" sz="1400" b="1" dirty="0">
                <a:solidFill>
                  <a:schemeClr val="accent2">
                    <a:lumMod val="75000"/>
                  </a:schemeClr>
                </a:solidFill>
              </a:rPr>
              <a:t>National Nuclear Laboratory  		</a:t>
            </a:r>
            <a:r>
              <a:rPr lang="en-US" sz="1400" b="1" dirty="0" smtClean="0">
                <a:solidFill>
                  <a:schemeClr val="accent2">
                    <a:lumMod val="75000"/>
                  </a:schemeClr>
                </a:solidFill>
              </a:rPr>
              <a:t>UK</a:t>
            </a:r>
            <a:endParaRPr lang="en-US" sz="1400" b="1" dirty="0">
              <a:solidFill>
                <a:schemeClr val="accent2">
                  <a:lumMod val="75000"/>
                </a:schemeClr>
              </a:solidFill>
            </a:endParaRPr>
          </a:p>
          <a:p>
            <a:r>
              <a:rPr lang="en-US" sz="1400" b="1" dirty="0"/>
              <a:t>UKAEA 				</a:t>
            </a:r>
            <a:r>
              <a:rPr lang="en-US" sz="1400" b="1" dirty="0" smtClean="0"/>
              <a:t>UK</a:t>
            </a:r>
            <a:endParaRPr lang="en-US" sz="1400" b="1" dirty="0"/>
          </a:p>
          <a:p>
            <a:r>
              <a:rPr lang="en-US" sz="1400" b="1" dirty="0">
                <a:solidFill>
                  <a:schemeClr val="accent2">
                    <a:lumMod val="75000"/>
                  </a:schemeClr>
                </a:solidFill>
              </a:rPr>
              <a:t>Oxford Sigma 			</a:t>
            </a:r>
            <a:r>
              <a:rPr lang="en-US" sz="1400" b="1" dirty="0" smtClean="0">
                <a:solidFill>
                  <a:schemeClr val="accent2">
                    <a:lumMod val="75000"/>
                  </a:schemeClr>
                </a:solidFill>
              </a:rPr>
              <a:t>UK</a:t>
            </a:r>
            <a:endParaRPr lang="en-US" sz="1400" b="1" dirty="0">
              <a:solidFill>
                <a:schemeClr val="accent2">
                  <a:lumMod val="75000"/>
                </a:schemeClr>
              </a:solidFill>
            </a:endParaRPr>
          </a:p>
          <a:p>
            <a:r>
              <a:rPr lang="en-US" sz="1400" b="1" dirty="0">
                <a:solidFill>
                  <a:schemeClr val="accent2">
                    <a:lumMod val="75000"/>
                  </a:schemeClr>
                </a:solidFill>
              </a:rPr>
              <a:t>University of California, Berkeley  	</a:t>
            </a:r>
            <a:r>
              <a:rPr lang="en-US" sz="1400" b="1" dirty="0" smtClean="0">
                <a:solidFill>
                  <a:schemeClr val="accent2">
                    <a:lumMod val="75000"/>
                  </a:schemeClr>
                </a:solidFill>
              </a:rPr>
              <a:t>	USA</a:t>
            </a:r>
            <a:endParaRPr lang="en-US" sz="1400" b="1" dirty="0">
              <a:solidFill>
                <a:schemeClr val="accent2">
                  <a:lumMod val="75000"/>
                </a:schemeClr>
              </a:solidFill>
            </a:endParaRPr>
          </a:p>
          <a:p>
            <a:endParaRPr lang="en-GB" sz="1400" dirty="0"/>
          </a:p>
        </p:txBody>
      </p:sp>
      <p:sp>
        <p:nvSpPr>
          <p:cNvPr id="23" name="CuadroTexto 22"/>
          <p:cNvSpPr txBox="1"/>
          <p:nvPr/>
        </p:nvSpPr>
        <p:spPr>
          <a:xfrm>
            <a:off x="159327" y="2762210"/>
            <a:ext cx="3544304" cy="954107"/>
          </a:xfrm>
          <a:prstGeom prst="rect">
            <a:avLst/>
          </a:prstGeom>
          <a:noFill/>
        </p:spPr>
        <p:txBody>
          <a:bodyPr wrap="none" rtlCol="0">
            <a:spAutoFit/>
          </a:bodyPr>
          <a:lstStyle/>
          <a:p>
            <a:r>
              <a:rPr lang="en-US" sz="1400" b="1" dirty="0" smtClean="0"/>
              <a:t>IAEA  [</a:t>
            </a:r>
            <a:r>
              <a:rPr lang="es-ES" sz="1400" b="1" dirty="0" smtClean="0"/>
              <a:t>Sehila </a:t>
            </a:r>
            <a:r>
              <a:rPr lang="es-ES" sz="1400" b="1" dirty="0"/>
              <a:t>M. Gonzalez de </a:t>
            </a:r>
            <a:r>
              <a:rPr lang="es-ES" sz="1400" b="1" dirty="0" smtClean="0"/>
              <a:t>Vicente]</a:t>
            </a:r>
            <a:endParaRPr lang="en-US" sz="1400" b="1" dirty="0" smtClean="0"/>
          </a:p>
          <a:p>
            <a:r>
              <a:rPr lang="en-US" sz="1400" b="1" dirty="0" smtClean="0"/>
              <a:t>Rapporteurs</a:t>
            </a:r>
            <a:endParaRPr lang="en-US" sz="1400" b="1" dirty="0"/>
          </a:p>
          <a:p>
            <a:pPr lvl="1"/>
            <a:r>
              <a:rPr lang="en-US" sz="1400" dirty="0"/>
              <a:t>Eberhard Diegele (independent expert) </a:t>
            </a:r>
          </a:p>
          <a:p>
            <a:pPr lvl="1"/>
            <a:r>
              <a:rPr lang="en-US" sz="1400" dirty="0"/>
              <a:t>Roland Heidinger (independent expert) </a:t>
            </a:r>
            <a:endParaRPr lang="en-GB" sz="1400" dirty="0"/>
          </a:p>
        </p:txBody>
      </p:sp>
      <p:pic>
        <p:nvPicPr>
          <p:cNvPr id="2" name="Imagen 1"/>
          <p:cNvPicPr>
            <a:picLocks noChangeAspect="1"/>
          </p:cNvPicPr>
          <p:nvPr/>
        </p:nvPicPr>
        <p:blipFill>
          <a:blip r:embed="rId2"/>
          <a:stretch>
            <a:fillRect/>
          </a:stretch>
        </p:blipFill>
        <p:spPr>
          <a:xfrm>
            <a:off x="5469569" y="2533088"/>
            <a:ext cx="3173413" cy="3336675"/>
          </a:xfrm>
          <a:prstGeom prst="rect">
            <a:avLst/>
          </a:prstGeom>
        </p:spPr>
      </p:pic>
    </p:spTree>
    <p:extLst>
      <p:ext uri="{BB962C8B-B14F-4D97-AF65-F5344CB8AC3E}">
        <p14:creationId xmlns:p14="http://schemas.microsoft.com/office/powerpoint/2010/main" val="23774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Nuclear </a:t>
            </a:r>
            <a:r>
              <a:rPr lang="en-GB" dirty="0" smtClean="0"/>
              <a:t>Fusion - EUROFUSION</a:t>
            </a:r>
            <a:endParaRPr lang="en-US" dirty="0"/>
          </a:p>
        </p:txBody>
      </p:sp>
      <p:sp>
        <p:nvSpPr>
          <p:cNvPr id="4" name="Marcador de fecha 3"/>
          <p:cNvSpPr>
            <a:spLocks noGrp="1"/>
          </p:cNvSpPr>
          <p:nvPr>
            <p:ph type="dt" sz="half" idx="10"/>
          </p:nvPr>
        </p:nvSpPr>
        <p:spPr/>
        <p:txBody>
          <a:bodyPr/>
          <a:lstStyle/>
          <a:p>
            <a:fld id="{A2162FA7-7378-4805-88E5-BEC48EF91078}"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14</a:t>
            </a:fld>
            <a:endParaRPr lang="en-GB" dirty="0"/>
          </a:p>
        </p:txBody>
      </p:sp>
      <p:pic>
        <p:nvPicPr>
          <p:cNvPr id="34" name="Imagen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0" y="1727928"/>
            <a:ext cx="6444208" cy="4277658"/>
          </a:xfrm>
          <a:prstGeom prst="rect">
            <a:avLst/>
          </a:prstGeom>
        </p:spPr>
      </p:pic>
      <p:pic>
        <p:nvPicPr>
          <p:cNvPr id="35" name="Imagen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1691684"/>
            <a:ext cx="1789755" cy="354450"/>
          </a:xfrm>
          <a:prstGeom prst="rect">
            <a:avLst/>
          </a:prstGeom>
        </p:spPr>
      </p:pic>
      <p:pic>
        <p:nvPicPr>
          <p:cNvPr id="36" name="Imagen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110" y="4107297"/>
            <a:ext cx="2835188" cy="2065288"/>
          </a:xfrm>
          <a:prstGeom prst="rect">
            <a:avLst/>
          </a:prstGeom>
        </p:spPr>
      </p:pic>
      <p:sp>
        <p:nvSpPr>
          <p:cNvPr id="37" name="CuadroTexto 36"/>
          <p:cNvSpPr txBox="1"/>
          <p:nvPr/>
        </p:nvSpPr>
        <p:spPr>
          <a:xfrm>
            <a:off x="1403648" y="1298985"/>
            <a:ext cx="3162404" cy="369332"/>
          </a:xfrm>
          <a:prstGeom prst="rect">
            <a:avLst/>
          </a:prstGeom>
          <a:noFill/>
        </p:spPr>
        <p:txBody>
          <a:bodyPr wrap="none" rtlCol="0">
            <a:spAutoFit/>
          </a:bodyPr>
          <a:lstStyle/>
          <a:p>
            <a:r>
              <a:rPr lang="en-US" dirty="0" smtClean="0"/>
              <a:t>H2020 EUROFUSION 2015-2020</a:t>
            </a:r>
            <a:endParaRPr lang="en-US" dirty="0"/>
          </a:p>
        </p:txBody>
      </p:sp>
      <p:sp>
        <p:nvSpPr>
          <p:cNvPr id="39" name="CuadroTexto 38"/>
          <p:cNvSpPr txBox="1"/>
          <p:nvPr/>
        </p:nvSpPr>
        <p:spPr>
          <a:xfrm>
            <a:off x="6226935" y="1295997"/>
            <a:ext cx="2806538" cy="369332"/>
          </a:xfrm>
          <a:prstGeom prst="rect">
            <a:avLst/>
          </a:prstGeom>
          <a:noFill/>
        </p:spPr>
        <p:txBody>
          <a:bodyPr wrap="none" rtlCol="0">
            <a:spAutoFit/>
          </a:bodyPr>
          <a:lstStyle/>
          <a:p>
            <a:r>
              <a:rPr lang="en-US" dirty="0" smtClean="0"/>
              <a:t>HE EUROFUSION 2021-2024</a:t>
            </a:r>
            <a:endParaRPr lang="en-US" dirty="0"/>
          </a:p>
        </p:txBody>
      </p:sp>
      <p:pic>
        <p:nvPicPr>
          <p:cNvPr id="40" name="Picture 48" descr="kit_logo_en_4c_positiv.t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9264" y="4988281"/>
            <a:ext cx="865763" cy="400993"/>
          </a:xfrm>
          <a:prstGeom prst="rect">
            <a:avLst/>
          </a:prstGeom>
        </p:spPr>
      </p:pic>
      <p:pic>
        <p:nvPicPr>
          <p:cNvPr id="41" name="Picture 21" descr="CCFE 4c.t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09697" y="5033516"/>
            <a:ext cx="936104" cy="310522"/>
          </a:xfrm>
          <a:prstGeom prst="rect">
            <a:avLst/>
          </a:prstGeom>
        </p:spPr>
      </p:pic>
      <p:pic>
        <p:nvPicPr>
          <p:cNvPr id="42" name="Picture 25" descr="Logo_Asocjacji_PL.t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1732" y="5444176"/>
            <a:ext cx="911695" cy="377851"/>
          </a:xfrm>
          <a:prstGeom prst="rect">
            <a:avLst/>
          </a:prstGeom>
        </p:spPr>
      </p:pic>
      <p:sp>
        <p:nvSpPr>
          <p:cNvPr id="43" name="Rectángulo 42"/>
          <p:cNvSpPr/>
          <p:nvPr/>
        </p:nvSpPr>
        <p:spPr>
          <a:xfrm>
            <a:off x="6660055" y="2094389"/>
            <a:ext cx="2664296" cy="1477328"/>
          </a:xfrm>
          <a:prstGeom prst="rect">
            <a:avLst/>
          </a:prstGeom>
        </p:spPr>
        <p:txBody>
          <a:bodyPr wrap="square">
            <a:spAutoFit/>
          </a:bodyPr>
          <a:lstStyle/>
          <a:p>
            <a:r>
              <a:rPr lang="en-US" dirty="0"/>
              <a:t>transversal activity between ENS / DONES and MAT (DEMO: EDDI / SDQ / HHFM / IRRAD; TBM), </a:t>
            </a:r>
          </a:p>
        </p:txBody>
      </p:sp>
      <p:pic>
        <p:nvPicPr>
          <p:cNvPr id="3" name="Imagen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34012" y="6147359"/>
            <a:ext cx="2267909" cy="377985"/>
          </a:xfrm>
          <a:prstGeom prst="rect">
            <a:avLst/>
          </a:prstGeom>
        </p:spPr>
      </p:pic>
      <p:pic>
        <p:nvPicPr>
          <p:cNvPr id="17" name="Afbeelding 13">
            <a:extLst>
              <a:ext uri="{FF2B5EF4-FFF2-40B4-BE49-F238E27FC236}">
                <a16:creationId xmlns:a16="http://schemas.microsoft.com/office/drawing/2014/main" id="{522606A1-5983-4956-9002-1FC101450F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4051" y="5920683"/>
            <a:ext cx="733149" cy="167146"/>
          </a:xfrm>
          <a:prstGeom prst="rect">
            <a:avLst/>
          </a:prstGeom>
        </p:spPr>
      </p:pic>
      <p:pic>
        <p:nvPicPr>
          <p:cNvPr id="8" name="Imagen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51896" y="5410999"/>
            <a:ext cx="1250025" cy="406438"/>
          </a:xfrm>
          <a:prstGeom prst="rect">
            <a:avLst/>
          </a:prstGeom>
        </p:spPr>
      </p:pic>
      <p:sp>
        <p:nvSpPr>
          <p:cNvPr id="9" name="Rectángulo redondeado 8"/>
          <p:cNvSpPr/>
          <p:nvPr/>
        </p:nvSpPr>
        <p:spPr>
          <a:xfrm>
            <a:off x="6948263" y="3603241"/>
            <a:ext cx="1851892" cy="2434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RAFM, </a:t>
            </a:r>
            <a:r>
              <a:rPr lang="en-US" dirty="0" err="1" smtClean="0"/>
              <a:t>CuCrZ</a:t>
            </a:r>
            <a:r>
              <a:rPr lang="en-US" dirty="0" smtClean="0"/>
              <a:t>, W</a:t>
            </a:r>
            <a:endParaRPr lang="en-US" dirty="0"/>
          </a:p>
        </p:txBody>
      </p:sp>
      <p:sp>
        <p:nvSpPr>
          <p:cNvPr id="22" name="Rectángulo redondeado 21"/>
          <p:cNvSpPr/>
          <p:nvPr/>
        </p:nvSpPr>
        <p:spPr>
          <a:xfrm>
            <a:off x="6948263" y="3942711"/>
            <a:ext cx="1851892" cy="2434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Tensile, LCF, FT</a:t>
            </a:r>
            <a:endParaRPr lang="en-US" dirty="0"/>
          </a:p>
        </p:txBody>
      </p:sp>
      <p:sp>
        <p:nvSpPr>
          <p:cNvPr id="23" name="Rectángulo redondeado 22"/>
          <p:cNvSpPr/>
          <p:nvPr/>
        </p:nvSpPr>
        <p:spPr>
          <a:xfrm>
            <a:off x="6948263" y="4264771"/>
            <a:ext cx="1851892" cy="5312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Roadmap for </a:t>
            </a:r>
            <a:r>
              <a:rPr lang="en-US" dirty="0" err="1" smtClean="0"/>
              <a:t>standarization</a:t>
            </a:r>
            <a:endParaRPr lang="en-US" dirty="0"/>
          </a:p>
        </p:txBody>
      </p:sp>
      <p:pic>
        <p:nvPicPr>
          <p:cNvPr id="7" name="Imagen 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1520" y="733190"/>
            <a:ext cx="2448272" cy="597271"/>
          </a:xfrm>
          <a:prstGeom prst="rect">
            <a:avLst/>
          </a:prstGeom>
        </p:spPr>
      </p:pic>
    </p:spTree>
    <p:extLst>
      <p:ext uri="{BB962C8B-B14F-4D97-AF65-F5344CB8AC3E}">
        <p14:creationId xmlns:p14="http://schemas.microsoft.com/office/powerpoint/2010/main" val="2630315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Non-nuclear </a:t>
            </a:r>
            <a:r>
              <a:rPr lang="es-ES" dirty="0" err="1" smtClean="0"/>
              <a:t>actions</a:t>
            </a:r>
            <a:endParaRPr lang="en-GB" dirty="0"/>
          </a:p>
        </p:txBody>
      </p:sp>
      <p:sp>
        <p:nvSpPr>
          <p:cNvPr id="3" name="Marcador de contenido 2"/>
          <p:cNvSpPr>
            <a:spLocks noGrp="1"/>
          </p:cNvSpPr>
          <p:nvPr>
            <p:ph idx="1"/>
          </p:nvPr>
        </p:nvSpPr>
        <p:spPr>
          <a:xfrm>
            <a:off x="457200" y="1196753"/>
            <a:ext cx="5626968" cy="1656184"/>
          </a:xfrm>
        </p:spPr>
        <p:txBody>
          <a:bodyPr>
            <a:normAutofit fontScale="55000" lnSpcReduction="20000"/>
          </a:bodyPr>
          <a:lstStyle/>
          <a:p>
            <a:r>
              <a:rPr lang="en-GB" dirty="0" smtClean="0"/>
              <a:t>Characterize </a:t>
            </a:r>
            <a:r>
              <a:rPr lang="en-GB" dirty="0"/>
              <a:t>additive manufactured materials, especially for metal-based technologies. </a:t>
            </a:r>
            <a:r>
              <a:rPr lang="en-GB" dirty="0" smtClean="0"/>
              <a:t>[J. </a:t>
            </a:r>
            <a:r>
              <a:rPr lang="en-GB" dirty="0" err="1" smtClean="0"/>
              <a:t>Dzugan</a:t>
            </a:r>
            <a:r>
              <a:rPr lang="en-GB" dirty="0" smtClean="0"/>
              <a:t> et al mainly]</a:t>
            </a:r>
          </a:p>
          <a:p>
            <a:pPr lvl="1"/>
            <a:r>
              <a:rPr lang="en-GB" dirty="0" smtClean="0"/>
              <a:t>high costs (raw material),</a:t>
            </a:r>
          </a:p>
          <a:p>
            <a:pPr lvl="1"/>
            <a:r>
              <a:rPr lang="en-GB" dirty="0" smtClean="0"/>
              <a:t>high </a:t>
            </a:r>
            <a:r>
              <a:rPr lang="en-GB" dirty="0"/>
              <a:t>number of samples needed to fully characterize a batch of material. </a:t>
            </a:r>
            <a:endParaRPr lang="en-GB" dirty="0" smtClean="0"/>
          </a:p>
          <a:p>
            <a:pPr lvl="1"/>
            <a:r>
              <a:rPr lang="en-GB" dirty="0"/>
              <a:t>traceability at various locations </a:t>
            </a:r>
            <a:r>
              <a:rPr lang="en-GB" dirty="0" smtClean="0"/>
              <a:t>and anisotropy</a:t>
            </a:r>
          </a:p>
        </p:txBody>
      </p:sp>
      <p:sp>
        <p:nvSpPr>
          <p:cNvPr id="4" name="Marcador de fecha 3"/>
          <p:cNvSpPr>
            <a:spLocks noGrp="1"/>
          </p:cNvSpPr>
          <p:nvPr>
            <p:ph type="dt" sz="half" idx="10"/>
          </p:nvPr>
        </p:nvSpPr>
        <p:spPr/>
        <p:txBody>
          <a:bodyPr/>
          <a:lstStyle/>
          <a:p>
            <a:fld id="{8EC1410E-6EA1-4C52-8489-FFC4DA92AE66}"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15</a:t>
            </a:fld>
            <a:endParaRPr lang="en-GB" dirty="0"/>
          </a:p>
        </p:txBody>
      </p:sp>
      <p:sp>
        <p:nvSpPr>
          <p:cNvPr id="7" name="Rectángulo 6"/>
          <p:cNvSpPr/>
          <p:nvPr/>
        </p:nvSpPr>
        <p:spPr>
          <a:xfrm>
            <a:off x="27283" y="5786978"/>
            <a:ext cx="9064282" cy="738664"/>
          </a:xfrm>
          <a:prstGeom prst="rect">
            <a:avLst/>
          </a:prstGeom>
        </p:spPr>
        <p:txBody>
          <a:bodyPr wrap="square">
            <a:spAutoFit/>
          </a:bodyPr>
          <a:lstStyle/>
          <a:p>
            <a:r>
              <a:rPr lang="en-GB" sz="1050" dirty="0" err="1"/>
              <a:t>Dzugan</a:t>
            </a:r>
            <a:r>
              <a:rPr lang="en-GB" sz="1050" dirty="0"/>
              <a:t>, J., </a:t>
            </a:r>
            <a:r>
              <a:rPr lang="en-GB" sz="1050" dirty="0" err="1"/>
              <a:t>Seifi</a:t>
            </a:r>
            <a:r>
              <a:rPr lang="en-GB" sz="1050" dirty="0"/>
              <a:t>, M., </a:t>
            </a:r>
            <a:r>
              <a:rPr lang="en-GB" sz="1050" dirty="0" err="1"/>
              <a:t>Prochazka</a:t>
            </a:r>
            <a:r>
              <a:rPr lang="en-GB" sz="1050" dirty="0"/>
              <a:t>, R., </a:t>
            </a:r>
            <a:r>
              <a:rPr lang="en-GB" sz="1050" dirty="0" err="1"/>
              <a:t>Rund</a:t>
            </a:r>
            <a:r>
              <a:rPr lang="en-GB" sz="1050" dirty="0"/>
              <a:t>, M., </a:t>
            </a:r>
            <a:r>
              <a:rPr lang="en-GB" sz="1050" dirty="0" err="1"/>
              <a:t>Podany</a:t>
            </a:r>
            <a:r>
              <a:rPr lang="en-GB" sz="1050" dirty="0"/>
              <a:t>, P., </a:t>
            </a:r>
            <a:r>
              <a:rPr lang="en-GB" sz="1050" dirty="0" err="1"/>
              <a:t>Konopik</a:t>
            </a:r>
            <a:r>
              <a:rPr lang="en-GB" sz="1050" dirty="0"/>
              <a:t>, P., &amp; Lewandowski, J. J. (2018). Effects of thickness and orientation on the small scale fracture behaviour of additively manufactured Ti-6Al-4V. </a:t>
            </a:r>
            <a:r>
              <a:rPr lang="en-GB" sz="1050" i="1" dirty="0"/>
              <a:t>Materials Characterization</a:t>
            </a:r>
            <a:r>
              <a:rPr lang="en-GB" sz="1050" dirty="0"/>
              <a:t>, </a:t>
            </a:r>
            <a:r>
              <a:rPr lang="en-GB" sz="1050" i="1" dirty="0"/>
              <a:t>143</a:t>
            </a:r>
            <a:r>
              <a:rPr lang="en-GB" sz="1050" dirty="0"/>
              <a:t>, 94-109</a:t>
            </a:r>
            <a:r>
              <a:rPr lang="en-GB" sz="1050" dirty="0" smtClean="0"/>
              <a:t>.</a:t>
            </a:r>
          </a:p>
          <a:p>
            <a:r>
              <a:rPr lang="en-GB" sz="1050" dirty="0"/>
              <a:t>Li, Y., </a:t>
            </a:r>
            <a:r>
              <a:rPr lang="en-GB" sz="1050" dirty="0" err="1"/>
              <a:t>Krajňák</a:t>
            </a:r>
            <a:r>
              <a:rPr lang="en-GB" sz="1050" dirty="0"/>
              <a:t>, T., </a:t>
            </a:r>
            <a:r>
              <a:rPr lang="en-GB" sz="1050" dirty="0" err="1"/>
              <a:t>Podaný</a:t>
            </a:r>
            <a:r>
              <a:rPr lang="en-GB" sz="1050" dirty="0"/>
              <a:t>, P., </a:t>
            </a:r>
            <a:r>
              <a:rPr lang="en-GB" sz="1050" dirty="0" err="1"/>
              <a:t>Veselý</a:t>
            </a:r>
            <a:r>
              <a:rPr lang="en-GB" sz="1050" dirty="0"/>
              <a:t>, J., &amp; </a:t>
            </a:r>
            <a:r>
              <a:rPr lang="en-GB" sz="1050" dirty="0" err="1"/>
              <a:t>Džugan</a:t>
            </a:r>
            <a:r>
              <a:rPr lang="en-GB" sz="1050" dirty="0"/>
              <a:t>, J. (2023). Thermal stability of dislocation structure and its effect on creep property in austenitic 316L stainless steel manufactured by directed energy deposition. </a:t>
            </a:r>
            <a:r>
              <a:rPr lang="en-GB" sz="1050" i="1" dirty="0"/>
              <a:t>Materials Science and Engineering: A</a:t>
            </a:r>
            <a:r>
              <a:rPr lang="en-GB" sz="1050" dirty="0"/>
              <a:t>, </a:t>
            </a:r>
            <a:r>
              <a:rPr lang="en-GB" sz="1050" i="1" dirty="0"/>
              <a:t>873</a:t>
            </a:r>
            <a:r>
              <a:rPr lang="en-GB" sz="1050" dirty="0"/>
              <a:t>, 144981.</a:t>
            </a:r>
          </a:p>
        </p:txBody>
      </p:sp>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9268" y="2949812"/>
            <a:ext cx="3396872" cy="1511582"/>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3046" y="2852937"/>
            <a:ext cx="4468531" cy="1714767"/>
          </a:xfrm>
          <a:prstGeom prst="rect">
            <a:avLst/>
          </a:prstGeom>
        </p:spPr>
      </p:pic>
      <p:pic>
        <p:nvPicPr>
          <p:cNvPr id="10" name="Imagen 9"/>
          <p:cNvPicPr>
            <a:picLocks noChangeAspect="1"/>
          </p:cNvPicPr>
          <p:nvPr/>
        </p:nvPicPr>
        <p:blipFill rotWithShape="1">
          <a:blip r:embed="rId4" cstate="email">
            <a:extLst>
              <a:ext uri="{28A0092B-C50C-407E-A947-70E740481C1C}">
                <a14:useLocalDpi xmlns:a14="http://schemas.microsoft.com/office/drawing/2010/main"/>
              </a:ext>
            </a:extLst>
          </a:blip>
          <a:srcRect r="-603"/>
          <a:stretch/>
        </p:blipFill>
        <p:spPr>
          <a:xfrm rot="5400000">
            <a:off x="5477288" y="4454971"/>
            <a:ext cx="1308667" cy="1368152"/>
          </a:xfrm>
          <a:prstGeom prst="rect">
            <a:avLst/>
          </a:prstGeom>
        </p:spPr>
      </p:pic>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4558269"/>
            <a:ext cx="1872208" cy="836415"/>
          </a:xfrm>
          <a:prstGeom prst="rect">
            <a:avLst/>
          </a:prstGeom>
        </p:spPr>
      </p:pic>
      <p:sp>
        <p:nvSpPr>
          <p:cNvPr id="12" name="Rectángulo redondeado 11"/>
          <p:cNvSpPr/>
          <p:nvPr/>
        </p:nvSpPr>
        <p:spPr>
          <a:xfrm>
            <a:off x="6300192" y="1398593"/>
            <a:ext cx="2592288" cy="1008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ASTM WK83107</a:t>
            </a:r>
          </a:p>
          <a:p>
            <a:pPr algn="ctr"/>
            <a:r>
              <a:rPr lang="en-GB" b="1" dirty="0" smtClean="0"/>
              <a:t>(see later) </a:t>
            </a:r>
            <a:endParaRPr lang="en-GB" dirty="0"/>
          </a:p>
        </p:txBody>
      </p:sp>
    </p:spTree>
    <p:extLst>
      <p:ext uri="{BB962C8B-B14F-4D97-AF65-F5344CB8AC3E}">
        <p14:creationId xmlns:p14="http://schemas.microsoft.com/office/powerpoint/2010/main" val="206326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Non-nuclear </a:t>
            </a:r>
            <a:r>
              <a:rPr lang="es-ES" dirty="0" err="1"/>
              <a:t>actions</a:t>
            </a:r>
            <a:endParaRPr lang="en-GB" dirty="0"/>
          </a:p>
        </p:txBody>
      </p:sp>
      <p:sp>
        <p:nvSpPr>
          <p:cNvPr id="3" name="Marcador de contenido 2"/>
          <p:cNvSpPr>
            <a:spLocks noGrp="1"/>
          </p:cNvSpPr>
          <p:nvPr>
            <p:ph idx="1"/>
          </p:nvPr>
        </p:nvSpPr>
        <p:spPr>
          <a:xfrm>
            <a:off x="457200" y="1196753"/>
            <a:ext cx="8579296" cy="621625"/>
          </a:xfrm>
        </p:spPr>
        <p:txBody>
          <a:bodyPr>
            <a:normAutofit fontScale="62500" lnSpcReduction="20000"/>
          </a:bodyPr>
          <a:lstStyle/>
          <a:p>
            <a:r>
              <a:rPr lang="es-ES" dirty="0" smtClean="0"/>
              <a:t>Data-</a:t>
            </a:r>
            <a:r>
              <a:rPr lang="es-ES" dirty="0" err="1" smtClean="0"/>
              <a:t>driven</a:t>
            </a:r>
            <a:r>
              <a:rPr lang="es-ES" dirty="0" smtClean="0"/>
              <a:t> </a:t>
            </a:r>
            <a:r>
              <a:rPr lang="es-ES" dirty="0" err="1" smtClean="0"/>
              <a:t>evaluation</a:t>
            </a:r>
            <a:r>
              <a:rPr lang="es-ES" dirty="0" smtClean="0"/>
              <a:t> of </a:t>
            </a:r>
            <a:r>
              <a:rPr lang="es-ES" dirty="0" err="1" smtClean="0"/>
              <a:t>mechanical</a:t>
            </a:r>
            <a:r>
              <a:rPr lang="es-ES" dirty="0" smtClean="0"/>
              <a:t> </a:t>
            </a:r>
            <a:r>
              <a:rPr lang="es-ES" dirty="0" err="1" smtClean="0"/>
              <a:t>properties</a:t>
            </a:r>
            <a:r>
              <a:rPr lang="es-ES" dirty="0" smtClean="0"/>
              <a:t> - </a:t>
            </a:r>
            <a:r>
              <a:rPr lang="en-GB" dirty="0"/>
              <a:t>high-throughput materials evaluation </a:t>
            </a:r>
            <a:r>
              <a:rPr lang="en-GB" dirty="0" smtClean="0"/>
              <a:t>techniques</a:t>
            </a:r>
          </a:p>
          <a:p>
            <a:endParaRPr lang="en-GB" dirty="0"/>
          </a:p>
        </p:txBody>
      </p:sp>
      <p:sp>
        <p:nvSpPr>
          <p:cNvPr id="4" name="Marcador de fecha 3"/>
          <p:cNvSpPr>
            <a:spLocks noGrp="1"/>
          </p:cNvSpPr>
          <p:nvPr>
            <p:ph type="dt" sz="half" idx="10"/>
          </p:nvPr>
        </p:nvSpPr>
        <p:spPr/>
        <p:txBody>
          <a:bodyPr/>
          <a:lstStyle/>
          <a:p>
            <a:fld id="{8EC1410E-6EA1-4C52-8489-FFC4DA92AE66}"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16</a:t>
            </a:fld>
            <a:endParaRPr lang="en-GB" dirty="0"/>
          </a:p>
        </p:txBody>
      </p:sp>
      <p:pic>
        <p:nvPicPr>
          <p:cNvPr id="9" name="Imagen 8"/>
          <p:cNvPicPr>
            <a:picLocks noChangeAspect="1"/>
          </p:cNvPicPr>
          <p:nvPr/>
        </p:nvPicPr>
        <p:blipFill>
          <a:blip r:embed="rId2"/>
          <a:stretch>
            <a:fillRect/>
          </a:stretch>
        </p:blipFill>
        <p:spPr>
          <a:xfrm>
            <a:off x="395288" y="1829551"/>
            <a:ext cx="3384872" cy="2484136"/>
          </a:xfrm>
          <a:prstGeom prst="rect">
            <a:avLst/>
          </a:prstGeom>
        </p:spPr>
      </p:pic>
      <p:pic>
        <p:nvPicPr>
          <p:cNvPr id="10" name="Imagen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114" y="3567635"/>
            <a:ext cx="3774737" cy="1682568"/>
          </a:xfrm>
          <a:prstGeom prst="rect">
            <a:avLst/>
          </a:prstGeom>
        </p:spPr>
      </p:pic>
      <p:sp>
        <p:nvSpPr>
          <p:cNvPr id="11" name="Rectángulo 10"/>
          <p:cNvSpPr/>
          <p:nvPr/>
        </p:nvSpPr>
        <p:spPr>
          <a:xfrm>
            <a:off x="191900" y="5743038"/>
            <a:ext cx="9109895" cy="738664"/>
          </a:xfrm>
          <a:prstGeom prst="rect">
            <a:avLst/>
          </a:prstGeom>
        </p:spPr>
        <p:txBody>
          <a:bodyPr wrap="square">
            <a:spAutoFit/>
          </a:bodyPr>
          <a:lstStyle/>
          <a:p>
            <a:r>
              <a:rPr lang="en-GB" sz="1050" i="1" dirty="0"/>
              <a:t>Heckman, N. M., </a:t>
            </a:r>
            <a:r>
              <a:rPr lang="en-GB" sz="1050" i="1" dirty="0" err="1"/>
              <a:t>Ivanoff</a:t>
            </a:r>
            <a:r>
              <a:rPr lang="en-GB" sz="1050" i="1" dirty="0"/>
              <a:t>, T. A., Roach, A. M., Jared, B. H., Tung, D. J., Brown-Shaklee, H. J., ... &amp; Boyce, B. L. (2020). Automated high-throughput tensile testing reveals stochastic process parameter sensitivity. Materials Science and Engineering: A, 772, 138632</a:t>
            </a:r>
            <a:r>
              <a:rPr lang="en-GB" sz="1050" i="1" dirty="0" smtClean="0"/>
              <a:t>.</a:t>
            </a:r>
          </a:p>
          <a:p>
            <a:r>
              <a:rPr lang="en-GB" sz="1050" dirty="0" err="1"/>
              <a:t>Gianola</a:t>
            </a:r>
            <a:r>
              <a:rPr lang="en-GB" sz="1050" dirty="0"/>
              <a:t>, D. S., </a:t>
            </a:r>
            <a:r>
              <a:rPr lang="en-GB" sz="1050" dirty="0" err="1"/>
              <a:t>della</a:t>
            </a:r>
            <a:r>
              <a:rPr lang="en-GB" sz="1050" dirty="0"/>
              <a:t> Ventura, N. M., </a:t>
            </a:r>
            <a:r>
              <a:rPr lang="en-GB" sz="1050" dirty="0" err="1"/>
              <a:t>Balbus</a:t>
            </a:r>
            <a:r>
              <a:rPr lang="en-GB" sz="1050" dirty="0"/>
              <a:t>, G. H., </a:t>
            </a:r>
            <a:r>
              <a:rPr lang="en-GB" sz="1050" dirty="0" err="1"/>
              <a:t>Ziemke</a:t>
            </a:r>
            <a:r>
              <a:rPr lang="en-GB" sz="1050" dirty="0"/>
              <a:t>, P., Echlin, M. P., &amp; Begley, M. R. (2023). Advances and opportunities in high-throughput small-scale mechanical testing. </a:t>
            </a:r>
            <a:r>
              <a:rPr lang="en-GB" sz="1050" i="1" dirty="0"/>
              <a:t>Current Opinion in Solid State and Materials Science</a:t>
            </a:r>
            <a:r>
              <a:rPr lang="en-GB" sz="1050" dirty="0"/>
              <a:t>, </a:t>
            </a:r>
            <a:r>
              <a:rPr lang="en-GB" sz="1050" i="1" dirty="0"/>
              <a:t>27</a:t>
            </a:r>
            <a:r>
              <a:rPr lang="en-GB" sz="1050" dirty="0"/>
              <a:t>(4), 101090.</a:t>
            </a:r>
            <a:endParaRPr lang="en-GB" sz="1050" i="1" dirty="0"/>
          </a:p>
        </p:txBody>
      </p:sp>
      <p:sp>
        <p:nvSpPr>
          <p:cNvPr id="12" name="Rectángulo 11"/>
          <p:cNvSpPr/>
          <p:nvPr/>
        </p:nvSpPr>
        <p:spPr>
          <a:xfrm>
            <a:off x="827335" y="3077326"/>
            <a:ext cx="1023037"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sz="1050" i="1" dirty="0"/>
              <a:t>Heckman, N. M</a:t>
            </a:r>
            <a:endParaRPr lang="en-GB" sz="1050" dirty="0"/>
          </a:p>
        </p:txBody>
      </p:sp>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6851" y="1936876"/>
            <a:ext cx="4989146" cy="3239171"/>
          </a:xfrm>
          <a:prstGeom prst="rect">
            <a:avLst/>
          </a:prstGeom>
        </p:spPr>
      </p:pic>
      <p:sp>
        <p:nvSpPr>
          <p:cNvPr id="15" name="Rectángulo 14"/>
          <p:cNvSpPr/>
          <p:nvPr/>
        </p:nvSpPr>
        <p:spPr>
          <a:xfrm>
            <a:off x="4644008" y="4954662"/>
            <a:ext cx="1423788"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GB" sz="1400" i="1" dirty="0"/>
              <a:t>Daniel S. </a:t>
            </a:r>
            <a:r>
              <a:rPr lang="en-GB" sz="1400" i="1" dirty="0" err="1"/>
              <a:t>Gianola</a:t>
            </a:r>
            <a:endParaRPr lang="en-GB" sz="1400" i="1" dirty="0"/>
          </a:p>
        </p:txBody>
      </p:sp>
    </p:spTree>
    <p:extLst>
      <p:ext uri="{BB962C8B-B14F-4D97-AF65-F5344CB8AC3E}">
        <p14:creationId xmlns:p14="http://schemas.microsoft.com/office/powerpoint/2010/main" val="363808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1907704" y="116632"/>
            <a:ext cx="7128792" cy="936104"/>
          </a:xfrm>
        </p:spPr>
        <p:txBody>
          <a:bodyPr/>
          <a:lstStyle/>
          <a:p>
            <a:r>
              <a:rPr lang="en-GB" sz="2400" dirty="0"/>
              <a:t>MAT-T.01.03-T017 D001 Interaction with regulatory body (URG/CIEMAT)</a:t>
            </a:r>
            <a:endParaRPr lang="en-US" sz="2400" dirty="0"/>
          </a:p>
        </p:txBody>
      </p:sp>
      <p:sp>
        <p:nvSpPr>
          <p:cNvPr id="2" name="Marcador de contenido 1"/>
          <p:cNvSpPr>
            <a:spLocks noGrp="1"/>
          </p:cNvSpPr>
          <p:nvPr>
            <p:ph idx="1"/>
          </p:nvPr>
        </p:nvSpPr>
        <p:spPr>
          <a:xfrm>
            <a:off x="457200" y="1604797"/>
            <a:ext cx="8229600" cy="5011196"/>
          </a:xfrm>
        </p:spPr>
        <p:txBody>
          <a:bodyPr>
            <a:normAutofit/>
          </a:bodyPr>
          <a:lstStyle/>
          <a:p>
            <a:r>
              <a:rPr lang="en-US" dirty="0" smtClean="0"/>
              <a:t>Roadmap under development within EUROFUSION WPMAT-EDDI-SSTT</a:t>
            </a:r>
          </a:p>
          <a:p>
            <a:r>
              <a:rPr lang="en-US" dirty="0" smtClean="0"/>
              <a:t>ASTM route was selected as some ongoing activities on SSTT already exists</a:t>
            </a:r>
          </a:p>
          <a:p>
            <a:r>
              <a:rPr lang="en-US" dirty="0" smtClean="0"/>
              <a:t>EUROFUSION PILOT RUN:</a:t>
            </a:r>
          </a:p>
          <a:p>
            <a:pPr lvl="1"/>
            <a:r>
              <a:rPr lang="en-US" dirty="0" smtClean="0"/>
              <a:t>Objectives</a:t>
            </a:r>
          </a:p>
          <a:p>
            <a:pPr lvl="1"/>
            <a:r>
              <a:rPr lang="en-US" dirty="0" smtClean="0"/>
              <a:t>Organization</a:t>
            </a:r>
          </a:p>
          <a:p>
            <a:pPr lvl="1"/>
            <a:r>
              <a:rPr lang="en-US" dirty="0" smtClean="0"/>
              <a:t>Labs, Test method and protocol</a:t>
            </a:r>
          </a:p>
          <a:p>
            <a:pPr lvl="1"/>
            <a:r>
              <a:rPr lang="en-US" dirty="0" smtClean="0"/>
              <a:t>Time table</a:t>
            </a:r>
          </a:p>
          <a:p>
            <a:endParaRPr lang="en-GB" dirty="0"/>
          </a:p>
        </p:txBody>
      </p:sp>
      <p:pic>
        <p:nvPicPr>
          <p:cNvPr id="11" name="Imagen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68692"/>
            <a:ext cx="2448272" cy="597271"/>
          </a:xfrm>
          <a:prstGeom prst="rect">
            <a:avLst/>
          </a:prstGeom>
        </p:spPr>
      </p:pic>
      <p:sp>
        <p:nvSpPr>
          <p:cNvPr id="5" name="Marcador de fecha 4"/>
          <p:cNvSpPr>
            <a:spLocks noGrp="1"/>
          </p:cNvSpPr>
          <p:nvPr>
            <p:ph type="dt" sz="half" idx="10"/>
          </p:nvPr>
        </p:nvSpPr>
        <p:spPr/>
        <p:txBody>
          <a:bodyPr/>
          <a:lstStyle/>
          <a:p>
            <a:fld id="{DC93C94E-7FEE-4701-A41C-975695AD4F95}" type="datetime1">
              <a:rPr lang="en-GB" smtClean="0"/>
              <a:t>18/10/2023</a:t>
            </a:fld>
            <a:endParaRPr lang="en-GB" dirty="0"/>
          </a:p>
        </p:txBody>
      </p:sp>
      <p:sp>
        <p:nvSpPr>
          <p:cNvPr id="6" name="Marcador de pie de página 5"/>
          <p:cNvSpPr>
            <a:spLocks noGrp="1"/>
          </p:cNvSpPr>
          <p:nvPr>
            <p:ph type="ftr" sz="quarter" idx="11"/>
          </p:nvPr>
        </p:nvSpPr>
        <p:spPr/>
        <p:txBody>
          <a:bodyPr/>
          <a:lstStyle/>
          <a:p>
            <a:r>
              <a:rPr lang="en-GB" smtClean="0"/>
              <a:t>M. Serrano IFMIF-DONES Users Workshop Granada 19-20 October 2023</a:t>
            </a:r>
            <a:endParaRPr lang="en-GB" dirty="0"/>
          </a:p>
        </p:txBody>
      </p:sp>
      <p:sp>
        <p:nvSpPr>
          <p:cNvPr id="7" name="Marcador de número de diapositiva 6"/>
          <p:cNvSpPr>
            <a:spLocks noGrp="1"/>
          </p:cNvSpPr>
          <p:nvPr>
            <p:ph type="sldNum" sz="quarter" idx="12"/>
          </p:nvPr>
        </p:nvSpPr>
        <p:spPr/>
        <p:txBody>
          <a:bodyPr/>
          <a:lstStyle/>
          <a:p>
            <a:fld id="{14FB93E9-295E-4673-9A28-9BAEC92A8104}" type="slidenum">
              <a:rPr lang="en-GB" smtClean="0"/>
              <a:t>17</a:t>
            </a:fld>
            <a:endParaRPr lang="en-GB" dirty="0"/>
          </a:p>
        </p:txBody>
      </p:sp>
    </p:spTree>
    <p:extLst>
      <p:ext uri="{BB962C8B-B14F-4D97-AF65-F5344CB8AC3E}">
        <p14:creationId xmlns:p14="http://schemas.microsoft.com/office/powerpoint/2010/main" val="15500006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6492" y="1405995"/>
            <a:ext cx="1119102" cy="815208"/>
          </a:xfrm>
          <a:prstGeom prst="rect">
            <a:avLst/>
          </a:prstGeom>
        </p:spPr>
      </p:pic>
      <p:sp>
        <p:nvSpPr>
          <p:cNvPr id="2" name="Título 1"/>
          <p:cNvSpPr>
            <a:spLocks noGrp="1"/>
          </p:cNvSpPr>
          <p:nvPr>
            <p:ph type="title"/>
          </p:nvPr>
        </p:nvSpPr>
        <p:spPr/>
        <p:txBody>
          <a:bodyPr/>
          <a:lstStyle/>
          <a:p>
            <a:r>
              <a:rPr lang="en-US" dirty="0" err="1"/>
              <a:t>Standarization</a:t>
            </a:r>
            <a:r>
              <a:rPr lang="en-US" dirty="0"/>
              <a:t> route</a:t>
            </a:r>
          </a:p>
        </p:txBody>
      </p:sp>
      <p:sp>
        <p:nvSpPr>
          <p:cNvPr id="4" name="Marcador de fecha 3"/>
          <p:cNvSpPr>
            <a:spLocks noGrp="1"/>
          </p:cNvSpPr>
          <p:nvPr>
            <p:ph type="dt" sz="half" idx="10"/>
          </p:nvPr>
        </p:nvSpPr>
        <p:spPr/>
        <p:txBody>
          <a:bodyPr/>
          <a:lstStyle/>
          <a:p>
            <a:fld id="{2B42DF40-6702-4980-BD25-E3B85D3BF0F3}"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(on-line) 26-27 September 2022</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18</a:t>
            </a:fld>
            <a:endParaRPr lang="en-GB" dirty="0"/>
          </a:p>
        </p:txBody>
      </p:sp>
      <p:sp>
        <p:nvSpPr>
          <p:cNvPr id="8" name="Marcador de contenido 7"/>
          <p:cNvSpPr>
            <a:spLocks noGrp="1"/>
          </p:cNvSpPr>
          <p:nvPr>
            <p:ph idx="1"/>
          </p:nvPr>
        </p:nvSpPr>
        <p:spPr>
          <a:xfrm>
            <a:off x="457200" y="849756"/>
            <a:ext cx="8229600" cy="792088"/>
          </a:xfrm>
        </p:spPr>
        <p:txBody>
          <a:bodyPr/>
          <a:lstStyle/>
          <a:p>
            <a:r>
              <a:rPr lang="en-US" dirty="0"/>
              <a:t>ASTM </a:t>
            </a:r>
            <a:r>
              <a:rPr lang="en-GB" dirty="0" smtClean="0"/>
              <a:t>New </a:t>
            </a:r>
            <a:r>
              <a:rPr lang="en-GB" dirty="0"/>
              <a:t>Standard Activity</a:t>
            </a:r>
          </a:p>
          <a:p>
            <a:endParaRPr lang="en-US" dirty="0"/>
          </a:p>
        </p:txBody>
      </p:sp>
      <p:sp>
        <p:nvSpPr>
          <p:cNvPr id="10" name="Rectángulo redondeado 9"/>
          <p:cNvSpPr/>
          <p:nvPr/>
        </p:nvSpPr>
        <p:spPr>
          <a:xfrm>
            <a:off x="139080" y="1607815"/>
            <a:ext cx="5149139" cy="5064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400" dirty="0" smtClean="0"/>
              <a:t>Determine </a:t>
            </a:r>
            <a:r>
              <a:rPr lang="en-GB" sz="2400" dirty="0"/>
              <a:t>if new standard is needed</a:t>
            </a:r>
          </a:p>
        </p:txBody>
      </p:sp>
      <p:sp>
        <p:nvSpPr>
          <p:cNvPr id="12" name="Flecha derecha 11"/>
          <p:cNvSpPr/>
          <p:nvPr/>
        </p:nvSpPr>
        <p:spPr>
          <a:xfrm>
            <a:off x="5287050" y="1701994"/>
            <a:ext cx="1017984" cy="2803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ectángulo redondeado 12"/>
          <p:cNvSpPr/>
          <p:nvPr/>
        </p:nvSpPr>
        <p:spPr>
          <a:xfrm>
            <a:off x="177249" y="2502114"/>
            <a:ext cx="5149139" cy="5064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Identify </a:t>
            </a:r>
            <a:r>
              <a:rPr lang="en-US" sz="2400" dirty="0"/>
              <a:t>key stakeholders</a:t>
            </a:r>
          </a:p>
        </p:txBody>
      </p:sp>
      <p:sp>
        <p:nvSpPr>
          <p:cNvPr id="14" name="Flecha derecha 13"/>
          <p:cNvSpPr/>
          <p:nvPr/>
        </p:nvSpPr>
        <p:spPr>
          <a:xfrm>
            <a:off x="5326388" y="2596814"/>
            <a:ext cx="1017984" cy="28031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7827" y="2212341"/>
            <a:ext cx="1460789" cy="356368"/>
          </a:xfrm>
          <a:prstGeom prst="rect">
            <a:avLst/>
          </a:prstGeom>
        </p:spPr>
      </p:pic>
      <p:pic>
        <p:nvPicPr>
          <p:cNvPr id="16"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9236" y="2534612"/>
            <a:ext cx="825288" cy="513428"/>
          </a:xfrm>
          <a:prstGeom prst="rect">
            <a:avLst/>
          </a:prstGeom>
        </p:spPr>
      </p:pic>
      <p:sp>
        <p:nvSpPr>
          <p:cNvPr id="18" name="Rectángulo redondeado 17"/>
          <p:cNvSpPr/>
          <p:nvPr/>
        </p:nvSpPr>
        <p:spPr>
          <a:xfrm>
            <a:off x="209478" y="3396413"/>
            <a:ext cx="5158037" cy="5064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smtClean="0"/>
              <a:t>Identify </a:t>
            </a:r>
            <a:r>
              <a:rPr lang="en-US" sz="2400" dirty="0"/>
              <a:t>Committee </a:t>
            </a:r>
            <a:r>
              <a:rPr lang="en-US" sz="2400" dirty="0" smtClean="0"/>
              <a:t>and Subcommittee</a:t>
            </a:r>
            <a:endParaRPr lang="en-US" sz="2400" dirty="0"/>
          </a:p>
        </p:txBody>
      </p:sp>
      <p:sp>
        <p:nvSpPr>
          <p:cNvPr id="19" name="Flecha derecha 18"/>
          <p:cNvSpPr/>
          <p:nvPr/>
        </p:nvSpPr>
        <p:spPr>
          <a:xfrm>
            <a:off x="5367515" y="3474233"/>
            <a:ext cx="1017984" cy="2803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ectángulo 19"/>
          <p:cNvSpPr/>
          <p:nvPr/>
        </p:nvSpPr>
        <p:spPr>
          <a:xfrm>
            <a:off x="6519236" y="3386180"/>
            <a:ext cx="2493126" cy="523220"/>
          </a:xfrm>
          <a:prstGeom prst="rect">
            <a:avLst/>
          </a:prstGeom>
        </p:spPr>
        <p:txBody>
          <a:bodyPr wrap="square">
            <a:spAutoFit/>
          </a:bodyPr>
          <a:lstStyle/>
          <a:p>
            <a:r>
              <a:rPr lang="en-GB" sz="1400" dirty="0">
                <a:solidFill>
                  <a:srgbClr val="FF0000"/>
                </a:solidFill>
              </a:rPr>
              <a:t>Committee E10 – Nuclear Applications </a:t>
            </a:r>
            <a:r>
              <a:rPr lang="en-GB" sz="1400" dirty="0" smtClean="0">
                <a:solidFill>
                  <a:srgbClr val="FF0000"/>
                </a:solidFill>
              </a:rPr>
              <a:t>or Committee E08</a:t>
            </a:r>
            <a:endParaRPr lang="en-GB" sz="1400" dirty="0">
              <a:solidFill>
                <a:srgbClr val="FF0000"/>
              </a:solidFill>
            </a:endParaRPr>
          </a:p>
        </p:txBody>
      </p:sp>
      <p:sp>
        <p:nvSpPr>
          <p:cNvPr id="21" name="Rectángulo redondeado 20"/>
          <p:cNvSpPr/>
          <p:nvPr/>
        </p:nvSpPr>
        <p:spPr>
          <a:xfrm>
            <a:off x="259414" y="4290712"/>
            <a:ext cx="5158037" cy="5064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dirty="0" smtClean="0"/>
              <a:t>Register </a:t>
            </a:r>
            <a:r>
              <a:rPr lang="en-US" sz="2400" dirty="0"/>
              <a:t>a Work </a:t>
            </a:r>
            <a:r>
              <a:rPr lang="en-US" sz="2400" dirty="0" smtClean="0"/>
              <a:t>Item </a:t>
            </a:r>
            <a:endParaRPr lang="en-US" sz="2400" dirty="0"/>
          </a:p>
        </p:txBody>
      </p:sp>
      <p:sp>
        <p:nvSpPr>
          <p:cNvPr id="22" name="Flecha derecha 21"/>
          <p:cNvSpPr/>
          <p:nvPr/>
        </p:nvSpPr>
        <p:spPr>
          <a:xfrm>
            <a:off x="5425602" y="4374059"/>
            <a:ext cx="1017984" cy="28031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CuadroTexto 23"/>
          <p:cNvSpPr txBox="1"/>
          <p:nvPr/>
        </p:nvSpPr>
        <p:spPr>
          <a:xfrm>
            <a:off x="7469720" y="778656"/>
            <a:ext cx="1566776" cy="369332"/>
          </a:xfrm>
          <a:prstGeom prst="rect">
            <a:avLst/>
          </a:prstGeom>
          <a:noFill/>
        </p:spPr>
        <p:txBody>
          <a:bodyPr wrap="none" rtlCol="0">
            <a:spAutoFit/>
          </a:bodyPr>
          <a:lstStyle/>
          <a:p>
            <a:r>
              <a:rPr lang="en-US" i="1" dirty="0" smtClean="0">
                <a:solidFill>
                  <a:srgbClr val="FF0000"/>
                </a:solidFill>
              </a:rPr>
              <a:t>www.astm.org</a:t>
            </a:r>
            <a:endParaRPr lang="en-US" i="1" dirty="0">
              <a:solidFill>
                <a:srgbClr val="FF0000"/>
              </a:solidFill>
            </a:endParaRPr>
          </a:p>
        </p:txBody>
      </p:sp>
      <p:sp>
        <p:nvSpPr>
          <p:cNvPr id="25" name="CuadroTexto 24"/>
          <p:cNvSpPr txBox="1"/>
          <p:nvPr/>
        </p:nvSpPr>
        <p:spPr>
          <a:xfrm>
            <a:off x="6590066" y="4251437"/>
            <a:ext cx="2552728" cy="523220"/>
          </a:xfrm>
          <a:prstGeom prst="rect">
            <a:avLst/>
          </a:prstGeom>
          <a:noFill/>
        </p:spPr>
        <p:txBody>
          <a:bodyPr wrap="square" rtlCol="0">
            <a:spAutoFit/>
          </a:bodyPr>
          <a:lstStyle/>
          <a:p>
            <a:r>
              <a:rPr lang="en-GB" sz="1400" dirty="0" smtClean="0"/>
              <a:t>ASTM Stimulates </a:t>
            </a:r>
            <a:r>
              <a:rPr lang="en-GB" sz="1400" b="1" dirty="0">
                <a:solidFill>
                  <a:srgbClr val="FF0000"/>
                </a:solidFill>
              </a:rPr>
              <a:t>participation from outside of task group</a:t>
            </a:r>
            <a:endParaRPr lang="en-US" sz="1400" b="1" dirty="0">
              <a:solidFill>
                <a:srgbClr val="FF0000"/>
              </a:solidFill>
            </a:endParaRPr>
          </a:p>
        </p:txBody>
      </p:sp>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5349" y="2713421"/>
            <a:ext cx="1325746" cy="289164"/>
          </a:xfrm>
          <a:prstGeom prst="rect">
            <a:avLst/>
          </a:prstGeom>
        </p:spPr>
      </p:pic>
      <p:sp>
        <p:nvSpPr>
          <p:cNvPr id="26" name="Rectángulo redondeado 25"/>
          <p:cNvSpPr/>
          <p:nvPr/>
        </p:nvSpPr>
        <p:spPr>
          <a:xfrm>
            <a:off x="305836" y="5185011"/>
            <a:ext cx="5158037" cy="5064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dirty="0" smtClean="0"/>
              <a:t>Balloting</a:t>
            </a:r>
            <a:endParaRPr lang="en-US" sz="2400" dirty="0"/>
          </a:p>
        </p:txBody>
      </p:sp>
      <p:sp>
        <p:nvSpPr>
          <p:cNvPr id="27" name="Flecha derecha 26"/>
          <p:cNvSpPr/>
          <p:nvPr/>
        </p:nvSpPr>
        <p:spPr>
          <a:xfrm>
            <a:off x="5459822" y="5298042"/>
            <a:ext cx="1017984" cy="28031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8" name="Rectángulo redondeado 27"/>
          <p:cNvSpPr/>
          <p:nvPr/>
        </p:nvSpPr>
        <p:spPr>
          <a:xfrm>
            <a:off x="363028" y="6079312"/>
            <a:ext cx="5158037" cy="5064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smtClean="0"/>
              <a:t>Final publication</a:t>
            </a:r>
            <a:endParaRPr lang="en-US" sz="2400" dirty="0"/>
          </a:p>
        </p:txBody>
      </p:sp>
      <p:sp>
        <p:nvSpPr>
          <p:cNvPr id="29" name="Flecha derecha 28"/>
          <p:cNvSpPr/>
          <p:nvPr/>
        </p:nvSpPr>
        <p:spPr>
          <a:xfrm>
            <a:off x="5537912" y="6163134"/>
            <a:ext cx="1017984" cy="28031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30" name="Imagen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3336" y="4804678"/>
            <a:ext cx="1584025" cy="1034518"/>
          </a:xfrm>
          <a:prstGeom prst="rect">
            <a:avLst/>
          </a:prstGeom>
        </p:spPr>
      </p:pic>
      <p:pic>
        <p:nvPicPr>
          <p:cNvPr id="31" name="Imagen 3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63085" y="6079312"/>
            <a:ext cx="1864384" cy="693207"/>
          </a:xfrm>
          <a:prstGeom prst="rect">
            <a:avLst/>
          </a:prstGeom>
        </p:spPr>
      </p:pic>
    </p:spTree>
    <p:extLst>
      <p:ext uri="{BB962C8B-B14F-4D97-AF65-F5344CB8AC3E}">
        <p14:creationId xmlns:p14="http://schemas.microsoft.com/office/powerpoint/2010/main" val="1992958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Standarization</a:t>
            </a:r>
            <a:r>
              <a:rPr lang="en-US" dirty="0"/>
              <a:t> route</a:t>
            </a:r>
          </a:p>
        </p:txBody>
      </p:sp>
      <p:sp>
        <p:nvSpPr>
          <p:cNvPr id="3" name="Marcador de contenido 2"/>
          <p:cNvSpPr>
            <a:spLocks noGrp="1"/>
          </p:cNvSpPr>
          <p:nvPr>
            <p:ph idx="1"/>
          </p:nvPr>
        </p:nvSpPr>
        <p:spPr>
          <a:xfrm>
            <a:off x="68132" y="1268760"/>
            <a:ext cx="3096344" cy="4929411"/>
          </a:xfrm>
        </p:spPr>
        <p:txBody>
          <a:bodyPr>
            <a:noAutofit/>
          </a:bodyPr>
          <a:lstStyle/>
          <a:p>
            <a:r>
              <a:rPr lang="en-US" sz="1800" dirty="0" smtClean="0"/>
              <a:t>ASTM Work Item</a:t>
            </a:r>
          </a:p>
          <a:p>
            <a:pPr lvl="1"/>
            <a:r>
              <a:rPr lang="en-US" sz="1600" b="1" dirty="0"/>
              <a:t>1. </a:t>
            </a:r>
            <a:r>
              <a:rPr lang="en-US" sz="1600" b="1" dirty="0" smtClean="0"/>
              <a:t>Scope</a:t>
            </a:r>
          </a:p>
          <a:p>
            <a:pPr lvl="1"/>
            <a:r>
              <a:rPr lang="en-US" sz="1600" b="1" dirty="0" smtClean="0"/>
              <a:t>2</a:t>
            </a:r>
            <a:r>
              <a:rPr lang="en-US" sz="1600" b="1" dirty="0"/>
              <a:t>. Referenced </a:t>
            </a:r>
            <a:r>
              <a:rPr lang="en-US" sz="1600" b="1" dirty="0" smtClean="0"/>
              <a:t>Documents</a:t>
            </a:r>
          </a:p>
          <a:p>
            <a:pPr lvl="1"/>
            <a:r>
              <a:rPr lang="en-US" sz="1600" b="1" dirty="0"/>
              <a:t>3. </a:t>
            </a:r>
            <a:r>
              <a:rPr lang="en-US" sz="1600" b="1" dirty="0" smtClean="0"/>
              <a:t>Terminology</a:t>
            </a:r>
          </a:p>
          <a:p>
            <a:pPr lvl="2"/>
            <a:r>
              <a:rPr lang="en-US" sz="1400" b="1" dirty="0"/>
              <a:t>3.1 </a:t>
            </a:r>
            <a:r>
              <a:rPr lang="en-US" sz="1400" b="1" dirty="0" smtClean="0"/>
              <a:t>Definitions</a:t>
            </a:r>
          </a:p>
          <a:p>
            <a:pPr lvl="1"/>
            <a:r>
              <a:rPr lang="en-US" sz="1600" b="1" dirty="0"/>
              <a:t>4. Significance and </a:t>
            </a:r>
            <a:r>
              <a:rPr lang="en-US" sz="1600" b="1" dirty="0" smtClean="0"/>
              <a:t>Use</a:t>
            </a:r>
          </a:p>
          <a:p>
            <a:pPr lvl="1"/>
            <a:r>
              <a:rPr lang="en-US" sz="1600" b="1" dirty="0"/>
              <a:t>5. </a:t>
            </a:r>
            <a:r>
              <a:rPr lang="en-US" sz="1600" b="1" dirty="0" smtClean="0"/>
              <a:t>Apparatus</a:t>
            </a:r>
          </a:p>
          <a:p>
            <a:pPr lvl="1"/>
            <a:r>
              <a:rPr lang="en-US" sz="1600" b="1" dirty="0"/>
              <a:t>6. Test </a:t>
            </a:r>
            <a:r>
              <a:rPr lang="en-US" sz="1600" b="1" dirty="0" smtClean="0"/>
              <a:t>Specimens</a:t>
            </a:r>
          </a:p>
          <a:p>
            <a:pPr lvl="1"/>
            <a:r>
              <a:rPr lang="en-US" sz="1600" b="1" dirty="0"/>
              <a:t>7. </a:t>
            </a:r>
            <a:r>
              <a:rPr lang="en-US" sz="1600" b="1" dirty="0" smtClean="0"/>
              <a:t>Procedure</a:t>
            </a:r>
          </a:p>
          <a:p>
            <a:pPr lvl="1"/>
            <a:r>
              <a:rPr lang="en-GB" sz="1600" b="1" dirty="0"/>
              <a:t>8. Post-Test </a:t>
            </a:r>
            <a:r>
              <a:rPr lang="en-GB" sz="1600" b="1" dirty="0" smtClean="0"/>
              <a:t>Examination</a:t>
            </a:r>
          </a:p>
          <a:p>
            <a:pPr lvl="1"/>
            <a:r>
              <a:rPr lang="en-US" sz="1600" b="1" dirty="0"/>
              <a:t>9. Report</a:t>
            </a:r>
            <a:endParaRPr lang="en-GB" sz="1600" b="1" dirty="0"/>
          </a:p>
          <a:p>
            <a:pPr lvl="1"/>
            <a:r>
              <a:rPr lang="en-US" sz="1600" b="1" dirty="0">
                <a:solidFill>
                  <a:srgbClr val="FF0000"/>
                </a:solidFill>
              </a:rPr>
              <a:t>10. Precision and </a:t>
            </a:r>
            <a:r>
              <a:rPr lang="en-US" sz="1600" b="1" dirty="0" smtClean="0">
                <a:solidFill>
                  <a:srgbClr val="FF0000"/>
                </a:solidFill>
              </a:rPr>
              <a:t>Bias (MANDATORY)</a:t>
            </a:r>
            <a:endParaRPr lang="en-GB" sz="1600" b="1" dirty="0">
              <a:solidFill>
                <a:srgbClr val="FF0000"/>
              </a:solidFill>
            </a:endParaRPr>
          </a:p>
          <a:p>
            <a:pPr lvl="1"/>
            <a:r>
              <a:rPr lang="en-GB" sz="1600" b="1" dirty="0" smtClean="0"/>
              <a:t> </a:t>
            </a:r>
            <a:r>
              <a:rPr lang="en-US" sz="1600" b="1" dirty="0"/>
              <a:t>11. Keywords</a:t>
            </a:r>
            <a:endParaRPr lang="en-GB" sz="1600" dirty="0"/>
          </a:p>
          <a:p>
            <a:pPr lvl="1"/>
            <a:endParaRPr lang="en-GB" sz="1600" b="1" dirty="0"/>
          </a:p>
          <a:p>
            <a:pPr lvl="1"/>
            <a:endParaRPr lang="en-GB" sz="1600" dirty="0"/>
          </a:p>
          <a:p>
            <a:pPr lvl="1"/>
            <a:endParaRPr lang="en-US" sz="1600" dirty="0"/>
          </a:p>
        </p:txBody>
      </p:sp>
      <p:sp>
        <p:nvSpPr>
          <p:cNvPr id="4" name="Marcador de fecha 3"/>
          <p:cNvSpPr>
            <a:spLocks noGrp="1"/>
          </p:cNvSpPr>
          <p:nvPr>
            <p:ph type="dt" sz="half" idx="10"/>
          </p:nvPr>
        </p:nvSpPr>
        <p:spPr/>
        <p:txBody>
          <a:bodyPr/>
          <a:lstStyle/>
          <a:p>
            <a:fld id="{2B42DF40-6702-4980-BD25-E3B85D3BF0F3}"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(on-line) 26-27 September 2022</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19</a:t>
            </a:fld>
            <a:endParaRPr lang="en-GB" dirty="0"/>
          </a:p>
        </p:txBody>
      </p:sp>
      <p:sp>
        <p:nvSpPr>
          <p:cNvPr id="13" name="Rectángulo redondeado 12"/>
          <p:cNvSpPr/>
          <p:nvPr/>
        </p:nvSpPr>
        <p:spPr>
          <a:xfrm>
            <a:off x="3164476" y="855736"/>
            <a:ext cx="3689568" cy="18722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t>An </a:t>
            </a:r>
            <a:r>
              <a:rPr lang="en-GB" sz="1600" b="1" dirty="0" err="1">
                <a:solidFill>
                  <a:srgbClr val="FF0000"/>
                </a:solidFill>
                <a:latin typeface="Cooper Black" panose="0208090404030B020404" pitchFamily="18" charset="0"/>
              </a:rPr>
              <a:t>interlaboratory</a:t>
            </a:r>
            <a:r>
              <a:rPr lang="en-GB" sz="1600" b="1" dirty="0">
                <a:solidFill>
                  <a:srgbClr val="FF0000"/>
                </a:solidFill>
                <a:latin typeface="Cooper Black" panose="0208090404030B020404" pitchFamily="18" charset="0"/>
              </a:rPr>
              <a:t> study (ILS) </a:t>
            </a:r>
            <a:r>
              <a:rPr lang="en-GB" sz="1200" dirty="0"/>
              <a:t>is </a:t>
            </a:r>
            <a:r>
              <a:rPr lang="en-GB" sz="1200" dirty="0" smtClean="0"/>
              <a:t>a multi </a:t>
            </a:r>
            <a:r>
              <a:rPr lang="en-GB" sz="1200" dirty="0"/>
              <a:t>lab study done for </a:t>
            </a:r>
            <a:r>
              <a:rPr lang="en-GB" sz="1200" dirty="0" smtClean="0"/>
              <a:t>the specific </a:t>
            </a:r>
            <a:r>
              <a:rPr lang="en-GB" sz="1200" dirty="0"/>
              <a:t>purpose of producing </a:t>
            </a:r>
            <a:r>
              <a:rPr lang="en-GB" sz="1200" dirty="0" smtClean="0"/>
              <a:t>data that </a:t>
            </a:r>
            <a:r>
              <a:rPr lang="en-GB" sz="1200" dirty="0"/>
              <a:t>will be used to develop </a:t>
            </a:r>
            <a:r>
              <a:rPr lang="en-GB" sz="1200" dirty="0" smtClean="0"/>
              <a:t>a Precision </a:t>
            </a:r>
            <a:r>
              <a:rPr lang="en-GB" sz="1200" dirty="0"/>
              <a:t>&amp; Bias statement and</a:t>
            </a:r>
          </a:p>
          <a:p>
            <a:pPr algn="ctr"/>
            <a:r>
              <a:rPr lang="en-GB" sz="1200" dirty="0"/>
              <a:t>Research Report in order </a:t>
            </a:r>
            <a:r>
              <a:rPr lang="en-GB" sz="1200" dirty="0" smtClean="0"/>
              <a:t>to demonstrate </a:t>
            </a:r>
            <a:r>
              <a:rPr lang="en-GB" sz="1200" dirty="0"/>
              <a:t>the </a:t>
            </a:r>
            <a:r>
              <a:rPr lang="en-GB" sz="1200" dirty="0" smtClean="0"/>
              <a:t>expected variability </a:t>
            </a:r>
            <a:r>
              <a:rPr lang="en-GB" sz="1200" dirty="0"/>
              <a:t>of a test method</a:t>
            </a:r>
            <a:r>
              <a:rPr lang="en-GB" sz="1200" dirty="0" smtClean="0"/>
              <a:t>.</a:t>
            </a:r>
          </a:p>
          <a:p>
            <a:pPr algn="ctr"/>
            <a:r>
              <a:rPr lang="en-GB" sz="1200" b="1" dirty="0">
                <a:solidFill>
                  <a:schemeClr val="tx1"/>
                </a:solidFill>
              </a:rPr>
              <a:t>ASTM E691 − 19 </a:t>
            </a:r>
            <a:r>
              <a:rPr lang="en-GB" sz="1200" dirty="0"/>
              <a:t>An American National Standard </a:t>
            </a:r>
            <a:r>
              <a:rPr lang="en-GB" sz="1200" dirty="0" err="1"/>
              <a:t>Standard</a:t>
            </a:r>
            <a:r>
              <a:rPr lang="en-GB" sz="1200" dirty="0"/>
              <a:t> Practice for Conducting an </a:t>
            </a:r>
            <a:r>
              <a:rPr lang="en-GB" sz="1200" dirty="0" err="1"/>
              <a:t>Interlaboratory</a:t>
            </a:r>
            <a:r>
              <a:rPr lang="en-GB" sz="1200" dirty="0"/>
              <a:t> Study to Determine the Precision of a Test Method</a:t>
            </a:r>
          </a:p>
          <a:p>
            <a:pPr algn="ctr"/>
            <a:endParaRPr lang="en-US" sz="1200" dirty="0"/>
          </a:p>
        </p:txBody>
      </p:sp>
      <p:sp>
        <p:nvSpPr>
          <p:cNvPr id="20" name="Rectángulo redondeado 19"/>
          <p:cNvSpPr/>
          <p:nvPr/>
        </p:nvSpPr>
        <p:spPr>
          <a:xfrm>
            <a:off x="6946693" y="804359"/>
            <a:ext cx="2188840" cy="18722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smtClean="0"/>
              <a:t>Where </a:t>
            </a:r>
            <a:r>
              <a:rPr lang="en-GB" sz="1200" dirty="0"/>
              <a:t>numerical data have been</a:t>
            </a:r>
          </a:p>
          <a:p>
            <a:pPr algn="ctr"/>
            <a:r>
              <a:rPr lang="en-GB" sz="1200" dirty="0"/>
              <a:t>generated to establish the precision</a:t>
            </a:r>
          </a:p>
          <a:p>
            <a:pPr algn="ctr"/>
            <a:r>
              <a:rPr lang="en-GB" sz="1200" dirty="0"/>
              <a:t>and bias of a test method, a</a:t>
            </a:r>
          </a:p>
          <a:p>
            <a:pPr algn="ctr"/>
            <a:r>
              <a:rPr lang="en-GB" sz="1600" b="1" dirty="0">
                <a:solidFill>
                  <a:srgbClr val="FF0000"/>
                </a:solidFill>
                <a:latin typeface="Cooper Black" panose="0208090404030B020404" pitchFamily="18" charset="0"/>
              </a:rPr>
              <a:t>research report </a:t>
            </a:r>
            <a:r>
              <a:rPr lang="en-GB" sz="1200" dirty="0"/>
              <a:t>is </a:t>
            </a:r>
            <a:r>
              <a:rPr lang="en-GB" sz="1200" dirty="0" smtClean="0"/>
              <a:t>required</a:t>
            </a:r>
            <a:endParaRPr lang="en-US" sz="1200" dirty="0"/>
          </a:p>
        </p:txBody>
      </p:sp>
      <p:sp>
        <p:nvSpPr>
          <p:cNvPr id="9" name="Rectángulo redondeado 8"/>
          <p:cNvSpPr/>
          <p:nvPr/>
        </p:nvSpPr>
        <p:spPr>
          <a:xfrm>
            <a:off x="3779912" y="2886397"/>
            <a:ext cx="5256584" cy="37755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600" i="1" dirty="0"/>
              <a:t>13. </a:t>
            </a:r>
            <a:r>
              <a:rPr lang="en-GB" sz="1600" b="1" i="1" dirty="0"/>
              <a:t>Pilot Run</a:t>
            </a:r>
          </a:p>
          <a:p>
            <a:r>
              <a:rPr lang="en-GB" sz="1600" i="1" dirty="0"/>
              <a:t>13.1 Before investing laboratory time in the full scale </a:t>
            </a:r>
            <a:r>
              <a:rPr lang="en-GB" sz="1600" i="1" dirty="0" smtClean="0"/>
              <a:t>ILS, it </a:t>
            </a:r>
            <a:r>
              <a:rPr lang="en-GB" sz="1600" i="1" dirty="0"/>
              <a:t>is usually wise to conduct a pilot run with only one, </a:t>
            </a:r>
            <a:r>
              <a:rPr lang="en-GB" sz="1600" i="1" dirty="0" smtClean="0"/>
              <a:t>or perhaps </a:t>
            </a:r>
            <a:r>
              <a:rPr lang="en-GB" sz="1600" i="1" dirty="0"/>
              <a:t>two, material(s) to determine whether the test </a:t>
            </a:r>
            <a:r>
              <a:rPr lang="en-GB" sz="1600" i="1" dirty="0" smtClean="0"/>
              <a:t>method as </a:t>
            </a:r>
            <a:r>
              <a:rPr lang="en-GB" sz="1600" i="1" dirty="0"/>
              <a:t>well as the protocol and all the ILS procedures are clear, </a:t>
            </a:r>
            <a:r>
              <a:rPr lang="en-GB" sz="1600" i="1" dirty="0" smtClean="0"/>
              <a:t>and to </a:t>
            </a:r>
            <a:r>
              <a:rPr lang="en-GB" sz="1600" i="1" dirty="0"/>
              <a:t>serve as a familiarization procedure for those </a:t>
            </a:r>
            <a:r>
              <a:rPr lang="en-GB" sz="1600" i="1" dirty="0" smtClean="0"/>
              <a:t>without sufficient </a:t>
            </a:r>
            <a:r>
              <a:rPr lang="en-GB" sz="1600" i="1" dirty="0"/>
              <a:t>experience with the method (see 9.3). </a:t>
            </a:r>
            <a:endParaRPr lang="en-GB" sz="1600" i="1" dirty="0" smtClean="0"/>
          </a:p>
          <a:p>
            <a:r>
              <a:rPr lang="en-GB" sz="1600" i="1" dirty="0" smtClean="0"/>
              <a:t>The </a:t>
            </a:r>
            <a:r>
              <a:rPr lang="en-GB" sz="1600" i="1" dirty="0"/>
              <a:t>results </a:t>
            </a:r>
            <a:r>
              <a:rPr lang="en-GB" sz="1600" i="1" dirty="0" smtClean="0"/>
              <a:t>of this </a:t>
            </a:r>
            <a:r>
              <a:rPr lang="en-GB" sz="1600" i="1" dirty="0"/>
              <a:t>pilot run also give the task group an indication of how </a:t>
            </a:r>
            <a:r>
              <a:rPr lang="en-GB" sz="1600" i="1" dirty="0" smtClean="0"/>
              <a:t>well each </a:t>
            </a:r>
            <a:r>
              <a:rPr lang="en-GB" sz="1600" i="1" dirty="0"/>
              <a:t>laboratory will perform in terms of promptness </a:t>
            </a:r>
            <a:r>
              <a:rPr lang="en-GB" sz="1600" i="1" dirty="0" smtClean="0"/>
              <a:t>and following </a:t>
            </a:r>
            <a:r>
              <a:rPr lang="en-GB" sz="1600" i="1" dirty="0"/>
              <a:t>the protocol. Laboratories with poor </a:t>
            </a:r>
            <a:r>
              <a:rPr lang="en-GB" sz="1600" i="1" dirty="0" smtClean="0"/>
              <a:t>performance should </a:t>
            </a:r>
            <a:r>
              <a:rPr lang="en-GB" sz="1600" i="1" dirty="0"/>
              <a:t>be encouraged and helped to take corrective action.</a:t>
            </a:r>
          </a:p>
        </p:txBody>
      </p:sp>
      <p:sp>
        <p:nvSpPr>
          <p:cNvPr id="7" name="Flecha curvada hacia la izquierda 6"/>
          <p:cNvSpPr/>
          <p:nvPr/>
        </p:nvSpPr>
        <p:spPr>
          <a:xfrm>
            <a:off x="6721027" y="234888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2787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Contents</a:t>
            </a:r>
            <a:endParaRPr lang="en-GB" dirty="0"/>
          </a:p>
        </p:txBody>
      </p:sp>
      <p:sp>
        <p:nvSpPr>
          <p:cNvPr id="3" name="2 Marcador de contenido"/>
          <p:cNvSpPr>
            <a:spLocks noGrp="1"/>
          </p:cNvSpPr>
          <p:nvPr>
            <p:ph idx="1"/>
          </p:nvPr>
        </p:nvSpPr>
        <p:spPr/>
        <p:txBody>
          <a:bodyPr/>
          <a:lstStyle/>
          <a:p>
            <a:r>
              <a:rPr lang="es-ES" dirty="0" err="1" smtClean="0"/>
              <a:t>Some</a:t>
            </a:r>
            <a:r>
              <a:rPr lang="es-ES" dirty="0" smtClean="0"/>
              <a:t>  </a:t>
            </a:r>
            <a:r>
              <a:rPr lang="es-ES" dirty="0" err="1" smtClean="0"/>
              <a:t>slides</a:t>
            </a:r>
            <a:r>
              <a:rPr lang="es-ES" dirty="0" smtClean="0"/>
              <a:t> </a:t>
            </a:r>
            <a:r>
              <a:rPr lang="es-ES" dirty="0" err="1" smtClean="0"/>
              <a:t>on</a:t>
            </a:r>
            <a:r>
              <a:rPr lang="es-ES" dirty="0" smtClean="0"/>
              <a:t> </a:t>
            </a:r>
            <a:r>
              <a:rPr lang="es-ES" dirty="0" err="1" smtClean="0"/>
              <a:t>introduction</a:t>
            </a:r>
            <a:r>
              <a:rPr lang="es-ES" dirty="0" smtClean="0"/>
              <a:t> </a:t>
            </a:r>
            <a:r>
              <a:rPr lang="es-ES" dirty="0" err="1" smtClean="0"/>
              <a:t>about</a:t>
            </a:r>
            <a:r>
              <a:rPr lang="es-ES" dirty="0" smtClean="0"/>
              <a:t> </a:t>
            </a:r>
            <a:r>
              <a:rPr lang="es-ES" dirty="0" err="1" smtClean="0"/>
              <a:t>small</a:t>
            </a:r>
            <a:r>
              <a:rPr lang="es-ES" dirty="0" smtClean="0"/>
              <a:t> </a:t>
            </a:r>
            <a:r>
              <a:rPr lang="es-ES" dirty="0" err="1" smtClean="0"/>
              <a:t>specimens</a:t>
            </a:r>
            <a:endParaRPr lang="es-ES" dirty="0" smtClean="0"/>
          </a:p>
          <a:p>
            <a:r>
              <a:rPr lang="es-ES" dirty="0" err="1" smtClean="0"/>
              <a:t>Actions</a:t>
            </a:r>
            <a:r>
              <a:rPr lang="es-ES" dirty="0" smtClean="0"/>
              <a:t> </a:t>
            </a:r>
            <a:r>
              <a:rPr lang="es-ES" dirty="0" err="1" smtClean="0"/>
              <a:t>towards</a:t>
            </a:r>
            <a:r>
              <a:rPr lang="es-ES" dirty="0" smtClean="0"/>
              <a:t> </a:t>
            </a:r>
            <a:r>
              <a:rPr lang="es-ES" dirty="0" err="1" smtClean="0"/>
              <a:t>standarization</a:t>
            </a:r>
            <a:endParaRPr lang="es-ES" dirty="0"/>
          </a:p>
          <a:p>
            <a:pPr lvl="1"/>
            <a:r>
              <a:rPr lang="es-ES" dirty="0" err="1" smtClean="0"/>
              <a:t>Fission</a:t>
            </a:r>
            <a:endParaRPr lang="es-ES" dirty="0" smtClean="0"/>
          </a:p>
          <a:p>
            <a:pPr lvl="1"/>
            <a:r>
              <a:rPr lang="es-ES" dirty="0" err="1" smtClean="0"/>
              <a:t>Fusion</a:t>
            </a:r>
            <a:endParaRPr lang="es-ES" dirty="0" smtClean="0"/>
          </a:p>
          <a:p>
            <a:pPr lvl="1"/>
            <a:r>
              <a:rPr lang="es-ES" dirty="0" smtClean="0"/>
              <a:t>Non nuclear </a:t>
            </a:r>
            <a:r>
              <a:rPr lang="es-ES" dirty="0" err="1" smtClean="0"/>
              <a:t>actions</a:t>
            </a:r>
            <a:r>
              <a:rPr lang="es-ES" dirty="0" smtClean="0"/>
              <a:t> </a:t>
            </a:r>
            <a:endParaRPr lang="en-US" dirty="0" smtClean="0"/>
          </a:p>
        </p:txBody>
      </p:sp>
      <p:sp>
        <p:nvSpPr>
          <p:cNvPr id="4" name="3 Marcador de fecha"/>
          <p:cNvSpPr>
            <a:spLocks noGrp="1"/>
          </p:cNvSpPr>
          <p:nvPr>
            <p:ph type="dt" sz="half" idx="10"/>
          </p:nvPr>
        </p:nvSpPr>
        <p:spPr/>
        <p:txBody>
          <a:bodyPr/>
          <a:lstStyle/>
          <a:p>
            <a:fld id="{29DADD0F-FF6C-48E3-9A19-730F9299CF7F}" type="datetime1">
              <a:rPr lang="en-GB" smtClean="0"/>
              <a:t>18/10/2023</a:t>
            </a:fld>
            <a:endParaRPr lang="en-GB" dirty="0"/>
          </a:p>
        </p:txBody>
      </p:sp>
      <p:sp>
        <p:nvSpPr>
          <p:cNvPr id="5" name="4 Marcador de pie de página"/>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5 Marcador de número de diapositiva"/>
          <p:cNvSpPr>
            <a:spLocks noGrp="1"/>
          </p:cNvSpPr>
          <p:nvPr>
            <p:ph type="sldNum" sz="quarter" idx="12"/>
          </p:nvPr>
        </p:nvSpPr>
        <p:spPr/>
        <p:txBody>
          <a:bodyPr/>
          <a:lstStyle/>
          <a:p>
            <a:fld id="{14FB93E9-295E-4673-9A28-9BAEC92A8104}" type="slidenum">
              <a:rPr lang="en-GB" smtClean="0"/>
              <a:t>2</a:t>
            </a:fld>
            <a:endParaRPr lang="en-GB" dirty="0"/>
          </a:p>
        </p:txBody>
      </p:sp>
    </p:spTree>
    <p:extLst>
      <p:ext uri="{BB962C8B-B14F-4D97-AF65-F5344CB8AC3E}">
        <p14:creationId xmlns:p14="http://schemas.microsoft.com/office/powerpoint/2010/main" val="1218347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1907704" y="116632"/>
            <a:ext cx="7128792" cy="648072"/>
          </a:xfrm>
        </p:spPr>
        <p:txBody>
          <a:bodyPr/>
          <a:lstStyle/>
          <a:p>
            <a:r>
              <a:rPr lang="en-GB" sz="2400" dirty="0"/>
              <a:t>MAT-T.01.03-T017 D001 Interaction with regulatory body </a:t>
            </a:r>
            <a:r>
              <a:rPr lang="en-GB" sz="2400" dirty="0" smtClean="0"/>
              <a:t>(URG/CIEMAT)</a:t>
            </a:r>
            <a:endParaRPr lang="en-US" sz="2400" dirty="0"/>
          </a:p>
        </p:txBody>
      </p:sp>
      <p:sp>
        <p:nvSpPr>
          <p:cNvPr id="2" name="Marcador de contenido 1"/>
          <p:cNvSpPr>
            <a:spLocks noGrp="1"/>
          </p:cNvSpPr>
          <p:nvPr>
            <p:ph idx="1"/>
          </p:nvPr>
        </p:nvSpPr>
        <p:spPr>
          <a:xfrm>
            <a:off x="426368" y="1459257"/>
            <a:ext cx="8291264" cy="3010448"/>
          </a:xfrm>
        </p:spPr>
        <p:txBody>
          <a:bodyPr>
            <a:normAutofit fontScale="55000" lnSpcReduction="20000"/>
          </a:bodyPr>
          <a:lstStyle/>
          <a:p>
            <a:r>
              <a:rPr lang="en-US" b="1" dirty="0" smtClean="0">
                <a:solidFill>
                  <a:srgbClr val="FF0000"/>
                </a:solidFill>
              </a:rPr>
              <a:t>ASTM ongoing activities on SSTT</a:t>
            </a:r>
          </a:p>
          <a:p>
            <a:pPr lvl="1"/>
            <a:r>
              <a:rPr lang="en-GB" b="1" dirty="0" smtClean="0"/>
              <a:t>Subcommittee </a:t>
            </a:r>
            <a:r>
              <a:rPr lang="en-GB" b="1" dirty="0"/>
              <a:t>E28.04.01 (Task Group on Small Specimens in E8/E8M) </a:t>
            </a:r>
            <a:r>
              <a:rPr lang="en-GB" dirty="0"/>
              <a:t>to publish an annex providing guidelines to uniaxial tensile testing of subscale geometries WK83107</a:t>
            </a:r>
            <a:endParaRPr lang="en-GB" dirty="0" smtClean="0"/>
          </a:p>
          <a:p>
            <a:pPr lvl="1"/>
            <a:r>
              <a:rPr lang="en-GB" dirty="0"/>
              <a:t>Additional efforts are underway through </a:t>
            </a:r>
            <a:r>
              <a:rPr lang="en-GB" b="1" dirty="0"/>
              <a:t>ASTM Subcommittee F42.01 </a:t>
            </a:r>
            <a:r>
              <a:rPr lang="en-GB" dirty="0"/>
              <a:t>(New Test Method for Additive Manufacturing – Test </a:t>
            </a:r>
            <a:r>
              <a:rPr lang="en-GB" dirty="0" err="1"/>
              <a:t>Artifacts</a:t>
            </a:r>
            <a:r>
              <a:rPr lang="en-GB" dirty="0"/>
              <a:t> – Miniature Tension Testing of Metallic Materials), </a:t>
            </a:r>
            <a:endParaRPr lang="en-GB" dirty="0" smtClean="0"/>
          </a:p>
          <a:p>
            <a:endParaRPr lang="en-GB" b="1" dirty="0" smtClean="0"/>
          </a:p>
          <a:p>
            <a:r>
              <a:rPr lang="en-GB" b="1" dirty="0" smtClean="0"/>
              <a:t>ASTM WK83107 . Rationale</a:t>
            </a:r>
            <a:endParaRPr lang="en-GB" dirty="0"/>
          </a:p>
          <a:p>
            <a:pPr lvl="1"/>
            <a:r>
              <a:rPr lang="en-GB" dirty="0"/>
              <a:t>There are situations where standard ASTM E8/E8M specimens are too large. These are often because a particular part or component from which the test specimen is to be excised is small. Excising miniature specimens is a logical conclusion, however there are some important considerations that need to be addressed. Tensile test procedures and properties can be dramatically affected by specimen size. </a:t>
            </a:r>
            <a:r>
              <a:rPr lang="en-GB" i="1" u="sng" dirty="0"/>
              <a:t>This annex is intended to address the problems that can arise from testing miniature tensile specimens.</a:t>
            </a:r>
          </a:p>
          <a:p>
            <a:endParaRPr lang="en-US" dirty="0" smtClean="0"/>
          </a:p>
        </p:txBody>
      </p:sp>
      <p:sp>
        <p:nvSpPr>
          <p:cNvPr id="6" name="Rectángulo 5"/>
          <p:cNvSpPr/>
          <p:nvPr/>
        </p:nvSpPr>
        <p:spPr>
          <a:xfrm>
            <a:off x="200720" y="5059657"/>
            <a:ext cx="4532643"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dirty="0" smtClean="0"/>
              <a:t>ASTM </a:t>
            </a:r>
            <a:r>
              <a:rPr lang="en-GB" sz="1400" dirty="0" err="1" smtClean="0"/>
              <a:t>Interlaboratory</a:t>
            </a:r>
            <a:r>
              <a:rPr lang="en-GB" sz="1400" dirty="0" smtClean="0"/>
              <a:t> </a:t>
            </a:r>
            <a:r>
              <a:rPr lang="en-GB" sz="1400" dirty="0"/>
              <a:t>Study to Establish Precision Statements </a:t>
            </a:r>
            <a:r>
              <a:rPr lang="en-GB" sz="1400" dirty="0" smtClean="0"/>
              <a:t>for Tensile </a:t>
            </a:r>
            <a:r>
              <a:rPr lang="en-GB" sz="1400" dirty="0"/>
              <a:t>Testing of </a:t>
            </a:r>
            <a:r>
              <a:rPr lang="en-GB" sz="1400" dirty="0" smtClean="0"/>
              <a:t>Miniature specimens using ASTM E/E8M</a:t>
            </a:r>
            <a:endParaRPr lang="en-GB" sz="1400" dirty="0"/>
          </a:p>
        </p:txBody>
      </p:sp>
      <p:sp>
        <p:nvSpPr>
          <p:cNvPr id="8" name="CuadroTexto 7"/>
          <p:cNvSpPr txBox="1"/>
          <p:nvPr/>
        </p:nvSpPr>
        <p:spPr>
          <a:xfrm>
            <a:off x="3685978" y="2568315"/>
            <a:ext cx="219637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ES" dirty="0" smtClean="0">
                <a:solidFill>
                  <a:srgbClr val="FF0000"/>
                </a:solidFill>
              </a:rPr>
              <a:t>STILL NOT APPROVED</a:t>
            </a:r>
            <a:endParaRPr lang="en-GB" dirty="0">
              <a:solidFill>
                <a:srgbClr val="FF0000"/>
              </a:solidFill>
            </a:endParaRPr>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2905" y="4155558"/>
            <a:ext cx="3434990" cy="2488684"/>
          </a:xfrm>
          <a:prstGeom prst="rect">
            <a:avLst/>
          </a:prstGeom>
        </p:spPr>
      </p:pic>
      <p:pic>
        <p:nvPicPr>
          <p:cNvPr id="13" name="Imagen 12"/>
          <p:cNvPicPr/>
          <p:nvPr/>
        </p:nvPicPr>
        <p:blipFill>
          <a:blip r:embed="rId3" cstate="email">
            <a:extLst>
              <a:ext uri="{28A0092B-C50C-407E-A947-70E740481C1C}">
                <a14:useLocalDpi xmlns:a14="http://schemas.microsoft.com/office/drawing/2010/main"/>
              </a:ext>
            </a:extLst>
          </a:blip>
          <a:stretch/>
        </p:blipFill>
        <p:spPr>
          <a:xfrm>
            <a:off x="8028384" y="764704"/>
            <a:ext cx="914129" cy="780050"/>
          </a:xfrm>
          <a:prstGeom prst="rect">
            <a:avLst/>
          </a:prstGeom>
          <a:ln w="0">
            <a:noFill/>
          </a:ln>
        </p:spPr>
      </p:pic>
      <p:sp>
        <p:nvSpPr>
          <p:cNvPr id="10" name="Marcador de fecha 9"/>
          <p:cNvSpPr>
            <a:spLocks noGrp="1"/>
          </p:cNvSpPr>
          <p:nvPr>
            <p:ph type="dt" sz="half" idx="10"/>
          </p:nvPr>
        </p:nvSpPr>
        <p:spPr/>
        <p:txBody>
          <a:bodyPr/>
          <a:lstStyle/>
          <a:p>
            <a:fld id="{D579760A-D37A-4B30-BD0D-A5AB18F5B0C8}" type="datetime1">
              <a:rPr lang="en-GB" smtClean="0"/>
              <a:t>18/10/2023</a:t>
            </a:fld>
            <a:endParaRPr lang="en-GB" dirty="0"/>
          </a:p>
        </p:txBody>
      </p:sp>
      <p:sp>
        <p:nvSpPr>
          <p:cNvPr id="12" name="Marcador de pie de página 11"/>
          <p:cNvSpPr>
            <a:spLocks noGrp="1"/>
          </p:cNvSpPr>
          <p:nvPr>
            <p:ph type="ftr" sz="quarter" idx="11"/>
          </p:nvPr>
        </p:nvSpPr>
        <p:spPr/>
        <p:txBody>
          <a:bodyPr/>
          <a:lstStyle/>
          <a:p>
            <a:r>
              <a:rPr lang="en-GB" smtClean="0"/>
              <a:t>M. Serrano IFMIF-DONES Users Workshop Granada 19-20 October 2023</a:t>
            </a:r>
            <a:endParaRPr lang="en-GB" dirty="0"/>
          </a:p>
        </p:txBody>
      </p:sp>
      <p:sp>
        <p:nvSpPr>
          <p:cNvPr id="14" name="Marcador de número de diapositiva 13"/>
          <p:cNvSpPr>
            <a:spLocks noGrp="1"/>
          </p:cNvSpPr>
          <p:nvPr>
            <p:ph type="sldNum" sz="quarter" idx="12"/>
          </p:nvPr>
        </p:nvSpPr>
        <p:spPr/>
        <p:txBody>
          <a:bodyPr/>
          <a:lstStyle/>
          <a:p>
            <a:fld id="{14FB93E9-295E-4673-9A28-9BAEC92A8104}" type="slidenum">
              <a:rPr lang="en-GB" smtClean="0"/>
              <a:t>20</a:t>
            </a:fld>
            <a:endParaRPr lang="en-GB" dirty="0"/>
          </a:p>
        </p:txBody>
      </p:sp>
      <p:sp>
        <p:nvSpPr>
          <p:cNvPr id="7" name="Rectángulo redondeado 6"/>
          <p:cNvSpPr/>
          <p:nvPr/>
        </p:nvSpPr>
        <p:spPr>
          <a:xfrm>
            <a:off x="467545" y="873406"/>
            <a:ext cx="7056784" cy="481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EXAMPLE OF AN EXISTING WK ON SSTT (TENSILE)</a:t>
            </a:r>
            <a:endParaRPr lang="en-GB" dirty="0"/>
          </a:p>
        </p:txBody>
      </p:sp>
    </p:spTree>
    <p:extLst>
      <p:ext uri="{BB962C8B-B14F-4D97-AF65-F5344CB8AC3E}">
        <p14:creationId xmlns:p14="http://schemas.microsoft.com/office/powerpoint/2010/main" val="232693887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000" dirty="0"/>
              <a:t>MAT-T.01.03-T017 D001 Interaction with regulatory body (URG/CIEMAT)</a:t>
            </a:r>
          </a:p>
        </p:txBody>
      </p:sp>
      <p:sp>
        <p:nvSpPr>
          <p:cNvPr id="4" name="Marcador de fecha 3"/>
          <p:cNvSpPr>
            <a:spLocks noGrp="1"/>
          </p:cNvSpPr>
          <p:nvPr>
            <p:ph type="dt" sz="half" idx="10"/>
          </p:nvPr>
        </p:nvSpPr>
        <p:spPr/>
        <p:txBody>
          <a:bodyPr/>
          <a:lstStyle/>
          <a:p>
            <a:fld id="{8EC1410E-6EA1-4C52-8489-FFC4DA92AE66}"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21</a:t>
            </a:fld>
            <a:endParaRPr lang="en-GB" dirty="0"/>
          </a:p>
        </p:txBody>
      </p:sp>
      <p:pic>
        <p:nvPicPr>
          <p:cNvPr id="23" name="Imagen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935" y="706147"/>
            <a:ext cx="2448272" cy="597271"/>
          </a:xfrm>
          <a:prstGeom prst="rect">
            <a:avLst/>
          </a:prstGeom>
        </p:spPr>
      </p:pic>
      <p:sp>
        <p:nvSpPr>
          <p:cNvPr id="26" name="Rectángulo redondeado 25"/>
          <p:cNvSpPr/>
          <p:nvPr/>
        </p:nvSpPr>
        <p:spPr>
          <a:xfrm>
            <a:off x="3816682" y="1561251"/>
            <a:ext cx="1620180" cy="891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2023</a:t>
            </a:r>
            <a:endParaRPr lang="en-GB" dirty="0"/>
          </a:p>
        </p:txBody>
      </p:sp>
      <p:pic>
        <p:nvPicPr>
          <p:cNvPr id="27" name="Imagen 26"/>
          <p:cNvPicPr/>
          <p:nvPr/>
        </p:nvPicPr>
        <p:blipFill>
          <a:blip r:embed="rId3" cstate="email">
            <a:extLst>
              <a:ext uri="{28A0092B-C50C-407E-A947-70E740481C1C}">
                <a14:useLocalDpi xmlns:a14="http://schemas.microsoft.com/office/drawing/2010/main"/>
              </a:ext>
            </a:extLst>
          </a:blip>
          <a:stretch/>
        </p:blipFill>
        <p:spPr>
          <a:xfrm>
            <a:off x="7466715" y="773182"/>
            <a:ext cx="914129" cy="780050"/>
          </a:xfrm>
          <a:prstGeom prst="rect">
            <a:avLst/>
          </a:prstGeom>
          <a:ln w="0">
            <a:noFill/>
          </a:ln>
        </p:spPr>
      </p:pic>
      <p:sp>
        <p:nvSpPr>
          <p:cNvPr id="28" name="Rectángulo redondeado 27"/>
          <p:cNvSpPr/>
          <p:nvPr/>
        </p:nvSpPr>
        <p:spPr>
          <a:xfrm>
            <a:off x="3829671" y="2564258"/>
            <a:ext cx="1620180" cy="1656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2024</a:t>
            </a:r>
            <a:endParaRPr lang="en-GB" dirty="0"/>
          </a:p>
        </p:txBody>
      </p:sp>
      <p:sp>
        <p:nvSpPr>
          <p:cNvPr id="29" name="Rectángulo redondeado 28"/>
          <p:cNvSpPr/>
          <p:nvPr/>
        </p:nvSpPr>
        <p:spPr>
          <a:xfrm>
            <a:off x="3851920" y="4344330"/>
            <a:ext cx="1620180" cy="185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2025</a:t>
            </a:r>
            <a:endParaRPr lang="en-GB" dirty="0"/>
          </a:p>
        </p:txBody>
      </p:sp>
      <p:sp>
        <p:nvSpPr>
          <p:cNvPr id="30" name="Rectángulo redondeado 29"/>
          <p:cNvSpPr/>
          <p:nvPr/>
        </p:nvSpPr>
        <p:spPr>
          <a:xfrm>
            <a:off x="382547" y="1561250"/>
            <a:ext cx="3312368" cy="8927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smtClean="0">
                <a:solidFill>
                  <a:schemeClr val="tx1"/>
                </a:solidFill>
              </a:rPr>
              <a:t>Pilot</a:t>
            </a:r>
            <a:r>
              <a:rPr lang="es-ES" sz="1600" dirty="0" smtClean="0">
                <a:solidFill>
                  <a:schemeClr val="tx1"/>
                </a:solidFill>
              </a:rPr>
              <a:t> run </a:t>
            </a:r>
            <a:r>
              <a:rPr lang="es-ES" sz="1600" dirty="0" err="1" smtClean="0">
                <a:solidFill>
                  <a:schemeClr val="tx1"/>
                </a:solidFill>
              </a:rPr>
              <a:t>on</a:t>
            </a:r>
            <a:r>
              <a:rPr lang="es-ES" sz="1600" dirty="0" smtClean="0">
                <a:solidFill>
                  <a:schemeClr val="tx1"/>
                </a:solidFill>
              </a:rPr>
              <a:t> </a:t>
            </a:r>
            <a:r>
              <a:rPr lang="es-ES" sz="1600" dirty="0" err="1" smtClean="0">
                <a:solidFill>
                  <a:schemeClr val="tx1"/>
                </a:solidFill>
              </a:rPr>
              <a:t>tensile</a:t>
            </a:r>
            <a:r>
              <a:rPr lang="es-ES" sz="1600" dirty="0" smtClean="0">
                <a:solidFill>
                  <a:schemeClr val="tx1"/>
                </a:solidFill>
              </a:rPr>
              <a:t> </a:t>
            </a:r>
            <a:r>
              <a:rPr lang="es-ES" sz="1600" dirty="0" err="1" smtClean="0">
                <a:solidFill>
                  <a:schemeClr val="tx1"/>
                </a:solidFill>
              </a:rPr>
              <a:t>properties</a:t>
            </a:r>
            <a:endParaRPr lang="en-GB" sz="1600" dirty="0">
              <a:solidFill>
                <a:schemeClr val="tx1"/>
              </a:solidFill>
            </a:endParaRPr>
          </a:p>
        </p:txBody>
      </p:sp>
      <p:sp>
        <p:nvSpPr>
          <p:cNvPr id="32" name="Rectángulo redondeado 31"/>
          <p:cNvSpPr/>
          <p:nvPr/>
        </p:nvSpPr>
        <p:spPr>
          <a:xfrm>
            <a:off x="414849" y="2564258"/>
            <a:ext cx="3312368" cy="16568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s-ES" sz="1600" dirty="0" smtClean="0">
                <a:solidFill>
                  <a:schemeClr val="tx1"/>
                </a:solidFill>
              </a:rPr>
              <a:t>ASTM </a:t>
            </a:r>
            <a:r>
              <a:rPr lang="es-ES" sz="1600" dirty="0" err="1" smtClean="0">
                <a:solidFill>
                  <a:schemeClr val="tx1"/>
                </a:solidFill>
              </a:rPr>
              <a:t>Committe</a:t>
            </a:r>
            <a:r>
              <a:rPr lang="es-ES" sz="1600" dirty="0" smtClean="0">
                <a:solidFill>
                  <a:schemeClr val="tx1"/>
                </a:solidFill>
              </a:rPr>
              <a:t> </a:t>
            </a:r>
            <a:r>
              <a:rPr lang="es-ES" sz="1600" dirty="0" err="1" smtClean="0">
                <a:solidFill>
                  <a:schemeClr val="tx1"/>
                </a:solidFill>
              </a:rPr>
              <a:t>selection</a:t>
            </a:r>
            <a:endParaRPr lang="es-ES" sz="1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ILS on tensile properties at room temperature</a:t>
            </a:r>
          </a:p>
          <a:p>
            <a:pPr marL="285750" indent="-285750">
              <a:buFont typeface="Arial" panose="020B0604020202020204" pitchFamily="34" charset="0"/>
              <a:buChar char="•"/>
            </a:pPr>
            <a:r>
              <a:rPr lang="en-GB" sz="1600" dirty="0" smtClean="0">
                <a:solidFill>
                  <a:schemeClr val="tx1"/>
                </a:solidFill>
              </a:rPr>
              <a:t>Pilot run on high temperature tensile</a:t>
            </a:r>
          </a:p>
        </p:txBody>
      </p:sp>
      <p:sp>
        <p:nvSpPr>
          <p:cNvPr id="33" name="Rectángulo redondeado 32"/>
          <p:cNvSpPr/>
          <p:nvPr/>
        </p:nvSpPr>
        <p:spPr>
          <a:xfrm>
            <a:off x="5661744" y="2399199"/>
            <a:ext cx="3312368" cy="1821889"/>
          </a:xfrm>
          <a:prstGeom prst="roundRect">
            <a:avLst>
              <a:gd name="adj" fmla="val 1815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i="1" dirty="0" smtClean="0">
                <a:solidFill>
                  <a:schemeClr val="accent2"/>
                </a:solidFill>
              </a:rPr>
              <a:t>Tensile </a:t>
            </a:r>
            <a:r>
              <a:rPr lang="en-GB" sz="1600" i="1" dirty="0">
                <a:solidFill>
                  <a:schemeClr val="accent2"/>
                </a:solidFill>
              </a:rPr>
              <a:t>properties at room temperature</a:t>
            </a:r>
          </a:p>
          <a:p>
            <a:pPr marL="742950" lvl="1" indent="-285750">
              <a:buFont typeface="Arial" panose="020B0604020202020204" pitchFamily="34" charset="0"/>
              <a:buChar char="•"/>
            </a:pPr>
            <a:r>
              <a:rPr lang="en-GB" sz="1600" dirty="0" smtClean="0">
                <a:solidFill>
                  <a:schemeClr val="tx1"/>
                </a:solidFill>
              </a:rPr>
              <a:t>First draft of the ASTM WK including ILS </a:t>
            </a:r>
          </a:p>
          <a:p>
            <a:pPr marL="742950" lvl="1" indent="-285750">
              <a:buFont typeface="Arial" panose="020B0604020202020204" pitchFamily="34" charset="0"/>
              <a:buChar char="•"/>
            </a:pPr>
            <a:r>
              <a:rPr lang="en-GB" sz="1600" dirty="0" smtClean="0">
                <a:solidFill>
                  <a:schemeClr val="tx1"/>
                </a:solidFill>
              </a:rPr>
              <a:t>ILS </a:t>
            </a:r>
            <a:r>
              <a:rPr lang="en-GB" sz="1600" dirty="0">
                <a:solidFill>
                  <a:schemeClr val="tx1"/>
                </a:solidFill>
              </a:rPr>
              <a:t>results submitted to the ASTM ILS section for approval</a:t>
            </a:r>
          </a:p>
          <a:p>
            <a:pPr marL="285750" indent="-285750">
              <a:buFont typeface="Arial" panose="020B0604020202020204" pitchFamily="34" charset="0"/>
              <a:buChar char="•"/>
            </a:pPr>
            <a:endParaRPr lang="es-ES" sz="1600" dirty="0" smtClean="0">
              <a:solidFill>
                <a:schemeClr val="tx1"/>
              </a:solidFill>
            </a:endParaRPr>
          </a:p>
        </p:txBody>
      </p:sp>
      <p:sp>
        <p:nvSpPr>
          <p:cNvPr id="34" name="Rectángulo redondeado 33"/>
          <p:cNvSpPr/>
          <p:nvPr/>
        </p:nvSpPr>
        <p:spPr>
          <a:xfrm>
            <a:off x="5712379" y="4362616"/>
            <a:ext cx="3312368" cy="18398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i="1" dirty="0" smtClean="0">
                <a:solidFill>
                  <a:schemeClr val="accent2"/>
                </a:solidFill>
              </a:rPr>
              <a:t>Tensile </a:t>
            </a:r>
            <a:r>
              <a:rPr lang="en-GB" sz="1600" i="1" dirty="0">
                <a:solidFill>
                  <a:schemeClr val="accent2"/>
                </a:solidFill>
              </a:rPr>
              <a:t>properties at room temperature</a:t>
            </a:r>
          </a:p>
          <a:p>
            <a:pPr marL="742950" lvl="1" indent="-285750">
              <a:buFont typeface="Arial" panose="020B0604020202020204" pitchFamily="34" charset="0"/>
              <a:buChar char="•"/>
            </a:pPr>
            <a:r>
              <a:rPr lang="en-GB" sz="1600" dirty="0">
                <a:solidFill>
                  <a:schemeClr val="tx1"/>
                </a:solidFill>
              </a:rPr>
              <a:t>Draft standard in the ASTM </a:t>
            </a:r>
            <a:r>
              <a:rPr lang="en-GB" sz="1600" dirty="0" smtClean="0">
                <a:solidFill>
                  <a:schemeClr val="tx1"/>
                </a:solidFill>
              </a:rPr>
              <a:t>format</a:t>
            </a:r>
          </a:p>
          <a:p>
            <a:pPr marL="742950" lvl="1" indent="-285750">
              <a:buFont typeface="Arial" panose="020B0604020202020204" pitchFamily="34" charset="0"/>
              <a:buChar char="•"/>
            </a:pPr>
            <a:r>
              <a:rPr lang="en-GB" sz="1600" dirty="0" err="1">
                <a:solidFill>
                  <a:schemeClr val="tx1"/>
                </a:solidFill>
              </a:rPr>
              <a:t>Ballotting</a:t>
            </a:r>
            <a:r>
              <a:rPr lang="en-GB" sz="1600" dirty="0">
                <a:solidFill>
                  <a:schemeClr val="tx1"/>
                </a:solidFill>
              </a:rPr>
              <a:t> of the draft </a:t>
            </a:r>
            <a:r>
              <a:rPr lang="en-GB" sz="1600" dirty="0" smtClean="0">
                <a:solidFill>
                  <a:schemeClr val="tx1"/>
                </a:solidFill>
              </a:rPr>
              <a:t>standard</a:t>
            </a:r>
            <a:endParaRPr lang="en-GB" sz="1600" dirty="0">
              <a:solidFill>
                <a:schemeClr val="tx1"/>
              </a:solidFill>
            </a:endParaRPr>
          </a:p>
        </p:txBody>
      </p:sp>
      <p:sp>
        <p:nvSpPr>
          <p:cNvPr id="35" name="Rectángulo redondeado 34"/>
          <p:cNvSpPr/>
          <p:nvPr/>
        </p:nvSpPr>
        <p:spPr>
          <a:xfrm>
            <a:off x="315214" y="4362616"/>
            <a:ext cx="3312368" cy="1839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tx1"/>
                </a:solidFill>
              </a:rPr>
              <a:t>Tensile properties draft (room temperature)</a:t>
            </a:r>
          </a:p>
          <a:p>
            <a:pPr marL="285750" indent="-285750">
              <a:buFont typeface="Arial" panose="020B0604020202020204" pitchFamily="34" charset="0"/>
              <a:buChar char="•"/>
            </a:pPr>
            <a:r>
              <a:rPr lang="en-GB" sz="1600" dirty="0" smtClean="0">
                <a:solidFill>
                  <a:schemeClr val="tx1"/>
                </a:solidFill>
              </a:rPr>
              <a:t>Pilot run on fracture toughness</a:t>
            </a:r>
          </a:p>
        </p:txBody>
      </p:sp>
      <p:sp>
        <p:nvSpPr>
          <p:cNvPr id="36" name="CuadroTexto 35"/>
          <p:cNvSpPr txBox="1"/>
          <p:nvPr/>
        </p:nvSpPr>
        <p:spPr>
          <a:xfrm>
            <a:off x="3131840" y="806968"/>
            <a:ext cx="3974057" cy="646331"/>
          </a:xfrm>
          <a:prstGeom prst="rect">
            <a:avLst/>
          </a:prstGeom>
          <a:noFill/>
        </p:spPr>
        <p:txBody>
          <a:bodyPr wrap="square" rtlCol="0">
            <a:spAutoFit/>
          </a:bodyPr>
          <a:lstStyle/>
          <a:p>
            <a:pPr algn="ctr"/>
            <a:r>
              <a:rPr lang="es-ES" b="1" i="1" dirty="0" smtClean="0">
                <a:solidFill>
                  <a:schemeClr val="accent2"/>
                </a:solidFill>
              </a:rPr>
              <a:t>TO BE DISCUSSED at </a:t>
            </a:r>
            <a:r>
              <a:rPr lang="es-ES" b="1" i="1" dirty="0" err="1" smtClean="0">
                <a:solidFill>
                  <a:schemeClr val="accent2"/>
                </a:solidFill>
              </a:rPr>
              <a:t>Next</a:t>
            </a:r>
            <a:r>
              <a:rPr lang="es-ES" b="1" i="1" dirty="0" smtClean="0">
                <a:solidFill>
                  <a:schemeClr val="accent2"/>
                </a:solidFill>
              </a:rPr>
              <a:t> WPMAT-EDDI SSTT meeting</a:t>
            </a:r>
            <a:endParaRPr lang="en-GB" b="1" i="1" dirty="0">
              <a:solidFill>
                <a:schemeClr val="accent2"/>
              </a:solidFill>
            </a:endParaRPr>
          </a:p>
        </p:txBody>
      </p:sp>
    </p:spTree>
    <p:extLst>
      <p:ext uri="{BB962C8B-B14F-4D97-AF65-F5344CB8AC3E}">
        <p14:creationId xmlns:p14="http://schemas.microsoft.com/office/powerpoint/2010/main" val="160486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116632"/>
            <a:ext cx="7128792" cy="792088"/>
          </a:xfrm>
        </p:spPr>
        <p:txBody>
          <a:bodyPr/>
          <a:lstStyle/>
          <a:p>
            <a:r>
              <a:rPr lang="en-GB" dirty="0" smtClean="0"/>
              <a:t>MAT-T.01.03-T017 D001 Interaction with regulatory body (URG/CIEMAT)</a:t>
            </a:r>
            <a:endParaRPr lang="en-GB" dirty="0"/>
          </a:p>
        </p:txBody>
      </p:sp>
      <p:sp>
        <p:nvSpPr>
          <p:cNvPr id="3" name="Marcador de contenido 2"/>
          <p:cNvSpPr>
            <a:spLocks noGrp="1"/>
          </p:cNvSpPr>
          <p:nvPr>
            <p:ph idx="1"/>
          </p:nvPr>
        </p:nvSpPr>
        <p:spPr>
          <a:xfrm>
            <a:off x="457200" y="1556792"/>
            <a:ext cx="8229600" cy="4569371"/>
          </a:xfrm>
        </p:spPr>
        <p:txBody>
          <a:bodyPr/>
          <a:lstStyle/>
          <a:p>
            <a:r>
              <a:rPr lang="en-GB" dirty="0" smtClean="0"/>
              <a:t>PLANNED ACTIVITIES in 2023: PILOT RUN</a:t>
            </a:r>
          </a:p>
          <a:p>
            <a:pPr lvl="1"/>
            <a:r>
              <a:rPr lang="en-GB" dirty="0" smtClean="0"/>
              <a:t>Send material to Labs (SCK-CEN)</a:t>
            </a:r>
          </a:p>
          <a:p>
            <a:pPr lvl="1"/>
            <a:r>
              <a:rPr lang="en-GB" dirty="0" smtClean="0"/>
              <a:t>Finish protocol and test method (Task Group)</a:t>
            </a:r>
          </a:p>
          <a:p>
            <a:pPr lvl="1"/>
            <a:r>
              <a:rPr lang="en-GB" dirty="0" smtClean="0"/>
              <a:t>Follow draft of AX1 for </a:t>
            </a:r>
            <a:r>
              <a:rPr lang="en-GB" smtClean="0"/>
              <a:t>E8/E8M balloting</a:t>
            </a:r>
            <a:endParaRPr lang="en-GB" dirty="0"/>
          </a:p>
        </p:txBody>
      </p:sp>
      <p:sp>
        <p:nvSpPr>
          <p:cNvPr id="4" name="Marcador de fecha 3"/>
          <p:cNvSpPr>
            <a:spLocks noGrp="1"/>
          </p:cNvSpPr>
          <p:nvPr>
            <p:ph type="dt" sz="half" idx="10"/>
          </p:nvPr>
        </p:nvSpPr>
        <p:spPr/>
        <p:txBody>
          <a:bodyPr/>
          <a:lstStyle/>
          <a:p>
            <a:fld id="{8EC1410E-6EA1-4C52-8489-FFC4DA92AE66}" type="datetime1">
              <a:rPr lang="en-GB" smtClean="0"/>
              <a:pPr/>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pPr/>
              <a:t>22</a:t>
            </a:fld>
            <a:endParaRPr lang="en-GB" dirty="0"/>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888212"/>
            <a:ext cx="2448272" cy="597271"/>
          </a:xfrm>
          <a:prstGeom prst="rect">
            <a:avLst/>
          </a:prstGeom>
        </p:spPr>
      </p:pic>
    </p:spTree>
    <p:extLst>
      <p:ext uri="{BB962C8B-B14F-4D97-AF65-F5344CB8AC3E}">
        <p14:creationId xmlns:p14="http://schemas.microsoft.com/office/powerpoint/2010/main" val="340138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400" dirty="0"/>
              <a:t>MAT-T.01.03-T017 D001 Interaction with regulatory body (URG/CIEMAT)</a:t>
            </a:r>
          </a:p>
        </p:txBody>
      </p:sp>
      <p:sp>
        <p:nvSpPr>
          <p:cNvPr id="3" name="Marcador de contenido 2"/>
          <p:cNvSpPr>
            <a:spLocks noGrp="1"/>
          </p:cNvSpPr>
          <p:nvPr>
            <p:ph idx="1"/>
          </p:nvPr>
        </p:nvSpPr>
        <p:spPr>
          <a:xfrm>
            <a:off x="450336" y="1477180"/>
            <a:ext cx="7859216" cy="504056"/>
          </a:xfrm>
        </p:spPr>
        <p:txBody>
          <a:bodyPr>
            <a:normAutofit fontScale="85000" lnSpcReduction="10000"/>
          </a:bodyPr>
          <a:lstStyle/>
          <a:p>
            <a:r>
              <a:rPr lang="en-GB" dirty="0"/>
              <a:t>Pilot run on tensile </a:t>
            </a:r>
            <a:r>
              <a:rPr lang="en-GB" dirty="0" smtClean="0"/>
              <a:t>properties at room temperature</a:t>
            </a:r>
            <a:endParaRPr lang="en-GB" dirty="0"/>
          </a:p>
        </p:txBody>
      </p:sp>
      <p:sp>
        <p:nvSpPr>
          <p:cNvPr id="4" name="Marcador de fecha 3"/>
          <p:cNvSpPr>
            <a:spLocks noGrp="1"/>
          </p:cNvSpPr>
          <p:nvPr>
            <p:ph type="dt" sz="half" idx="10"/>
          </p:nvPr>
        </p:nvSpPr>
        <p:spPr/>
        <p:txBody>
          <a:bodyPr/>
          <a:lstStyle/>
          <a:p>
            <a:fld id="{1D581FBD-7600-4E35-A498-562CBDABA3AA}"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23</a:t>
            </a:fld>
            <a:endParaRPr lang="en-GB" dirty="0"/>
          </a:p>
        </p:txBody>
      </p:sp>
      <p:pic>
        <p:nvPicPr>
          <p:cNvPr id="7" name="Imagen 6"/>
          <p:cNvPicPr/>
          <p:nvPr/>
        </p:nvPicPr>
        <p:blipFill>
          <a:blip r:embed="rId2" cstate="email">
            <a:extLst>
              <a:ext uri="{28A0092B-C50C-407E-A947-70E740481C1C}">
                <a14:useLocalDpi xmlns:a14="http://schemas.microsoft.com/office/drawing/2010/main"/>
              </a:ext>
            </a:extLst>
          </a:blip>
          <a:stretch/>
        </p:blipFill>
        <p:spPr>
          <a:xfrm>
            <a:off x="323528" y="2240745"/>
            <a:ext cx="6050430" cy="3385800"/>
          </a:xfrm>
          <a:prstGeom prst="rect">
            <a:avLst/>
          </a:prstGeom>
          <a:ln w="0">
            <a:noFill/>
          </a:ln>
        </p:spPr>
      </p:pic>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4037" y="2089309"/>
            <a:ext cx="1913858" cy="533054"/>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3368" y="2693519"/>
            <a:ext cx="2232248" cy="463176"/>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2651" y="3534328"/>
            <a:ext cx="1323971" cy="698188"/>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1480" y="4347499"/>
            <a:ext cx="1267250" cy="633625"/>
          </a:xfrm>
          <a:prstGeom prst="rect">
            <a:avLst/>
          </a:prstGeom>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34152" y="5015057"/>
            <a:ext cx="1368152" cy="719383"/>
          </a:xfrm>
          <a:prstGeom prst="rect">
            <a:avLst/>
          </a:prstGeom>
        </p:spPr>
      </p:pic>
      <p:pic>
        <p:nvPicPr>
          <p:cNvPr id="13" name="Imagen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0588" y="4444729"/>
            <a:ext cx="879725" cy="879725"/>
          </a:xfrm>
          <a:prstGeom prst="rect">
            <a:avLst/>
          </a:prstGeom>
        </p:spPr>
      </p:pic>
      <p:pic>
        <p:nvPicPr>
          <p:cNvPr id="14" name="Imagen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16262" y="3376958"/>
            <a:ext cx="870970" cy="870970"/>
          </a:xfrm>
          <a:prstGeom prst="rect">
            <a:avLst/>
          </a:prstGeom>
        </p:spPr>
      </p:pic>
      <p:pic>
        <p:nvPicPr>
          <p:cNvPr id="15" name="Imagen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935" y="706147"/>
            <a:ext cx="2448272" cy="597271"/>
          </a:xfrm>
          <a:prstGeom prst="rect">
            <a:avLst/>
          </a:prstGeom>
        </p:spPr>
      </p:pic>
    </p:spTree>
    <p:extLst>
      <p:ext uri="{BB962C8B-B14F-4D97-AF65-F5344CB8AC3E}">
        <p14:creationId xmlns:p14="http://schemas.microsoft.com/office/powerpoint/2010/main" val="1014102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400" dirty="0"/>
              <a:t>MAT-T.01.03-T017 D001 Interaction with regulatory body (URG/CIEMAT)</a:t>
            </a:r>
          </a:p>
        </p:txBody>
      </p:sp>
      <p:sp>
        <p:nvSpPr>
          <p:cNvPr id="3" name="Marcador de contenido 2"/>
          <p:cNvSpPr>
            <a:spLocks noGrp="1"/>
          </p:cNvSpPr>
          <p:nvPr>
            <p:ph idx="1"/>
          </p:nvPr>
        </p:nvSpPr>
        <p:spPr>
          <a:xfrm>
            <a:off x="478798" y="1391184"/>
            <a:ext cx="7859216" cy="504056"/>
          </a:xfrm>
        </p:spPr>
        <p:txBody>
          <a:bodyPr>
            <a:normAutofit fontScale="92500" lnSpcReduction="10000"/>
          </a:bodyPr>
          <a:lstStyle/>
          <a:p>
            <a:r>
              <a:rPr lang="es-ES" dirty="0" err="1" smtClean="0"/>
              <a:t>Definition</a:t>
            </a:r>
            <a:r>
              <a:rPr lang="es-ES" dirty="0" smtClean="0"/>
              <a:t> of </a:t>
            </a:r>
            <a:r>
              <a:rPr lang="es-ES" dirty="0" err="1" smtClean="0"/>
              <a:t>tensile</a:t>
            </a:r>
            <a:r>
              <a:rPr lang="es-ES" dirty="0" smtClean="0"/>
              <a:t> </a:t>
            </a:r>
            <a:r>
              <a:rPr lang="es-ES" dirty="0" err="1" smtClean="0"/>
              <a:t>geometries</a:t>
            </a:r>
            <a:r>
              <a:rPr lang="es-ES" dirty="0" smtClean="0"/>
              <a:t> </a:t>
            </a:r>
            <a:endParaRPr lang="en-GB" dirty="0"/>
          </a:p>
        </p:txBody>
      </p:sp>
      <p:sp>
        <p:nvSpPr>
          <p:cNvPr id="4" name="Marcador de fecha 3"/>
          <p:cNvSpPr>
            <a:spLocks noGrp="1"/>
          </p:cNvSpPr>
          <p:nvPr>
            <p:ph type="dt" sz="half" idx="10"/>
          </p:nvPr>
        </p:nvSpPr>
        <p:spPr/>
        <p:txBody>
          <a:bodyPr/>
          <a:lstStyle/>
          <a:p>
            <a:fld id="{1D581FBD-7600-4E35-A498-562CBDABA3AA}"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24</a:t>
            </a:fld>
            <a:endParaRPr lang="en-GB" dirty="0"/>
          </a:p>
        </p:txBody>
      </p:sp>
      <p:pic>
        <p:nvPicPr>
          <p:cNvPr id="8" name="Imagen 7"/>
          <p:cNvPicPr/>
          <p:nvPr/>
        </p:nvPicPr>
        <p:blipFill>
          <a:blip r:embed="rId2" cstate="email">
            <a:extLst>
              <a:ext uri="{28A0092B-C50C-407E-A947-70E740481C1C}">
                <a14:useLocalDpi xmlns:a14="http://schemas.microsoft.com/office/drawing/2010/main"/>
              </a:ext>
            </a:extLst>
          </a:blip>
          <a:stretch/>
        </p:blipFill>
        <p:spPr>
          <a:xfrm>
            <a:off x="3987100" y="1786558"/>
            <a:ext cx="2970000" cy="1018710"/>
          </a:xfrm>
          <a:prstGeom prst="rect">
            <a:avLst/>
          </a:prstGeom>
          <a:ln w="0">
            <a:noFill/>
          </a:ln>
        </p:spPr>
      </p:pic>
      <p:pic>
        <p:nvPicPr>
          <p:cNvPr id="9" name="Imagen 8"/>
          <p:cNvPicPr/>
          <p:nvPr/>
        </p:nvPicPr>
        <p:blipFill>
          <a:blip r:embed="rId3" cstate="email">
            <a:extLst>
              <a:ext uri="{28A0092B-C50C-407E-A947-70E740481C1C}">
                <a14:useLocalDpi xmlns:a14="http://schemas.microsoft.com/office/drawing/2010/main"/>
              </a:ext>
            </a:extLst>
          </a:blip>
          <a:stretch/>
        </p:blipFill>
        <p:spPr>
          <a:xfrm>
            <a:off x="3946706" y="3361891"/>
            <a:ext cx="2835000" cy="958500"/>
          </a:xfrm>
          <a:prstGeom prst="rect">
            <a:avLst/>
          </a:prstGeom>
          <a:ln w="0">
            <a:noFill/>
          </a:ln>
        </p:spPr>
      </p:pic>
      <p:pic>
        <p:nvPicPr>
          <p:cNvPr id="10" name="Imagen 9"/>
          <p:cNvPicPr/>
          <p:nvPr/>
        </p:nvPicPr>
        <p:blipFill>
          <a:blip r:embed="rId4" cstate="email">
            <a:extLst>
              <a:ext uri="{28A0092B-C50C-407E-A947-70E740481C1C}">
                <a14:useLocalDpi xmlns:a14="http://schemas.microsoft.com/office/drawing/2010/main"/>
              </a:ext>
            </a:extLst>
          </a:blip>
          <a:stretch/>
        </p:blipFill>
        <p:spPr>
          <a:xfrm>
            <a:off x="4408406" y="5012075"/>
            <a:ext cx="2373300" cy="988200"/>
          </a:xfrm>
          <a:prstGeom prst="rect">
            <a:avLst/>
          </a:prstGeom>
          <a:ln w="0">
            <a:noFill/>
          </a:ln>
        </p:spPr>
      </p:pic>
      <p:pic>
        <p:nvPicPr>
          <p:cNvPr id="14" name="Imagen 13"/>
          <p:cNvPicPr/>
          <p:nvPr/>
        </p:nvPicPr>
        <p:blipFill>
          <a:blip r:embed="rId5" cstate="email">
            <a:extLst>
              <a:ext uri="{28A0092B-C50C-407E-A947-70E740481C1C}">
                <a14:useLocalDpi xmlns:a14="http://schemas.microsoft.com/office/drawing/2010/main"/>
              </a:ext>
            </a:extLst>
          </a:blip>
          <a:stretch/>
        </p:blipFill>
        <p:spPr>
          <a:xfrm>
            <a:off x="385560" y="2083860"/>
            <a:ext cx="3259440" cy="3768390"/>
          </a:xfrm>
          <a:prstGeom prst="rect">
            <a:avLst/>
          </a:prstGeom>
          <a:ln w="0">
            <a:noFill/>
          </a:ln>
        </p:spPr>
      </p:pic>
      <p:sp>
        <p:nvSpPr>
          <p:cNvPr id="15" name="Rectángulo redondeado 14"/>
          <p:cNvSpPr/>
          <p:nvPr/>
        </p:nvSpPr>
        <p:spPr>
          <a:xfrm>
            <a:off x="7010400" y="1591429"/>
            <a:ext cx="2088232" cy="1426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EU FLAT</a:t>
            </a:r>
            <a:endParaRPr lang="en-GB" sz="1400" dirty="0" smtClean="0"/>
          </a:p>
          <a:p>
            <a:pPr algn="ctr"/>
            <a:r>
              <a:rPr lang="en-GB" sz="1400" dirty="0" smtClean="0"/>
              <a:t>Modification of “DONES” geometry to fulfil Standard requirements on proportionality</a:t>
            </a:r>
            <a:endParaRPr lang="en-GB" sz="1400" dirty="0"/>
          </a:p>
        </p:txBody>
      </p:sp>
      <p:sp>
        <p:nvSpPr>
          <p:cNvPr id="17" name="Rectángulo redondeado 16"/>
          <p:cNvSpPr/>
          <p:nvPr/>
        </p:nvSpPr>
        <p:spPr>
          <a:xfrm>
            <a:off x="7010400" y="3154820"/>
            <a:ext cx="2088232" cy="14267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smtClean="0"/>
              <a:t>SCKCEN ROUND</a:t>
            </a:r>
          </a:p>
          <a:p>
            <a:pPr algn="ctr"/>
            <a:r>
              <a:rPr lang="en-GB" sz="1400" dirty="0" smtClean="0"/>
              <a:t>Same geometry used for EUROFER97 irradiation campaigns</a:t>
            </a:r>
            <a:endParaRPr lang="en-GB" sz="1400" dirty="0"/>
          </a:p>
        </p:txBody>
      </p:sp>
      <p:sp>
        <p:nvSpPr>
          <p:cNvPr id="18" name="Rectángulo redondeado 17"/>
          <p:cNvSpPr/>
          <p:nvPr/>
        </p:nvSpPr>
        <p:spPr>
          <a:xfrm>
            <a:off x="7010400" y="4792814"/>
            <a:ext cx="2088232" cy="14267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t>SS-J3</a:t>
            </a:r>
          </a:p>
          <a:p>
            <a:pPr algn="ctr"/>
            <a:r>
              <a:rPr lang="es-ES" sz="1400" dirty="0" err="1" smtClean="0"/>
              <a:t>Extensilevly</a:t>
            </a:r>
            <a:r>
              <a:rPr lang="es-ES" sz="1400" dirty="0" smtClean="0"/>
              <a:t> </a:t>
            </a:r>
            <a:r>
              <a:rPr lang="es-ES" sz="1400" dirty="0" err="1" smtClean="0"/>
              <a:t>used</a:t>
            </a:r>
            <a:r>
              <a:rPr lang="es-ES" sz="1400" dirty="0" smtClean="0"/>
              <a:t>, </a:t>
            </a:r>
            <a:r>
              <a:rPr lang="es-ES" sz="1400" dirty="0" err="1" smtClean="0"/>
              <a:t>e.g</a:t>
            </a:r>
            <a:r>
              <a:rPr lang="es-ES" sz="1400" dirty="0" smtClean="0"/>
              <a:t>. IAEA CRP </a:t>
            </a:r>
            <a:r>
              <a:rPr lang="es-ES" sz="1400" dirty="0" err="1" smtClean="0"/>
              <a:t>on</a:t>
            </a:r>
            <a:r>
              <a:rPr lang="es-ES" sz="1400" dirty="0" smtClean="0"/>
              <a:t> SSTT</a:t>
            </a:r>
            <a:endParaRPr lang="en-GB" sz="1400" dirty="0"/>
          </a:p>
        </p:txBody>
      </p:sp>
      <p:pic>
        <p:nvPicPr>
          <p:cNvPr id="19" name="Imagen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935" y="706147"/>
            <a:ext cx="2448272" cy="597271"/>
          </a:xfrm>
          <a:prstGeom prst="rect">
            <a:avLst/>
          </a:prstGeom>
        </p:spPr>
      </p:pic>
    </p:spTree>
    <p:extLst>
      <p:ext uri="{BB962C8B-B14F-4D97-AF65-F5344CB8AC3E}">
        <p14:creationId xmlns:p14="http://schemas.microsoft.com/office/powerpoint/2010/main" val="390088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400" smtClean="0"/>
              <a:t>MAT-T.01.03-T017 D001 Interaction with regulatory body (URG/CIEMAT)</a:t>
            </a:r>
            <a:endParaRPr lang="en-GB" sz="2400" dirty="0"/>
          </a:p>
        </p:txBody>
      </p:sp>
      <p:sp>
        <p:nvSpPr>
          <p:cNvPr id="3" name="Marcador de contenido 2"/>
          <p:cNvSpPr>
            <a:spLocks noGrp="1"/>
          </p:cNvSpPr>
          <p:nvPr>
            <p:ph idx="1"/>
          </p:nvPr>
        </p:nvSpPr>
        <p:spPr>
          <a:xfrm>
            <a:off x="457200" y="1556792"/>
            <a:ext cx="8507288" cy="936104"/>
          </a:xfrm>
        </p:spPr>
        <p:txBody>
          <a:bodyPr>
            <a:normAutofit/>
          </a:bodyPr>
          <a:lstStyle/>
          <a:p>
            <a:r>
              <a:rPr lang="en-GB" dirty="0" smtClean="0"/>
              <a:t>Finish protocol and test method (Task Group)</a:t>
            </a:r>
          </a:p>
        </p:txBody>
      </p:sp>
      <p:sp>
        <p:nvSpPr>
          <p:cNvPr id="4" name="Marcador de fecha 3"/>
          <p:cNvSpPr>
            <a:spLocks noGrp="1"/>
          </p:cNvSpPr>
          <p:nvPr>
            <p:ph type="dt" sz="half" idx="10"/>
          </p:nvPr>
        </p:nvSpPr>
        <p:spPr/>
        <p:txBody>
          <a:bodyPr/>
          <a:lstStyle/>
          <a:p>
            <a:fld id="{8EC1410E-6EA1-4C52-8489-FFC4DA92AE66}"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25</a:t>
            </a:fld>
            <a:endParaRPr lang="en-GB" dirty="0"/>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2673" y="2276819"/>
            <a:ext cx="4426302" cy="4202605"/>
          </a:xfrm>
          <a:prstGeom prst="rect">
            <a:avLst/>
          </a:prstGeom>
        </p:spPr>
      </p:pic>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935" y="706147"/>
            <a:ext cx="2448272" cy="597271"/>
          </a:xfrm>
          <a:prstGeom prst="rect">
            <a:avLst/>
          </a:prstGeom>
        </p:spPr>
      </p:pic>
    </p:spTree>
    <p:extLst>
      <p:ext uri="{BB962C8B-B14F-4D97-AF65-F5344CB8AC3E}">
        <p14:creationId xmlns:p14="http://schemas.microsoft.com/office/powerpoint/2010/main" val="3173499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Summary</a:t>
            </a:r>
            <a:endParaRPr lang="en-US" dirty="0"/>
          </a:p>
        </p:txBody>
      </p:sp>
      <p:sp>
        <p:nvSpPr>
          <p:cNvPr id="3" name="Marcador de contenido 2"/>
          <p:cNvSpPr>
            <a:spLocks noGrp="1"/>
          </p:cNvSpPr>
          <p:nvPr>
            <p:ph idx="1"/>
          </p:nvPr>
        </p:nvSpPr>
        <p:spPr/>
        <p:txBody>
          <a:bodyPr>
            <a:normAutofit fontScale="85000" lnSpcReduction="20000"/>
          </a:bodyPr>
          <a:lstStyle/>
          <a:p>
            <a:r>
              <a:rPr lang="en-GB" dirty="0" smtClean="0"/>
              <a:t>Different actions towards the standardization of small specimens to determine mechanical properties are presented (past and present)</a:t>
            </a:r>
          </a:p>
          <a:p>
            <a:r>
              <a:rPr lang="en-GB" dirty="0" smtClean="0"/>
              <a:t>Within nuclear fusion two main action are already run in parallel and connected:</a:t>
            </a:r>
          </a:p>
          <a:p>
            <a:pPr lvl="1"/>
            <a:r>
              <a:rPr lang="en-GB" dirty="0" smtClean="0"/>
              <a:t>IAEA Coordinated Research Project (CRP) Towards the Standardization of Small Specimen Test Techniques for Fusion Applications</a:t>
            </a:r>
          </a:p>
          <a:p>
            <a:pPr lvl="1"/>
            <a:r>
              <a:rPr lang="en-GB" dirty="0" smtClean="0"/>
              <a:t>MAT-T.01.03-T017 D001 Interaction with regulatory body (URG/CIEMAT)</a:t>
            </a:r>
          </a:p>
          <a:p>
            <a:r>
              <a:rPr lang="en-GB" dirty="0" smtClean="0"/>
              <a:t>First step for the standardization of SSTT has been launched within EUROFUSION WPMAT-EDDI-SSTT</a:t>
            </a:r>
          </a:p>
          <a:p>
            <a:pPr lvl="1"/>
            <a:r>
              <a:rPr lang="en-GB" dirty="0" smtClean="0"/>
              <a:t>2023 Pilot </a:t>
            </a:r>
            <a:r>
              <a:rPr lang="en-GB" dirty="0" smtClean="0"/>
              <a:t>run on tensile properties at room temperature launched</a:t>
            </a:r>
            <a:endParaRPr lang="en-GB" dirty="0"/>
          </a:p>
        </p:txBody>
      </p:sp>
      <p:sp>
        <p:nvSpPr>
          <p:cNvPr id="4" name="Marcador de fecha 3"/>
          <p:cNvSpPr>
            <a:spLocks noGrp="1"/>
          </p:cNvSpPr>
          <p:nvPr>
            <p:ph type="dt" sz="half" idx="10"/>
          </p:nvPr>
        </p:nvSpPr>
        <p:spPr/>
        <p:txBody>
          <a:bodyPr/>
          <a:lstStyle/>
          <a:p>
            <a:fld id="{F5D901A5-DE0E-4DDB-AA31-6F4C9031312A}"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pPr/>
              <a:t>26</a:t>
            </a:fld>
            <a:endParaRPr lang="en-GB" dirty="0"/>
          </a:p>
        </p:txBody>
      </p:sp>
    </p:spTree>
    <p:extLst>
      <p:ext uri="{BB962C8B-B14F-4D97-AF65-F5344CB8AC3E}">
        <p14:creationId xmlns:p14="http://schemas.microsoft.com/office/powerpoint/2010/main" val="157586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Why we talk about </a:t>
            </a:r>
            <a:r>
              <a:rPr lang="en-GB" dirty="0" smtClean="0"/>
              <a:t>SSTT</a:t>
            </a:r>
            <a:endParaRPr lang="en-US" dirty="0"/>
          </a:p>
        </p:txBody>
      </p:sp>
      <p:sp>
        <p:nvSpPr>
          <p:cNvPr id="3" name="Marcador de contenido 2"/>
          <p:cNvSpPr>
            <a:spLocks noGrp="1"/>
          </p:cNvSpPr>
          <p:nvPr>
            <p:ph idx="1"/>
          </p:nvPr>
        </p:nvSpPr>
        <p:spPr>
          <a:xfrm>
            <a:off x="30324" y="1311436"/>
            <a:ext cx="4114800" cy="4929411"/>
          </a:xfrm>
        </p:spPr>
        <p:txBody>
          <a:bodyPr>
            <a:normAutofit fontScale="62500" lnSpcReduction="20000"/>
          </a:bodyPr>
          <a:lstStyle/>
          <a:p>
            <a:r>
              <a:rPr lang="en-US" dirty="0"/>
              <a:t>Materials used in engineering applications as structural components are subject to loads, defined by the application purpose. </a:t>
            </a:r>
          </a:p>
          <a:p>
            <a:r>
              <a:rPr lang="en-US" dirty="0"/>
              <a:t>The mechanical properties of materials characterize the response of a material to loading.</a:t>
            </a:r>
            <a:r>
              <a:rPr lang="en-GB" dirty="0"/>
              <a:t> </a:t>
            </a:r>
          </a:p>
          <a:p>
            <a:r>
              <a:rPr lang="en-GB" dirty="0"/>
              <a:t>Mechanical properties are determined </a:t>
            </a:r>
            <a:r>
              <a:rPr lang="en-US" dirty="0"/>
              <a:t>following </a:t>
            </a:r>
            <a:r>
              <a:rPr lang="en-US" b="1" dirty="0">
                <a:solidFill>
                  <a:srgbClr val="FF0000"/>
                </a:solidFill>
              </a:rPr>
              <a:t>standards</a:t>
            </a:r>
            <a:r>
              <a:rPr lang="en-US" dirty="0"/>
              <a:t>, which define testing machines, </a:t>
            </a:r>
            <a:r>
              <a:rPr lang="en-US" b="1" dirty="0">
                <a:solidFill>
                  <a:srgbClr val="FF0000"/>
                </a:solidFill>
              </a:rPr>
              <a:t>specimen shapes and sizes</a:t>
            </a:r>
            <a:r>
              <a:rPr lang="en-US" dirty="0"/>
              <a:t>, experimental procedures, and data </a:t>
            </a:r>
            <a:r>
              <a:rPr lang="en-GB" dirty="0"/>
              <a:t>interpretations.</a:t>
            </a:r>
          </a:p>
          <a:p>
            <a:pPr lvl="1"/>
            <a:r>
              <a:rPr lang="en-US" dirty="0"/>
              <a:t>Consistent,</a:t>
            </a:r>
          </a:p>
          <a:p>
            <a:pPr lvl="1"/>
            <a:r>
              <a:rPr lang="en-US" dirty="0"/>
              <a:t>Uniform, and </a:t>
            </a:r>
          </a:p>
          <a:p>
            <a:pPr lvl="1"/>
            <a:r>
              <a:rPr lang="en-US" dirty="0"/>
              <a:t>Reproducible</a:t>
            </a:r>
          </a:p>
        </p:txBody>
      </p:sp>
      <p:sp>
        <p:nvSpPr>
          <p:cNvPr id="4" name="Marcador de fecha 3"/>
          <p:cNvSpPr>
            <a:spLocks noGrp="1"/>
          </p:cNvSpPr>
          <p:nvPr>
            <p:ph type="dt" sz="half" idx="10"/>
          </p:nvPr>
        </p:nvSpPr>
        <p:spPr/>
        <p:txBody>
          <a:bodyPr/>
          <a:lstStyle/>
          <a:p>
            <a:fld id="{73B472A8-58EB-4D7C-83FA-49D39556C1E6}"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3</a:t>
            </a:fld>
            <a:endParaRPr lang="en-GB" dirty="0"/>
          </a:p>
        </p:txBody>
      </p:sp>
      <p:sp>
        <p:nvSpPr>
          <p:cNvPr id="8" name="2 Rectángulo"/>
          <p:cNvSpPr/>
          <p:nvPr/>
        </p:nvSpPr>
        <p:spPr>
          <a:xfrm>
            <a:off x="3919920" y="4999031"/>
            <a:ext cx="157363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Structure</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9 Rectángulo"/>
          <p:cNvSpPr/>
          <p:nvPr/>
        </p:nvSpPr>
        <p:spPr>
          <a:xfrm>
            <a:off x="3848031" y="3464934"/>
            <a:ext cx="189915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Test </a:t>
            </a:r>
            <a:r>
              <a:rPr lang="es-E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specimen</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1 Rectángulo"/>
          <p:cNvSpPr/>
          <p:nvPr/>
        </p:nvSpPr>
        <p:spPr>
          <a:xfrm>
            <a:off x="4085211" y="888276"/>
            <a:ext cx="4905680" cy="1477328"/>
          </a:xfrm>
          <a:prstGeom prst="rect">
            <a:avLst/>
          </a:prstGeom>
        </p:spPr>
        <p:txBody>
          <a:bodyPr wrap="square">
            <a:spAutoFit/>
          </a:bodyPr>
          <a:lstStyle/>
          <a:p>
            <a:r>
              <a:rPr lang="en-US" b="1" dirty="0">
                <a:solidFill>
                  <a:srgbClr val="FF0000"/>
                </a:solidFill>
              </a:rPr>
              <a:t>Mechanical properties </a:t>
            </a:r>
            <a:r>
              <a:rPr lang="en-US" dirty="0"/>
              <a:t>are driven by the </a:t>
            </a:r>
            <a:r>
              <a:rPr lang="en-US" b="1" dirty="0">
                <a:solidFill>
                  <a:srgbClr val="FF0000"/>
                </a:solidFill>
              </a:rPr>
              <a:t>microstructure</a:t>
            </a:r>
            <a:r>
              <a:rPr lang="en-US" dirty="0"/>
              <a:t> </a:t>
            </a:r>
            <a:r>
              <a:rPr lang="en-US" dirty="0" smtClean="0"/>
              <a:t>and </a:t>
            </a:r>
            <a:r>
              <a:rPr lang="en-US" b="1" dirty="0" smtClean="0">
                <a:solidFill>
                  <a:srgbClr val="FF0000"/>
                </a:solidFill>
              </a:rPr>
              <a:t>stress state </a:t>
            </a:r>
            <a:r>
              <a:rPr lang="en-US" dirty="0" smtClean="0"/>
              <a:t>and </a:t>
            </a:r>
            <a:r>
              <a:rPr lang="en-US" dirty="0"/>
              <a:t>thus “relevant volume” should be tested to determine properties that are </a:t>
            </a:r>
            <a:r>
              <a:rPr lang="en-US" b="1" dirty="0">
                <a:solidFill>
                  <a:srgbClr val="FF0000"/>
                </a:solidFill>
              </a:rPr>
              <a:t>independent of the specimen size </a:t>
            </a:r>
            <a:r>
              <a:rPr lang="en-US" dirty="0"/>
              <a:t>to be transferred to engineering structures</a:t>
            </a:r>
            <a:endParaRPr lang="en-GB" dirty="0"/>
          </a:p>
        </p:txBody>
      </p:sp>
      <p:pic>
        <p:nvPicPr>
          <p:cNvPr id="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6441" y="3386354"/>
            <a:ext cx="3545520" cy="292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p:nvSpPr>
        <p:spPr>
          <a:xfrm>
            <a:off x="4646949" y="2357649"/>
            <a:ext cx="4286238" cy="923330"/>
          </a:xfrm>
          <a:prstGeom prst="rect">
            <a:avLst/>
          </a:prstGeom>
          <a:noFill/>
        </p:spPr>
        <p:txBody>
          <a:bodyPr wrap="none" lIns="91440" tIns="45720" rIns="91440" bIns="45720">
            <a:spAutoFit/>
          </a:bodyPr>
          <a:lstStyle/>
          <a:p>
            <a:pPr algn="ctr"/>
            <a:r>
              <a:rPr lang="es-ES" sz="5400" b="1" dirty="0" err="1" smtClean="0">
                <a:ln w="22225">
                  <a:solidFill>
                    <a:schemeClr val="accent2"/>
                  </a:solidFill>
                  <a:prstDash val="solid"/>
                </a:ln>
                <a:solidFill>
                  <a:schemeClr val="accent2">
                    <a:lumMod val="40000"/>
                    <a:lumOff val="60000"/>
                  </a:schemeClr>
                </a:solidFill>
              </a:rPr>
              <a:t>Transferability</a:t>
            </a:r>
            <a:endParaRPr lang="es-E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6890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Why we talk about </a:t>
            </a:r>
            <a:r>
              <a:rPr lang="en-GB" dirty="0" smtClean="0"/>
              <a:t>SSTT in IFMIF/DONES</a:t>
            </a:r>
            <a:endParaRPr lang="en-US" dirty="0"/>
          </a:p>
        </p:txBody>
      </p:sp>
      <p:sp>
        <p:nvSpPr>
          <p:cNvPr id="3" name="Marcador de contenido 2"/>
          <p:cNvSpPr>
            <a:spLocks noGrp="1"/>
          </p:cNvSpPr>
          <p:nvPr>
            <p:ph idx="1"/>
          </p:nvPr>
        </p:nvSpPr>
        <p:spPr>
          <a:xfrm>
            <a:off x="253998" y="764704"/>
            <a:ext cx="4532669" cy="5832647"/>
          </a:xfrm>
        </p:spPr>
        <p:txBody>
          <a:bodyPr>
            <a:normAutofit fontScale="55000" lnSpcReduction="20000"/>
          </a:bodyPr>
          <a:lstStyle/>
          <a:p>
            <a:r>
              <a:rPr lang="en-GB" dirty="0"/>
              <a:t>The verification of the structural components of a fusion power reactor requires design </a:t>
            </a:r>
            <a:r>
              <a:rPr lang="en-GB" dirty="0" smtClean="0"/>
              <a:t>criteria developed </a:t>
            </a:r>
            <a:r>
              <a:rPr lang="en-GB" dirty="0"/>
              <a:t>specifically for those components at the unique conditions at which they are </a:t>
            </a:r>
            <a:r>
              <a:rPr lang="en-GB" dirty="0" smtClean="0"/>
              <a:t>operated</a:t>
            </a:r>
          </a:p>
          <a:p>
            <a:r>
              <a:rPr lang="en-GB" dirty="0" smtClean="0"/>
              <a:t>The RCC-</a:t>
            </a:r>
            <a:r>
              <a:rPr lang="en-GB" dirty="0" err="1" smtClean="0"/>
              <a:t>MRx</a:t>
            </a:r>
            <a:r>
              <a:rPr lang="en-GB" dirty="0" smtClean="0"/>
              <a:t> design and construction code constitutes a single document that covers in a consistent manner the design and construction of mechanical components for high temperature reactors, research reactors and </a:t>
            </a:r>
            <a:r>
              <a:rPr lang="en-GB" dirty="0" smtClean="0">
                <a:solidFill>
                  <a:srgbClr val="FF0000"/>
                </a:solidFill>
              </a:rPr>
              <a:t>fusion reactors</a:t>
            </a:r>
          </a:p>
          <a:p>
            <a:r>
              <a:rPr lang="en-GB" dirty="0"/>
              <a:t>Need to acquiring and gathering the data which describe the physical and mechanical behaviour of the material, necessary to apply the component design rules available in the RCC-</a:t>
            </a:r>
            <a:r>
              <a:rPr lang="en-GB" dirty="0" err="1"/>
              <a:t>MRx</a:t>
            </a:r>
            <a:r>
              <a:rPr lang="en-GB" dirty="0"/>
              <a:t> code</a:t>
            </a:r>
          </a:p>
          <a:p>
            <a:r>
              <a:rPr lang="en-GB" dirty="0" smtClean="0">
                <a:solidFill>
                  <a:srgbClr val="FF0000"/>
                </a:solidFill>
              </a:rPr>
              <a:t>Materials </a:t>
            </a:r>
            <a:r>
              <a:rPr lang="en-GB" dirty="0">
                <a:solidFill>
                  <a:srgbClr val="FF0000"/>
                </a:solidFill>
              </a:rPr>
              <a:t>and Design rules </a:t>
            </a:r>
            <a:r>
              <a:rPr lang="en-GB" dirty="0" smtClean="0">
                <a:solidFill>
                  <a:srgbClr val="FF0000"/>
                </a:solidFill>
              </a:rPr>
              <a:t>have been </a:t>
            </a:r>
            <a:r>
              <a:rPr lang="en-GB" dirty="0">
                <a:solidFill>
                  <a:srgbClr val="FF0000"/>
                </a:solidFill>
              </a:rPr>
              <a:t>extended in order to </a:t>
            </a:r>
            <a:r>
              <a:rPr lang="en-GB" dirty="0" smtClean="0">
                <a:solidFill>
                  <a:srgbClr val="FF0000"/>
                </a:solidFill>
              </a:rPr>
              <a:t>be applicable </a:t>
            </a:r>
            <a:r>
              <a:rPr lang="en-GB" dirty="0">
                <a:solidFill>
                  <a:srgbClr val="FF0000"/>
                </a:solidFill>
              </a:rPr>
              <a:t>for nuclear </a:t>
            </a:r>
            <a:r>
              <a:rPr lang="en-GB" dirty="0" smtClean="0">
                <a:solidFill>
                  <a:srgbClr val="FF0000"/>
                </a:solidFill>
              </a:rPr>
              <a:t>components likely </a:t>
            </a:r>
            <a:r>
              <a:rPr lang="en-GB" dirty="0">
                <a:solidFill>
                  <a:srgbClr val="FF0000"/>
                </a:solidFill>
              </a:rPr>
              <a:t>to operate:</a:t>
            </a:r>
          </a:p>
          <a:p>
            <a:pPr lvl="1"/>
            <a:r>
              <a:rPr lang="en-GB" dirty="0" smtClean="0">
                <a:solidFill>
                  <a:srgbClr val="FF0000"/>
                </a:solidFill>
              </a:rPr>
              <a:t>in </a:t>
            </a:r>
            <a:r>
              <a:rPr lang="en-GB" dirty="0">
                <a:solidFill>
                  <a:srgbClr val="FF0000"/>
                </a:solidFill>
              </a:rPr>
              <a:t>creep conditions (significant creep)</a:t>
            </a:r>
          </a:p>
          <a:p>
            <a:pPr lvl="1"/>
            <a:r>
              <a:rPr lang="en-GB" dirty="0" smtClean="0">
                <a:solidFill>
                  <a:srgbClr val="FF0000"/>
                </a:solidFill>
              </a:rPr>
              <a:t>in </a:t>
            </a:r>
            <a:r>
              <a:rPr lang="en-GB" dirty="0">
                <a:solidFill>
                  <a:srgbClr val="FF0000"/>
                </a:solidFill>
              </a:rPr>
              <a:t>irradiated conditions (</a:t>
            </a:r>
            <a:r>
              <a:rPr lang="en-GB" dirty="0" smtClean="0">
                <a:solidFill>
                  <a:srgbClr val="FF0000"/>
                </a:solidFill>
              </a:rPr>
              <a:t>significant irradiation</a:t>
            </a:r>
            <a:r>
              <a:rPr lang="en-GB" dirty="0">
                <a:solidFill>
                  <a:srgbClr val="FF0000"/>
                </a:solidFill>
              </a:rPr>
              <a:t>)</a:t>
            </a:r>
            <a:endParaRPr lang="en-GB" dirty="0" smtClean="0"/>
          </a:p>
          <a:p>
            <a:endParaRPr lang="en-US" dirty="0"/>
          </a:p>
        </p:txBody>
      </p:sp>
      <p:sp>
        <p:nvSpPr>
          <p:cNvPr id="11" name="Llamada de flecha hacia arriba 10"/>
          <p:cNvSpPr/>
          <p:nvPr/>
        </p:nvSpPr>
        <p:spPr>
          <a:xfrm>
            <a:off x="5594350" y="3675647"/>
            <a:ext cx="3251200" cy="958850"/>
          </a:xfrm>
          <a:prstGeom prst="up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50" dirty="0"/>
              <a:t>Mechanical data at </a:t>
            </a:r>
            <a:r>
              <a:rPr lang="en-US" sz="1350" dirty="0">
                <a:solidFill>
                  <a:srgbClr val="FF0000"/>
                </a:solidFill>
                <a:latin typeface="Algerian" panose="04020705040A02060702" pitchFamily="82" charset="0"/>
              </a:rPr>
              <a:t>RELEVANT</a:t>
            </a:r>
            <a:r>
              <a:rPr lang="en-US" sz="1350" dirty="0"/>
              <a:t> irradiation conditions</a:t>
            </a:r>
          </a:p>
        </p:txBody>
      </p:sp>
      <p:sp>
        <p:nvSpPr>
          <p:cNvPr id="12" name="Rectángulo 11"/>
          <p:cNvSpPr/>
          <p:nvPr/>
        </p:nvSpPr>
        <p:spPr>
          <a:xfrm>
            <a:off x="4610693" y="4734048"/>
            <a:ext cx="4523537" cy="1177245"/>
          </a:xfrm>
          <a:prstGeom prst="rect">
            <a:avLst/>
          </a:prstGeom>
          <a:noFill/>
        </p:spPr>
        <p:txBody>
          <a:bodyPr wrap="square" lIns="68580" tIns="34290" rIns="68580" bIns="34290">
            <a:spAutoFit/>
          </a:bodyPr>
          <a:lstStyle/>
          <a:p>
            <a:pPr algn="ctr"/>
            <a:r>
              <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Key </a:t>
            </a:r>
            <a:r>
              <a:rPr lang="es-E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r>
              <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for</a:t>
            </a:r>
            <a:r>
              <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fusion</a:t>
            </a:r>
            <a:r>
              <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reactor –&gt; </a:t>
            </a:r>
            <a:r>
              <a:rPr lang="es-E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main</a:t>
            </a:r>
            <a:r>
              <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reason</a:t>
            </a:r>
            <a:r>
              <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why</a:t>
            </a:r>
            <a:r>
              <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IFMIF/DONES </a:t>
            </a:r>
            <a:r>
              <a:rPr lang="es-E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is</a:t>
            </a:r>
            <a:r>
              <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2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required</a:t>
            </a:r>
            <a:endParaRPr lang="es-E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3" name="Imagen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6668" y="1662602"/>
            <a:ext cx="4263149" cy="1851563"/>
          </a:xfrm>
          <a:prstGeom prst="rect">
            <a:avLst/>
          </a:prstGeom>
        </p:spPr>
      </p:pic>
      <p:sp>
        <p:nvSpPr>
          <p:cNvPr id="14" name="Rectángulo redondeado 13"/>
          <p:cNvSpPr/>
          <p:nvPr/>
        </p:nvSpPr>
        <p:spPr>
          <a:xfrm>
            <a:off x="7264401" y="1662602"/>
            <a:ext cx="984250" cy="18515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Marcador de fecha 3"/>
          <p:cNvSpPr>
            <a:spLocks noGrp="1"/>
          </p:cNvSpPr>
          <p:nvPr>
            <p:ph type="dt" sz="half" idx="10"/>
          </p:nvPr>
        </p:nvSpPr>
        <p:spPr/>
        <p:txBody>
          <a:bodyPr/>
          <a:lstStyle/>
          <a:p>
            <a:fld id="{30EF3E12-CA32-44B7-A738-7DA5C428765C}"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4</a:t>
            </a:fld>
            <a:endParaRPr lang="en-GB" dirty="0"/>
          </a:p>
        </p:txBody>
      </p:sp>
    </p:spTree>
    <p:extLst>
      <p:ext uri="{BB962C8B-B14F-4D97-AF65-F5344CB8AC3E}">
        <p14:creationId xmlns:p14="http://schemas.microsoft.com/office/powerpoint/2010/main" val="75223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Why we talk about SSTT in IFMIF/DONES</a:t>
            </a:r>
            <a:endParaRPr lang="en-US" dirty="0"/>
          </a:p>
        </p:txBody>
      </p:sp>
      <p:sp>
        <p:nvSpPr>
          <p:cNvPr id="4" name="Marcador de fecha 3"/>
          <p:cNvSpPr>
            <a:spLocks noGrp="1"/>
          </p:cNvSpPr>
          <p:nvPr>
            <p:ph type="dt" sz="half" idx="10"/>
          </p:nvPr>
        </p:nvSpPr>
        <p:spPr/>
        <p:txBody>
          <a:bodyPr/>
          <a:lstStyle/>
          <a:p>
            <a:fld id="{702180C2-DFA9-4764-9019-16BD0BD7ECCD}"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5</a:t>
            </a:fld>
            <a:endParaRPr lang="en-GB" dirty="0"/>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903" y="1347413"/>
            <a:ext cx="3718041" cy="330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5 Elipse"/>
          <p:cNvSpPr/>
          <p:nvPr/>
        </p:nvSpPr>
        <p:spPr>
          <a:xfrm>
            <a:off x="3323835" y="3068959"/>
            <a:ext cx="648653" cy="151217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17 Elipse"/>
          <p:cNvSpPr/>
          <p:nvPr/>
        </p:nvSpPr>
        <p:spPr>
          <a:xfrm>
            <a:off x="2555776" y="2852936"/>
            <a:ext cx="864096" cy="6480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702" y="4797152"/>
            <a:ext cx="2270146" cy="116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9 CuadroTexto"/>
          <p:cNvSpPr txBox="1"/>
          <p:nvPr/>
        </p:nvSpPr>
        <p:spPr>
          <a:xfrm>
            <a:off x="808923" y="5963856"/>
            <a:ext cx="2839239" cy="215444"/>
          </a:xfrm>
          <a:prstGeom prst="rect">
            <a:avLst/>
          </a:prstGeom>
          <a:noFill/>
        </p:spPr>
        <p:txBody>
          <a:bodyPr wrap="none" rtlCol="0">
            <a:spAutoFit/>
          </a:bodyPr>
          <a:lstStyle/>
          <a:p>
            <a:r>
              <a:rPr lang="en-US" sz="800" dirty="0" smtClean="0"/>
              <a:t>Neutron </a:t>
            </a:r>
            <a:r>
              <a:rPr lang="en-US" sz="800" dirty="0"/>
              <a:t>flux (n/cm2/s) distribution on the horizontal cut-plane </a:t>
            </a:r>
            <a:endParaRPr lang="es-ES" sz="800" dirty="0"/>
          </a:p>
        </p:txBody>
      </p:sp>
      <p:sp>
        <p:nvSpPr>
          <p:cNvPr id="12" name="20 Rectángulo"/>
          <p:cNvSpPr/>
          <p:nvPr/>
        </p:nvSpPr>
        <p:spPr>
          <a:xfrm>
            <a:off x="1483014" y="6071578"/>
            <a:ext cx="1504810" cy="461665"/>
          </a:xfrm>
          <a:prstGeom prst="rect">
            <a:avLst/>
          </a:prstGeom>
        </p:spPr>
        <p:txBody>
          <a:bodyPr wrap="square">
            <a:spAutoFit/>
          </a:bodyPr>
          <a:lstStyle/>
          <a:p>
            <a:pPr lvl="0" algn="ctr"/>
            <a:r>
              <a:rPr lang="en-US" sz="600" b="1" dirty="0" err="1"/>
              <a:t>Qiu</a:t>
            </a:r>
            <a:r>
              <a:rPr lang="en-US" sz="600" b="1" dirty="0"/>
              <a:t>, Y. “IFMIF-DONES HFTM </a:t>
            </a:r>
            <a:r>
              <a:rPr lang="en-US" sz="600" b="1" dirty="0" err="1"/>
              <a:t>neutronics</a:t>
            </a:r>
            <a:r>
              <a:rPr lang="en-US" sz="600" b="1" dirty="0"/>
              <a:t> modeling and nuclear response analyses” Nuclear Materials and Energy Volume 15, May 2018, Pages </a:t>
            </a:r>
            <a:r>
              <a:rPr lang="en-US" sz="600" b="1" dirty="0" smtClean="0"/>
              <a:t>185-189 </a:t>
            </a:r>
            <a:endParaRPr lang="en-US" sz="600" b="1" dirty="0"/>
          </a:p>
        </p:txBody>
      </p:sp>
      <p:sp>
        <p:nvSpPr>
          <p:cNvPr id="18" name="22 Flecha derecha"/>
          <p:cNvSpPr/>
          <p:nvPr/>
        </p:nvSpPr>
        <p:spPr>
          <a:xfrm>
            <a:off x="6368637" y="1694617"/>
            <a:ext cx="369857" cy="64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Rectángulo redondeado 18"/>
          <p:cNvSpPr/>
          <p:nvPr/>
        </p:nvSpPr>
        <p:spPr>
          <a:xfrm>
            <a:off x="4211960" y="3068959"/>
            <a:ext cx="2189394" cy="17825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anose="020B0604020202020204" pitchFamily="34" charset="0"/>
              <a:buChar char="•"/>
            </a:pPr>
            <a:r>
              <a:rPr lang="en-GB" sz="1400" dirty="0"/>
              <a:t>E</a:t>
            </a:r>
            <a:r>
              <a:rPr lang="en-GB" sz="1400" dirty="0" smtClean="0"/>
              <a:t>ach </a:t>
            </a:r>
            <a:r>
              <a:rPr lang="en-GB" sz="1400" dirty="0"/>
              <a:t>capsule of IFMIF/DONES offers a cuboid volume </a:t>
            </a:r>
            <a:r>
              <a:rPr lang="en-GB" sz="1400" dirty="0" smtClean="0"/>
              <a:t>79 </a:t>
            </a:r>
            <a:r>
              <a:rPr lang="en-GB" sz="1400" dirty="0"/>
              <a:t>mm x </a:t>
            </a:r>
            <a:r>
              <a:rPr lang="en-GB" sz="1400" dirty="0" smtClean="0"/>
              <a:t>39 </a:t>
            </a:r>
            <a:r>
              <a:rPr lang="en-GB" sz="1400" dirty="0"/>
              <a:t>mm x 16.5 mm (54 cm³) for </a:t>
            </a:r>
            <a:r>
              <a:rPr lang="en-GB" sz="1400" dirty="0" smtClean="0"/>
              <a:t>specimens</a:t>
            </a:r>
          </a:p>
        </p:txBody>
      </p:sp>
      <p:sp>
        <p:nvSpPr>
          <p:cNvPr id="20" name="Rectángulo redondeado 19"/>
          <p:cNvSpPr/>
          <p:nvPr/>
        </p:nvSpPr>
        <p:spPr>
          <a:xfrm>
            <a:off x="6461869" y="3053317"/>
            <a:ext cx="2426337" cy="1798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GB" sz="1400" dirty="0" smtClean="0"/>
              <a:t>A standard </a:t>
            </a:r>
            <a:r>
              <a:rPr lang="en-GB" sz="1400" dirty="0"/>
              <a:t>fracture toughness specimen, with a thickness of 16 mm to be accommodated within the capsule, has a dimensions of  40 mm x 38.4 mm x 16 </a:t>
            </a:r>
            <a:r>
              <a:rPr lang="en-GB" sz="1400" dirty="0" smtClean="0"/>
              <a:t>mm</a:t>
            </a:r>
          </a:p>
        </p:txBody>
      </p:sp>
      <p:pic>
        <p:nvPicPr>
          <p:cNvPr id="23" name="Imagen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2901" y="1159572"/>
            <a:ext cx="1224422" cy="1137748"/>
          </a:xfrm>
          <a:prstGeom prst="rect">
            <a:avLst/>
          </a:prstGeom>
        </p:spPr>
      </p:pic>
      <p:pic>
        <p:nvPicPr>
          <p:cNvPr id="24" name="Imagen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1149" y="714766"/>
            <a:ext cx="1217220" cy="2261098"/>
          </a:xfrm>
          <a:prstGeom prst="rect">
            <a:avLst/>
          </a:prstGeom>
        </p:spPr>
      </p:pic>
      <p:pic>
        <p:nvPicPr>
          <p:cNvPr id="25" name="20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17323" y="5291533"/>
            <a:ext cx="728470" cy="698725"/>
          </a:xfrm>
          <a:prstGeom prst="rect">
            <a:avLst/>
          </a:prstGeom>
        </p:spPr>
      </p:pic>
      <p:sp>
        <p:nvSpPr>
          <p:cNvPr id="28" name="CuadroTexto 27"/>
          <p:cNvSpPr txBox="1"/>
          <p:nvPr/>
        </p:nvSpPr>
        <p:spPr>
          <a:xfrm>
            <a:off x="5895040" y="4936144"/>
            <a:ext cx="2592287" cy="1384995"/>
          </a:xfrm>
          <a:prstGeom prst="rect">
            <a:avLst/>
          </a:prstGeom>
          <a:noFill/>
        </p:spPr>
        <p:txBody>
          <a:bodyPr wrap="square" rtlCol="0">
            <a:spAutoFit/>
          </a:bodyPr>
          <a:lstStyle/>
          <a:p>
            <a:r>
              <a:rPr lang="en-US" sz="2800" dirty="0" smtClean="0">
                <a:latin typeface="Haettenschweiler" panose="020B0706040902060204" pitchFamily="34" charset="0"/>
              </a:rPr>
              <a:t>Reduce the dimensions of the testing specimens</a:t>
            </a:r>
            <a:endParaRPr lang="en-US" sz="2800" dirty="0">
              <a:latin typeface="Haettenschweiler" panose="020B0706040902060204" pitchFamily="34" charset="0"/>
            </a:endParaRPr>
          </a:p>
        </p:txBody>
      </p:sp>
      <p:sp>
        <p:nvSpPr>
          <p:cNvPr id="29" name="Rectángulo redondeado 28"/>
          <p:cNvSpPr/>
          <p:nvPr/>
        </p:nvSpPr>
        <p:spPr>
          <a:xfrm>
            <a:off x="3756504" y="5050626"/>
            <a:ext cx="2138536" cy="1285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 </a:t>
            </a:r>
            <a:r>
              <a:rPr lang="en-GB" dirty="0"/>
              <a:t>hardly</a:t>
            </a:r>
            <a:r>
              <a:rPr lang="en-GB" sz="1600" dirty="0"/>
              <a:t> two standard specimens should be irradiated within the same capsule</a:t>
            </a:r>
            <a:endParaRPr lang="en-US" sz="1600" dirty="0"/>
          </a:p>
        </p:txBody>
      </p:sp>
    </p:spTree>
    <p:extLst>
      <p:ext uri="{BB962C8B-B14F-4D97-AF65-F5344CB8AC3E}">
        <p14:creationId xmlns:p14="http://schemas.microsoft.com/office/powerpoint/2010/main" val="82735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Advantages</a:t>
            </a:r>
            <a:r>
              <a:rPr lang="es-ES" dirty="0" smtClean="0"/>
              <a:t> of SSTT -&gt; Small </a:t>
            </a:r>
            <a:r>
              <a:rPr lang="es-ES" dirty="0" err="1" smtClean="0"/>
              <a:t>volume</a:t>
            </a:r>
            <a:endParaRPr lang="en-GB" dirty="0"/>
          </a:p>
        </p:txBody>
      </p:sp>
      <p:sp>
        <p:nvSpPr>
          <p:cNvPr id="4" name="Marcador de fecha 3"/>
          <p:cNvSpPr>
            <a:spLocks noGrp="1"/>
          </p:cNvSpPr>
          <p:nvPr>
            <p:ph type="dt" sz="half" idx="10"/>
          </p:nvPr>
        </p:nvSpPr>
        <p:spPr/>
        <p:txBody>
          <a:bodyPr/>
          <a:lstStyle/>
          <a:p>
            <a:fld id="{614BBC6A-4869-4D6E-AC2C-98894EF4B7B7}"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6</a:t>
            </a:fld>
            <a:endParaRPr lang="en-GB" dirty="0"/>
          </a:p>
        </p:txBody>
      </p:sp>
      <p:pic>
        <p:nvPicPr>
          <p:cNvPr id="27" name="Imagen 2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978" y="1628800"/>
            <a:ext cx="9144000" cy="4864075"/>
          </a:xfrm>
          <a:prstGeom prst="rect">
            <a:avLst/>
          </a:prstGeom>
        </p:spPr>
      </p:pic>
    </p:spTree>
    <p:extLst>
      <p:ext uri="{BB962C8B-B14F-4D97-AF65-F5344CB8AC3E}">
        <p14:creationId xmlns:p14="http://schemas.microsoft.com/office/powerpoint/2010/main" val="258814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2400" dirty="0"/>
              <a:t>Challenges on the use of SSTT- &gt; Lack of standards (for some techniques</a:t>
            </a:r>
            <a:r>
              <a:rPr lang="en-US" sz="2400" dirty="0" smtClean="0"/>
              <a:t>)</a:t>
            </a:r>
            <a:endParaRPr lang="en-GB" sz="2400" dirty="0"/>
          </a:p>
        </p:txBody>
      </p:sp>
      <p:sp>
        <p:nvSpPr>
          <p:cNvPr id="4" name="Marcador de fecha 3"/>
          <p:cNvSpPr>
            <a:spLocks noGrp="1"/>
          </p:cNvSpPr>
          <p:nvPr>
            <p:ph type="dt" sz="half" idx="10"/>
          </p:nvPr>
        </p:nvSpPr>
        <p:spPr/>
        <p:txBody>
          <a:bodyPr/>
          <a:lstStyle/>
          <a:p>
            <a:fld id="{ED867126-D7DA-43CA-AD37-511052ACE3F6}"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7</a:t>
            </a:fld>
            <a:endParaRPr lang="en-GB" dirty="0"/>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61455"/>
            <a:ext cx="9144000" cy="5262661"/>
          </a:xfrm>
          <a:prstGeom prst="rect">
            <a:avLst/>
          </a:prstGeom>
        </p:spPr>
      </p:pic>
    </p:spTree>
    <p:extLst>
      <p:ext uri="{BB962C8B-B14F-4D97-AF65-F5344CB8AC3E}">
        <p14:creationId xmlns:p14="http://schemas.microsoft.com/office/powerpoint/2010/main" val="413830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Actions</a:t>
            </a:r>
            <a:r>
              <a:rPr lang="es-ES" dirty="0" smtClean="0"/>
              <a:t> </a:t>
            </a:r>
            <a:r>
              <a:rPr lang="es-ES" dirty="0" err="1" smtClean="0"/>
              <a:t>towards</a:t>
            </a:r>
            <a:r>
              <a:rPr lang="es-ES" dirty="0" smtClean="0"/>
              <a:t> </a:t>
            </a:r>
            <a:r>
              <a:rPr lang="es-ES" dirty="0" err="1" smtClean="0"/>
              <a:t>standarization</a:t>
            </a:r>
            <a:endParaRPr lang="en-GB" dirty="0"/>
          </a:p>
        </p:txBody>
      </p:sp>
      <p:sp>
        <p:nvSpPr>
          <p:cNvPr id="3" name="Marcador de contenido 2"/>
          <p:cNvSpPr>
            <a:spLocks noGrp="1"/>
          </p:cNvSpPr>
          <p:nvPr>
            <p:ph idx="1"/>
          </p:nvPr>
        </p:nvSpPr>
        <p:spPr/>
        <p:txBody>
          <a:bodyPr/>
          <a:lstStyle/>
          <a:p>
            <a:r>
              <a:rPr lang="en-GB" dirty="0" smtClean="0"/>
              <a:t>Previous activities</a:t>
            </a:r>
          </a:p>
          <a:p>
            <a:r>
              <a:rPr lang="en-GB" dirty="0" smtClean="0"/>
              <a:t>Nuclear Fission</a:t>
            </a:r>
          </a:p>
          <a:p>
            <a:pPr lvl="1"/>
            <a:r>
              <a:rPr lang="en-GB" dirty="0" smtClean="0"/>
              <a:t>EURATOM funded Project FRACTESUS</a:t>
            </a:r>
          </a:p>
          <a:p>
            <a:r>
              <a:rPr lang="en-GB" dirty="0" smtClean="0"/>
              <a:t>Nuclear Fusion</a:t>
            </a:r>
          </a:p>
          <a:p>
            <a:pPr lvl="1"/>
            <a:r>
              <a:rPr lang="en-GB" dirty="0" smtClean="0"/>
              <a:t>EUROFUSION</a:t>
            </a:r>
          </a:p>
          <a:p>
            <a:pPr lvl="1"/>
            <a:r>
              <a:rPr lang="en-GB" dirty="0" smtClean="0"/>
              <a:t>IAEA Towards the Standardization of Small Specimen Test Techniques for Fusion Applications CRP II</a:t>
            </a:r>
          </a:p>
          <a:p>
            <a:r>
              <a:rPr lang="en-GB" dirty="0" smtClean="0"/>
              <a:t>Non Nuclear actions</a:t>
            </a:r>
          </a:p>
        </p:txBody>
      </p:sp>
      <p:sp>
        <p:nvSpPr>
          <p:cNvPr id="4" name="Marcador de fecha 3"/>
          <p:cNvSpPr>
            <a:spLocks noGrp="1"/>
          </p:cNvSpPr>
          <p:nvPr>
            <p:ph type="dt" sz="half" idx="10"/>
          </p:nvPr>
        </p:nvSpPr>
        <p:spPr/>
        <p:txBody>
          <a:bodyPr/>
          <a:lstStyle/>
          <a:p>
            <a:fld id="{CF421BDF-6F82-4A1D-96A8-05DA14C2BC73}"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Granada 19-20 October 2023</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8</a:t>
            </a:fld>
            <a:endParaRPr lang="en-GB" dirty="0"/>
          </a:p>
        </p:txBody>
      </p:sp>
    </p:spTree>
    <p:extLst>
      <p:ext uri="{BB962C8B-B14F-4D97-AF65-F5344CB8AC3E}">
        <p14:creationId xmlns:p14="http://schemas.microsoft.com/office/powerpoint/2010/main" val="139252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Previous activities</a:t>
            </a:r>
          </a:p>
        </p:txBody>
      </p:sp>
      <p:sp>
        <p:nvSpPr>
          <p:cNvPr id="3" name="Marcador de contenido 2"/>
          <p:cNvSpPr>
            <a:spLocks noGrp="1"/>
          </p:cNvSpPr>
          <p:nvPr>
            <p:ph idx="1"/>
          </p:nvPr>
        </p:nvSpPr>
        <p:spPr>
          <a:xfrm>
            <a:off x="179512" y="1114629"/>
            <a:ext cx="4468347" cy="5050675"/>
          </a:xfrm>
        </p:spPr>
        <p:txBody>
          <a:bodyPr>
            <a:normAutofit fontScale="55000" lnSpcReduction="20000"/>
          </a:bodyPr>
          <a:lstStyle/>
          <a:p>
            <a:r>
              <a:rPr lang="en-GB" dirty="0"/>
              <a:t>The lack of standardization, not only for the specimen geometry but also for the testing protocol and data uncertainty analysis, is highlight in all the SSTT activities since </a:t>
            </a:r>
            <a:r>
              <a:rPr lang="en-GB" dirty="0" smtClean="0"/>
              <a:t>decades</a:t>
            </a:r>
          </a:p>
          <a:p>
            <a:pPr lvl="0"/>
            <a:r>
              <a:rPr lang="en-GB" dirty="0">
                <a:solidFill>
                  <a:srgbClr val="00B050"/>
                </a:solidFill>
                <a:latin typeface="Forte" panose="03060902040502070203" pitchFamily="66" charset="0"/>
              </a:rPr>
              <a:t>Early effort for standardization </a:t>
            </a:r>
            <a:r>
              <a:rPr lang="en-GB" dirty="0"/>
              <a:t>on the use of SSTT for fission and fusion applications was launched by </a:t>
            </a:r>
            <a:r>
              <a:rPr lang="en-GB" sz="3300" dirty="0">
                <a:solidFill>
                  <a:srgbClr val="00B050"/>
                </a:solidFill>
                <a:latin typeface="Forte" panose="03060902040502070203" pitchFamily="66" charset="0"/>
              </a:rPr>
              <a:t>ASTM</a:t>
            </a:r>
            <a:r>
              <a:rPr lang="en-GB" dirty="0"/>
              <a:t> in the 80’s and a task group was thus formed under the auspices of ASTM Subcommittee E10.02 on “</a:t>
            </a:r>
            <a:r>
              <a:rPr lang="en-GB" i="1" dirty="0" err="1"/>
              <a:t>Behavior</a:t>
            </a:r>
            <a:r>
              <a:rPr lang="en-GB" i="1" dirty="0"/>
              <a:t> and Use of Metallic Materials in Nuclear Systems</a:t>
            </a:r>
            <a:r>
              <a:rPr lang="en-GB" dirty="0"/>
              <a:t>” to consider whether a set of recommended practices for individual small-specimen techniques might be useful and, if so, to write such practices. </a:t>
            </a:r>
            <a:endParaRPr lang="en-GB" dirty="0" smtClean="0"/>
          </a:p>
          <a:p>
            <a:pPr lvl="0"/>
            <a:r>
              <a:rPr lang="en-GB" dirty="0" smtClean="0"/>
              <a:t>They </a:t>
            </a:r>
            <a:r>
              <a:rPr lang="en-GB" dirty="0"/>
              <a:t>agree to organise a </a:t>
            </a:r>
            <a:r>
              <a:rPr lang="en-GB" dirty="0" err="1"/>
              <a:t>serie</a:t>
            </a:r>
            <a:r>
              <a:rPr lang="en-GB" dirty="0"/>
              <a:t> of </a:t>
            </a:r>
            <a:r>
              <a:rPr lang="en-GB" sz="3300" dirty="0">
                <a:solidFill>
                  <a:srgbClr val="00B050"/>
                </a:solidFill>
                <a:latin typeface="Forte" panose="03060902040502070203" pitchFamily="66" charset="0"/>
              </a:rPr>
              <a:t>symposium on small-specimen testing</a:t>
            </a:r>
            <a:r>
              <a:rPr lang="en-GB" dirty="0"/>
              <a:t>, being the first held in 1983 in Albuquerque, New Mexico, and focused on test techniques for fusion reactors and the last one was held in  2014 in Houston. </a:t>
            </a:r>
            <a:endParaRPr lang="en-GB" dirty="0" smtClean="0"/>
          </a:p>
          <a:p>
            <a:pPr lvl="0"/>
            <a:endParaRPr lang="en-GB" dirty="0"/>
          </a:p>
          <a:p>
            <a:endParaRPr lang="en-US" dirty="0"/>
          </a:p>
        </p:txBody>
      </p:sp>
      <p:sp>
        <p:nvSpPr>
          <p:cNvPr id="4" name="Marcador de fecha 3"/>
          <p:cNvSpPr>
            <a:spLocks noGrp="1"/>
          </p:cNvSpPr>
          <p:nvPr>
            <p:ph type="dt" sz="half" idx="10"/>
          </p:nvPr>
        </p:nvSpPr>
        <p:spPr/>
        <p:txBody>
          <a:bodyPr/>
          <a:lstStyle/>
          <a:p>
            <a:fld id="{2B42DF40-6702-4980-BD25-E3B85D3BF0F3}" type="datetime1">
              <a:rPr lang="en-GB" smtClean="0"/>
              <a:t>18/10/2023</a:t>
            </a:fld>
            <a:endParaRPr lang="en-GB" dirty="0"/>
          </a:p>
        </p:txBody>
      </p:sp>
      <p:sp>
        <p:nvSpPr>
          <p:cNvPr id="5" name="Marcador de pie de página 4"/>
          <p:cNvSpPr>
            <a:spLocks noGrp="1"/>
          </p:cNvSpPr>
          <p:nvPr>
            <p:ph type="ftr" sz="quarter" idx="11"/>
          </p:nvPr>
        </p:nvSpPr>
        <p:spPr/>
        <p:txBody>
          <a:bodyPr/>
          <a:lstStyle/>
          <a:p>
            <a:r>
              <a:rPr lang="en-GB" smtClean="0"/>
              <a:t>M. Serrano IFMIF-DONES Users Workshop (on-line) 26-27 September 2022</a:t>
            </a:r>
            <a:endParaRPr lang="en-GB" dirty="0"/>
          </a:p>
        </p:txBody>
      </p:sp>
      <p:sp>
        <p:nvSpPr>
          <p:cNvPr id="6" name="Marcador de número de diapositiva 5"/>
          <p:cNvSpPr>
            <a:spLocks noGrp="1"/>
          </p:cNvSpPr>
          <p:nvPr>
            <p:ph type="sldNum" sz="quarter" idx="12"/>
          </p:nvPr>
        </p:nvSpPr>
        <p:spPr/>
        <p:txBody>
          <a:bodyPr/>
          <a:lstStyle/>
          <a:p>
            <a:fld id="{14FB93E9-295E-4673-9A28-9BAEC92A8104}" type="slidenum">
              <a:rPr lang="en-GB" smtClean="0"/>
              <a:t>9</a:t>
            </a:fld>
            <a:endParaRPr lang="en-GB" dirty="0"/>
          </a:p>
        </p:txBody>
      </p:sp>
      <p:pic>
        <p:nvPicPr>
          <p:cNvPr id="11" name="Imagen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3766" y="838075"/>
            <a:ext cx="4003634" cy="5654800"/>
          </a:xfrm>
          <a:prstGeom prst="rect">
            <a:avLst/>
          </a:prstGeom>
        </p:spPr>
      </p:pic>
    </p:spTree>
    <p:extLst>
      <p:ext uri="{BB962C8B-B14F-4D97-AF65-F5344CB8AC3E}">
        <p14:creationId xmlns:p14="http://schemas.microsoft.com/office/powerpoint/2010/main" val="1522375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2985</TotalTime>
  <Words>2840</Words>
  <Application>Microsoft Office PowerPoint</Application>
  <PresentationFormat>Presentación en pantalla (4:3)</PresentationFormat>
  <Paragraphs>309</Paragraphs>
  <Slides>26</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Algerian</vt:lpstr>
      <vt:lpstr>Arial</vt:lpstr>
      <vt:lpstr>Calibri</vt:lpstr>
      <vt:lpstr>Cooper Black</vt:lpstr>
      <vt:lpstr>Courier New</vt:lpstr>
      <vt:lpstr>Forte</vt:lpstr>
      <vt:lpstr>Haettenschweiler</vt:lpstr>
      <vt:lpstr>Times New Roman</vt:lpstr>
      <vt:lpstr>Tema de Office</vt:lpstr>
      <vt:lpstr>Roadmap on the development and qualification of Small Scale Test Technologies</vt:lpstr>
      <vt:lpstr>Contents</vt:lpstr>
      <vt:lpstr>Why we talk about SSTT</vt:lpstr>
      <vt:lpstr>Why we talk about SSTT in IFMIF/DONES</vt:lpstr>
      <vt:lpstr>Why we talk about SSTT in IFMIF/DONES</vt:lpstr>
      <vt:lpstr>Advantages of SSTT -&gt; Small volume</vt:lpstr>
      <vt:lpstr>Challenges on the use of SSTT- &gt; Lack of standards (for some techniques)</vt:lpstr>
      <vt:lpstr>Actions towards standarization</vt:lpstr>
      <vt:lpstr>Previous activities</vt:lpstr>
      <vt:lpstr>Nuclear Fission - FRACTESUS</vt:lpstr>
      <vt:lpstr>Nuclear Fusion - IAEA</vt:lpstr>
      <vt:lpstr>Nuclear Fusion - IAEA</vt:lpstr>
      <vt:lpstr>Nuclear Fusion - IAEA</vt:lpstr>
      <vt:lpstr>Nuclear Fusion - EUROFUSION</vt:lpstr>
      <vt:lpstr>Non-nuclear actions</vt:lpstr>
      <vt:lpstr>Non-nuclear actions</vt:lpstr>
      <vt:lpstr>MAT-T.01.03-T017 D001 Interaction with regulatory body (URG/CIEMAT)</vt:lpstr>
      <vt:lpstr>Standarization route</vt:lpstr>
      <vt:lpstr>Standarization route</vt:lpstr>
      <vt:lpstr>MAT-T.01.03-T017 D001 Interaction with regulatory body (URG/CIEMAT)</vt:lpstr>
      <vt:lpstr>MAT-T.01.03-T017 D001 Interaction with regulatory body (URG/CIEMAT)</vt:lpstr>
      <vt:lpstr>MAT-T.01.03-T017 D001 Interaction with regulatory body (URG/CIEMAT)</vt:lpstr>
      <vt:lpstr>MAT-T.01.03-T017 D001 Interaction with regulatory body (URG/CIEMAT)</vt:lpstr>
      <vt:lpstr>MAT-T.01.03-T017 D001 Interaction with regulatory body (URG/CIEMAT)</vt:lpstr>
      <vt:lpstr>MAT-T.01.03-T017 D001 Interaction with regulatory body (URG/CIEMAT)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Serrano Garcia, Marta</dc:creator>
  <cp:lastModifiedBy>Marta Serrano</cp:lastModifiedBy>
  <cp:revision>178</cp:revision>
  <cp:lastPrinted>2022-09-25T17:12:16Z</cp:lastPrinted>
  <dcterms:created xsi:type="dcterms:W3CDTF">2017-08-30T08:22:01Z</dcterms:created>
  <dcterms:modified xsi:type="dcterms:W3CDTF">2023-10-18T19:23:43Z</dcterms:modified>
</cp:coreProperties>
</file>