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67" r:id="rId4"/>
    <p:sldId id="266" r:id="rId5"/>
    <p:sldId id="264" r:id="rId6"/>
    <p:sldId id="269" r:id="rId7"/>
    <p:sldId id="270" r:id="rId8"/>
    <p:sldId id="272" r:id="rId9"/>
    <p:sldId id="271" r:id="rId10"/>
    <p:sldId id="265" r:id="rId11"/>
  </p:sldIdLst>
  <p:sldSz cx="12192000" cy="6858000"/>
  <p:notesSz cx="7099300" cy="10234613"/>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entyev Dmitry" initials="TD" lastIdx="2" clrIdx="0">
    <p:extLst>
      <p:ext uri="{19B8F6BF-5375-455C-9EA6-DF929625EA0E}">
        <p15:presenceInfo xmlns:p15="http://schemas.microsoft.com/office/powerpoint/2012/main" userId="S-1-5-21-2143564435-1125984783-857296014-109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3E3"/>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autoAdjust="0"/>
    <p:restoredTop sz="96327" autoAdjust="0"/>
  </p:normalViewPr>
  <p:slideViewPr>
    <p:cSldViewPr showGuides="1">
      <p:cViewPr varScale="1">
        <p:scale>
          <a:sx n="144" d="100"/>
          <a:sy n="144" d="100"/>
        </p:scale>
        <p:origin x="120" y="50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howGuides="1">
      <p:cViewPr varScale="1">
        <p:scale>
          <a:sx n="85" d="100"/>
          <a:sy n="85" d="100"/>
        </p:scale>
        <p:origin x="-3834"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dirty="0">
              <a:latin typeface="Arial" panose="020B0604020202020204"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5B2C45A-E869-45FE-B529-AF49C0F3C669}" type="datetimeFigureOut">
              <a:rPr lang="en-GB" smtClean="0">
                <a:latin typeface="Arial" panose="020B0604020202020204" pitchFamily="34" charset="0"/>
              </a:rPr>
              <a:pPr/>
              <a:t>10/10/2023</a:t>
            </a:fld>
            <a:endParaRPr lang="en-GB" dirty="0">
              <a:latin typeface="Arial" panose="020B0604020202020204" pitchFamily="34" charset="0"/>
            </a:endParaRPr>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dirty="0">
              <a:latin typeface="Arial" panose="020B0604020202020204" pitchFamily="34" charset="0"/>
            </a:endParaRP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A1166760-0E69-430F-A97F-08802152DB5E}" type="slidenum">
              <a:rPr lang="en-GB" smtClean="0">
                <a:latin typeface="Arial" panose="020B0604020202020204" pitchFamily="34" charset="0"/>
              </a:rPr>
              <a:pPr/>
              <a:t>‹Nr.›</a:t>
            </a:fld>
            <a:endParaRPr lang="en-GB" dirty="0">
              <a:latin typeface="Arial" panose="020B0604020202020204" pitchFamily="34" charset="0"/>
            </a:endParaRPr>
          </a:p>
        </p:txBody>
      </p:sp>
    </p:spTree>
    <p:extLst>
      <p:ext uri="{BB962C8B-B14F-4D97-AF65-F5344CB8AC3E}">
        <p14:creationId xmlns:p14="http://schemas.microsoft.com/office/powerpoint/2010/main" val="2943649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atin typeface="Arial" panose="020B0604020202020204" pitchFamily="34" charset="0"/>
              </a:defRPr>
            </a:lvl1pPr>
          </a:lstStyle>
          <a:p>
            <a:fld id="{F93E6C17-F35F-4654-8DE9-B693AC206066}" type="datetimeFigureOut">
              <a:rPr lang="en-GB" smtClean="0"/>
              <a:pPr/>
              <a:t>10/10/2023</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atin typeface="Arial" panose="020B0604020202020204" pitchFamily="34" charset="0"/>
              </a:defRPr>
            </a:lvl1pPr>
          </a:lstStyle>
          <a:p>
            <a:fld id="{49027E0A-1465-4A40-B1D5-9126D49509FC}" type="slidenum">
              <a:rPr lang="en-GB" smtClean="0"/>
              <a:pPr/>
              <a:t>‹Nr.›</a:t>
            </a:fld>
            <a:endParaRPr lang="en-GB" dirty="0"/>
          </a:p>
        </p:txBody>
      </p:sp>
    </p:spTree>
    <p:extLst>
      <p:ext uri="{BB962C8B-B14F-4D97-AF65-F5344CB8AC3E}">
        <p14:creationId xmlns:p14="http://schemas.microsoft.com/office/powerpoint/2010/main" val="251334826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7381" y="2348880"/>
            <a:ext cx="11329259" cy="1296144"/>
          </a:xfrm>
        </p:spPr>
        <p:txBody>
          <a:bodyPr>
            <a:noAutofit/>
          </a:bodyPr>
          <a:lstStyle>
            <a:lvl1pPr algn="l">
              <a:defRPr sz="4667" b="1" baseline="0">
                <a:latin typeface="Arial" panose="020B0604020202020204" pitchFamily="34" charset="0"/>
                <a:cs typeface="Arial" panose="020B0604020202020204" pitchFamily="34" charset="0"/>
              </a:defRPr>
            </a:lvl1pPr>
          </a:lstStyle>
          <a:p>
            <a:r>
              <a:rPr lang="en-GB" dirty="0"/>
              <a:t>Presentation title</a:t>
            </a:r>
          </a:p>
        </p:txBody>
      </p:sp>
      <p:sp>
        <p:nvSpPr>
          <p:cNvPr id="3" name="Subtitle 2"/>
          <p:cNvSpPr>
            <a:spLocks noGrp="1"/>
          </p:cNvSpPr>
          <p:nvPr>
            <p:ph type="subTitle" idx="1" hasCustomPrompt="1"/>
          </p:nvPr>
        </p:nvSpPr>
        <p:spPr>
          <a:xfrm>
            <a:off x="527381" y="4293096"/>
            <a:ext cx="5856651" cy="432048"/>
          </a:xfrm>
        </p:spPr>
        <p:txBody>
          <a:bodyPr>
            <a:normAutofit/>
          </a:bodyPr>
          <a:lstStyle>
            <a:lvl1pPr marL="0" indent="0" algn="l">
              <a:buNone/>
              <a:defRPr sz="2933" b="1" baseline="0">
                <a:solidFill>
                  <a:schemeClr val="bg1"/>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Name </a:t>
            </a:r>
            <a:r>
              <a:rPr lang="en-US"/>
              <a:t>of presenter</a:t>
            </a:r>
            <a:endParaRPr lang="en-US" dirty="0"/>
          </a:p>
        </p:txBody>
      </p:sp>
      <p:sp>
        <p:nvSpPr>
          <p:cNvPr id="5" name="AutoShape 2" descr="https://idw-online.de/pages/de/institutionlogo921"/>
          <p:cNvSpPr>
            <a:spLocks noChangeAspect="1" noChangeArrowheads="1"/>
          </p:cNvSpPr>
          <p:nvPr userDrawn="1"/>
        </p:nvSpPr>
        <p:spPr bwMode="auto">
          <a:xfrm>
            <a:off x="207435" y="-457199"/>
            <a:ext cx="1435100" cy="95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3200"/>
          </a:p>
        </p:txBody>
      </p:sp>
      <p:sp>
        <p:nvSpPr>
          <p:cNvPr id="6" name="Picture Placeholder 10"/>
          <p:cNvSpPr>
            <a:spLocks noGrp="1"/>
          </p:cNvSpPr>
          <p:nvPr>
            <p:ph type="pic" sz="quarter" idx="10" hasCustomPrompt="1"/>
          </p:nvPr>
        </p:nvSpPr>
        <p:spPr>
          <a:xfrm>
            <a:off x="527383" y="5691684"/>
            <a:ext cx="1727167" cy="905669"/>
          </a:xfrm>
        </p:spPr>
        <p:txBody>
          <a:bodyPr>
            <a:normAutofit/>
          </a:bodyPr>
          <a:lstStyle>
            <a:lvl1pPr marL="0" indent="0" algn="ctr">
              <a:buFontTx/>
              <a:buNone/>
              <a:defRPr sz="2400">
                <a:latin typeface="Arial" panose="020B0604020202020204" pitchFamily="34" charset="0"/>
                <a:cs typeface="Arial" panose="020B0604020202020204" pitchFamily="34" charset="0"/>
              </a:defRPr>
            </a:lvl1pPr>
          </a:lstStyle>
          <a:p>
            <a:r>
              <a:rPr lang="en-US" dirty="0"/>
              <a:t>Logo of presenter</a:t>
            </a:r>
            <a:endParaRPr lang="en-GB" dirty="0"/>
          </a:p>
        </p:txBody>
      </p:sp>
      <p:sp>
        <p:nvSpPr>
          <p:cNvPr id="11" name="Rectangle 10"/>
          <p:cNvSpPr/>
          <p:nvPr userDrawn="1"/>
        </p:nvSpPr>
        <p:spPr>
          <a:xfrm>
            <a:off x="7632172" y="5661248"/>
            <a:ext cx="4224469" cy="936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p>
        </p:txBody>
      </p:sp>
      <p:grpSp>
        <p:nvGrpSpPr>
          <p:cNvPr id="9" name="Group 8"/>
          <p:cNvGrpSpPr/>
          <p:nvPr userDrawn="1"/>
        </p:nvGrpSpPr>
        <p:grpSpPr>
          <a:xfrm>
            <a:off x="24307044" y="40252897"/>
            <a:ext cx="13233195" cy="1781641"/>
            <a:chOff x="18230283" y="40396912"/>
            <a:chExt cx="9924896" cy="1781641"/>
          </a:xfrm>
        </p:grpSpPr>
        <p:sp>
          <p:nvSpPr>
            <p:cNvPr id="10" name="Rectangle 9"/>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a:ln>
                  <a:noFill/>
                </a:ln>
                <a:solidFill>
                  <a:schemeClr val="tx1"/>
                </a:solidFill>
                <a:effectLst/>
                <a:latin typeface="Arial" charset="0"/>
              </a:endParaRPr>
            </a:p>
          </p:txBody>
        </p:sp>
        <p:pic>
          <p:nvPicPr>
            <p:cNvPr id="13" name="Picture 12"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4" name="Group 13"/>
          <p:cNvGrpSpPr/>
          <p:nvPr userDrawn="1"/>
        </p:nvGrpSpPr>
        <p:grpSpPr>
          <a:xfrm>
            <a:off x="24510244" y="40405297"/>
            <a:ext cx="13233195" cy="1781641"/>
            <a:chOff x="18230283" y="40396912"/>
            <a:chExt cx="9924896" cy="1781641"/>
          </a:xfrm>
        </p:grpSpPr>
        <p:sp>
          <p:nvSpPr>
            <p:cNvPr id="15" name="Rectangle 14"/>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a:ln>
                  <a:noFill/>
                </a:ln>
                <a:solidFill>
                  <a:schemeClr val="tx1"/>
                </a:solidFill>
                <a:effectLst/>
                <a:latin typeface="Arial" charset="0"/>
              </a:endParaRPr>
            </a:p>
          </p:txBody>
        </p:sp>
        <p:pic>
          <p:nvPicPr>
            <p:cNvPr id="16" name="Picture 15"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17" name="Group 16"/>
          <p:cNvGrpSpPr/>
          <p:nvPr userDrawn="1"/>
        </p:nvGrpSpPr>
        <p:grpSpPr>
          <a:xfrm>
            <a:off x="24713444" y="40557697"/>
            <a:ext cx="13233195" cy="1781641"/>
            <a:chOff x="18230283" y="40396912"/>
            <a:chExt cx="9924896" cy="1781641"/>
          </a:xfrm>
        </p:grpSpPr>
        <p:sp>
          <p:nvSpPr>
            <p:cNvPr id="18" name="Rectangle 17"/>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a:ln>
                  <a:noFill/>
                </a:ln>
                <a:solidFill>
                  <a:schemeClr val="tx1"/>
                </a:solidFill>
                <a:effectLst/>
                <a:latin typeface="Arial" charset="0"/>
              </a:endParaRPr>
            </a:p>
          </p:txBody>
        </p:sp>
        <p:pic>
          <p:nvPicPr>
            <p:cNvPr id="19" name="Picture 18"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grpSp>
        <p:nvGrpSpPr>
          <p:cNvPr id="20" name="Group 19"/>
          <p:cNvGrpSpPr/>
          <p:nvPr userDrawn="1"/>
        </p:nvGrpSpPr>
        <p:grpSpPr>
          <a:xfrm>
            <a:off x="24916644" y="40710097"/>
            <a:ext cx="13233195" cy="1781641"/>
            <a:chOff x="18230283" y="40396912"/>
            <a:chExt cx="9924896" cy="1781641"/>
          </a:xfrm>
        </p:grpSpPr>
        <p:sp>
          <p:nvSpPr>
            <p:cNvPr id="21" name="Rectangle 20"/>
            <p:cNvSpPr/>
            <p:nvPr userDrawn="1"/>
          </p:nvSpPr>
          <p:spPr bwMode="auto">
            <a:xfrm>
              <a:off x="18230283" y="40400268"/>
              <a:ext cx="2575295" cy="1778285"/>
            </a:xfrm>
            <a:prstGeom prst="rect">
              <a:avLst/>
            </a:prstGeom>
            <a:solidFill>
              <a:srgbClr val="05399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562461" rtl="0" eaLnBrk="1" fontAlgn="base" latinLnBrk="0" hangingPunct="1">
                <a:lnSpc>
                  <a:spcPct val="100000"/>
                </a:lnSpc>
                <a:spcBef>
                  <a:spcPct val="0"/>
                </a:spcBef>
                <a:spcAft>
                  <a:spcPct val="0"/>
                </a:spcAft>
                <a:buClrTx/>
                <a:buSzTx/>
                <a:buFontTx/>
                <a:buNone/>
                <a:tabLst/>
              </a:pPr>
              <a:endParaRPr kumimoji="0" lang="en-US" sz="10933" b="0" i="0" u="none" strike="noStrike" cap="none" normalizeH="0" baseline="0">
                <a:ln>
                  <a:noFill/>
                </a:ln>
                <a:solidFill>
                  <a:schemeClr val="tx1"/>
                </a:solidFill>
                <a:effectLst/>
                <a:latin typeface="Arial" charset="0"/>
              </a:endParaRPr>
            </a:p>
          </p:txBody>
        </p:sp>
        <p:pic>
          <p:nvPicPr>
            <p:cNvPr id="22" name="Picture 21" descr="EuropeanFlag-star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01564" y="40396912"/>
              <a:ext cx="9353615" cy="1781641"/>
            </a:xfrm>
            <a:prstGeom prst="rect">
              <a:avLst/>
            </a:prstGeom>
          </p:spPr>
        </p:pic>
      </p:grpSp>
      <p:pic>
        <p:nvPicPr>
          <p:cNvPr id="24" name="Bild 7"/>
          <p:cNvPicPr>
            <a:picLocks noChangeAspect="1"/>
          </p:cNvPicPr>
          <p:nvPr userDrawn="1"/>
        </p:nvPicPr>
        <p:blipFill rotWithShape="1">
          <a:blip r:embed="rId3" cstate="print">
            <a:extLst>
              <a:ext uri="{28A0092B-C50C-407E-A947-70E740481C1C}">
                <a14:useLocalDpi xmlns:a14="http://schemas.microsoft.com/office/drawing/2010/main" val="0"/>
              </a:ext>
            </a:extLst>
          </a:blip>
          <a:srcRect t="1" b="27348"/>
          <a:stretch/>
        </p:blipFill>
        <p:spPr>
          <a:xfrm>
            <a:off x="0" y="0"/>
            <a:ext cx="12192000" cy="5568000"/>
          </a:xfrm>
          <a:prstGeom prst="rect">
            <a:avLst/>
          </a:prstGeom>
        </p:spPr>
      </p:pic>
      <p:pic>
        <p:nvPicPr>
          <p:cNvPr id="25" name="Bild 13" descr="EU_und_Text.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48128" y="5760001"/>
            <a:ext cx="4608512" cy="865604"/>
          </a:xfrm>
          <a:prstGeom prst="rect">
            <a:avLst/>
          </a:prstGeom>
        </p:spPr>
      </p:pic>
      <p:pic>
        <p:nvPicPr>
          <p:cNvPr id="4" name="Grafik 3"/>
          <p:cNvPicPr>
            <a:picLocks noChangeAspect="1"/>
          </p:cNvPicPr>
          <p:nvPr userDrawn="1"/>
        </p:nvPicPr>
        <p:blipFill>
          <a:blip r:embed="rId5"/>
          <a:stretch>
            <a:fillRect/>
          </a:stretch>
        </p:blipFill>
        <p:spPr>
          <a:xfrm>
            <a:off x="456834" y="5682002"/>
            <a:ext cx="1809637" cy="915349"/>
          </a:xfrm>
          <a:prstGeom prst="rect">
            <a:avLst/>
          </a:prstGeom>
        </p:spPr>
      </p:pic>
    </p:spTree>
    <p:extLst>
      <p:ext uri="{BB962C8B-B14F-4D97-AF65-F5344CB8AC3E}">
        <p14:creationId xmlns:p14="http://schemas.microsoft.com/office/powerpoint/2010/main" val="169429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n>
                <a:noFill/>
              </a:ln>
              <a:effectLst/>
            </a:endParaRPr>
          </a:p>
        </p:txBody>
      </p:sp>
      <p:sp>
        <p:nvSpPr>
          <p:cNvPr id="2" name="Title 1"/>
          <p:cNvSpPr>
            <a:spLocks noGrp="1"/>
          </p:cNvSpPr>
          <p:nvPr>
            <p:ph type="title"/>
          </p:nvPr>
        </p:nvSpPr>
        <p:spPr>
          <a:xfrm>
            <a:off x="609600" y="76200"/>
            <a:ext cx="10058400" cy="457200"/>
          </a:xfrm>
        </p:spPr>
        <p:txBody>
          <a:bodyPr>
            <a:noAutofit/>
          </a:bodyPr>
          <a:lstStyle>
            <a:lvl1pPr algn="l">
              <a:lnSpc>
                <a:spcPts val="4267"/>
              </a:lnSpc>
              <a:defRPr sz="4267" b="1">
                <a:latin typeface="Arial" panose="020B0604020202020204" pitchFamily="34" charset="0"/>
                <a:cs typeface="Arial" panose="020B0604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609600" y="1412776"/>
            <a:ext cx="10972800" cy="4896544"/>
          </a:xfrm>
        </p:spPr>
        <p:txBody>
          <a:bodyPr/>
          <a:lstStyle>
            <a:lvl1pPr marL="457189" indent="-457189">
              <a:buFont typeface="Arial" panose="020B0604020202020204" pitchFamily="34" charset="0"/>
              <a:buChar char="•"/>
              <a:defRPr sz="3200">
                <a:latin typeface="Arial" panose="020B0604020202020204" pitchFamily="34" charset="0"/>
                <a:cs typeface="Arial" panose="020B0604020202020204" pitchFamily="34" charset="0"/>
              </a:defRPr>
            </a:lvl1pPr>
            <a:lvl2pPr marL="990575" indent="-380990">
              <a:buFont typeface="Arial" panose="020B0604020202020204" pitchFamily="34" charset="0"/>
              <a:buChar char="•"/>
              <a:defRPr sz="2667">
                <a:latin typeface="Arial" panose="020B0604020202020204" pitchFamily="34" charset="0"/>
                <a:cs typeface="Arial" panose="020B0604020202020204" pitchFamily="34" charset="0"/>
              </a:defRPr>
            </a:lvl2pPr>
            <a:lvl3pPr marL="1523962" indent="-304792">
              <a:buFont typeface="Arial" panose="020B0604020202020204" pitchFamily="34" charset="0"/>
              <a:buChar char="•"/>
              <a:defRPr sz="2400">
                <a:latin typeface="Arial" panose="020B0604020202020204" pitchFamily="34" charset="0"/>
                <a:cs typeface="Arial" panose="020B0604020202020204" pitchFamily="34" charset="0"/>
              </a:defRPr>
            </a:lvl3pPr>
            <a:lvl4pPr>
              <a:defRPr/>
            </a:lvl4pPr>
            <a:lvl5pPr>
              <a:defRPr/>
            </a:lvl5pPr>
          </a:lstStyle>
          <a:p>
            <a:pPr lvl="0"/>
            <a:r>
              <a:rPr lang="en-GB" dirty="0"/>
              <a:t>Click to edit Master text styles</a:t>
            </a:r>
          </a:p>
          <a:p>
            <a:pPr lvl="1"/>
            <a:r>
              <a:rPr lang="en-GB" dirty="0"/>
              <a:t>Second level</a:t>
            </a:r>
          </a:p>
          <a:p>
            <a:pPr lvl="2"/>
            <a:r>
              <a:rPr lang="en-GB" dirty="0"/>
              <a:t>Third level</a:t>
            </a: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8555" y="93574"/>
            <a:ext cx="490611" cy="498653"/>
          </a:xfrm>
          <a:prstGeom prst="rect">
            <a:avLst/>
          </a:prstGeom>
        </p:spPr>
      </p:pic>
    </p:spTree>
    <p:extLst>
      <p:ext uri="{BB962C8B-B14F-4D97-AF65-F5344CB8AC3E}">
        <p14:creationId xmlns:p14="http://schemas.microsoft.com/office/powerpoint/2010/main" val="1996975160"/>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Rectangle 4"/>
          <p:cNvSpPr/>
          <p:nvPr userDrawn="1"/>
        </p:nvSpPr>
        <p:spPr>
          <a:xfrm>
            <a:off x="0" y="0"/>
            <a:ext cx="12192000" cy="685800"/>
          </a:xfrm>
          <a:prstGeom prst="rect">
            <a:avLst/>
          </a:prstGeom>
          <a:solidFill>
            <a:srgbClr val="E3E3E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a:ln>
                <a:noFill/>
              </a:ln>
              <a:effectLst/>
            </a:endParaRPr>
          </a:p>
        </p:txBody>
      </p:sp>
      <p:pic>
        <p:nvPicPr>
          <p:cNvPr id="7" name="Picture 6" descr="EurofusionDisc.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8555" y="93574"/>
            <a:ext cx="490611" cy="498653"/>
          </a:xfrm>
          <a:prstGeom prst="rect">
            <a:avLst/>
          </a:prstGeom>
        </p:spPr>
      </p:pic>
    </p:spTree>
    <p:extLst>
      <p:ext uri="{BB962C8B-B14F-4D97-AF65-F5344CB8AC3E}">
        <p14:creationId xmlns:p14="http://schemas.microsoft.com/office/powerpoint/2010/main" val="24141018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Footer Placeholder 4"/>
          <p:cNvSpPr txBox="1">
            <a:spLocks/>
          </p:cNvSpPr>
          <p:nvPr userDrawn="1"/>
        </p:nvSpPr>
        <p:spPr>
          <a:xfrm>
            <a:off x="1157701" y="6466851"/>
            <a:ext cx="10986971" cy="268139"/>
          </a:xfrm>
          <a:prstGeom prst="rect">
            <a:avLst/>
          </a:prstGeom>
        </p:spPr>
        <p:txBody>
          <a:bodyPr/>
          <a:lstStyle>
            <a:defPPr>
              <a:defRPr lang="en-US"/>
            </a:defPPr>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67" baseline="0" dirty="0" smtClean="0"/>
              <a:t>Schneider</a:t>
            </a:r>
            <a:r>
              <a:rPr lang="en-GB" sz="1467" baseline="0" dirty="0"/>
              <a:t>, </a:t>
            </a:r>
            <a:r>
              <a:rPr lang="en-GB" sz="1467" baseline="0" dirty="0" smtClean="0"/>
              <a:t>Terentyev,</a:t>
            </a:r>
            <a:r>
              <a:rPr lang="en-GB" sz="1467" dirty="0" smtClean="0"/>
              <a:t> Pintsuk, </a:t>
            </a:r>
            <a:r>
              <a:rPr lang="en-GB" sz="1467" dirty="0" err="1" smtClean="0"/>
              <a:t>Rieth</a:t>
            </a:r>
            <a:r>
              <a:rPr lang="en-GB" sz="1467" dirty="0" smtClean="0"/>
              <a:t> </a:t>
            </a:r>
            <a:r>
              <a:rPr lang="en-GB" sz="1467" dirty="0"/>
              <a:t>| </a:t>
            </a:r>
            <a:r>
              <a:rPr lang="en-US" sz="1467" dirty="0"/>
              <a:t>Second DONES User´s Workshop </a:t>
            </a:r>
            <a:r>
              <a:rPr lang="en-GB" sz="1467" dirty="0"/>
              <a:t>| Granada | 2023-10-19/20 | Page </a:t>
            </a:r>
            <a:fld id="{6A6D9FA1-99C7-4910-8E32-B85D378B0060}" type="slidenum">
              <a:rPr lang="en-GB" sz="1467" smtClean="0"/>
              <a:pPr algn="r"/>
              <a:t>‹Nr.›</a:t>
            </a:fld>
            <a:endParaRPr lang="en-GB" sz="1467" dirty="0"/>
          </a:p>
        </p:txBody>
      </p:sp>
    </p:spTree>
    <p:extLst>
      <p:ext uri="{BB962C8B-B14F-4D97-AF65-F5344CB8AC3E}">
        <p14:creationId xmlns:p14="http://schemas.microsoft.com/office/powerpoint/2010/main" val="886642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1219170" rtl="0" eaLnBrk="1" latinLnBrk="0" hangingPunct="1">
        <a:spcBef>
          <a:spcPct val="0"/>
        </a:spcBef>
        <a:buNone/>
        <a:defRPr sz="5867" kern="1200">
          <a:solidFill>
            <a:schemeClr val="tx1"/>
          </a:solidFill>
          <a:latin typeface="Arial" panose="020B0604020202020204" pitchFamily="34"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Arial" panose="020B0604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Arial" panose="020B0604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9.png"/><Relationship Id="rId7" Type="http://schemas.openxmlformats.org/officeDocument/2006/relationships/image" Target="../media/image13.emf"/><Relationship Id="rId2" Type="http://schemas.openxmlformats.org/officeDocument/2006/relationships/hyperlink" Target="https://ifmif-dones.es/projects/dones-prep/" TargetMode="External"/><Relationship Id="rId1" Type="http://schemas.openxmlformats.org/officeDocument/2006/relationships/slideLayout" Target="../slideLayouts/slideLayout3.xml"/><Relationship Id="rId6" Type="http://schemas.openxmlformats.org/officeDocument/2006/relationships/image" Target="../media/image12.emf"/><Relationship Id="rId11" Type="http://schemas.openxmlformats.org/officeDocument/2006/relationships/image" Target="../media/image17.png"/><Relationship Id="rId5" Type="http://schemas.openxmlformats.org/officeDocument/2006/relationships/image" Target="../media/image11.emf"/><Relationship Id="rId10" Type="http://schemas.openxmlformats.org/officeDocument/2006/relationships/image" Target="../media/image16.emf"/><Relationship Id="rId4" Type="http://schemas.openxmlformats.org/officeDocument/2006/relationships/image" Target="../media/image10.png"/><Relationship Id="rId9" Type="http://schemas.openxmlformats.org/officeDocument/2006/relationships/image" Target="../media/image15.emf"/></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 </a:t>
            </a:r>
          </a:p>
        </p:txBody>
      </p:sp>
      <p:sp>
        <p:nvSpPr>
          <p:cNvPr id="3" name="Subtitle 2"/>
          <p:cNvSpPr>
            <a:spLocks noGrp="1"/>
          </p:cNvSpPr>
          <p:nvPr>
            <p:ph type="subTitle" idx="1"/>
          </p:nvPr>
        </p:nvSpPr>
        <p:spPr>
          <a:xfrm>
            <a:off x="599389" y="4149080"/>
            <a:ext cx="7872875" cy="1286506"/>
          </a:xfrm>
        </p:spPr>
        <p:txBody>
          <a:bodyPr>
            <a:spAutoFit/>
          </a:bodyPr>
          <a:lstStyle/>
          <a:p>
            <a:r>
              <a:rPr lang="en-US" sz="2000" dirty="0"/>
              <a:t>H.-C. </a:t>
            </a:r>
            <a:r>
              <a:rPr lang="en-US" sz="2000" dirty="0" smtClean="0"/>
              <a:t>Schneider</a:t>
            </a:r>
            <a:r>
              <a:rPr lang="en-US" sz="2000" baseline="30000" dirty="0" smtClean="0"/>
              <a:t>1</a:t>
            </a:r>
            <a:r>
              <a:rPr lang="en-US" sz="2000" dirty="0" smtClean="0"/>
              <a:t>, </a:t>
            </a:r>
            <a:r>
              <a:rPr lang="en-US" sz="2000" dirty="0"/>
              <a:t>D. </a:t>
            </a:r>
            <a:r>
              <a:rPr lang="en-US" sz="2000" dirty="0" smtClean="0"/>
              <a:t>Terentyev</a:t>
            </a:r>
            <a:r>
              <a:rPr lang="en-US" sz="2000" baseline="30000" dirty="0" smtClean="0"/>
              <a:t>2</a:t>
            </a:r>
            <a:r>
              <a:rPr lang="en-US" sz="2000" dirty="0" smtClean="0"/>
              <a:t>, G</a:t>
            </a:r>
            <a:r>
              <a:rPr lang="en-US" sz="2000" dirty="0"/>
              <a:t>. </a:t>
            </a:r>
            <a:r>
              <a:rPr lang="en-US" sz="2000" dirty="0" smtClean="0"/>
              <a:t>Pintsuk</a:t>
            </a:r>
            <a:r>
              <a:rPr lang="en-US" sz="2000" baseline="30000" dirty="0" smtClean="0"/>
              <a:t>3,*</a:t>
            </a:r>
            <a:r>
              <a:rPr lang="en-US" sz="2000" dirty="0" smtClean="0"/>
              <a:t>, </a:t>
            </a:r>
            <a:r>
              <a:rPr lang="en-US" sz="2000" dirty="0"/>
              <a:t>M. </a:t>
            </a:r>
            <a:r>
              <a:rPr lang="en-US" sz="2000" dirty="0" smtClean="0"/>
              <a:t>Rieth</a:t>
            </a:r>
            <a:r>
              <a:rPr lang="en-US" sz="2000" baseline="30000" dirty="0" smtClean="0"/>
              <a:t>1</a:t>
            </a:r>
            <a:endParaRPr lang="en-US" sz="2000" dirty="0"/>
          </a:p>
          <a:p>
            <a:r>
              <a:rPr lang="en-US" sz="1600" b="0" baseline="30000" dirty="0" smtClean="0"/>
              <a:t>1 </a:t>
            </a:r>
            <a:r>
              <a:rPr lang="en-US" sz="1600" b="0" dirty="0"/>
              <a:t>KIT, Institute for Applied </a:t>
            </a:r>
            <a:r>
              <a:rPr lang="en-US" sz="1600" b="0" dirty="0" smtClean="0"/>
              <a:t>Materials</a:t>
            </a:r>
            <a:endParaRPr lang="en-US" sz="1600" b="0" dirty="0"/>
          </a:p>
          <a:p>
            <a:r>
              <a:rPr lang="en-US" sz="1600" b="0" baseline="30000" dirty="0" smtClean="0"/>
              <a:t>2</a:t>
            </a:r>
            <a:r>
              <a:rPr lang="en-US" sz="1600" b="0" dirty="0" smtClean="0"/>
              <a:t> SCK </a:t>
            </a:r>
            <a:r>
              <a:rPr lang="en-US" sz="1600" b="0" dirty="0"/>
              <a:t>CEN, Institute Nuclear Materials </a:t>
            </a:r>
            <a:r>
              <a:rPr lang="en-US" sz="1600" b="0" dirty="0" smtClean="0"/>
              <a:t>Science,</a:t>
            </a:r>
          </a:p>
          <a:p>
            <a:r>
              <a:rPr lang="en-US" sz="1600" b="0" baseline="30000" dirty="0" smtClean="0"/>
              <a:t>3</a:t>
            </a:r>
            <a:r>
              <a:rPr lang="en-US" sz="1600" b="0" dirty="0" smtClean="0"/>
              <a:t> FZJ</a:t>
            </a:r>
            <a:r>
              <a:rPr lang="en-US" sz="1600" b="0" dirty="0"/>
              <a:t>, Institute for Energy and Climate Research</a:t>
            </a:r>
          </a:p>
        </p:txBody>
      </p:sp>
      <p:sp>
        <p:nvSpPr>
          <p:cNvPr id="5" name="Rectangle 4">
            <a:extLst>
              <a:ext uri="{FF2B5EF4-FFF2-40B4-BE49-F238E27FC236}">
                <a16:creationId xmlns:a16="http://schemas.microsoft.com/office/drawing/2014/main" id="{13A575D9-4B2C-9547-A865-6D57039CF7B9}"/>
              </a:ext>
            </a:extLst>
          </p:cNvPr>
          <p:cNvSpPr/>
          <p:nvPr/>
        </p:nvSpPr>
        <p:spPr>
          <a:xfrm>
            <a:off x="6960097" y="5733256"/>
            <a:ext cx="5187847" cy="9134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sz="3200"/>
          </a:p>
        </p:txBody>
      </p:sp>
      <p:pic>
        <p:nvPicPr>
          <p:cNvPr id="6" name="Picture 5">
            <a:extLst>
              <a:ext uri="{FF2B5EF4-FFF2-40B4-BE49-F238E27FC236}">
                <a16:creationId xmlns:a16="http://schemas.microsoft.com/office/drawing/2014/main" id="{811F0D9A-94BA-EE48-9317-87017801B2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1667" y="5727214"/>
            <a:ext cx="4836995" cy="992205"/>
          </a:xfrm>
          <a:prstGeom prst="rect">
            <a:avLst/>
          </a:prstGeom>
        </p:spPr>
      </p:pic>
      <p:sp>
        <p:nvSpPr>
          <p:cNvPr id="4" name="Textfeld 3"/>
          <p:cNvSpPr txBox="1"/>
          <p:nvPr/>
        </p:nvSpPr>
        <p:spPr>
          <a:xfrm>
            <a:off x="527382" y="2834933"/>
            <a:ext cx="11620561" cy="523220"/>
          </a:xfrm>
          <a:prstGeom prst="rect">
            <a:avLst/>
          </a:prstGeom>
          <a:noFill/>
        </p:spPr>
        <p:txBody>
          <a:bodyPr wrap="square" rtlCol="0">
            <a:spAutoFit/>
          </a:bodyPr>
          <a:lstStyle/>
          <a:p>
            <a:r>
              <a:rPr lang="en-GB" sz="2800" b="1" dirty="0">
                <a:latin typeface="Arial" panose="020B0604020202020204" pitchFamily="34" charset="0"/>
                <a:cs typeface="Arial" panose="020B0604020202020204" pitchFamily="34" charset="0"/>
              </a:rPr>
              <a:t>Post-Irradiation Examination for IFMIF-DONES</a:t>
            </a:r>
            <a:endParaRPr lang="de-DE"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740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3339" y="116632"/>
            <a:ext cx="7137771" cy="514482"/>
          </a:xfrm>
          <a:prstGeom prst="rect">
            <a:avLst/>
          </a:prstGeom>
          <a:noFill/>
          <a:ln>
            <a:miter lim="800000"/>
            <a:headEnd/>
            <a:tailEnd/>
          </a:ln>
        </p:spPr>
        <p:txBody>
          <a:bodyPr vert="horz" wrap="square" lIns="121920" tIns="60960" rIns="121920" bIns="60960" numCol="1" anchor="t" anchorCtr="0" compatLnSpc="1">
            <a:prstTxWarp prst="textNoShape">
              <a:avLst/>
            </a:prstTxWarp>
          </a:bodyPr>
          <a:lstStyle/>
          <a:p>
            <a:pPr eaLnBrk="0" hangingPunct="0">
              <a:defRPr/>
            </a:pPr>
            <a:r>
              <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rPr>
              <a:t>Acknowledgements</a:t>
            </a:r>
            <a:endParaRPr lang="en-US" b="1" kern="0" dirty="0">
              <a:solidFill>
                <a:srgbClr val="C00000"/>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Rechteck 6"/>
          <p:cNvSpPr/>
          <p:nvPr/>
        </p:nvSpPr>
        <p:spPr>
          <a:xfrm>
            <a:off x="407368" y="908720"/>
            <a:ext cx="11448940" cy="5586145"/>
          </a:xfrm>
          <a:prstGeom prst="rect">
            <a:avLst/>
          </a:prstGeom>
        </p:spPr>
        <p:txBody>
          <a:bodyPr wrap="square">
            <a:spAutoFit/>
          </a:bodyPr>
          <a:lstStyle/>
          <a:p>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The </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Euratom research and training </a:t>
            </a:r>
            <a:r>
              <a:rPr lang="en-US"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programme</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2014-2018 is acknowledged for the support of the </a:t>
            </a:r>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IFMIF-DONES Preparatory Phase project .</a:t>
            </a:r>
          </a:p>
          <a:p>
            <a:endPar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a:p>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Special thanks to the further contributors in the </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Task 9.2 </a:t>
            </a:r>
            <a:r>
              <a:rPr lang="en-US" i="1"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Irradiated materials exploitation</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a:t>
            </a:r>
          </a:p>
          <a:p>
            <a:pPr lvl="1">
              <a:spcBef>
                <a:spcPts val="600"/>
              </a:spcBef>
            </a:pPr>
            <a:r>
              <a:rPr lang="en-GB"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Łukasz</a:t>
            </a:r>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a:t>
            </a:r>
            <a:r>
              <a:rPr lang="en-GB"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Ciupiński</a:t>
            </a:r>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(WUT)</a:t>
            </a:r>
          </a:p>
          <a:p>
            <a:pPr lvl="1"/>
            <a:r>
              <a:rPr lang="en-GB"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Stjepko</a:t>
            </a:r>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a:t>
            </a:r>
            <a:r>
              <a:rPr lang="de-DE"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Fazinić</a:t>
            </a:r>
            <a:r>
              <a:rPr lang="de-DE"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a:t>
            </a:r>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(IRB)</a:t>
            </a:r>
          </a:p>
          <a:p>
            <a:pPr lvl="1"/>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Jean Henry (CEA)</a:t>
            </a:r>
          </a:p>
          <a:p>
            <a:pPr lvl="1"/>
            <a:r>
              <a:rPr lang="en-GB"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Mirosław</a:t>
            </a:r>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a:t>
            </a:r>
            <a:r>
              <a:rPr lang="en-GB"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Kruszewski</a:t>
            </a:r>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(WUT)</a:t>
            </a:r>
          </a:p>
          <a:p>
            <a:pPr lvl="1"/>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Martin R. O’Brien (CCFE)</a:t>
            </a:r>
          </a:p>
          <a:p>
            <a:pPr lvl="1"/>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David Jimenez Rey, (CIEMAT)</a:t>
            </a:r>
          </a:p>
          <a:p>
            <a:pPr lvl="1"/>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Marta Serrano (CIEMAT) </a:t>
            </a:r>
          </a:p>
          <a:p>
            <a:pPr lvl="1"/>
            <a:endPar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a:p>
            <a:r>
              <a:rPr lang="en-GB"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Figures </a:t>
            </a:r>
            <a:r>
              <a:rPr lang="en-GB" sz="2000"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and </a:t>
            </a:r>
            <a:r>
              <a:rPr lang="en-GB"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tables without reference are extracted from DONES-</a:t>
            </a:r>
            <a:r>
              <a:rPr lang="en-GB" sz="2000"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PreP</a:t>
            </a:r>
            <a:r>
              <a:rPr lang="en-GB"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reports T9.2-1, T9.2-2, or T9.2-3 or are </a:t>
            </a:r>
            <a:r>
              <a:rPr lang="en-GB" sz="2000"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contributed </a:t>
            </a:r>
            <a:r>
              <a:rPr lang="en-GB"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by the authors.</a:t>
            </a:r>
          </a:p>
        </p:txBody>
      </p:sp>
      <p:pic>
        <p:nvPicPr>
          <p:cNvPr id="8" name="Grafik 7">
            <a:extLst>
              <a:ext uri="{FF2B5EF4-FFF2-40B4-BE49-F238E27FC236}">
                <a16:creationId xmlns:a16="http://schemas.microsoft.com/office/drawing/2014/main" id="{B3E260BB-85F6-420C-AE06-EA530A3AA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080" y="3345075"/>
            <a:ext cx="2520280" cy="967732"/>
          </a:xfrm>
          <a:prstGeom prst="rect">
            <a:avLst/>
          </a:prstGeom>
        </p:spPr>
      </p:pic>
      <p:pic>
        <p:nvPicPr>
          <p:cNvPr id="9" name="Grafik 8">
            <a:extLst>
              <a:ext uri="{FF2B5EF4-FFF2-40B4-BE49-F238E27FC236}">
                <a16:creationId xmlns:a16="http://schemas.microsoft.com/office/drawing/2014/main" id="{74BAA09E-4295-443B-84C3-8EB00057D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3299" y="3354385"/>
            <a:ext cx="1427237" cy="949112"/>
          </a:xfrm>
          <a:prstGeom prst="rect">
            <a:avLst/>
          </a:prstGeom>
        </p:spPr>
      </p:pic>
    </p:spTree>
    <p:extLst>
      <p:ext uri="{BB962C8B-B14F-4D97-AF65-F5344CB8AC3E}">
        <p14:creationId xmlns:p14="http://schemas.microsoft.com/office/powerpoint/2010/main" val="4242773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3339" y="116632"/>
            <a:ext cx="7137771" cy="514482"/>
          </a:xfrm>
          <a:prstGeom prst="rect">
            <a:avLst/>
          </a:prstGeom>
          <a:noFill/>
          <a:ln>
            <a:miter lim="800000"/>
            <a:headEnd/>
            <a:tailEnd/>
          </a:ln>
        </p:spPr>
        <p:txBody>
          <a:bodyPr vert="horz" wrap="square" lIns="121920" tIns="60960" rIns="121920" bIns="60960" numCol="1" anchor="t" anchorCtr="0" compatLnSpc="1">
            <a:prstTxWarp prst="textNoShape">
              <a:avLst/>
            </a:prstTxWarp>
          </a:bodyPr>
          <a:lstStyle/>
          <a:p>
            <a:pPr eaLnBrk="0" hangingPunct="0">
              <a:defRPr/>
            </a:pPr>
            <a:r>
              <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rPr>
              <a:t>Objectives</a:t>
            </a:r>
            <a:endParaRPr lang="en-US" b="1" kern="0" dirty="0">
              <a:solidFill>
                <a:srgbClr val="C00000"/>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feld 2"/>
          <p:cNvSpPr txBox="1"/>
          <p:nvPr/>
        </p:nvSpPr>
        <p:spPr>
          <a:xfrm>
            <a:off x="551384" y="836712"/>
            <a:ext cx="11305256" cy="1723549"/>
          </a:xfrm>
          <a:prstGeom prst="rect">
            <a:avLst/>
          </a:prstGeom>
          <a:noFill/>
        </p:spPr>
        <p:txBody>
          <a:bodyPr wrap="square" rtlCol="0">
            <a:spAutoFit/>
          </a:bodyPr>
          <a:lstStyle/>
          <a:p>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How could the post-irradiation examination of samples irradiated in IFMIF-DONES be organized?   </a:t>
            </a:r>
            <a:r>
              <a:rPr lang="en-GB" sz="23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Where should this be done?   </a:t>
            </a:r>
            <a:r>
              <a:rPr lang="en-GB" sz="22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Who should be involved?   </a:t>
            </a:r>
            <a:r>
              <a:rPr lang="en-GB" sz="21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How to optimize the benefit from competencies at the European partners’ sites?   </a:t>
            </a:r>
            <a:r>
              <a:rPr lang="en-GB"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How to use synergies?   </a:t>
            </a:r>
            <a:r>
              <a:rPr lang="en-GB" sz="19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How to reduce transports of radioactive material?   </a:t>
            </a:r>
            <a:r>
              <a:rPr lang="en-GB" sz="18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How to ensure redundancies?   </a:t>
            </a:r>
            <a:r>
              <a:rPr lang="en-GB" sz="17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How to avoid overcapacities?   </a:t>
            </a:r>
            <a:r>
              <a:rPr lang="en-GB" sz="16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How to prevent bottlenecks?   </a:t>
            </a:r>
            <a:r>
              <a:rPr lang="en-GB" sz="1600"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a:t>
            </a:r>
            <a:endParaRPr lang="en-GB" sz="1600"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pic>
        <p:nvPicPr>
          <p:cNvPr id="31" name="Grafik 30">
            <a:extLst>
              <a:ext uri="{FF2B5EF4-FFF2-40B4-BE49-F238E27FC236}">
                <a16:creationId xmlns:a16="http://schemas.microsoft.com/office/drawing/2014/main" id="{0F5D8AF6-6F0E-4BF7-897C-1D5887E11BC3}"/>
              </a:ext>
            </a:extLst>
          </p:cNvPr>
          <p:cNvPicPr>
            <a:picLocks noChangeAspect="1"/>
          </p:cNvPicPr>
          <p:nvPr/>
        </p:nvPicPr>
        <p:blipFill rotWithShape="1">
          <a:blip r:embed="rId2">
            <a:lum bright="-15000" contrast="25000"/>
          </a:blip>
          <a:srcRect r="47077" b="8744"/>
          <a:stretch/>
        </p:blipFill>
        <p:spPr>
          <a:xfrm>
            <a:off x="870699" y="2636912"/>
            <a:ext cx="3425101" cy="3348000"/>
          </a:xfrm>
          <a:prstGeom prst="rect">
            <a:avLst/>
          </a:prstGeom>
        </p:spPr>
      </p:pic>
      <p:sp>
        <p:nvSpPr>
          <p:cNvPr id="32" name="Textfeld 31">
            <a:extLst>
              <a:ext uri="{FF2B5EF4-FFF2-40B4-BE49-F238E27FC236}">
                <a16:creationId xmlns:a16="http://schemas.microsoft.com/office/drawing/2014/main" id="{2C6D653E-E58D-4B82-BA8C-E859412CE6CA}"/>
              </a:ext>
            </a:extLst>
          </p:cNvPr>
          <p:cNvSpPr txBox="1"/>
          <p:nvPr/>
        </p:nvSpPr>
        <p:spPr>
          <a:xfrm>
            <a:off x="551384" y="5984912"/>
            <a:ext cx="4225331" cy="523220"/>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Design </a:t>
            </a:r>
            <a:r>
              <a:rPr lang="de-DE" sz="1600" dirty="0" err="1">
                <a:latin typeface="Arial" panose="020B0604020202020204" pitchFamily="34" charset="0"/>
                <a:cs typeface="Arial" panose="020B0604020202020204" pitchFamily="34" charset="0"/>
              </a:rPr>
              <a:t>of</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rig</a:t>
            </a:r>
            <a:r>
              <a:rPr lang="de-DE" sz="1600" dirty="0">
                <a:latin typeface="Arial" panose="020B0604020202020204" pitchFamily="34" charset="0"/>
                <a:cs typeface="Arial" panose="020B0604020202020204" pitchFamily="34" charset="0"/>
              </a:rPr>
              <a:t> and </a:t>
            </a:r>
            <a:r>
              <a:rPr lang="de-DE" sz="1600" dirty="0" err="1">
                <a:latin typeface="Arial" panose="020B0604020202020204" pitchFamily="34" charset="0"/>
                <a:cs typeface="Arial" panose="020B0604020202020204" pitchFamily="34" charset="0"/>
              </a:rPr>
              <a:t>capsule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for</a:t>
            </a:r>
            <a:r>
              <a:rPr lang="de-DE" sz="1600" dirty="0">
                <a:latin typeface="Arial" panose="020B0604020202020204" pitchFamily="34" charset="0"/>
                <a:cs typeface="Arial" panose="020B0604020202020204" pitchFamily="34" charset="0"/>
              </a:rPr>
              <a:t> IFMIF-DONES</a:t>
            </a:r>
          </a:p>
          <a:p>
            <a:r>
              <a:rPr lang="en-US" sz="1200" dirty="0">
                <a:latin typeface="Arial" panose="020B0604020202020204" pitchFamily="34" charset="0"/>
                <a:cs typeface="Arial" panose="020B0604020202020204" pitchFamily="34" charset="0"/>
              </a:rPr>
              <a:t>F. </a:t>
            </a:r>
            <a:r>
              <a:rPr lang="en-US" sz="1200" dirty="0" err="1">
                <a:latin typeface="Arial" panose="020B0604020202020204" pitchFamily="34" charset="0"/>
                <a:cs typeface="Arial" panose="020B0604020202020204" pitchFamily="34" charset="0"/>
              </a:rPr>
              <a:t>Arbeiter</a:t>
            </a:r>
            <a:r>
              <a:rPr lang="en-US" sz="1200" dirty="0">
                <a:latin typeface="Arial" panose="020B0604020202020204" pitchFamily="34" charset="0"/>
                <a:cs typeface="Arial" panose="020B0604020202020204" pitchFamily="34" charset="0"/>
              </a:rPr>
              <a:t> et al., </a:t>
            </a:r>
            <a:r>
              <a:rPr lang="en-US" sz="1200" dirty="0" err="1">
                <a:latin typeface="Arial" panose="020B0604020202020204" pitchFamily="34" charset="0"/>
                <a:cs typeface="Arial" panose="020B0604020202020204" pitchFamily="34" charset="0"/>
              </a:rPr>
              <a:t>Nucl</a:t>
            </a:r>
            <a:r>
              <a:rPr lang="en-US" sz="1200" dirty="0">
                <a:latin typeface="Arial" panose="020B0604020202020204" pitchFamily="34" charset="0"/>
                <a:cs typeface="Arial" panose="020B0604020202020204" pitchFamily="34" charset="0"/>
              </a:rPr>
              <a:t>. Mater. Energy 9, 2016</a:t>
            </a:r>
            <a:endParaRPr lang="de-DE" sz="1200" dirty="0">
              <a:latin typeface="Arial" panose="020B0604020202020204" pitchFamily="34" charset="0"/>
              <a:cs typeface="Arial" panose="020B0604020202020204" pitchFamily="34" charset="0"/>
            </a:endParaRPr>
          </a:p>
        </p:txBody>
      </p:sp>
      <p:pic>
        <p:nvPicPr>
          <p:cNvPr id="34" name="Grafik 33">
            <a:extLst>
              <a:ext uri="{FF2B5EF4-FFF2-40B4-BE49-F238E27FC236}">
                <a16:creationId xmlns:a16="http://schemas.microsoft.com/office/drawing/2014/main" id="{00C828DE-3D68-4F75-AF9C-BDCBA7A3451F}"/>
              </a:ext>
            </a:extLst>
          </p:cNvPr>
          <p:cNvPicPr>
            <a:picLocks noChangeAspect="1"/>
          </p:cNvPicPr>
          <p:nvPr/>
        </p:nvPicPr>
        <p:blipFill rotWithShape="1">
          <a:blip r:embed="rId3">
            <a:lum bright="-15000" contrast="25000"/>
          </a:blip>
          <a:srcRect t="1" r="-11" b="2156"/>
          <a:stretch/>
        </p:blipFill>
        <p:spPr>
          <a:xfrm>
            <a:off x="4615115" y="2797228"/>
            <a:ext cx="7272000" cy="21485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Textfeld 34">
            <a:extLst>
              <a:ext uri="{FF2B5EF4-FFF2-40B4-BE49-F238E27FC236}">
                <a16:creationId xmlns:a16="http://schemas.microsoft.com/office/drawing/2014/main" id="{2CA2E458-3E3C-44F9-BA39-CD4BCACD04AD}"/>
              </a:ext>
            </a:extLst>
          </p:cNvPr>
          <p:cNvSpPr txBox="1"/>
          <p:nvPr/>
        </p:nvSpPr>
        <p:spPr>
          <a:xfrm>
            <a:off x="5622823" y="5013453"/>
            <a:ext cx="5256584" cy="338554"/>
          </a:xfrm>
          <a:prstGeom prst="rect">
            <a:avLst/>
          </a:prstGeom>
          <a:noFill/>
        </p:spPr>
        <p:txBody>
          <a:bodyPr wrap="square" rtlCol="0">
            <a:spAutoFit/>
          </a:bodyPr>
          <a:lstStyle/>
          <a:p>
            <a:r>
              <a:rPr lang="de-DE" sz="1600" dirty="0" err="1">
                <a:latin typeface="Arial" panose="020B0604020202020204" pitchFamily="34" charset="0"/>
                <a:cs typeface="Arial" panose="020B0604020202020204" pitchFamily="34" charset="0"/>
              </a:rPr>
              <a:t>Expected</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activity</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for</a:t>
            </a:r>
            <a:r>
              <a:rPr lang="de-DE" sz="1600" dirty="0">
                <a:latin typeface="Arial" panose="020B0604020202020204" pitchFamily="34" charset="0"/>
                <a:cs typeface="Arial" panose="020B0604020202020204" pitchFamily="34" charset="0"/>
              </a:rPr>
              <a:t> 24 </a:t>
            </a:r>
            <a:r>
              <a:rPr lang="de-DE" sz="1600" dirty="0" err="1">
                <a:latin typeface="Arial" panose="020B0604020202020204" pitchFamily="34" charset="0"/>
                <a:cs typeface="Arial" panose="020B0604020202020204" pitchFamily="34" charset="0"/>
              </a:rPr>
              <a:t>rigs</a:t>
            </a:r>
            <a:r>
              <a:rPr lang="de-DE" sz="1600" dirty="0">
                <a:latin typeface="Arial" panose="020B0604020202020204" pitchFamily="34" charset="0"/>
                <a:cs typeface="Arial" panose="020B0604020202020204" pitchFamily="34" charset="0"/>
              </a:rPr>
              <a:t> after </a:t>
            </a:r>
            <a:r>
              <a:rPr lang="de-DE" sz="1600" dirty="0" err="1">
                <a:latin typeface="Arial" panose="020B0604020202020204" pitchFamily="34" charset="0"/>
                <a:cs typeface="Arial" panose="020B0604020202020204" pitchFamily="34" charset="0"/>
              </a:rPr>
              <a:t>one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year</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of</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irradiation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6575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3339" y="116632"/>
            <a:ext cx="7137771" cy="514482"/>
          </a:xfrm>
          <a:prstGeom prst="rect">
            <a:avLst/>
          </a:prstGeom>
          <a:noFill/>
          <a:ln>
            <a:miter lim="800000"/>
            <a:headEnd/>
            <a:tailEnd/>
          </a:ln>
        </p:spPr>
        <p:txBody>
          <a:bodyPr vert="horz" wrap="square" lIns="121920" tIns="60960" rIns="121920" bIns="60960" numCol="1" anchor="t" anchorCtr="0" compatLnSpc="1">
            <a:prstTxWarp prst="textNoShape">
              <a:avLst/>
            </a:prstTxWarp>
          </a:bodyPr>
          <a:lstStyle/>
          <a:p>
            <a:pPr eaLnBrk="0" hangingPunct="0">
              <a:defRPr/>
            </a:pPr>
            <a:r>
              <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rPr>
              <a:t>The IFMIF-DONES Preparatory Phase project</a:t>
            </a:r>
            <a:endParaRPr lang="en-US" b="1" kern="0" dirty="0">
              <a:solidFill>
                <a:srgbClr val="C00000"/>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feld 2"/>
          <p:cNvSpPr txBox="1"/>
          <p:nvPr/>
        </p:nvSpPr>
        <p:spPr>
          <a:xfrm>
            <a:off x="551384" y="1124744"/>
            <a:ext cx="11305256" cy="2616101"/>
          </a:xfrm>
          <a:prstGeom prst="rect">
            <a:avLst/>
          </a:prstGeom>
          <a:noFill/>
        </p:spPr>
        <p:txBody>
          <a:bodyPr wrap="square" rtlCol="0">
            <a:spAutoFit/>
          </a:bodyPr>
          <a:lstStyle/>
          <a:p>
            <a:pPr>
              <a:spcBef>
                <a:spcPts val="1200"/>
              </a:spcBef>
            </a:pPr>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These questions were addressed during the IFMIF-DONES Preparatory Phase </a:t>
            </a:r>
            <a:r>
              <a:rPr lang="en-GB"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project</a:t>
            </a:r>
            <a:r>
              <a:rPr lang="en-GB" baseline="30000"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1</a:t>
            </a:r>
            <a:r>
              <a:rPr lang="en-GB"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 </a:t>
            </a:r>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in </a:t>
            </a:r>
            <a:r>
              <a:rPr lang="en-GB"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Work Package </a:t>
            </a:r>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9, </a:t>
            </a:r>
            <a:r>
              <a:rPr lang="en-US" i="1"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Support Facilities and Exploitation of Results</a:t>
            </a:r>
          </a:p>
          <a:p>
            <a:pPr>
              <a:spcBef>
                <a:spcPts val="1200"/>
              </a:spcBef>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Task 9.2: </a:t>
            </a:r>
            <a:r>
              <a:rPr lang="en-US" i="1"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Irradiated materials exploitation</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(2019-2021)</a:t>
            </a:r>
            <a:endPar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a:p>
            <a:pPr>
              <a:spcBef>
                <a:spcPts val="1200"/>
              </a:spcBef>
            </a:pPr>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hlinkClick r:id="rId2"/>
              </a:rPr>
              <a:t>https://ifmif-dones.es/projects/dones-prep/</a:t>
            </a:r>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a:t>
            </a:r>
          </a:p>
          <a:p>
            <a:endPar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a:p>
            <a:r>
              <a:rPr lang="en-GB"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Partners in T9.2: </a:t>
            </a:r>
          </a:p>
        </p:txBody>
      </p:sp>
      <p:pic>
        <p:nvPicPr>
          <p:cNvPr id="6" name="Grafik 5">
            <a:extLst>
              <a:ext uri="{FF2B5EF4-FFF2-40B4-BE49-F238E27FC236}">
                <a16:creationId xmlns:a16="http://schemas.microsoft.com/office/drawing/2014/main" id="{55B348B3-6AC7-4DB1-9FF8-2009B37457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160" y="2636912"/>
            <a:ext cx="2520280" cy="967732"/>
          </a:xfrm>
          <a:prstGeom prst="rect">
            <a:avLst/>
          </a:prstGeom>
        </p:spPr>
      </p:pic>
      <p:sp>
        <p:nvSpPr>
          <p:cNvPr id="7" name="Textfeld 6">
            <a:extLst>
              <a:ext uri="{FF2B5EF4-FFF2-40B4-BE49-F238E27FC236}">
                <a16:creationId xmlns:a16="http://schemas.microsoft.com/office/drawing/2014/main" id="{E1C1E74F-4BAF-48D1-A2F5-C8D379746D7F}"/>
              </a:ext>
            </a:extLst>
          </p:cNvPr>
          <p:cNvSpPr txBox="1"/>
          <p:nvPr/>
        </p:nvSpPr>
        <p:spPr>
          <a:xfrm>
            <a:off x="8116889" y="4234475"/>
            <a:ext cx="3595735" cy="954107"/>
          </a:xfrm>
          <a:prstGeom prst="rect">
            <a:avLst/>
          </a:prstGeom>
          <a:noFill/>
        </p:spPr>
        <p:txBody>
          <a:bodyPr wrap="square" rtlCol="0">
            <a:spAutoFit/>
          </a:bodyPr>
          <a:lstStyle/>
          <a:p>
            <a:r>
              <a:rPr lang="de-DE" sz="1400" baseline="30000" dirty="0">
                <a:latin typeface="Arial" panose="020B0604020202020204" pitchFamily="34" charset="0"/>
                <a:cs typeface="Arial" panose="020B0604020202020204" pitchFamily="34" charset="0"/>
              </a:rPr>
              <a:t>1</a:t>
            </a:r>
            <a:r>
              <a:rPr lang="de-DE" sz="1400" dirty="0">
                <a:latin typeface="Arial" panose="020B0604020202020204" pitchFamily="34" charset="0"/>
                <a:cs typeface="Arial" panose="020B0604020202020204" pitchFamily="34" charset="0"/>
              </a:rPr>
              <a:t> The </a:t>
            </a:r>
            <a:r>
              <a:rPr lang="en-US" sz="1400" dirty="0">
                <a:latin typeface="Arial" panose="020B0604020202020204" pitchFamily="34" charset="0"/>
                <a:cs typeface="Arial" panose="020B0604020202020204" pitchFamily="34" charset="0"/>
              </a:rPr>
              <a:t>DONES Preparatory Phase project has received funding from the Euratom research and training </a:t>
            </a:r>
            <a:r>
              <a:rPr lang="en-US" sz="1400" dirty="0" err="1">
                <a:latin typeface="Arial" panose="020B0604020202020204" pitchFamily="34" charset="0"/>
                <a:cs typeface="Arial" panose="020B0604020202020204" pitchFamily="34" charset="0"/>
              </a:rPr>
              <a:t>programme</a:t>
            </a:r>
            <a:r>
              <a:rPr lang="en-US" sz="1400" dirty="0">
                <a:latin typeface="Arial" panose="020B0604020202020204" pitchFamily="34" charset="0"/>
                <a:cs typeface="Arial" panose="020B0604020202020204" pitchFamily="34" charset="0"/>
              </a:rPr>
              <a:t> 2014-2018 under grant agreement No 870186. </a:t>
            </a:r>
            <a:r>
              <a:rPr lang="de-DE" sz="1400" dirty="0">
                <a:latin typeface="Arial" panose="020B0604020202020204" pitchFamily="34" charset="0"/>
                <a:cs typeface="Arial" panose="020B0604020202020204" pitchFamily="34" charset="0"/>
              </a:rPr>
              <a:t> </a:t>
            </a:r>
          </a:p>
        </p:txBody>
      </p:sp>
      <p:pic>
        <p:nvPicPr>
          <p:cNvPr id="9" name="Grafik 8">
            <a:extLst>
              <a:ext uri="{FF2B5EF4-FFF2-40B4-BE49-F238E27FC236}">
                <a16:creationId xmlns:a16="http://schemas.microsoft.com/office/drawing/2014/main" id="{D315E23B-2197-4705-8274-4A7C55B0FC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3379" y="2646222"/>
            <a:ext cx="1427237" cy="949112"/>
          </a:xfrm>
          <a:prstGeom prst="rect">
            <a:avLst/>
          </a:prstGeom>
        </p:spPr>
      </p:pic>
      <p:pic>
        <p:nvPicPr>
          <p:cNvPr id="11" name="Grafik 10">
            <a:extLst>
              <a:ext uri="{FF2B5EF4-FFF2-40B4-BE49-F238E27FC236}">
                <a16:creationId xmlns:a16="http://schemas.microsoft.com/office/drawing/2014/main" id="{5A671D59-E5F6-4DA2-BCCE-73FE0FA7C05A}"/>
              </a:ext>
            </a:extLst>
          </p:cNvPr>
          <p:cNvPicPr>
            <a:picLocks noChangeAspect="1"/>
          </p:cNvPicPr>
          <p:nvPr/>
        </p:nvPicPr>
        <p:blipFill>
          <a:blip r:embed="rId5"/>
          <a:stretch>
            <a:fillRect/>
          </a:stretch>
        </p:blipFill>
        <p:spPr>
          <a:xfrm>
            <a:off x="2999656" y="3813102"/>
            <a:ext cx="1607234" cy="685655"/>
          </a:xfrm>
          <a:prstGeom prst="rect">
            <a:avLst/>
          </a:prstGeom>
        </p:spPr>
      </p:pic>
      <p:pic>
        <p:nvPicPr>
          <p:cNvPr id="13" name="Grafik 12">
            <a:extLst>
              <a:ext uri="{FF2B5EF4-FFF2-40B4-BE49-F238E27FC236}">
                <a16:creationId xmlns:a16="http://schemas.microsoft.com/office/drawing/2014/main" id="{7AE84975-7AD4-46D6-81E7-13197178F46D}"/>
              </a:ext>
            </a:extLst>
          </p:cNvPr>
          <p:cNvPicPr>
            <a:picLocks noChangeAspect="1"/>
          </p:cNvPicPr>
          <p:nvPr/>
        </p:nvPicPr>
        <p:blipFill>
          <a:blip r:embed="rId6"/>
          <a:stretch>
            <a:fillRect/>
          </a:stretch>
        </p:blipFill>
        <p:spPr>
          <a:xfrm>
            <a:off x="5840813" y="4345743"/>
            <a:ext cx="1257118" cy="1101967"/>
          </a:xfrm>
          <a:prstGeom prst="rect">
            <a:avLst/>
          </a:prstGeom>
        </p:spPr>
      </p:pic>
      <p:pic>
        <p:nvPicPr>
          <p:cNvPr id="15" name="Grafik 14">
            <a:extLst>
              <a:ext uri="{FF2B5EF4-FFF2-40B4-BE49-F238E27FC236}">
                <a16:creationId xmlns:a16="http://schemas.microsoft.com/office/drawing/2014/main" id="{2E51D297-A09A-49CA-B368-BA82C8EEFDE9}"/>
              </a:ext>
            </a:extLst>
          </p:cNvPr>
          <p:cNvPicPr>
            <a:picLocks noChangeAspect="1"/>
          </p:cNvPicPr>
          <p:nvPr/>
        </p:nvPicPr>
        <p:blipFill>
          <a:blip r:embed="rId7"/>
          <a:stretch>
            <a:fillRect/>
          </a:stretch>
        </p:blipFill>
        <p:spPr>
          <a:xfrm>
            <a:off x="2530089" y="4577728"/>
            <a:ext cx="1795842" cy="637996"/>
          </a:xfrm>
          <a:prstGeom prst="rect">
            <a:avLst/>
          </a:prstGeom>
        </p:spPr>
      </p:pic>
      <p:pic>
        <p:nvPicPr>
          <p:cNvPr id="17" name="Grafik 16">
            <a:extLst>
              <a:ext uri="{FF2B5EF4-FFF2-40B4-BE49-F238E27FC236}">
                <a16:creationId xmlns:a16="http://schemas.microsoft.com/office/drawing/2014/main" id="{AF8C35AD-00E3-4FE9-A168-26EB26942E7D}"/>
              </a:ext>
            </a:extLst>
          </p:cNvPr>
          <p:cNvPicPr>
            <a:picLocks noChangeAspect="1"/>
          </p:cNvPicPr>
          <p:nvPr/>
        </p:nvPicPr>
        <p:blipFill>
          <a:blip r:embed="rId8"/>
          <a:stretch>
            <a:fillRect/>
          </a:stretch>
        </p:blipFill>
        <p:spPr>
          <a:xfrm>
            <a:off x="5032268" y="3789040"/>
            <a:ext cx="1875802" cy="621869"/>
          </a:xfrm>
          <a:prstGeom prst="rect">
            <a:avLst/>
          </a:prstGeom>
        </p:spPr>
      </p:pic>
      <p:pic>
        <p:nvPicPr>
          <p:cNvPr id="19" name="Grafik 18">
            <a:extLst>
              <a:ext uri="{FF2B5EF4-FFF2-40B4-BE49-F238E27FC236}">
                <a16:creationId xmlns:a16="http://schemas.microsoft.com/office/drawing/2014/main" id="{C5729285-2EB7-406B-9977-99B09FCF198E}"/>
              </a:ext>
            </a:extLst>
          </p:cNvPr>
          <p:cNvPicPr>
            <a:picLocks noChangeAspect="1"/>
          </p:cNvPicPr>
          <p:nvPr/>
        </p:nvPicPr>
        <p:blipFill>
          <a:blip r:embed="rId9"/>
          <a:stretch>
            <a:fillRect/>
          </a:stretch>
        </p:blipFill>
        <p:spPr>
          <a:xfrm>
            <a:off x="485103" y="3789040"/>
            <a:ext cx="2350934" cy="733777"/>
          </a:xfrm>
          <a:prstGeom prst="rect">
            <a:avLst/>
          </a:prstGeom>
        </p:spPr>
      </p:pic>
      <p:pic>
        <p:nvPicPr>
          <p:cNvPr id="21" name="Grafik 20">
            <a:extLst>
              <a:ext uri="{FF2B5EF4-FFF2-40B4-BE49-F238E27FC236}">
                <a16:creationId xmlns:a16="http://schemas.microsoft.com/office/drawing/2014/main" id="{00FBD822-859B-4DB5-9C19-1AF40102B206}"/>
              </a:ext>
            </a:extLst>
          </p:cNvPr>
          <p:cNvPicPr>
            <a:picLocks noChangeAspect="1"/>
          </p:cNvPicPr>
          <p:nvPr/>
        </p:nvPicPr>
        <p:blipFill>
          <a:blip r:embed="rId10"/>
          <a:stretch>
            <a:fillRect/>
          </a:stretch>
        </p:blipFill>
        <p:spPr>
          <a:xfrm>
            <a:off x="627714" y="4563339"/>
            <a:ext cx="1703100" cy="619989"/>
          </a:xfrm>
          <a:prstGeom prst="rect">
            <a:avLst/>
          </a:prstGeom>
        </p:spPr>
      </p:pic>
      <p:pic>
        <p:nvPicPr>
          <p:cNvPr id="29" name="Grafik 28">
            <a:extLst>
              <a:ext uri="{FF2B5EF4-FFF2-40B4-BE49-F238E27FC236}">
                <a16:creationId xmlns:a16="http://schemas.microsoft.com/office/drawing/2014/main" id="{70C6C619-BB33-40F6-8D09-DC8585306E07}"/>
              </a:ext>
            </a:extLst>
          </p:cNvPr>
          <p:cNvPicPr>
            <a:picLocks noChangeAspect="1"/>
          </p:cNvPicPr>
          <p:nvPr/>
        </p:nvPicPr>
        <p:blipFill>
          <a:blip r:embed="rId11"/>
          <a:stretch>
            <a:fillRect/>
          </a:stretch>
        </p:blipFill>
        <p:spPr>
          <a:xfrm>
            <a:off x="4625601" y="4668384"/>
            <a:ext cx="1066346" cy="492160"/>
          </a:xfrm>
          <a:prstGeom prst="rect">
            <a:avLst/>
          </a:prstGeom>
        </p:spPr>
      </p:pic>
    </p:spTree>
    <p:extLst>
      <p:ext uri="{BB962C8B-B14F-4D97-AF65-F5344CB8AC3E}">
        <p14:creationId xmlns:p14="http://schemas.microsoft.com/office/powerpoint/2010/main" val="1711304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3339" y="116632"/>
            <a:ext cx="7536837" cy="514482"/>
          </a:xfrm>
          <a:prstGeom prst="rect">
            <a:avLst/>
          </a:prstGeom>
          <a:noFill/>
          <a:ln>
            <a:miter lim="800000"/>
            <a:headEnd/>
            <a:tailEnd/>
          </a:ln>
        </p:spPr>
        <p:txBody>
          <a:bodyPr vert="horz" wrap="square" lIns="121920" tIns="60960" rIns="121920" bIns="60960" numCol="1" anchor="t" anchorCtr="0" compatLnSpc="1">
            <a:prstTxWarp prst="textNoShape">
              <a:avLst/>
            </a:prstTxWarp>
          </a:bodyPr>
          <a:lstStyle/>
          <a:p>
            <a:pPr eaLnBrk="0" hangingPunct="0">
              <a:defRPr/>
            </a:pPr>
            <a:r>
              <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rPr>
              <a:t>Topics identified within DONES-</a:t>
            </a:r>
            <a:r>
              <a:rPr lang="en-US" b="1" kern="0" dirty="0" err="1">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rPr>
              <a:t>PreP</a:t>
            </a:r>
            <a:r>
              <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rPr>
              <a:t> T9.2</a:t>
            </a:r>
            <a:endParaRPr lang="en-US" b="1" kern="0" dirty="0">
              <a:solidFill>
                <a:srgbClr val="C00000"/>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feld 2"/>
          <p:cNvSpPr txBox="1"/>
          <p:nvPr/>
        </p:nvSpPr>
        <p:spPr>
          <a:xfrm>
            <a:off x="191345" y="980728"/>
            <a:ext cx="11305256" cy="1692771"/>
          </a:xfrm>
          <a:prstGeom prst="rect">
            <a:avLst/>
          </a:prstGeom>
          <a:noFill/>
        </p:spPr>
        <p:txBody>
          <a:bodyPr wrap="square" rtlCol="0">
            <a:spAutoFit/>
          </a:bodyPr>
          <a:lstStyle/>
          <a:p>
            <a:pPr marL="457200" indent="-457200">
              <a:buFont typeface="+mj-lt"/>
              <a:buAutoNum type="arabicPeriod"/>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Definition of requirements for the facilities to be used for DONES-PIE</a:t>
            </a:r>
          </a:p>
          <a:p>
            <a:pPr marL="717550" lvl="1" indent="-269875">
              <a:buFont typeface="Arial" panose="020B0604020202020204" pitchFamily="34" charset="0"/>
              <a:buChar char="•"/>
            </a:pPr>
            <a:r>
              <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Identifying and defining the requirements of facilities needed for handling and analysis at PIE phase</a:t>
            </a:r>
          </a:p>
          <a:p>
            <a:pPr marL="717550" lvl="1" indent="-269875">
              <a:buFont typeface="Arial" panose="020B0604020202020204" pitchFamily="34" charset="0"/>
              <a:buChar char="•"/>
            </a:pPr>
            <a:r>
              <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Based on definition of samples and QA requirements for standardized, SSTT, and non‐standardized tests</a:t>
            </a:r>
          </a:p>
        </p:txBody>
      </p:sp>
      <p:sp>
        <p:nvSpPr>
          <p:cNvPr id="16" name="Textfeld 15">
            <a:extLst>
              <a:ext uri="{FF2B5EF4-FFF2-40B4-BE49-F238E27FC236}">
                <a16:creationId xmlns:a16="http://schemas.microsoft.com/office/drawing/2014/main" id="{F36CA72A-4001-44F0-B031-FE3783028BFB}"/>
              </a:ext>
            </a:extLst>
          </p:cNvPr>
          <p:cNvSpPr txBox="1"/>
          <p:nvPr/>
        </p:nvSpPr>
        <p:spPr>
          <a:xfrm>
            <a:off x="191344" y="2641843"/>
            <a:ext cx="11305257" cy="1692771"/>
          </a:xfrm>
          <a:prstGeom prst="rect">
            <a:avLst/>
          </a:prstGeom>
          <a:noFill/>
        </p:spPr>
        <p:txBody>
          <a:bodyPr wrap="square" rtlCol="0">
            <a:spAutoFit/>
          </a:bodyPr>
          <a:lstStyle/>
          <a:p>
            <a:pPr marL="457200" indent="-457200">
              <a:spcBef>
                <a:spcPts val="600"/>
              </a:spcBef>
              <a:buFont typeface="+mj-lt"/>
              <a:buAutoNum type="arabicPeriod" startAt="2"/>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Evaluation of facilities that could be used for DONES-PIE</a:t>
            </a:r>
          </a:p>
          <a:p>
            <a:pPr marL="717550" lvl="1" indent="-269875">
              <a:buFont typeface="Arial" panose="020B0604020202020204" pitchFamily="34" charset="0"/>
              <a:buChar char="•"/>
            </a:pPr>
            <a:r>
              <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Present and prospective status (10‐15 y timeframe)</a:t>
            </a:r>
          </a:p>
          <a:p>
            <a:pPr marL="717550" lvl="1" indent="-269875">
              <a:buFont typeface="Arial" panose="020B0604020202020204" pitchFamily="34" charset="0"/>
              <a:buChar char="•"/>
            </a:pPr>
            <a:r>
              <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Staff, competencies, installations available and planned (including risks)</a:t>
            </a:r>
          </a:p>
          <a:p>
            <a:pPr marL="717550" lvl="1" indent="-269875">
              <a:buFont typeface="Arial" panose="020B0604020202020204" pitchFamily="34" charset="0"/>
              <a:buChar char="•"/>
            </a:pPr>
            <a:r>
              <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Nuclear installations, capability to handle capsules filled with </a:t>
            </a:r>
            <a:r>
              <a:rPr lang="en-US" sz="2000"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NaK</a:t>
            </a:r>
            <a:endPar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a:p>
            <a:pPr marL="717550" lvl="1" indent="-269875">
              <a:buFont typeface="Arial" panose="020B0604020202020204" pitchFamily="34" charset="0"/>
              <a:buChar char="•"/>
            </a:pPr>
            <a:r>
              <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Quality </a:t>
            </a:r>
            <a:r>
              <a:rPr lang="en-US" sz="2000"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assurance and safety procedures</a:t>
            </a:r>
            <a:endPar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pic>
        <p:nvPicPr>
          <p:cNvPr id="14" name="Grafik 13">
            <a:extLst>
              <a:ext uri="{FF2B5EF4-FFF2-40B4-BE49-F238E27FC236}">
                <a16:creationId xmlns:a16="http://schemas.microsoft.com/office/drawing/2014/main" id="{EA1E5617-BFFF-4565-AA14-4442EFEAB46B}"/>
              </a:ext>
            </a:extLst>
          </p:cNvPr>
          <p:cNvPicPr>
            <a:picLocks noChangeAspect="1"/>
          </p:cNvPicPr>
          <p:nvPr/>
        </p:nvPicPr>
        <p:blipFill>
          <a:blip r:embed="rId2"/>
          <a:stretch>
            <a:fillRect/>
          </a:stretch>
        </p:blipFill>
        <p:spPr>
          <a:xfrm>
            <a:off x="9120336" y="3140968"/>
            <a:ext cx="2998025" cy="1998684"/>
          </a:xfrm>
          <a:prstGeom prst="rect">
            <a:avLst/>
          </a:prstGeom>
          <a:ln>
            <a:noFill/>
          </a:ln>
          <a:effectLst>
            <a:outerShdw blurRad="292100" dist="139700" dir="2700000" algn="tl" rotWithShape="0">
              <a:srgbClr val="333333">
                <a:alpha val="65000"/>
              </a:srgbClr>
            </a:outerShdw>
          </a:effectLst>
        </p:spPr>
      </p:pic>
      <p:sp>
        <p:nvSpPr>
          <p:cNvPr id="6" name="Textfeld 5">
            <a:extLst>
              <a:ext uri="{FF2B5EF4-FFF2-40B4-BE49-F238E27FC236}">
                <a16:creationId xmlns:a16="http://schemas.microsoft.com/office/drawing/2014/main" id="{F36CA72A-4001-44F0-B031-FE3783028BFB}"/>
              </a:ext>
            </a:extLst>
          </p:cNvPr>
          <p:cNvSpPr txBox="1"/>
          <p:nvPr/>
        </p:nvSpPr>
        <p:spPr>
          <a:xfrm>
            <a:off x="191344" y="4309589"/>
            <a:ext cx="11305257" cy="1692771"/>
          </a:xfrm>
          <a:prstGeom prst="rect">
            <a:avLst/>
          </a:prstGeom>
          <a:noFill/>
        </p:spPr>
        <p:txBody>
          <a:bodyPr wrap="square" rtlCol="0">
            <a:spAutoFit/>
          </a:bodyPr>
          <a:lstStyle/>
          <a:p>
            <a:pPr marL="457200" lvl="1" indent="-457200">
              <a:spcBef>
                <a:spcPts val="600"/>
              </a:spcBef>
              <a:buFont typeface="+mj-lt"/>
              <a:buAutoNum type="arabicPeriod" startAt="3"/>
            </a:pP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Trade‐off </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study in order to evaluate the possibilities of</a:t>
            </a:r>
          </a:p>
          <a:p>
            <a:pPr marL="717550" lvl="1" indent="-269875">
              <a:buFont typeface="Arial" panose="020B0604020202020204" pitchFamily="34" charset="0"/>
              <a:buChar char="•"/>
            </a:pPr>
            <a:r>
              <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On‐site materials characterization</a:t>
            </a:r>
          </a:p>
          <a:p>
            <a:pPr marL="717550" lvl="1" indent="-269875">
              <a:buFont typeface="Arial" panose="020B0604020202020204" pitchFamily="34" charset="0"/>
              <a:buChar char="•"/>
            </a:pPr>
            <a:r>
              <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Off‐site materials characterization in existing labs</a:t>
            </a:r>
          </a:p>
          <a:p>
            <a:pPr marL="717550" lvl="1" indent="-269875">
              <a:buFont typeface="Arial" panose="020B0604020202020204" pitchFamily="34" charset="0"/>
              <a:buChar char="•"/>
            </a:pPr>
            <a:r>
              <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Or even </a:t>
            </a:r>
            <a:r>
              <a:rPr lang="en-US" sz="2000"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a combined </a:t>
            </a:r>
            <a:r>
              <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approach, in which some properties are analyzed on‐site and others in a distributed network of </a:t>
            </a:r>
            <a:r>
              <a:rPr lang="en-US" sz="2000"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labs</a:t>
            </a:r>
            <a:endParaRPr lang="en-US" sz="2000"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481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3339" y="116632"/>
            <a:ext cx="10777197" cy="514482"/>
          </a:xfrm>
          <a:prstGeom prst="rect">
            <a:avLst/>
          </a:prstGeom>
          <a:noFill/>
          <a:ln>
            <a:miter lim="800000"/>
            <a:headEnd/>
            <a:tailEnd/>
          </a:ln>
        </p:spPr>
        <p:txBody>
          <a:bodyPr vert="horz" wrap="square" lIns="121920" tIns="60960" rIns="121920" bIns="60960" numCol="1" anchor="t" anchorCtr="0" compatLnSpc="1">
            <a:prstTxWarp prst="textNoShape">
              <a:avLst/>
            </a:prstTxWarp>
          </a:bodyPr>
          <a:lstStyle/>
          <a:p>
            <a:pPr eaLnBrk="0" hangingPunct="0">
              <a:defRPr/>
            </a:pPr>
            <a:r>
              <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rPr>
              <a:t>1. Definition of requirements for the facilities to be used for DONES-PIE</a:t>
            </a:r>
          </a:p>
        </p:txBody>
      </p:sp>
      <p:sp>
        <p:nvSpPr>
          <p:cNvPr id="4" name="Textfeld 3">
            <a:extLst>
              <a:ext uri="{FF2B5EF4-FFF2-40B4-BE49-F238E27FC236}">
                <a16:creationId xmlns:a16="http://schemas.microsoft.com/office/drawing/2014/main" id="{436AB3F7-E469-4733-81B1-FB1E41C0026B}"/>
              </a:ext>
            </a:extLst>
          </p:cNvPr>
          <p:cNvSpPr txBox="1"/>
          <p:nvPr/>
        </p:nvSpPr>
        <p:spPr>
          <a:xfrm>
            <a:off x="407368" y="1062315"/>
            <a:ext cx="11233248" cy="164660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Transportation Coordination Office for external transports from DONES to nuclear PIE laboratories and further to non‐nuclear laboratories</a:t>
            </a:r>
          </a:p>
          <a:p>
            <a:pPr marL="342900" indent="-342900">
              <a:spcBef>
                <a:spcPts val="600"/>
              </a:spcBef>
              <a:buFont typeface="Arial" panose="020B0604020202020204" pitchFamily="34" charset="0"/>
              <a:buChar char="•"/>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Activities of  700 </a:t>
            </a:r>
            <a:r>
              <a:rPr lang="en-US"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TBq</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(module),  80 </a:t>
            </a:r>
            <a:r>
              <a:rPr lang="en-US"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TBq</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(rig), or 0.1 </a:t>
            </a:r>
            <a:r>
              <a:rPr lang="en-US"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TBq</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(specimens) will however require Type B containers for </a:t>
            </a: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transport</a:t>
            </a:r>
            <a:endPar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9E7157C8-0ED5-4BE4-93D8-8B7E1BE599E7}"/>
              </a:ext>
            </a:extLst>
          </p:cNvPr>
          <p:cNvSpPr txBox="1"/>
          <p:nvPr/>
        </p:nvSpPr>
        <p:spPr>
          <a:xfrm>
            <a:off x="407368" y="2780928"/>
            <a:ext cx="8208912" cy="3200876"/>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Hot Cell to dismantle irradiation modules on DONES site will relax requirements on transport and reduce the amount of activity and volume </a:t>
            </a: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transported</a:t>
            </a:r>
            <a:endPar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A list of primary mechanical tests needs to be specified (others will also be needed)</a:t>
            </a:r>
          </a:p>
          <a:p>
            <a:pPr marL="342900" indent="-342900">
              <a:spcBef>
                <a:spcPts val="600"/>
              </a:spcBef>
              <a:buFont typeface="Arial" panose="020B0604020202020204" pitchFamily="34" charset="0"/>
              <a:buChar char="•"/>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Guidance will be necessary for accreditation, internal document management systems, and for internal operational procedures for </a:t>
            </a: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tests</a:t>
            </a:r>
            <a:endParaRPr lang="de-DE"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504C1520-6190-414E-88DD-48E43ED26F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728"/>
          <a:stretch/>
        </p:blipFill>
        <p:spPr>
          <a:xfrm>
            <a:off x="8976320" y="3429000"/>
            <a:ext cx="2850171" cy="26016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901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3339" y="116632"/>
            <a:ext cx="10777197" cy="514482"/>
          </a:xfrm>
          <a:prstGeom prst="rect">
            <a:avLst/>
          </a:prstGeom>
          <a:noFill/>
          <a:ln>
            <a:miter lim="800000"/>
            <a:headEnd/>
            <a:tailEnd/>
          </a:ln>
        </p:spPr>
        <p:txBody>
          <a:bodyPr vert="horz" wrap="square" lIns="121920" tIns="60960" rIns="121920" bIns="60960" numCol="1" anchor="t" anchorCtr="0" compatLnSpc="1">
            <a:prstTxWarp prst="textNoShape">
              <a:avLst/>
            </a:prstTxWarp>
          </a:bodyPr>
          <a:lstStyle/>
          <a:p>
            <a:pPr eaLnBrk="0" hangingPunct="0">
              <a:defRPr/>
            </a:pPr>
            <a:r>
              <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rPr>
              <a:t>2. Evaluation of existing facilities that could be used for DONES-PIE</a:t>
            </a:r>
          </a:p>
          <a:p>
            <a:pPr eaLnBrk="0" hangingPunct="0">
              <a:defRPr/>
            </a:pPr>
            <a:endPar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436AB3F7-E469-4733-81B1-FB1E41C0026B}"/>
              </a:ext>
            </a:extLst>
          </p:cNvPr>
          <p:cNvSpPr txBox="1"/>
          <p:nvPr/>
        </p:nvSpPr>
        <p:spPr>
          <a:xfrm>
            <a:off x="407367" y="908720"/>
            <a:ext cx="7416823" cy="5493812"/>
          </a:xfrm>
          <a:prstGeom prst="rect">
            <a:avLst/>
          </a:prstGeom>
          <a:noFill/>
        </p:spPr>
        <p:txBody>
          <a:bodyPr wrap="square" rtlCol="0">
            <a:spAutoFit/>
          </a:bodyPr>
          <a:lstStyle/>
          <a:p>
            <a:pPr algn="l"/>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Goal: a database of materials properties after irradiation by fusion-like neutrons</a:t>
            </a:r>
          </a:p>
          <a:p>
            <a:pPr algn="l">
              <a:spcBef>
                <a:spcPts val="1200"/>
              </a:spcBef>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Conclusions of the report:</a:t>
            </a:r>
          </a:p>
          <a:p>
            <a:pPr marL="457200" indent="-457200" algn="l">
              <a:spcBef>
                <a:spcPts val="600"/>
              </a:spcBef>
              <a:buFont typeface="+mj-lt"/>
              <a:buAutoNum type="arabicPeriod"/>
            </a:pPr>
            <a:r>
              <a:rPr lang="en-US" sz="22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Europe will have the facilities needed to perform the required tests when irradiated samples become available, based on the current status and planned evolution of the </a:t>
            </a:r>
            <a:r>
              <a:rPr lang="en-US" sz="2200"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nuclearized (“hot”) </a:t>
            </a:r>
            <a:r>
              <a:rPr lang="en-US" sz="22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laboratories.</a:t>
            </a:r>
          </a:p>
          <a:p>
            <a:pPr marL="457200" indent="-457200" algn="l">
              <a:buFont typeface="+mj-lt"/>
              <a:buAutoNum type="arabicPeriod"/>
            </a:pPr>
            <a:r>
              <a:rPr lang="en-US" sz="22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In addition to mechanical tests and physical properties measurements, microstructural investigations will be required for a thorough understanding of irradiation-induced modifications of materials microstructures.</a:t>
            </a:r>
          </a:p>
          <a:p>
            <a:pPr marL="457200" indent="-457200" algn="l">
              <a:buFont typeface="+mj-lt"/>
              <a:buAutoNum type="arabicPeriod"/>
            </a:pPr>
            <a:r>
              <a:rPr lang="en-US" sz="22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The hot laboratories in Europe possess the necessary tools, including state-of-the-art instruments for performing microstructure analysis down to atomic scale. </a:t>
            </a:r>
          </a:p>
        </p:txBody>
      </p:sp>
      <p:pic>
        <p:nvPicPr>
          <p:cNvPr id="7" name="Grafik 6">
            <a:extLst>
              <a:ext uri="{FF2B5EF4-FFF2-40B4-BE49-F238E27FC236}">
                <a16:creationId xmlns:a16="http://schemas.microsoft.com/office/drawing/2014/main" id="{83C3529B-FDCD-40F0-86BC-42561F3957C2}"/>
              </a:ext>
            </a:extLst>
          </p:cNvPr>
          <p:cNvPicPr>
            <a:picLocks noChangeAspect="1"/>
          </p:cNvPicPr>
          <p:nvPr/>
        </p:nvPicPr>
        <p:blipFill>
          <a:blip r:embed="rId2"/>
          <a:stretch>
            <a:fillRect/>
          </a:stretch>
        </p:blipFill>
        <p:spPr>
          <a:xfrm rot="295418">
            <a:off x="8050960" y="795424"/>
            <a:ext cx="3870335" cy="545065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806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3339" y="116632"/>
            <a:ext cx="10777197" cy="514482"/>
          </a:xfrm>
          <a:prstGeom prst="rect">
            <a:avLst/>
          </a:prstGeom>
          <a:noFill/>
          <a:ln>
            <a:miter lim="800000"/>
            <a:headEnd/>
            <a:tailEnd/>
          </a:ln>
        </p:spPr>
        <p:txBody>
          <a:bodyPr vert="horz" wrap="square" lIns="121920" tIns="60960" rIns="121920" bIns="60960" numCol="1" anchor="t" anchorCtr="0" compatLnSpc="1">
            <a:prstTxWarp prst="textNoShape">
              <a:avLst/>
            </a:prstTxWarp>
          </a:bodyPr>
          <a:lstStyle/>
          <a:p>
            <a:pPr eaLnBrk="0" hangingPunct="0">
              <a:defRPr/>
            </a:pPr>
            <a:r>
              <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rPr>
              <a:t>3. Trade‐off study in order to evaluate on-site vs. off-site DONES-PIE (I)</a:t>
            </a:r>
          </a:p>
          <a:p>
            <a:pPr eaLnBrk="0" hangingPunct="0">
              <a:defRPr/>
            </a:pPr>
            <a:endPar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436AB3F7-E469-4733-81B1-FB1E41C0026B}"/>
              </a:ext>
            </a:extLst>
          </p:cNvPr>
          <p:cNvSpPr txBox="1"/>
          <p:nvPr/>
        </p:nvSpPr>
        <p:spPr>
          <a:xfrm>
            <a:off x="263352" y="764704"/>
            <a:ext cx="11712624" cy="255454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First approach: considering the two extremes</a:t>
            </a:r>
          </a:p>
          <a:p>
            <a:pPr marL="717550" lvl="1" indent="-358775">
              <a:spcBef>
                <a:spcPts val="600"/>
              </a:spcBef>
              <a:buFont typeface="+mj-lt"/>
              <a:buAutoNum type="alphaLcParenR"/>
            </a:pPr>
            <a:r>
              <a:rPr lang="en-US" sz="22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all PIE completely on-site at DONES</a:t>
            </a:r>
          </a:p>
          <a:p>
            <a:pPr marL="717550" lvl="1" indent="-358775">
              <a:spcBef>
                <a:spcPts val="600"/>
              </a:spcBef>
              <a:buFont typeface="+mj-lt"/>
              <a:buAutoNum type="alphaLcParenR"/>
            </a:pPr>
            <a:r>
              <a:rPr lang="en-US" sz="22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all PIE in </a:t>
            </a:r>
            <a:r>
              <a:rPr lang="en-US" sz="2200"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currently </a:t>
            </a:r>
            <a:r>
              <a:rPr lang="en-US" sz="22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existing European laboratories</a:t>
            </a:r>
          </a:p>
          <a:p>
            <a:pPr marL="342900" indent="-342900">
              <a:spcBef>
                <a:spcPts val="600"/>
              </a:spcBef>
              <a:buFont typeface="Arial" panose="020B0604020202020204" pitchFamily="34" charset="0"/>
              <a:buChar char="•"/>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Taking account of </a:t>
            </a: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time-effectiveness and the </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various </a:t>
            </a: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technical, </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financial, staffing and research-political advantages and disadvantages</a:t>
            </a:r>
          </a:p>
          <a:p>
            <a:pPr marL="342900" indent="-342900">
              <a:spcBef>
                <a:spcPts val="600"/>
              </a:spcBef>
              <a:buFont typeface="Arial" panose="020B0604020202020204" pitchFamily="34" charset="0"/>
              <a:buChar char="•"/>
            </a:pP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Both </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extreme options turn out to be flawed by major critical </a:t>
            </a: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disadvantages</a:t>
            </a:r>
            <a:endPar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767FC2AE-CC34-4A7F-8A06-4183919F19E1}"/>
              </a:ext>
            </a:extLst>
          </p:cNvPr>
          <p:cNvPicPr>
            <a:picLocks noChangeAspect="1"/>
          </p:cNvPicPr>
          <p:nvPr/>
        </p:nvPicPr>
        <p:blipFill>
          <a:blip r:embed="rId2"/>
          <a:stretch>
            <a:fillRect/>
          </a:stretch>
        </p:blipFill>
        <p:spPr>
          <a:xfrm>
            <a:off x="6023992" y="3356992"/>
            <a:ext cx="6012000" cy="2963215"/>
          </a:xfrm>
          <a:prstGeom prst="rect">
            <a:avLst/>
          </a:prstGeom>
          <a:ln>
            <a:noFill/>
          </a:ln>
          <a:effectLst>
            <a:outerShdw blurRad="292100" dist="38100" dir="2700000" algn="tl" rotWithShape="0">
              <a:srgbClr val="333333">
                <a:alpha val="65000"/>
              </a:srgbClr>
            </a:outerShdw>
          </a:effectLst>
        </p:spPr>
      </p:pic>
      <p:sp>
        <p:nvSpPr>
          <p:cNvPr id="6" name="Textfeld 5">
            <a:extLst>
              <a:ext uri="{FF2B5EF4-FFF2-40B4-BE49-F238E27FC236}">
                <a16:creationId xmlns:a16="http://schemas.microsoft.com/office/drawing/2014/main" id="{E8997F5C-6161-44DD-8339-CD634EB5849E}"/>
              </a:ext>
            </a:extLst>
          </p:cNvPr>
          <p:cNvSpPr txBox="1"/>
          <p:nvPr/>
        </p:nvSpPr>
        <p:spPr>
          <a:xfrm>
            <a:off x="1295128" y="5773038"/>
            <a:ext cx="4728864" cy="584775"/>
          </a:xfrm>
          <a:prstGeom prst="rect">
            <a:avLst/>
          </a:prstGeom>
          <a:noFill/>
        </p:spPr>
        <p:txBody>
          <a:bodyPr wrap="square" rtlCol="0">
            <a:spAutoFit/>
          </a:bodyPr>
          <a:lstStyle/>
          <a:p>
            <a:pPr algn="r"/>
            <a:r>
              <a:rPr lang="de-DE" sz="1600" dirty="0" err="1">
                <a:latin typeface="Arial" panose="020B0604020202020204" pitchFamily="34" charset="0"/>
                <a:cs typeface="Arial" panose="020B0604020202020204" pitchFamily="34" charset="0"/>
              </a:rPr>
              <a:t>Example</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of</a:t>
            </a:r>
            <a:r>
              <a:rPr lang="de-DE" sz="160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impact assessment of implementation location for various technical actions </a:t>
            </a:r>
            <a:endParaRPr lang="de-DE" sz="1600" dirty="0">
              <a:latin typeface="Arial" panose="020B0604020202020204" pitchFamily="34" charset="0"/>
              <a:cs typeface="Arial" panose="020B0604020202020204" pitchFamily="34" charset="0"/>
            </a:endParaRPr>
          </a:p>
        </p:txBody>
      </p:sp>
      <p:sp>
        <p:nvSpPr>
          <p:cNvPr id="7" name="Textfeld 6">
            <a:extLst>
              <a:ext uri="{FF2B5EF4-FFF2-40B4-BE49-F238E27FC236}">
                <a16:creationId xmlns:a16="http://schemas.microsoft.com/office/drawing/2014/main" id="{F595C00A-C77A-4DE1-B4B3-783C0DF14C5F}"/>
              </a:ext>
            </a:extLst>
          </p:cNvPr>
          <p:cNvSpPr txBox="1"/>
          <p:nvPr/>
        </p:nvSpPr>
        <p:spPr>
          <a:xfrm>
            <a:off x="258453" y="3429000"/>
            <a:ext cx="5837548" cy="2308324"/>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Third option: </a:t>
            </a: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combined approach</a:t>
            </a:r>
            <a:endPar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a:p>
            <a:pPr marL="627063" lvl="1" indent="-268288">
              <a:spcBef>
                <a:spcPts val="600"/>
              </a:spcBef>
              <a:buFont typeface="Arial" panose="020B0604020202020204" pitchFamily="34" charset="0"/>
              <a:buChar char="•"/>
            </a:pPr>
            <a:r>
              <a:rPr lang="en-US" sz="22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Draining and capsules’ unpacking, and the simplest, quickest analysis is on-site</a:t>
            </a:r>
          </a:p>
          <a:p>
            <a:pPr marL="627063" lvl="1" indent="-268288">
              <a:spcBef>
                <a:spcPts val="600"/>
              </a:spcBef>
              <a:buFont typeface="Arial" panose="020B0604020202020204" pitchFamily="34" charset="0"/>
              <a:buChar char="•"/>
            </a:pPr>
            <a:r>
              <a:rPr lang="en-US" sz="2200"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with the remainder undertaken at specialist laboratories around Europe</a:t>
            </a:r>
          </a:p>
          <a:p>
            <a:endParaRPr lang="de-DE" sz="2200"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7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3339" y="116632"/>
            <a:ext cx="10777197" cy="514482"/>
          </a:xfrm>
          <a:prstGeom prst="rect">
            <a:avLst/>
          </a:prstGeom>
          <a:noFill/>
          <a:ln>
            <a:miter lim="800000"/>
            <a:headEnd/>
            <a:tailEnd/>
          </a:ln>
        </p:spPr>
        <p:txBody>
          <a:bodyPr vert="horz" wrap="square" lIns="121920" tIns="60960" rIns="121920" bIns="60960" numCol="1" anchor="t" anchorCtr="0" compatLnSpc="1">
            <a:prstTxWarp prst="textNoShape">
              <a:avLst/>
            </a:prstTxWarp>
          </a:bodyPr>
          <a:lstStyle/>
          <a:p>
            <a:pPr eaLnBrk="0" hangingPunct="0">
              <a:defRPr/>
            </a:pPr>
            <a:r>
              <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rPr>
              <a:t>3. Trade‐off study in order to evaluate on-site vs. off-site DONES-PIE (II)</a:t>
            </a:r>
          </a:p>
          <a:p>
            <a:pPr eaLnBrk="0" hangingPunct="0">
              <a:defRPr/>
            </a:pPr>
            <a:endPar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436AB3F7-E469-4733-81B1-FB1E41C0026B}"/>
              </a:ext>
            </a:extLst>
          </p:cNvPr>
          <p:cNvSpPr txBox="1"/>
          <p:nvPr/>
        </p:nvSpPr>
        <p:spPr>
          <a:xfrm>
            <a:off x="263352" y="1052736"/>
            <a:ext cx="11665296" cy="5247590"/>
          </a:xfrm>
          <a:prstGeom prst="rect">
            <a:avLst/>
          </a:prstGeom>
          <a:noFill/>
        </p:spPr>
        <p:txBody>
          <a:bodyPr wrap="square" rtlCol="0">
            <a:spAutoFit/>
          </a:bodyPr>
          <a:lstStyle/>
          <a:p>
            <a:pPr marL="342900" indent="-342900" algn="l">
              <a:buFont typeface="Arial" panose="020B0604020202020204" pitchFamily="34" charset="0"/>
              <a:buChar cha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DONES should be able to test and inspect first irradiated specimens on-site (no need for the capacity and the staff to treat in-time 100%). </a:t>
            </a:r>
          </a:p>
          <a:p>
            <a:pPr marL="627063" lvl="1" indent="-268288">
              <a:buFont typeface="Arial" panose="020B0604020202020204" pitchFamily="34" charset="0"/>
              <a:buChar char="•"/>
            </a:pPr>
            <a:r>
              <a:rPr lang="en-US"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mechanical testing</a:t>
            </a:r>
          </a:p>
          <a:p>
            <a:pPr marL="627063" lvl="1" indent="-268288">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metallography and optical microscopy</a:t>
            </a:r>
          </a:p>
          <a:p>
            <a:pPr marL="627063" lvl="1" indent="-268288">
              <a:buFont typeface="Arial" panose="020B0604020202020204" pitchFamily="34" charset="0"/>
              <a:buChar char="•"/>
            </a:pPr>
            <a:r>
              <a:rPr lang="en-US"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scanning electron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microscopy</a:t>
            </a:r>
          </a:p>
          <a:p>
            <a:pPr marL="627063" lvl="1" indent="-268288">
              <a:buFont typeface="Arial" panose="020B0604020202020204" pitchFamily="34" charset="0"/>
              <a:buChar char="•"/>
            </a:pP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US"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nfrastructure for </a:t>
            </a:r>
            <a:r>
              <a:rPr lang="en-US" sz="20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quick distribution of samples to other labs</a:t>
            </a:r>
          </a:p>
          <a:p>
            <a:pPr marL="342900" indent="-342900" algn="l">
              <a:spcBef>
                <a:spcPts val="600"/>
              </a:spcBef>
              <a:buFont typeface="Arial" panose="020B0604020202020204" pitchFamily="34" charset="0"/>
              <a:buChar cha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 to the best experts for PIE by sending specimens to them or welcome the best experts for a secondment for the start of operation</a:t>
            </a:r>
          </a:p>
          <a:p>
            <a:pPr marL="342900" indent="-342900" algn="l">
              <a:spcBef>
                <a:spcPts val="600"/>
              </a:spcBef>
              <a:buFont typeface="Arial" panose="020B0604020202020204" pitchFamily="34" charset="0"/>
              <a:buChar char="•"/>
            </a:pP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Comparison of the damage by (first)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fusion-relevant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neutrons with all relevant preceding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works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should be done by those leading experts with the deepest experience – and they are expected to be in the European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laboratories</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lgn="l">
              <a:spcBef>
                <a:spcPts val="600"/>
              </a:spcBef>
              <a:buFont typeface="Arial" panose="020B0604020202020204" pitchFamily="34" charset="0"/>
              <a:buChar char="•"/>
            </a:pP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Building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PIE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complex (hot cell laboratory) @ DONES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100% of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PIE required would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overburden the project by financial investment and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time-wise due to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planning/engineering,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recruiting experts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licensing </a:t>
            </a:r>
            <a:r>
              <a:rPr lang="en-US"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required</a:t>
            </a: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19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43339" y="116632"/>
            <a:ext cx="10777197" cy="514482"/>
          </a:xfrm>
          <a:prstGeom prst="rect">
            <a:avLst/>
          </a:prstGeom>
          <a:noFill/>
          <a:ln>
            <a:miter lim="800000"/>
            <a:headEnd/>
            <a:tailEnd/>
          </a:ln>
        </p:spPr>
        <p:txBody>
          <a:bodyPr vert="horz" wrap="square" lIns="121920" tIns="60960" rIns="121920" bIns="60960" numCol="1" anchor="t" anchorCtr="0" compatLnSpc="1">
            <a:prstTxWarp prst="textNoShape">
              <a:avLst/>
            </a:prstTxWarp>
          </a:bodyPr>
          <a:lstStyle/>
          <a:p>
            <a:pPr eaLnBrk="0" hangingPunct="0">
              <a:defRPr/>
            </a:pPr>
            <a:r>
              <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rPr>
              <a:t>3. Trade‐off study in order to evaluate on-site vs. off-site DONES-PIE (III)</a:t>
            </a:r>
          </a:p>
          <a:p>
            <a:pPr eaLnBrk="0" hangingPunct="0">
              <a:defRPr/>
            </a:pPr>
            <a:endParaRPr lang="en-US" b="1" kern="0" dirty="0">
              <a:solidFill>
                <a:srgbClr val="0D3F75"/>
              </a:solidFill>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id="{436AB3F7-E469-4733-81B1-FB1E41C0026B}"/>
              </a:ext>
            </a:extLst>
          </p:cNvPr>
          <p:cNvSpPr txBox="1"/>
          <p:nvPr/>
        </p:nvSpPr>
        <p:spPr>
          <a:xfrm>
            <a:off x="116662" y="1196752"/>
            <a:ext cx="11728063" cy="3123932"/>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The </a:t>
            </a: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advanced PIE techniques existing </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at other sites could include more </a:t>
            </a: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high-resolution </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microscopy and atom probe </a:t>
            </a:r>
            <a:r>
              <a:rPr lang="en-US" dirty="0" err="1">
                <a:effectLst>
                  <a:outerShdw blurRad="38100" dist="12700" dir="2700000" algn="tl">
                    <a:srgbClr val="000000">
                      <a:alpha val="43137"/>
                    </a:srgbClr>
                  </a:outerShdw>
                </a:effectLst>
                <a:latin typeface="Arial" panose="020B0604020202020204" pitchFamily="34" charset="0"/>
                <a:cs typeface="Arial" panose="020B0604020202020204" pitchFamily="34" charset="0"/>
              </a:rPr>
              <a:t>characterisation</a:t>
            </a: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 nano computer tomography and micromechanics, and </a:t>
            </a: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new facilities that will be deployed by the time DONES completes the irradiation.</a:t>
            </a:r>
            <a:endPar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a:p>
            <a:pPr marL="342900" indent="-342900">
              <a:spcBef>
                <a:spcPts val="600"/>
              </a:spcBef>
              <a:buFont typeface="Arial" panose="020B0604020202020204" pitchFamily="34" charset="0"/>
              <a:buChar char="•"/>
            </a:pPr>
            <a:r>
              <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rPr>
              <a:t>Suitable balance between having experienced staff needed on-site to operate a range of equipment, and many more specialist staff at several facilities around Europe, many of whom will be international experts applying their skills to Fusion PIE as well as other areas of materials science. </a:t>
            </a:r>
          </a:p>
        </p:txBody>
      </p:sp>
      <p:pic>
        <p:nvPicPr>
          <p:cNvPr id="1026" name="Picture 2" descr="Ho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60497" y="4352383"/>
            <a:ext cx="1296000" cy="1316632"/>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436AB3F7-E469-4733-81B1-FB1E41C0026B}"/>
              </a:ext>
            </a:extLst>
          </p:cNvPr>
          <p:cNvSpPr txBox="1"/>
          <p:nvPr/>
        </p:nvSpPr>
        <p:spPr>
          <a:xfrm>
            <a:off x="116663" y="4271752"/>
            <a:ext cx="10443834" cy="1569660"/>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dirty="0" smtClean="0">
                <a:effectLst>
                  <a:outerShdw blurRad="38100" dist="12700" dir="2700000" algn="tl">
                    <a:srgbClr val="000000">
                      <a:alpha val="43137"/>
                    </a:srgbClr>
                  </a:outerShdw>
                </a:effectLst>
                <a:latin typeface="Arial" panose="020B0604020202020204" pitchFamily="34" charset="0"/>
                <a:cs typeface="Arial" panose="020B0604020202020204" pitchFamily="34" charset="0"/>
              </a:rPr>
              <a:t>The involvement of facilities in many European countries in the exploitation of DONES aligns with the principles of ESFRI, which stipulate engagement of multiple European countries in development and exploitation of ESFRI “branded” facilities.</a:t>
            </a:r>
            <a:endParaRPr lang="en-US" dirty="0">
              <a:effectLst>
                <a:outerShdw blurRad="38100" dist="127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1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1068</Words>
  <Application>Microsoft Office PowerPoint</Application>
  <PresentationFormat>Breitbild</PresentationFormat>
  <Paragraphs>79</Paragraphs>
  <Slides>10</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10</vt:i4>
      </vt:variant>
    </vt:vector>
  </HeadingPairs>
  <TitlesOfParts>
    <vt:vector size="13" baseType="lpstr">
      <vt:lpstr>Arial</vt:lpstr>
      <vt:lpstr>Calibri</vt:lpstr>
      <vt:lpstr>Office Theme</vt:lpstr>
      <vt:lpst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Beaton,Will</dc:creator>
  <cp:lastModifiedBy>Pintsuk</cp:lastModifiedBy>
  <cp:revision>67</cp:revision>
  <cp:lastPrinted>2014-10-16T14:51:28Z</cp:lastPrinted>
  <dcterms:created xsi:type="dcterms:W3CDTF">2021-12-22T14:29:37Z</dcterms:created>
  <dcterms:modified xsi:type="dcterms:W3CDTF">2023-10-10T06:26:06Z</dcterms:modified>
</cp:coreProperties>
</file>