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712" r:id="rId2"/>
    <p:sldMasterId id="2147483694" r:id="rId3"/>
  </p:sldMasterIdLst>
  <p:notesMasterIdLst>
    <p:notesMasterId r:id="rId24"/>
  </p:notesMasterIdLst>
  <p:sldIdLst>
    <p:sldId id="268" r:id="rId4"/>
    <p:sldId id="269" r:id="rId5"/>
    <p:sldId id="285" r:id="rId6"/>
    <p:sldId id="283" r:id="rId7"/>
    <p:sldId id="277" r:id="rId8"/>
    <p:sldId id="280" r:id="rId9"/>
    <p:sldId id="270" r:id="rId10"/>
    <p:sldId id="287" r:id="rId11"/>
    <p:sldId id="290" r:id="rId12"/>
    <p:sldId id="292" r:id="rId13"/>
    <p:sldId id="293" r:id="rId14"/>
    <p:sldId id="291" r:id="rId15"/>
    <p:sldId id="294" r:id="rId16"/>
    <p:sldId id="296" r:id="rId17"/>
    <p:sldId id="298" r:id="rId18"/>
    <p:sldId id="299" r:id="rId19"/>
    <p:sldId id="297" r:id="rId20"/>
    <p:sldId id="274" r:id="rId21"/>
    <p:sldId id="286" r:id="rId22"/>
    <p:sldId id="271" r:id="rId23"/>
  </p:sldIdLst>
  <p:sldSz cx="12192000" cy="6858000"/>
  <p:notesSz cx="7104063" cy="10234613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73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FF"/>
    <a:srgbClr val="F56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7" autoAdjust="0"/>
    <p:restoredTop sz="95887" autoAdjust="0"/>
  </p:normalViewPr>
  <p:slideViewPr>
    <p:cSldViewPr snapToGrid="0">
      <p:cViewPr varScale="1">
        <p:scale>
          <a:sx n="68" d="100"/>
          <a:sy n="68" d="100"/>
        </p:scale>
        <p:origin x="55" y="189"/>
      </p:cViewPr>
      <p:guideLst>
        <p:guide orient="horz" pos="2159"/>
        <p:guide pos="7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A8F02CA-77CB-4E54-B712-21E588799EE8}" type="datetimeFigureOut">
              <a:rPr lang="de-DE" smtClean="0"/>
              <a:t>19.10.2023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en-US" dirty="0"/>
              <a:t>Irradiation capabilities at the IFMIF-DONES HFTM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Frederik Arbeiter, Yuefeng Qiu and DONES </a:t>
            </a:r>
            <a:r>
              <a:rPr lang="de-DE" dirty="0" err="1"/>
              <a:t>team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03B4E6-AD69-4EA2-8C19-AF06E3C4ED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9891" y="3863217"/>
            <a:ext cx="3586799" cy="2118009"/>
          </a:xfrm>
          <a:prstGeom prst="rect">
            <a:avLst/>
          </a:prstGeom>
        </p:spPr>
      </p:pic>
      <p:pic>
        <p:nvPicPr>
          <p:cNvPr id="26" name="Inhaltsplatzhalter 6">
            <a:extLst>
              <a:ext uri="{FF2B5EF4-FFF2-40B4-BE49-F238E27FC236}">
                <a16:creationId xmlns:a16="http://schemas.microsoft.com/office/drawing/2014/main" id="{CE24E945-0ACF-45AA-987A-B9B4CC3A21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" t="16147" r="10813" b="10289"/>
          <a:stretch/>
        </p:blipFill>
        <p:spPr bwMode="auto">
          <a:xfrm>
            <a:off x="8549639" y="4219328"/>
            <a:ext cx="3410031" cy="1894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03480AFF-2C30-4FBB-8924-234764A3DA66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3"/>
          <a:stretch/>
        </p:blipFill>
        <p:spPr>
          <a:xfrm>
            <a:off x="4512671" y="4328159"/>
            <a:ext cx="3586800" cy="141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24499710-2D6F-5743-B9E5-F18E3B239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21796"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1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19757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4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19.10.2023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  <a:lvl4pPr>
              <a:defRPr sz="1599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19.10.2023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19.10.2023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26pt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18pt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81375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6C6A0023-0015-9240-95BC-F4252EAD0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9" b="31679"/>
          <a:stretch/>
        </p:blipFill>
        <p:spPr>
          <a:xfrm>
            <a:off x="156308" y="3618000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26pt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18pt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21882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3">
            <a:extLst>
              <a:ext uri="{FF2B5EF4-FFF2-40B4-BE49-F238E27FC236}">
                <a16:creationId xmlns:a16="http://schemas.microsoft.com/office/drawing/2014/main" id="{153A9B5E-D5F5-4943-9CE5-6CC8AD9849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1" b="18811"/>
          <a:stretch>
            <a:fillRect/>
          </a:stretch>
        </p:blipFill>
        <p:spPr>
          <a:xfrm>
            <a:off x="154800" y="3618383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26pt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18pt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215268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33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42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8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15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19.10.2023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36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19.10.2023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62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00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990749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157FB1C4-03A2-5742-A484-BFCC04AE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21796"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29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959810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19757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33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19.10.2023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925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  <a:lvl4pPr>
              <a:defRPr sz="1599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23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224803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19.10.2023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79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19.10.2023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4649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26pt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18pt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2105999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Bildwelt-KIT-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BC4D3CAE-ED4B-354B-A4F6-66C0D8B78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6" b="31616"/>
          <a:stretch/>
        </p:blipFill>
        <p:spPr>
          <a:xfrm>
            <a:off x="156308" y="3618000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13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9662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1100" noProof="0" dirty="0"/>
              <a:t>KIT – Die Forschungsuniversität in der Helmholtz-Gemeinschaft</a:t>
            </a:r>
            <a:endParaRPr lang="en-US" sz="1100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479852"/>
            <a:ext cx="2177903" cy="1002890"/>
          </a:xfrm>
          <a:prstGeom prst="rect">
            <a:avLst/>
          </a:prstGeom>
        </p:spPr>
      </p:pic>
      <p:sp>
        <p:nvSpPr>
          <p:cNvPr id="16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3466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Folientitel: Arial 26pt </a:t>
            </a:r>
            <a:r>
              <a:rPr lang="de-DE" dirty="0" err="1"/>
              <a:t>bold</a:t>
            </a:r>
            <a:endParaRPr lang="de-DE" dirty="0"/>
          </a:p>
        </p:txBody>
      </p:sp>
      <p:sp>
        <p:nvSpPr>
          <p:cNvPr id="25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Unterzeile: Arial 18pt </a:t>
            </a:r>
            <a:r>
              <a:rPr lang="de-DE" dirty="0" err="1"/>
              <a:t>bold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(Auch zweizeilig möglich)</a:t>
            </a:r>
          </a:p>
        </p:txBody>
      </p:sp>
    </p:spTree>
    <p:extLst>
      <p:ext uri="{BB962C8B-B14F-4D97-AF65-F5344CB8AC3E}">
        <p14:creationId xmlns:p14="http://schemas.microsoft.com/office/powerpoint/2010/main" val="1519213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33"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73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977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0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19.10.2023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319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19.10.2023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95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42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331228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8973510D-7EB2-DE48-B751-648EBCCCF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 r="1557" b="20197"/>
          <a:stretch/>
        </p:blipFill>
        <p:spPr>
          <a:xfrm>
            <a:off x="-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65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2812565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08EE61D7-51FA-8445-A65A-B10C193BE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 r="1557" b="18261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63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F2463-8150-4DAA-877D-A146C8C8C60A}" type="datetime1">
              <a:rPr lang="de-DE" smtClean="0"/>
              <a:t>19.10.2023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682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599"/>
            </a:lvl3pPr>
            <a:lvl4pPr>
              <a:defRPr sz="1599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4683-D191-47F3-8302-BB2B36B1C86A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54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BE91-4B1C-4025-AE57-60317864A3F3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6638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179C-E631-47AA-B9CB-ABFD8F596650}" type="datetime1">
              <a:rPr lang="de-DE" smtClean="0"/>
              <a:t>19.10.2023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5D93-083F-4B89-951E-D5F35A1BBEC8}" type="datetime1">
              <a:rPr lang="de-DE" smtClean="0"/>
              <a:t>19.10.2023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30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3E158-F33A-4782-AFB5-03A3FD6F0AB2}" type="datetime1">
              <a:rPr lang="de-DE" smtClean="0"/>
              <a:t>19.10.2023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73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19.10.2023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de-DE" dirty="0"/>
              <a:t>Fügen Sie auf der Masterfolie ein frei wählbares Bild ein.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4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66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61DB6-D53F-456D-8864-56CE29C6E6BA}" type="datetime1">
              <a:rPr lang="de-DE" smtClean="0"/>
              <a:t>19.10.2023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BF2A7-198D-4BCD-8375-CAC66677F609}" type="datetime1">
              <a:rPr lang="de-DE" smtClean="0"/>
              <a:t>19.10.2023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de-DE" dirty="0"/>
              <a:t>Fügen Sie ein frei wählbares Bild ein.</a:t>
            </a:r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19.10.2023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Frederik Arbeiter – IFMIF-DONES HFTM Irradiation </a:t>
            </a:r>
            <a:r>
              <a:rPr lang="de-DE" sz="1200" dirty="0" err="1"/>
              <a:t>capabilities</a:t>
            </a:r>
            <a:endParaRPr lang="de-DE" sz="1200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KIT-INR-MET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0" r:id="rId2"/>
    <p:sldLayoutId id="2147483675" r:id="rId3"/>
    <p:sldLayoutId id="2147483677" r:id="rId4"/>
    <p:sldLayoutId id="2147483687" r:id="rId5"/>
    <p:sldLayoutId id="2147483678" r:id="rId6"/>
    <p:sldLayoutId id="2147483686" r:id="rId7"/>
    <p:sldLayoutId id="2147483679" r:id="rId8"/>
    <p:sldLayoutId id="2147483688" r:id="rId9"/>
    <p:sldLayoutId id="2147483730" r:id="rId10"/>
    <p:sldLayoutId id="2147483689" r:id="rId11"/>
    <p:sldLayoutId id="2147483693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19.10.2023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Max Mustermann - Präsentationstitel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err="1"/>
              <a:t>Abteilungs</a:t>
            </a:r>
            <a:r>
              <a:rPr lang="en-US" altLang="de-DE" sz="1200" dirty="0"/>
              <a:t>-, KIT-</a:t>
            </a:r>
            <a:r>
              <a:rPr lang="en-US" altLang="de-DE" sz="1200" dirty="0" err="1"/>
              <a:t>Fakultäts</a:t>
            </a:r>
            <a:r>
              <a:rPr lang="en-US" altLang="de-DE" sz="1200" dirty="0"/>
              <a:t>-, </a:t>
            </a:r>
            <a:r>
              <a:rPr lang="en-US" altLang="de-DE" sz="1200" dirty="0" err="1"/>
              <a:t>Institutsbezeichnung</a:t>
            </a: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88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31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 err="1"/>
              <a:t>Mastertitelformat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 für Technologie (KIT)</a:t>
            </a:r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</a:t>
            </a:r>
            <a:r>
              <a:rPr lang="en-US" altLang="de-DE" dirty="0" err="1"/>
              <a:t>Ebene</a:t>
            </a:r>
            <a:endParaRPr lang="en-US" alt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de-DE" sz="1200" smtClean="0"/>
            </a:lvl1pPr>
          </a:lstStyle>
          <a:p>
            <a:fld id="{6245B8D5-6333-46B0-B66F-CB871999619A}" type="datetime1">
              <a:rPr lang="de-DE" smtClean="0"/>
              <a:pPr/>
              <a:t>19.10.2023</a:t>
            </a:fld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Max Mustermann - Präsentationstitel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19881"/>
            <a:ext cx="4326737" cy="5381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 err="1"/>
              <a:t>Abteilungs</a:t>
            </a:r>
            <a:r>
              <a:rPr lang="en-US" altLang="de-DE" sz="1200" dirty="0"/>
              <a:t>-, KIT-</a:t>
            </a:r>
            <a:r>
              <a:rPr lang="en-US" altLang="de-DE" sz="1200" dirty="0" err="1"/>
              <a:t>Fakultäts</a:t>
            </a:r>
            <a:r>
              <a:rPr lang="en-US" altLang="de-DE" sz="1200" dirty="0"/>
              <a:t>-, </a:t>
            </a:r>
            <a:r>
              <a:rPr lang="en-US" altLang="de-DE" sz="1200" dirty="0" err="1"/>
              <a:t>Institutsbezeichnung</a:t>
            </a:r>
            <a:endParaRPr lang="en-US" altLang="de-DE" sz="12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978990-F548-4DBF-8142-A24718BD92B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612" y="441464"/>
            <a:ext cx="1448387" cy="666959"/>
          </a:xfrm>
          <a:prstGeom prst="rect">
            <a:avLst/>
          </a:prstGeom>
        </p:spPr>
      </p:pic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2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32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66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2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0.png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DE0D2C0-8EB9-4C6D-9614-2E02701F6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7258" y="1927267"/>
            <a:ext cx="11366076" cy="77168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IFMIF-DONES HFTM : design overview and </a:t>
            </a:r>
            <a:br>
              <a:rPr lang="en-GB" dirty="0"/>
            </a:br>
            <a:r>
              <a:rPr lang="en-GB" dirty="0"/>
              <a:t>strategy to obtain high-</a:t>
            </a:r>
            <a:r>
              <a:rPr lang="en-GB" dirty="0" err="1"/>
              <a:t>dpa</a:t>
            </a:r>
            <a:r>
              <a:rPr lang="en-GB" dirty="0"/>
              <a:t> samples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3C57E7-ECB3-4CCD-8C5F-A253D74C72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724" y="2893969"/>
            <a:ext cx="11354233" cy="679663"/>
          </a:xfrm>
        </p:spPr>
        <p:txBody>
          <a:bodyPr/>
          <a:lstStyle/>
          <a:p>
            <a:r>
              <a:rPr lang="en-GB" dirty="0"/>
              <a:t>Frederik Arbeiter, </a:t>
            </a:r>
            <a:r>
              <a:rPr lang="en-GB" dirty="0" err="1"/>
              <a:t>Yuefeng</a:t>
            </a:r>
            <a:r>
              <a:rPr lang="en-GB" dirty="0"/>
              <a:t> </a:t>
            </a:r>
            <a:r>
              <a:rPr lang="en-GB" dirty="0" err="1"/>
              <a:t>Qiu</a:t>
            </a:r>
            <a:r>
              <a:rPr lang="en-GB" dirty="0"/>
              <a:t>, and the IFMIF-DONES team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0DCC80B-F3AA-4252-937A-439B7BDC3DC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53" y="434994"/>
            <a:ext cx="3195047" cy="864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59" y="407461"/>
            <a:ext cx="3590154" cy="7716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2CEB10B-BB0A-45A8-8D01-0080F3F3B6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22" y="486108"/>
            <a:ext cx="2374010" cy="6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49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58AC30-43F3-4FC7-B8A4-A4C0A7779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Requested temperature range 250 – 550 °C spans (intentionally!) several regimes of irradiation behaviour of RAFM steels</a:t>
            </a:r>
          </a:p>
          <a:p>
            <a:pPr lvl="1"/>
            <a:r>
              <a:rPr lang="en-GB" sz="2000" dirty="0"/>
              <a:t>Loss of plasticity, hardening, embrittlement for T &lt; 350 °C</a:t>
            </a:r>
          </a:p>
          <a:p>
            <a:pPr lvl="1"/>
            <a:r>
              <a:rPr lang="en-GB" sz="2000" dirty="0"/>
              <a:t>Softening (small effect) for T &gt; 400 °C</a:t>
            </a:r>
          </a:p>
          <a:p>
            <a:r>
              <a:rPr lang="en-GB" sz="2267" dirty="0"/>
              <a:t>Very favourable swelling properties of bcc lattice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6A2F94-2193-4CD6-B442-411B0F751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7AC98C-AD24-435A-940E-8BE8376E2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3AC62B-BE39-47F3-894D-12A93B3C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HFTM </a:t>
            </a:r>
            <a:r>
              <a:rPr lang="en-GB" dirty="0" smtClean="0"/>
              <a:t>capsule body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ADE069-0ECB-4C6C-B59D-4D63444C7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8" t="2387" r="3136" b="827"/>
          <a:stretch/>
        </p:blipFill>
        <p:spPr>
          <a:xfrm>
            <a:off x="4362223" y="3435430"/>
            <a:ext cx="3891775" cy="28547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3B43569-8988-46E6-8AB3-357FEA53F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997" y="3493041"/>
            <a:ext cx="3611655" cy="25769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8120737-A7D7-4CE9-8B30-166628451AC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0" y="3493040"/>
            <a:ext cx="3520432" cy="25769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FF904A6-8148-407E-9296-2B407F45A76A}"/>
              </a:ext>
            </a:extLst>
          </p:cNvPr>
          <p:cNvSpPr txBox="1"/>
          <p:nvPr/>
        </p:nvSpPr>
        <p:spPr>
          <a:xfrm>
            <a:off x="1570703" y="5213555"/>
            <a:ext cx="1383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[</a:t>
            </a:r>
            <a:r>
              <a:rPr lang="en-GB" sz="1200" i="1" dirty="0" err="1"/>
              <a:t>Gaganidze</a:t>
            </a:r>
            <a:r>
              <a:rPr lang="en-GB" sz="1200" i="1" dirty="0"/>
              <a:t> 2011]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FE5814F-0FE2-4660-8446-EB74E5630109}"/>
              </a:ext>
            </a:extLst>
          </p:cNvPr>
          <p:cNvSpPr txBox="1"/>
          <p:nvPr/>
        </p:nvSpPr>
        <p:spPr>
          <a:xfrm>
            <a:off x="2856228" y="4423907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15-16.3 </a:t>
            </a:r>
            <a:r>
              <a:rPr lang="en-GB" sz="1200" dirty="0" err="1"/>
              <a:t>dpa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28692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BAA8D5-3CA6-473F-B314-A8A3E455E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98C268-16C5-4851-BCE5-BC9B562F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2E17BC7-4C10-4C2D-AF94-E8B0D2936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Design </a:t>
            </a:r>
            <a:r>
              <a:rPr lang="de-DE" dirty="0" err="1"/>
              <a:t>approach</a:t>
            </a:r>
            <a:r>
              <a:rPr lang="de-DE" dirty="0"/>
              <a:t>  </a:t>
            </a:r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resistant</a:t>
            </a:r>
            <a:r>
              <a:rPr lang="de-DE" dirty="0"/>
              <a:t> 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specimen</a:t>
            </a:r>
            <a:r>
              <a:rPr lang="de-DE" dirty="0"/>
              <a:t> </a:t>
            </a:r>
            <a:r>
              <a:rPr lang="de-DE" dirty="0" err="1"/>
              <a:t>capsules</a:t>
            </a:r>
            <a:endParaRPr lang="en-GB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B6D679B4-B51A-4663-BC57-8E0AFA8A1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583512"/>
            <a:ext cx="8121072" cy="4486472"/>
          </a:xfrm>
        </p:spPr>
        <p:txBody>
          <a:bodyPr>
            <a:normAutofit/>
          </a:bodyPr>
          <a:lstStyle/>
          <a:p>
            <a:r>
              <a:rPr lang="de-DE" sz="2000" dirty="0"/>
              <a:t>The </a:t>
            </a:r>
            <a:r>
              <a:rPr lang="de-DE" sz="2000" dirty="0" err="1"/>
              <a:t>temperatures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b="1" dirty="0" err="1"/>
              <a:t>fixed</a:t>
            </a:r>
            <a:r>
              <a:rPr lang="de-DE" sz="2000" b="1" dirty="0"/>
              <a:t> </a:t>
            </a:r>
            <a:r>
              <a:rPr lang="de-DE" sz="2000" b="1" dirty="0" err="1"/>
              <a:t>by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mission</a:t>
            </a:r>
            <a:r>
              <a:rPr lang="de-DE" sz="2000" dirty="0"/>
              <a:t>: 250 / 350 / 450 / 550 °C</a:t>
            </a:r>
            <a:br>
              <a:rPr lang="de-DE" sz="2000" dirty="0"/>
            </a:br>
            <a:r>
              <a:rPr lang="de-DE" sz="2000" dirty="0">
                <a:sym typeface="Wingdings" panose="05000000000000000000" pitchFamily="2" charset="2"/>
              </a:rPr>
              <a:t> </a:t>
            </a:r>
            <a:r>
              <a:rPr lang="de-DE" sz="2000" dirty="0" err="1">
                <a:sym typeface="Wingdings" panose="05000000000000000000" pitchFamily="2" charset="2"/>
              </a:rPr>
              <a:t>embrittlement</a:t>
            </a:r>
            <a:r>
              <a:rPr lang="de-DE" sz="2000" dirty="0">
                <a:sym typeface="Wingdings" panose="05000000000000000000" pitchFamily="2" charset="2"/>
              </a:rPr>
              <a:t> at 250 °C</a:t>
            </a:r>
            <a:br>
              <a:rPr lang="de-DE" sz="2000" dirty="0">
                <a:sym typeface="Wingdings" panose="05000000000000000000" pitchFamily="2" charset="2"/>
              </a:rPr>
            </a:br>
            <a:r>
              <a:rPr lang="de-DE" sz="2000" dirty="0">
                <a:sym typeface="Wingdings" panose="05000000000000000000" pitchFamily="2" charset="2"/>
              </a:rPr>
              <a:t> </a:t>
            </a:r>
            <a:r>
              <a:rPr lang="de-DE" sz="2000" dirty="0" err="1">
                <a:sym typeface="Wingdings" panose="05000000000000000000" pitchFamily="2" charset="2"/>
              </a:rPr>
              <a:t>creep</a:t>
            </a:r>
            <a:r>
              <a:rPr lang="de-DE" sz="2000" dirty="0">
                <a:sym typeface="Wingdings" panose="05000000000000000000" pitchFamily="2" charset="2"/>
              </a:rPr>
              <a:t> at 550 °C</a:t>
            </a:r>
            <a:endParaRPr lang="de-DE" sz="1800" dirty="0"/>
          </a:p>
          <a:p>
            <a:r>
              <a:rPr lang="de-DE" sz="2000" dirty="0"/>
              <a:t>After </a:t>
            </a:r>
            <a:r>
              <a:rPr lang="de-DE" sz="2000" dirty="0" err="1"/>
              <a:t>specimens</a:t>
            </a:r>
            <a:r>
              <a:rPr lang="de-DE" sz="2000" dirty="0"/>
              <a:t> </a:t>
            </a:r>
            <a:r>
              <a:rPr lang="de-DE" sz="2000" dirty="0" err="1"/>
              <a:t>insertion</a:t>
            </a:r>
            <a:r>
              <a:rPr lang="de-DE" sz="2000" dirty="0"/>
              <a:t>: </a:t>
            </a: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heat</a:t>
            </a:r>
            <a:r>
              <a:rPr lang="de-DE" sz="2000" dirty="0"/>
              <a:t> </a:t>
            </a:r>
            <a:r>
              <a:rPr lang="de-DE" sz="2000" dirty="0" err="1"/>
              <a:t>treatment</a:t>
            </a:r>
            <a:r>
              <a:rPr lang="de-DE" sz="2000" dirty="0"/>
              <a:t> </a:t>
            </a:r>
            <a:r>
              <a:rPr lang="de-DE" sz="2000" dirty="0" err="1"/>
              <a:t>allowed</a:t>
            </a:r>
            <a:r>
              <a:rPr lang="de-DE" sz="2000" dirty="0"/>
              <a:t>.</a:t>
            </a:r>
            <a:br>
              <a:rPr lang="de-DE" sz="2000" dirty="0"/>
            </a:br>
            <a:r>
              <a:rPr lang="de-DE" sz="2000" dirty="0">
                <a:sym typeface="Wingdings" panose="05000000000000000000" pitchFamily="2" charset="2"/>
              </a:rPr>
              <a:t></a:t>
            </a:r>
            <a:r>
              <a:rPr lang="de-DE" sz="2000" dirty="0"/>
              <a:t> </a:t>
            </a:r>
            <a:r>
              <a:rPr lang="de-DE" sz="2000" b="1" dirty="0" err="1"/>
              <a:t>no</a:t>
            </a:r>
            <a:r>
              <a:rPr lang="de-DE" sz="2000" b="1" dirty="0"/>
              <a:t> post-</a:t>
            </a:r>
            <a:r>
              <a:rPr lang="de-DE" sz="2000" b="1" dirty="0" err="1"/>
              <a:t>weld</a:t>
            </a:r>
            <a:r>
              <a:rPr lang="de-DE" sz="2000" b="1" dirty="0"/>
              <a:t> </a:t>
            </a:r>
            <a:r>
              <a:rPr lang="de-DE" sz="2000" b="1" dirty="0" err="1"/>
              <a:t>heat</a:t>
            </a:r>
            <a:r>
              <a:rPr lang="de-DE" sz="2000" b="1" dirty="0"/>
              <a:t> </a:t>
            </a:r>
            <a:r>
              <a:rPr lang="de-DE" sz="2000" b="1" dirty="0" err="1"/>
              <a:t>treatment</a:t>
            </a:r>
            <a:r>
              <a:rPr lang="de-DE" sz="2000" b="1" dirty="0"/>
              <a:t> possible </a:t>
            </a:r>
            <a:r>
              <a:rPr lang="de-DE" sz="2000" dirty="0"/>
              <a:t>!</a:t>
            </a:r>
            <a:endParaRPr lang="de-DE" sz="1800" dirty="0"/>
          </a:p>
          <a:p>
            <a:endParaRPr lang="de-DE" sz="2000" dirty="0"/>
          </a:p>
          <a:p>
            <a:pPr marL="0" indent="0">
              <a:buNone/>
            </a:pPr>
            <a:r>
              <a:rPr lang="de-DE" sz="2000" b="1" dirty="0" err="1"/>
              <a:t>Approaches</a:t>
            </a:r>
            <a:r>
              <a:rPr lang="de-DE" sz="2000" b="1" dirty="0"/>
              <a:t>:</a:t>
            </a:r>
          </a:p>
          <a:p>
            <a:r>
              <a:rPr lang="de-DE" sz="2000" dirty="0"/>
              <a:t>IFMIF/EVEDA: inert gas </a:t>
            </a:r>
            <a:r>
              <a:rPr lang="de-DE" sz="2000" dirty="0" err="1"/>
              <a:t>filling</a:t>
            </a:r>
            <a:r>
              <a:rPr lang="de-DE" sz="2000" dirty="0"/>
              <a:t>, </a:t>
            </a:r>
            <a:r>
              <a:rPr lang="de-DE" sz="2000" dirty="0" err="1"/>
              <a:t>up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6 bar int. </a:t>
            </a:r>
            <a:r>
              <a:rPr lang="de-DE" sz="2000" dirty="0" err="1"/>
              <a:t>pressure</a:t>
            </a:r>
            <a:r>
              <a:rPr lang="de-DE" sz="2000" dirty="0"/>
              <a:t> at 550 °C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000" dirty="0" err="1">
                <a:sym typeface="Wingdings" panose="05000000000000000000" pitchFamily="2" charset="2"/>
              </a:rPr>
              <a:t>new</a:t>
            </a:r>
            <a:r>
              <a:rPr lang="de-DE" sz="2000" dirty="0">
                <a:sym typeface="Wingdings" panose="05000000000000000000" pitchFamily="2" charset="2"/>
              </a:rPr>
              <a:t> design : </a:t>
            </a:r>
            <a:r>
              <a:rPr lang="de-DE" sz="2000" b="1" dirty="0" err="1"/>
              <a:t>Evacuation</a:t>
            </a:r>
            <a:r>
              <a:rPr lang="de-DE" sz="2000" dirty="0"/>
              <a:t> after </a:t>
            </a:r>
            <a:r>
              <a:rPr lang="de-DE" sz="2000" dirty="0" err="1"/>
              <a:t>filling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avoid</a:t>
            </a:r>
            <a:r>
              <a:rPr lang="de-DE" sz="2000" dirty="0"/>
              <a:t> </a:t>
            </a:r>
            <a:r>
              <a:rPr lang="de-DE" sz="2000" dirty="0" err="1"/>
              <a:t>stresses</a:t>
            </a:r>
            <a:r>
              <a:rPr lang="de-DE" sz="2000" dirty="0"/>
              <a:t> (</a:t>
            </a: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 err="1">
                <a:sym typeface="Wingdings" panose="05000000000000000000" pitchFamily="2" charset="2"/>
              </a:rPr>
              <a:t>creep</a:t>
            </a:r>
            <a:r>
              <a:rPr lang="de-DE" sz="2000" dirty="0">
                <a:sym typeface="Wingdings" panose="05000000000000000000" pitchFamily="2" charset="2"/>
              </a:rPr>
              <a:t>)</a:t>
            </a:r>
            <a:r>
              <a:rPr lang="de-DE" sz="2000" dirty="0"/>
              <a:t>, </a:t>
            </a:r>
            <a:r>
              <a:rPr lang="de-DE" sz="2000" dirty="0" err="1"/>
              <a:t>replacement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NaK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Na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avoid</a:t>
            </a:r>
            <a:r>
              <a:rPr lang="de-DE" sz="2000" dirty="0"/>
              <a:t> Argon gas </a:t>
            </a:r>
            <a:r>
              <a:rPr lang="de-DE" sz="2000" dirty="0" err="1"/>
              <a:t>production</a:t>
            </a:r>
            <a:r>
              <a:rPr lang="de-DE" sz="2000" dirty="0"/>
              <a:t> </a:t>
            </a:r>
          </a:p>
          <a:p>
            <a:r>
              <a:rPr lang="de-DE" sz="2000" dirty="0"/>
              <a:t>IFMIF/EVEDA: </a:t>
            </a:r>
            <a:r>
              <a:rPr lang="de-DE" sz="2000" dirty="0" err="1"/>
              <a:t>prismatic</a:t>
            </a:r>
            <a:r>
              <a:rPr lang="de-DE" sz="2000" dirty="0"/>
              <a:t> </a:t>
            </a:r>
            <a:r>
              <a:rPr lang="de-DE" sz="2000" dirty="0" err="1"/>
              <a:t>body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welded</a:t>
            </a:r>
            <a:r>
              <a:rPr lang="de-DE" sz="2000" dirty="0"/>
              <a:t> </a:t>
            </a:r>
            <a:r>
              <a:rPr lang="de-DE" sz="2000" dirty="0" err="1"/>
              <a:t>bottom</a:t>
            </a:r>
            <a:r>
              <a:rPr lang="de-DE" sz="2000" dirty="0"/>
              <a:t> </a:t>
            </a:r>
            <a:r>
              <a:rPr lang="de-DE" sz="2000" dirty="0" err="1"/>
              <a:t>plug</a:t>
            </a:r>
            <a:endParaRPr lang="de-DE" sz="2000" dirty="0"/>
          </a:p>
          <a:p>
            <a:pPr marL="0" indent="0">
              <a:buNone/>
            </a:pPr>
            <a:r>
              <a:rPr lang="de-DE" sz="2000" dirty="0">
                <a:sym typeface="Wingdings" panose="05000000000000000000" pitchFamily="2" charset="2"/>
              </a:rPr>
              <a:t> </a:t>
            </a:r>
            <a:r>
              <a:rPr lang="de-DE" sz="2000" dirty="0" err="1">
                <a:sym typeface="Wingdings" panose="05000000000000000000" pitchFamily="2" charset="2"/>
              </a:rPr>
              <a:t>new</a:t>
            </a:r>
            <a:r>
              <a:rPr lang="de-DE" sz="2000" dirty="0">
                <a:sym typeface="Wingdings" panose="05000000000000000000" pitchFamily="2" charset="2"/>
              </a:rPr>
              <a:t> design: </a:t>
            </a:r>
            <a:r>
              <a:rPr lang="de-DE" sz="2000" b="1" dirty="0" err="1"/>
              <a:t>Avoidance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welds</a:t>
            </a:r>
            <a:r>
              <a:rPr lang="de-DE" sz="2000" b="1" dirty="0"/>
              <a:t> </a:t>
            </a:r>
            <a:r>
              <a:rPr lang="de-DE" sz="2000" b="1" dirty="0" err="1"/>
              <a:t>where</a:t>
            </a:r>
            <a:r>
              <a:rPr lang="de-DE" sz="2000" b="1" dirty="0"/>
              <a:t> </a:t>
            </a:r>
            <a:r>
              <a:rPr lang="de-DE" sz="2000" b="1" dirty="0" err="1"/>
              <a:t>possible</a:t>
            </a:r>
            <a:r>
              <a:rPr lang="de-DE" sz="2000" b="1" dirty="0"/>
              <a:t> </a:t>
            </a:r>
            <a:r>
              <a:rPr lang="de-DE" sz="2000" dirty="0"/>
              <a:t>(die sink </a:t>
            </a:r>
            <a:r>
              <a:rPr lang="de-DE" sz="2000" dirty="0" err="1"/>
              <a:t>erosion</a:t>
            </a:r>
            <a:r>
              <a:rPr lang="de-DE" sz="2000" dirty="0"/>
              <a:t>)</a:t>
            </a:r>
          </a:p>
          <a:p>
            <a:r>
              <a:rPr lang="de-DE" sz="2000" dirty="0" err="1"/>
              <a:t>Theoretically</a:t>
            </a:r>
            <a:r>
              <a:rPr lang="de-DE" sz="2000" dirty="0"/>
              <a:t>, different grades / </a:t>
            </a:r>
            <a:r>
              <a:rPr lang="de-DE" sz="2000" dirty="0" err="1"/>
              <a:t>thermomechnical</a:t>
            </a:r>
            <a:r>
              <a:rPr lang="de-DE" sz="2000" dirty="0"/>
              <a:t> </a:t>
            </a:r>
            <a:r>
              <a:rPr lang="de-DE" sz="2000" dirty="0" err="1"/>
              <a:t>treatments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possible, </a:t>
            </a:r>
            <a:r>
              <a:rPr lang="de-DE" sz="2000" dirty="0" err="1"/>
              <a:t>optimized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each</a:t>
            </a:r>
            <a:r>
              <a:rPr lang="de-DE" sz="2000" dirty="0"/>
              <a:t> </a:t>
            </a:r>
            <a:r>
              <a:rPr lang="de-DE" sz="2000" dirty="0" err="1"/>
              <a:t>temperature</a:t>
            </a:r>
            <a:r>
              <a:rPr lang="de-DE" sz="2000" dirty="0"/>
              <a:t> </a:t>
            </a:r>
            <a:r>
              <a:rPr lang="de-DE" sz="2000" dirty="0" err="1"/>
              <a:t>level</a:t>
            </a:r>
            <a:r>
              <a:rPr lang="de-DE" sz="2000" dirty="0"/>
              <a:t> (not </a:t>
            </a:r>
            <a:r>
              <a:rPr lang="de-DE" sz="2000" dirty="0" err="1"/>
              <a:t>yet</a:t>
            </a:r>
            <a:r>
              <a:rPr lang="de-DE" sz="2000" dirty="0"/>
              <a:t> </a:t>
            </a:r>
            <a:r>
              <a:rPr lang="de-DE" sz="2000" dirty="0" err="1"/>
              <a:t>studied</a:t>
            </a:r>
            <a:r>
              <a:rPr lang="de-DE" sz="2000" dirty="0"/>
              <a:t>)</a:t>
            </a:r>
          </a:p>
          <a:p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53652A1F-8AA7-4FC5-9245-5CA4D9BC4582}"/>
              </a:ext>
            </a:extLst>
          </p:cNvPr>
          <p:cNvSpPr txBox="1">
            <a:spLocks/>
          </p:cNvSpPr>
          <p:nvPr/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99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1FBD521-7DEF-42C6-9D5D-2632B27BD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981021" y="2118831"/>
            <a:ext cx="6030019" cy="2391940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3BC5F05B-2752-4848-BEE1-9661069C0025}"/>
              </a:ext>
            </a:extLst>
          </p:cNvPr>
          <p:cNvCxnSpPr/>
          <p:nvPr/>
        </p:nvCxnSpPr>
        <p:spPr>
          <a:xfrm>
            <a:off x="9686904" y="1016000"/>
            <a:ext cx="371496" cy="4248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B6059098-30D7-4A4F-AA6F-B4CB1BE42DB3}"/>
              </a:ext>
            </a:extLst>
          </p:cNvPr>
          <p:cNvSpPr txBox="1"/>
          <p:nvPr/>
        </p:nvSpPr>
        <p:spPr>
          <a:xfrm>
            <a:off x="6827533" y="808507"/>
            <a:ext cx="2899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no</a:t>
            </a:r>
            <a:r>
              <a:rPr lang="de-DE" dirty="0">
                <a:solidFill>
                  <a:srgbClr val="FF0000"/>
                </a:solidFill>
              </a:rPr>
              <a:t> PWHT possible 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0CC3BDD-D529-4B97-BE79-3FEDCC582189}"/>
              </a:ext>
            </a:extLst>
          </p:cNvPr>
          <p:cNvSpPr txBox="1"/>
          <p:nvPr/>
        </p:nvSpPr>
        <p:spPr>
          <a:xfrm>
            <a:off x="7815221" y="5818660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B050"/>
                </a:solidFill>
              </a:rPr>
              <a:t>weld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avoided</a:t>
            </a:r>
            <a:endParaRPr lang="de-DE" dirty="0">
              <a:solidFill>
                <a:srgbClr val="00B050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DABDE19-2C53-475E-BFBA-AE674048F750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9800060" y="5479026"/>
            <a:ext cx="346830" cy="57046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2C6B385D-62D9-4FB4-BE28-570FA7420A8C}"/>
              </a:ext>
            </a:extLst>
          </p:cNvPr>
          <p:cNvCxnSpPr/>
          <p:nvPr/>
        </p:nvCxnSpPr>
        <p:spPr>
          <a:xfrm>
            <a:off x="9896568" y="299791"/>
            <a:ext cx="1580635" cy="6978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371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077DC5-9302-465E-9DFE-658F12138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B9775F0-0F3B-4B2A-B878-0F27FEE2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7E5D970-13A0-49DB-8D8B-A5A53AF9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Capsule heater wires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B6BE725-E145-45E9-B005-F7557AD8821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04" y="3755272"/>
            <a:ext cx="3483520" cy="257453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6AD8916-8458-41D7-AAE3-5D9402BCF2B4}"/>
              </a:ext>
            </a:extLst>
          </p:cNvPr>
          <p:cNvSpPr/>
          <p:nvPr/>
        </p:nvSpPr>
        <p:spPr>
          <a:xfrm>
            <a:off x="723157" y="4085304"/>
            <a:ext cx="1319399" cy="3877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21235D-59AA-4E7B-9F54-7505F7FED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915" y="986737"/>
            <a:ext cx="4950381" cy="5194242"/>
          </a:xfrm>
          <a:prstGeom prst="rect">
            <a:avLst/>
          </a:prstGeom>
        </p:spPr>
      </p:pic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A4DB41C8-0F77-4B84-9C95-93AC7342B054}"/>
              </a:ext>
            </a:extLst>
          </p:cNvPr>
          <p:cNvSpPr txBox="1">
            <a:spLocks/>
          </p:cNvSpPr>
          <p:nvPr/>
        </p:nvSpPr>
        <p:spPr>
          <a:xfrm>
            <a:off x="533400" y="1583512"/>
            <a:ext cx="6700684" cy="4486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Capsule heaters are NiCr8020 resistive wire,</a:t>
            </a:r>
            <a:br>
              <a:rPr lang="en-GB" sz="2000" dirty="0"/>
            </a:br>
            <a:r>
              <a:rPr lang="en-GB" sz="2000" dirty="0"/>
              <a:t>embedded in compressed MgO/Al</a:t>
            </a:r>
            <a:r>
              <a:rPr lang="en-GB" sz="2000" baseline="-25000" dirty="0"/>
              <a:t>2</a:t>
            </a:r>
            <a:r>
              <a:rPr lang="en-GB" sz="2000" dirty="0"/>
              <a:t>O</a:t>
            </a:r>
            <a:r>
              <a:rPr lang="en-GB" sz="2000" baseline="-25000" dirty="0"/>
              <a:t>3</a:t>
            </a:r>
            <a:r>
              <a:rPr lang="en-GB" sz="2000" dirty="0"/>
              <a:t> within a cladding.</a:t>
            </a:r>
          </a:p>
          <a:p>
            <a:pPr marL="0" indent="0">
              <a:buNone/>
            </a:pPr>
            <a:r>
              <a:rPr lang="en-GB" sz="2000" dirty="0">
                <a:sym typeface="Wingdings" panose="05000000000000000000" pitchFamily="2" charset="2"/>
              </a:rPr>
              <a:t>Issues: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ym typeface="Wingdings" panose="05000000000000000000" pitchFamily="2" charset="2"/>
              </a:rPr>
              <a:t>The cladding and wire may experience swelling. Peak swelling for </a:t>
            </a:r>
            <a:r>
              <a:rPr lang="en-GB" sz="2000" dirty="0"/>
              <a:t>18Cr10NiTi (example) is at 440 – 480 °C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ym typeface="Wingdings" panose="05000000000000000000" pitchFamily="2" charset="2"/>
              </a:rPr>
              <a:t>The ceramic insulation may suffer of RIC &amp; RIED loss of insulation properties (see next page) </a:t>
            </a:r>
            <a:endParaRPr lang="en-GB" sz="20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377CE8-4488-4263-9EA6-C92DE8DE4D8A}"/>
              </a:ext>
            </a:extLst>
          </p:cNvPr>
          <p:cNvSpPr txBox="1"/>
          <p:nvPr/>
        </p:nvSpPr>
        <p:spPr>
          <a:xfrm>
            <a:off x="3516482" y="3863620"/>
            <a:ext cx="354469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GB" sz="1800" dirty="0">
                <a:sym typeface="Wingdings" panose="05000000000000000000" pitchFamily="2" charset="2"/>
              </a:rPr>
              <a:t>Problems for &gt; ~1year/30dpa.</a:t>
            </a:r>
          </a:p>
          <a:p>
            <a:r>
              <a:rPr lang="en-GB" sz="1800" dirty="0">
                <a:sym typeface="Wingdings" panose="05000000000000000000" pitchFamily="2" charset="2"/>
              </a:rPr>
              <a:t>Inconel alloys could be a solution</a:t>
            </a:r>
          </a:p>
          <a:p>
            <a:r>
              <a:rPr lang="en-GB" sz="1800" dirty="0">
                <a:sym typeface="Wingdings" panose="05000000000000000000" pitchFamily="2" charset="2"/>
              </a:rPr>
              <a:t>In the critical temperature range.</a:t>
            </a:r>
            <a:endParaRPr lang="en-GB" sz="1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2EAB7C4-0B3F-4471-AAEF-D3CF2C9609AB}"/>
              </a:ext>
            </a:extLst>
          </p:cNvPr>
          <p:cNvSpPr txBox="1"/>
          <p:nvPr/>
        </p:nvSpPr>
        <p:spPr>
          <a:xfrm>
            <a:off x="4399723" y="2151168"/>
            <a:ext cx="2521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{316L, </a:t>
            </a:r>
            <a:r>
              <a:rPr lang="en-GB" sz="1400" u="sng" dirty="0"/>
              <a:t>321</a:t>
            </a:r>
            <a:r>
              <a:rPr lang="en-GB" sz="1400" dirty="0"/>
              <a:t>, Inconel, </a:t>
            </a:r>
            <a:r>
              <a:rPr lang="en-GB" sz="1400" dirty="0" err="1"/>
              <a:t>Nimonic</a:t>
            </a:r>
            <a:r>
              <a:rPr lang="en-GB" sz="1400" dirty="0"/>
              <a:t>}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0646D10-0BA8-4FBB-A14A-A46ABBEB7192}"/>
              </a:ext>
            </a:extLst>
          </p:cNvPr>
          <p:cNvSpPr txBox="1"/>
          <p:nvPr/>
        </p:nvSpPr>
        <p:spPr>
          <a:xfrm>
            <a:off x="3516482" y="4674323"/>
            <a:ext cx="3544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>
              <a:sym typeface="Wingdings" panose="05000000000000000000" pitchFamily="2" charset="2"/>
            </a:endParaRPr>
          </a:p>
          <a:p>
            <a:r>
              <a:rPr lang="en-GB" sz="1800" dirty="0">
                <a:sym typeface="Wingdings" panose="05000000000000000000" pitchFamily="2" charset="2"/>
              </a:rPr>
              <a:t>[Powell 1981]: &lt;2.4% swelling at 87 </a:t>
            </a:r>
            <a:r>
              <a:rPr lang="en-GB" sz="1800" dirty="0" err="1">
                <a:sym typeface="Wingdings" panose="05000000000000000000" pitchFamily="2" charset="2"/>
              </a:rPr>
              <a:t>dpa</a:t>
            </a:r>
            <a:r>
              <a:rPr lang="en-GB" sz="1800" dirty="0">
                <a:sym typeface="Wingdings" panose="05000000000000000000" pitchFamily="2" charset="2"/>
              </a:rPr>
              <a:t>, 400 – 650 °C for</a:t>
            </a:r>
            <a:br>
              <a:rPr lang="en-GB" sz="1800" dirty="0">
                <a:sym typeface="Wingdings" panose="05000000000000000000" pitchFamily="2" charset="2"/>
              </a:rPr>
            </a:br>
            <a:r>
              <a:rPr lang="en-GB" sz="1800" dirty="0">
                <a:sym typeface="Wingdings" panose="05000000000000000000" pitchFamily="2" charset="2"/>
              </a:rPr>
              <a:t>Inconel X750 and 718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494462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nhaltsplatzhalter 24">
            <a:extLst>
              <a:ext uri="{FF2B5EF4-FFF2-40B4-BE49-F238E27FC236}">
                <a16:creationId xmlns:a16="http://schemas.microsoft.com/office/drawing/2014/main" id="{997F3DD3-3F6A-4B81-8418-0108494C0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3959" y="3957382"/>
            <a:ext cx="3105427" cy="230294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AB92E9-8A87-4D1F-86B9-0F9291C3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04BE9F-CB1A-41FF-B0B9-B45638FB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0F1AC01-0E89-4477-AA90-5AF9AA453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Loss of </a:t>
            </a:r>
            <a:r>
              <a:rPr lang="en-GB" dirty="0" smtClean="0"/>
              <a:t>heater wire insulation </a:t>
            </a:r>
            <a:r>
              <a:rPr lang="en-GB" dirty="0"/>
              <a:t>resistance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F77E362-F568-41A7-B955-E623A230B85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7" t="59294" r="53696" b="29884"/>
          <a:stretch/>
        </p:blipFill>
        <p:spPr bwMode="auto">
          <a:xfrm rot="16200000">
            <a:off x="8748699" y="4388294"/>
            <a:ext cx="2238376" cy="11048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F773BCBE-D824-42B8-B4D1-E3B520E099CC}"/>
              </a:ext>
            </a:extLst>
          </p:cNvPr>
          <p:cNvSpPr/>
          <p:nvPr/>
        </p:nvSpPr>
        <p:spPr>
          <a:xfrm>
            <a:off x="9505952" y="4586931"/>
            <a:ext cx="647700" cy="6572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2C7404EC-26EF-4A58-987E-05D3646A2020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9888662" y="4927109"/>
            <a:ext cx="1141662" cy="2635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253A5BB6-B01B-4EC9-A0F1-3058A43112AC}"/>
              </a:ext>
            </a:extLst>
          </p:cNvPr>
          <p:cNvSpPr txBox="1"/>
          <p:nvPr/>
        </p:nvSpPr>
        <p:spPr>
          <a:xfrm>
            <a:off x="10659741" y="3709846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cladding</a:t>
            </a:r>
            <a:endParaRPr lang="de-DE" sz="1400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A4E1A79-2CB4-4DB3-B0EA-9EE71B59FA0D}"/>
              </a:ext>
            </a:extLst>
          </p:cNvPr>
          <p:cNvCxnSpPr/>
          <p:nvPr/>
        </p:nvCxnSpPr>
        <p:spPr>
          <a:xfrm flipH="1">
            <a:off x="9991727" y="4515813"/>
            <a:ext cx="728785" cy="3511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DBD58E8B-1320-45BA-96D2-4769867DB39D}"/>
              </a:ext>
            </a:extLst>
          </p:cNvPr>
          <p:cNvSpPr txBox="1"/>
          <p:nvPr/>
        </p:nvSpPr>
        <p:spPr>
          <a:xfrm>
            <a:off x="10561326" y="4135723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compressed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 err="1"/>
              <a:t>MgO</a:t>
            </a:r>
            <a:endParaRPr lang="de-DE" sz="1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4F99E1B-5FD7-4FC2-8DD1-DF953E47E217}"/>
              </a:ext>
            </a:extLst>
          </p:cNvPr>
          <p:cNvSpPr txBox="1"/>
          <p:nvPr/>
        </p:nvSpPr>
        <p:spPr>
          <a:xfrm>
            <a:off x="11030324" y="4821324"/>
            <a:ext cx="9412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resistive</a:t>
            </a:r>
            <a:endParaRPr lang="de-DE" sz="1400" dirty="0"/>
          </a:p>
          <a:p>
            <a:pPr algn="ctr"/>
            <a:r>
              <a:rPr lang="de-DE" sz="1400" dirty="0"/>
              <a:t>NiCr8020</a:t>
            </a:r>
          </a:p>
          <a:p>
            <a:pPr algn="ctr"/>
            <a:r>
              <a:rPr lang="de-DE" sz="1400" dirty="0" err="1"/>
              <a:t>wire</a:t>
            </a:r>
            <a:endParaRPr lang="de-DE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C912301-CF7E-4384-965B-8188FD637914}"/>
              </a:ext>
            </a:extLst>
          </p:cNvPr>
          <p:cNvSpPr txBox="1"/>
          <p:nvPr/>
        </p:nvSpPr>
        <p:spPr>
          <a:xfrm>
            <a:off x="10491056" y="5702238"/>
            <a:ext cx="1515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/>
              <a:t>heater</a:t>
            </a:r>
            <a:r>
              <a:rPr lang="de-DE" sz="1600" i="1" dirty="0"/>
              <a:t> </a:t>
            </a:r>
            <a:r>
              <a:rPr lang="de-DE" sz="1600" i="1" dirty="0" err="1"/>
              <a:t>wires</a:t>
            </a:r>
            <a:endParaRPr lang="de-DE" sz="1600" i="1" dirty="0"/>
          </a:p>
          <a:p>
            <a:r>
              <a:rPr lang="de-DE" sz="1600" i="1" dirty="0"/>
              <a:t>in </a:t>
            </a:r>
            <a:r>
              <a:rPr lang="de-DE" sz="1600" i="1" dirty="0" err="1"/>
              <a:t>capsule</a:t>
            </a:r>
            <a:r>
              <a:rPr lang="de-DE" sz="1600" i="1" dirty="0"/>
              <a:t> wall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99FC735D-B3FE-48DE-8D98-7A8C982EE01C}"/>
              </a:ext>
            </a:extLst>
          </p:cNvPr>
          <p:cNvCxnSpPr>
            <a:stCxn id="10" idx="1"/>
            <a:endCxn id="8" idx="7"/>
          </p:cNvCxnSpPr>
          <p:nvPr/>
        </p:nvCxnSpPr>
        <p:spPr>
          <a:xfrm flipH="1">
            <a:off x="10058799" y="3863735"/>
            <a:ext cx="600942" cy="8194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0C33D46-DEE6-4C9D-BC68-DCB4ECC725A2}"/>
              </a:ext>
            </a:extLst>
          </p:cNvPr>
          <p:cNvCxnSpPr/>
          <p:nvPr/>
        </p:nvCxnSpPr>
        <p:spPr>
          <a:xfrm flipV="1">
            <a:off x="9571270" y="5589639"/>
            <a:ext cx="310149" cy="23597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61F7F36D-E87C-4F2A-9B81-447585F8BE09}"/>
              </a:ext>
            </a:extLst>
          </p:cNvPr>
          <p:cNvCxnSpPr>
            <a:cxnSpLocks/>
          </p:cNvCxnSpPr>
          <p:nvPr/>
        </p:nvCxnSpPr>
        <p:spPr>
          <a:xfrm flipH="1">
            <a:off x="10004322" y="5257800"/>
            <a:ext cx="349046" cy="24826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04E3097A-22FA-401D-940B-DC7690CE9C0D}"/>
              </a:ext>
            </a:extLst>
          </p:cNvPr>
          <p:cNvSpPr txBox="1"/>
          <p:nvPr/>
        </p:nvSpPr>
        <p:spPr>
          <a:xfrm rot="19472844">
            <a:off x="9189849" y="5250502"/>
            <a:ext cx="12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FF00"/>
                </a:solidFill>
                <a:latin typeface="Symbol" panose="05050102010706020507" pitchFamily="18" charset="2"/>
              </a:rPr>
              <a:t>D</a:t>
            </a:r>
            <a:r>
              <a:rPr lang="en-GB" sz="1400" b="1" dirty="0">
                <a:solidFill>
                  <a:srgbClr val="FFFF00"/>
                </a:solidFill>
              </a:rPr>
              <a:t>R=0.185mm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C2624EC8-D15E-4974-85C8-D8882A75C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674" y="1196163"/>
            <a:ext cx="3469774" cy="2625391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501C57A4-4DC5-4F73-BCAE-3EFA33445E4B}"/>
              </a:ext>
            </a:extLst>
          </p:cNvPr>
          <p:cNvSpPr txBox="1"/>
          <p:nvPr/>
        </p:nvSpPr>
        <p:spPr>
          <a:xfrm>
            <a:off x="5609303" y="5716268"/>
            <a:ext cx="163538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/>
              <a:t>RIC : dose-</a:t>
            </a:r>
            <a:r>
              <a:rPr lang="de-DE" sz="1600" i="1" dirty="0"/>
              <a:t>rate</a:t>
            </a:r>
            <a:r>
              <a:rPr lang="de-DE" sz="1600" dirty="0"/>
              <a:t> </a:t>
            </a:r>
          </a:p>
          <a:p>
            <a:r>
              <a:rPr lang="de-DE" sz="1600" dirty="0" err="1"/>
              <a:t>dependent</a:t>
            </a:r>
            <a:endParaRPr lang="de-DE" sz="16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B43C012-2E1D-42CE-964E-39CCDB93CD51}"/>
              </a:ext>
            </a:extLst>
          </p:cNvPr>
          <p:cNvSpPr txBox="1"/>
          <p:nvPr/>
        </p:nvSpPr>
        <p:spPr>
          <a:xfrm>
            <a:off x="5671908" y="3372607"/>
            <a:ext cx="129073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600" dirty="0"/>
              <a:t>RIED : dose</a:t>
            </a:r>
          </a:p>
          <a:p>
            <a:r>
              <a:rPr lang="de-DE" sz="1600" dirty="0" err="1"/>
              <a:t>dependent</a:t>
            </a:r>
            <a:endParaRPr lang="de-DE" sz="1600" dirty="0"/>
          </a:p>
        </p:txBody>
      </p:sp>
      <p:sp>
        <p:nvSpPr>
          <p:cNvPr id="29" name="Inhaltsplatzhalter 1">
            <a:extLst>
              <a:ext uri="{FF2B5EF4-FFF2-40B4-BE49-F238E27FC236}">
                <a16:creationId xmlns:a16="http://schemas.microsoft.com/office/drawing/2014/main" id="{04D9A83D-4ABB-4C46-B67C-C441FEB2A379}"/>
              </a:ext>
            </a:extLst>
          </p:cNvPr>
          <p:cNvSpPr txBox="1">
            <a:spLocks/>
          </p:cNvSpPr>
          <p:nvPr/>
        </p:nvSpPr>
        <p:spPr>
          <a:xfrm>
            <a:off x="533400" y="1583512"/>
            <a:ext cx="5129336" cy="4676812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5"/>
              </a:buBlip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5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5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5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5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Initial resistances of heaters are &gt; 10 G</a:t>
            </a:r>
            <a:r>
              <a:rPr lang="el-GR" sz="2000" dirty="0"/>
              <a:t>Ω</a:t>
            </a:r>
            <a:r>
              <a:rPr lang="en-GB" sz="2000" dirty="0"/>
              <a:t> (&gt;1×10</a:t>
            </a:r>
            <a:r>
              <a:rPr lang="en-GB" sz="2000" baseline="30000" dirty="0"/>
              <a:t>14</a:t>
            </a:r>
            <a:r>
              <a:rPr lang="en-GB" sz="2000" dirty="0"/>
              <a:t> </a:t>
            </a:r>
            <a:r>
              <a:rPr lang="el-GR" sz="2000" dirty="0"/>
              <a:t>Ω</a:t>
            </a:r>
            <a:r>
              <a:rPr lang="en-GB" sz="2000" dirty="0"/>
              <a:t> m)</a:t>
            </a:r>
          </a:p>
          <a:p>
            <a:r>
              <a:rPr lang="en-GB" sz="2000" dirty="0"/>
              <a:t>Semiconductor behaviour: resistivity drops factor 10</a:t>
            </a:r>
            <a:r>
              <a:rPr lang="en-GB" sz="2000" baseline="30000" dirty="0"/>
              <a:t>8</a:t>
            </a:r>
            <a:r>
              <a:rPr lang="en-GB" sz="2000" dirty="0"/>
              <a:t> from RT to 600 °C</a:t>
            </a:r>
          </a:p>
          <a:p>
            <a:r>
              <a:rPr lang="en-GB" sz="2000" dirty="0"/>
              <a:t>[</a:t>
            </a:r>
            <a:r>
              <a:rPr lang="en-GB" sz="2000" dirty="0" err="1"/>
              <a:t>Shikama</a:t>
            </a:r>
            <a:r>
              <a:rPr lang="en-GB" sz="2000" dirty="0"/>
              <a:t> 1994] RIC at  </a:t>
            </a:r>
            <a:br>
              <a:rPr lang="en-GB" sz="2000" dirty="0"/>
            </a:br>
            <a:r>
              <a:rPr lang="en-GB" sz="2000" dirty="0"/>
              <a:t>O(10</a:t>
            </a:r>
            <a:r>
              <a:rPr lang="en-GB" sz="2000" baseline="30000" dirty="0"/>
              <a:t>3</a:t>
            </a:r>
            <a:r>
              <a:rPr lang="en-GB" sz="2000" dirty="0"/>
              <a:t> </a:t>
            </a:r>
            <a:r>
              <a:rPr lang="en-GB" sz="2000" dirty="0" err="1"/>
              <a:t>Gy</a:t>
            </a:r>
            <a:r>
              <a:rPr lang="en-GB" sz="2000" dirty="0"/>
              <a:t>/s) ~ factor 10</a:t>
            </a:r>
            <a:r>
              <a:rPr lang="en-GB" sz="2000" baseline="30000" dirty="0"/>
              <a:t>6</a:t>
            </a:r>
          </a:p>
          <a:p>
            <a:r>
              <a:rPr lang="en-GB" sz="2000" dirty="0"/>
              <a:t>RIED f(dose, temp., E-field)</a:t>
            </a:r>
          </a:p>
          <a:p>
            <a:pPr lvl="1"/>
            <a:r>
              <a:rPr lang="en-GB" sz="1733" dirty="0"/>
              <a:t>Most loaded heater parameters in HFTM: </a:t>
            </a:r>
            <a:br>
              <a:rPr lang="en-GB" sz="1733" dirty="0"/>
            </a:br>
            <a:r>
              <a:rPr lang="en-GB" sz="1733" dirty="0"/>
              <a:t>140V (0.76 MV/m), 550 °C, </a:t>
            </a:r>
            <a:r>
              <a:rPr lang="en-GB" sz="1733" dirty="0" err="1"/>
              <a:t>estim</a:t>
            </a:r>
            <a:r>
              <a:rPr lang="en-GB" sz="1733" dirty="0"/>
              <a:t>. 5×10</a:t>
            </a:r>
            <a:r>
              <a:rPr lang="en-GB" sz="1733" baseline="30000" dirty="0"/>
              <a:t>10</a:t>
            </a:r>
            <a:r>
              <a:rPr lang="en-GB" sz="1733" dirty="0"/>
              <a:t> </a:t>
            </a:r>
            <a:r>
              <a:rPr lang="en-GB" sz="1733" dirty="0" err="1"/>
              <a:t>Gy</a:t>
            </a:r>
            <a:r>
              <a:rPr lang="en-GB" sz="1733" dirty="0"/>
              <a:t> </a:t>
            </a:r>
          </a:p>
          <a:p>
            <a:pPr lvl="1"/>
            <a:r>
              <a:rPr lang="en-GB" sz="1733" dirty="0"/>
              <a:t>[</a:t>
            </a:r>
            <a:r>
              <a:rPr lang="en-GB" sz="1733" dirty="0" err="1"/>
              <a:t>Pells</a:t>
            </a:r>
            <a:r>
              <a:rPr lang="en-GB" sz="1733" dirty="0"/>
              <a:t> 1991] : (10</a:t>
            </a:r>
            <a:r>
              <a:rPr lang="en-GB" sz="1733" baseline="30000" dirty="0"/>
              <a:t>10</a:t>
            </a:r>
            <a:r>
              <a:rPr lang="en-GB" sz="1733" dirty="0"/>
              <a:t> </a:t>
            </a:r>
            <a:r>
              <a:rPr lang="en-GB" sz="1733" dirty="0" err="1"/>
              <a:t>Gy</a:t>
            </a:r>
            <a:r>
              <a:rPr lang="en-GB" sz="1733" dirty="0"/>
              <a:t> @ 500°C for Al</a:t>
            </a:r>
            <a:r>
              <a:rPr lang="en-GB" sz="1733" baseline="-25000" dirty="0"/>
              <a:t>2</a:t>
            </a:r>
            <a:r>
              <a:rPr lang="en-GB" sz="1733" dirty="0"/>
              <a:t>O</a:t>
            </a:r>
            <a:r>
              <a:rPr lang="en-GB" sz="1733" baseline="-25000" dirty="0"/>
              <a:t>3</a:t>
            </a:r>
            <a:r>
              <a:rPr lang="en-GB" sz="1733" dirty="0"/>
              <a:t>) resistivity dropped factor ~10</a:t>
            </a:r>
            <a:r>
              <a:rPr lang="en-GB" sz="1733" baseline="30000" dirty="0"/>
              <a:t>8</a:t>
            </a:r>
          </a:p>
          <a:p>
            <a:pPr marL="0" indent="0">
              <a:buNone/>
            </a:pPr>
            <a:endParaRPr lang="en-GB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en-GB" sz="2000" dirty="0">
                <a:sym typeface="Wingdings" panose="05000000000000000000" pitchFamily="2" charset="2"/>
              </a:rPr>
              <a:t>Heaters (insulators) are at/beyond the expected limits of their operation regime at 1 </a:t>
            </a:r>
            <a:r>
              <a:rPr lang="en-GB" sz="2000" dirty="0" err="1">
                <a:sym typeface="Wingdings" panose="05000000000000000000" pitchFamily="2" charset="2"/>
              </a:rPr>
              <a:t>fpy</a:t>
            </a:r>
            <a:r>
              <a:rPr lang="en-GB" sz="2000" dirty="0">
                <a:sym typeface="Wingdings" panose="05000000000000000000" pitchFamily="2" charset="2"/>
              </a:rPr>
              <a:t> and may prove to be lifetime-limiting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GB" sz="2000" dirty="0">
                <a:sym typeface="Wingdings" panose="05000000000000000000" pitchFamily="2" charset="2"/>
              </a:rPr>
              <a:t>MARIA irradiation for </a:t>
            </a:r>
            <a:r>
              <a:rPr lang="en-GB" sz="2000" dirty="0" smtClean="0">
                <a:sym typeface="Wingdings" panose="05000000000000000000" pitchFamily="2" charset="2"/>
              </a:rPr>
              <a:t>testing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GB" sz="2000" dirty="0" smtClean="0">
                <a:sym typeface="Wingdings" panose="05000000000000000000" pitchFamily="2" charset="2"/>
              </a:rPr>
              <a:t>Design adaptations planned</a:t>
            </a:r>
            <a:endParaRPr lang="en-GB" sz="2000" dirty="0"/>
          </a:p>
          <a:p>
            <a:pPr lvl="1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FF44300B-C371-43D6-B682-D53A688CF263}"/>
                  </a:ext>
                </a:extLst>
              </p:cNvPr>
              <p:cNvSpPr txBox="1"/>
              <p:nvPr/>
            </p:nvSpPr>
            <p:spPr>
              <a:xfrm>
                <a:off x="6754647" y="6323456"/>
                <a:ext cx="2324739" cy="3869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FF44300B-C371-43D6-B682-D53A688CF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647" y="6323456"/>
                <a:ext cx="2324739" cy="3869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>
            <a:extLst>
              <a:ext uri="{FF2B5EF4-FFF2-40B4-BE49-F238E27FC236}">
                <a16:creationId xmlns:a16="http://schemas.microsoft.com/office/drawing/2014/main" id="{12AAF0FE-89DD-4DBB-9335-58AD661A4A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442"/>
          <a:stretch/>
        </p:blipFill>
        <p:spPr>
          <a:xfrm>
            <a:off x="9354855" y="1702114"/>
            <a:ext cx="2731313" cy="1792289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71D8A9D-BF36-4D2F-A356-2B8540C2C761}"/>
              </a:ext>
            </a:extLst>
          </p:cNvPr>
          <p:cNvCxnSpPr/>
          <p:nvPr/>
        </p:nvCxnSpPr>
        <p:spPr>
          <a:xfrm>
            <a:off x="10006816" y="3356776"/>
            <a:ext cx="588468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58BCFF75-5FC5-4CE4-BD25-1F825F118325}"/>
              </a:ext>
            </a:extLst>
          </p:cNvPr>
          <p:cNvSpPr txBox="1"/>
          <p:nvPr/>
        </p:nvSpPr>
        <p:spPr>
          <a:xfrm>
            <a:off x="9917453" y="3385808"/>
            <a:ext cx="9108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550 … 250 °C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22E1E01-F118-4F9D-A00A-AC3949533EEB}"/>
              </a:ext>
            </a:extLst>
          </p:cNvPr>
          <p:cNvSpPr txBox="1"/>
          <p:nvPr/>
        </p:nvSpPr>
        <p:spPr>
          <a:xfrm>
            <a:off x="10933151" y="2695739"/>
            <a:ext cx="8386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rgbClr val="FF0000"/>
                </a:solidFill>
              </a:rPr>
              <a:t>0.76 MV/m ?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8BF632C-EBEF-4760-AB61-20C35D415C37}"/>
              </a:ext>
            </a:extLst>
          </p:cNvPr>
          <p:cNvSpPr txBox="1"/>
          <p:nvPr/>
        </p:nvSpPr>
        <p:spPr>
          <a:xfrm>
            <a:off x="10761785" y="2002759"/>
            <a:ext cx="1001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WESGO AL995</a:t>
            </a:r>
          </a:p>
          <a:p>
            <a:r>
              <a:rPr lang="en-GB" sz="900" i="1" dirty="0"/>
              <a:t>[Hodgson 2000]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FE1A6CAA-2974-4EE2-B51F-7420C7EDB875}"/>
              </a:ext>
            </a:extLst>
          </p:cNvPr>
          <p:cNvSpPr/>
          <p:nvPr/>
        </p:nvSpPr>
        <p:spPr>
          <a:xfrm>
            <a:off x="10840915" y="2606919"/>
            <a:ext cx="184473" cy="294543"/>
          </a:xfrm>
          <a:custGeom>
            <a:avLst/>
            <a:gdLst>
              <a:gd name="connsiteX0" fmla="*/ 0 w 184473"/>
              <a:gd name="connsiteY0" fmla="*/ 294543 h 294543"/>
              <a:gd name="connsiteX1" fmla="*/ 74735 w 184473"/>
              <a:gd name="connsiteY1" fmla="*/ 219808 h 294543"/>
              <a:gd name="connsiteX2" fmla="*/ 136281 w 184473"/>
              <a:gd name="connsiteY2" fmla="*/ 127489 h 294543"/>
              <a:gd name="connsiteX3" fmla="*/ 180243 w 184473"/>
              <a:gd name="connsiteY3" fmla="*/ 39566 h 294543"/>
              <a:gd name="connsiteX4" fmla="*/ 180243 w 184473"/>
              <a:gd name="connsiteY4" fmla="*/ 0 h 29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473" h="294543">
                <a:moveTo>
                  <a:pt x="0" y="294543"/>
                </a:moveTo>
                <a:cubicBezTo>
                  <a:pt x="26011" y="271096"/>
                  <a:pt x="52022" y="247650"/>
                  <a:pt x="74735" y="219808"/>
                </a:cubicBezTo>
                <a:cubicBezTo>
                  <a:pt x="97448" y="191966"/>
                  <a:pt x="118696" y="157529"/>
                  <a:pt x="136281" y="127489"/>
                </a:cubicBezTo>
                <a:cubicBezTo>
                  <a:pt x="153866" y="97449"/>
                  <a:pt x="172916" y="60814"/>
                  <a:pt x="180243" y="39566"/>
                </a:cubicBezTo>
                <a:cubicBezTo>
                  <a:pt x="187570" y="18318"/>
                  <a:pt x="183906" y="9159"/>
                  <a:pt x="180243" y="0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DCFA535F-6ADC-454F-8C72-E7B9C6F3F6B6}"/>
              </a:ext>
            </a:extLst>
          </p:cNvPr>
          <p:cNvCxnSpPr/>
          <p:nvPr/>
        </p:nvCxnSpPr>
        <p:spPr>
          <a:xfrm>
            <a:off x="8931673" y="3046000"/>
            <a:ext cx="6395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436A9006-0F1D-4ADF-B403-F20DA4748228}"/>
              </a:ext>
            </a:extLst>
          </p:cNvPr>
          <p:cNvCxnSpPr>
            <a:cxnSpLocks/>
          </p:cNvCxnSpPr>
          <p:nvPr/>
        </p:nvCxnSpPr>
        <p:spPr>
          <a:xfrm flipV="1">
            <a:off x="9025304" y="2725615"/>
            <a:ext cx="285750" cy="1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768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23EDA9-E628-45B6-ABA8-B9BBA096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7B4FE3C-E83E-4D49-8267-95A66A8F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C5CAA8E-9716-47DB-96E9-0B682217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option for heater lifetime extension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B98C9FD-7D6D-440E-9264-87B8392AD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00" y="1504092"/>
            <a:ext cx="8229600" cy="2033158"/>
          </a:xfrm>
        </p:spPr>
        <p:txBody>
          <a:bodyPr/>
          <a:lstStyle/>
          <a:p>
            <a:r>
              <a:rPr lang="en-GB" sz="1800" b="1" dirty="0"/>
              <a:t>Increasing heater wire thickness</a:t>
            </a:r>
            <a:r>
              <a:rPr lang="en-GB" sz="1800" dirty="0"/>
              <a:t>:</a:t>
            </a:r>
          </a:p>
          <a:p>
            <a:pPr lvl="1"/>
            <a:r>
              <a:rPr lang="en-GB" sz="1533" dirty="0"/>
              <a:t>Increase start-value of insulation resistance</a:t>
            </a:r>
          </a:p>
          <a:p>
            <a:pPr lvl="1"/>
            <a:r>
              <a:rPr lang="en-GB" sz="1533" dirty="0"/>
              <a:t>Increase insulation thickness, decrease required voltage </a:t>
            </a:r>
            <a:r>
              <a:rPr lang="en-GB" sz="1533" dirty="0">
                <a:sym typeface="Wingdings" panose="05000000000000000000" pitchFamily="2" charset="2"/>
              </a:rPr>
              <a:t> decrease E</a:t>
            </a:r>
            <a:endParaRPr lang="en-GB" sz="1533" dirty="0"/>
          </a:p>
          <a:p>
            <a:r>
              <a:rPr lang="en-GB" sz="1800" dirty="0"/>
              <a:t>Geometry variation: keep outer capsule dimension, t</a:t>
            </a:r>
            <a:br>
              <a:rPr lang="en-GB" sz="1800" dirty="0"/>
            </a:br>
            <a:r>
              <a:rPr lang="en-GB" sz="1800" dirty="0"/>
              <a:t>thicker heater wires </a:t>
            </a:r>
            <a:r>
              <a:rPr lang="en-GB" sz="1800" dirty="0">
                <a:sym typeface="Wingdings" panose="05000000000000000000" pitchFamily="2" charset="2"/>
              </a:rPr>
              <a:t></a:t>
            </a:r>
            <a:r>
              <a:rPr lang="en-GB" sz="1800" dirty="0"/>
              <a:t> 1.5mm / 2.0mm  OD</a:t>
            </a:r>
          </a:p>
          <a:p>
            <a:r>
              <a:rPr lang="en-GB" sz="1800" dirty="0"/>
              <a:t>Bending radius R=3*OD must be conformed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E046183-2749-4D29-B7C6-50DBC14F5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18567" r="3538" b="24772"/>
          <a:stretch/>
        </p:blipFill>
        <p:spPr>
          <a:xfrm>
            <a:off x="8032073" y="1767067"/>
            <a:ext cx="3490645" cy="1336412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0287AEE-3C8A-482D-8BB1-99F7073A1B2B}"/>
              </a:ext>
            </a:extLst>
          </p:cNvPr>
          <p:cNvSpPr/>
          <p:nvPr/>
        </p:nvSpPr>
        <p:spPr>
          <a:xfrm>
            <a:off x="10937005" y="1735754"/>
            <a:ext cx="64807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7A684DF-4206-4E93-B783-BAF32513E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813"/>
          <a:stretch/>
        </p:blipFill>
        <p:spPr>
          <a:xfrm>
            <a:off x="8418406" y="3076063"/>
            <a:ext cx="3308390" cy="151554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347ED59-D2DC-414C-A4E0-F3B1EA418446}"/>
              </a:ext>
            </a:extLst>
          </p:cNvPr>
          <p:cNvSpPr/>
          <p:nvPr/>
        </p:nvSpPr>
        <p:spPr>
          <a:xfrm>
            <a:off x="10838044" y="3311960"/>
            <a:ext cx="747033" cy="229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5749D4A-F3F3-4156-88D8-8418F711A8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5" t="19877" r="3538" b="22496"/>
          <a:stretch/>
        </p:blipFill>
        <p:spPr>
          <a:xfrm>
            <a:off x="8663580" y="4800091"/>
            <a:ext cx="3096345" cy="112594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04C9AC8-F99D-418C-898A-CC90486C16D4}"/>
              </a:ext>
            </a:extLst>
          </p:cNvPr>
          <p:cNvSpPr/>
          <p:nvPr/>
        </p:nvSpPr>
        <p:spPr>
          <a:xfrm>
            <a:off x="10854302" y="4737187"/>
            <a:ext cx="747033" cy="229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44F1E91-5484-4054-AFAD-9EBA421BA1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600"/>
          <a:stretch/>
        </p:blipFill>
        <p:spPr>
          <a:xfrm>
            <a:off x="621491" y="3422466"/>
            <a:ext cx="7513192" cy="1717699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371FA0F6-D0A0-4CA6-94B1-5CE93445F0C9}"/>
              </a:ext>
            </a:extLst>
          </p:cNvPr>
          <p:cNvSpPr/>
          <p:nvPr/>
        </p:nvSpPr>
        <p:spPr>
          <a:xfrm>
            <a:off x="9319435" y="5048848"/>
            <a:ext cx="144016" cy="504056"/>
          </a:xfrm>
          <a:prstGeom prst="rect">
            <a:avLst/>
          </a:prstGeom>
          <a:noFill/>
          <a:ln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419D86C-BE80-4BDE-B981-6FB43985E3CA}"/>
              </a:ext>
            </a:extLst>
          </p:cNvPr>
          <p:cNvSpPr txBox="1"/>
          <p:nvPr/>
        </p:nvSpPr>
        <p:spPr>
          <a:xfrm>
            <a:off x="8159525" y="5437327"/>
            <a:ext cx="12319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FF0000"/>
                </a:solidFill>
              </a:rPr>
              <a:t>Missing space for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Wire returns!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5CB8F81-3F40-4C94-B714-46DEEB4F81BA}"/>
              </a:ext>
            </a:extLst>
          </p:cNvPr>
          <p:cNvSpPr txBox="1"/>
          <p:nvPr/>
        </p:nvSpPr>
        <p:spPr>
          <a:xfrm>
            <a:off x="10829946" y="2274670"/>
            <a:ext cx="1069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OD=1mm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AE65DDD-256F-4A69-9BD8-A9D891BD31D2}"/>
              </a:ext>
            </a:extLst>
          </p:cNvPr>
          <p:cNvSpPr txBox="1"/>
          <p:nvPr/>
        </p:nvSpPr>
        <p:spPr>
          <a:xfrm>
            <a:off x="10814717" y="3757061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OD=1.5mm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442EF7C-9999-4560-9641-69B8B7BE61BB}"/>
              </a:ext>
            </a:extLst>
          </p:cNvPr>
          <p:cNvSpPr txBox="1"/>
          <p:nvPr/>
        </p:nvSpPr>
        <p:spPr>
          <a:xfrm>
            <a:off x="10787857" y="5125525"/>
            <a:ext cx="1241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OD=2.0mm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2B5855A-4F62-4829-9B49-70B68F7FAAE2}"/>
              </a:ext>
            </a:extLst>
          </p:cNvPr>
          <p:cNvSpPr txBox="1"/>
          <p:nvPr/>
        </p:nvSpPr>
        <p:spPr>
          <a:xfrm>
            <a:off x="416062" y="5329604"/>
            <a:ext cx="7415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ym typeface="Wingdings" panose="05000000000000000000" pitchFamily="2" charset="2"/>
              </a:rPr>
              <a:t> Approach is very effective! E-field is reduced by factor 5.5</a:t>
            </a:r>
            <a:br>
              <a:rPr lang="en-GB" sz="1800" dirty="0">
                <a:sym typeface="Wingdings" panose="05000000000000000000" pitchFamily="2" charset="2"/>
              </a:rPr>
            </a:br>
            <a:r>
              <a:rPr lang="en-GB" sz="1800" dirty="0">
                <a:sym typeface="Wingdings" panose="05000000000000000000" pitchFamily="2" charset="2"/>
              </a:rPr>
              <a:t>by increasing OD from 1mm to 2mm. But : payload reduced by 22 %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16073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175038E-941A-41C4-8FFB-A7180008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01C326-89F2-4DDD-9A3C-3AFF0BDA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915B627-5293-402B-A1E8-CDF61B6F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Capsule loading configuration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ACA15BB-3F7D-43EA-9F76-5F5C2DA26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53" y="1344380"/>
            <a:ext cx="2070470" cy="35175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C7E5521-9A06-4C71-85F6-5973CA547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92" y="4942695"/>
            <a:ext cx="2250668" cy="11253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5E53B74-4D4B-42C6-B286-F7145DF1D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 b="5856"/>
          <a:stretch/>
        </p:blipFill>
        <p:spPr bwMode="auto">
          <a:xfrm>
            <a:off x="3352090" y="3675815"/>
            <a:ext cx="2850787" cy="25710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EDAD63-BC1E-452A-B770-44B5AD41EF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68" r="23027"/>
          <a:stretch/>
        </p:blipFill>
        <p:spPr>
          <a:xfrm>
            <a:off x="6311694" y="3511148"/>
            <a:ext cx="2643618" cy="2729522"/>
          </a:xfrm>
          <a:prstGeom prst="rect">
            <a:avLst/>
          </a:prstGeom>
        </p:spPr>
      </p:pic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186D6FCB-A2A9-4260-B6D1-B5229745AA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2928" r="1508" b="1471"/>
          <a:stretch/>
        </p:blipFill>
        <p:spPr>
          <a:xfrm rot="5400000">
            <a:off x="3511119" y="815736"/>
            <a:ext cx="2545321" cy="426574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5F4599C-6EB6-429C-80D7-B3095BF303B8}"/>
              </a:ext>
            </a:extLst>
          </p:cNvPr>
          <p:cNvSpPr txBox="1"/>
          <p:nvPr/>
        </p:nvSpPr>
        <p:spPr>
          <a:xfrm>
            <a:off x="2607754" y="4137245"/>
            <a:ext cx="9449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0070C0"/>
                </a:solidFill>
              </a:rPr>
              <a:t>Box and specimen</a:t>
            </a:r>
          </a:p>
          <a:p>
            <a:r>
              <a:rPr lang="en-GB" sz="1400" i="1" dirty="0">
                <a:solidFill>
                  <a:srgbClr val="0070C0"/>
                </a:solidFill>
              </a:rPr>
              <a:t>holders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CDFE54-ED8B-46E8-A83A-9BD83CA8EE3B}"/>
              </a:ext>
            </a:extLst>
          </p:cNvPr>
          <p:cNvSpPr txBox="1"/>
          <p:nvPr/>
        </p:nvSpPr>
        <p:spPr>
          <a:xfrm>
            <a:off x="6406582" y="4352689"/>
            <a:ext cx="1419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0070C0"/>
                </a:solidFill>
              </a:rPr>
              <a:t>Spacer</a:t>
            </a:r>
          </a:p>
          <a:p>
            <a:r>
              <a:rPr lang="en-GB" sz="1400" i="1" dirty="0">
                <a:solidFill>
                  <a:srgbClr val="0070C0"/>
                </a:solidFill>
              </a:rPr>
              <a:t>objects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9EB5340-F293-4302-9DA1-E3F827B05EBD}"/>
              </a:ext>
            </a:extLst>
          </p:cNvPr>
          <p:cNvSpPr txBox="1"/>
          <p:nvPr/>
        </p:nvSpPr>
        <p:spPr>
          <a:xfrm>
            <a:off x="2446317" y="1381005"/>
            <a:ext cx="1387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0070C0"/>
                </a:solidFill>
              </a:rPr>
              <a:t>Material</a:t>
            </a:r>
          </a:p>
          <a:p>
            <a:r>
              <a:rPr lang="en-GB" sz="1400" i="1" dirty="0">
                <a:solidFill>
                  <a:srgbClr val="0070C0"/>
                </a:solidFill>
              </a:rPr>
              <a:t>Specimens</a:t>
            </a:r>
          </a:p>
          <a:p>
            <a:r>
              <a:rPr lang="en-GB" sz="1400" i="1" dirty="0">
                <a:solidFill>
                  <a:srgbClr val="0070C0"/>
                </a:solidFill>
              </a:rPr>
              <a:t>(120 pcs)</a:t>
            </a:r>
          </a:p>
        </p:txBody>
      </p:sp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656526D4-9787-4F8B-B01C-208D2B283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046375"/>
              </p:ext>
            </p:extLst>
          </p:nvPr>
        </p:nvGraphicFramePr>
        <p:xfrm>
          <a:off x="6614427" y="1238865"/>
          <a:ext cx="5201522" cy="1758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7497">
                  <a:extLst>
                    <a:ext uri="{9D8B030D-6E8A-4147-A177-3AD203B41FA5}">
                      <a16:colId xmlns:a16="http://schemas.microsoft.com/office/drawing/2014/main" val="2475916876"/>
                    </a:ext>
                  </a:extLst>
                </a:gridCol>
                <a:gridCol w="1324025">
                  <a:extLst>
                    <a:ext uri="{9D8B030D-6E8A-4147-A177-3AD203B41FA5}">
                      <a16:colId xmlns:a16="http://schemas.microsoft.com/office/drawing/2014/main" val="2282377727"/>
                    </a:ext>
                  </a:extLst>
                </a:gridCol>
              </a:tblGrid>
              <a:tr h="21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Component / entity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Volume [mm³]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7873237"/>
                  </a:ext>
                </a:extLst>
              </a:tr>
              <a:tr h="21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Enclosing capsule volume 81.2x41.2x16.2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54'169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5470277"/>
                  </a:ext>
                </a:extLst>
              </a:tr>
              <a:tr h="21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Solid volume of specimen box parts + quiver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15'266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9551134"/>
                  </a:ext>
                </a:extLst>
              </a:tr>
              <a:tr h="21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Solid volume of spacer objects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6'482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77536"/>
                  </a:ext>
                </a:extLst>
              </a:tr>
              <a:tr h="21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Solid volume of specimen payload w/o quiver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20'842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8598392"/>
                  </a:ext>
                </a:extLst>
              </a:tr>
              <a:tr h="21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Remaining  = liquid metal + instrumentation rod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11'579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7789686"/>
                  </a:ext>
                </a:extLst>
              </a:tr>
              <a:tr h="21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Approx. instrumentation rod 1SPND, 6TC, 3 ring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825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7524725"/>
                  </a:ext>
                </a:extLst>
              </a:tr>
              <a:tr h="2198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Effective void = liquid metal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10'753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8980710"/>
                  </a:ext>
                </a:extLst>
              </a:tr>
            </a:tbl>
          </a:graphicData>
        </a:graphic>
      </p:graphicFrame>
      <p:sp>
        <p:nvSpPr>
          <p:cNvPr id="16" name="Textfeld 15">
            <a:extLst>
              <a:ext uri="{FF2B5EF4-FFF2-40B4-BE49-F238E27FC236}">
                <a16:creationId xmlns:a16="http://schemas.microsoft.com/office/drawing/2014/main" id="{0BEA67D1-C19F-4565-8055-2921FAA691FD}"/>
              </a:ext>
            </a:extLst>
          </p:cNvPr>
          <p:cNvSpPr txBox="1"/>
          <p:nvPr/>
        </p:nvSpPr>
        <p:spPr>
          <a:xfrm>
            <a:off x="9480052" y="3103166"/>
            <a:ext cx="23358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2000" dirty="0">
                <a:sym typeface="Wingdings" panose="05000000000000000000" pitchFamily="2" charset="2"/>
              </a:rPr>
              <a:t>38% of volume</a:t>
            </a:r>
          </a:p>
          <a:p>
            <a:r>
              <a:rPr lang="en-GB" sz="2000" dirty="0">
                <a:sym typeface="Wingdings" panose="05000000000000000000" pitchFamily="2" charset="2"/>
              </a:rPr>
              <a:t>Inside capsule are </a:t>
            </a:r>
          </a:p>
          <a:p>
            <a:r>
              <a:rPr lang="en-GB" sz="2000" dirty="0">
                <a:sym typeface="Wingdings" panose="05000000000000000000" pitchFamily="2" charset="2"/>
              </a:rPr>
              <a:t>Specimens !</a:t>
            </a:r>
            <a:endParaRPr lang="en-GB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8739681" y="5123030"/>
            <a:ext cx="3076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Additional contents:</a:t>
            </a:r>
          </a:p>
          <a:p>
            <a:r>
              <a:rPr lang="en-GB" sz="1600" dirty="0" smtClean="0"/>
              <a:t>Placement of activation</a:t>
            </a:r>
          </a:p>
          <a:p>
            <a:r>
              <a:rPr lang="en-GB" sz="1600" dirty="0" smtClean="0"/>
              <a:t>samples for dose &amp; spectrum</a:t>
            </a:r>
          </a:p>
          <a:p>
            <a:r>
              <a:rPr lang="en-GB" sz="1600" dirty="0" smtClean="0"/>
              <a:t>(milligrams per isotope)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02247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12E4F26-91C3-45C4-85D0-2555B6052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026" y="1779391"/>
            <a:ext cx="11125200" cy="44864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“ What if ” …</a:t>
            </a:r>
          </a:p>
          <a:p>
            <a:r>
              <a:rPr lang="en-GB" dirty="0"/>
              <a:t>the capsule failure rate is too high</a:t>
            </a:r>
          </a:p>
          <a:p>
            <a:r>
              <a:rPr lang="en-GB" dirty="0"/>
              <a:t>liquid metal corrosion effects need to be excluded.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The capsule with pre-fabricated specimens can be replaced by a </a:t>
            </a:r>
            <a:r>
              <a:rPr lang="en-GB" b="1" dirty="0">
                <a:sym typeface="Wingdings" panose="05000000000000000000" pitchFamily="2" charset="2"/>
              </a:rPr>
              <a:t>solid slab </a:t>
            </a:r>
            <a:r>
              <a:rPr lang="en-GB" dirty="0">
                <a:sym typeface="Wingdings" panose="05000000000000000000" pitchFamily="2" charset="2"/>
              </a:rPr>
              <a:t>(wound-on heaters, drillings for thermocouples), 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with </a:t>
            </a:r>
            <a:r>
              <a:rPr lang="en-GB" b="1" dirty="0">
                <a:sym typeface="Wingdings" panose="05000000000000000000" pitchFamily="2" charset="2"/>
              </a:rPr>
              <a:t>specimen fabrication in PIE</a:t>
            </a:r>
            <a:r>
              <a:rPr lang="en-GB" dirty="0">
                <a:sym typeface="Wingdings" panose="05000000000000000000" pitchFamily="2" charset="2"/>
              </a:rPr>
              <a:t>.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GB" dirty="0">
                <a:sym typeface="Wingdings" panose="05000000000000000000" pitchFamily="2" charset="2"/>
              </a:rPr>
              <a:t>Allowances for clamping, cutting, and finishing are estimated (based on specific cutting plans) to reduce the available specimens to </a:t>
            </a:r>
            <a:r>
              <a:rPr lang="en-GB" b="1" dirty="0">
                <a:sym typeface="Wingdings" panose="05000000000000000000" pitchFamily="2" charset="2"/>
              </a:rPr>
              <a:t>33 – 50%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GB" dirty="0">
                <a:sym typeface="Wingdings" panose="05000000000000000000" pitchFamily="2" charset="2"/>
              </a:rPr>
              <a:t>Post-irradiation fabrication bears risks of damaging/annealing/inducing surface stresses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GB" dirty="0">
                <a:sym typeface="Wingdings" panose="05000000000000000000" pitchFamily="2" charset="2"/>
              </a:rPr>
              <a:t>Hot cells need to be equipped with relatively complex tools. Feasibility is supported by SCK-CEN experiences.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931AEE-7CBD-4F38-8A02-82F519E30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351D34-BF15-4CCE-BA7D-708944F0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66119A1-3496-435E-B162-FD7D53325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Backup-strategy to capsule : solid slab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2FC97C7-6420-4DA1-9485-05249344741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80467" y="805241"/>
            <a:ext cx="1475398" cy="2245207"/>
          </a:xfrm>
          <a:prstGeom prst="rect">
            <a:avLst/>
          </a:prstGeom>
          <a:ln w="3175">
            <a:solidFill>
              <a:schemeClr val="bg1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CAD567D-4B70-4481-9ADD-D400DA08E244}"/>
              </a:ext>
            </a:extLst>
          </p:cNvPr>
          <p:cNvSpPr txBox="1"/>
          <p:nvPr/>
        </p:nvSpPr>
        <p:spPr>
          <a:xfrm>
            <a:off x="9063894" y="2563387"/>
            <a:ext cx="2510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Example: cutting losses</a:t>
            </a:r>
          </a:p>
          <a:p>
            <a:r>
              <a:rPr lang="en-GB" sz="1600" i="1" dirty="0"/>
              <a:t>For flat tensile specimens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2E7F390-5A4C-4D3C-8632-A682D8D69E9B}"/>
              </a:ext>
            </a:extLst>
          </p:cNvPr>
          <p:cNvSpPr txBox="1"/>
          <p:nvPr/>
        </p:nvSpPr>
        <p:spPr>
          <a:xfrm>
            <a:off x="7800304" y="1223158"/>
            <a:ext cx="1572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 err="1">
                <a:solidFill>
                  <a:srgbClr val="FF0000"/>
                </a:solidFill>
              </a:rPr>
              <a:t>Clamping+cutting</a:t>
            </a:r>
            <a:endParaRPr lang="en-GB" sz="1400" i="1" dirty="0">
              <a:solidFill>
                <a:srgbClr val="FF0000"/>
              </a:solidFill>
            </a:endParaRPr>
          </a:p>
          <a:p>
            <a:pPr algn="ctr"/>
            <a:r>
              <a:rPr lang="en-GB" sz="1400" i="1" dirty="0">
                <a:solidFill>
                  <a:srgbClr val="FF0000"/>
                </a:solidFill>
              </a:rPr>
              <a:t>provision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6A32ADA-2BDE-4495-BE57-59175BB9B8AC}"/>
              </a:ext>
            </a:extLst>
          </p:cNvPr>
          <p:cNvCxnSpPr/>
          <p:nvPr/>
        </p:nvCxnSpPr>
        <p:spPr>
          <a:xfrm>
            <a:off x="9001496" y="1650670"/>
            <a:ext cx="435429" cy="217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2FE90473-00E5-480A-A083-BA59C968899C}"/>
              </a:ext>
            </a:extLst>
          </p:cNvPr>
          <p:cNvSpPr txBox="1"/>
          <p:nvPr/>
        </p:nvSpPr>
        <p:spPr>
          <a:xfrm>
            <a:off x="8471961" y="1878135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>
                <a:solidFill>
                  <a:srgbClr val="00B050"/>
                </a:solidFill>
              </a:rPr>
              <a:t>finishing</a:t>
            </a:r>
          </a:p>
          <a:p>
            <a:pPr algn="ctr"/>
            <a:r>
              <a:rPr lang="en-GB" sz="1400" i="1" dirty="0">
                <a:solidFill>
                  <a:srgbClr val="00B050"/>
                </a:solidFill>
              </a:rPr>
              <a:t>provision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09E1D26-7373-478D-82F3-E9C85FA6F42E}"/>
              </a:ext>
            </a:extLst>
          </p:cNvPr>
          <p:cNvCxnSpPr>
            <a:cxnSpLocks/>
          </p:cNvCxnSpPr>
          <p:nvPr/>
        </p:nvCxnSpPr>
        <p:spPr>
          <a:xfrm flipV="1">
            <a:off x="9294578" y="1889440"/>
            <a:ext cx="352144" cy="295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56497CA0-19E1-4DCB-9549-6C5D41BD4C2A}"/>
              </a:ext>
            </a:extLst>
          </p:cNvPr>
          <p:cNvSpPr txBox="1"/>
          <p:nvPr/>
        </p:nvSpPr>
        <p:spPr>
          <a:xfrm>
            <a:off x="11068004" y="1700358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i="1" dirty="0"/>
              <a:t>Specimen</a:t>
            </a:r>
            <a:br>
              <a:rPr lang="en-GB" sz="1400" i="1" dirty="0"/>
            </a:br>
            <a:r>
              <a:rPr lang="en-GB" sz="1400" i="1" dirty="0"/>
              <a:t>t=0.76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6DAC027-F0DD-4307-AFB0-88A9D61A9289}"/>
              </a:ext>
            </a:extLst>
          </p:cNvPr>
          <p:cNvCxnSpPr>
            <a:cxnSpLocks/>
          </p:cNvCxnSpPr>
          <p:nvPr/>
        </p:nvCxnSpPr>
        <p:spPr>
          <a:xfrm flipH="1" flipV="1">
            <a:off x="10511641" y="1792459"/>
            <a:ext cx="730333" cy="186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AECD88F-1EE0-4E3F-9C8E-0083A842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53922"/>
            <a:ext cx="11125200" cy="1179480"/>
          </a:xfrm>
        </p:spPr>
        <p:txBody>
          <a:bodyPr>
            <a:normAutofit/>
          </a:bodyPr>
          <a:lstStyle/>
          <a:p>
            <a:r>
              <a:rPr lang="en-GB" sz="1800" dirty="0"/>
              <a:t>Lifetime limitations of the HFTM can be “bypassed” if it is possible to re-insert already irradiated specimens into a new HFTM for the next irradiation period</a:t>
            </a:r>
          </a:p>
          <a:p>
            <a:pPr lvl="1"/>
            <a:r>
              <a:rPr lang="en-GB" sz="1600" dirty="0"/>
              <a:t>This is not the baseline for the WPENS HFTM (2023)</a:t>
            </a:r>
          </a:p>
          <a:p>
            <a:pPr lvl="1"/>
            <a:r>
              <a:rPr lang="en-GB" sz="1600" dirty="0"/>
              <a:t>It was a requirement to the IFMIF/EVEDA HFTM (2014) : R&amp;D pursued, but no fully validated procedure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F34A6E-3DE4-4AD1-B3D6-2394E78E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61D35A-BDE4-4400-8D8E-4EC03D90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6D3F135-CB19-4069-A8CF-5BDBD39EC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Specimen re-irradiation </a:t>
            </a:r>
            <a:r>
              <a:rPr lang="en-GB" dirty="0"/>
              <a:t>capability</a:t>
            </a:r>
          </a:p>
        </p:txBody>
      </p:sp>
      <p:pic>
        <p:nvPicPr>
          <p:cNvPr id="1026" name="Bild 1">
            <a:extLst>
              <a:ext uri="{FF2B5EF4-FFF2-40B4-BE49-F238E27FC236}">
                <a16:creationId xmlns:a16="http://schemas.microsoft.com/office/drawing/2014/main" id="{6DC8E6AD-18B7-44A6-9D45-BA77DF344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92" y="2423246"/>
            <a:ext cx="3882426" cy="237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D660939B-7DAB-4D98-BEDC-5E7B944D10C9}"/>
              </a:ext>
            </a:extLst>
          </p:cNvPr>
          <p:cNvSpPr txBox="1">
            <a:spLocks/>
          </p:cNvSpPr>
          <p:nvPr/>
        </p:nvSpPr>
        <p:spPr>
          <a:xfrm>
            <a:off x="573355" y="4883710"/>
            <a:ext cx="5522645" cy="15794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“RAC”, a hot cell to</a:t>
            </a:r>
          </a:p>
          <a:p>
            <a:pPr lvl="1"/>
            <a:r>
              <a:rPr lang="en-GB" sz="1100" dirty="0"/>
              <a:t>Insert specimens into capsule</a:t>
            </a:r>
          </a:p>
          <a:p>
            <a:pPr lvl="1"/>
            <a:r>
              <a:rPr lang="en-GB" sz="1100" dirty="0"/>
              <a:t>Fill Na, weld close capsule, do QA (leak tightness, electrical, …)</a:t>
            </a:r>
          </a:p>
          <a:p>
            <a:r>
              <a:rPr lang="en-GB" sz="1200" dirty="0"/>
              <a:t>“TMAC”, a hot cell to</a:t>
            </a:r>
          </a:p>
          <a:p>
            <a:pPr lvl="1"/>
            <a:r>
              <a:rPr lang="en-GB" sz="1100" dirty="0"/>
              <a:t>Insert capsules/rigs into the HFTM body</a:t>
            </a:r>
          </a:p>
          <a:p>
            <a:pPr lvl="1"/>
            <a:r>
              <a:rPr lang="en-GB" sz="1100" dirty="0"/>
              <a:t>Hermetically weld close HFTM body, do QA (leak tightness, pressure test, …)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97D51B2-715E-41E0-8D91-9B959B21D4AE}"/>
              </a:ext>
            </a:extLst>
          </p:cNvPr>
          <p:cNvSpPr txBox="1"/>
          <p:nvPr/>
        </p:nvSpPr>
        <p:spPr>
          <a:xfrm>
            <a:off x="3926775" y="4449288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[HFTM-DDD 2014]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05CF870-9521-49EC-BDF9-DC7AE73A68C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85" y="2531041"/>
            <a:ext cx="2381797" cy="167712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47CF7C5-0BD1-46C1-AA03-EDD287F162FE}"/>
              </a:ext>
            </a:extLst>
          </p:cNvPr>
          <p:cNvSpPr txBox="1"/>
          <p:nvPr/>
        </p:nvSpPr>
        <p:spPr>
          <a:xfrm>
            <a:off x="6482958" y="5673419"/>
            <a:ext cx="4825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Relatively delicate / fine mechanical tasks need to be “translated” to become hot-cell compatible !</a:t>
            </a:r>
          </a:p>
        </p:txBody>
      </p:sp>
      <p:pic>
        <p:nvPicPr>
          <p:cNvPr id="12" name="Inhaltsplatzhalter 4">
            <a:extLst>
              <a:ext uri="{FF2B5EF4-FFF2-40B4-BE49-F238E27FC236}">
                <a16:creationId xmlns:a16="http://schemas.microsoft.com/office/drawing/2014/main" id="{3FED336D-5E2A-4BB0-BE18-8CF36B5FCB65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8" r="74885" b="22917"/>
          <a:stretch/>
        </p:blipFill>
        <p:spPr bwMode="auto">
          <a:xfrm>
            <a:off x="9936538" y="2510763"/>
            <a:ext cx="2007417" cy="2974450"/>
          </a:xfrm>
          <a:prstGeom prst="rect">
            <a:avLst/>
          </a:prstGeom>
          <a:noFill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63A2B8-3575-4922-85B3-20AB084DC2C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12" y="3620707"/>
            <a:ext cx="2527794" cy="20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19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0B3B4F5-DA6E-47F0-A6DF-9411C9664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Pressure bearing shell “container” made from RCC-</a:t>
            </a:r>
            <a:r>
              <a:rPr lang="en-GB" dirty="0" err="1"/>
              <a:t>MRx</a:t>
            </a:r>
            <a:r>
              <a:rPr lang="en-GB" dirty="0"/>
              <a:t> X2 </a:t>
            </a:r>
            <a:r>
              <a:rPr lang="en-GB" dirty="0" err="1"/>
              <a:t>CrNiMo</a:t>
            </a:r>
            <a:r>
              <a:rPr lang="en-GB" dirty="0"/>
              <a:t> 17-12-2 (N) stainless steel</a:t>
            </a:r>
          </a:p>
          <a:p>
            <a:pPr lvl="1"/>
            <a:r>
              <a:rPr lang="en-GB" dirty="0"/>
              <a:t>Allowed by code up to 53 </a:t>
            </a:r>
            <a:r>
              <a:rPr lang="en-GB" dirty="0" err="1"/>
              <a:t>dpa</a:t>
            </a:r>
            <a:r>
              <a:rPr lang="en-GB" dirty="0"/>
              <a:t> (fission neutrons!)</a:t>
            </a:r>
          </a:p>
          <a:p>
            <a:pPr lvl="1"/>
            <a:r>
              <a:rPr lang="en-GB" dirty="0"/>
              <a:t>Temperatures 50 – 160 °C </a:t>
            </a:r>
            <a:r>
              <a:rPr lang="en-GB" dirty="0">
                <a:sym typeface="Wingdings" panose="05000000000000000000" pitchFamily="2" charset="2"/>
              </a:rPr>
              <a:t> low swelling regime</a:t>
            </a:r>
            <a:endParaRPr lang="en-GB" dirty="0"/>
          </a:p>
          <a:p>
            <a:endParaRPr lang="en-GB" dirty="0"/>
          </a:p>
          <a:p>
            <a:r>
              <a:rPr lang="en-GB" dirty="0"/>
              <a:t>Specimen capsules made from 9%Cr steels (Eurofer97)</a:t>
            </a:r>
          </a:p>
          <a:p>
            <a:pPr lvl="1"/>
            <a:r>
              <a:rPr lang="en-GB" dirty="0"/>
              <a:t>No irradiated data in code </a:t>
            </a:r>
            <a:r>
              <a:rPr lang="en-GB" dirty="0">
                <a:sym typeface="Wingdings" panose="05000000000000000000" pitchFamily="2" charset="2"/>
              </a:rPr>
              <a:t> no safety function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Temperatures 250 – 550 °C  embrittlement .. creep</a:t>
            </a:r>
            <a:endParaRPr lang="en-GB" dirty="0"/>
          </a:p>
          <a:p>
            <a:endParaRPr lang="en-GB" dirty="0"/>
          </a:p>
          <a:p>
            <a:r>
              <a:rPr lang="en-GB" dirty="0"/>
              <a:t>Capsule heaters are mineral insulated metal </a:t>
            </a:r>
            <a:r>
              <a:rPr lang="en-GB" dirty="0" err="1"/>
              <a:t>sheated</a:t>
            </a:r>
            <a:r>
              <a:rPr lang="en-GB" dirty="0"/>
              <a:t> (MIMS) wires (</a:t>
            </a:r>
            <a:r>
              <a:rPr lang="en-GB" dirty="0" err="1"/>
              <a:t>NiCr</a:t>
            </a:r>
            <a:r>
              <a:rPr lang="en-GB" dirty="0"/>
              <a:t> resistive alloy, MgO insulation)</a:t>
            </a:r>
          </a:p>
          <a:p>
            <a:pPr lvl="1"/>
            <a:r>
              <a:rPr lang="en-GB" dirty="0"/>
              <a:t>Dose rate near  O(10</a:t>
            </a:r>
            <a:r>
              <a:rPr lang="en-GB" baseline="30000" dirty="0"/>
              <a:t>3</a:t>
            </a:r>
            <a:r>
              <a:rPr lang="en-GB" dirty="0"/>
              <a:t> </a:t>
            </a:r>
            <a:r>
              <a:rPr lang="en-GB" dirty="0" err="1"/>
              <a:t>Gy</a:t>
            </a:r>
            <a:r>
              <a:rPr lang="en-GB" dirty="0"/>
              <a:t>/s) , significant RIC expected</a:t>
            </a:r>
          </a:p>
          <a:p>
            <a:pPr lvl="1"/>
            <a:r>
              <a:rPr lang="en-GB" dirty="0"/>
              <a:t>Dose limit for RIED (10</a:t>
            </a:r>
            <a:r>
              <a:rPr lang="en-GB" baseline="30000" dirty="0"/>
              <a:t>10 </a:t>
            </a:r>
            <a:r>
              <a:rPr lang="en-GB" dirty="0" err="1"/>
              <a:t>Gy</a:t>
            </a:r>
            <a:r>
              <a:rPr lang="en-GB" dirty="0"/>
              <a:t> @ 500°C for Al2O3) may limit lifetime</a:t>
            </a:r>
          </a:p>
          <a:p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548A19-B97B-402E-A4A7-8A5D5693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0C11BE-4F08-4DD9-8012-937DD905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9A0D2F2-AB72-4D22-9F97-E764F827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Lifetime limiting conditions in high flux irradiation</a:t>
            </a:r>
          </a:p>
        </p:txBody>
      </p:sp>
    </p:spTree>
    <p:extLst>
      <p:ext uri="{BB962C8B-B14F-4D97-AF65-F5344CB8AC3E}">
        <p14:creationId xmlns:p14="http://schemas.microsoft.com/office/powerpoint/2010/main" val="38756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10A32A8-FB3D-4D2A-9020-ABD8C172F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The top-level lifetime requirements aims at </a:t>
            </a:r>
            <a:r>
              <a:rPr lang="en-GB" b="1" dirty="0"/>
              <a:t>50 </a:t>
            </a:r>
            <a:r>
              <a:rPr lang="en-GB" b="1" dirty="0" err="1"/>
              <a:t>dpa</a:t>
            </a:r>
            <a:r>
              <a:rPr lang="en-GB" b="1" dirty="0"/>
              <a:t>, 3 years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Based on fission neutron experiences :</a:t>
            </a:r>
          </a:p>
          <a:p>
            <a:pPr lvl="1"/>
            <a:r>
              <a:rPr lang="en-GB" dirty="0"/>
              <a:t>The HFTM container (316L(N), 150°C) lifetime is predicted to 46 … 53 </a:t>
            </a:r>
            <a:r>
              <a:rPr lang="en-GB" dirty="0" err="1"/>
              <a:t>dpa</a:t>
            </a:r>
            <a:endParaRPr lang="en-GB" dirty="0"/>
          </a:p>
          <a:p>
            <a:pPr lvl="1"/>
            <a:r>
              <a:rPr lang="en-GB" dirty="0"/>
              <a:t>The capsule body (</a:t>
            </a:r>
            <a:r>
              <a:rPr lang="en-GB" dirty="0" err="1"/>
              <a:t>Eurofer</a:t>
            </a:r>
            <a:r>
              <a:rPr lang="en-GB" dirty="0"/>
              <a:t>, 250…550°C) is not limited by swelling or creep, </a:t>
            </a:r>
            <a:br>
              <a:rPr lang="en-GB" dirty="0"/>
            </a:br>
            <a:r>
              <a:rPr lang="en-GB" dirty="0"/>
              <a:t>failure effect of top-weld without PWHT  is uncritical for successful operation</a:t>
            </a:r>
          </a:p>
          <a:p>
            <a:pPr lvl="1"/>
            <a:r>
              <a:rPr lang="en-GB" dirty="0"/>
              <a:t>Capsule heater claddings (austenitic, 250 … 550 °C) when operated at 450…500 °C may experience failure due to swelling &gt; 10% after 30dpa / &gt;1year . </a:t>
            </a:r>
            <a:br>
              <a:rPr lang="en-GB" dirty="0"/>
            </a:br>
            <a:r>
              <a:rPr lang="en-GB" dirty="0"/>
              <a:t>Option of Inconel claddings </a:t>
            </a:r>
            <a:r>
              <a:rPr lang="en-GB" dirty="0" err="1"/>
              <a:t>tbd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Heater insulations (MgO, 250 – 550 °C) may fail by RIED after ~1 year in the front row. MARIA irradiation ongoing.</a:t>
            </a:r>
          </a:p>
          <a:p>
            <a:pPr marL="355579" lvl="1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è"/>
            </a:pPr>
            <a:r>
              <a:rPr lang="en-GB" dirty="0">
                <a:sym typeface="Wingdings" panose="05000000000000000000" pitchFamily="2" charset="2"/>
              </a:rPr>
              <a:t>Irradiation for 1 year / 25 </a:t>
            </a:r>
            <a:r>
              <a:rPr lang="en-GB" dirty="0" err="1">
                <a:sym typeface="Wingdings" panose="05000000000000000000" pitchFamily="2" charset="2"/>
              </a:rPr>
              <a:t>dpa</a:t>
            </a:r>
            <a:r>
              <a:rPr lang="en-GB" dirty="0">
                <a:sym typeface="Wingdings" panose="05000000000000000000" pitchFamily="2" charset="2"/>
              </a:rPr>
              <a:t> is supported by current design &amp; experiences.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GB" dirty="0"/>
              <a:t>Prospect of improving heater lifetime by electric field reduction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GB" dirty="0"/>
              <a:t>Option of re-irradiation of specimens would enable irradiation beyond HFTM lifetime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2A45AD-2D40-440B-A925-401068524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32156E-49D3-460C-BFA8-18B712A68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656F632-7232-4648-8BD5-8F28B2BA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55067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FBE7791-B076-4938-AF7B-C5E992F76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1" dirty="0"/>
              <a:t>HFTM = H</a:t>
            </a:r>
            <a:r>
              <a:rPr lang="en-GB" sz="2000" dirty="0"/>
              <a:t>igh </a:t>
            </a:r>
            <a:r>
              <a:rPr lang="en-GB" sz="2000" b="1" dirty="0"/>
              <a:t>F</a:t>
            </a:r>
            <a:r>
              <a:rPr lang="en-GB" sz="2000" dirty="0"/>
              <a:t>lux </a:t>
            </a:r>
            <a:r>
              <a:rPr lang="en-GB" sz="2000" b="1" dirty="0"/>
              <a:t>T</a:t>
            </a:r>
            <a:r>
              <a:rPr lang="en-GB" sz="2000" dirty="0"/>
              <a:t>est </a:t>
            </a:r>
            <a:r>
              <a:rPr lang="en-GB" sz="2000" b="1" dirty="0"/>
              <a:t>M</a:t>
            </a:r>
            <a:r>
              <a:rPr lang="en-GB" sz="2000" dirty="0"/>
              <a:t>odule</a:t>
            </a:r>
          </a:p>
          <a:p>
            <a:endParaRPr lang="en-GB" sz="2000" dirty="0"/>
          </a:p>
          <a:p>
            <a:r>
              <a:rPr lang="en-GB" sz="2000" dirty="0"/>
              <a:t>Utilization of the </a:t>
            </a:r>
            <a:r>
              <a:rPr lang="en-GB" sz="2000" b="1" dirty="0"/>
              <a:t>“high flux” region </a:t>
            </a:r>
            <a:r>
              <a:rPr lang="en-GB" sz="2000" dirty="0"/>
              <a:t>directly behind the IFMIF-DONES neutron source</a:t>
            </a:r>
          </a:p>
          <a:p>
            <a:r>
              <a:rPr lang="en-GB" sz="2000" dirty="0"/>
              <a:t>Irradiation of (SSTT) specimens </a:t>
            </a:r>
            <a:r>
              <a:rPr lang="en-GB" sz="2000" b="1" dirty="0"/>
              <a:t>for PIE</a:t>
            </a:r>
          </a:p>
          <a:p>
            <a:endParaRPr lang="en-GB" sz="2000" b="1" dirty="0"/>
          </a:p>
          <a:p>
            <a:pPr marL="0" indent="0">
              <a:buNone/>
            </a:pPr>
            <a:r>
              <a:rPr lang="en-GB" sz="2000" dirty="0"/>
              <a:t>The current development aims to facilitate the irradiation of SSTT specimens of </a:t>
            </a:r>
            <a:r>
              <a:rPr lang="en-GB" sz="2000" b="1" dirty="0"/>
              <a:t>RAFM steels </a:t>
            </a:r>
            <a:r>
              <a:rPr lang="en-GB" sz="2000" dirty="0"/>
              <a:t>(</a:t>
            </a:r>
            <a:r>
              <a:rPr lang="en-GB" sz="2000" dirty="0" err="1"/>
              <a:t>Eurofer</a:t>
            </a:r>
            <a:r>
              <a:rPr lang="en-GB" sz="2000" dirty="0"/>
              <a:t>, F82H, …) at conditions of the DEMO </a:t>
            </a:r>
            <a:r>
              <a:rPr lang="en-GB" sz="2000" b="1" dirty="0"/>
              <a:t>First Wall </a:t>
            </a:r>
            <a:r>
              <a:rPr lang="en-GB" sz="2000" dirty="0"/>
              <a:t>(FW)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4642D70-99BA-4F77-8EE3-1700C595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C84951-54BA-473A-885D-55FE3B7E8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2E7C36E-0C70-4892-A48B-208F08E5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</p:spPr>
        <p:txBody>
          <a:bodyPr>
            <a:normAutofit/>
          </a:bodyPr>
          <a:lstStyle/>
          <a:p>
            <a:r>
              <a:rPr lang="en-GB" dirty="0"/>
              <a:t>Mission of the DONES HFTM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18CFC93-ADF2-4618-9795-AC1B8DB49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23" y="4577357"/>
            <a:ext cx="6664651" cy="1913520"/>
          </a:xfrm>
          <a:prstGeom prst="rect">
            <a:avLst/>
          </a:prstGeom>
        </p:spPr>
      </p:pic>
      <p:sp>
        <p:nvSpPr>
          <p:cNvPr id="23" name="Pfeil: gebogen 22">
            <a:extLst>
              <a:ext uri="{FF2B5EF4-FFF2-40B4-BE49-F238E27FC236}">
                <a16:creationId xmlns:a16="http://schemas.microsoft.com/office/drawing/2014/main" id="{B37F8DB8-93AC-4815-8EFC-5570F834EFAF}"/>
              </a:ext>
            </a:extLst>
          </p:cNvPr>
          <p:cNvSpPr/>
          <p:nvPr/>
        </p:nvSpPr>
        <p:spPr>
          <a:xfrm rot="5400000">
            <a:off x="8383910" y="4069447"/>
            <a:ext cx="368203" cy="542238"/>
          </a:xfrm>
          <a:prstGeom prst="ben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Pfeil: gebogen 23">
            <a:extLst>
              <a:ext uri="{FF2B5EF4-FFF2-40B4-BE49-F238E27FC236}">
                <a16:creationId xmlns:a16="http://schemas.microsoft.com/office/drawing/2014/main" id="{6CB4F747-6704-4F6F-BC9A-19A82DB621D2}"/>
              </a:ext>
            </a:extLst>
          </p:cNvPr>
          <p:cNvSpPr/>
          <p:nvPr/>
        </p:nvSpPr>
        <p:spPr>
          <a:xfrm>
            <a:off x="9097095" y="4096269"/>
            <a:ext cx="434832" cy="368204"/>
          </a:xfrm>
          <a:prstGeom prst="ben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9BF2B9E-5D5E-4ADE-B11B-BAA79E073E5E}"/>
              </a:ext>
            </a:extLst>
          </p:cNvPr>
          <p:cNvSpPr txBox="1"/>
          <p:nvPr/>
        </p:nvSpPr>
        <p:spPr>
          <a:xfrm>
            <a:off x="7445377" y="3956642"/>
            <a:ext cx="8515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/>
              <a:t>Insertion for </a:t>
            </a:r>
          </a:p>
          <a:p>
            <a:r>
              <a:rPr lang="en-GB" sz="900" i="1" dirty="0"/>
              <a:t>irradiation </a:t>
            </a:r>
          </a:p>
          <a:p>
            <a:r>
              <a:rPr lang="en-GB" sz="900" i="1" dirty="0"/>
              <a:t>1 – 2.5 years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D991D1FB-D789-4A21-9863-5556FABAF7AC}"/>
              </a:ext>
            </a:extLst>
          </p:cNvPr>
          <p:cNvSpPr txBox="1"/>
          <p:nvPr/>
        </p:nvSpPr>
        <p:spPr>
          <a:xfrm>
            <a:off x="9569122" y="3956641"/>
            <a:ext cx="18966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dirty="0"/>
              <a:t>Retrieval, Dismantling,</a:t>
            </a:r>
          </a:p>
          <a:p>
            <a:r>
              <a:rPr lang="en-GB" sz="900" i="1" dirty="0"/>
              <a:t>Extraction of specimens</a:t>
            </a:r>
          </a:p>
          <a:p>
            <a:r>
              <a:rPr lang="en-GB" sz="900" i="1" dirty="0"/>
              <a:t>For Post Irradiation Examination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970C7767-1BBA-481F-9214-AC8DFF182D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506" y="3798277"/>
            <a:ext cx="277616" cy="242914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88045292-F4DB-46C6-AF7C-9C6D83A03ADD}"/>
              </a:ext>
            </a:extLst>
          </p:cNvPr>
          <p:cNvSpPr txBox="1"/>
          <p:nvPr/>
        </p:nvSpPr>
        <p:spPr>
          <a:xfrm>
            <a:off x="10364190" y="5241729"/>
            <a:ext cx="1688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Neutron flux </a:t>
            </a:r>
          </a:p>
          <a:p>
            <a:r>
              <a:rPr lang="en-GB" sz="1600" dirty="0"/>
              <a:t>~5×10</a:t>
            </a:r>
            <a:r>
              <a:rPr lang="en-GB" sz="1600" baseline="30000" dirty="0"/>
              <a:t>14 </a:t>
            </a:r>
            <a:r>
              <a:rPr lang="en-GB" sz="1600" dirty="0"/>
              <a:t> #/cm²/s</a:t>
            </a:r>
            <a:endParaRPr lang="en-GB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664742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F701550-0F46-46E8-971A-DEC74D609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design has to balance</a:t>
            </a:r>
          </a:p>
          <a:p>
            <a:pPr lvl="1"/>
            <a:r>
              <a:rPr lang="en-GB" dirty="0"/>
              <a:t>Lifetime in irradiation</a:t>
            </a:r>
          </a:p>
          <a:p>
            <a:pPr lvl="1"/>
            <a:r>
              <a:rPr lang="en-GB" dirty="0"/>
              <a:t>Usable specimen payload</a:t>
            </a:r>
          </a:p>
          <a:p>
            <a:pPr lvl="1"/>
            <a:r>
              <a:rPr lang="en-GB" dirty="0"/>
              <a:t>Thermal requirements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Ongoing PI activity : balancing the “lifetime” vs. “specimen payload” requirements. Discussed options:</a:t>
            </a:r>
          </a:p>
          <a:p>
            <a:pPr marL="812779" lvl="1" indent="-457200">
              <a:buFont typeface="+mj-lt"/>
              <a:buAutoNum type="alphaLcParenR"/>
            </a:pPr>
            <a:r>
              <a:rPr lang="en-GB" dirty="0"/>
              <a:t>Priority for “lifetime”, best-effort as lower constraint on specimen payload</a:t>
            </a:r>
          </a:p>
          <a:p>
            <a:pPr marL="812779" lvl="1" indent="-457200">
              <a:buFont typeface="+mj-lt"/>
              <a:buAutoNum type="alphaLcParenR"/>
            </a:pPr>
            <a:r>
              <a:rPr lang="en-GB" dirty="0"/>
              <a:t>Prescription of “minimum payload” (i.e. “69 specimens”)</a:t>
            </a:r>
          </a:p>
          <a:p>
            <a:pPr marL="812779" lvl="1" indent="-457200">
              <a:buFont typeface="+mj-lt"/>
              <a:buAutoNum type="alphaLcParenR"/>
            </a:pPr>
            <a:r>
              <a:rPr lang="en-GB" dirty="0"/>
              <a:t>Maximization of product “</a:t>
            </a:r>
            <a:r>
              <a:rPr lang="en-GB" dirty="0" err="1"/>
              <a:t>dpa</a:t>
            </a:r>
            <a:r>
              <a:rPr lang="en-GB" dirty="0"/>
              <a:t> x specimen-volume”</a:t>
            </a:r>
          </a:p>
          <a:p>
            <a:pPr lvl="1"/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</a:t>
            </a:r>
            <a:r>
              <a:rPr lang="en-GB" dirty="0"/>
              <a:t>Input by users to properly set and weight the requirements are welcome!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1AAEB6-6EC3-47C6-B601-A67CB0A2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272405-635E-4E11-9C88-1110CEF5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A51E796-488B-4290-A04D-6389423B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To be reflected by the DONES user </a:t>
            </a:r>
            <a:r>
              <a:rPr lang="en-GB" dirty="0" err="1"/>
              <a:t>commuunity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737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8D1DE3-0428-4F80-9F64-E00D15EE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37F457-B597-443F-9CB1-C1A6F65A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39EC28-921D-4DBE-9943-FBDC65E7F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81" y="52997"/>
            <a:ext cx="9158904" cy="767748"/>
          </a:xfrm>
        </p:spPr>
        <p:txBody>
          <a:bodyPr/>
          <a:lstStyle/>
          <a:p>
            <a:r>
              <a:rPr lang="en-GB" dirty="0"/>
              <a:t>HFTM installed behind DONES Li-Target</a:t>
            </a:r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A84F99CE-882D-438C-BAD7-BC5FB8F76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448" y="1792511"/>
            <a:ext cx="6137015" cy="448786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974F722-45FB-4726-B61B-1E9123AF2AA0}"/>
              </a:ext>
            </a:extLst>
          </p:cNvPr>
          <p:cNvSpPr txBox="1"/>
          <p:nvPr/>
        </p:nvSpPr>
        <p:spPr>
          <a:xfrm>
            <a:off x="172494" y="2799613"/>
            <a:ext cx="26314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Accelerator</a:t>
            </a:r>
          </a:p>
          <a:p>
            <a:r>
              <a:rPr lang="en-GB" dirty="0"/>
              <a:t>Beam tube</a:t>
            </a:r>
          </a:p>
          <a:p>
            <a:r>
              <a:rPr lang="en-GB" dirty="0"/>
              <a:t>(125mA x 40 MeV</a:t>
            </a:r>
          </a:p>
          <a:p>
            <a:r>
              <a:rPr lang="en-GB" dirty="0"/>
              <a:t>Deuterons)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C5A1506-864B-41BC-AB0D-634D6DE749C5}"/>
              </a:ext>
            </a:extLst>
          </p:cNvPr>
          <p:cNvSpPr txBox="1"/>
          <p:nvPr/>
        </p:nvSpPr>
        <p:spPr>
          <a:xfrm>
            <a:off x="2250831" y="1302953"/>
            <a:ext cx="155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Liquid</a:t>
            </a:r>
          </a:p>
          <a:p>
            <a:r>
              <a:rPr lang="en-GB" dirty="0"/>
              <a:t>Lithium</a:t>
            </a:r>
          </a:p>
          <a:p>
            <a:r>
              <a:rPr lang="en-GB" dirty="0"/>
              <a:t>Feed pipe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F371D57-8124-4AB0-A324-A8B983135503}"/>
              </a:ext>
            </a:extLst>
          </p:cNvPr>
          <p:cNvSpPr txBox="1"/>
          <p:nvPr/>
        </p:nvSpPr>
        <p:spPr>
          <a:xfrm>
            <a:off x="1880720" y="5569602"/>
            <a:ext cx="242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Target assembly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DAC901-01EC-465A-8EC5-B22BFB0279FD}"/>
              </a:ext>
            </a:extLst>
          </p:cNvPr>
          <p:cNvSpPr txBox="1"/>
          <p:nvPr/>
        </p:nvSpPr>
        <p:spPr>
          <a:xfrm>
            <a:off x="7811496" y="3826669"/>
            <a:ext cx="11961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High</a:t>
            </a:r>
          </a:p>
          <a:p>
            <a:r>
              <a:rPr lang="en-GB" dirty="0">
                <a:solidFill>
                  <a:srgbClr val="FF0000"/>
                </a:solidFill>
              </a:rPr>
              <a:t>Flux</a:t>
            </a:r>
          </a:p>
          <a:p>
            <a:r>
              <a:rPr lang="en-GB" dirty="0">
                <a:solidFill>
                  <a:srgbClr val="FF0000"/>
                </a:solidFill>
              </a:rPr>
              <a:t>Test</a:t>
            </a:r>
          </a:p>
          <a:p>
            <a:r>
              <a:rPr lang="en-GB" dirty="0">
                <a:solidFill>
                  <a:srgbClr val="FF0000"/>
                </a:solidFill>
              </a:rPr>
              <a:t>Module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BB2800-5494-479E-B137-924F13C50BE1}"/>
              </a:ext>
            </a:extLst>
          </p:cNvPr>
          <p:cNvSpPr txBox="1"/>
          <p:nvPr/>
        </p:nvSpPr>
        <p:spPr>
          <a:xfrm>
            <a:off x="9885170" y="2594280"/>
            <a:ext cx="2294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Test Cell</a:t>
            </a:r>
          </a:p>
          <a:p>
            <a:r>
              <a:rPr lang="en-GB" dirty="0" err="1"/>
              <a:t>Piping&amp;Cabling</a:t>
            </a:r>
            <a:endParaRPr lang="en-GB" dirty="0"/>
          </a:p>
          <a:p>
            <a:r>
              <a:rPr lang="en-GB" dirty="0"/>
              <a:t>Plug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12B7B6F6-CE44-41DE-9BD0-A8891DBC4528}"/>
              </a:ext>
            </a:extLst>
          </p:cNvPr>
          <p:cNvCxnSpPr>
            <a:cxnSpLocks/>
          </p:cNvCxnSpPr>
          <p:nvPr/>
        </p:nvCxnSpPr>
        <p:spPr>
          <a:xfrm flipV="1">
            <a:off x="2250831" y="4066442"/>
            <a:ext cx="1116623" cy="5971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B60CB011-C5FB-48C6-A5FB-79FE5E437F53}"/>
              </a:ext>
            </a:extLst>
          </p:cNvPr>
          <p:cNvCxnSpPr>
            <a:cxnSpLocks/>
          </p:cNvCxnSpPr>
          <p:nvPr/>
        </p:nvCxnSpPr>
        <p:spPr>
          <a:xfrm>
            <a:off x="3569677" y="2035397"/>
            <a:ext cx="927588" cy="71003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DFBFB8D-7926-4A59-B933-FFB27E00C71D}"/>
              </a:ext>
            </a:extLst>
          </p:cNvPr>
          <p:cNvCxnSpPr>
            <a:cxnSpLocks/>
          </p:cNvCxnSpPr>
          <p:nvPr/>
        </p:nvCxnSpPr>
        <p:spPr>
          <a:xfrm flipV="1">
            <a:off x="4237892" y="4946888"/>
            <a:ext cx="1414096" cy="748493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6069DFCF-9B16-4048-839B-F2859E505FD5}"/>
              </a:ext>
            </a:extLst>
          </p:cNvPr>
          <p:cNvCxnSpPr>
            <a:cxnSpLocks/>
          </p:cNvCxnSpPr>
          <p:nvPr/>
        </p:nvCxnSpPr>
        <p:spPr>
          <a:xfrm flipH="1" flipV="1">
            <a:off x="9000797" y="2745436"/>
            <a:ext cx="912530" cy="40696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79DCF35-FEA8-4555-9F8D-5713EE67FE08}"/>
              </a:ext>
            </a:extLst>
          </p:cNvPr>
          <p:cNvCxnSpPr>
            <a:cxnSpLocks/>
          </p:cNvCxnSpPr>
          <p:nvPr/>
        </p:nvCxnSpPr>
        <p:spPr>
          <a:xfrm flipH="1">
            <a:off x="6862388" y="4611499"/>
            <a:ext cx="949108" cy="33949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09B3732F-20BB-4087-B08F-201C212D738C}"/>
              </a:ext>
            </a:extLst>
          </p:cNvPr>
          <p:cNvSpPr txBox="1"/>
          <p:nvPr/>
        </p:nvSpPr>
        <p:spPr>
          <a:xfrm>
            <a:off x="4449628" y="1192346"/>
            <a:ext cx="2036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HFTM</a:t>
            </a:r>
          </a:p>
          <a:p>
            <a:r>
              <a:rPr lang="en-GB" dirty="0" err="1"/>
              <a:t>media&amp;signal</a:t>
            </a:r>
            <a:endParaRPr lang="en-GB" dirty="0"/>
          </a:p>
          <a:p>
            <a:r>
              <a:rPr lang="en-GB" dirty="0"/>
              <a:t>interfaces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D64AB850-846C-42B1-8BA5-3DEB393072A6}"/>
              </a:ext>
            </a:extLst>
          </p:cNvPr>
          <p:cNvCxnSpPr>
            <a:cxnSpLocks/>
          </p:cNvCxnSpPr>
          <p:nvPr/>
        </p:nvCxnSpPr>
        <p:spPr>
          <a:xfrm>
            <a:off x="5974373" y="2184888"/>
            <a:ext cx="567327" cy="23751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6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686312-2D70-4EE5-AF2D-8DFA4DC2A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7050D4-3AE0-4791-A116-7A49D1A66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2D978E2-4A7B-495E-BE41-68C4A20CB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 irradiation conditions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955D65BF-C90F-4225-87E3-AE4D3322A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96" y="1494814"/>
            <a:ext cx="4995358" cy="4487862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C820F78-F008-4D44-B8EE-0C621DF8899D}"/>
              </a:ext>
            </a:extLst>
          </p:cNvPr>
          <p:cNvSpPr txBox="1">
            <a:spLocks/>
          </p:cNvSpPr>
          <p:nvPr/>
        </p:nvSpPr>
        <p:spPr bwMode="auto">
          <a:xfrm>
            <a:off x="7548196" y="1290410"/>
            <a:ext cx="4268666" cy="486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609600" indent="-609600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447800" indent="-6588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2479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30480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81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053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625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7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769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kern="0" dirty="0" err="1"/>
              <a:t>Incident</a:t>
            </a:r>
            <a:r>
              <a:rPr lang="de-DE" sz="2000" kern="0" dirty="0"/>
              <a:t> </a:t>
            </a:r>
            <a:r>
              <a:rPr lang="de-DE" sz="2000" kern="0" dirty="0" err="1"/>
              <a:t>neutron</a:t>
            </a:r>
            <a:r>
              <a:rPr lang="de-DE" sz="2000" kern="0" dirty="0"/>
              <a:t> </a:t>
            </a:r>
            <a:r>
              <a:rPr lang="de-DE" sz="2000" kern="0" dirty="0" err="1"/>
              <a:t>flux</a:t>
            </a:r>
            <a:r>
              <a:rPr lang="de-DE" sz="2000" kern="0" dirty="0"/>
              <a:t>:</a:t>
            </a:r>
            <a:br>
              <a:rPr lang="de-DE" sz="2000" kern="0" dirty="0"/>
            </a:br>
            <a:r>
              <a:rPr lang="de-DE" sz="2000" kern="0" dirty="0"/>
              <a:t> 5×10</a:t>
            </a:r>
            <a:r>
              <a:rPr lang="de-DE" sz="2000" kern="0" baseline="30000" dirty="0"/>
              <a:t>14</a:t>
            </a:r>
            <a:r>
              <a:rPr lang="de-DE" sz="2000" kern="0" dirty="0"/>
              <a:t> n/cm²/s</a:t>
            </a:r>
          </a:p>
          <a:p>
            <a:r>
              <a:rPr lang="de-DE" sz="2000" kern="0" dirty="0"/>
              <a:t>12 – 25 dpa/</a:t>
            </a:r>
            <a:r>
              <a:rPr lang="de-DE" sz="2000" kern="0" dirty="0" err="1"/>
              <a:t>fpy</a:t>
            </a:r>
            <a:r>
              <a:rPr lang="de-DE" sz="2000" kern="0" dirty="0"/>
              <a:t> </a:t>
            </a:r>
            <a:r>
              <a:rPr lang="de-DE" sz="2000" kern="0" dirty="0" err="1"/>
              <a:t>are</a:t>
            </a:r>
            <a:r>
              <a:rPr lang="de-DE" sz="2000" kern="0" dirty="0"/>
              <a:t> </a:t>
            </a:r>
            <a:r>
              <a:rPr lang="de-DE" sz="2000" kern="0" dirty="0" err="1"/>
              <a:t>reached</a:t>
            </a:r>
            <a:r>
              <a:rPr lang="de-DE" sz="2000" kern="0" dirty="0"/>
              <a:t> in a </a:t>
            </a:r>
            <a:r>
              <a:rPr lang="de-DE" sz="2000" kern="0" dirty="0" err="1"/>
              <a:t>volume</a:t>
            </a:r>
            <a:r>
              <a:rPr lang="de-DE" sz="2000" kern="0" dirty="0"/>
              <a:t> </a:t>
            </a:r>
            <a:r>
              <a:rPr lang="de-DE" sz="2000" kern="0" dirty="0" err="1"/>
              <a:t>of</a:t>
            </a:r>
            <a:r>
              <a:rPr lang="de-DE" sz="2000" kern="0" dirty="0"/>
              <a:t> 306 cm³ </a:t>
            </a:r>
            <a:br>
              <a:rPr lang="de-DE" sz="2000" kern="0" dirty="0"/>
            </a:br>
            <a:r>
              <a:rPr lang="de-DE" sz="2000" kern="0" dirty="0"/>
              <a:t>(~850 </a:t>
            </a:r>
            <a:r>
              <a:rPr lang="de-DE" sz="2000" kern="0" dirty="0" err="1"/>
              <a:t>specimens</a:t>
            </a:r>
            <a:r>
              <a:rPr lang="de-DE" sz="2000" kern="0" dirty="0"/>
              <a:t>)</a:t>
            </a:r>
          </a:p>
          <a:p>
            <a:pPr marL="0" indent="0">
              <a:buNone/>
            </a:pPr>
            <a:endParaRPr lang="de-DE" sz="2000" kern="0" dirty="0"/>
          </a:p>
          <a:p>
            <a:r>
              <a:rPr lang="de-DE" sz="2000" b="1" kern="0" dirty="0"/>
              <a:t>The HFTM </a:t>
            </a:r>
            <a:r>
              <a:rPr lang="de-DE" sz="2000" b="1" kern="0" dirty="0" err="1"/>
              <a:t>structure</a:t>
            </a:r>
            <a:r>
              <a:rPr lang="de-DE" sz="2000" b="1" kern="0" dirty="0"/>
              <a:t> </a:t>
            </a:r>
            <a:r>
              <a:rPr lang="de-DE" sz="2000" b="1" kern="0" dirty="0" err="1"/>
              <a:t>receives</a:t>
            </a:r>
            <a:r>
              <a:rPr lang="de-DE" sz="2000" b="1" kern="0" dirty="0"/>
              <a:t> </a:t>
            </a:r>
            <a:r>
              <a:rPr lang="de-DE" sz="2000" b="1" kern="0" dirty="0" err="1"/>
              <a:t>up</a:t>
            </a:r>
            <a:r>
              <a:rPr lang="de-DE" sz="2000" b="1" kern="0" dirty="0"/>
              <a:t> </a:t>
            </a:r>
            <a:r>
              <a:rPr lang="de-DE" sz="2000" b="1" kern="0" dirty="0" err="1"/>
              <a:t>to</a:t>
            </a:r>
            <a:r>
              <a:rPr lang="de-DE" sz="2000" b="1" kern="0" dirty="0"/>
              <a:t> 25 dpa/</a:t>
            </a:r>
            <a:r>
              <a:rPr lang="de-DE" sz="2000" b="1" kern="0" dirty="0" err="1"/>
              <a:t>fpy</a:t>
            </a:r>
            <a:endParaRPr lang="de-DE" sz="2000" b="1" kern="0" dirty="0"/>
          </a:p>
          <a:p>
            <a:pPr marL="0" indent="0">
              <a:buNone/>
            </a:pPr>
            <a:endParaRPr lang="de-DE" sz="2000" kern="0" dirty="0"/>
          </a:p>
          <a:p>
            <a:r>
              <a:rPr lang="de-DE" sz="2000" kern="0" dirty="0"/>
              <a:t>13-15 </a:t>
            </a:r>
            <a:r>
              <a:rPr lang="de-DE" sz="2000" kern="0" dirty="0" err="1"/>
              <a:t>appm</a:t>
            </a:r>
            <a:r>
              <a:rPr lang="de-DE" sz="2000" kern="0" dirty="0"/>
              <a:t>(He)/dpa, </a:t>
            </a:r>
          </a:p>
          <a:p>
            <a:r>
              <a:rPr lang="de-DE" sz="2000" kern="0" dirty="0"/>
              <a:t>50-60 </a:t>
            </a:r>
            <a:r>
              <a:rPr lang="de-DE" sz="2000" kern="0" dirty="0" err="1"/>
              <a:t>appm</a:t>
            </a:r>
            <a:r>
              <a:rPr lang="de-DE" sz="2000" kern="0" dirty="0"/>
              <a:t>(H)/dpa</a:t>
            </a:r>
          </a:p>
          <a:p>
            <a:endParaRPr lang="de-DE" sz="2000" kern="0" dirty="0"/>
          </a:p>
          <a:p>
            <a:pPr>
              <a:buFont typeface="Wingdings" panose="05000000000000000000" pitchFamily="2" charset="2"/>
              <a:buChar char="è"/>
            </a:pPr>
            <a:r>
              <a:rPr lang="de-DE" sz="2000" kern="0" dirty="0" err="1">
                <a:sym typeface="Wingdings" panose="05000000000000000000" pitchFamily="2" charset="2"/>
              </a:rPr>
              <a:t>Good</a:t>
            </a:r>
            <a:r>
              <a:rPr lang="de-DE" sz="2000" kern="0" dirty="0">
                <a:sym typeface="Wingdings" panose="05000000000000000000" pitchFamily="2" charset="2"/>
              </a:rPr>
              <a:t> </a:t>
            </a:r>
            <a:r>
              <a:rPr lang="de-DE" sz="2000" kern="0" dirty="0" err="1">
                <a:sym typeface="Wingdings" panose="05000000000000000000" pitchFamily="2" charset="2"/>
              </a:rPr>
              <a:t>match</a:t>
            </a:r>
            <a:r>
              <a:rPr lang="de-DE" sz="2000" kern="0" dirty="0">
                <a:sym typeface="Wingdings" panose="05000000000000000000" pitchFamily="2" charset="2"/>
              </a:rPr>
              <a:t> </a:t>
            </a:r>
            <a:r>
              <a:rPr lang="de-DE" sz="2000" kern="0" dirty="0" err="1">
                <a:sym typeface="Wingdings" panose="05000000000000000000" pitchFamily="2" charset="2"/>
              </a:rPr>
              <a:t>to</a:t>
            </a:r>
            <a:r>
              <a:rPr lang="de-DE" sz="2000" kern="0" dirty="0">
                <a:sym typeface="Wingdings" panose="05000000000000000000" pitchFamily="2" charset="2"/>
              </a:rPr>
              <a:t> DEMO </a:t>
            </a:r>
            <a:br>
              <a:rPr lang="de-DE" sz="2000" kern="0" dirty="0">
                <a:sym typeface="Wingdings" panose="05000000000000000000" pitchFamily="2" charset="2"/>
              </a:rPr>
            </a:br>
            <a:r>
              <a:rPr lang="de-DE" sz="2000" kern="0" dirty="0">
                <a:sym typeface="Wingdings" panose="05000000000000000000" pitchFamily="2" charset="2"/>
              </a:rPr>
              <a:t> </a:t>
            </a:r>
            <a:r>
              <a:rPr lang="de-DE" sz="2000" kern="0" dirty="0" err="1">
                <a:sym typeface="Wingdings" panose="05000000000000000000" pitchFamily="2" charset="2"/>
              </a:rPr>
              <a:t>conditions</a:t>
            </a:r>
            <a:r>
              <a:rPr lang="de-DE" sz="2000" kern="0" dirty="0">
                <a:sym typeface="Wingdings" panose="05000000000000000000" pitchFamily="2" charset="2"/>
              </a:rPr>
              <a:t> at First Wall</a:t>
            </a:r>
          </a:p>
          <a:p>
            <a:pPr marL="0" indent="0">
              <a:buNone/>
            </a:pPr>
            <a:endParaRPr lang="de-DE" sz="2000" kern="0" dirty="0"/>
          </a:p>
          <a:p>
            <a:r>
              <a:rPr lang="de-DE" sz="2000" kern="0" dirty="0" err="1"/>
              <a:t>Significant</a:t>
            </a:r>
            <a:r>
              <a:rPr lang="de-DE" sz="2000" kern="0" dirty="0"/>
              <a:t> </a:t>
            </a:r>
            <a:r>
              <a:rPr lang="de-DE" sz="2000" kern="0" dirty="0" err="1"/>
              <a:t>gradients</a:t>
            </a:r>
            <a:r>
              <a:rPr lang="de-DE" sz="2000" kern="0" dirty="0"/>
              <a:t> at beam </a:t>
            </a:r>
            <a:r>
              <a:rPr lang="de-DE" sz="2000" kern="0" dirty="0" err="1"/>
              <a:t>edges</a:t>
            </a:r>
            <a:r>
              <a:rPr lang="de-DE" sz="2000" kern="0" dirty="0"/>
              <a:t> !</a:t>
            </a:r>
          </a:p>
          <a:p>
            <a:endParaRPr lang="de-DE" kern="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F952D5F-566D-4BE7-B30C-5EFA19976771}"/>
              </a:ext>
            </a:extLst>
          </p:cNvPr>
          <p:cNvSpPr/>
          <p:nvPr/>
        </p:nvSpPr>
        <p:spPr>
          <a:xfrm>
            <a:off x="2122964" y="1957850"/>
            <a:ext cx="473659" cy="180243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05A61A4-B288-49E0-A4B7-6F2A8BB8CDB4}"/>
              </a:ext>
            </a:extLst>
          </p:cNvPr>
          <p:cNvSpPr/>
          <p:nvPr/>
        </p:nvSpPr>
        <p:spPr>
          <a:xfrm>
            <a:off x="2700896" y="2617070"/>
            <a:ext cx="473659" cy="180243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DC618B9-A92F-493C-A63A-44F7D8A43685}"/>
              </a:ext>
            </a:extLst>
          </p:cNvPr>
          <p:cNvSpPr/>
          <p:nvPr/>
        </p:nvSpPr>
        <p:spPr>
          <a:xfrm>
            <a:off x="2687175" y="2549343"/>
            <a:ext cx="433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5.6</a:t>
            </a:r>
            <a:endParaRPr lang="en-GB" sz="1400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F6C5CC8-242B-4ABE-8450-25929A71E685}"/>
              </a:ext>
            </a:extLst>
          </p:cNvPr>
          <p:cNvSpPr/>
          <p:nvPr/>
        </p:nvSpPr>
        <p:spPr>
          <a:xfrm>
            <a:off x="2101335" y="1898040"/>
            <a:ext cx="532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15.4</a:t>
            </a:r>
            <a:endParaRPr lang="en-GB" sz="1400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AB2EF923-2422-42A3-AECF-B79504363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9" r="18648"/>
          <a:stretch/>
        </p:blipFill>
        <p:spPr>
          <a:xfrm>
            <a:off x="5222515" y="1437542"/>
            <a:ext cx="2009957" cy="4545134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C3ECCFB-F727-4A2B-A0CE-DA57A5083326}"/>
              </a:ext>
            </a:extLst>
          </p:cNvPr>
          <p:cNvSpPr txBox="1"/>
          <p:nvPr/>
        </p:nvSpPr>
        <p:spPr>
          <a:xfrm>
            <a:off x="134611" y="6007094"/>
            <a:ext cx="4998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Nuclear responses in horizontal cut on beam (20x5cm²) level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0369299-C6DD-4F9D-9C48-2717EA50DD43}"/>
              </a:ext>
            </a:extLst>
          </p:cNvPr>
          <p:cNvSpPr txBox="1"/>
          <p:nvPr/>
        </p:nvSpPr>
        <p:spPr>
          <a:xfrm>
            <a:off x="5184854" y="6022034"/>
            <a:ext cx="1064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Vertical cut</a:t>
            </a:r>
          </a:p>
        </p:txBody>
      </p:sp>
    </p:spTree>
    <p:extLst>
      <p:ext uri="{BB962C8B-B14F-4D97-AF65-F5344CB8AC3E}">
        <p14:creationId xmlns:p14="http://schemas.microsoft.com/office/powerpoint/2010/main" val="346668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00D633-4754-4120-92E5-FBE3BCFB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0DA7D7-CB29-4B01-90C9-74442CC7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4F2302E-F1BC-45D6-9B0D-BFA02853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HFTM overall design </a:t>
            </a:r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7ACB5E12-C14A-4375-80E2-8ED8FB380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6550" y="925656"/>
            <a:ext cx="5466763" cy="5537473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54431EB-1D14-4900-B998-E9FEA8A4BB64}"/>
              </a:ext>
            </a:extLst>
          </p:cNvPr>
          <p:cNvSpPr txBox="1">
            <a:spLocks/>
          </p:cNvSpPr>
          <p:nvPr/>
        </p:nvSpPr>
        <p:spPr bwMode="auto">
          <a:xfrm>
            <a:off x="391258" y="1316787"/>
            <a:ext cx="5833696" cy="486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609600" indent="-609600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447800" indent="-6588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2479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30480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8481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3053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625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197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676900" indent="-620713" algn="l" defTabSz="4176713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Blip>
                <a:blip r:embed="rId3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de-DE" b="1" u="sng" dirty="0"/>
          </a:p>
          <a:p>
            <a:r>
              <a:rPr lang="de-DE" sz="2000" kern="0" dirty="0"/>
              <a:t>2.6m high </a:t>
            </a:r>
            <a:r>
              <a:rPr lang="de-DE" sz="2000" kern="0" dirty="0" err="1"/>
              <a:t>stainless</a:t>
            </a:r>
            <a:r>
              <a:rPr lang="de-DE" sz="2000" kern="0" dirty="0"/>
              <a:t> </a:t>
            </a:r>
            <a:r>
              <a:rPr lang="de-DE" sz="2000" kern="0" dirty="0" err="1"/>
              <a:t>steel</a:t>
            </a:r>
            <a:r>
              <a:rPr lang="de-DE" sz="2000" kern="0" dirty="0"/>
              <a:t> </a:t>
            </a:r>
            <a:r>
              <a:rPr lang="de-DE" sz="2000" kern="0" dirty="0" err="1" smtClean="0"/>
              <a:t>body</a:t>
            </a:r>
            <a:endParaRPr lang="de-DE" sz="2000" kern="0" dirty="0" smtClean="0"/>
          </a:p>
          <a:p>
            <a:r>
              <a:rPr lang="de-DE" sz="2000" kern="0" dirty="0"/>
              <a:t>Irradiation </a:t>
            </a:r>
            <a:r>
              <a:rPr lang="de-DE" sz="2000" b="1" kern="0" dirty="0" err="1"/>
              <a:t>container</a:t>
            </a:r>
            <a:r>
              <a:rPr lang="de-DE" sz="2000" kern="0" dirty="0"/>
              <a:t> on beam </a:t>
            </a:r>
            <a:r>
              <a:rPr lang="de-DE" sz="2000" kern="0" dirty="0" err="1"/>
              <a:t>level</a:t>
            </a:r>
            <a:endParaRPr lang="de-DE" sz="2000" kern="0" dirty="0"/>
          </a:p>
          <a:p>
            <a:r>
              <a:rPr lang="de-DE" sz="2000" kern="0" dirty="0"/>
              <a:t>Slots </a:t>
            </a:r>
            <a:r>
              <a:rPr lang="de-DE" sz="2000" kern="0" dirty="0" err="1"/>
              <a:t>for</a:t>
            </a:r>
            <a:r>
              <a:rPr lang="de-DE" sz="2000" kern="0" dirty="0"/>
              <a:t> 8x4 </a:t>
            </a:r>
            <a:r>
              <a:rPr lang="de-DE" sz="2000" kern="0" dirty="0" err="1"/>
              <a:t>irradiation</a:t>
            </a:r>
            <a:r>
              <a:rPr lang="de-DE" sz="2000" kern="0" dirty="0"/>
              <a:t> </a:t>
            </a:r>
            <a:r>
              <a:rPr lang="de-DE" sz="2000" b="1" kern="0" dirty="0" err="1"/>
              <a:t>capsules</a:t>
            </a:r>
            <a:endParaRPr lang="de-DE" sz="2000" b="1" kern="0" dirty="0"/>
          </a:p>
          <a:p>
            <a:r>
              <a:rPr lang="en-GB" sz="2000" dirty="0" smtClean="0"/>
              <a:t>16.9 </a:t>
            </a:r>
            <a:r>
              <a:rPr lang="en-GB" sz="2000" dirty="0"/>
              <a:t>kW complete nuclear heating </a:t>
            </a:r>
            <a:endParaRPr lang="de-DE" sz="2000" kern="0" dirty="0"/>
          </a:p>
          <a:p>
            <a:r>
              <a:rPr lang="de-DE" sz="2000" kern="0" dirty="0" err="1"/>
              <a:t>Cooled</a:t>
            </a:r>
            <a:r>
              <a:rPr lang="de-DE" sz="2000" kern="0" dirty="0"/>
              <a:t> </a:t>
            </a:r>
            <a:r>
              <a:rPr lang="de-DE" sz="2000" kern="0" dirty="0" err="1"/>
              <a:t>by</a:t>
            </a:r>
            <a:r>
              <a:rPr lang="de-DE" sz="2000" kern="0" dirty="0"/>
              <a:t> 180 g/s Helium at 3.5 </a:t>
            </a:r>
            <a:r>
              <a:rPr lang="de-DE" sz="2000" kern="0" dirty="0" err="1"/>
              <a:t>bara</a:t>
            </a:r>
            <a:r>
              <a:rPr lang="de-DE" sz="2000" kern="0" dirty="0"/>
              <a:t>, 50 °C</a:t>
            </a:r>
          </a:p>
          <a:p>
            <a:r>
              <a:rPr lang="de-DE" sz="2000" kern="0" dirty="0"/>
              <a:t>Interfaces on </a:t>
            </a:r>
            <a:r>
              <a:rPr lang="de-DE" sz="2000" kern="0" dirty="0" err="1"/>
              <a:t>the</a:t>
            </a:r>
            <a:r>
              <a:rPr lang="de-DE" sz="2000" kern="0" dirty="0"/>
              <a:t> </a:t>
            </a:r>
            <a:r>
              <a:rPr lang="de-DE" sz="2000" kern="0" dirty="0" err="1"/>
              <a:t>the</a:t>
            </a:r>
            <a:r>
              <a:rPr lang="de-DE" sz="2000" kern="0" dirty="0"/>
              <a:t> top end</a:t>
            </a:r>
          </a:p>
          <a:p>
            <a:r>
              <a:rPr lang="de-DE" sz="2000" kern="0" dirty="0" smtClean="0"/>
              <a:t>Neutron </a:t>
            </a:r>
            <a:r>
              <a:rPr lang="de-DE" sz="2000" kern="0" dirty="0" err="1"/>
              <a:t>reflectors</a:t>
            </a:r>
            <a:r>
              <a:rPr lang="de-DE" sz="2000" kern="0" dirty="0"/>
              <a:t> (axial, lateral) </a:t>
            </a:r>
            <a:r>
              <a:rPr lang="de-DE" sz="2000" kern="0" dirty="0" err="1"/>
              <a:t>are</a:t>
            </a:r>
            <a:r>
              <a:rPr lang="de-DE" sz="2000" kern="0" dirty="0"/>
              <a:t> </a:t>
            </a:r>
            <a:r>
              <a:rPr lang="de-DE" sz="2000" kern="0" dirty="0" err="1" smtClean="0"/>
              <a:t>provided</a:t>
            </a:r>
            <a:r>
              <a:rPr lang="de-DE" sz="2000" kern="0" dirty="0" smtClean="0"/>
              <a:t/>
            </a:r>
            <a:br>
              <a:rPr lang="de-DE" sz="2000" kern="0" dirty="0" smtClean="0"/>
            </a:br>
            <a:r>
              <a:rPr lang="de-DE" sz="2000" kern="0" dirty="0" smtClean="0"/>
              <a:t>(</a:t>
            </a:r>
            <a:r>
              <a:rPr lang="de-DE" sz="2000" kern="0" dirty="0" err="1" smtClean="0"/>
              <a:t>implemented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by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capsules</a:t>
            </a:r>
            <a:r>
              <a:rPr lang="de-DE" sz="2000" kern="0" dirty="0" smtClean="0"/>
              <a:t>)</a:t>
            </a:r>
            <a:endParaRPr lang="de-DE" sz="2000" kern="0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9CF0A0E-BE19-479C-A3E1-668507278E6C}"/>
              </a:ext>
            </a:extLst>
          </p:cNvPr>
          <p:cNvCxnSpPr/>
          <p:nvPr/>
        </p:nvCxnSpPr>
        <p:spPr>
          <a:xfrm flipH="1">
            <a:off x="8440615" y="4611565"/>
            <a:ext cx="1477108" cy="4923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5D3E071-1674-41D3-960E-92009743FA36}"/>
              </a:ext>
            </a:extLst>
          </p:cNvPr>
          <p:cNvCxnSpPr>
            <a:cxnSpLocks/>
          </p:cNvCxnSpPr>
          <p:nvPr/>
        </p:nvCxnSpPr>
        <p:spPr>
          <a:xfrm flipH="1">
            <a:off x="9085384" y="5537347"/>
            <a:ext cx="1474178" cy="64364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F37BE38-3753-4181-93C7-59C57B15EE06}"/>
              </a:ext>
            </a:extLst>
          </p:cNvPr>
          <p:cNvCxnSpPr>
            <a:cxnSpLocks/>
          </p:cNvCxnSpPr>
          <p:nvPr/>
        </p:nvCxnSpPr>
        <p:spPr>
          <a:xfrm flipH="1">
            <a:off x="9085384" y="4796204"/>
            <a:ext cx="1474178" cy="54948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8498114" y="5653314"/>
            <a:ext cx="420915" cy="79829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8512628" y="5750874"/>
            <a:ext cx="420915" cy="79829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 flipH="1" flipV="1">
            <a:off x="8505371" y="5646057"/>
            <a:ext cx="7257" cy="112074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 flipV="1">
            <a:off x="8897257" y="5718629"/>
            <a:ext cx="7257" cy="1016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913680" y="5114852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FF0000"/>
                </a:solidFill>
              </a:rPr>
              <a:t>50 x 200 mm²</a:t>
            </a:r>
          </a:p>
          <a:p>
            <a:pPr algn="ctr"/>
            <a:r>
              <a:rPr lang="en-GB" sz="1200" dirty="0">
                <a:solidFill>
                  <a:srgbClr val="FF0000"/>
                </a:solidFill>
              </a:rPr>
              <a:t>n</a:t>
            </a:r>
            <a:r>
              <a:rPr lang="en-GB" sz="1200" dirty="0" smtClean="0">
                <a:solidFill>
                  <a:srgbClr val="FF0000"/>
                </a:solidFill>
              </a:rPr>
              <a:t>-beam footprint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21" name="Gerader Verbinder 20"/>
          <p:cNvCxnSpPr/>
          <p:nvPr/>
        </p:nvCxnSpPr>
        <p:spPr>
          <a:xfrm>
            <a:off x="8172091" y="5521305"/>
            <a:ext cx="475761" cy="213527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56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EAD6F5D-F6FE-4160-8A2F-DE80655C0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5077" y="1502284"/>
            <a:ext cx="3753938" cy="448786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0CE7F4-6C74-4889-A3C8-940687117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96DA42-65F3-425B-B998-515A980A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E260CD4-7BE3-4EAA-92FE-0AC18F488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HFTM irradiation capsule</a:t>
            </a:r>
          </a:p>
        </p:txBody>
      </p:sp>
      <p:pic>
        <p:nvPicPr>
          <p:cNvPr id="8" name="Inhaltsplatzhalter 5">
            <a:extLst>
              <a:ext uri="{FF2B5EF4-FFF2-40B4-BE49-F238E27FC236}">
                <a16:creationId xmlns:a16="http://schemas.microsoft.com/office/drawing/2014/main" id="{DD72EC44-0577-4B01-A795-FFD2CAE97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" r="21965" b="14507"/>
          <a:stretch/>
        </p:blipFill>
        <p:spPr>
          <a:xfrm>
            <a:off x="9828005" y="2400300"/>
            <a:ext cx="2158325" cy="3801047"/>
          </a:xfrm>
          <a:prstGeom prst="rect">
            <a:avLst/>
          </a:prstGeom>
        </p:spPr>
      </p:pic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6FEC95E9-DE8D-4C75-BD82-093EC3259A57}"/>
              </a:ext>
            </a:extLst>
          </p:cNvPr>
          <p:cNvSpPr txBox="1">
            <a:spLocks/>
          </p:cNvSpPr>
          <p:nvPr/>
        </p:nvSpPr>
        <p:spPr>
          <a:xfrm>
            <a:off x="533400" y="1583512"/>
            <a:ext cx="3537438" cy="44864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4"/>
              </a:buBlip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Body made by high temperature brazing from EDM-</a:t>
            </a:r>
            <a:r>
              <a:rPr lang="en-GB" sz="1800" dirty="0" err="1"/>
              <a:t>manufactrured</a:t>
            </a:r>
            <a:r>
              <a:rPr lang="en-GB" sz="1800" dirty="0"/>
              <a:t>  </a:t>
            </a:r>
            <a:r>
              <a:rPr lang="en-GB" sz="1800" b="1" dirty="0" err="1"/>
              <a:t>Eurofer</a:t>
            </a:r>
            <a:r>
              <a:rPr lang="en-GB" sz="1800" dirty="0"/>
              <a:t> parts</a:t>
            </a:r>
          </a:p>
          <a:p>
            <a:r>
              <a:rPr lang="en-GB" sz="1800" dirty="0"/>
              <a:t>Filled with Sodium &amp; </a:t>
            </a:r>
            <a:r>
              <a:rPr lang="en-GB" sz="1800" b="1" dirty="0"/>
              <a:t>evacuated</a:t>
            </a:r>
          </a:p>
          <a:p>
            <a:r>
              <a:rPr lang="en-GB" sz="1800" dirty="0" smtClean="0"/>
              <a:t>Specimen </a:t>
            </a:r>
            <a:r>
              <a:rPr lang="en-GB" sz="1800" dirty="0"/>
              <a:t>payload </a:t>
            </a:r>
            <a:br>
              <a:rPr lang="en-GB" sz="1800" dirty="0"/>
            </a:br>
            <a:r>
              <a:rPr lang="de-DE" sz="1800" kern="0" dirty="0"/>
              <a:t>15x39x80 mm³ O(100) SSTT </a:t>
            </a:r>
            <a:r>
              <a:rPr lang="de-DE" sz="1800" kern="0" dirty="0" err="1"/>
              <a:t>specimens</a:t>
            </a:r>
            <a:r>
              <a:rPr lang="de-DE" sz="1800" kern="0" dirty="0"/>
              <a:t> per </a:t>
            </a:r>
            <a:r>
              <a:rPr lang="de-DE" sz="1800" kern="0" dirty="0" err="1"/>
              <a:t>capsule</a:t>
            </a:r>
            <a:r>
              <a:rPr lang="en-GB" sz="1800" dirty="0"/>
              <a:t> </a:t>
            </a:r>
          </a:p>
          <a:p>
            <a:r>
              <a:rPr lang="en-GB" sz="1800" dirty="0"/>
              <a:t>Instrumentation by </a:t>
            </a:r>
          </a:p>
          <a:p>
            <a:pPr lvl="1"/>
            <a:r>
              <a:rPr lang="en-GB" sz="1533" dirty="0"/>
              <a:t>3x2 thermocouples</a:t>
            </a:r>
          </a:p>
          <a:p>
            <a:pPr lvl="1"/>
            <a:r>
              <a:rPr lang="en-GB" sz="1533" dirty="0"/>
              <a:t>1 central SPND</a:t>
            </a:r>
          </a:p>
          <a:p>
            <a:pPr lvl="1"/>
            <a:r>
              <a:rPr lang="en-GB" sz="1533" dirty="0"/>
              <a:t>distributed activation samples</a:t>
            </a:r>
          </a:p>
          <a:p>
            <a:r>
              <a:rPr lang="en-GB" sz="1800" dirty="0"/>
              <a:t>3 controlled </a:t>
            </a:r>
            <a:r>
              <a:rPr lang="en-GB" sz="1800" b="1" dirty="0"/>
              <a:t>electrical heater </a:t>
            </a:r>
            <a:r>
              <a:rPr lang="en-GB" sz="1800" dirty="0"/>
              <a:t>sections (up to 575W each)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47071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1AA3487-3FED-4C0C-B2AC-504D952B4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Compatibility with high neutron flux / fluences</a:t>
            </a: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 required lifetime to </a:t>
            </a:r>
            <a:r>
              <a:rPr lang="en-GB" b="1" dirty="0">
                <a:sym typeface="Wingdings" panose="05000000000000000000" pitchFamily="2" charset="2"/>
              </a:rPr>
              <a:t>50 </a:t>
            </a:r>
            <a:r>
              <a:rPr lang="en-GB" b="1" dirty="0" err="1">
                <a:sym typeface="Wingdings" panose="05000000000000000000" pitchFamily="2" charset="2"/>
              </a:rPr>
              <a:t>dpa</a:t>
            </a:r>
            <a:r>
              <a:rPr lang="en-GB" b="1" dirty="0">
                <a:sym typeface="Wingdings" panose="05000000000000000000" pitchFamily="2" charset="2"/>
              </a:rPr>
              <a:t>, 3years</a:t>
            </a:r>
            <a:endParaRPr lang="en-GB" b="1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Irradiation temperatures </a:t>
            </a:r>
            <a:r>
              <a:rPr lang="en-GB" b="1" dirty="0"/>
              <a:t>250 – 550 °C</a:t>
            </a:r>
            <a:br>
              <a:rPr lang="en-GB" b="1" dirty="0"/>
            </a:br>
            <a:endParaRPr lang="en-GB" b="1" dirty="0"/>
          </a:p>
          <a:p>
            <a:r>
              <a:rPr lang="en-GB" dirty="0"/>
              <a:t>Allowing </a:t>
            </a:r>
            <a:r>
              <a:rPr lang="en-GB" b="1" dirty="0"/>
              <a:t>well-controlled experiments </a:t>
            </a:r>
            <a:r>
              <a:rPr lang="en-GB" dirty="0"/>
              <a:t>&amp; analyses</a:t>
            </a: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 sufficient monitoring (temperature, fluxes, fluences)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 low temperature spread (+/-3 %)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 temperature control independent of neutron source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Maximization of irradiation payload </a:t>
            </a:r>
            <a:r>
              <a:rPr lang="en-GB" dirty="0"/>
              <a:t>(neutron economy)</a:t>
            </a: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</a:t>
            </a:r>
            <a:r>
              <a:rPr lang="en-GB" dirty="0"/>
              <a:t>Shape compatibility with DONES neutron source &amp; test cell</a:t>
            </a:r>
            <a:br>
              <a:rPr lang="en-GB" dirty="0"/>
            </a:br>
            <a:r>
              <a:rPr lang="en-GB" dirty="0">
                <a:sym typeface="Wingdings" panose="05000000000000000000" pitchFamily="2" charset="2"/>
              </a:rPr>
              <a:t>Minimization of parasitic volumes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dirty="0"/>
              <a:t>Antagonism of lifetime vs. irradiation payload !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CD1F59-E3E8-4E2C-A13A-B9077F13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78EF50-2902-47B6-AD2A-3178F590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17E9A2C-E8AD-4988-928C-8BF7568D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driving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3575083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2F3FD8D-0C28-4D84-B4A3-01BF2B53C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469061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The HFTM is the first-ever pressure-bearing component to endure high doses of fusion-like neutrons</a:t>
            </a:r>
          </a:p>
          <a:p>
            <a:endParaRPr lang="en-GB" dirty="0"/>
          </a:p>
          <a:p>
            <a:r>
              <a:rPr lang="en-GB" dirty="0"/>
              <a:t>The HFTM </a:t>
            </a:r>
            <a:r>
              <a:rPr lang="en-GB" b="1" dirty="0"/>
              <a:t>body</a:t>
            </a:r>
            <a:r>
              <a:rPr lang="en-GB" dirty="0"/>
              <a:t> (PS = 4 MPa, TS = 200 °C)</a:t>
            </a:r>
          </a:p>
          <a:p>
            <a:pPr lvl="1"/>
            <a:r>
              <a:rPr lang="en-GB" dirty="0"/>
              <a:t>must withstand significant primary stresses (membrane + bending)</a:t>
            </a:r>
          </a:p>
          <a:p>
            <a:pPr lvl="1"/>
            <a:r>
              <a:rPr lang="en-GB" dirty="0"/>
              <a:t>Is a large welded structure (hermetic)</a:t>
            </a:r>
          </a:p>
          <a:p>
            <a:pPr lvl="1"/>
            <a:r>
              <a:rPr lang="en-GB" dirty="0"/>
              <a:t>Can be operated at selectable temperature (by designing the cooling)</a:t>
            </a:r>
          </a:p>
          <a:p>
            <a:pPr lvl="1"/>
            <a:r>
              <a:rPr lang="en-GB" dirty="0"/>
              <a:t>Only loaded with moderate safety functions (SIC-2)</a:t>
            </a:r>
          </a:p>
          <a:p>
            <a:pPr marL="355579" lvl="1" indent="0">
              <a:buNone/>
            </a:pPr>
            <a:r>
              <a:rPr lang="en-GB" dirty="0">
                <a:sym typeface="Wingdings" panose="05000000000000000000" pitchFamily="2" charset="2"/>
              </a:rPr>
              <a:t> Is made of </a:t>
            </a:r>
            <a:r>
              <a:rPr lang="en-GB" b="1" dirty="0">
                <a:sym typeface="Wingdings" panose="05000000000000000000" pitchFamily="2" charset="2"/>
              </a:rPr>
              <a:t>X2 </a:t>
            </a:r>
            <a:r>
              <a:rPr lang="en-GB" b="1" dirty="0" err="1">
                <a:sym typeface="Wingdings" panose="05000000000000000000" pitchFamily="2" charset="2"/>
              </a:rPr>
              <a:t>CrNiMo</a:t>
            </a:r>
            <a:r>
              <a:rPr lang="en-GB" b="1" dirty="0">
                <a:sym typeface="Wingdings" panose="05000000000000000000" pitchFamily="2" charset="2"/>
              </a:rPr>
              <a:t> 17-12-2 (N) </a:t>
            </a:r>
            <a:r>
              <a:rPr lang="en-GB" dirty="0">
                <a:sym typeface="Wingdings" panose="05000000000000000000" pitchFamily="2" charset="2"/>
              </a:rPr>
              <a:t>austenitic steel as in RCC-</a:t>
            </a:r>
            <a:r>
              <a:rPr lang="en-GB" dirty="0" err="1">
                <a:sym typeface="Wingdings" panose="05000000000000000000" pitchFamily="2" charset="2"/>
              </a:rPr>
              <a:t>MRx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HFTM </a:t>
            </a:r>
            <a:r>
              <a:rPr lang="en-GB" b="1" dirty="0"/>
              <a:t>specimen-capsules</a:t>
            </a:r>
          </a:p>
          <a:p>
            <a:pPr lvl="1"/>
            <a:r>
              <a:rPr lang="en-GB" dirty="0"/>
              <a:t>Must operate at temperatures 250 – 550 °C as emerging from irradiation mission</a:t>
            </a:r>
          </a:p>
          <a:p>
            <a:pPr lvl="1"/>
            <a:r>
              <a:rPr lang="en-GB" dirty="0"/>
              <a:t>Contain (9%Cr steel) specimens immersed in liquid sodium </a:t>
            </a:r>
          </a:p>
          <a:p>
            <a:pPr lvl="1"/>
            <a:r>
              <a:rPr lang="en-GB" dirty="0"/>
              <a:t>Can be relieved of pressure loads by design</a:t>
            </a:r>
          </a:p>
          <a:p>
            <a:pPr lvl="1"/>
            <a:r>
              <a:rPr lang="en-GB" dirty="0"/>
              <a:t>Not loaded with safety functions (non-SIC)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GB" dirty="0">
                <a:sym typeface="Wingdings" panose="05000000000000000000" pitchFamily="2" charset="2"/>
              </a:rPr>
              <a:t>Body is made of same material as specimens, </a:t>
            </a:r>
            <a:r>
              <a:rPr lang="en-GB" b="1" dirty="0" err="1">
                <a:sym typeface="Wingdings" panose="05000000000000000000" pitchFamily="2" charset="2"/>
              </a:rPr>
              <a:t>Eurofer</a:t>
            </a:r>
            <a:r>
              <a:rPr lang="en-GB" b="1" dirty="0">
                <a:sym typeface="Wingdings" panose="05000000000000000000" pitchFamily="2" charset="2"/>
              </a:rPr>
              <a:t> 97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GB" dirty="0">
                <a:sym typeface="Wingdings" panose="05000000000000000000" pitchFamily="2" charset="2"/>
              </a:rPr>
              <a:t>Mineral-insulated metal-shielded heaters (and thermocouples) are brazed on (!)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E6B6F2-E2F2-4654-8862-9DE73956B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1C15DF-DCBD-4C7B-A92C-0363DEBC4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71F3C38-9863-4E7E-8907-463FC6B9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HFTM materials strategy</a:t>
            </a:r>
          </a:p>
        </p:txBody>
      </p:sp>
    </p:spTree>
    <p:extLst>
      <p:ext uri="{BB962C8B-B14F-4D97-AF65-F5344CB8AC3E}">
        <p14:creationId xmlns:p14="http://schemas.microsoft.com/office/powerpoint/2010/main" val="113089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47A66ED-D313-4CDD-A34A-64A9896F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BFA6A-9A63-4E2D-92C0-C77BFA750EDB}" type="datetime1">
              <a:rPr lang="de-DE" noProof="0" smtClean="0"/>
              <a:t>19.10.2023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878E77-0247-4C35-B2E5-349CF9B6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3B6783-4FCF-4DFE-94D7-445C4F2A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HFTM body irradiation limits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D5302D-E23C-4BC4-9599-62A709D05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98" t="3364" r="19502" b="13165"/>
          <a:stretch/>
        </p:blipFill>
        <p:spPr>
          <a:xfrm>
            <a:off x="3476625" y="1204836"/>
            <a:ext cx="2876550" cy="20823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93D62A-ECE3-43CB-A1D1-82F2F0628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81" r="19945" b="12217"/>
          <a:stretch/>
        </p:blipFill>
        <p:spPr>
          <a:xfrm>
            <a:off x="6353174" y="1152392"/>
            <a:ext cx="2816775" cy="20988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0FFC164-95D3-405F-ACDF-B7535D7C6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45" r="19863" b="12139"/>
          <a:stretch/>
        </p:blipFill>
        <p:spPr>
          <a:xfrm>
            <a:off x="9229724" y="1154393"/>
            <a:ext cx="2828925" cy="21327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352C232-9334-45C6-A71A-0FF730DD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47" r="19601" b="12489"/>
          <a:stretch/>
        </p:blipFill>
        <p:spPr>
          <a:xfrm>
            <a:off x="125440" y="1152392"/>
            <a:ext cx="3351185" cy="213477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9D86ED6-B14A-493F-B383-A421CD4DA763}"/>
              </a:ext>
            </a:extLst>
          </p:cNvPr>
          <p:cNvSpPr txBox="1"/>
          <p:nvPr/>
        </p:nvSpPr>
        <p:spPr>
          <a:xfrm>
            <a:off x="2598500" y="2545762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F0"/>
                </a:solidFill>
              </a:rPr>
              <a:t>60°C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4878F24-CE02-48A5-A4BA-636D8C47E0CF}"/>
              </a:ext>
            </a:extLst>
          </p:cNvPr>
          <p:cNvSpPr txBox="1"/>
          <p:nvPr/>
        </p:nvSpPr>
        <p:spPr>
          <a:xfrm>
            <a:off x="5373595" y="2549535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200 °C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E8B3F79-591D-465F-B82A-24216DA5BBED}"/>
              </a:ext>
            </a:extLst>
          </p:cNvPr>
          <p:cNvSpPr txBox="1"/>
          <p:nvPr/>
        </p:nvSpPr>
        <p:spPr>
          <a:xfrm>
            <a:off x="8250145" y="2545761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330 °C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ECA626C-F9B0-4F91-91AD-DD1805568178}"/>
              </a:ext>
            </a:extLst>
          </p:cNvPr>
          <p:cNvSpPr txBox="1"/>
          <p:nvPr/>
        </p:nvSpPr>
        <p:spPr>
          <a:xfrm>
            <a:off x="11125699" y="2545761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/>
                </a:solidFill>
              </a:rPr>
              <a:t>400 °C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CFD1FCD-E62D-465A-B415-25BC054E8B25}"/>
              </a:ext>
            </a:extLst>
          </p:cNvPr>
          <p:cNvSpPr txBox="1"/>
          <p:nvPr/>
        </p:nvSpPr>
        <p:spPr>
          <a:xfrm>
            <a:off x="6595696" y="3369913"/>
            <a:ext cx="546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/>
              <a:t>Solution </a:t>
            </a:r>
            <a:r>
              <a:rPr lang="de-DE" sz="1800" i="1" dirty="0" err="1"/>
              <a:t>annealed</a:t>
            </a:r>
            <a:r>
              <a:rPr lang="de-DE" sz="1800" i="1" dirty="0"/>
              <a:t> 316 </a:t>
            </a:r>
            <a:r>
              <a:rPr lang="de-DE" sz="1800" i="1" dirty="0" err="1"/>
              <a:t>steel</a:t>
            </a:r>
            <a:r>
              <a:rPr lang="de-DE" sz="1800" i="1" dirty="0"/>
              <a:t>, ORR+HFIR </a:t>
            </a:r>
            <a:r>
              <a:rPr lang="de-DE" sz="1800" i="1" dirty="0" err="1"/>
              <a:t>irradiation</a:t>
            </a:r>
            <a:r>
              <a:rPr lang="de-DE" sz="1800" i="1" dirty="0"/>
              <a:t>, 10-12 </a:t>
            </a:r>
            <a:r>
              <a:rPr lang="de-DE" sz="1800" i="1" dirty="0" err="1"/>
              <a:t>appm</a:t>
            </a:r>
            <a:r>
              <a:rPr lang="de-DE" sz="1800" i="1" dirty="0"/>
              <a:t>(He)/dpa, [Robertson 1997] :</a:t>
            </a:r>
          </a:p>
        </p:txBody>
      </p:sp>
      <p:sp>
        <p:nvSpPr>
          <p:cNvPr id="15" name="Geschweifte Klammer rechts 14">
            <a:extLst>
              <a:ext uri="{FF2B5EF4-FFF2-40B4-BE49-F238E27FC236}">
                <a16:creationId xmlns:a16="http://schemas.microsoft.com/office/drawing/2014/main" id="{AABD5474-DBA7-4A55-84A8-EFB13D25D281}"/>
              </a:ext>
            </a:extLst>
          </p:cNvPr>
          <p:cNvSpPr/>
          <p:nvPr/>
        </p:nvSpPr>
        <p:spPr>
          <a:xfrm rot="5400000">
            <a:off x="3275399" y="620544"/>
            <a:ext cx="307777" cy="5333425"/>
          </a:xfrm>
          <a:prstGeom prst="rightBrace">
            <a:avLst>
              <a:gd name="adj1" fmla="val 8333"/>
              <a:gd name="adj2" fmla="val 49317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1AF288F-4F54-43EE-A4EA-5406C60F0C86}"/>
              </a:ext>
            </a:extLst>
          </p:cNvPr>
          <p:cNvSpPr txBox="1"/>
          <p:nvPr/>
        </p:nvSpPr>
        <p:spPr>
          <a:xfrm>
            <a:off x="889869" y="3413392"/>
            <a:ext cx="5843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>
                <a:solidFill>
                  <a:srgbClr val="0070C0"/>
                </a:solidFill>
              </a:rPr>
              <a:t>HFTM </a:t>
            </a:r>
            <a:r>
              <a:rPr lang="de-DE" sz="1600" b="1" i="1" dirty="0" err="1">
                <a:solidFill>
                  <a:srgbClr val="0070C0"/>
                </a:solidFill>
              </a:rPr>
              <a:t>body</a:t>
            </a:r>
            <a:r>
              <a:rPr lang="de-DE" sz="1600" b="1" i="1" dirty="0">
                <a:solidFill>
                  <a:srgbClr val="0070C0"/>
                </a:solidFill>
              </a:rPr>
              <a:t> </a:t>
            </a:r>
            <a:r>
              <a:rPr lang="de-DE" sz="1600" b="1" i="1" dirty="0" err="1">
                <a:solidFill>
                  <a:srgbClr val="0070C0"/>
                </a:solidFill>
              </a:rPr>
              <a:t>operation</a:t>
            </a:r>
            <a:r>
              <a:rPr lang="de-DE" sz="1600" b="1" i="1" dirty="0">
                <a:solidFill>
                  <a:srgbClr val="0070C0"/>
                </a:solidFill>
              </a:rPr>
              <a:t> </a:t>
            </a:r>
            <a:r>
              <a:rPr lang="de-DE" sz="1600" b="1" i="1" dirty="0" err="1">
                <a:solidFill>
                  <a:srgbClr val="0070C0"/>
                </a:solidFill>
              </a:rPr>
              <a:t>conditions</a:t>
            </a:r>
            <a:r>
              <a:rPr lang="de-DE" sz="1600" b="1" i="1" dirty="0">
                <a:solidFill>
                  <a:srgbClr val="0070C0"/>
                </a:solidFill>
              </a:rPr>
              <a:t>: 50-160 °C</a:t>
            </a:r>
            <a:r>
              <a:rPr lang="de-DE" sz="1600" i="1" dirty="0">
                <a:solidFill>
                  <a:srgbClr val="0070C0"/>
                </a:solidFill>
              </a:rPr>
              <a:t>, 25 dpa/1fpy</a:t>
            </a:r>
          </a:p>
        </p:txBody>
      </p:sp>
      <p:sp>
        <p:nvSpPr>
          <p:cNvPr id="17" name="Inhaltsplatzhalter 17">
            <a:extLst>
              <a:ext uri="{FF2B5EF4-FFF2-40B4-BE49-F238E27FC236}">
                <a16:creationId xmlns:a16="http://schemas.microsoft.com/office/drawing/2014/main" id="{CF2E2110-6453-452F-8A0C-107C09D6F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3835337"/>
            <a:ext cx="11660374" cy="1686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RCC-</a:t>
            </a:r>
            <a:r>
              <a:rPr lang="en-US" sz="2000" b="1" dirty="0" err="1"/>
              <a:t>MRx</a:t>
            </a:r>
            <a:r>
              <a:rPr lang="en-US" sz="2000" b="1" dirty="0"/>
              <a:t> (A3.1S) X2 </a:t>
            </a:r>
            <a:r>
              <a:rPr lang="en-US" sz="2000" b="1" dirty="0" err="1"/>
              <a:t>CrNiMo</a:t>
            </a:r>
            <a:r>
              <a:rPr lang="en-US" sz="2000" b="1" dirty="0"/>
              <a:t> 17-12-2 (N) </a:t>
            </a:r>
            <a:r>
              <a:rPr lang="en-US" sz="2000" b="1" dirty="0" err="1"/>
              <a:t>sol.ann</a:t>
            </a:r>
            <a:r>
              <a:rPr lang="en-US" sz="2000" b="1" dirty="0"/>
              <a:t>. : </a:t>
            </a:r>
          </a:p>
          <a:p>
            <a:r>
              <a:rPr lang="en-US" sz="2000" dirty="0"/>
              <a:t>"For temperatures ≤ 400°C and irradiation damages &lt; 24 </a:t>
            </a:r>
            <a:r>
              <a:rPr lang="en-US" sz="2000" dirty="0" err="1"/>
              <a:t>dpa</a:t>
            </a:r>
            <a:r>
              <a:rPr lang="en-US" sz="2000" dirty="0"/>
              <a:t>, the swelling is negligible."</a:t>
            </a:r>
          </a:p>
          <a:p>
            <a:r>
              <a:rPr lang="en-US" sz="2000" dirty="0"/>
              <a:t>Maximum allowable irradiation damage at 20 – 375 °C is </a:t>
            </a:r>
            <a:r>
              <a:rPr lang="en-US" sz="2000" b="1" dirty="0"/>
              <a:t>53 </a:t>
            </a:r>
            <a:r>
              <a:rPr lang="en-US" sz="2000" b="1" dirty="0" err="1"/>
              <a:t>dpa</a:t>
            </a:r>
            <a:r>
              <a:rPr lang="en-US" sz="2000" dirty="0"/>
              <a:t>.</a:t>
            </a:r>
          </a:p>
          <a:p>
            <a:r>
              <a:rPr lang="en-US" sz="2000" dirty="0"/>
              <a:t>Between 20 – 350 °C, saturated values of </a:t>
            </a:r>
            <a:r>
              <a:rPr lang="en-US" sz="2000" dirty="0" err="1"/>
              <a:t>Rp</a:t>
            </a:r>
            <a:r>
              <a:rPr lang="en-US" sz="2000" dirty="0"/>
              <a:t> and Rm are reached at 7 </a:t>
            </a:r>
            <a:r>
              <a:rPr lang="en-US" sz="2000" dirty="0" err="1"/>
              <a:t>dpa</a:t>
            </a:r>
            <a:endParaRPr lang="en-US" sz="2000" dirty="0"/>
          </a:p>
          <a:p>
            <a:r>
              <a:rPr lang="en-US" sz="2000" dirty="0"/>
              <a:t>Between 20 – 250 °C, minimum total elongation at maximum force saturates at </a:t>
            </a:r>
            <a:r>
              <a:rPr lang="en-US" sz="2000" dirty="0" err="1"/>
              <a:t>Agt</a:t>
            </a:r>
            <a:r>
              <a:rPr lang="en-US" sz="2000" dirty="0"/>
              <a:t> = 1.8%</a:t>
            </a:r>
            <a:endParaRPr lang="en-GB" sz="20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609FC747-554E-4D13-8EF2-90CC0E91FA6C}"/>
              </a:ext>
            </a:extLst>
          </p:cNvPr>
          <p:cNvSpPr txBox="1"/>
          <p:nvPr/>
        </p:nvSpPr>
        <p:spPr>
          <a:xfrm>
            <a:off x="164509" y="5494458"/>
            <a:ext cx="10782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Formula by </a:t>
            </a:r>
            <a:r>
              <a:rPr lang="en-GB" sz="2000" b="1" dirty="0"/>
              <a:t>[</a:t>
            </a:r>
            <a:r>
              <a:rPr lang="en-GB" sz="2000" b="1" dirty="0" err="1"/>
              <a:t>Kalchenko</a:t>
            </a:r>
            <a:r>
              <a:rPr lang="en-GB" sz="2000" b="1" dirty="0"/>
              <a:t> 2013] for 18Cr 10Ni </a:t>
            </a:r>
            <a:r>
              <a:rPr lang="en-GB" sz="2000" b="1" dirty="0" err="1">
                <a:solidFill>
                  <a:srgbClr val="FF0000"/>
                </a:solidFill>
              </a:rPr>
              <a:t>Ti</a:t>
            </a:r>
            <a:r>
              <a:rPr lang="en-GB" sz="2000" b="1" dirty="0"/>
              <a:t> </a:t>
            </a:r>
            <a:r>
              <a:rPr lang="en-GB" sz="2000" dirty="0"/>
              <a:t>steel : incubation phase </a:t>
            </a:r>
            <a:r>
              <a:rPr lang="en-GB" sz="2000" b="1" dirty="0"/>
              <a:t>46-52 </a:t>
            </a:r>
            <a:r>
              <a:rPr lang="en-GB" sz="2000" b="1" dirty="0" err="1"/>
              <a:t>dpa</a:t>
            </a:r>
            <a:r>
              <a:rPr lang="en-GB" sz="2000" b="1" dirty="0"/>
              <a:t> </a:t>
            </a:r>
            <a:r>
              <a:rPr lang="en-GB" sz="2000" dirty="0"/>
              <a:t>@ 150 °C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671D734-48CF-4B58-80F9-01091BC6414E}"/>
              </a:ext>
            </a:extLst>
          </p:cNvPr>
          <p:cNvSpPr txBox="1"/>
          <p:nvPr/>
        </p:nvSpPr>
        <p:spPr>
          <a:xfrm>
            <a:off x="184283" y="5890507"/>
            <a:ext cx="1182646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ym typeface="Wingdings" panose="05000000000000000000" pitchFamily="2" charset="2"/>
              </a:rPr>
              <a:t> Survival of HFTM body (≤150 °C), to ~50 </a:t>
            </a:r>
            <a:r>
              <a:rPr lang="en-GB" sz="2000" dirty="0" err="1">
                <a:sym typeface="Wingdings" panose="05000000000000000000" pitchFamily="2" charset="2"/>
              </a:rPr>
              <a:t>dpa</a:t>
            </a:r>
            <a:r>
              <a:rPr lang="en-GB" sz="2000" dirty="0">
                <a:sym typeface="Wingdings" panose="05000000000000000000" pitchFamily="2" charset="2"/>
              </a:rPr>
              <a:t> expected acc. to fission neutron experiences</a:t>
            </a:r>
            <a:endParaRPr lang="en-GB" sz="2000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1A29DFC-F9CA-4514-AE03-CA5E610FB4E9}"/>
              </a:ext>
            </a:extLst>
          </p:cNvPr>
          <p:cNvSpPr/>
          <p:nvPr/>
        </p:nvSpPr>
        <p:spPr>
          <a:xfrm>
            <a:off x="6412950" y="1279281"/>
            <a:ext cx="232933" cy="3912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240067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master_Fächer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Folienmaster_Form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3.xml><?xml version="1.0" encoding="utf-8"?>
<a:theme xmlns:a="http://schemas.openxmlformats.org/drawingml/2006/main" name="Folienmaster_Punkte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2088</Words>
  <Application>Microsoft Office PowerPoint</Application>
  <PresentationFormat>Breitbild</PresentationFormat>
  <Paragraphs>316</Paragraphs>
  <Slides>20</Slides>
  <Notes>0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Arial</vt:lpstr>
      <vt:lpstr>Calibri</vt:lpstr>
      <vt:lpstr>Cambria Math</vt:lpstr>
      <vt:lpstr>Symbol</vt:lpstr>
      <vt:lpstr>Times New Roman</vt:lpstr>
      <vt:lpstr>Wingdings</vt:lpstr>
      <vt:lpstr>Folienmaster_Fächer</vt:lpstr>
      <vt:lpstr>Folienmaster_Form</vt:lpstr>
      <vt:lpstr>Folienmaster_Punkte</vt:lpstr>
      <vt:lpstr>PowerPoint-Präsentation</vt:lpstr>
      <vt:lpstr>Mission of the DONES HFTM</vt:lpstr>
      <vt:lpstr>HFTM installed behind DONES Li-Target</vt:lpstr>
      <vt:lpstr>Neutron irradiation conditions</vt:lpstr>
      <vt:lpstr>The HFTM overall design </vt:lpstr>
      <vt:lpstr>HFTM irradiation capsule</vt:lpstr>
      <vt:lpstr>Design driving requirements</vt:lpstr>
      <vt:lpstr>HFTM materials strategy</vt:lpstr>
      <vt:lpstr>HFTM body irradiation limits</vt:lpstr>
      <vt:lpstr>HFTM capsule body</vt:lpstr>
      <vt:lpstr>Design approach  towards radiation resistant design of the specimen capsules</vt:lpstr>
      <vt:lpstr>Capsule heater wires</vt:lpstr>
      <vt:lpstr>Loss of heater wire insulation resistance</vt:lpstr>
      <vt:lpstr>Design option for heater lifetime extension</vt:lpstr>
      <vt:lpstr>Capsule loading configuration</vt:lpstr>
      <vt:lpstr>Backup-strategy to capsule : solid slab</vt:lpstr>
      <vt:lpstr>Specimen re-irradiation capability</vt:lpstr>
      <vt:lpstr>Lifetime limiting conditions in high flux irradiation</vt:lpstr>
      <vt:lpstr>Conclusions</vt:lpstr>
      <vt:lpstr>To be reflected by the DONES user commuunity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Arbeiter, Frederik (INR)</cp:lastModifiedBy>
  <cp:revision>201</cp:revision>
  <cp:lastPrinted>2022-09-29T19:56:58Z</cp:lastPrinted>
  <dcterms:created xsi:type="dcterms:W3CDTF">2017-12-07T14:50:50Z</dcterms:created>
  <dcterms:modified xsi:type="dcterms:W3CDTF">2023-10-19T05:15:46Z</dcterms:modified>
</cp:coreProperties>
</file>