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80" r:id="rId1"/>
  </p:sldMasterIdLst>
  <p:notesMasterIdLst>
    <p:notesMasterId r:id="rId10"/>
  </p:notesMasterIdLst>
  <p:handoutMasterIdLst>
    <p:handoutMasterId r:id="rId11"/>
  </p:handoutMasterIdLst>
  <p:sldIdLst>
    <p:sldId id="787" r:id="rId2"/>
    <p:sldId id="971" r:id="rId3"/>
    <p:sldId id="968" r:id="rId4"/>
    <p:sldId id="970" r:id="rId5"/>
    <p:sldId id="969" r:id="rId6"/>
    <p:sldId id="967" r:id="rId7"/>
    <p:sldId id="960" r:id="rId8"/>
    <p:sldId id="872" r:id="rId9"/>
  </p:sldIdLst>
  <p:sldSz cx="12192000" cy="6858000"/>
  <p:notesSz cx="6858000" cy="994568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76" userDrawn="1">
          <p15:clr>
            <a:srgbClr val="A4A3A4"/>
          </p15:clr>
        </p15:guide>
        <p15:guide id="2" orient="horz" pos="1392" userDrawn="1">
          <p15:clr>
            <a:srgbClr val="A4A3A4"/>
          </p15:clr>
        </p15:guide>
        <p15:guide id="3" orient="horz" pos="144" userDrawn="1">
          <p15:clr>
            <a:srgbClr val="A4A3A4"/>
          </p15:clr>
        </p15:guide>
        <p15:guide id="4" orient="horz" userDrawn="1">
          <p15:clr>
            <a:srgbClr val="A4A3A4"/>
          </p15:clr>
        </p15:guide>
        <p15:guide id="5" orient="horz" pos="672" userDrawn="1">
          <p15:clr>
            <a:srgbClr val="A4A3A4"/>
          </p15:clr>
        </p15:guide>
        <p15:guide id="6" pos="7679" userDrawn="1">
          <p15:clr>
            <a:srgbClr val="A4A3A4"/>
          </p15:clr>
        </p15:guide>
        <p15:guide id="7" pos="640" userDrawn="1">
          <p15:clr>
            <a:srgbClr val="A4A3A4"/>
          </p15:clr>
        </p15:guide>
        <p15:guide id="8" pos="6272" userDrawn="1">
          <p15:clr>
            <a:srgbClr val="A4A3A4"/>
          </p15:clr>
        </p15:guide>
        <p15:guide id="9" pos="748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5B82"/>
    <a:srgbClr val="800000"/>
    <a:srgbClr val="0000FF"/>
    <a:srgbClr val="C00000"/>
    <a:srgbClr val="F2EBFF"/>
    <a:srgbClr val="D2DEEF"/>
    <a:srgbClr val="FF6969"/>
    <a:srgbClr val="0D3F75"/>
    <a:srgbClr val="F8CA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35" autoAdjust="0"/>
    <p:restoredTop sz="93929" autoAdjust="0"/>
  </p:normalViewPr>
  <p:slideViewPr>
    <p:cSldViewPr>
      <p:cViewPr varScale="1">
        <p:scale>
          <a:sx n="153" d="100"/>
          <a:sy n="153" d="100"/>
        </p:scale>
        <p:origin x="442" y="91"/>
      </p:cViewPr>
      <p:guideLst>
        <p:guide orient="horz" pos="4176"/>
        <p:guide orient="horz" pos="1392"/>
        <p:guide orient="horz" pos="144"/>
        <p:guide orient="horz"/>
        <p:guide orient="horz" pos="672"/>
        <p:guide pos="7679"/>
        <p:guide pos="640"/>
        <p:guide pos="6272"/>
        <p:guide pos="74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11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8800"/>
            <a:ext cx="2971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11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9448800"/>
            <a:ext cx="2971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FE70044-0683-4274-BFF8-EA797F988C6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42606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" y="746125"/>
            <a:ext cx="6629400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724400"/>
            <a:ext cx="5486400" cy="447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7213"/>
            <a:ext cx="29718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447213"/>
            <a:ext cx="29718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D0FECCAF-BF8C-4B99-A080-DCE7FC33431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66466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0C519-F6F4-443B-BA30-9BBBDB369CE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564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>
          <a:xfrm>
            <a:off x="5159896" y="6237312"/>
            <a:ext cx="6936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 smtClean="0"/>
              <a:t>E. Gaganidze | EDDI MD&amp;MPH Kick-off Meeting | VC | 29.04.21 | </a:t>
            </a:r>
            <a:r>
              <a:rPr lang="en-GB" dirty="0" smtClean="0"/>
              <a:t>Page </a:t>
            </a:r>
            <a:fld id="{6A6D9FA1-99C7-4910-8E32-B85D378B0060}" type="slidenum">
              <a:rPr lang="en-GB" smtClean="0"/>
              <a:pPr algn="r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7628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59288-6D80-4F40-B672-C3CA6030BBFD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7791A-66D4-4453-969C-049259BA2C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038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59288-6D80-4F40-B672-C3CA6030BBFD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7791A-66D4-4453-969C-049259BA2C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2007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59288-6D80-4F40-B672-C3CA6030BBFD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7791A-66D4-4453-969C-049259BA2C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8377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/>
          <p:nvPr userDrawn="1"/>
        </p:nvPicPr>
        <p:blipFill>
          <a:blip r:embed="rId2"/>
          <a:stretch/>
        </p:blipFill>
        <p:spPr>
          <a:xfrm>
            <a:off x="7211520" y="5727240"/>
            <a:ext cx="4835880" cy="991080"/>
          </a:xfrm>
          <a:prstGeom prst="rect">
            <a:avLst/>
          </a:prstGeom>
          <a:ln w="0">
            <a:noFill/>
          </a:ln>
        </p:spPr>
      </p:pic>
      <p:pic>
        <p:nvPicPr>
          <p:cNvPr id="8" name="Bild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7348"/>
          <a:stretch/>
        </p:blipFill>
        <p:spPr>
          <a:xfrm>
            <a:off x="-11654" y="7680"/>
            <a:ext cx="12193200" cy="5568548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527381" y="2348880"/>
            <a:ext cx="11329259" cy="1296144"/>
          </a:xfrm>
        </p:spPr>
        <p:txBody>
          <a:bodyPr>
            <a:noAutofit/>
          </a:bodyPr>
          <a:lstStyle>
            <a:lvl1pPr algn="l">
              <a:defRPr sz="35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Presentation title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7381" y="4293096"/>
            <a:ext cx="5856651" cy="432048"/>
          </a:xfrm>
        </p:spPr>
        <p:txBody>
          <a:bodyPr>
            <a:normAutofit/>
          </a:bodyPr>
          <a:lstStyle>
            <a:lvl1pPr marL="0" indent="0" algn="l">
              <a:buNone/>
              <a:defRPr sz="2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 of presenter</a:t>
            </a:r>
          </a:p>
        </p:txBody>
      </p:sp>
      <p:pic>
        <p:nvPicPr>
          <p:cNvPr id="12" name="Grafik 4"/>
          <p:cNvPicPr>
            <a:picLocks noChangeAspect="1"/>
          </p:cNvPicPr>
          <p:nvPr userDrawn="1"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 b="7082"/>
          <a:stretch/>
        </p:blipFill>
        <p:spPr>
          <a:xfrm>
            <a:off x="10679306" y="1403348"/>
            <a:ext cx="1296144" cy="594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6358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483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59288-6D80-4F40-B672-C3CA6030BBFD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7791A-66D4-4453-969C-049259BA2C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256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FAABAE5-0742-49F5-BF17-46987F8A6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59288-6D80-4F40-B672-C3CA6030BBFD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C0507A0-30CB-4FC2-A1CB-86D1F5330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2A48A4D-08C8-4711-A596-B1B80BD40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7791A-66D4-4453-969C-049259BA2C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404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59288-6D80-4F40-B672-C3CA6030BBFD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7791A-66D4-4453-969C-049259BA2C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062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59288-6D80-4F40-B672-C3CA6030BBFD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7791A-66D4-4453-969C-049259BA2C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424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59288-6D80-4F40-B672-C3CA6030BBFD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7791A-66D4-4453-969C-049259BA2C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291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59288-6D80-4F40-B672-C3CA6030BBFD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7791A-66D4-4453-969C-049259BA2C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626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59288-6D80-4F40-B672-C3CA6030BBFD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7791A-66D4-4453-969C-049259BA2C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646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59288-6D80-4F40-B672-C3CA6030BBFD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F7791A-66D4-4453-969C-049259BA2C9D}" type="slidenum">
              <a:rPr lang="en-US" smtClean="0"/>
              <a:t>‹Nr.›</a:t>
            </a:fld>
            <a:endParaRPr lang="en-US"/>
          </a:p>
        </p:txBody>
      </p:sp>
      <p:sp>
        <p:nvSpPr>
          <p:cNvPr id="7" name="Rectangle 4"/>
          <p:cNvSpPr/>
          <p:nvPr userDrawn="1"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E3E3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effectLst/>
            </a:endParaRPr>
          </a:p>
        </p:txBody>
      </p:sp>
      <p:pic>
        <p:nvPicPr>
          <p:cNvPr id="8" name="Picture 3" descr="EurofusionDisc.eps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4551" y="140792"/>
            <a:ext cx="612000" cy="622032"/>
          </a:xfrm>
          <a:prstGeom prst="rect">
            <a:avLst/>
          </a:prstGeom>
        </p:spPr>
      </p:pic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1157701" y="6545238"/>
            <a:ext cx="10986971" cy="268139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r"/>
            <a:r>
              <a:rPr lang="en-GB" sz="1400" dirty="0" smtClean="0"/>
              <a:t>G. Pintsuk | 30</a:t>
            </a:r>
            <a:r>
              <a:rPr lang="en-GB" sz="1400" baseline="30000" dirty="0" smtClean="0"/>
              <a:t>th</a:t>
            </a:r>
            <a:r>
              <a:rPr lang="en-GB" sz="1400" dirty="0" smtClean="0"/>
              <a:t> IEEE SOFE</a:t>
            </a:r>
            <a:r>
              <a:rPr lang="en-GB" sz="1400" baseline="0" dirty="0" smtClean="0"/>
              <a:t> </a:t>
            </a:r>
            <a:r>
              <a:rPr lang="en-GB" sz="1400" dirty="0" smtClean="0"/>
              <a:t>| Oxford | 11</a:t>
            </a:r>
            <a:r>
              <a:rPr lang="en-GB" sz="1400" baseline="30000" dirty="0" smtClean="0"/>
              <a:t>th</a:t>
            </a:r>
            <a:r>
              <a:rPr lang="en-GB" sz="1400" baseline="0" dirty="0" smtClean="0"/>
              <a:t> July 20</a:t>
            </a:r>
            <a:r>
              <a:rPr lang="en-GB" sz="1400" dirty="0" smtClean="0"/>
              <a:t>23 | </a:t>
            </a:r>
            <a:fld id="{EB636EC9-638E-4054-B1C9-A11FEF74AA33}" type="slidenum">
              <a:rPr lang="en-GB" sz="1400" smtClean="0"/>
              <a:pPr algn="r"/>
              <a:t>‹Nr.›</a:t>
            </a:fld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341594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  <p:sldLayoutId id="2147483793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tif"/><Relationship Id="rId13" Type="http://schemas.openxmlformats.org/officeDocument/2006/relationships/image" Target="../media/image19.wmf"/><Relationship Id="rId18" Type="http://schemas.openxmlformats.org/officeDocument/2006/relationships/image" Target="../media/image24.jpeg"/><Relationship Id="rId26" Type="http://schemas.openxmlformats.org/officeDocument/2006/relationships/image" Target="../media/image32.png"/><Relationship Id="rId3" Type="http://schemas.openxmlformats.org/officeDocument/2006/relationships/image" Target="../media/image9.wmf"/><Relationship Id="rId21" Type="http://schemas.openxmlformats.org/officeDocument/2006/relationships/image" Target="../media/image27.jpeg"/><Relationship Id="rId7" Type="http://schemas.openxmlformats.org/officeDocument/2006/relationships/image" Target="../media/image13.png"/><Relationship Id="rId12" Type="http://schemas.openxmlformats.org/officeDocument/2006/relationships/image" Target="../media/image18.wmf"/><Relationship Id="rId17" Type="http://schemas.openxmlformats.org/officeDocument/2006/relationships/image" Target="../media/image23.tif"/><Relationship Id="rId25" Type="http://schemas.openxmlformats.org/officeDocument/2006/relationships/image" Target="../media/image31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2.jpeg"/><Relationship Id="rId20" Type="http://schemas.openxmlformats.org/officeDocument/2006/relationships/image" Target="../media/image26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tif"/><Relationship Id="rId11" Type="http://schemas.openxmlformats.org/officeDocument/2006/relationships/image" Target="../media/image17.tif"/><Relationship Id="rId24" Type="http://schemas.openxmlformats.org/officeDocument/2006/relationships/image" Target="../media/image30.jpeg"/><Relationship Id="rId5" Type="http://schemas.openxmlformats.org/officeDocument/2006/relationships/image" Target="../media/image11.tif"/><Relationship Id="rId15" Type="http://schemas.openxmlformats.org/officeDocument/2006/relationships/image" Target="../media/image21.png"/><Relationship Id="rId23" Type="http://schemas.openxmlformats.org/officeDocument/2006/relationships/image" Target="../media/image29.jpeg"/><Relationship Id="rId10" Type="http://schemas.openxmlformats.org/officeDocument/2006/relationships/image" Target="../media/image16.tif"/><Relationship Id="rId19" Type="http://schemas.openxmlformats.org/officeDocument/2006/relationships/image" Target="../media/image25.tif"/><Relationship Id="rId4" Type="http://schemas.openxmlformats.org/officeDocument/2006/relationships/image" Target="../media/image10.wmf"/><Relationship Id="rId9" Type="http://schemas.openxmlformats.org/officeDocument/2006/relationships/image" Target="../media/image15.wmf"/><Relationship Id="rId14" Type="http://schemas.openxmlformats.org/officeDocument/2006/relationships/image" Target="../media/image20.tif"/><Relationship Id="rId22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07369" y="2492896"/>
            <a:ext cx="11593288" cy="1296144"/>
          </a:xfrm>
        </p:spPr>
        <p:txBody>
          <a:bodyPr/>
          <a:lstStyle/>
          <a:p>
            <a:r>
              <a:rPr lang="en-US" sz="3200" dirty="0"/>
              <a:t>Overview on high heat flux and functional qualification needs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27381" y="4293096"/>
            <a:ext cx="8808979" cy="774571"/>
          </a:xfrm>
        </p:spPr>
        <p:txBody>
          <a:bodyPr wrap="square">
            <a:spAutoFit/>
          </a:bodyPr>
          <a:lstStyle/>
          <a:p>
            <a:r>
              <a:rPr lang="en-US" sz="2000" dirty="0" smtClean="0"/>
              <a:t>G. Pintsuk</a:t>
            </a:r>
          </a:p>
          <a:p>
            <a:r>
              <a:rPr lang="en-US" sz="2000" dirty="0" smtClean="0"/>
              <a:t>G. </a:t>
            </a:r>
            <a:r>
              <a:rPr lang="en-US" sz="2000" smtClean="0"/>
              <a:t>Aiello, M</a:t>
            </a:r>
            <a:r>
              <a:rPr lang="en-US" sz="2000" dirty="0" smtClean="0"/>
              <a:t>. Vila, M</a:t>
            </a:r>
            <a:r>
              <a:rPr lang="en-US" sz="2000" dirty="0"/>
              <a:t>. </a:t>
            </a:r>
            <a:r>
              <a:rPr lang="en-US" sz="2000" dirty="0" err="1" smtClean="0"/>
              <a:t>Wirtz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97572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423D05A-AEC3-4C2C-ABDA-95AD3D5E01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784" y="197966"/>
            <a:ext cx="10261704" cy="49473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>
              <a:spcAft>
                <a:spcPts val="600"/>
              </a:spcAft>
              <a:defRPr/>
            </a:pPr>
            <a:r>
              <a:rPr lang="en-US" sz="2400" b="1" dirty="0" smtClean="0"/>
              <a:t>Introduction</a:t>
            </a:r>
            <a:endParaRPr lang="en-US" sz="2400" b="1" kern="0" dirty="0">
              <a:solidFill>
                <a:srgbClr val="0D3F75"/>
              </a:solidFill>
              <a:effectLst>
                <a:outerShdw blurRad="38100" dist="127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Textfeld 30"/>
          <p:cNvSpPr txBox="1"/>
          <p:nvPr/>
        </p:nvSpPr>
        <p:spPr>
          <a:xfrm>
            <a:off x="335356" y="1160749"/>
            <a:ext cx="2880323" cy="408623"/>
          </a:xfrm>
          <a:prstGeom prst="roundRect">
            <a:avLst/>
          </a:prstGeom>
          <a:solidFill>
            <a:srgbClr val="005B8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High heat flux materials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 flipH="1">
            <a:off x="335356" y="1703490"/>
            <a:ext cx="5832652" cy="107721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>
                <a:effectLst>
                  <a:outerShdw blurRad="38100" dist="127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spcAft>
                <a:spcPts val="1200"/>
              </a:spcAft>
            </a:pPr>
            <a:r>
              <a:rPr lang="en-US" i="1" dirty="0" smtClean="0"/>
              <a:t>Plasma facing materials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dirty="0" smtClean="0">
                <a:sym typeface="Wingdings" panose="05000000000000000000" pitchFamily="2" charset="2"/>
              </a:rPr>
              <a:t>Tungsten (baseline) and tungsten based materials (First Wall, divertor)</a:t>
            </a:r>
          </a:p>
        </p:txBody>
      </p:sp>
      <p:sp>
        <p:nvSpPr>
          <p:cNvPr id="6" name="Textfeld 5"/>
          <p:cNvSpPr txBox="1"/>
          <p:nvPr/>
        </p:nvSpPr>
        <p:spPr>
          <a:xfrm flipH="1">
            <a:off x="335356" y="2855838"/>
            <a:ext cx="5832652" cy="107721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>
                <a:effectLst>
                  <a:outerShdw blurRad="38100" dist="127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spcAft>
                <a:spcPts val="1200"/>
              </a:spcAft>
            </a:pPr>
            <a:r>
              <a:rPr lang="en-US" i="1" dirty="0" smtClean="0"/>
              <a:t>Heat sink materials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dirty="0" smtClean="0">
                <a:sym typeface="Wingdings" panose="05000000000000000000" pitchFamily="2" charset="2"/>
              </a:rPr>
              <a:t>CuCrZr (baseline) and Cu-based materials (divertor, limiter)</a:t>
            </a:r>
          </a:p>
        </p:txBody>
      </p:sp>
      <p:grpSp>
        <p:nvGrpSpPr>
          <p:cNvPr id="8" name="Gruppieren 7"/>
          <p:cNvGrpSpPr>
            <a:grpSpLocks noChangeAspect="1"/>
          </p:cNvGrpSpPr>
          <p:nvPr/>
        </p:nvGrpSpPr>
        <p:grpSpPr>
          <a:xfrm>
            <a:off x="6312624" y="1628666"/>
            <a:ext cx="5400000" cy="4320614"/>
            <a:chOff x="5519936" y="1551934"/>
            <a:chExt cx="6502072" cy="5202397"/>
          </a:xfrm>
        </p:grpSpPr>
        <p:grpSp>
          <p:nvGrpSpPr>
            <p:cNvPr id="9" name="Gruppieren 8"/>
            <p:cNvGrpSpPr/>
            <p:nvPr/>
          </p:nvGrpSpPr>
          <p:grpSpPr>
            <a:xfrm>
              <a:off x="5519936" y="1551934"/>
              <a:ext cx="6480000" cy="5194040"/>
              <a:chOff x="2927560" y="1124680"/>
              <a:chExt cx="6480000" cy="5194040"/>
            </a:xfrm>
          </p:grpSpPr>
          <p:pic>
            <p:nvPicPr>
              <p:cNvPr id="11" name="Picture 4" descr="http://www.iter.org/doc/www/content/com/Lists/The%20TOKAMAK%20%20Widget/Attachments/2/tokama_bw-shades.jpg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255"/>
              <a:stretch/>
            </p:blipFill>
            <p:spPr bwMode="auto">
              <a:xfrm>
                <a:off x="2927560" y="1124680"/>
                <a:ext cx="6480000" cy="5194040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2" descr="http://www.iter.org/doc/www/content/com/Lists/The%20TOKAMAK%20%20Widget/Attachments/33/tkm_blanket_blurred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417"/>
              <a:stretch/>
            </p:blipFill>
            <p:spPr bwMode="auto">
              <a:xfrm>
                <a:off x="2927560" y="1124680"/>
                <a:ext cx="6480000" cy="51851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0" name="Picture 2" descr="http://www.iter.org/doc/www/content/com/Lists/The%20TOKAMAK%20%20Widget/Attachments/36/tkm_div_blurred_v2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255"/>
            <a:stretch/>
          </p:blipFill>
          <p:spPr bwMode="auto">
            <a:xfrm>
              <a:off x="5542008" y="1560291"/>
              <a:ext cx="6480000" cy="51940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" name="Gruppieren 1"/>
          <p:cNvGrpSpPr/>
          <p:nvPr/>
        </p:nvGrpSpPr>
        <p:grpSpPr>
          <a:xfrm>
            <a:off x="335356" y="4221088"/>
            <a:ext cx="5832651" cy="1718320"/>
            <a:chOff x="335356" y="4221088"/>
            <a:chExt cx="5832651" cy="1718320"/>
          </a:xfrm>
        </p:grpSpPr>
        <p:sp>
          <p:nvSpPr>
            <p:cNvPr id="7" name="Textfeld 6"/>
            <p:cNvSpPr txBox="1"/>
            <p:nvPr/>
          </p:nvSpPr>
          <p:spPr>
            <a:xfrm flipH="1">
              <a:off x="337661" y="4739079"/>
              <a:ext cx="5830346" cy="1200329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>
              <a:defPPr>
                <a:defRPr lang="de-DE"/>
              </a:defPPr>
              <a:lvl1pPr>
                <a:defRPr>
                  <a:effectLst>
                    <a:outerShdw blurRad="38100" dist="12700" dir="2700000" algn="tl">
                      <a:srgbClr val="000000">
                        <a:alpha val="43137"/>
                      </a:srgbClr>
                    </a:outerShdw>
                  </a:effectLst>
                </a:defRPr>
              </a:lvl1pPr>
            </a:lstStyle>
            <a:p>
              <a:pPr marL="285750" indent="-285750">
                <a:buFont typeface="Wingdings" panose="05000000000000000000" pitchFamily="2" charset="2"/>
                <a:buChar char="à"/>
              </a:pPr>
              <a:r>
                <a:rPr lang="en-US" dirty="0" smtClean="0">
                  <a:sym typeface="Wingdings" panose="05000000000000000000" pitchFamily="2" charset="2"/>
                </a:rPr>
                <a:t>Optical materials (windows), dielectric materials (diagnostics, insulators): Silica, alumina, </a:t>
              </a:r>
              <a:r>
                <a:rPr lang="en-US" dirty="0" err="1" smtClean="0">
                  <a:sym typeface="Wingdings" panose="05000000000000000000" pitchFamily="2" charset="2"/>
                </a:rPr>
                <a:t>spinels</a:t>
              </a:r>
              <a:r>
                <a:rPr lang="en-US" dirty="0" smtClean="0">
                  <a:sym typeface="Wingdings" panose="05000000000000000000" pitchFamily="2" charset="2"/>
                </a:rPr>
                <a:t>, ...</a:t>
              </a:r>
            </a:p>
            <a:p>
              <a:pPr marL="285750" indent="-285750">
                <a:buFont typeface="Wingdings" panose="05000000000000000000" pitchFamily="2" charset="2"/>
                <a:buChar char="à"/>
              </a:pPr>
              <a:endParaRPr lang="en-US" dirty="0" smtClean="0">
                <a:sym typeface="Wingdings" panose="05000000000000000000" pitchFamily="2" charset="2"/>
              </a:endParaRPr>
            </a:p>
            <a:p>
              <a:pPr marL="285750" indent="-285750">
                <a:buFont typeface="Wingdings" panose="05000000000000000000" pitchFamily="2" charset="2"/>
                <a:buChar char="à"/>
              </a:pPr>
              <a:r>
                <a:rPr lang="en-US" dirty="0" smtClean="0">
                  <a:sym typeface="Wingdings" panose="05000000000000000000" pitchFamily="2" charset="2"/>
                </a:rPr>
                <a:t>Breeder materials (not tackled here)</a:t>
              </a:r>
            </a:p>
          </p:txBody>
        </p:sp>
        <p:sp>
          <p:nvSpPr>
            <p:cNvPr id="13" name="Textfeld 12"/>
            <p:cNvSpPr txBox="1"/>
            <p:nvPr/>
          </p:nvSpPr>
          <p:spPr>
            <a:xfrm flipH="1">
              <a:off x="335356" y="4221088"/>
              <a:ext cx="2520279" cy="408623"/>
            </a:xfrm>
            <a:prstGeom prst="roundRect">
              <a:avLst/>
            </a:prstGeom>
            <a:solidFill>
              <a:srgbClr val="005B82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>
              <a:defPPr>
                <a:defRPr lang="de-DE"/>
              </a:defPPr>
              <a:lvl1pPr>
                <a:defRPr b="1">
                  <a:solidFill>
                    <a:schemeClr val="bg1"/>
                  </a:solidFill>
                </a:defRPr>
              </a:lvl1pPr>
            </a:lstStyle>
            <a:p>
              <a:r>
                <a:rPr lang="en-US" dirty="0"/>
                <a:t>Functional materials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37050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bgerundetes Rechteck 36"/>
          <p:cNvSpPr/>
          <p:nvPr/>
        </p:nvSpPr>
        <p:spPr>
          <a:xfrm>
            <a:off x="9671720" y="6074861"/>
            <a:ext cx="2400944" cy="306467"/>
          </a:xfrm>
          <a:prstGeom prst="round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effectLst>
                  <a:outerShdw blurRad="38100" dist="127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Yu. </a:t>
            </a:r>
            <a:r>
              <a:rPr lang="en-US" sz="1200" dirty="0" err="1" smtClean="0">
                <a:effectLst>
                  <a:outerShdw blurRad="38100" dist="127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Igitkhanov</a:t>
            </a:r>
            <a:r>
              <a:rPr lang="en-US" sz="1200" dirty="0" smtClean="0">
                <a:effectLst>
                  <a:outerShdw blurRad="38100" dist="127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et al., JNM 2013</a:t>
            </a:r>
            <a:endParaRPr lang="en-US" sz="1200" dirty="0">
              <a:effectLst>
                <a:outerShdw blurRad="38100" dist="127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23D05A-AEC3-4C2C-ABDA-95AD3D5E01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784" y="197966"/>
            <a:ext cx="10261704" cy="49473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>
              <a:spcAft>
                <a:spcPts val="600"/>
              </a:spcAft>
              <a:defRPr/>
            </a:pPr>
            <a:r>
              <a:rPr lang="en-US" sz="2400" b="1" dirty="0" smtClean="0"/>
              <a:t>High heat flux </a:t>
            </a:r>
            <a:r>
              <a:rPr lang="en-US" sz="2400" b="1" dirty="0" smtClean="0"/>
              <a:t>material: plasma facing materials for BB</a:t>
            </a:r>
            <a:endParaRPr lang="en-US" sz="2400" b="1" kern="0" dirty="0">
              <a:solidFill>
                <a:srgbClr val="0D3F75"/>
              </a:solidFill>
              <a:effectLst>
                <a:outerShdw blurRad="38100" dist="127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Textfeld 30"/>
          <p:cNvSpPr txBox="1"/>
          <p:nvPr/>
        </p:nvSpPr>
        <p:spPr>
          <a:xfrm>
            <a:off x="335357" y="1148708"/>
            <a:ext cx="3240363" cy="408623"/>
          </a:xfrm>
          <a:prstGeom prst="roundRect">
            <a:avLst/>
          </a:prstGeom>
          <a:solidFill>
            <a:srgbClr val="005B8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Tungsten (based materials)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4" name="Textfeld 33"/>
          <p:cNvSpPr txBox="1"/>
          <p:nvPr/>
        </p:nvSpPr>
        <p:spPr>
          <a:xfrm flipH="1">
            <a:off x="335356" y="1703490"/>
            <a:ext cx="9777944" cy="25776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>
                <a:effectLst>
                  <a:outerShdw blurRad="38100" dist="127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spcAft>
                <a:spcPts val="1200"/>
              </a:spcAft>
            </a:pPr>
            <a:r>
              <a:rPr lang="en-US" i="1" dirty="0" smtClean="0"/>
              <a:t>Coating / plating (2-3 mm thickness) on the First Wall of the Breeding Blanket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à"/>
            </a:pPr>
            <a:r>
              <a:rPr lang="en-US" dirty="0">
                <a:sym typeface="Wingdings" panose="05000000000000000000" pitchFamily="2" charset="2"/>
              </a:rPr>
              <a:t>H</a:t>
            </a:r>
            <a:r>
              <a:rPr lang="en-US" dirty="0" smtClean="0">
                <a:sym typeface="Wingdings" panose="05000000000000000000" pitchFamily="2" charset="2"/>
              </a:rPr>
              <a:t>igh fast (14 MeV) neutron fluence (dpa in steel divided by ~3) but no structural function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à"/>
            </a:pPr>
            <a:r>
              <a:rPr lang="en-US" dirty="0" smtClean="0">
                <a:sym typeface="Wingdings" panose="05000000000000000000" pitchFamily="2" charset="2"/>
              </a:rPr>
              <a:t>Distance to cooling water (~2 mm RAFM steel) might potentially lead to increased Re-transmutation by moderated neutrons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à"/>
            </a:pPr>
            <a:r>
              <a:rPr lang="en-US" dirty="0" smtClean="0">
                <a:sym typeface="Wingdings" panose="05000000000000000000" pitchFamily="2" charset="2"/>
              </a:rPr>
              <a:t>“Low” heat flux (0.5 - 1 MW/m</a:t>
            </a:r>
            <a:r>
              <a:rPr lang="en-US" baseline="30000" dirty="0" smtClean="0">
                <a:sym typeface="Wingdings" panose="05000000000000000000" pitchFamily="2" charset="2"/>
              </a:rPr>
              <a:t>2</a:t>
            </a:r>
            <a:r>
              <a:rPr lang="en-US" dirty="0" smtClean="0">
                <a:sym typeface="Wingdings" panose="05000000000000000000" pitchFamily="2" charset="2"/>
              </a:rPr>
              <a:t>) in non-irradiated condition no serious problem for the joint; cracking perpendicular to W/steel interface due to CTE-difference to RAFM-steel alleviates stresses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à"/>
            </a:pPr>
            <a:r>
              <a:rPr lang="en-US" dirty="0">
                <a:sym typeface="Wingdings" panose="05000000000000000000" pitchFamily="2" charset="2"/>
              </a:rPr>
              <a:t>S</a:t>
            </a:r>
            <a:r>
              <a:rPr lang="en-US" dirty="0" smtClean="0">
                <a:sym typeface="Wingdings" panose="05000000000000000000" pitchFamily="2" charset="2"/>
              </a:rPr>
              <a:t>urface damage potentially an issue for plasma operation</a:t>
            </a:r>
            <a:endParaRPr lang="en-US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/>
          <a:srcRect l="14169" r="14964" b="21318"/>
          <a:stretch/>
        </p:blipFill>
        <p:spPr>
          <a:xfrm>
            <a:off x="9980678" y="3467833"/>
            <a:ext cx="1692000" cy="2632000"/>
          </a:xfrm>
          <a:prstGeom prst="rect">
            <a:avLst/>
          </a:prstGeom>
        </p:spPr>
      </p:pic>
      <p:sp>
        <p:nvSpPr>
          <p:cNvPr id="16" name="Abgerundetes Rechteck 15"/>
          <p:cNvSpPr/>
          <p:nvPr/>
        </p:nvSpPr>
        <p:spPr>
          <a:xfrm>
            <a:off x="8772653" y="3840966"/>
            <a:ext cx="1280996" cy="510778"/>
          </a:xfrm>
          <a:prstGeom prst="round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effectLst>
                  <a:outerShdw blurRad="38100" dist="127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First Wall:</a:t>
            </a:r>
          </a:p>
          <a:p>
            <a:pPr algn="r"/>
            <a:r>
              <a:rPr lang="en-US" sz="1200" dirty="0" smtClean="0">
                <a:effectLst>
                  <a:outerShdw blurRad="38100" dist="127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schematic view</a:t>
            </a:r>
            <a:endParaRPr lang="en-US" sz="1200" dirty="0">
              <a:effectLst>
                <a:outerShdw blurRad="38100" dist="127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" name="Gruppieren 1"/>
          <p:cNvGrpSpPr/>
          <p:nvPr/>
        </p:nvGrpSpPr>
        <p:grpSpPr>
          <a:xfrm>
            <a:off x="335357" y="4509120"/>
            <a:ext cx="9245336" cy="1795209"/>
            <a:chOff x="335357" y="4509120"/>
            <a:chExt cx="8818629" cy="1795209"/>
          </a:xfrm>
        </p:grpSpPr>
        <p:sp>
          <p:nvSpPr>
            <p:cNvPr id="12" name="Abgerundetes Rechteck 11"/>
            <p:cNvSpPr/>
            <p:nvPr/>
          </p:nvSpPr>
          <p:spPr>
            <a:xfrm>
              <a:off x="335361" y="5087331"/>
              <a:ext cx="8818625" cy="408623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effectLst>
                    <a:outerShdw blurRad="38100" dist="12700" dir="2700000" algn="tl">
                      <a:srgbClr val="000000">
                        <a:alpha val="43137"/>
                      </a:srgbClr>
                    </a:outerShdw>
                  </a:effectLst>
                  <a:sym typeface="Wingdings" panose="05000000000000000000" pitchFamily="2" charset="2"/>
                </a:rPr>
                <a:t>Bulk material basic properties: high dose effects (incl. H/He) interesting but low priority</a:t>
              </a:r>
            </a:p>
          </p:txBody>
        </p:sp>
        <p:sp>
          <p:nvSpPr>
            <p:cNvPr id="17" name="Textfeld 16"/>
            <p:cNvSpPr txBox="1"/>
            <p:nvPr/>
          </p:nvSpPr>
          <p:spPr>
            <a:xfrm>
              <a:off x="335357" y="4509120"/>
              <a:ext cx="2232251" cy="408623"/>
            </a:xfrm>
            <a:prstGeom prst="roundRect">
              <a:avLst/>
            </a:prstGeom>
            <a:solidFill>
              <a:srgbClr val="005B82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Irradiation needs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Abgerundetes Rechteck 9"/>
            <p:cNvSpPr/>
            <p:nvPr/>
          </p:nvSpPr>
          <p:spPr>
            <a:xfrm>
              <a:off x="335357" y="5589240"/>
              <a:ext cx="8818629" cy="715089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effectLst>
                    <a:outerShdw blurRad="38100" dist="12700" dir="2700000" algn="tl">
                      <a:srgbClr val="000000">
                        <a:alpha val="43137"/>
                      </a:srgbClr>
                    </a:outerShdw>
                  </a:effectLst>
                  <a:sym typeface="Wingdings" panose="05000000000000000000" pitchFamily="2" charset="2"/>
                </a:rPr>
                <a:t>Tungsten/EUROFER-joints: “no serious problem” statement requires confirmation at high dose – medium </a:t>
              </a:r>
              <a:r>
                <a:rPr lang="en-US" dirty="0">
                  <a:effectLst>
                    <a:outerShdw blurRad="38100" dist="12700" dir="2700000" algn="tl">
                      <a:srgbClr val="000000">
                        <a:alpha val="43137"/>
                      </a:srgbClr>
                    </a:outerShdw>
                  </a:effectLst>
                  <a:sym typeface="Wingdings" panose="05000000000000000000" pitchFamily="2" charset="2"/>
                </a:rPr>
                <a:t>/</a:t>
              </a:r>
              <a:r>
                <a:rPr lang="en-US" dirty="0" smtClean="0">
                  <a:effectLst>
                    <a:outerShdw blurRad="38100" dist="12700" dir="2700000" algn="tl">
                      <a:srgbClr val="000000">
                        <a:alpha val="43137"/>
                      </a:srgbClr>
                    </a:outerShdw>
                  </a:effectLst>
                  <a:sym typeface="Wingdings" panose="05000000000000000000" pitchFamily="2" charset="2"/>
                </a:rPr>
                <a:t> </a:t>
              </a:r>
              <a:r>
                <a:rPr lang="en-US" dirty="0" smtClean="0">
                  <a:effectLst>
                    <a:outerShdw blurRad="38100" dist="12700" dir="2700000" algn="tl">
                      <a:srgbClr val="000000">
                        <a:alpha val="43137"/>
                      </a:srgbClr>
                    </a:outerShdw>
                  </a:effectLst>
                  <a:sym typeface="Wingdings" panose="05000000000000000000" pitchFamily="2" charset="2"/>
                </a:rPr>
                <a:t>high priority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03825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0"/>
          <p:cNvSpPr>
            <a:spLocks noChangeArrowheads="1"/>
          </p:cNvSpPr>
          <p:nvPr/>
        </p:nvSpPr>
        <p:spPr bwMode="auto">
          <a:xfrm>
            <a:off x="10133740" y="1641289"/>
            <a:ext cx="1764000" cy="2363775"/>
          </a:xfrm>
          <a:prstGeom prst="rect">
            <a:avLst/>
          </a:prstGeom>
          <a:pattFill prst="dkUpDiag">
            <a:fgClr>
              <a:srgbClr val="969696"/>
            </a:fgClr>
            <a:bgClr>
              <a:schemeClr val="bg1"/>
            </a:bgClr>
          </a:patt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4" name="Oval 31"/>
          <p:cNvSpPr>
            <a:spLocks noChangeArrowheads="1"/>
          </p:cNvSpPr>
          <p:nvPr/>
        </p:nvSpPr>
        <p:spPr bwMode="auto">
          <a:xfrm>
            <a:off x="10475166" y="2322854"/>
            <a:ext cx="1098000" cy="1098000"/>
          </a:xfrm>
          <a:prstGeom prst="ellipse">
            <a:avLst/>
          </a:prstGeom>
          <a:solidFill>
            <a:schemeClr val="accent2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4" name="Oval 31"/>
          <p:cNvSpPr>
            <a:spLocks noChangeArrowheads="1"/>
          </p:cNvSpPr>
          <p:nvPr/>
        </p:nvSpPr>
        <p:spPr bwMode="auto">
          <a:xfrm>
            <a:off x="10525018" y="2380815"/>
            <a:ext cx="986400" cy="985448"/>
          </a:xfrm>
          <a:prstGeom prst="ellipse">
            <a:avLst/>
          </a:prstGeom>
          <a:pattFill prst="trellis">
            <a:fgClr>
              <a:srgbClr val="F88742"/>
            </a:fgClr>
            <a:bgClr>
              <a:schemeClr val="bg1"/>
            </a:bgClr>
          </a:pattFill>
          <a:ln w="9525" algn="ctr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5" name="Oval 32"/>
          <p:cNvSpPr>
            <a:spLocks noChangeArrowheads="1"/>
          </p:cNvSpPr>
          <p:nvPr/>
        </p:nvSpPr>
        <p:spPr bwMode="auto">
          <a:xfrm>
            <a:off x="10624459" y="2480660"/>
            <a:ext cx="792000" cy="792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7" name="Abgerundetes Rechteck 16"/>
          <p:cNvSpPr/>
          <p:nvPr/>
        </p:nvSpPr>
        <p:spPr>
          <a:xfrm>
            <a:off x="10186854" y="1687345"/>
            <a:ext cx="726631" cy="204311"/>
          </a:xfrm>
          <a:prstGeom prst="roundRect">
            <a:avLst/>
          </a:prstGeom>
          <a:solidFill>
            <a:schemeClr val="bg1"/>
          </a:solidFill>
          <a:effectLst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 smtClean="0">
                <a:effectLst>
                  <a:outerShdw blurRad="38100" dist="127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W Armor</a:t>
            </a:r>
            <a:endParaRPr lang="en-US" sz="1200" dirty="0">
              <a:effectLst>
                <a:outerShdw blurRad="38100" dist="127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Abgerundetes Rechteck 17"/>
          <p:cNvSpPr/>
          <p:nvPr/>
        </p:nvSpPr>
        <p:spPr>
          <a:xfrm>
            <a:off x="10506862" y="3560045"/>
            <a:ext cx="1066680" cy="204311"/>
          </a:xfrm>
          <a:prstGeom prst="roundRect">
            <a:avLst/>
          </a:prstGeom>
          <a:solidFill>
            <a:schemeClr val="bg1"/>
          </a:solidFill>
          <a:effectLst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 smtClean="0">
                <a:effectLst>
                  <a:outerShdw blurRad="38100" dist="127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CuCrZr + Cu</a:t>
            </a:r>
            <a:endParaRPr lang="en-US" sz="1200" dirty="0">
              <a:effectLst>
                <a:outerShdw blurRad="38100" dist="127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Abgerundetes Rechteck 18"/>
          <p:cNvSpPr/>
          <p:nvPr/>
        </p:nvSpPr>
        <p:spPr>
          <a:xfrm>
            <a:off x="10694035" y="2772442"/>
            <a:ext cx="645894" cy="204311"/>
          </a:xfrm>
          <a:prstGeom prst="roundRect">
            <a:avLst/>
          </a:prstGeom>
          <a:noFill/>
          <a:effectLst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 smtClean="0">
                <a:effectLst>
                  <a:outerShdw blurRad="38100" dist="127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Coolant</a:t>
            </a:r>
            <a:endParaRPr lang="en-US" sz="1200" dirty="0">
              <a:effectLst>
                <a:outerShdw blurRad="38100" dist="127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23D05A-AEC3-4C2C-ABDA-95AD3D5E01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784" y="197966"/>
            <a:ext cx="10261704" cy="49473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>
              <a:spcAft>
                <a:spcPts val="600"/>
              </a:spcAft>
              <a:defRPr/>
            </a:pPr>
            <a:r>
              <a:rPr lang="en-US" sz="2400" b="1" dirty="0"/>
              <a:t>High heat flux material: plasma facing materials for </a:t>
            </a:r>
            <a:r>
              <a:rPr lang="en-US" sz="2400" b="1" dirty="0" smtClean="0"/>
              <a:t>divertor</a:t>
            </a:r>
            <a:endParaRPr lang="en-US" sz="2400" b="1" kern="0" dirty="0">
              <a:solidFill>
                <a:srgbClr val="0D3F75"/>
              </a:solidFill>
              <a:effectLst>
                <a:outerShdw blurRad="38100" dist="127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Textfeld 30"/>
          <p:cNvSpPr txBox="1"/>
          <p:nvPr/>
        </p:nvSpPr>
        <p:spPr>
          <a:xfrm>
            <a:off x="335357" y="1148708"/>
            <a:ext cx="3240363" cy="408623"/>
          </a:xfrm>
          <a:prstGeom prst="roundRect">
            <a:avLst/>
          </a:prstGeom>
          <a:solidFill>
            <a:srgbClr val="005B8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Tungsten (based materials)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4" name="Textfeld 33"/>
          <p:cNvSpPr txBox="1"/>
          <p:nvPr/>
        </p:nvSpPr>
        <p:spPr>
          <a:xfrm flipH="1">
            <a:off x="335356" y="1703490"/>
            <a:ext cx="9777944" cy="313162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>
                <a:effectLst>
                  <a:outerShdw blurRad="38100" dist="127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spcAft>
                <a:spcPts val="1200"/>
              </a:spcAft>
            </a:pPr>
            <a:r>
              <a:rPr lang="en-US" i="1" dirty="0" err="1"/>
              <a:t>Monoblock</a:t>
            </a:r>
            <a:r>
              <a:rPr lang="en-US" i="1" dirty="0"/>
              <a:t> tiles in the </a:t>
            </a:r>
            <a:r>
              <a:rPr lang="en-US" i="1" dirty="0" smtClean="0"/>
              <a:t>divertor (5-8 mm thickness above the cooling tube)</a:t>
            </a:r>
            <a:endParaRPr lang="en-US" i="1" dirty="0"/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à"/>
            </a:pPr>
            <a:r>
              <a:rPr lang="en-US" dirty="0">
                <a:sym typeface="Wingdings" panose="05000000000000000000" pitchFamily="2" charset="2"/>
              </a:rPr>
              <a:t>R</a:t>
            </a:r>
            <a:r>
              <a:rPr lang="en-US" dirty="0" smtClean="0">
                <a:sym typeface="Wingdings" panose="05000000000000000000" pitchFamily="2" charset="2"/>
              </a:rPr>
              <a:t>educed fast (14 MeV) neutron fluence due to geometry and location (~1 dpa/</a:t>
            </a:r>
            <a:r>
              <a:rPr lang="en-US" dirty="0" err="1" smtClean="0">
                <a:sym typeface="Wingdings" panose="05000000000000000000" pitchFamily="2" charset="2"/>
              </a:rPr>
              <a:t>fpy</a:t>
            </a:r>
            <a:r>
              <a:rPr lang="en-US" dirty="0" smtClean="0">
                <a:sym typeface="Wingdings" panose="05000000000000000000" pitchFamily="2" charset="2"/>
              </a:rPr>
              <a:t> at the strike point and 1.9 dpa/</a:t>
            </a:r>
            <a:r>
              <a:rPr lang="en-US" dirty="0" err="1" smtClean="0">
                <a:sym typeface="Wingdings" panose="05000000000000000000" pitchFamily="2" charset="2"/>
              </a:rPr>
              <a:t>fpy</a:t>
            </a:r>
            <a:r>
              <a:rPr lang="en-US" dirty="0" smtClean="0">
                <a:sym typeface="Wingdings" panose="05000000000000000000" pitchFamily="2" charset="2"/>
              </a:rPr>
              <a:t> at the baffle, </a:t>
            </a:r>
            <a:r>
              <a:rPr lang="en-US" i="1" dirty="0" smtClean="0">
                <a:sym typeface="Wingdings" panose="05000000000000000000" pitchFamily="2" charset="2"/>
              </a:rPr>
              <a:t>You et al. FED 2022</a:t>
            </a:r>
            <a:r>
              <a:rPr lang="en-US" dirty="0" smtClean="0">
                <a:sym typeface="Wingdings" panose="05000000000000000000" pitchFamily="2" charset="2"/>
              </a:rPr>
              <a:t>)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à"/>
            </a:pPr>
            <a:r>
              <a:rPr lang="en-US" dirty="0">
                <a:sym typeface="Wingdings" panose="05000000000000000000" pitchFamily="2" charset="2"/>
              </a:rPr>
              <a:t>Distance to cooling water (~2-2.5 mm CuCrZr/Cu) will lead to increased Re-transmutation by moderated </a:t>
            </a:r>
            <a:r>
              <a:rPr lang="en-US" dirty="0" smtClean="0">
                <a:sym typeface="Wingdings" panose="05000000000000000000" pitchFamily="2" charset="2"/>
              </a:rPr>
              <a:t>neutrons in the “cold” (brittle) area around the cooling tube</a:t>
            </a:r>
            <a:endParaRPr lang="en-US" dirty="0">
              <a:sym typeface="Wingdings" panose="05000000000000000000" pitchFamily="2" charset="2"/>
            </a:endParaRP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à"/>
            </a:pPr>
            <a:r>
              <a:rPr lang="en-US" dirty="0" smtClean="0">
                <a:sym typeface="Wingdings" panose="05000000000000000000" pitchFamily="2" charset="2"/>
              </a:rPr>
              <a:t>No structural function but complete failure (e.g. macro-crack formation down to the cooling tube) may influence the performance of the cooling tube or may lead to distortions / leading edges at the surface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à"/>
            </a:pPr>
            <a:r>
              <a:rPr lang="en-US" dirty="0" smtClean="0">
                <a:sym typeface="Wingdings" panose="05000000000000000000" pitchFamily="2" charset="2"/>
              </a:rPr>
              <a:t>Sufficient cyclic high heat flux (10 MW/m</a:t>
            </a:r>
            <a:r>
              <a:rPr lang="en-US" baseline="30000" dirty="0" smtClean="0">
                <a:sym typeface="Wingdings" panose="05000000000000000000" pitchFamily="2" charset="2"/>
              </a:rPr>
              <a:t>2</a:t>
            </a:r>
            <a:r>
              <a:rPr lang="en-US" dirty="0" smtClean="0">
                <a:sym typeface="Wingdings" panose="05000000000000000000" pitchFamily="2" charset="2"/>
              </a:rPr>
              <a:t> steady state and up to </a:t>
            </a:r>
            <a:r>
              <a:rPr lang="en-US" dirty="0" smtClean="0">
                <a:sym typeface="Wingdings" panose="05000000000000000000" pitchFamily="2" charset="2"/>
              </a:rPr>
              <a:t>20 (25) </a:t>
            </a:r>
            <a:r>
              <a:rPr lang="en-US" dirty="0" smtClean="0">
                <a:sym typeface="Wingdings" panose="05000000000000000000" pitchFamily="2" charset="2"/>
              </a:rPr>
              <a:t>MW/m</a:t>
            </a:r>
            <a:r>
              <a:rPr lang="en-US" baseline="30000" dirty="0" smtClean="0">
                <a:sym typeface="Wingdings" panose="05000000000000000000" pitchFamily="2" charset="2"/>
              </a:rPr>
              <a:t>2</a:t>
            </a:r>
            <a:r>
              <a:rPr lang="en-US" dirty="0" smtClean="0">
                <a:sym typeface="Wingdings" panose="05000000000000000000" pitchFamily="2" charset="2"/>
              </a:rPr>
              <a:t> during ramp-up in DEMO) stability in the non-irradiated condition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/>
          <a:srcRect l="14169" r="14964" b="89237"/>
          <a:stretch/>
        </p:blipFill>
        <p:spPr>
          <a:xfrm>
            <a:off x="10055562" y="1210545"/>
            <a:ext cx="1836000" cy="390680"/>
          </a:xfrm>
          <a:prstGeom prst="rect">
            <a:avLst/>
          </a:prstGeom>
        </p:spPr>
      </p:pic>
      <p:sp>
        <p:nvSpPr>
          <p:cNvPr id="16" name="Abgerundetes Rechteck 15"/>
          <p:cNvSpPr/>
          <p:nvPr/>
        </p:nvSpPr>
        <p:spPr>
          <a:xfrm>
            <a:off x="8544272" y="1514766"/>
            <a:ext cx="1597490" cy="510778"/>
          </a:xfrm>
          <a:prstGeom prst="round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effectLst>
                  <a:outerShdw blurRad="38100" dist="127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Divertor </a:t>
            </a:r>
            <a:r>
              <a:rPr lang="en-US" sz="1200" dirty="0" err="1" smtClean="0">
                <a:effectLst>
                  <a:outerShdw blurRad="38100" dist="127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monoblock</a:t>
            </a:r>
            <a:r>
              <a:rPr lang="en-US" sz="1200" dirty="0" smtClean="0">
                <a:effectLst>
                  <a:outerShdw blurRad="38100" dist="127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: schematic view</a:t>
            </a:r>
            <a:endParaRPr lang="en-US" sz="1200" dirty="0">
              <a:effectLst>
                <a:outerShdw blurRad="38100" dist="127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" name="Gruppieren 1"/>
          <p:cNvGrpSpPr/>
          <p:nvPr/>
        </p:nvGrpSpPr>
        <p:grpSpPr>
          <a:xfrm>
            <a:off x="335357" y="4941583"/>
            <a:ext cx="11556204" cy="1005268"/>
            <a:chOff x="335357" y="4941583"/>
            <a:chExt cx="11556204" cy="1005268"/>
          </a:xfrm>
        </p:grpSpPr>
        <p:sp>
          <p:nvSpPr>
            <p:cNvPr id="21" name="Textfeld 20"/>
            <p:cNvSpPr txBox="1"/>
            <p:nvPr/>
          </p:nvSpPr>
          <p:spPr>
            <a:xfrm>
              <a:off x="335357" y="4941583"/>
              <a:ext cx="2232251" cy="408623"/>
            </a:xfrm>
            <a:prstGeom prst="roundRect">
              <a:avLst/>
            </a:prstGeom>
            <a:solidFill>
              <a:srgbClr val="005B82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Irradiation needs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22" name="Abgerundetes Rechteck 21"/>
            <p:cNvSpPr/>
            <p:nvPr/>
          </p:nvSpPr>
          <p:spPr>
            <a:xfrm>
              <a:off x="335360" y="5538228"/>
              <a:ext cx="11556201" cy="408623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effectLst>
                    <a:outerShdw blurRad="38100" dist="12700" dir="2700000" algn="tl">
                      <a:srgbClr val="000000">
                        <a:alpha val="43137"/>
                      </a:srgbClr>
                    </a:outerShdw>
                  </a:effectLst>
                  <a:sym typeface="Wingdings" panose="05000000000000000000" pitchFamily="2" charset="2"/>
                </a:rPr>
                <a:t>Bulk material basic properties: dose effects (incl. H/He) at medium to high temperature – medium priority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51165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423D05A-AEC3-4C2C-ABDA-95AD3D5E01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784" y="197966"/>
            <a:ext cx="10261704" cy="49473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>
              <a:spcAft>
                <a:spcPts val="600"/>
              </a:spcAft>
              <a:defRPr/>
            </a:pPr>
            <a:r>
              <a:rPr lang="en-US" sz="2400" b="1" dirty="0" smtClean="0"/>
              <a:t>High flux materials: heat sink </a:t>
            </a:r>
            <a:r>
              <a:rPr lang="en-US" sz="2400" b="1" dirty="0" smtClean="0"/>
              <a:t>materials for divertor</a:t>
            </a:r>
            <a:endParaRPr lang="en-US" sz="2400" b="1" kern="0" dirty="0">
              <a:solidFill>
                <a:srgbClr val="0D3F75"/>
              </a:solidFill>
              <a:effectLst>
                <a:outerShdw blurRad="38100" dist="127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Textfeld 30"/>
          <p:cNvSpPr txBox="1"/>
          <p:nvPr/>
        </p:nvSpPr>
        <p:spPr>
          <a:xfrm>
            <a:off x="335357" y="1148708"/>
            <a:ext cx="3456387" cy="408623"/>
          </a:xfrm>
          <a:prstGeom prst="roundRect">
            <a:avLst/>
          </a:prstGeom>
          <a:solidFill>
            <a:srgbClr val="005B8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CuCrZr (Cu-based materials)</a:t>
            </a:r>
          </a:p>
        </p:txBody>
      </p:sp>
      <p:sp>
        <p:nvSpPr>
          <p:cNvPr id="34" name="Textfeld 33"/>
          <p:cNvSpPr txBox="1"/>
          <p:nvPr/>
        </p:nvSpPr>
        <p:spPr>
          <a:xfrm flipH="1">
            <a:off x="335356" y="1703490"/>
            <a:ext cx="9777944" cy="23006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>
                <a:effectLst>
                  <a:outerShdw blurRad="38100" dist="127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spcAft>
                <a:spcPts val="1200"/>
              </a:spcAft>
            </a:pPr>
            <a:r>
              <a:rPr lang="en-US" i="1" dirty="0" smtClean="0"/>
              <a:t>Cooling tube in divertor components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à"/>
            </a:pPr>
            <a:r>
              <a:rPr lang="en-US" dirty="0" smtClean="0">
                <a:sym typeface="Wingdings" panose="05000000000000000000" pitchFamily="2" charset="2"/>
              </a:rPr>
              <a:t>Significant fast (14 MeV) neutron fluence (~3 times the dpa in tungsten): baffle region up to 7 dpa/</a:t>
            </a:r>
            <a:r>
              <a:rPr lang="en-US" dirty="0" err="1" smtClean="0">
                <a:sym typeface="Wingdings" panose="05000000000000000000" pitchFamily="2" charset="2"/>
              </a:rPr>
              <a:t>fpy</a:t>
            </a:r>
            <a:endParaRPr lang="en-US" dirty="0" smtClean="0">
              <a:sym typeface="Wingdings" panose="05000000000000000000" pitchFamily="2" charset="2"/>
            </a:endParaRP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à"/>
            </a:pPr>
            <a:r>
              <a:rPr lang="en-US" dirty="0" smtClean="0">
                <a:sym typeface="Wingdings" panose="05000000000000000000" pitchFamily="2" charset="2"/>
              </a:rPr>
              <a:t>He-transmutation rate similar to steel (~8 </a:t>
            </a:r>
            <a:r>
              <a:rPr lang="en-US" dirty="0" err="1" smtClean="0">
                <a:sym typeface="Wingdings" panose="05000000000000000000" pitchFamily="2" charset="2"/>
              </a:rPr>
              <a:t>appm</a:t>
            </a:r>
            <a:r>
              <a:rPr lang="en-US" dirty="0" smtClean="0">
                <a:sym typeface="Wingdings" panose="05000000000000000000" pitchFamily="2" charset="2"/>
              </a:rPr>
              <a:t>/dpa)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à"/>
            </a:pPr>
            <a:r>
              <a:rPr lang="en-US" dirty="0" smtClean="0">
                <a:sym typeface="Wingdings" panose="05000000000000000000" pitchFamily="2" charset="2"/>
              </a:rPr>
              <a:t>Structural function as containment for the coolant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à"/>
            </a:pPr>
            <a:r>
              <a:rPr lang="en-US" dirty="0" smtClean="0">
                <a:sym typeface="Wingdings" panose="05000000000000000000" pitchFamily="2" charset="2"/>
              </a:rPr>
              <a:t>Sufficient </a:t>
            </a:r>
            <a:r>
              <a:rPr lang="en-US" dirty="0">
                <a:sym typeface="Wingdings" panose="05000000000000000000" pitchFamily="2" charset="2"/>
              </a:rPr>
              <a:t>cyclic high heat flux (10 MW/m</a:t>
            </a:r>
            <a:r>
              <a:rPr lang="en-US" baseline="30000" dirty="0">
                <a:sym typeface="Wingdings" panose="05000000000000000000" pitchFamily="2" charset="2"/>
              </a:rPr>
              <a:t>2</a:t>
            </a:r>
            <a:r>
              <a:rPr lang="en-US" dirty="0">
                <a:sym typeface="Wingdings" panose="05000000000000000000" pitchFamily="2" charset="2"/>
              </a:rPr>
              <a:t> steady state and up to 25 MW/m</a:t>
            </a:r>
            <a:r>
              <a:rPr lang="en-US" baseline="30000" dirty="0">
                <a:sym typeface="Wingdings" panose="05000000000000000000" pitchFamily="2" charset="2"/>
              </a:rPr>
              <a:t>2</a:t>
            </a:r>
            <a:r>
              <a:rPr lang="en-US" dirty="0">
                <a:sym typeface="Wingdings" panose="05000000000000000000" pitchFamily="2" charset="2"/>
              </a:rPr>
              <a:t> during ramp-up in DEMO) stability in the non-irradiated condition</a:t>
            </a:r>
          </a:p>
        </p:txBody>
      </p:sp>
      <p:sp>
        <p:nvSpPr>
          <p:cNvPr id="11" name="Rectangle 30"/>
          <p:cNvSpPr>
            <a:spLocks noChangeArrowheads="1"/>
          </p:cNvSpPr>
          <p:nvPr/>
        </p:nvSpPr>
        <p:spPr bwMode="auto">
          <a:xfrm>
            <a:off x="10133740" y="1641289"/>
            <a:ext cx="1764000" cy="2363775"/>
          </a:xfrm>
          <a:prstGeom prst="rect">
            <a:avLst/>
          </a:prstGeom>
          <a:pattFill prst="dkUpDiag">
            <a:fgClr>
              <a:srgbClr val="969696"/>
            </a:fgClr>
            <a:bgClr>
              <a:schemeClr val="bg1"/>
            </a:bgClr>
          </a:patt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2" name="Oval 31"/>
          <p:cNvSpPr>
            <a:spLocks noChangeArrowheads="1"/>
          </p:cNvSpPr>
          <p:nvPr/>
        </p:nvSpPr>
        <p:spPr bwMode="auto">
          <a:xfrm>
            <a:off x="10475166" y="2322854"/>
            <a:ext cx="1098000" cy="1098000"/>
          </a:xfrm>
          <a:prstGeom prst="ellipse">
            <a:avLst/>
          </a:prstGeom>
          <a:solidFill>
            <a:schemeClr val="accent2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5" name="Oval 31"/>
          <p:cNvSpPr>
            <a:spLocks noChangeArrowheads="1"/>
          </p:cNvSpPr>
          <p:nvPr/>
        </p:nvSpPr>
        <p:spPr bwMode="auto">
          <a:xfrm>
            <a:off x="10525018" y="2380815"/>
            <a:ext cx="986400" cy="985448"/>
          </a:xfrm>
          <a:prstGeom prst="ellipse">
            <a:avLst/>
          </a:prstGeom>
          <a:pattFill prst="trellis">
            <a:fgClr>
              <a:srgbClr val="F88742"/>
            </a:fgClr>
            <a:bgClr>
              <a:schemeClr val="bg1"/>
            </a:bgClr>
          </a:pattFill>
          <a:ln w="9525" algn="ctr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7" name="Oval 32"/>
          <p:cNvSpPr>
            <a:spLocks noChangeArrowheads="1"/>
          </p:cNvSpPr>
          <p:nvPr/>
        </p:nvSpPr>
        <p:spPr bwMode="auto">
          <a:xfrm>
            <a:off x="10624459" y="2480660"/>
            <a:ext cx="792000" cy="792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8" name="Abgerundetes Rechteck 17"/>
          <p:cNvSpPr/>
          <p:nvPr/>
        </p:nvSpPr>
        <p:spPr>
          <a:xfrm>
            <a:off x="10186854" y="1687345"/>
            <a:ext cx="726631" cy="204311"/>
          </a:xfrm>
          <a:prstGeom prst="roundRect">
            <a:avLst/>
          </a:prstGeom>
          <a:solidFill>
            <a:schemeClr val="bg1"/>
          </a:solidFill>
          <a:effectLst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 smtClean="0">
                <a:effectLst>
                  <a:outerShdw blurRad="38100" dist="127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W Armor</a:t>
            </a:r>
            <a:endParaRPr lang="en-US" sz="1200" dirty="0">
              <a:effectLst>
                <a:outerShdw blurRad="38100" dist="127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Abgerundetes Rechteck 18"/>
          <p:cNvSpPr/>
          <p:nvPr/>
        </p:nvSpPr>
        <p:spPr>
          <a:xfrm>
            <a:off x="10506862" y="3560045"/>
            <a:ext cx="1066680" cy="204311"/>
          </a:xfrm>
          <a:prstGeom prst="roundRect">
            <a:avLst/>
          </a:prstGeom>
          <a:solidFill>
            <a:schemeClr val="bg1"/>
          </a:solidFill>
          <a:effectLst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 smtClean="0">
                <a:effectLst>
                  <a:outerShdw blurRad="38100" dist="127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CuCrZr + Cu</a:t>
            </a:r>
            <a:endParaRPr lang="en-US" sz="1200" dirty="0">
              <a:effectLst>
                <a:outerShdw blurRad="38100" dist="127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Abgerundetes Rechteck 19"/>
          <p:cNvSpPr/>
          <p:nvPr/>
        </p:nvSpPr>
        <p:spPr>
          <a:xfrm>
            <a:off x="10694035" y="2772442"/>
            <a:ext cx="645894" cy="204311"/>
          </a:xfrm>
          <a:prstGeom prst="roundRect">
            <a:avLst/>
          </a:prstGeom>
          <a:noFill/>
          <a:effectLst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 smtClean="0">
                <a:effectLst>
                  <a:outerShdw blurRad="38100" dist="127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Coolant</a:t>
            </a:r>
            <a:endParaRPr lang="en-US" sz="1200" dirty="0">
              <a:effectLst>
                <a:outerShdw blurRad="38100" dist="127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1" name="Grafik 20"/>
          <p:cNvPicPr>
            <a:picLocks noChangeAspect="1"/>
          </p:cNvPicPr>
          <p:nvPr/>
        </p:nvPicPr>
        <p:blipFill rotWithShape="1">
          <a:blip r:embed="rId2"/>
          <a:srcRect l="14169" r="14964" b="89237"/>
          <a:stretch/>
        </p:blipFill>
        <p:spPr>
          <a:xfrm>
            <a:off x="10055562" y="1210545"/>
            <a:ext cx="1836000" cy="390680"/>
          </a:xfrm>
          <a:prstGeom prst="rect">
            <a:avLst/>
          </a:prstGeom>
        </p:spPr>
      </p:pic>
      <p:sp>
        <p:nvSpPr>
          <p:cNvPr id="22" name="Abgerundetes Rechteck 21"/>
          <p:cNvSpPr/>
          <p:nvPr/>
        </p:nvSpPr>
        <p:spPr>
          <a:xfrm>
            <a:off x="8544272" y="1514766"/>
            <a:ext cx="1597490" cy="510778"/>
          </a:xfrm>
          <a:prstGeom prst="round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effectLst>
                  <a:outerShdw blurRad="38100" dist="127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Divertor </a:t>
            </a:r>
            <a:r>
              <a:rPr lang="en-US" sz="1200" dirty="0" err="1" smtClean="0">
                <a:effectLst>
                  <a:outerShdw blurRad="38100" dist="127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monoblock</a:t>
            </a:r>
            <a:r>
              <a:rPr lang="en-US" sz="1200" dirty="0" smtClean="0">
                <a:effectLst>
                  <a:outerShdw blurRad="38100" dist="127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: schematic view</a:t>
            </a:r>
            <a:endParaRPr lang="en-US" sz="1200" dirty="0">
              <a:effectLst>
                <a:outerShdw blurRad="38100" dist="127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" name="Gruppieren 1"/>
          <p:cNvGrpSpPr/>
          <p:nvPr/>
        </p:nvGrpSpPr>
        <p:grpSpPr>
          <a:xfrm>
            <a:off x="335357" y="4221088"/>
            <a:ext cx="11556204" cy="1488743"/>
            <a:chOff x="335357" y="4221088"/>
            <a:chExt cx="11556204" cy="1488743"/>
          </a:xfrm>
        </p:grpSpPr>
        <p:sp>
          <p:nvSpPr>
            <p:cNvPr id="14" name="Textfeld 13"/>
            <p:cNvSpPr txBox="1"/>
            <p:nvPr/>
          </p:nvSpPr>
          <p:spPr>
            <a:xfrm>
              <a:off x="335357" y="4221088"/>
              <a:ext cx="2232251" cy="408623"/>
            </a:xfrm>
            <a:prstGeom prst="roundRect">
              <a:avLst/>
            </a:prstGeom>
            <a:solidFill>
              <a:srgbClr val="005B82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Irradiation needs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Abgerundetes Rechteck 9"/>
            <p:cNvSpPr/>
            <p:nvPr/>
          </p:nvSpPr>
          <p:spPr>
            <a:xfrm>
              <a:off x="335360" y="4782258"/>
              <a:ext cx="11556201" cy="408623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effectLst>
                    <a:outerShdw blurRad="38100" dist="12700" dir="2700000" algn="tl">
                      <a:srgbClr val="000000">
                        <a:alpha val="43137"/>
                      </a:srgbClr>
                    </a:outerShdw>
                  </a:effectLst>
                  <a:sym typeface="Wingdings" panose="05000000000000000000" pitchFamily="2" charset="2"/>
                </a:rPr>
                <a:t>Influence of fast neutron induced H/He transmutation in CuCrZr on basic properties – medium </a:t>
              </a:r>
              <a:r>
                <a:rPr lang="en-US" dirty="0">
                  <a:effectLst>
                    <a:outerShdw blurRad="38100" dist="12700" dir="2700000" algn="tl">
                      <a:srgbClr val="000000">
                        <a:alpha val="43137"/>
                      </a:srgbClr>
                    </a:outerShdw>
                  </a:effectLst>
                  <a:sym typeface="Wingdings" panose="05000000000000000000" pitchFamily="2" charset="2"/>
                </a:rPr>
                <a:t>/</a:t>
              </a:r>
              <a:r>
                <a:rPr lang="en-US" dirty="0" smtClean="0">
                  <a:effectLst>
                    <a:outerShdw blurRad="38100" dist="12700" dir="2700000" algn="tl">
                      <a:srgbClr val="000000">
                        <a:alpha val="43137"/>
                      </a:srgbClr>
                    </a:outerShdw>
                  </a:effectLst>
                  <a:sym typeface="Wingdings" panose="05000000000000000000" pitchFamily="2" charset="2"/>
                </a:rPr>
                <a:t> </a:t>
              </a:r>
              <a:r>
                <a:rPr lang="en-US" dirty="0" smtClean="0">
                  <a:effectLst>
                    <a:outerShdw blurRad="38100" dist="12700" dir="2700000" algn="tl">
                      <a:srgbClr val="000000">
                        <a:alpha val="43137"/>
                      </a:srgbClr>
                    </a:outerShdw>
                  </a:effectLst>
                  <a:sym typeface="Wingdings" panose="05000000000000000000" pitchFamily="2" charset="2"/>
                </a:rPr>
                <a:t>high priority</a:t>
              </a:r>
            </a:p>
          </p:txBody>
        </p:sp>
        <p:sp>
          <p:nvSpPr>
            <p:cNvPr id="23" name="Abgerundetes Rechteck 22"/>
            <p:cNvSpPr/>
            <p:nvPr/>
          </p:nvSpPr>
          <p:spPr>
            <a:xfrm>
              <a:off x="335360" y="5301208"/>
              <a:ext cx="11556201" cy="408623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effectLst>
                    <a:outerShdw blurRad="38100" dist="12700" dir="2700000" algn="tl">
                      <a:srgbClr val="000000">
                        <a:alpha val="43137"/>
                      </a:srgbClr>
                    </a:outerShdw>
                  </a:effectLst>
                  <a:sym typeface="Wingdings" panose="05000000000000000000" pitchFamily="2" charset="2"/>
                </a:rPr>
                <a:t>Additional hardening / swelling of the pure Cu interlayer by </a:t>
              </a:r>
              <a:r>
                <a:rPr lang="en-US" dirty="0">
                  <a:effectLst>
                    <a:outerShdw blurRad="38100" dist="12700" dir="2700000" algn="tl">
                      <a:srgbClr val="000000">
                        <a:alpha val="43137"/>
                      </a:srgbClr>
                    </a:outerShdw>
                  </a:effectLst>
                  <a:sym typeface="Wingdings" panose="05000000000000000000" pitchFamily="2" charset="2"/>
                </a:rPr>
                <a:t>H/He transmutation – medium </a:t>
              </a:r>
              <a:r>
                <a:rPr lang="en-US" dirty="0">
                  <a:effectLst>
                    <a:outerShdw blurRad="38100" dist="12700" dir="2700000" algn="tl">
                      <a:srgbClr val="000000">
                        <a:alpha val="43137"/>
                      </a:srgbClr>
                    </a:outerShdw>
                  </a:effectLst>
                  <a:sym typeface="Wingdings" panose="05000000000000000000" pitchFamily="2" charset="2"/>
                </a:rPr>
                <a:t>/</a:t>
              </a:r>
              <a:r>
                <a:rPr lang="en-US" dirty="0" smtClean="0">
                  <a:effectLst>
                    <a:outerShdw blurRad="38100" dist="12700" dir="2700000" algn="tl">
                      <a:srgbClr val="000000">
                        <a:alpha val="43137"/>
                      </a:srgbClr>
                    </a:outerShdw>
                  </a:effectLst>
                  <a:sym typeface="Wingdings" panose="05000000000000000000" pitchFamily="2" charset="2"/>
                </a:rPr>
                <a:t> </a:t>
              </a:r>
              <a:r>
                <a:rPr lang="en-US" dirty="0">
                  <a:effectLst>
                    <a:outerShdw blurRad="38100" dist="12700" dir="2700000" algn="tl">
                      <a:srgbClr val="000000">
                        <a:alpha val="43137"/>
                      </a:srgbClr>
                    </a:outerShdw>
                  </a:effectLst>
                  <a:sym typeface="Wingdings" panose="05000000000000000000" pitchFamily="2" charset="2"/>
                </a:rPr>
                <a:t>high </a:t>
              </a:r>
              <a:r>
                <a:rPr lang="en-US" dirty="0" smtClean="0">
                  <a:effectLst>
                    <a:outerShdw blurRad="38100" dist="12700" dir="2700000" algn="tl">
                      <a:srgbClr val="000000">
                        <a:alpha val="43137"/>
                      </a:srgbClr>
                    </a:outerShdw>
                  </a:effectLst>
                  <a:sym typeface="Wingdings" panose="05000000000000000000" pitchFamily="2" charset="2"/>
                </a:rPr>
                <a:t>priority</a:t>
              </a:r>
              <a:endParaRPr lang="en-US" dirty="0">
                <a:effectLst>
                  <a:outerShdw blurRad="38100" dist="127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70024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423D05A-AEC3-4C2C-ABDA-95AD3D5E01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784" y="197966"/>
            <a:ext cx="10261704" cy="49473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>
              <a:spcAft>
                <a:spcPts val="600"/>
              </a:spcAft>
              <a:defRPr/>
            </a:pPr>
            <a:r>
              <a:rPr lang="en-US" sz="2400" b="1" dirty="0" smtClean="0"/>
              <a:t>High heat flux </a:t>
            </a:r>
            <a:r>
              <a:rPr lang="en-US" sz="2400" b="1" dirty="0" smtClean="0"/>
              <a:t>materials: joints for divertor</a:t>
            </a:r>
            <a:endParaRPr lang="en-US" sz="2400" b="1" kern="0" dirty="0">
              <a:solidFill>
                <a:srgbClr val="0D3F75"/>
              </a:solidFill>
              <a:effectLst>
                <a:outerShdw blurRad="38100" dist="127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Textfeld 30"/>
          <p:cNvSpPr txBox="1"/>
          <p:nvPr/>
        </p:nvSpPr>
        <p:spPr>
          <a:xfrm>
            <a:off x="335357" y="1148708"/>
            <a:ext cx="3456387" cy="408623"/>
          </a:xfrm>
          <a:prstGeom prst="roundRect">
            <a:avLst/>
          </a:prstGeom>
          <a:solidFill>
            <a:srgbClr val="005B8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Tungsten / Cu / CuCrZr joints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 flipH="1">
            <a:off x="335356" y="1703490"/>
            <a:ext cx="11377268" cy="25776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>
                <a:effectLst>
                  <a:outerShdw blurRad="38100" dist="127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spcAft>
                <a:spcPts val="1200"/>
              </a:spcAft>
            </a:pPr>
            <a:r>
              <a:rPr lang="en-US" i="1" dirty="0" smtClean="0"/>
              <a:t>Assessment normally done by irradiation of divertor mock-ups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à"/>
            </a:pPr>
            <a:r>
              <a:rPr lang="en-US" dirty="0" smtClean="0">
                <a:sym typeface="Wingdings" panose="05000000000000000000" pitchFamily="2" charset="2"/>
              </a:rPr>
              <a:t>Mock-up irradiation with relevant geometries requires comparably large space - to be done in Material Test </a:t>
            </a:r>
            <a:r>
              <a:rPr lang="en-US" dirty="0" smtClean="0">
                <a:sym typeface="Wingdings" panose="05000000000000000000" pitchFamily="2" charset="2"/>
              </a:rPr>
              <a:t>Reactors only in the low flux region</a:t>
            </a:r>
            <a:endParaRPr lang="en-US" dirty="0" smtClean="0">
              <a:sym typeface="Wingdings" panose="05000000000000000000" pitchFamily="2" charset="2"/>
            </a:endParaRP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à"/>
            </a:pPr>
            <a:r>
              <a:rPr lang="en-US" dirty="0">
                <a:sym typeface="Wingdings" panose="05000000000000000000" pitchFamily="2" charset="2"/>
              </a:rPr>
              <a:t>Does irradiation of components at (low) uniform temperature determine the “worst case scenario”?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à"/>
            </a:pPr>
            <a:r>
              <a:rPr lang="en-US" dirty="0" smtClean="0">
                <a:sym typeface="Wingdings" panose="05000000000000000000" pitchFamily="2" charset="2"/>
              </a:rPr>
              <a:t>High heat flux performance evaluation after irradiation in correlation with bulk material properties and ideally interface properties (</a:t>
            </a:r>
            <a:r>
              <a:rPr lang="en-US" dirty="0">
                <a:sym typeface="Wingdings" panose="05000000000000000000" pitchFamily="2" charset="2"/>
              </a:rPr>
              <a:t>benchmarking for design by analysis</a:t>
            </a:r>
            <a:r>
              <a:rPr lang="en-US" dirty="0" smtClean="0">
                <a:sym typeface="Wingdings" panose="05000000000000000000" pitchFamily="2" charset="2"/>
              </a:rPr>
              <a:t>)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à"/>
            </a:pPr>
            <a:r>
              <a:rPr lang="en-US" dirty="0" smtClean="0">
                <a:sym typeface="Wingdings" panose="05000000000000000000" pitchFamily="2" charset="2"/>
              </a:rPr>
              <a:t>Testing of interface properties requires complicated and small test specimen geometries when taking samples from mock-ups (feasibility evaluation actually ongoing at SCK.CEN)</a:t>
            </a:r>
          </a:p>
        </p:txBody>
      </p:sp>
      <p:grpSp>
        <p:nvGrpSpPr>
          <p:cNvPr id="2" name="Gruppieren 1"/>
          <p:cNvGrpSpPr/>
          <p:nvPr/>
        </p:nvGrpSpPr>
        <p:grpSpPr>
          <a:xfrm>
            <a:off x="335356" y="4653136"/>
            <a:ext cx="11521284" cy="1756456"/>
            <a:chOff x="335356" y="4653136"/>
            <a:chExt cx="11521284" cy="1756456"/>
          </a:xfrm>
        </p:grpSpPr>
        <p:grpSp>
          <p:nvGrpSpPr>
            <p:cNvPr id="6" name="Gruppieren 5"/>
            <p:cNvGrpSpPr/>
            <p:nvPr/>
          </p:nvGrpSpPr>
          <p:grpSpPr>
            <a:xfrm>
              <a:off x="335357" y="4653136"/>
              <a:ext cx="11521283" cy="963409"/>
              <a:chOff x="335357" y="3645024"/>
              <a:chExt cx="11521283" cy="963409"/>
            </a:xfrm>
          </p:grpSpPr>
          <p:sp>
            <p:nvSpPr>
              <p:cNvPr id="7" name="Textfeld 6"/>
              <p:cNvSpPr txBox="1"/>
              <p:nvPr/>
            </p:nvSpPr>
            <p:spPr>
              <a:xfrm>
                <a:off x="335357" y="3645024"/>
                <a:ext cx="2232251" cy="408623"/>
              </a:xfrm>
              <a:prstGeom prst="roundRect">
                <a:avLst/>
              </a:prstGeom>
              <a:solidFill>
                <a:srgbClr val="005B8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bg1"/>
                    </a:solidFill>
                  </a:rPr>
                  <a:t>Irradiation needs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" name="Abgerundetes Rechteck 7"/>
              <p:cNvSpPr/>
              <p:nvPr/>
            </p:nvSpPr>
            <p:spPr>
              <a:xfrm>
                <a:off x="335360" y="4199810"/>
                <a:ext cx="11521280" cy="408623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effectLst>
                      <a:outerShdw blurRad="38100" dist="12700" dir="2700000" algn="tl">
                        <a:srgbClr val="000000">
                          <a:alpha val="43137"/>
                        </a:srgbClr>
                      </a:outerShdw>
                    </a:effectLst>
                    <a:sym typeface="Wingdings" panose="05000000000000000000" pitchFamily="2" charset="2"/>
                  </a:rPr>
                  <a:t>Determination of interface properties in IFMIF-DONES essential for design by analysis – </a:t>
                </a:r>
                <a:r>
                  <a:rPr lang="en-US" dirty="0" smtClean="0">
                    <a:effectLst>
                      <a:outerShdw blurRad="38100" dist="12700" dir="2700000" algn="tl">
                        <a:srgbClr val="000000">
                          <a:alpha val="43137"/>
                        </a:srgbClr>
                      </a:outerShdw>
                    </a:effectLst>
                    <a:sym typeface="Wingdings" panose="05000000000000000000" pitchFamily="2" charset="2"/>
                  </a:rPr>
                  <a:t>medium / high </a:t>
                </a:r>
                <a:r>
                  <a:rPr lang="en-US" dirty="0" smtClean="0">
                    <a:effectLst>
                      <a:outerShdw blurRad="38100" dist="12700" dir="2700000" algn="tl">
                        <a:srgbClr val="000000">
                          <a:alpha val="43137"/>
                        </a:srgbClr>
                      </a:outerShdw>
                    </a:effectLst>
                    <a:sym typeface="Wingdings" panose="05000000000000000000" pitchFamily="2" charset="2"/>
                  </a:rPr>
                  <a:t>priority</a:t>
                </a:r>
              </a:p>
            </p:txBody>
          </p:sp>
        </p:grpSp>
        <p:sp>
          <p:nvSpPr>
            <p:cNvPr id="9" name="Abgerundetes Rechteck 8"/>
            <p:cNvSpPr/>
            <p:nvPr/>
          </p:nvSpPr>
          <p:spPr>
            <a:xfrm>
              <a:off x="335356" y="5694503"/>
              <a:ext cx="11521280" cy="715089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effectLst>
                    <a:outerShdw blurRad="38100" dist="12700" dir="2700000" algn="tl">
                      <a:srgbClr val="000000">
                        <a:alpha val="43137"/>
                      </a:srgbClr>
                    </a:outerShdw>
                  </a:effectLst>
                  <a:sym typeface="Wingdings" panose="05000000000000000000" pitchFamily="2" charset="2"/>
                </a:rPr>
                <a:t>Irradiation of mock-ups for benchmarking and validation of modelling – might be required not for the start-up phase but for the extension of licensing and need to be done either in a FNS or in a VNS</a:t>
              </a:r>
              <a:endParaRPr lang="en-US" dirty="0" smtClean="0">
                <a:effectLst>
                  <a:outerShdw blurRad="38100" dist="127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3221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423D05A-AEC3-4C2C-ABDA-95AD3D5E01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784" y="197966"/>
            <a:ext cx="10261704" cy="49473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>
              <a:spcAft>
                <a:spcPts val="600"/>
              </a:spcAft>
              <a:defRPr/>
            </a:pPr>
            <a:r>
              <a:rPr lang="en-US" sz="2400" b="1" dirty="0" smtClean="0"/>
              <a:t>Functional materials</a:t>
            </a:r>
            <a:endParaRPr lang="en-US" sz="2400" b="1" kern="0" dirty="0">
              <a:solidFill>
                <a:srgbClr val="0D3F75"/>
              </a:solidFill>
              <a:effectLst>
                <a:outerShdw blurRad="38100" dist="127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Textfeld 30"/>
          <p:cNvSpPr txBox="1"/>
          <p:nvPr/>
        </p:nvSpPr>
        <p:spPr>
          <a:xfrm>
            <a:off x="335357" y="1148708"/>
            <a:ext cx="3744419" cy="408623"/>
          </a:xfrm>
          <a:prstGeom prst="roundRect">
            <a:avLst/>
          </a:prstGeom>
          <a:solidFill>
            <a:srgbClr val="005B8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Optical and dielectric materials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 flipH="1">
            <a:off x="335355" y="1703490"/>
            <a:ext cx="11017227" cy="143116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>
                <a:effectLst>
                  <a:outerShdw blurRad="38100" dist="127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spcAft>
                <a:spcPts val="1200"/>
              </a:spcAft>
            </a:pPr>
            <a:r>
              <a:rPr lang="en-US" i="1" dirty="0" smtClean="0"/>
              <a:t>Windows, insulators, materials for diagnostics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à"/>
            </a:pPr>
            <a:r>
              <a:rPr lang="en-US" dirty="0" smtClean="0">
                <a:sym typeface="Wingdings" panose="05000000000000000000" pitchFamily="2" charset="2"/>
              </a:rPr>
              <a:t>Normally rather far from the plasma, e.g. windows (line of sight or via mirrors?) – low to medium dose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à"/>
            </a:pPr>
            <a:r>
              <a:rPr lang="en-US" dirty="0" smtClean="0">
                <a:sym typeface="Wingdings" panose="05000000000000000000" pitchFamily="2" charset="2"/>
              </a:rPr>
              <a:t>PIE data on 14 MeV for functional materials limited to low dose (e.g. Evans, 1979: up to 2E-4 dpa)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à"/>
            </a:pPr>
            <a:r>
              <a:rPr lang="en-US" dirty="0" smtClean="0">
                <a:sym typeface="Wingdings" panose="05000000000000000000" pitchFamily="2" charset="2"/>
              </a:rPr>
              <a:t>High dose only </a:t>
            </a:r>
            <a:r>
              <a:rPr lang="en-US" dirty="0">
                <a:sym typeface="Wingdings" panose="05000000000000000000" pitchFamily="2" charset="2"/>
              </a:rPr>
              <a:t>in </a:t>
            </a:r>
            <a:r>
              <a:rPr lang="en-US" dirty="0" smtClean="0">
                <a:sym typeface="Wingdings" panose="05000000000000000000" pitchFamily="2" charset="2"/>
              </a:rPr>
              <a:t>Material Test Reactors - </a:t>
            </a:r>
            <a:r>
              <a:rPr lang="en-US" dirty="0">
                <a:sym typeface="Wingdings" panose="05000000000000000000" pitchFamily="2" charset="2"/>
              </a:rPr>
              <a:t>for most applications </a:t>
            </a:r>
            <a:r>
              <a:rPr lang="en-US" dirty="0" smtClean="0">
                <a:sym typeface="Wingdings" panose="05000000000000000000" pitchFamily="2" charset="2"/>
              </a:rPr>
              <a:t>this is a </a:t>
            </a:r>
            <a:r>
              <a:rPr lang="en-US" dirty="0">
                <a:sym typeface="Wingdings" panose="05000000000000000000" pitchFamily="2" charset="2"/>
              </a:rPr>
              <a:t>suitable neutron </a:t>
            </a:r>
            <a:r>
              <a:rPr lang="en-US" dirty="0" smtClean="0">
                <a:sym typeface="Wingdings" panose="05000000000000000000" pitchFamily="2" charset="2"/>
              </a:rPr>
              <a:t>spectrum</a:t>
            </a:r>
            <a:endParaRPr lang="en-US" dirty="0">
              <a:sym typeface="Wingdings" panose="05000000000000000000" pitchFamily="2" charset="2"/>
            </a:endParaRPr>
          </a:p>
        </p:txBody>
      </p:sp>
      <p:grpSp>
        <p:nvGrpSpPr>
          <p:cNvPr id="2" name="Gruppieren 1"/>
          <p:cNvGrpSpPr/>
          <p:nvPr/>
        </p:nvGrpSpPr>
        <p:grpSpPr>
          <a:xfrm>
            <a:off x="335357" y="3645024"/>
            <a:ext cx="11017226" cy="1798300"/>
            <a:chOff x="335357" y="3645024"/>
            <a:chExt cx="11017226" cy="1798300"/>
          </a:xfrm>
        </p:grpSpPr>
        <p:sp>
          <p:nvSpPr>
            <p:cNvPr id="6" name="Textfeld 5"/>
            <p:cNvSpPr txBox="1"/>
            <p:nvPr/>
          </p:nvSpPr>
          <p:spPr>
            <a:xfrm>
              <a:off x="335357" y="3645024"/>
              <a:ext cx="2232251" cy="408623"/>
            </a:xfrm>
            <a:prstGeom prst="roundRect">
              <a:avLst/>
            </a:prstGeom>
            <a:solidFill>
              <a:srgbClr val="005B82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Irradiation needs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Abgerundetes Rechteck 8"/>
            <p:cNvSpPr/>
            <p:nvPr/>
          </p:nvSpPr>
          <p:spPr>
            <a:xfrm>
              <a:off x="335360" y="4199810"/>
              <a:ext cx="11017223" cy="408623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effectLst>
                    <a:outerShdw blurRad="38100" dist="12700" dir="2700000" algn="tl">
                      <a:srgbClr val="000000">
                        <a:alpha val="43137"/>
                      </a:srgbClr>
                    </a:outerShdw>
                  </a:effectLst>
                  <a:sym typeface="Wingdings" panose="05000000000000000000" pitchFamily="2" charset="2"/>
                </a:rPr>
                <a:t>Determination of the effect of He and H transmutation on material properties in combination with high dose</a:t>
              </a:r>
            </a:p>
          </p:txBody>
        </p:sp>
        <p:sp>
          <p:nvSpPr>
            <p:cNvPr id="10" name="Abgerundetes Rechteck 9"/>
            <p:cNvSpPr/>
            <p:nvPr/>
          </p:nvSpPr>
          <p:spPr>
            <a:xfrm>
              <a:off x="335360" y="4728235"/>
              <a:ext cx="11017223" cy="715089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effectLst>
                    <a:outerShdw blurRad="38100" dist="12700" dir="2700000" algn="tl">
                      <a:srgbClr val="000000">
                        <a:alpha val="43137"/>
                      </a:srgbClr>
                    </a:outerShdw>
                  </a:effectLst>
                  <a:sym typeface="Wingdings" panose="05000000000000000000" pitchFamily="2" charset="2"/>
                </a:rPr>
                <a:t>Answer the question </a:t>
              </a:r>
              <a:r>
                <a:rPr lang="en-US" dirty="0" smtClean="0">
                  <a:effectLst>
                    <a:outerShdw blurRad="38100" dist="12700" dir="2700000" algn="tl">
                      <a:srgbClr val="000000">
                        <a:alpha val="43137"/>
                      </a:srgbClr>
                    </a:outerShdw>
                  </a:effectLst>
                </a:rPr>
                <a:t>if </a:t>
              </a:r>
              <a:r>
                <a:rPr lang="en-US" dirty="0">
                  <a:effectLst>
                    <a:outerShdw blurRad="38100" dist="12700" dir="2700000" algn="tl">
                      <a:srgbClr val="000000">
                        <a:alpha val="43137"/>
                      </a:srgbClr>
                    </a:outerShdw>
                  </a:effectLst>
                </a:rPr>
                <a:t>insulators can be used closer to the F</a:t>
              </a:r>
              <a:r>
                <a:rPr lang="en-US" dirty="0" smtClean="0">
                  <a:effectLst>
                    <a:outerShdw blurRad="38100" dist="12700" dir="2700000" algn="tl">
                      <a:srgbClr val="000000">
                        <a:alpha val="43137"/>
                      </a:srgbClr>
                    </a:outerShdw>
                  </a:effectLst>
                </a:rPr>
                <a:t>irst Wall and if there are differences to irradiation in fission reactors </a:t>
              </a:r>
              <a:r>
                <a:rPr lang="en-US" dirty="0" smtClean="0">
                  <a:effectLst>
                    <a:outerShdw blurRad="38100" dist="12700" dir="2700000" algn="tl">
                      <a:srgbClr val="000000">
                        <a:alpha val="43137"/>
                      </a:srgbClr>
                    </a:outerShdw>
                  </a:effectLst>
                  <a:sym typeface="Wingdings" panose="05000000000000000000" pitchFamily="2" charset="2"/>
                </a:rPr>
                <a:t> this is a highly interesting but low priority risk mitigation topic </a:t>
              </a:r>
              <a:endParaRPr lang="en-US" dirty="0">
                <a:effectLst>
                  <a:outerShdw blurRad="38100" dist="127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42563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ctangle 66"/>
          <p:cNvSpPr/>
          <p:nvPr/>
        </p:nvSpPr>
        <p:spPr>
          <a:xfrm>
            <a:off x="335520" y="979200"/>
            <a:ext cx="11520360" cy="5471640"/>
          </a:xfrm>
          <a:prstGeom prst="rect">
            <a:avLst/>
          </a:prstGeom>
          <a:solidFill>
            <a:srgbClr val="0D3F75"/>
          </a:solidFill>
          <a:ln>
            <a:solidFill>
              <a:srgbClr val="4A7EBB"/>
            </a:solidFill>
            <a:round/>
          </a:ln>
          <a:effectLst>
            <a:outerShdw blurRad="50760" dist="37674" dir="2700000" algn="tl" rotWithShape="0">
              <a:srgbClr val="000000">
                <a:alpha val="4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41" name="Freeform 670"/>
          <p:cNvSpPr/>
          <p:nvPr/>
        </p:nvSpPr>
        <p:spPr>
          <a:xfrm>
            <a:off x="6192000" y="1196640"/>
            <a:ext cx="1043640" cy="1094400"/>
          </a:xfrm>
          <a:custGeom>
            <a:avLst/>
            <a:gdLst/>
            <a:ahLst/>
            <a:cxnLst/>
            <a:rect l="l" t="t" r="r" b="b"/>
            <a:pathLst>
              <a:path w="1096" h="1148">
                <a:moveTo>
                  <a:pt x="548" y="0"/>
                </a:moveTo>
                <a:lnTo>
                  <a:pt x="548" y="0"/>
                </a:lnTo>
                <a:lnTo>
                  <a:pt x="983" y="0"/>
                </a:lnTo>
                <a:cubicBezTo>
                  <a:pt x="1045" y="0"/>
                  <a:pt x="1096" y="50"/>
                  <a:pt x="1096" y="113"/>
                </a:cubicBezTo>
                <a:lnTo>
                  <a:pt x="1096" y="1035"/>
                </a:lnTo>
                <a:cubicBezTo>
                  <a:pt x="1096" y="1098"/>
                  <a:pt x="1045" y="1148"/>
                  <a:pt x="983" y="1148"/>
                </a:cubicBezTo>
                <a:lnTo>
                  <a:pt x="113" y="1148"/>
                </a:lnTo>
                <a:cubicBezTo>
                  <a:pt x="51" y="1148"/>
                  <a:pt x="0" y="1098"/>
                  <a:pt x="0" y="1035"/>
                </a:cubicBezTo>
                <a:lnTo>
                  <a:pt x="0" y="113"/>
                </a:lnTo>
                <a:cubicBezTo>
                  <a:pt x="0" y="50"/>
                  <a:pt x="51" y="0"/>
                  <a:pt x="113" y="0"/>
                </a:cubicBezTo>
              </a:path>
            </a:pathLst>
          </a:custGeom>
          <a:solidFill>
            <a:srgbClr val="FEFEFE"/>
          </a:solidFill>
          <a:ln w="3175">
            <a:noFill/>
          </a:ln>
          <a:effectLst>
            <a:outerShdw blurRad="50760" dist="37674" dir="2700000" algn="tl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2" name="Freeform 670"/>
          <p:cNvSpPr/>
          <p:nvPr/>
        </p:nvSpPr>
        <p:spPr>
          <a:xfrm>
            <a:off x="7300080" y="1196640"/>
            <a:ext cx="1043640" cy="1094400"/>
          </a:xfrm>
          <a:custGeom>
            <a:avLst/>
            <a:gdLst/>
            <a:ahLst/>
            <a:cxnLst/>
            <a:rect l="l" t="t" r="r" b="b"/>
            <a:pathLst>
              <a:path w="1096" h="1148">
                <a:moveTo>
                  <a:pt x="548" y="0"/>
                </a:moveTo>
                <a:lnTo>
                  <a:pt x="548" y="0"/>
                </a:lnTo>
                <a:lnTo>
                  <a:pt x="983" y="0"/>
                </a:lnTo>
                <a:cubicBezTo>
                  <a:pt x="1045" y="0"/>
                  <a:pt x="1096" y="50"/>
                  <a:pt x="1096" y="113"/>
                </a:cubicBezTo>
                <a:lnTo>
                  <a:pt x="1096" y="1035"/>
                </a:lnTo>
                <a:cubicBezTo>
                  <a:pt x="1096" y="1098"/>
                  <a:pt x="1045" y="1148"/>
                  <a:pt x="983" y="1148"/>
                </a:cubicBezTo>
                <a:lnTo>
                  <a:pt x="113" y="1148"/>
                </a:lnTo>
                <a:cubicBezTo>
                  <a:pt x="51" y="1148"/>
                  <a:pt x="0" y="1098"/>
                  <a:pt x="0" y="1035"/>
                </a:cubicBezTo>
                <a:lnTo>
                  <a:pt x="0" y="113"/>
                </a:lnTo>
                <a:cubicBezTo>
                  <a:pt x="0" y="50"/>
                  <a:pt x="51" y="0"/>
                  <a:pt x="113" y="0"/>
                </a:cubicBezTo>
              </a:path>
            </a:pathLst>
          </a:custGeom>
          <a:solidFill>
            <a:srgbClr val="FEFEFE"/>
          </a:solidFill>
          <a:ln w="3175">
            <a:noFill/>
          </a:ln>
          <a:effectLst>
            <a:outerShdw blurRad="50760" dist="37674" dir="2700000" algn="tl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3" name="Freeform 670"/>
          <p:cNvSpPr/>
          <p:nvPr/>
        </p:nvSpPr>
        <p:spPr>
          <a:xfrm>
            <a:off x="8408160" y="1196640"/>
            <a:ext cx="1043640" cy="1094400"/>
          </a:xfrm>
          <a:custGeom>
            <a:avLst/>
            <a:gdLst/>
            <a:ahLst/>
            <a:cxnLst/>
            <a:rect l="l" t="t" r="r" b="b"/>
            <a:pathLst>
              <a:path w="1096" h="1148">
                <a:moveTo>
                  <a:pt x="548" y="0"/>
                </a:moveTo>
                <a:lnTo>
                  <a:pt x="548" y="0"/>
                </a:lnTo>
                <a:lnTo>
                  <a:pt x="983" y="0"/>
                </a:lnTo>
                <a:cubicBezTo>
                  <a:pt x="1045" y="0"/>
                  <a:pt x="1096" y="50"/>
                  <a:pt x="1096" y="113"/>
                </a:cubicBezTo>
                <a:lnTo>
                  <a:pt x="1096" y="1035"/>
                </a:lnTo>
                <a:cubicBezTo>
                  <a:pt x="1096" y="1098"/>
                  <a:pt x="1045" y="1148"/>
                  <a:pt x="983" y="1148"/>
                </a:cubicBezTo>
                <a:lnTo>
                  <a:pt x="113" y="1148"/>
                </a:lnTo>
                <a:cubicBezTo>
                  <a:pt x="51" y="1148"/>
                  <a:pt x="0" y="1098"/>
                  <a:pt x="0" y="1035"/>
                </a:cubicBezTo>
                <a:lnTo>
                  <a:pt x="0" y="113"/>
                </a:lnTo>
                <a:cubicBezTo>
                  <a:pt x="0" y="50"/>
                  <a:pt x="51" y="0"/>
                  <a:pt x="113" y="0"/>
                </a:cubicBezTo>
              </a:path>
            </a:pathLst>
          </a:custGeom>
          <a:solidFill>
            <a:srgbClr val="FEFEFE"/>
          </a:solidFill>
          <a:ln w="3175">
            <a:noFill/>
          </a:ln>
          <a:effectLst>
            <a:outerShdw blurRad="50760" dist="37674" dir="2700000" algn="tl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4" name="Freeform 670"/>
          <p:cNvSpPr/>
          <p:nvPr/>
        </p:nvSpPr>
        <p:spPr>
          <a:xfrm>
            <a:off x="9515880" y="1196640"/>
            <a:ext cx="1043640" cy="1094400"/>
          </a:xfrm>
          <a:custGeom>
            <a:avLst/>
            <a:gdLst/>
            <a:ahLst/>
            <a:cxnLst/>
            <a:rect l="l" t="t" r="r" b="b"/>
            <a:pathLst>
              <a:path w="1096" h="1148">
                <a:moveTo>
                  <a:pt x="548" y="0"/>
                </a:moveTo>
                <a:lnTo>
                  <a:pt x="548" y="0"/>
                </a:lnTo>
                <a:lnTo>
                  <a:pt x="983" y="0"/>
                </a:lnTo>
                <a:cubicBezTo>
                  <a:pt x="1045" y="0"/>
                  <a:pt x="1096" y="50"/>
                  <a:pt x="1096" y="113"/>
                </a:cubicBezTo>
                <a:lnTo>
                  <a:pt x="1096" y="1035"/>
                </a:lnTo>
                <a:cubicBezTo>
                  <a:pt x="1096" y="1098"/>
                  <a:pt x="1045" y="1148"/>
                  <a:pt x="983" y="1148"/>
                </a:cubicBezTo>
                <a:lnTo>
                  <a:pt x="113" y="1148"/>
                </a:lnTo>
                <a:cubicBezTo>
                  <a:pt x="51" y="1148"/>
                  <a:pt x="0" y="1098"/>
                  <a:pt x="0" y="1035"/>
                </a:cubicBezTo>
                <a:lnTo>
                  <a:pt x="0" y="113"/>
                </a:lnTo>
                <a:cubicBezTo>
                  <a:pt x="0" y="50"/>
                  <a:pt x="51" y="0"/>
                  <a:pt x="113" y="0"/>
                </a:cubicBezTo>
              </a:path>
            </a:pathLst>
          </a:custGeom>
          <a:solidFill>
            <a:srgbClr val="FEFEFE"/>
          </a:solidFill>
          <a:ln w="3175">
            <a:noFill/>
          </a:ln>
          <a:effectLst>
            <a:outerShdw blurRad="50760" dist="37674" dir="2700000" algn="tl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5" name="Freeform 670"/>
          <p:cNvSpPr/>
          <p:nvPr/>
        </p:nvSpPr>
        <p:spPr>
          <a:xfrm>
            <a:off x="2868480" y="1196640"/>
            <a:ext cx="1043640" cy="1094400"/>
          </a:xfrm>
          <a:custGeom>
            <a:avLst/>
            <a:gdLst/>
            <a:ahLst/>
            <a:cxnLst/>
            <a:rect l="l" t="t" r="r" b="b"/>
            <a:pathLst>
              <a:path w="1096" h="1148">
                <a:moveTo>
                  <a:pt x="548" y="0"/>
                </a:moveTo>
                <a:lnTo>
                  <a:pt x="548" y="0"/>
                </a:lnTo>
                <a:lnTo>
                  <a:pt x="983" y="0"/>
                </a:lnTo>
                <a:cubicBezTo>
                  <a:pt x="1045" y="0"/>
                  <a:pt x="1096" y="50"/>
                  <a:pt x="1096" y="113"/>
                </a:cubicBezTo>
                <a:lnTo>
                  <a:pt x="1096" y="1035"/>
                </a:lnTo>
                <a:cubicBezTo>
                  <a:pt x="1096" y="1098"/>
                  <a:pt x="1045" y="1148"/>
                  <a:pt x="983" y="1148"/>
                </a:cubicBezTo>
                <a:lnTo>
                  <a:pt x="113" y="1148"/>
                </a:lnTo>
                <a:cubicBezTo>
                  <a:pt x="51" y="1148"/>
                  <a:pt x="0" y="1098"/>
                  <a:pt x="0" y="1035"/>
                </a:cubicBezTo>
                <a:lnTo>
                  <a:pt x="0" y="113"/>
                </a:lnTo>
                <a:cubicBezTo>
                  <a:pt x="0" y="50"/>
                  <a:pt x="51" y="0"/>
                  <a:pt x="113" y="0"/>
                </a:cubicBezTo>
              </a:path>
            </a:pathLst>
          </a:custGeom>
          <a:solidFill>
            <a:srgbClr val="FEFEFE"/>
          </a:solidFill>
          <a:ln w="3175">
            <a:noFill/>
          </a:ln>
          <a:effectLst>
            <a:outerShdw blurRad="50760" dist="37674" dir="2700000" algn="tl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6" name="Freeform 670"/>
          <p:cNvSpPr/>
          <p:nvPr/>
        </p:nvSpPr>
        <p:spPr>
          <a:xfrm>
            <a:off x="1760400" y="1196640"/>
            <a:ext cx="1043640" cy="1094400"/>
          </a:xfrm>
          <a:custGeom>
            <a:avLst/>
            <a:gdLst/>
            <a:ahLst/>
            <a:cxnLst/>
            <a:rect l="l" t="t" r="r" b="b"/>
            <a:pathLst>
              <a:path w="1096" h="1148">
                <a:moveTo>
                  <a:pt x="548" y="0"/>
                </a:moveTo>
                <a:lnTo>
                  <a:pt x="548" y="0"/>
                </a:lnTo>
                <a:lnTo>
                  <a:pt x="983" y="0"/>
                </a:lnTo>
                <a:cubicBezTo>
                  <a:pt x="1045" y="0"/>
                  <a:pt x="1096" y="50"/>
                  <a:pt x="1096" y="113"/>
                </a:cubicBezTo>
                <a:lnTo>
                  <a:pt x="1096" y="1035"/>
                </a:lnTo>
                <a:cubicBezTo>
                  <a:pt x="1096" y="1098"/>
                  <a:pt x="1045" y="1148"/>
                  <a:pt x="983" y="1148"/>
                </a:cubicBezTo>
                <a:lnTo>
                  <a:pt x="113" y="1148"/>
                </a:lnTo>
                <a:cubicBezTo>
                  <a:pt x="51" y="1148"/>
                  <a:pt x="0" y="1098"/>
                  <a:pt x="0" y="1035"/>
                </a:cubicBezTo>
                <a:lnTo>
                  <a:pt x="0" y="113"/>
                </a:lnTo>
                <a:cubicBezTo>
                  <a:pt x="0" y="50"/>
                  <a:pt x="51" y="0"/>
                  <a:pt x="113" y="0"/>
                </a:cubicBezTo>
              </a:path>
            </a:pathLst>
          </a:custGeom>
          <a:solidFill>
            <a:srgbClr val="FEFEFE"/>
          </a:solidFill>
          <a:ln w="3175">
            <a:noFill/>
          </a:ln>
          <a:effectLst>
            <a:outerShdw blurRad="50760" dist="37674" dir="2700000" algn="tl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7" name="Freeform 670"/>
          <p:cNvSpPr/>
          <p:nvPr/>
        </p:nvSpPr>
        <p:spPr>
          <a:xfrm>
            <a:off x="5084280" y="2498400"/>
            <a:ext cx="1043640" cy="1094400"/>
          </a:xfrm>
          <a:custGeom>
            <a:avLst/>
            <a:gdLst/>
            <a:ahLst/>
            <a:cxnLst/>
            <a:rect l="l" t="t" r="r" b="b"/>
            <a:pathLst>
              <a:path w="1096" h="1148">
                <a:moveTo>
                  <a:pt x="548" y="0"/>
                </a:moveTo>
                <a:lnTo>
                  <a:pt x="548" y="0"/>
                </a:lnTo>
                <a:lnTo>
                  <a:pt x="983" y="0"/>
                </a:lnTo>
                <a:cubicBezTo>
                  <a:pt x="1045" y="0"/>
                  <a:pt x="1096" y="50"/>
                  <a:pt x="1096" y="113"/>
                </a:cubicBezTo>
                <a:lnTo>
                  <a:pt x="1096" y="1035"/>
                </a:lnTo>
                <a:cubicBezTo>
                  <a:pt x="1096" y="1098"/>
                  <a:pt x="1045" y="1148"/>
                  <a:pt x="983" y="1148"/>
                </a:cubicBezTo>
                <a:lnTo>
                  <a:pt x="113" y="1148"/>
                </a:lnTo>
                <a:cubicBezTo>
                  <a:pt x="51" y="1148"/>
                  <a:pt x="0" y="1098"/>
                  <a:pt x="0" y="1035"/>
                </a:cubicBezTo>
                <a:lnTo>
                  <a:pt x="0" y="113"/>
                </a:lnTo>
                <a:cubicBezTo>
                  <a:pt x="0" y="50"/>
                  <a:pt x="51" y="0"/>
                  <a:pt x="113" y="0"/>
                </a:cubicBezTo>
              </a:path>
            </a:pathLst>
          </a:custGeom>
          <a:solidFill>
            <a:srgbClr val="FEFEFE"/>
          </a:solidFill>
          <a:ln w="3175">
            <a:noFill/>
          </a:ln>
          <a:effectLst>
            <a:outerShdw blurRad="50760" dist="37674" dir="2700000" algn="tl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9" name="Freeform 670"/>
          <p:cNvSpPr/>
          <p:nvPr/>
        </p:nvSpPr>
        <p:spPr>
          <a:xfrm>
            <a:off x="7300080" y="2498400"/>
            <a:ext cx="1043640" cy="1094400"/>
          </a:xfrm>
          <a:custGeom>
            <a:avLst/>
            <a:gdLst/>
            <a:ahLst/>
            <a:cxnLst/>
            <a:rect l="l" t="t" r="r" b="b"/>
            <a:pathLst>
              <a:path w="1096" h="1148">
                <a:moveTo>
                  <a:pt x="548" y="0"/>
                </a:moveTo>
                <a:lnTo>
                  <a:pt x="548" y="0"/>
                </a:lnTo>
                <a:lnTo>
                  <a:pt x="983" y="0"/>
                </a:lnTo>
                <a:cubicBezTo>
                  <a:pt x="1045" y="0"/>
                  <a:pt x="1096" y="50"/>
                  <a:pt x="1096" y="113"/>
                </a:cubicBezTo>
                <a:lnTo>
                  <a:pt x="1096" y="1035"/>
                </a:lnTo>
                <a:cubicBezTo>
                  <a:pt x="1096" y="1098"/>
                  <a:pt x="1045" y="1148"/>
                  <a:pt x="983" y="1148"/>
                </a:cubicBezTo>
                <a:lnTo>
                  <a:pt x="113" y="1148"/>
                </a:lnTo>
                <a:cubicBezTo>
                  <a:pt x="51" y="1148"/>
                  <a:pt x="0" y="1098"/>
                  <a:pt x="0" y="1035"/>
                </a:cubicBezTo>
                <a:lnTo>
                  <a:pt x="0" y="113"/>
                </a:lnTo>
                <a:cubicBezTo>
                  <a:pt x="0" y="50"/>
                  <a:pt x="51" y="0"/>
                  <a:pt x="113" y="0"/>
                </a:cubicBezTo>
              </a:path>
            </a:pathLst>
          </a:custGeom>
          <a:solidFill>
            <a:srgbClr val="FEFEFE"/>
          </a:solidFill>
          <a:ln w="3175">
            <a:noFill/>
          </a:ln>
          <a:effectLst>
            <a:outerShdw blurRad="50760" dist="37674" dir="2700000" algn="tl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0" name="Freeform 670"/>
          <p:cNvSpPr/>
          <p:nvPr/>
        </p:nvSpPr>
        <p:spPr>
          <a:xfrm>
            <a:off x="9515880" y="2498400"/>
            <a:ext cx="1043640" cy="1094400"/>
          </a:xfrm>
          <a:custGeom>
            <a:avLst/>
            <a:gdLst/>
            <a:ahLst/>
            <a:cxnLst/>
            <a:rect l="l" t="t" r="r" b="b"/>
            <a:pathLst>
              <a:path w="1096" h="1148">
                <a:moveTo>
                  <a:pt x="548" y="0"/>
                </a:moveTo>
                <a:lnTo>
                  <a:pt x="548" y="0"/>
                </a:lnTo>
                <a:lnTo>
                  <a:pt x="983" y="0"/>
                </a:lnTo>
                <a:cubicBezTo>
                  <a:pt x="1045" y="0"/>
                  <a:pt x="1096" y="50"/>
                  <a:pt x="1096" y="113"/>
                </a:cubicBezTo>
                <a:lnTo>
                  <a:pt x="1096" y="1035"/>
                </a:lnTo>
                <a:cubicBezTo>
                  <a:pt x="1096" y="1098"/>
                  <a:pt x="1045" y="1148"/>
                  <a:pt x="983" y="1148"/>
                </a:cubicBezTo>
                <a:lnTo>
                  <a:pt x="113" y="1148"/>
                </a:lnTo>
                <a:cubicBezTo>
                  <a:pt x="51" y="1148"/>
                  <a:pt x="0" y="1098"/>
                  <a:pt x="0" y="1035"/>
                </a:cubicBezTo>
                <a:lnTo>
                  <a:pt x="0" y="113"/>
                </a:lnTo>
                <a:cubicBezTo>
                  <a:pt x="0" y="50"/>
                  <a:pt x="51" y="0"/>
                  <a:pt x="113" y="0"/>
                </a:cubicBezTo>
              </a:path>
            </a:pathLst>
          </a:custGeom>
          <a:solidFill>
            <a:srgbClr val="FEFEFE"/>
          </a:solidFill>
          <a:ln w="3175">
            <a:noFill/>
          </a:ln>
          <a:effectLst>
            <a:outerShdw blurRad="50760" dist="37674" dir="2700000" algn="tl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2" name="Freeform 670"/>
          <p:cNvSpPr/>
          <p:nvPr/>
        </p:nvSpPr>
        <p:spPr>
          <a:xfrm>
            <a:off x="2868480" y="2498400"/>
            <a:ext cx="1043640" cy="1094400"/>
          </a:xfrm>
          <a:custGeom>
            <a:avLst/>
            <a:gdLst/>
            <a:ahLst/>
            <a:cxnLst/>
            <a:rect l="l" t="t" r="r" b="b"/>
            <a:pathLst>
              <a:path w="1096" h="1148">
                <a:moveTo>
                  <a:pt x="548" y="0"/>
                </a:moveTo>
                <a:lnTo>
                  <a:pt x="548" y="0"/>
                </a:lnTo>
                <a:lnTo>
                  <a:pt x="983" y="0"/>
                </a:lnTo>
                <a:cubicBezTo>
                  <a:pt x="1045" y="0"/>
                  <a:pt x="1096" y="50"/>
                  <a:pt x="1096" y="113"/>
                </a:cubicBezTo>
                <a:lnTo>
                  <a:pt x="1096" y="1035"/>
                </a:lnTo>
                <a:cubicBezTo>
                  <a:pt x="1096" y="1098"/>
                  <a:pt x="1045" y="1148"/>
                  <a:pt x="983" y="1148"/>
                </a:cubicBezTo>
                <a:lnTo>
                  <a:pt x="113" y="1148"/>
                </a:lnTo>
                <a:cubicBezTo>
                  <a:pt x="51" y="1148"/>
                  <a:pt x="0" y="1098"/>
                  <a:pt x="0" y="1035"/>
                </a:cubicBezTo>
                <a:lnTo>
                  <a:pt x="0" y="113"/>
                </a:lnTo>
                <a:cubicBezTo>
                  <a:pt x="0" y="50"/>
                  <a:pt x="51" y="0"/>
                  <a:pt x="113" y="0"/>
                </a:cubicBezTo>
              </a:path>
            </a:pathLst>
          </a:custGeom>
          <a:solidFill>
            <a:srgbClr val="FEFEFE"/>
          </a:solidFill>
          <a:ln w="3175">
            <a:noFill/>
          </a:ln>
          <a:effectLst>
            <a:outerShdw blurRad="50760" dist="37674" dir="2700000" algn="tl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3" name="Freeform 670"/>
          <p:cNvSpPr/>
          <p:nvPr/>
        </p:nvSpPr>
        <p:spPr>
          <a:xfrm>
            <a:off x="1760400" y="2498400"/>
            <a:ext cx="1043640" cy="1094400"/>
          </a:xfrm>
          <a:custGeom>
            <a:avLst/>
            <a:gdLst/>
            <a:ahLst/>
            <a:cxnLst/>
            <a:rect l="l" t="t" r="r" b="b"/>
            <a:pathLst>
              <a:path w="1096" h="1148">
                <a:moveTo>
                  <a:pt x="548" y="0"/>
                </a:moveTo>
                <a:lnTo>
                  <a:pt x="548" y="0"/>
                </a:lnTo>
                <a:lnTo>
                  <a:pt x="983" y="0"/>
                </a:lnTo>
                <a:cubicBezTo>
                  <a:pt x="1045" y="0"/>
                  <a:pt x="1096" y="50"/>
                  <a:pt x="1096" y="113"/>
                </a:cubicBezTo>
                <a:lnTo>
                  <a:pt x="1096" y="1035"/>
                </a:lnTo>
                <a:cubicBezTo>
                  <a:pt x="1096" y="1098"/>
                  <a:pt x="1045" y="1148"/>
                  <a:pt x="983" y="1148"/>
                </a:cubicBezTo>
                <a:lnTo>
                  <a:pt x="113" y="1148"/>
                </a:lnTo>
                <a:cubicBezTo>
                  <a:pt x="51" y="1148"/>
                  <a:pt x="0" y="1098"/>
                  <a:pt x="0" y="1035"/>
                </a:cubicBezTo>
                <a:lnTo>
                  <a:pt x="0" y="113"/>
                </a:lnTo>
                <a:cubicBezTo>
                  <a:pt x="0" y="50"/>
                  <a:pt x="51" y="0"/>
                  <a:pt x="113" y="0"/>
                </a:cubicBezTo>
              </a:path>
            </a:pathLst>
          </a:custGeom>
          <a:solidFill>
            <a:srgbClr val="FEFEFE"/>
          </a:solidFill>
          <a:ln w="3175">
            <a:noFill/>
          </a:ln>
          <a:effectLst>
            <a:outerShdw blurRad="50760" dist="37674" dir="2700000" algn="tl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4" name="Freeform 670"/>
          <p:cNvSpPr/>
          <p:nvPr/>
        </p:nvSpPr>
        <p:spPr>
          <a:xfrm>
            <a:off x="5084280" y="3800160"/>
            <a:ext cx="1043640" cy="1094400"/>
          </a:xfrm>
          <a:custGeom>
            <a:avLst/>
            <a:gdLst/>
            <a:ahLst/>
            <a:cxnLst/>
            <a:rect l="l" t="t" r="r" b="b"/>
            <a:pathLst>
              <a:path w="1096" h="1148">
                <a:moveTo>
                  <a:pt x="548" y="0"/>
                </a:moveTo>
                <a:lnTo>
                  <a:pt x="548" y="0"/>
                </a:lnTo>
                <a:lnTo>
                  <a:pt x="983" y="0"/>
                </a:lnTo>
                <a:cubicBezTo>
                  <a:pt x="1045" y="0"/>
                  <a:pt x="1096" y="50"/>
                  <a:pt x="1096" y="113"/>
                </a:cubicBezTo>
                <a:lnTo>
                  <a:pt x="1096" y="1035"/>
                </a:lnTo>
                <a:cubicBezTo>
                  <a:pt x="1096" y="1098"/>
                  <a:pt x="1045" y="1148"/>
                  <a:pt x="983" y="1148"/>
                </a:cubicBezTo>
                <a:lnTo>
                  <a:pt x="113" y="1148"/>
                </a:lnTo>
                <a:cubicBezTo>
                  <a:pt x="51" y="1148"/>
                  <a:pt x="0" y="1098"/>
                  <a:pt x="0" y="1035"/>
                </a:cubicBezTo>
                <a:lnTo>
                  <a:pt x="0" y="113"/>
                </a:lnTo>
                <a:cubicBezTo>
                  <a:pt x="0" y="50"/>
                  <a:pt x="51" y="0"/>
                  <a:pt x="113" y="0"/>
                </a:cubicBezTo>
              </a:path>
            </a:pathLst>
          </a:custGeom>
          <a:solidFill>
            <a:srgbClr val="FEFEFE"/>
          </a:solidFill>
          <a:ln w="3175">
            <a:noFill/>
          </a:ln>
          <a:effectLst>
            <a:outerShdw blurRad="50760" dist="37674" dir="2700000" algn="tl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5" name="Freeform 670"/>
          <p:cNvSpPr/>
          <p:nvPr/>
        </p:nvSpPr>
        <p:spPr>
          <a:xfrm>
            <a:off x="6192000" y="3800160"/>
            <a:ext cx="1043640" cy="1094400"/>
          </a:xfrm>
          <a:custGeom>
            <a:avLst/>
            <a:gdLst/>
            <a:ahLst/>
            <a:cxnLst/>
            <a:rect l="l" t="t" r="r" b="b"/>
            <a:pathLst>
              <a:path w="1096" h="1148">
                <a:moveTo>
                  <a:pt x="548" y="0"/>
                </a:moveTo>
                <a:lnTo>
                  <a:pt x="548" y="0"/>
                </a:lnTo>
                <a:lnTo>
                  <a:pt x="983" y="0"/>
                </a:lnTo>
                <a:cubicBezTo>
                  <a:pt x="1045" y="0"/>
                  <a:pt x="1096" y="50"/>
                  <a:pt x="1096" y="113"/>
                </a:cubicBezTo>
                <a:lnTo>
                  <a:pt x="1096" y="1035"/>
                </a:lnTo>
                <a:cubicBezTo>
                  <a:pt x="1096" y="1098"/>
                  <a:pt x="1045" y="1148"/>
                  <a:pt x="983" y="1148"/>
                </a:cubicBezTo>
                <a:lnTo>
                  <a:pt x="113" y="1148"/>
                </a:lnTo>
                <a:cubicBezTo>
                  <a:pt x="51" y="1148"/>
                  <a:pt x="0" y="1098"/>
                  <a:pt x="0" y="1035"/>
                </a:cubicBezTo>
                <a:lnTo>
                  <a:pt x="0" y="113"/>
                </a:lnTo>
                <a:cubicBezTo>
                  <a:pt x="0" y="50"/>
                  <a:pt x="51" y="0"/>
                  <a:pt x="113" y="0"/>
                </a:cubicBezTo>
              </a:path>
            </a:pathLst>
          </a:custGeom>
          <a:solidFill>
            <a:srgbClr val="FEFEFE"/>
          </a:solidFill>
          <a:ln w="3175">
            <a:noFill/>
          </a:ln>
          <a:effectLst>
            <a:outerShdw blurRad="50760" dist="37674" dir="2700000" algn="tl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6" name="Freeform 670"/>
          <p:cNvSpPr/>
          <p:nvPr/>
        </p:nvSpPr>
        <p:spPr>
          <a:xfrm>
            <a:off x="7300080" y="3800160"/>
            <a:ext cx="1043640" cy="1094400"/>
          </a:xfrm>
          <a:custGeom>
            <a:avLst/>
            <a:gdLst/>
            <a:ahLst/>
            <a:cxnLst/>
            <a:rect l="l" t="t" r="r" b="b"/>
            <a:pathLst>
              <a:path w="1096" h="1148">
                <a:moveTo>
                  <a:pt x="548" y="0"/>
                </a:moveTo>
                <a:lnTo>
                  <a:pt x="548" y="0"/>
                </a:lnTo>
                <a:lnTo>
                  <a:pt x="983" y="0"/>
                </a:lnTo>
                <a:cubicBezTo>
                  <a:pt x="1045" y="0"/>
                  <a:pt x="1096" y="50"/>
                  <a:pt x="1096" y="113"/>
                </a:cubicBezTo>
                <a:lnTo>
                  <a:pt x="1096" y="1035"/>
                </a:lnTo>
                <a:cubicBezTo>
                  <a:pt x="1096" y="1098"/>
                  <a:pt x="1045" y="1148"/>
                  <a:pt x="983" y="1148"/>
                </a:cubicBezTo>
                <a:lnTo>
                  <a:pt x="113" y="1148"/>
                </a:lnTo>
                <a:cubicBezTo>
                  <a:pt x="51" y="1148"/>
                  <a:pt x="0" y="1098"/>
                  <a:pt x="0" y="1035"/>
                </a:cubicBezTo>
                <a:lnTo>
                  <a:pt x="0" y="113"/>
                </a:lnTo>
                <a:cubicBezTo>
                  <a:pt x="0" y="50"/>
                  <a:pt x="51" y="0"/>
                  <a:pt x="113" y="0"/>
                </a:cubicBezTo>
              </a:path>
            </a:pathLst>
          </a:custGeom>
          <a:solidFill>
            <a:srgbClr val="FEFEFE"/>
          </a:solidFill>
          <a:ln w="3175">
            <a:noFill/>
          </a:ln>
          <a:effectLst>
            <a:outerShdw blurRad="50760" dist="37674" dir="2700000" algn="tl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7" name="Freeform 670"/>
          <p:cNvSpPr/>
          <p:nvPr/>
        </p:nvSpPr>
        <p:spPr>
          <a:xfrm>
            <a:off x="9515880" y="3800160"/>
            <a:ext cx="1043640" cy="1094400"/>
          </a:xfrm>
          <a:custGeom>
            <a:avLst/>
            <a:gdLst/>
            <a:ahLst/>
            <a:cxnLst/>
            <a:rect l="l" t="t" r="r" b="b"/>
            <a:pathLst>
              <a:path w="1096" h="1148">
                <a:moveTo>
                  <a:pt x="548" y="0"/>
                </a:moveTo>
                <a:lnTo>
                  <a:pt x="548" y="0"/>
                </a:lnTo>
                <a:lnTo>
                  <a:pt x="983" y="0"/>
                </a:lnTo>
                <a:cubicBezTo>
                  <a:pt x="1045" y="0"/>
                  <a:pt x="1096" y="50"/>
                  <a:pt x="1096" y="113"/>
                </a:cubicBezTo>
                <a:lnTo>
                  <a:pt x="1096" y="1035"/>
                </a:lnTo>
                <a:cubicBezTo>
                  <a:pt x="1096" y="1098"/>
                  <a:pt x="1045" y="1148"/>
                  <a:pt x="983" y="1148"/>
                </a:cubicBezTo>
                <a:lnTo>
                  <a:pt x="113" y="1148"/>
                </a:lnTo>
                <a:cubicBezTo>
                  <a:pt x="51" y="1148"/>
                  <a:pt x="0" y="1098"/>
                  <a:pt x="0" y="1035"/>
                </a:cubicBezTo>
                <a:lnTo>
                  <a:pt x="0" y="113"/>
                </a:lnTo>
                <a:cubicBezTo>
                  <a:pt x="0" y="50"/>
                  <a:pt x="51" y="0"/>
                  <a:pt x="113" y="0"/>
                </a:cubicBezTo>
              </a:path>
            </a:pathLst>
          </a:custGeom>
          <a:solidFill>
            <a:srgbClr val="FEFEFE"/>
          </a:solidFill>
          <a:ln w="3175">
            <a:noFill/>
          </a:ln>
          <a:effectLst>
            <a:outerShdw blurRad="50760" dist="37674" dir="2700000" algn="tl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8" name="Freeform 670"/>
          <p:cNvSpPr/>
          <p:nvPr/>
        </p:nvSpPr>
        <p:spPr>
          <a:xfrm>
            <a:off x="1760400" y="3800160"/>
            <a:ext cx="1043640" cy="1094400"/>
          </a:xfrm>
          <a:custGeom>
            <a:avLst/>
            <a:gdLst/>
            <a:ahLst/>
            <a:cxnLst/>
            <a:rect l="l" t="t" r="r" b="b"/>
            <a:pathLst>
              <a:path w="1096" h="1148">
                <a:moveTo>
                  <a:pt x="548" y="0"/>
                </a:moveTo>
                <a:lnTo>
                  <a:pt x="548" y="0"/>
                </a:lnTo>
                <a:lnTo>
                  <a:pt x="983" y="0"/>
                </a:lnTo>
                <a:cubicBezTo>
                  <a:pt x="1045" y="0"/>
                  <a:pt x="1096" y="50"/>
                  <a:pt x="1096" y="113"/>
                </a:cubicBezTo>
                <a:lnTo>
                  <a:pt x="1096" y="1035"/>
                </a:lnTo>
                <a:cubicBezTo>
                  <a:pt x="1096" y="1098"/>
                  <a:pt x="1045" y="1148"/>
                  <a:pt x="983" y="1148"/>
                </a:cubicBezTo>
                <a:lnTo>
                  <a:pt x="113" y="1148"/>
                </a:lnTo>
                <a:cubicBezTo>
                  <a:pt x="51" y="1148"/>
                  <a:pt x="0" y="1098"/>
                  <a:pt x="0" y="1035"/>
                </a:cubicBezTo>
                <a:lnTo>
                  <a:pt x="0" y="113"/>
                </a:lnTo>
                <a:cubicBezTo>
                  <a:pt x="0" y="50"/>
                  <a:pt x="51" y="0"/>
                  <a:pt x="113" y="0"/>
                </a:cubicBezTo>
              </a:path>
            </a:pathLst>
          </a:custGeom>
          <a:solidFill>
            <a:srgbClr val="FEFEFE"/>
          </a:solidFill>
          <a:ln w="3175">
            <a:noFill/>
          </a:ln>
          <a:effectLst>
            <a:outerShdw blurRad="50760" dist="37674" dir="2700000" algn="tl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9" name="Freeform 670"/>
          <p:cNvSpPr/>
          <p:nvPr/>
        </p:nvSpPr>
        <p:spPr>
          <a:xfrm>
            <a:off x="6192000" y="5101560"/>
            <a:ext cx="1043640" cy="1094400"/>
          </a:xfrm>
          <a:custGeom>
            <a:avLst/>
            <a:gdLst/>
            <a:ahLst/>
            <a:cxnLst/>
            <a:rect l="l" t="t" r="r" b="b"/>
            <a:pathLst>
              <a:path w="1096" h="1148">
                <a:moveTo>
                  <a:pt x="548" y="0"/>
                </a:moveTo>
                <a:lnTo>
                  <a:pt x="548" y="0"/>
                </a:lnTo>
                <a:lnTo>
                  <a:pt x="983" y="0"/>
                </a:lnTo>
                <a:cubicBezTo>
                  <a:pt x="1045" y="0"/>
                  <a:pt x="1096" y="50"/>
                  <a:pt x="1096" y="113"/>
                </a:cubicBezTo>
                <a:lnTo>
                  <a:pt x="1096" y="1035"/>
                </a:lnTo>
                <a:cubicBezTo>
                  <a:pt x="1096" y="1098"/>
                  <a:pt x="1045" y="1148"/>
                  <a:pt x="983" y="1148"/>
                </a:cubicBezTo>
                <a:lnTo>
                  <a:pt x="113" y="1148"/>
                </a:lnTo>
                <a:cubicBezTo>
                  <a:pt x="51" y="1148"/>
                  <a:pt x="0" y="1098"/>
                  <a:pt x="0" y="1035"/>
                </a:cubicBezTo>
                <a:lnTo>
                  <a:pt x="0" y="113"/>
                </a:lnTo>
                <a:cubicBezTo>
                  <a:pt x="0" y="50"/>
                  <a:pt x="51" y="0"/>
                  <a:pt x="113" y="0"/>
                </a:cubicBezTo>
              </a:path>
            </a:pathLst>
          </a:custGeom>
          <a:solidFill>
            <a:srgbClr val="FEFEFE"/>
          </a:solidFill>
          <a:ln w="3175">
            <a:noFill/>
          </a:ln>
          <a:effectLst>
            <a:outerShdw blurRad="50760" dist="37674" dir="2700000" algn="tl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0" name="Freeform 670"/>
          <p:cNvSpPr/>
          <p:nvPr/>
        </p:nvSpPr>
        <p:spPr>
          <a:xfrm>
            <a:off x="7300080" y="5101560"/>
            <a:ext cx="1043640" cy="1094400"/>
          </a:xfrm>
          <a:custGeom>
            <a:avLst/>
            <a:gdLst/>
            <a:ahLst/>
            <a:cxnLst/>
            <a:rect l="l" t="t" r="r" b="b"/>
            <a:pathLst>
              <a:path w="1096" h="1148">
                <a:moveTo>
                  <a:pt x="548" y="0"/>
                </a:moveTo>
                <a:lnTo>
                  <a:pt x="548" y="0"/>
                </a:lnTo>
                <a:lnTo>
                  <a:pt x="983" y="0"/>
                </a:lnTo>
                <a:cubicBezTo>
                  <a:pt x="1045" y="0"/>
                  <a:pt x="1096" y="50"/>
                  <a:pt x="1096" y="113"/>
                </a:cubicBezTo>
                <a:lnTo>
                  <a:pt x="1096" y="1035"/>
                </a:lnTo>
                <a:cubicBezTo>
                  <a:pt x="1096" y="1098"/>
                  <a:pt x="1045" y="1148"/>
                  <a:pt x="983" y="1148"/>
                </a:cubicBezTo>
                <a:lnTo>
                  <a:pt x="113" y="1148"/>
                </a:lnTo>
                <a:cubicBezTo>
                  <a:pt x="51" y="1148"/>
                  <a:pt x="0" y="1098"/>
                  <a:pt x="0" y="1035"/>
                </a:cubicBezTo>
                <a:lnTo>
                  <a:pt x="0" y="113"/>
                </a:lnTo>
                <a:cubicBezTo>
                  <a:pt x="0" y="50"/>
                  <a:pt x="51" y="0"/>
                  <a:pt x="113" y="0"/>
                </a:cubicBezTo>
              </a:path>
            </a:pathLst>
          </a:custGeom>
          <a:solidFill>
            <a:srgbClr val="FEFEFE"/>
          </a:solidFill>
          <a:ln w="3175">
            <a:noFill/>
          </a:ln>
          <a:effectLst>
            <a:outerShdw blurRad="50760" dist="37674" dir="2700000" algn="tl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1" name="Freeform 670"/>
          <p:cNvSpPr/>
          <p:nvPr/>
        </p:nvSpPr>
        <p:spPr>
          <a:xfrm>
            <a:off x="3976200" y="5101560"/>
            <a:ext cx="1043640" cy="1094400"/>
          </a:xfrm>
          <a:custGeom>
            <a:avLst/>
            <a:gdLst/>
            <a:ahLst/>
            <a:cxnLst/>
            <a:rect l="l" t="t" r="r" b="b"/>
            <a:pathLst>
              <a:path w="1096" h="1148">
                <a:moveTo>
                  <a:pt x="548" y="0"/>
                </a:moveTo>
                <a:lnTo>
                  <a:pt x="548" y="0"/>
                </a:lnTo>
                <a:lnTo>
                  <a:pt x="983" y="0"/>
                </a:lnTo>
                <a:cubicBezTo>
                  <a:pt x="1045" y="0"/>
                  <a:pt x="1096" y="50"/>
                  <a:pt x="1096" y="113"/>
                </a:cubicBezTo>
                <a:lnTo>
                  <a:pt x="1096" y="1035"/>
                </a:lnTo>
                <a:cubicBezTo>
                  <a:pt x="1096" y="1098"/>
                  <a:pt x="1045" y="1148"/>
                  <a:pt x="983" y="1148"/>
                </a:cubicBezTo>
                <a:lnTo>
                  <a:pt x="113" y="1148"/>
                </a:lnTo>
                <a:cubicBezTo>
                  <a:pt x="51" y="1148"/>
                  <a:pt x="0" y="1098"/>
                  <a:pt x="0" y="1035"/>
                </a:cubicBezTo>
                <a:lnTo>
                  <a:pt x="0" y="113"/>
                </a:lnTo>
                <a:cubicBezTo>
                  <a:pt x="0" y="50"/>
                  <a:pt x="51" y="0"/>
                  <a:pt x="113" y="0"/>
                </a:cubicBezTo>
              </a:path>
            </a:pathLst>
          </a:custGeom>
          <a:solidFill>
            <a:srgbClr val="FEFEFE"/>
          </a:solidFill>
          <a:ln w="3175">
            <a:noFill/>
          </a:ln>
          <a:effectLst>
            <a:outerShdw blurRad="50760" dist="37674" dir="2700000" algn="tl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2" name="Freeform 670"/>
          <p:cNvSpPr/>
          <p:nvPr/>
        </p:nvSpPr>
        <p:spPr>
          <a:xfrm>
            <a:off x="2868480" y="5101560"/>
            <a:ext cx="1043640" cy="1094400"/>
          </a:xfrm>
          <a:custGeom>
            <a:avLst/>
            <a:gdLst/>
            <a:ahLst/>
            <a:cxnLst/>
            <a:rect l="l" t="t" r="r" b="b"/>
            <a:pathLst>
              <a:path w="1096" h="1148">
                <a:moveTo>
                  <a:pt x="548" y="0"/>
                </a:moveTo>
                <a:lnTo>
                  <a:pt x="548" y="0"/>
                </a:lnTo>
                <a:lnTo>
                  <a:pt x="983" y="0"/>
                </a:lnTo>
                <a:cubicBezTo>
                  <a:pt x="1045" y="0"/>
                  <a:pt x="1096" y="50"/>
                  <a:pt x="1096" y="113"/>
                </a:cubicBezTo>
                <a:lnTo>
                  <a:pt x="1096" y="1035"/>
                </a:lnTo>
                <a:cubicBezTo>
                  <a:pt x="1096" y="1098"/>
                  <a:pt x="1045" y="1148"/>
                  <a:pt x="983" y="1148"/>
                </a:cubicBezTo>
                <a:lnTo>
                  <a:pt x="113" y="1148"/>
                </a:lnTo>
                <a:cubicBezTo>
                  <a:pt x="51" y="1148"/>
                  <a:pt x="0" y="1098"/>
                  <a:pt x="0" y="1035"/>
                </a:cubicBezTo>
                <a:lnTo>
                  <a:pt x="0" y="113"/>
                </a:lnTo>
                <a:cubicBezTo>
                  <a:pt x="0" y="50"/>
                  <a:pt x="51" y="0"/>
                  <a:pt x="113" y="0"/>
                </a:cubicBezTo>
              </a:path>
            </a:pathLst>
          </a:custGeom>
          <a:solidFill>
            <a:srgbClr val="FEFEFE"/>
          </a:solidFill>
          <a:ln w="3175">
            <a:noFill/>
          </a:ln>
          <a:effectLst>
            <a:outerShdw blurRad="50760" dist="37674" dir="2700000" algn="tl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3" name="Freeform 670"/>
          <p:cNvSpPr/>
          <p:nvPr/>
        </p:nvSpPr>
        <p:spPr>
          <a:xfrm>
            <a:off x="1760400" y="5101560"/>
            <a:ext cx="1043640" cy="1094400"/>
          </a:xfrm>
          <a:custGeom>
            <a:avLst/>
            <a:gdLst/>
            <a:ahLst/>
            <a:cxnLst/>
            <a:rect l="l" t="t" r="r" b="b"/>
            <a:pathLst>
              <a:path w="1096" h="1148">
                <a:moveTo>
                  <a:pt x="548" y="0"/>
                </a:moveTo>
                <a:lnTo>
                  <a:pt x="548" y="0"/>
                </a:lnTo>
                <a:lnTo>
                  <a:pt x="983" y="0"/>
                </a:lnTo>
                <a:cubicBezTo>
                  <a:pt x="1045" y="0"/>
                  <a:pt x="1096" y="50"/>
                  <a:pt x="1096" y="113"/>
                </a:cubicBezTo>
                <a:lnTo>
                  <a:pt x="1096" y="1035"/>
                </a:lnTo>
                <a:cubicBezTo>
                  <a:pt x="1096" y="1098"/>
                  <a:pt x="1045" y="1148"/>
                  <a:pt x="983" y="1148"/>
                </a:cubicBezTo>
                <a:lnTo>
                  <a:pt x="113" y="1148"/>
                </a:lnTo>
                <a:cubicBezTo>
                  <a:pt x="51" y="1148"/>
                  <a:pt x="0" y="1098"/>
                  <a:pt x="0" y="1035"/>
                </a:cubicBezTo>
                <a:lnTo>
                  <a:pt x="0" y="113"/>
                </a:lnTo>
                <a:cubicBezTo>
                  <a:pt x="0" y="50"/>
                  <a:pt x="51" y="0"/>
                  <a:pt x="113" y="0"/>
                </a:cubicBezTo>
              </a:path>
            </a:pathLst>
          </a:custGeom>
          <a:solidFill>
            <a:srgbClr val="FEFEFE"/>
          </a:solidFill>
          <a:ln w="3175">
            <a:noFill/>
          </a:ln>
          <a:effectLst>
            <a:outerShdw blurRad="50760" dist="37674" dir="2700000" algn="tl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64" name="Picture 39" descr="LPP.eps"/>
          <p:cNvPicPr/>
          <p:nvPr/>
        </p:nvPicPr>
        <p:blipFill>
          <a:blip r:embed="rId3"/>
          <a:stretch/>
        </p:blipFill>
        <p:spPr>
          <a:xfrm>
            <a:off x="3118320" y="1282320"/>
            <a:ext cx="574920" cy="574920"/>
          </a:xfrm>
          <a:prstGeom prst="rect">
            <a:avLst/>
          </a:prstGeom>
          <a:ln w="0">
            <a:noFill/>
          </a:ln>
        </p:spPr>
      </p:pic>
      <p:pic>
        <p:nvPicPr>
          <p:cNvPr id="165" name="Picture 43" descr="DTU UK B2 emblem only CMYK.eps"/>
          <p:cNvPicPr/>
          <p:nvPr/>
        </p:nvPicPr>
        <p:blipFill>
          <a:blip r:embed="rId4"/>
          <a:stretch/>
        </p:blipFill>
        <p:spPr>
          <a:xfrm>
            <a:off x="7595640" y="1282320"/>
            <a:ext cx="422280" cy="617400"/>
          </a:xfrm>
          <a:prstGeom prst="rect">
            <a:avLst/>
          </a:prstGeom>
          <a:ln w="0">
            <a:noFill/>
          </a:ln>
        </p:spPr>
      </p:pic>
      <p:pic>
        <p:nvPicPr>
          <p:cNvPr id="166" name="Picture 44" descr="TY_logo_ring_jooneta_sinine.tif"/>
          <p:cNvPicPr/>
          <p:nvPr/>
        </p:nvPicPr>
        <p:blipFill>
          <a:blip r:embed="rId5"/>
          <a:stretch/>
        </p:blipFill>
        <p:spPr>
          <a:xfrm>
            <a:off x="8616240" y="1282320"/>
            <a:ext cx="646920" cy="664920"/>
          </a:xfrm>
          <a:prstGeom prst="rect">
            <a:avLst/>
          </a:prstGeom>
          <a:ln w="0">
            <a:noFill/>
          </a:ln>
        </p:spPr>
      </p:pic>
      <p:pic>
        <p:nvPicPr>
          <p:cNvPr id="167" name="Picture 46" descr="CEA_GB_logotype_4c.tif"/>
          <p:cNvPicPr/>
          <p:nvPr/>
        </p:nvPicPr>
        <p:blipFill>
          <a:blip r:embed="rId6"/>
          <a:stretch/>
        </p:blipFill>
        <p:spPr>
          <a:xfrm>
            <a:off x="1954440" y="2616480"/>
            <a:ext cx="652320" cy="532440"/>
          </a:xfrm>
          <a:prstGeom prst="rect">
            <a:avLst/>
          </a:prstGeom>
          <a:ln w="0">
            <a:noFill/>
          </a:ln>
        </p:spPr>
      </p:pic>
      <p:pic>
        <p:nvPicPr>
          <p:cNvPr id="170" name="Picture 29" descr="IPPascr.eps"/>
          <p:cNvPicPr/>
          <p:nvPr/>
        </p:nvPicPr>
        <p:blipFill>
          <a:blip r:embed="rId7"/>
          <a:stretch/>
        </p:blipFill>
        <p:spPr>
          <a:xfrm>
            <a:off x="6328800" y="1354320"/>
            <a:ext cx="824400" cy="392760"/>
          </a:xfrm>
          <a:prstGeom prst="rect">
            <a:avLst/>
          </a:prstGeom>
          <a:ln w="0">
            <a:noFill/>
          </a:ln>
        </p:spPr>
      </p:pic>
      <p:pic>
        <p:nvPicPr>
          <p:cNvPr id="171" name="Picture 21" descr="CCFE 4c.tif"/>
          <p:cNvPicPr/>
          <p:nvPr/>
        </p:nvPicPr>
        <p:blipFill>
          <a:blip r:embed="rId8"/>
          <a:stretch/>
        </p:blipFill>
        <p:spPr>
          <a:xfrm>
            <a:off x="7355880" y="5485320"/>
            <a:ext cx="934920" cy="309600"/>
          </a:xfrm>
          <a:prstGeom prst="rect">
            <a:avLst/>
          </a:prstGeom>
          <a:ln w="0">
            <a:noFill/>
          </a:ln>
        </p:spPr>
      </p:pic>
      <p:pic>
        <p:nvPicPr>
          <p:cNvPr id="172" name="Picture 22" descr="ENEA-Logo.eps"/>
          <p:cNvPicPr/>
          <p:nvPr/>
        </p:nvPicPr>
        <p:blipFill>
          <a:blip r:embed="rId9"/>
          <a:stretch/>
        </p:blipFill>
        <p:spPr>
          <a:xfrm>
            <a:off x="9601920" y="2817000"/>
            <a:ext cx="883800" cy="264240"/>
          </a:xfrm>
          <a:prstGeom prst="rect">
            <a:avLst/>
          </a:prstGeom>
          <a:ln w="0">
            <a:noFill/>
          </a:ln>
        </p:spPr>
      </p:pic>
      <p:pic>
        <p:nvPicPr>
          <p:cNvPr id="173" name="Picture 25" descr="Logo_Asocjacji_PL.tif"/>
          <p:cNvPicPr/>
          <p:nvPr/>
        </p:nvPicPr>
        <p:blipFill>
          <a:blip r:embed="rId10"/>
          <a:stretch/>
        </p:blipFill>
        <p:spPr>
          <a:xfrm>
            <a:off x="5166720" y="4018320"/>
            <a:ext cx="910440" cy="376920"/>
          </a:xfrm>
          <a:prstGeom prst="rect">
            <a:avLst/>
          </a:prstGeom>
          <a:ln w="0">
            <a:noFill/>
          </a:ln>
        </p:spPr>
      </p:pic>
      <p:pic>
        <p:nvPicPr>
          <p:cNvPr id="174" name="Picture 28" descr="ifa von MEdC_1 KLEIN.tif"/>
          <p:cNvPicPr/>
          <p:nvPr/>
        </p:nvPicPr>
        <p:blipFill>
          <a:blip r:embed="rId11"/>
          <a:stretch/>
        </p:blipFill>
        <p:spPr>
          <a:xfrm>
            <a:off x="7481160" y="3946320"/>
            <a:ext cx="696600" cy="593640"/>
          </a:xfrm>
          <a:prstGeom prst="rect">
            <a:avLst/>
          </a:prstGeom>
          <a:ln w="0">
            <a:noFill/>
          </a:ln>
        </p:spPr>
      </p:pic>
      <p:pic>
        <p:nvPicPr>
          <p:cNvPr id="175" name="Picture 32" descr="IJS_logo.eps"/>
          <p:cNvPicPr/>
          <p:nvPr/>
        </p:nvPicPr>
        <p:blipFill>
          <a:blip r:embed="rId12"/>
          <a:stretch/>
        </p:blipFill>
        <p:spPr>
          <a:xfrm>
            <a:off x="9577800" y="4018320"/>
            <a:ext cx="925920" cy="439920"/>
          </a:xfrm>
          <a:prstGeom prst="rect">
            <a:avLst/>
          </a:prstGeom>
          <a:ln w="0">
            <a:noFill/>
          </a:ln>
        </p:spPr>
      </p:pic>
      <p:pic>
        <p:nvPicPr>
          <p:cNvPr id="176" name="Picture 34" descr="VR_LOGO EMBLEM.eps"/>
          <p:cNvPicPr/>
          <p:nvPr/>
        </p:nvPicPr>
        <p:blipFill>
          <a:blip r:embed="rId13"/>
          <a:stretch/>
        </p:blipFill>
        <p:spPr>
          <a:xfrm>
            <a:off x="3093480" y="5170680"/>
            <a:ext cx="552960" cy="664560"/>
          </a:xfrm>
          <a:prstGeom prst="rect">
            <a:avLst/>
          </a:prstGeom>
          <a:ln w="0">
            <a:noFill/>
          </a:ln>
        </p:spPr>
      </p:pic>
      <p:pic>
        <p:nvPicPr>
          <p:cNvPr id="177" name="Picture 2"/>
          <p:cNvPicPr/>
          <p:nvPr/>
        </p:nvPicPr>
        <p:blipFill>
          <a:blip r:embed="rId14"/>
          <a:stretch/>
        </p:blipFill>
        <p:spPr>
          <a:xfrm>
            <a:off x="1847520" y="1552320"/>
            <a:ext cx="870480" cy="376560"/>
          </a:xfrm>
          <a:prstGeom prst="rect">
            <a:avLst/>
          </a:prstGeom>
          <a:ln w="0">
            <a:noFill/>
          </a:ln>
        </p:spPr>
      </p:pic>
      <p:pic>
        <p:nvPicPr>
          <p:cNvPr id="178" name="Picture 6"/>
          <p:cNvPicPr/>
          <p:nvPr/>
        </p:nvPicPr>
        <p:blipFill>
          <a:blip r:embed="rId15"/>
          <a:stretch/>
        </p:blipFill>
        <p:spPr>
          <a:xfrm>
            <a:off x="7435440" y="2596320"/>
            <a:ext cx="804600" cy="590760"/>
          </a:xfrm>
          <a:prstGeom prst="rect">
            <a:avLst/>
          </a:prstGeom>
          <a:ln w="0">
            <a:noFill/>
          </a:ln>
        </p:spPr>
      </p:pic>
      <p:pic>
        <p:nvPicPr>
          <p:cNvPr id="180" name="Picture 2" descr="\\de-ews-fs01\efdawork\PI team\PICTURES AND GRAPHICS\LOGOS\Logos Consortium Members\Logos Consortium Members as on Users Website\Ukraine.jpg"/>
          <p:cNvPicPr/>
          <p:nvPr/>
        </p:nvPicPr>
        <p:blipFill>
          <a:blip r:embed="rId16"/>
          <a:stretch/>
        </p:blipFill>
        <p:spPr>
          <a:xfrm>
            <a:off x="6422760" y="5170680"/>
            <a:ext cx="608400" cy="659160"/>
          </a:xfrm>
          <a:prstGeom prst="rect">
            <a:avLst/>
          </a:prstGeom>
          <a:ln w="0">
            <a:noFill/>
          </a:ln>
        </p:spPr>
      </p:pic>
      <p:sp>
        <p:nvSpPr>
          <p:cNvPr id="181" name="TextBox 2075"/>
          <p:cNvSpPr/>
          <p:nvPr/>
        </p:nvSpPr>
        <p:spPr>
          <a:xfrm>
            <a:off x="1761120" y="2082960"/>
            <a:ext cx="1042920" cy="214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800" b="1" strike="noStrike" spc="-1">
                <a:solidFill>
                  <a:srgbClr val="000000"/>
                </a:solidFill>
                <a:latin typeface="Calibri"/>
                <a:ea typeface="DejaVu Sans"/>
              </a:rPr>
              <a:t>AUSTRIA</a:t>
            </a:r>
            <a:endParaRPr lang="en-US" sz="800" b="0" strike="noStrike" spc="-1">
              <a:latin typeface="Arial"/>
            </a:endParaRPr>
          </a:p>
        </p:txBody>
      </p:sp>
      <p:sp>
        <p:nvSpPr>
          <p:cNvPr id="182" name="TextBox 2076"/>
          <p:cNvSpPr/>
          <p:nvPr/>
        </p:nvSpPr>
        <p:spPr>
          <a:xfrm>
            <a:off x="2869920" y="2082960"/>
            <a:ext cx="1042920" cy="214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800" b="1" strike="noStrike" spc="-1">
                <a:solidFill>
                  <a:srgbClr val="000000"/>
                </a:solidFill>
                <a:latin typeface="Calibri"/>
                <a:ea typeface="DejaVu Sans"/>
              </a:rPr>
              <a:t>BELGIUM</a:t>
            </a:r>
            <a:endParaRPr lang="en-US" sz="800" b="0" strike="noStrike" spc="-1">
              <a:latin typeface="Arial"/>
            </a:endParaRPr>
          </a:p>
        </p:txBody>
      </p:sp>
      <p:sp>
        <p:nvSpPr>
          <p:cNvPr id="183" name="TextBox 2077"/>
          <p:cNvSpPr/>
          <p:nvPr/>
        </p:nvSpPr>
        <p:spPr>
          <a:xfrm>
            <a:off x="2869920" y="1900080"/>
            <a:ext cx="1043640" cy="241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500" b="0" strike="noStrike" spc="-1">
                <a:solidFill>
                  <a:srgbClr val="000000"/>
                </a:solidFill>
                <a:latin typeface="Arial"/>
                <a:ea typeface="DejaVu Sans"/>
              </a:rPr>
              <a:t>Ecole Royale Militaire</a:t>
            </a:r>
            <a:endParaRPr lang="en-US" sz="5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en-US" sz="500" b="0" strike="noStrike" spc="-1">
                <a:solidFill>
                  <a:srgbClr val="000000"/>
                </a:solidFill>
                <a:latin typeface="Arial"/>
                <a:ea typeface="DejaVu Sans"/>
              </a:rPr>
              <a:t>Laboratory for Plasma Physics</a:t>
            </a:r>
            <a:endParaRPr lang="en-US" sz="500" b="0" strike="noStrike" spc="-1">
              <a:latin typeface="Arial"/>
            </a:endParaRPr>
          </a:p>
        </p:txBody>
      </p:sp>
      <p:sp>
        <p:nvSpPr>
          <p:cNvPr id="185" name="TextBox 2081"/>
          <p:cNvSpPr/>
          <p:nvPr/>
        </p:nvSpPr>
        <p:spPr>
          <a:xfrm>
            <a:off x="6192720" y="2082960"/>
            <a:ext cx="1042920" cy="214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800" b="1" strike="noStrike" spc="-1">
                <a:solidFill>
                  <a:srgbClr val="000000"/>
                </a:solidFill>
                <a:latin typeface="Calibri"/>
                <a:ea typeface="DejaVu Sans"/>
              </a:rPr>
              <a:t>CZECH REPUBLIC</a:t>
            </a:r>
            <a:endParaRPr lang="en-US" sz="800" b="0" strike="noStrike" spc="-1">
              <a:latin typeface="Arial"/>
            </a:endParaRPr>
          </a:p>
        </p:txBody>
      </p:sp>
      <p:sp>
        <p:nvSpPr>
          <p:cNvPr id="186" name="TextBox 2082"/>
          <p:cNvSpPr/>
          <p:nvPr/>
        </p:nvSpPr>
        <p:spPr>
          <a:xfrm>
            <a:off x="7301520" y="2082960"/>
            <a:ext cx="1042920" cy="214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800" b="1" strike="noStrike" spc="-1">
                <a:solidFill>
                  <a:srgbClr val="000000"/>
                </a:solidFill>
                <a:latin typeface="Calibri"/>
                <a:ea typeface="DejaVu Sans"/>
              </a:rPr>
              <a:t>DENMARK</a:t>
            </a:r>
            <a:endParaRPr lang="en-US" sz="800" b="0" strike="noStrike" spc="-1">
              <a:latin typeface="Arial"/>
            </a:endParaRPr>
          </a:p>
        </p:txBody>
      </p:sp>
      <p:sp>
        <p:nvSpPr>
          <p:cNvPr id="187" name="TextBox 2083"/>
          <p:cNvSpPr/>
          <p:nvPr/>
        </p:nvSpPr>
        <p:spPr>
          <a:xfrm>
            <a:off x="8406720" y="2082960"/>
            <a:ext cx="1042920" cy="214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800" b="1" strike="noStrike" spc="-1">
                <a:solidFill>
                  <a:srgbClr val="000000"/>
                </a:solidFill>
                <a:latin typeface="Calibri"/>
                <a:ea typeface="DejaVu Sans"/>
              </a:rPr>
              <a:t>ESTONIA</a:t>
            </a:r>
            <a:endParaRPr lang="en-US" sz="800" b="0" strike="noStrike" spc="-1">
              <a:latin typeface="Arial"/>
            </a:endParaRPr>
          </a:p>
        </p:txBody>
      </p:sp>
      <p:sp>
        <p:nvSpPr>
          <p:cNvPr id="188" name="TextBox 2085"/>
          <p:cNvSpPr/>
          <p:nvPr/>
        </p:nvSpPr>
        <p:spPr>
          <a:xfrm>
            <a:off x="9515520" y="2079000"/>
            <a:ext cx="1042920" cy="214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800" b="1" strike="noStrike" spc="-1">
                <a:solidFill>
                  <a:srgbClr val="000000"/>
                </a:solidFill>
                <a:latin typeface="Calibri"/>
                <a:ea typeface="DejaVu Sans"/>
              </a:rPr>
              <a:t>FINLAND</a:t>
            </a:r>
            <a:endParaRPr lang="en-US" sz="800" b="0" strike="noStrike" spc="-1">
              <a:latin typeface="Arial"/>
            </a:endParaRPr>
          </a:p>
        </p:txBody>
      </p:sp>
      <p:sp>
        <p:nvSpPr>
          <p:cNvPr id="189" name="TextBox 2086"/>
          <p:cNvSpPr/>
          <p:nvPr/>
        </p:nvSpPr>
        <p:spPr>
          <a:xfrm>
            <a:off x="1761120" y="3396960"/>
            <a:ext cx="1042920" cy="214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800" b="1" strike="noStrike" spc="-1">
                <a:solidFill>
                  <a:srgbClr val="000000"/>
                </a:solidFill>
                <a:latin typeface="Calibri"/>
                <a:ea typeface="DejaVu Sans"/>
              </a:rPr>
              <a:t>FRANCE</a:t>
            </a:r>
            <a:endParaRPr lang="en-US" sz="800" b="0" strike="noStrike" spc="-1">
              <a:latin typeface="Arial"/>
            </a:endParaRPr>
          </a:p>
        </p:txBody>
      </p:sp>
      <p:sp>
        <p:nvSpPr>
          <p:cNvPr id="190" name="TextBox 2087"/>
          <p:cNvSpPr/>
          <p:nvPr/>
        </p:nvSpPr>
        <p:spPr>
          <a:xfrm>
            <a:off x="2869920" y="3396960"/>
            <a:ext cx="1042920" cy="214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800" b="1" strike="noStrike" spc="-1">
                <a:solidFill>
                  <a:srgbClr val="000000"/>
                </a:solidFill>
                <a:latin typeface="Calibri"/>
                <a:ea typeface="DejaVu Sans"/>
              </a:rPr>
              <a:t>GERMANY</a:t>
            </a:r>
            <a:endParaRPr lang="en-US" sz="800" b="0" strike="noStrike" spc="-1">
              <a:latin typeface="Arial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975120" y="2498400"/>
            <a:ext cx="1044720" cy="1112760"/>
            <a:chOff x="3975120" y="2498400"/>
            <a:chExt cx="1044720" cy="1112760"/>
          </a:xfrm>
        </p:grpSpPr>
        <p:sp>
          <p:nvSpPr>
            <p:cNvPr id="151" name="Freeform 670"/>
            <p:cNvSpPr/>
            <p:nvPr/>
          </p:nvSpPr>
          <p:spPr>
            <a:xfrm>
              <a:off x="3976200" y="2498400"/>
              <a:ext cx="1043640" cy="1094400"/>
            </a:xfrm>
            <a:custGeom>
              <a:avLst/>
              <a:gdLst/>
              <a:ahLst/>
              <a:cxnLst/>
              <a:rect l="l" t="t" r="r" b="b"/>
              <a:pathLst>
                <a:path w="1096" h="1148">
                  <a:moveTo>
                    <a:pt x="548" y="0"/>
                  </a:moveTo>
                  <a:lnTo>
                    <a:pt x="548" y="0"/>
                  </a:lnTo>
                  <a:lnTo>
                    <a:pt x="983" y="0"/>
                  </a:lnTo>
                  <a:cubicBezTo>
                    <a:pt x="1045" y="0"/>
                    <a:pt x="1096" y="50"/>
                    <a:pt x="1096" y="113"/>
                  </a:cubicBezTo>
                  <a:lnTo>
                    <a:pt x="1096" y="1035"/>
                  </a:lnTo>
                  <a:cubicBezTo>
                    <a:pt x="1096" y="1098"/>
                    <a:pt x="1045" y="1148"/>
                    <a:pt x="983" y="1148"/>
                  </a:cubicBezTo>
                  <a:lnTo>
                    <a:pt x="113" y="1148"/>
                  </a:lnTo>
                  <a:cubicBezTo>
                    <a:pt x="51" y="1148"/>
                    <a:pt x="0" y="1098"/>
                    <a:pt x="0" y="1035"/>
                  </a:cubicBezTo>
                  <a:lnTo>
                    <a:pt x="0" y="113"/>
                  </a:lnTo>
                  <a:cubicBezTo>
                    <a:pt x="0" y="50"/>
                    <a:pt x="51" y="0"/>
                    <a:pt x="113" y="0"/>
                  </a:cubicBezTo>
                </a:path>
              </a:pathLst>
            </a:custGeom>
            <a:solidFill>
              <a:srgbClr val="FEFEFE"/>
            </a:solidFill>
            <a:ln w="3175">
              <a:noFill/>
            </a:ln>
            <a:effectLst>
              <a:outerShdw blurRad="50760" dist="37674" dir="2700000" algn="tl" rotWithShape="0">
                <a:srgbClr val="000000">
                  <a:alpha val="40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168" name="Picture 48" descr="kit_logo_en_4c_positiv.tif"/>
            <p:cNvPicPr/>
            <p:nvPr/>
          </p:nvPicPr>
          <p:blipFill>
            <a:blip r:embed="rId17"/>
            <a:stretch/>
          </p:blipFill>
          <p:spPr>
            <a:xfrm>
              <a:off x="4078080" y="2866320"/>
              <a:ext cx="864720" cy="3999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91" name="TextBox 2088"/>
            <p:cNvSpPr/>
            <p:nvPr/>
          </p:nvSpPr>
          <p:spPr>
            <a:xfrm>
              <a:off x="3975120" y="3396960"/>
              <a:ext cx="1042920" cy="214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t">
              <a:noAutofit/>
            </a:bodyPr>
            <a:lstStyle/>
            <a:p>
              <a:pPr algn="ctr">
                <a:lnSpc>
                  <a:spcPct val="100000"/>
                </a:lnSpc>
                <a:buNone/>
              </a:pPr>
              <a:r>
                <a:rPr lang="en-US" sz="800" b="1" strike="noStrike" spc="-1">
                  <a:solidFill>
                    <a:srgbClr val="000000"/>
                  </a:solidFill>
                  <a:latin typeface="Calibri"/>
                  <a:ea typeface="DejaVu Sans"/>
                </a:rPr>
                <a:t>GERMANY</a:t>
              </a:r>
              <a:endParaRPr lang="en-US" sz="800" b="0" strike="noStrike" spc="-1">
                <a:latin typeface="Arial"/>
              </a:endParaRPr>
            </a:p>
          </p:txBody>
        </p:sp>
      </p:grpSp>
      <p:sp>
        <p:nvSpPr>
          <p:cNvPr id="192" name="TextBox 2089"/>
          <p:cNvSpPr/>
          <p:nvPr/>
        </p:nvSpPr>
        <p:spPr>
          <a:xfrm>
            <a:off x="5083920" y="3396960"/>
            <a:ext cx="1042920" cy="214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800" b="1" strike="noStrike" spc="-1">
                <a:solidFill>
                  <a:srgbClr val="000000"/>
                </a:solidFill>
                <a:latin typeface="Calibri"/>
                <a:ea typeface="DejaVu Sans"/>
              </a:rPr>
              <a:t>GERMANY</a:t>
            </a:r>
            <a:endParaRPr lang="en-US" sz="800" b="0" strike="noStrike" spc="-1">
              <a:latin typeface="Arial"/>
            </a:endParaRPr>
          </a:p>
        </p:txBody>
      </p:sp>
      <p:sp>
        <p:nvSpPr>
          <p:cNvPr id="194" name="TextBox 2091"/>
          <p:cNvSpPr/>
          <p:nvPr/>
        </p:nvSpPr>
        <p:spPr>
          <a:xfrm>
            <a:off x="7301520" y="3396960"/>
            <a:ext cx="1042920" cy="214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800" b="1" strike="noStrike" spc="-1">
                <a:solidFill>
                  <a:srgbClr val="000000"/>
                </a:solidFill>
                <a:latin typeface="Calibri"/>
                <a:ea typeface="DejaVu Sans"/>
              </a:rPr>
              <a:t>HUNGARY</a:t>
            </a:r>
            <a:endParaRPr lang="en-US" sz="800" b="0" strike="noStrike" spc="-1">
              <a:latin typeface="Arial"/>
            </a:endParaRPr>
          </a:p>
        </p:txBody>
      </p:sp>
      <p:sp>
        <p:nvSpPr>
          <p:cNvPr id="195" name="TextBox 2093"/>
          <p:cNvSpPr/>
          <p:nvPr/>
        </p:nvSpPr>
        <p:spPr>
          <a:xfrm>
            <a:off x="9515520" y="3384720"/>
            <a:ext cx="1042920" cy="214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800" b="1" strike="noStrike" spc="-1">
                <a:solidFill>
                  <a:srgbClr val="000000"/>
                </a:solidFill>
                <a:latin typeface="Calibri"/>
                <a:ea typeface="DejaVu Sans"/>
              </a:rPr>
              <a:t>ITALY</a:t>
            </a:r>
            <a:endParaRPr lang="en-US" sz="800" b="0" strike="noStrike" spc="-1">
              <a:latin typeface="Arial"/>
            </a:endParaRPr>
          </a:p>
        </p:txBody>
      </p:sp>
      <p:sp>
        <p:nvSpPr>
          <p:cNvPr id="196" name="TextBox 2094"/>
          <p:cNvSpPr/>
          <p:nvPr/>
        </p:nvSpPr>
        <p:spPr>
          <a:xfrm>
            <a:off x="1761120" y="4666680"/>
            <a:ext cx="1042920" cy="214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800" b="1" strike="noStrike" spc="-1">
                <a:solidFill>
                  <a:srgbClr val="000000"/>
                </a:solidFill>
                <a:latin typeface="Calibri"/>
                <a:ea typeface="DejaVu Sans"/>
              </a:rPr>
              <a:t>LATVIA</a:t>
            </a:r>
            <a:endParaRPr lang="en-US" sz="800" b="0" strike="noStrike" spc="-1">
              <a:latin typeface="Arial"/>
            </a:endParaRPr>
          </a:p>
        </p:txBody>
      </p:sp>
      <p:sp>
        <p:nvSpPr>
          <p:cNvPr id="197" name="TextBox 2096"/>
          <p:cNvSpPr/>
          <p:nvPr/>
        </p:nvSpPr>
        <p:spPr>
          <a:xfrm>
            <a:off x="5083920" y="4692240"/>
            <a:ext cx="1042920" cy="214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800" b="1" strike="noStrike" spc="-1">
                <a:solidFill>
                  <a:srgbClr val="000000"/>
                </a:solidFill>
                <a:latin typeface="Calibri"/>
                <a:ea typeface="DejaVu Sans"/>
              </a:rPr>
              <a:t>POLAND</a:t>
            </a:r>
            <a:endParaRPr lang="en-US" sz="800" b="0" strike="noStrike" spc="-1">
              <a:latin typeface="Arial"/>
            </a:endParaRPr>
          </a:p>
        </p:txBody>
      </p:sp>
      <p:sp>
        <p:nvSpPr>
          <p:cNvPr id="198" name="TextBox 2097"/>
          <p:cNvSpPr/>
          <p:nvPr/>
        </p:nvSpPr>
        <p:spPr>
          <a:xfrm>
            <a:off x="6192720" y="4692240"/>
            <a:ext cx="1042920" cy="214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800" b="1" strike="noStrike" spc="-1">
                <a:solidFill>
                  <a:srgbClr val="000000"/>
                </a:solidFill>
                <a:latin typeface="Calibri"/>
                <a:ea typeface="DejaVu Sans"/>
              </a:rPr>
              <a:t>PORTUGAL</a:t>
            </a:r>
            <a:endParaRPr lang="en-US" sz="800" b="0" strike="noStrike" spc="-1">
              <a:latin typeface="Arial"/>
            </a:endParaRPr>
          </a:p>
        </p:txBody>
      </p:sp>
      <p:sp>
        <p:nvSpPr>
          <p:cNvPr id="199" name="TextBox 2098"/>
          <p:cNvSpPr/>
          <p:nvPr/>
        </p:nvSpPr>
        <p:spPr>
          <a:xfrm>
            <a:off x="7301520" y="4692240"/>
            <a:ext cx="1042920" cy="214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800" b="1" strike="noStrike" spc="-1">
                <a:solidFill>
                  <a:srgbClr val="000000"/>
                </a:solidFill>
                <a:latin typeface="Calibri"/>
                <a:ea typeface="DejaVu Sans"/>
              </a:rPr>
              <a:t>ROMANIA</a:t>
            </a:r>
            <a:endParaRPr lang="en-US" sz="800" b="0" strike="noStrike" spc="-1">
              <a:latin typeface="Arial"/>
            </a:endParaRPr>
          </a:p>
        </p:txBody>
      </p:sp>
      <p:sp>
        <p:nvSpPr>
          <p:cNvPr id="200" name="TextBox 2100"/>
          <p:cNvSpPr/>
          <p:nvPr/>
        </p:nvSpPr>
        <p:spPr>
          <a:xfrm>
            <a:off x="9515520" y="4692240"/>
            <a:ext cx="1042920" cy="214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800" b="1" strike="noStrike" spc="-1">
                <a:solidFill>
                  <a:srgbClr val="000000"/>
                </a:solidFill>
                <a:latin typeface="Calibri"/>
                <a:ea typeface="DejaVu Sans"/>
              </a:rPr>
              <a:t>SLOVENIA</a:t>
            </a:r>
            <a:endParaRPr lang="en-US" sz="800" b="0" strike="noStrike" spc="-1">
              <a:latin typeface="Arial"/>
            </a:endParaRPr>
          </a:p>
        </p:txBody>
      </p:sp>
      <p:sp>
        <p:nvSpPr>
          <p:cNvPr id="201" name="TextBox 2101"/>
          <p:cNvSpPr/>
          <p:nvPr/>
        </p:nvSpPr>
        <p:spPr>
          <a:xfrm>
            <a:off x="1761120" y="5988960"/>
            <a:ext cx="1042920" cy="214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800" b="1" strike="noStrike" spc="-1">
                <a:solidFill>
                  <a:srgbClr val="000000"/>
                </a:solidFill>
                <a:latin typeface="Calibri"/>
                <a:ea typeface="DejaVu Sans"/>
              </a:rPr>
              <a:t>SPAIN</a:t>
            </a:r>
            <a:endParaRPr lang="en-US" sz="800" b="0" strike="noStrike" spc="-1">
              <a:latin typeface="Arial"/>
            </a:endParaRPr>
          </a:p>
        </p:txBody>
      </p:sp>
      <p:sp>
        <p:nvSpPr>
          <p:cNvPr id="202" name="TextBox 2102"/>
          <p:cNvSpPr/>
          <p:nvPr/>
        </p:nvSpPr>
        <p:spPr>
          <a:xfrm>
            <a:off x="2869920" y="5988600"/>
            <a:ext cx="1042920" cy="214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800" b="1" strike="noStrike" spc="-1">
                <a:solidFill>
                  <a:srgbClr val="000000"/>
                </a:solidFill>
                <a:latin typeface="Calibri"/>
                <a:ea typeface="DejaVu Sans"/>
              </a:rPr>
              <a:t>SWEDEN</a:t>
            </a:r>
            <a:endParaRPr lang="en-US" sz="800" b="0" strike="noStrike" spc="-1">
              <a:latin typeface="Arial"/>
            </a:endParaRPr>
          </a:p>
        </p:txBody>
      </p:sp>
      <p:sp>
        <p:nvSpPr>
          <p:cNvPr id="203" name="TextBox 2103"/>
          <p:cNvSpPr/>
          <p:nvPr/>
        </p:nvSpPr>
        <p:spPr>
          <a:xfrm>
            <a:off x="3975120" y="5988600"/>
            <a:ext cx="1042920" cy="214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800" b="1" strike="noStrike" spc="-1">
                <a:solidFill>
                  <a:srgbClr val="000000"/>
                </a:solidFill>
                <a:latin typeface="Calibri"/>
                <a:ea typeface="DejaVu Sans"/>
              </a:rPr>
              <a:t>SWITZERLAND</a:t>
            </a:r>
            <a:endParaRPr lang="en-US" sz="800" b="0" strike="noStrike" spc="-1">
              <a:latin typeface="Arial"/>
            </a:endParaRPr>
          </a:p>
        </p:txBody>
      </p:sp>
      <p:sp>
        <p:nvSpPr>
          <p:cNvPr id="204" name="TextBox 2105"/>
          <p:cNvSpPr/>
          <p:nvPr/>
        </p:nvSpPr>
        <p:spPr>
          <a:xfrm>
            <a:off x="6192720" y="5988600"/>
            <a:ext cx="1042920" cy="214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800" b="1" strike="noStrike" spc="-1">
                <a:solidFill>
                  <a:srgbClr val="000000"/>
                </a:solidFill>
                <a:latin typeface="Calibri"/>
                <a:ea typeface="DejaVu Sans"/>
              </a:rPr>
              <a:t>UKRAINE</a:t>
            </a:r>
            <a:endParaRPr lang="en-US" sz="800" b="0" strike="noStrike" spc="-1">
              <a:latin typeface="Arial"/>
            </a:endParaRPr>
          </a:p>
        </p:txBody>
      </p:sp>
      <p:sp>
        <p:nvSpPr>
          <p:cNvPr id="205" name="TextBox 2106"/>
          <p:cNvSpPr/>
          <p:nvPr/>
        </p:nvSpPr>
        <p:spPr>
          <a:xfrm>
            <a:off x="7301520" y="5988600"/>
            <a:ext cx="1042920" cy="214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800" b="1" strike="noStrike" spc="-1">
                <a:solidFill>
                  <a:srgbClr val="000000"/>
                </a:solidFill>
                <a:latin typeface="Calibri"/>
                <a:ea typeface="DejaVu Sans"/>
              </a:rPr>
              <a:t>UNITED KINGDOM</a:t>
            </a:r>
            <a:endParaRPr lang="en-US" sz="800" b="0" strike="noStrike" spc="-1">
              <a:latin typeface="Arial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083920" y="1196640"/>
            <a:ext cx="1044000" cy="1100520"/>
            <a:chOff x="5083920" y="1196640"/>
            <a:chExt cx="1044000" cy="1100520"/>
          </a:xfrm>
        </p:grpSpPr>
        <p:sp>
          <p:nvSpPr>
            <p:cNvPr id="140" name="Freeform 670"/>
            <p:cNvSpPr/>
            <p:nvPr/>
          </p:nvSpPr>
          <p:spPr>
            <a:xfrm>
              <a:off x="5084280" y="1196640"/>
              <a:ext cx="1043640" cy="1094400"/>
            </a:xfrm>
            <a:custGeom>
              <a:avLst/>
              <a:gdLst/>
              <a:ahLst/>
              <a:cxnLst/>
              <a:rect l="l" t="t" r="r" b="b"/>
              <a:pathLst>
                <a:path w="1096" h="1148">
                  <a:moveTo>
                    <a:pt x="548" y="0"/>
                  </a:moveTo>
                  <a:lnTo>
                    <a:pt x="548" y="0"/>
                  </a:lnTo>
                  <a:lnTo>
                    <a:pt x="983" y="0"/>
                  </a:lnTo>
                  <a:cubicBezTo>
                    <a:pt x="1045" y="0"/>
                    <a:pt x="1096" y="50"/>
                    <a:pt x="1096" y="113"/>
                  </a:cubicBezTo>
                  <a:lnTo>
                    <a:pt x="1096" y="1035"/>
                  </a:lnTo>
                  <a:cubicBezTo>
                    <a:pt x="1096" y="1098"/>
                    <a:pt x="1045" y="1148"/>
                    <a:pt x="983" y="1148"/>
                  </a:cubicBezTo>
                  <a:lnTo>
                    <a:pt x="113" y="1148"/>
                  </a:lnTo>
                  <a:cubicBezTo>
                    <a:pt x="51" y="1148"/>
                    <a:pt x="0" y="1098"/>
                    <a:pt x="0" y="1035"/>
                  </a:cubicBezTo>
                  <a:lnTo>
                    <a:pt x="0" y="113"/>
                  </a:lnTo>
                  <a:cubicBezTo>
                    <a:pt x="0" y="50"/>
                    <a:pt x="51" y="0"/>
                    <a:pt x="113" y="0"/>
                  </a:cubicBezTo>
                </a:path>
              </a:pathLst>
            </a:custGeom>
            <a:solidFill>
              <a:srgbClr val="FEFEFE"/>
            </a:solidFill>
            <a:ln w="3175">
              <a:noFill/>
            </a:ln>
            <a:effectLst>
              <a:outerShdw blurRad="50760" dist="37674" dir="2700000" algn="tl" rotWithShape="0">
                <a:srgbClr val="000000">
                  <a:alpha val="40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179" name="Picture 2" descr="\\de-ews-fs01\efdawork\PI team\PICTURES AND GRAPHICS\LOGOS\Logos Consortium Members\Logos Consortium Members as on Users Website\Croatia (IRB).jpg"/>
            <p:cNvPicPr/>
            <p:nvPr/>
          </p:nvPicPr>
          <p:blipFill>
            <a:blip r:embed="rId18"/>
            <a:stretch/>
          </p:blipFill>
          <p:spPr>
            <a:xfrm>
              <a:off x="5231880" y="1354320"/>
              <a:ext cx="760320" cy="52920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84" name="TextBox 2079"/>
            <p:cNvSpPr/>
            <p:nvPr/>
          </p:nvSpPr>
          <p:spPr>
            <a:xfrm>
              <a:off x="5083920" y="2082960"/>
              <a:ext cx="1042920" cy="214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t">
              <a:noAutofit/>
            </a:bodyPr>
            <a:lstStyle/>
            <a:p>
              <a:pPr algn="ctr">
                <a:lnSpc>
                  <a:spcPct val="100000"/>
                </a:lnSpc>
                <a:buNone/>
              </a:pPr>
              <a:r>
                <a:rPr lang="en-US" sz="800" b="1" strike="noStrike" spc="-1">
                  <a:solidFill>
                    <a:srgbClr val="000000"/>
                  </a:solidFill>
                  <a:latin typeface="Calibri"/>
                  <a:ea typeface="DejaVu Sans"/>
                </a:rPr>
                <a:t>CROATIA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206" name="TextBox 2110"/>
            <p:cNvSpPr/>
            <p:nvPr/>
          </p:nvSpPr>
          <p:spPr>
            <a:xfrm>
              <a:off x="5104080" y="1977120"/>
              <a:ext cx="1004760" cy="181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t">
              <a:spAutoFit/>
            </a:bodyPr>
            <a:lstStyle/>
            <a:p>
              <a:pPr algn="ctr">
                <a:lnSpc>
                  <a:spcPct val="100000"/>
                </a:lnSpc>
                <a:buNone/>
              </a:pPr>
              <a:r>
                <a:rPr lang="vi-VN" sz="6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Ruđer Bošković Institute</a:t>
              </a:r>
              <a:endParaRPr lang="en-US" sz="600" b="0" strike="noStrike" spc="-1">
                <a:latin typeface="Arial"/>
              </a:endParaRPr>
            </a:p>
          </p:txBody>
        </p:sp>
      </p:grpSp>
      <p:sp>
        <p:nvSpPr>
          <p:cNvPr id="207" name="TextBox 2112"/>
          <p:cNvSpPr/>
          <p:nvPr/>
        </p:nvSpPr>
        <p:spPr>
          <a:xfrm>
            <a:off x="6260400" y="1823040"/>
            <a:ext cx="989640" cy="317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500" b="0" strike="noStrike" spc="-1">
                <a:solidFill>
                  <a:srgbClr val="000000"/>
                </a:solidFill>
                <a:latin typeface="Arial"/>
                <a:ea typeface="DejaVu Sans"/>
              </a:rPr>
              <a:t>Institute of Plasma Physics</a:t>
            </a:r>
            <a:endParaRPr lang="en-US" sz="5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en-US" sz="500" b="0" strike="noStrike" spc="-1">
                <a:solidFill>
                  <a:srgbClr val="000000"/>
                </a:solidFill>
                <a:latin typeface="Arial"/>
                <a:ea typeface="DejaVu Sans"/>
              </a:rPr>
              <a:t>Academy of Sciences of the </a:t>
            </a:r>
            <a:endParaRPr lang="en-US" sz="5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en-US" sz="500" b="0" strike="noStrike" spc="-1">
                <a:solidFill>
                  <a:srgbClr val="000000"/>
                </a:solidFill>
                <a:latin typeface="Arial"/>
                <a:ea typeface="DejaVu Sans"/>
              </a:rPr>
              <a:t>Czech Republic</a:t>
            </a:r>
            <a:endParaRPr lang="en-US" sz="500" b="0" strike="noStrike" spc="-1">
              <a:latin typeface="Arial"/>
            </a:endParaRPr>
          </a:p>
        </p:txBody>
      </p:sp>
      <p:sp>
        <p:nvSpPr>
          <p:cNvPr id="208" name="TextBox 2113"/>
          <p:cNvSpPr/>
          <p:nvPr/>
        </p:nvSpPr>
        <p:spPr>
          <a:xfrm>
            <a:off x="7491240" y="1900080"/>
            <a:ext cx="741240" cy="241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500" b="0" strike="noStrike" spc="-1">
                <a:solidFill>
                  <a:srgbClr val="000000"/>
                </a:solidFill>
                <a:latin typeface="Arial"/>
                <a:ea typeface="DejaVu Sans"/>
              </a:rPr>
              <a:t>Technical University</a:t>
            </a:r>
            <a:endParaRPr lang="en-US" sz="5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en-US" sz="500" b="0" strike="noStrike" spc="-1">
                <a:solidFill>
                  <a:srgbClr val="000000"/>
                </a:solidFill>
                <a:latin typeface="Arial"/>
                <a:ea typeface="DejaVu Sans"/>
              </a:rPr>
              <a:t>of Denmark</a:t>
            </a:r>
            <a:endParaRPr lang="en-US" sz="500" b="0" strike="noStrike" spc="-1">
              <a:latin typeface="Arial"/>
            </a:endParaRPr>
          </a:p>
        </p:txBody>
      </p:sp>
      <p:sp>
        <p:nvSpPr>
          <p:cNvPr id="209" name="TextBox 2114"/>
          <p:cNvSpPr/>
          <p:nvPr/>
        </p:nvSpPr>
        <p:spPr>
          <a:xfrm>
            <a:off x="8487000" y="1977120"/>
            <a:ext cx="997200" cy="211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800" b="0" strike="noStrike" spc="-1">
                <a:solidFill>
                  <a:srgbClr val="000000"/>
                </a:solidFill>
                <a:latin typeface="Arial"/>
                <a:ea typeface="DejaVu Sans"/>
              </a:rPr>
              <a:t>University of Tartu</a:t>
            </a:r>
            <a:endParaRPr lang="en-US" sz="800" b="0" strike="noStrike" spc="-1">
              <a:latin typeface="Arial"/>
            </a:endParaRPr>
          </a:p>
        </p:txBody>
      </p:sp>
      <p:sp>
        <p:nvSpPr>
          <p:cNvPr id="210" name="TextBox 2115"/>
          <p:cNvSpPr/>
          <p:nvPr/>
        </p:nvSpPr>
        <p:spPr>
          <a:xfrm>
            <a:off x="9558360" y="1908000"/>
            <a:ext cx="942480" cy="241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500" b="0" strike="noStrike" spc="-1">
                <a:solidFill>
                  <a:srgbClr val="000000"/>
                </a:solidFill>
                <a:latin typeface="Arial"/>
                <a:ea typeface="DejaVu Sans"/>
              </a:rPr>
              <a:t>Technical Research Centre</a:t>
            </a:r>
            <a:endParaRPr lang="en-US" sz="5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en-US" sz="500" b="0" strike="noStrike" spc="-1">
                <a:solidFill>
                  <a:srgbClr val="000000"/>
                </a:solidFill>
                <a:latin typeface="Arial"/>
                <a:ea typeface="DejaVu Sans"/>
              </a:rPr>
              <a:t>of Finland</a:t>
            </a:r>
            <a:endParaRPr lang="en-US" sz="500" b="0" strike="noStrike" spc="-1">
              <a:latin typeface="Arial"/>
            </a:endParaRPr>
          </a:p>
        </p:txBody>
      </p:sp>
      <p:sp>
        <p:nvSpPr>
          <p:cNvPr id="211" name="TextBox 2116"/>
          <p:cNvSpPr/>
          <p:nvPr/>
        </p:nvSpPr>
        <p:spPr>
          <a:xfrm>
            <a:off x="1795680" y="3154320"/>
            <a:ext cx="982080" cy="317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500" b="0" strike="noStrike" spc="-1">
                <a:solidFill>
                  <a:srgbClr val="000000"/>
                </a:solidFill>
                <a:latin typeface="Arial"/>
                <a:ea typeface="DejaVu Sans"/>
              </a:rPr>
              <a:t>The French Alternative</a:t>
            </a:r>
            <a:endParaRPr lang="en-US" sz="5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en-US" sz="500" b="0" strike="noStrike" spc="-1">
                <a:solidFill>
                  <a:srgbClr val="000000"/>
                </a:solidFill>
                <a:latin typeface="Arial"/>
                <a:ea typeface="DejaVu Sans"/>
              </a:rPr>
              <a:t>Energies and Atomic Energy</a:t>
            </a:r>
            <a:endParaRPr lang="en-US" sz="5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en-US" sz="500" b="0" strike="noStrike" spc="-1">
                <a:solidFill>
                  <a:srgbClr val="000000"/>
                </a:solidFill>
                <a:latin typeface="Arial"/>
                <a:ea typeface="DejaVu Sans"/>
              </a:rPr>
              <a:t>Commission</a:t>
            </a:r>
            <a:endParaRPr lang="en-US" sz="500" b="0" strike="noStrike" spc="-1">
              <a:latin typeface="Arial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124320" y="2498400"/>
            <a:ext cx="1149480" cy="1112760"/>
            <a:chOff x="6124320" y="2498400"/>
            <a:chExt cx="1149480" cy="1112760"/>
          </a:xfrm>
        </p:grpSpPr>
        <p:sp>
          <p:nvSpPr>
            <p:cNvPr id="148" name="Freeform 670"/>
            <p:cNvSpPr/>
            <p:nvPr/>
          </p:nvSpPr>
          <p:spPr>
            <a:xfrm>
              <a:off x="6192000" y="2498400"/>
              <a:ext cx="1043640" cy="1094400"/>
            </a:xfrm>
            <a:custGeom>
              <a:avLst/>
              <a:gdLst/>
              <a:ahLst/>
              <a:cxnLst/>
              <a:rect l="l" t="t" r="r" b="b"/>
              <a:pathLst>
                <a:path w="1096" h="1148">
                  <a:moveTo>
                    <a:pt x="548" y="0"/>
                  </a:moveTo>
                  <a:lnTo>
                    <a:pt x="548" y="0"/>
                  </a:lnTo>
                  <a:lnTo>
                    <a:pt x="983" y="0"/>
                  </a:lnTo>
                  <a:cubicBezTo>
                    <a:pt x="1045" y="0"/>
                    <a:pt x="1096" y="50"/>
                    <a:pt x="1096" y="113"/>
                  </a:cubicBezTo>
                  <a:lnTo>
                    <a:pt x="1096" y="1035"/>
                  </a:lnTo>
                  <a:cubicBezTo>
                    <a:pt x="1096" y="1098"/>
                    <a:pt x="1045" y="1148"/>
                    <a:pt x="983" y="1148"/>
                  </a:cubicBezTo>
                  <a:lnTo>
                    <a:pt x="113" y="1148"/>
                  </a:lnTo>
                  <a:cubicBezTo>
                    <a:pt x="51" y="1148"/>
                    <a:pt x="0" y="1098"/>
                    <a:pt x="0" y="1035"/>
                  </a:cubicBezTo>
                  <a:lnTo>
                    <a:pt x="0" y="113"/>
                  </a:lnTo>
                  <a:cubicBezTo>
                    <a:pt x="0" y="50"/>
                    <a:pt x="51" y="0"/>
                    <a:pt x="113" y="0"/>
                  </a:cubicBezTo>
                </a:path>
              </a:pathLst>
            </a:custGeom>
            <a:solidFill>
              <a:srgbClr val="FEFEFE"/>
            </a:solidFill>
            <a:ln w="3175">
              <a:noFill/>
            </a:ln>
            <a:effectLst>
              <a:outerShdw blurRad="50760" dist="37674" dir="2700000" algn="tl" rotWithShape="0">
                <a:srgbClr val="000000">
                  <a:alpha val="40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169" name="Picture 50" descr="Greece.tif"/>
            <p:cNvPicPr/>
            <p:nvPr/>
          </p:nvPicPr>
          <p:blipFill>
            <a:blip r:embed="rId19"/>
            <a:stretch/>
          </p:blipFill>
          <p:spPr>
            <a:xfrm>
              <a:off x="6408360" y="2578320"/>
              <a:ext cx="608400" cy="60840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93" name="TextBox 2090"/>
            <p:cNvSpPr/>
            <p:nvPr/>
          </p:nvSpPr>
          <p:spPr>
            <a:xfrm>
              <a:off x="6192720" y="3396960"/>
              <a:ext cx="1042920" cy="214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t">
              <a:noAutofit/>
            </a:bodyPr>
            <a:lstStyle/>
            <a:p>
              <a:pPr algn="ctr">
                <a:lnSpc>
                  <a:spcPct val="100000"/>
                </a:lnSpc>
                <a:buNone/>
              </a:pPr>
              <a:r>
                <a:rPr lang="en-US" sz="800" b="1" strike="noStrike" spc="-1">
                  <a:solidFill>
                    <a:srgbClr val="000000"/>
                  </a:solidFill>
                  <a:latin typeface="Calibri"/>
                  <a:ea typeface="DejaVu Sans"/>
                </a:rPr>
                <a:t>GREECE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212" name="TextBox 2117"/>
            <p:cNvSpPr/>
            <p:nvPr/>
          </p:nvSpPr>
          <p:spPr>
            <a:xfrm>
              <a:off x="6124320" y="3176640"/>
              <a:ext cx="1149480" cy="27252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t">
              <a:spAutoFit/>
            </a:bodyPr>
            <a:lstStyle/>
            <a:p>
              <a:pPr algn="ctr">
                <a:lnSpc>
                  <a:spcPct val="100000"/>
                </a:lnSpc>
                <a:buNone/>
              </a:pPr>
              <a:r>
                <a:rPr lang="en-US" sz="600" b="0" strike="noStrike" spc="-1" dirty="0">
                  <a:solidFill>
                    <a:srgbClr val="000000"/>
                  </a:solidFill>
                  <a:latin typeface="Arial"/>
                  <a:ea typeface="DejaVu Sans"/>
                </a:rPr>
                <a:t>National Centre for Scientific</a:t>
              </a:r>
              <a:endParaRPr lang="en-US" sz="600" b="0" strike="noStrike" spc="-1" dirty="0">
                <a:latin typeface="Arial"/>
              </a:endParaRPr>
            </a:p>
            <a:p>
              <a:pPr algn="ctr">
                <a:lnSpc>
                  <a:spcPct val="100000"/>
                </a:lnSpc>
                <a:buNone/>
              </a:pPr>
              <a:r>
                <a:rPr lang="en-US" sz="600" b="0" strike="noStrike" spc="-1" dirty="0">
                  <a:solidFill>
                    <a:srgbClr val="000000"/>
                  </a:solidFill>
                  <a:latin typeface="Arial"/>
                  <a:ea typeface="DejaVu Sans"/>
                </a:rPr>
                <a:t>Research “</a:t>
              </a:r>
              <a:r>
                <a:rPr lang="en-US" sz="600" b="0" strike="noStrike" spc="-1" dirty="0" err="1">
                  <a:solidFill>
                    <a:srgbClr val="000000"/>
                  </a:solidFill>
                  <a:latin typeface="Arial"/>
                  <a:ea typeface="DejaVu Sans"/>
                </a:rPr>
                <a:t>Demokritos</a:t>
              </a:r>
              <a:r>
                <a:rPr lang="en-US" sz="600" b="0" strike="noStrike" spc="-1" dirty="0">
                  <a:solidFill>
                    <a:srgbClr val="000000"/>
                  </a:solidFill>
                  <a:latin typeface="Arial"/>
                  <a:ea typeface="DejaVu Sans"/>
                </a:rPr>
                <a:t>”</a:t>
              </a:r>
              <a:endParaRPr lang="en-US" sz="600" b="0" strike="noStrike" spc="-1" dirty="0">
                <a:latin typeface="Arial"/>
              </a:endParaRPr>
            </a:p>
          </p:txBody>
        </p:sp>
      </p:grpSp>
      <p:sp>
        <p:nvSpPr>
          <p:cNvPr id="213" name="TextBox 2118"/>
          <p:cNvSpPr/>
          <p:nvPr/>
        </p:nvSpPr>
        <p:spPr>
          <a:xfrm>
            <a:off x="7250400" y="3226320"/>
            <a:ext cx="1134360" cy="181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600" b="0" strike="noStrike" spc="-1">
                <a:solidFill>
                  <a:srgbClr val="000000"/>
                </a:solidFill>
                <a:latin typeface="Arial"/>
                <a:ea typeface="DejaVu Sans"/>
              </a:rPr>
              <a:t>Centre for Energy Research</a:t>
            </a:r>
            <a:endParaRPr lang="en-US" sz="600" b="0" strike="noStrike" spc="-1">
              <a:latin typeface="Arial"/>
            </a:endParaRPr>
          </a:p>
        </p:txBody>
      </p:sp>
      <p:sp>
        <p:nvSpPr>
          <p:cNvPr id="214" name="TextBox 2120"/>
          <p:cNvSpPr/>
          <p:nvPr/>
        </p:nvSpPr>
        <p:spPr>
          <a:xfrm>
            <a:off x="9555120" y="3067200"/>
            <a:ext cx="950040" cy="393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500" b="0" strike="noStrike" spc="-1">
                <a:solidFill>
                  <a:srgbClr val="000000"/>
                </a:solidFill>
                <a:latin typeface="Arial"/>
                <a:ea typeface="DejaVu Sans"/>
              </a:rPr>
              <a:t>Italian National Agency for</a:t>
            </a:r>
            <a:endParaRPr lang="en-US" sz="5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en-US" sz="500" b="0" strike="noStrike" spc="-1">
                <a:solidFill>
                  <a:srgbClr val="000000"/>
                </a:solidFill>
                <a:latin typeface="Arial"/>
                <a:ea typeface="DejaVu Sans"/>
              </a:rPr>
              <a:t>New Technologies, Energy</a:t>
            </a:r>
            <a:endParaRPr lang="en-US" sz="5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en-US" sz="500" b="0" strike="noStrike" spc="-1">
                <a:solidFill>
                  <a:srgbClr val="000000"/>
                </a:solidFill>
                <a:latin typeface="Arial"/>
                <a:ea typeface="DejaVu Sans"/>
              </a:rPr>
              <a:t>and Sustainable Economic </a:t>
            </a:r>
            <a:endParaRPr lang="en-US" sz="5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en-US" sz="500" b="0" strike="noStrike" spc="-1">
                <a:solidFill>
                  <a:srgbClr val="000000"/>
                </a:solidFill>
                <a:latin typeface="Arial"/>
                <a:ea typeface="DejaVu Sans"/>
              </a:rPr>
              <a:t>Development</a:t>
            </a:r>
            <a:endParaRPr lang="en-US" sz="500" b="0" strike="noStrike" spc="-1">
              <a:latin typeface="Arial"/>
            </a:endParaRPr>
          </a:p>
        </p:txBody>
      </p:sp>
      <p:sp>
        <p:nvSpPr>
          <p:cNvPr id="215" name="TextBox 2122"/>
          <p:cNvSpPr/>
          <p:nvPr/>
        </p:nvSpPr>
        <p:spPr>
          <a:xfrm>
            <a:off x="5149440" y="4492440"/>
            <a:ext cx="943920" cy="241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500" b="0" strike="noStrike" spc="-1">
                <a:solidFill>
                  <a:srgbClr val="000000"/>
                </a:solidFill>
                <a:latin typeface="Arial"/>
                <a:ea typeface="DejaVu Sans"/>
              </a:rPr>
              <a:t>Institute of Plasma Physics</a:t>
            </a:r>
            <a:endParaRPr lang="en-US" sz="5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en-US" sz="500" b="0" strike="noStrike" spc="-1">
                <a:solidFill>
                  <a:srgbClr val="000000"/>
                </a:solidFill>
                <a:latin typeface="Arial"/>
                <a:ea typeface="DejaVu Sans"/>
              </a:rPr>
              <a:t>And Laser Microfusion</a:t>
            </a:r>
            <a:endParaRPr lang="en-US" sz="500" b="0" strike="noStrike" spc="-1">
              <a:latin typeface="Arial"/>
            </a:endParaRPr>
          </a:p>
        </p:txBody>
      </p:sp>
      <p:pic>
        <p:nvPicPr>
          <p:cNvPr id="216" name="Picture 3" descr="\\de-ews-fs01\efdawork\PI team\PICTURES AND GRAPHICS\LOGOS\Logos Consortium Members\Logos Consortium Members as on Users Website\Portugal (ipfn).jpg"/>
          <p:cNvPicPr/>
          <p:nvPr/>
        </p:nvPicPr>
        <p:blipFill>
          <a:blip r:embed="rId20"/>
          <a:stretch/>
        </p:blipFill>
        <p:spPr>
          <a:xfrm>
            <a:off x="6239880" y="4186080"/>
            <a:ext cx="970920" cy="253800"/>
          </a:xfrm>
          <a:prstGeom prst="rect">
            <a:avLst/>
          </a:prstGeom>
          <a:ln w="0">
            <a:noFill/>
          </a:ln>
        </p:spPr>
      </p:pic>
      <p:sp>
        <p:nvSpPr>
          <p:cNvPr id="217" name="TextBox 2124"/>
          <p:cNvSpPr/>
          <p:nvPr/>
        </p:nvSpPr>
        <p:spPr>
          <a:xfrm>
            <a:off x="7374240" y="4569120"/>
            <a:ext cx="898200" cy="165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500" b="0" strike="noStrike" spc="-1">
                <a:solidFill>
                  <a:srgbClr val="000000"/>
                </a:solidFill>
                <a:latin typeface="Arial"/>
                <a:ea typeface="DejaVu Sans"/>
              </a:rPr>
              <a:t>Institute for Atom Physics</a:t>
            </a:r>
            <a:endParaRPr lang="en-US" sz="500" b="0" strike="noStrike" spc="-1">
              <a:latin typeface="Arial"/>
            </a:endParaRPr>
          </a:p>
        </p:txBody>
      </p:sp>
      <p:sp>
        <p:nvSpPr>
          <p:cNvPr id="218" name="TextBox 2126"/>
          <p:cNvSpPr/>
          <p:nvPr/>
        </p:nvSpPr>
        <p:spPr>
          <a:xfrm>
            <a:off x="9637560" y="4569120"/>
            <a:ext cx="777600" cy="165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sz="500" b="0" strike="noStrike" spc="-1">
                <a:solidFill>
                  <a:srgbClr val="000000"/>
                </a:solidFill>
                <a:latin typeface="Arial"/>
                <a:ea typeface="DejaVu Sans"/>
              </a:rPr>
              <a:t>Jožef Stefan Institute</a:t>
            </a:r>
            <a:endParaRPr lang="en-US" sz="500" b="0" strike="noStrike" spc="-1">
              <a:latin typeface="Arial"/>
            </a:endParaRPr>
          </a:p>
        </p:txBody>
      </p:sp>
      <p:pic>
        <p:nvPicPr>
          <p:cNvPr id="219" name="Picture 4" descr="\\de-ews-fs01\efdawork\PI team\PICTURES AND GRAPHICS\LOGOS\Logos Consortium Members\Logos Consortium Members as on Users Website\Spain (Ciemat).jpg"/>
          <p:cNvPicPr/>
          <p:nvPr/>
        </p:nvPicPr>
        <p:blipFill>
          <a:blip r:embed="rId21"/>
          <a:stretch/>
        </p:blipFill>
        <p:spPr>
          <a:xfrm>
            <a:off x="1775520" y="5242680"/>
            <a:ext cx="1010520" cy="536400"/>
          </a:xfrm>
          <a:prstGeom prst="rect">
            <a:avLst/>
          </a:prstGeom>
          <a:ln w="0">
            <a:noFill/>
          </a:ln>
        </p:spPr>
      </p:pic>
      <p:sp>
        <p:nvSpPr>
          <p:cNvPr id="220" name="TextBox 2128"/>
          <p:cNvSpPr/>
          <p:nvPr/>
        </p:nvSpPr>
        <p:spPr>
          <a:xfrm>
            <a:off x="1755720" y="5818680"/>
            <a:ext cx="1072080" cy="241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500" b="0" strike="noStrike" spc="-1">
                <a:solidFill>
                  <a:srgbClr val="000000"/>
                </a:solidFill>
                <a:latin typeface="Arial"/>
                <a:ea typeface="DejaVu Sans"/>
              </a:rPr>
              <a:t>Centre for Energy, Environment</a:t>
            </a:r>
            <a:endParaRPr lang="en-US" sz="5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en-US" sz="500" b="0" strike="noStrike" spc="-1">
                <a:solidFill>
                  <a:srgbClr val="000000"/>
                </a:solidFill>
                <a:latin typeface="Arial"/>
                <a:ea typeface="DejaVu Sans"/>
              </a:rPr>
              <a:t>And Technology Research</a:t>
            </a:r>
            <a:endParaRPr lang="en-US" sz="500" b="0" strike="noStrike" spc="-1">
              <a:latin typeface="Arial"/>
            </a:endParaRPr>
          </a:p>
        </p:txBody>
      </p:sp>
      <p:sp>
        <p:nvSpPr>
          <p:cNvPr id="221" name="TextBox 2129"/>
          <p:cNvSpPr/>
          <p:nvPr/>
        </p:nvSpPr>
        <p:spPr>
          <a:xfrm>
            <a:off x="2929320" y="5890680"/>
            <a:ext cx="937800" cy="165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500" b="0" strike="noStrike" spc="-1">
                <a:solidFill>
                  <a:srgbClr val="000000"/>
                </a:solidFill>
                <a:latin typeface="Arial"/>
                <a:ea typeface="DejaVu Sans"/>
              </a:rPr>
              <a:t>Swedish Research Council</a:t>
            </a:r>
            <a:endParaRPr lang="en-US" sz="500" b="0" strike="noStrike" spc="-1">
              <a:latin typeface="Arial"/>
            </a:endParaRPr>
          </a:p>
        </p:txBody>
      </p:sp>
      <p:sp>
        <p:nvSpPr>
          <p:cNvPr id="222" name="TextBox 2130"/>
          <p:cNvSpPr/>
          <p:nvPr/>
        </p:nvSpPr>
        <p:spPr>
          <a:xfrm>
            <a:off x="6237000" y="5818320"/>
            <a:ext cx="965160" cy="241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500" b="0" strike="noStrike" spc="-1">
                <a:solidFill>
                  <a:srgbClr val="000000"/>
                </a:solidFill>
                <a:latin typeface="Arial"/>
                <a:ea typeface="DejaVu Sans"/>
              </a:rPr>
              <a:t>Kharkov Institute of Physics</a:t>
            </a:r>
            <a:endParaRPr lang="en-US" sz="5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en-US" sz="500" b="0" strike="noStrike" spc="-1">
                <a:solidFill>
                  <a:srgbClr val="000000"/>
                </a:solidFill>
                <a:latin typeface="Arial"/>
                <a:ea typeface="DejaVu Sans"/>
              </a:rPr>
              <a:t>and Technology</a:t>
            </a:r>
            <a:endParaRPr lang="en-US" sz="500" b="0" strike="noStrike" spc="-1">
              <a:latin typeface="Arial"/>
            </a:endParaRPr>
          </a:p>
        </p:txBody>
      </p:sp>
      <p:pic>
        <p:nvPicPr>
          <p:cNvPr id="223" name="Picture 2" descr="\\de-ews-fs01\efdawork\PI team\PICTURES AND GRAPHICS\LOGOS\Logos Consortium Members\Logos Consortium Members as on Users Website\Finland (VTT).jpg"/>
          <p:cNvPicPr/>
          <p:nvPr/>
        </p:nvPicPr>
        <p:blipFill>
          <a:blip r:embed="rId22"/>
          <a:stretch/>
        </p:blipFill>
        <p:spPr>
          <a:xfrm>
            <a:off x="9541440" y="1320120"/>
            <a:ext cx="982440" cy="504360"/>
          </a:xfrm>
          <a:prstGeom prst="rect">
            <a:avLst/>
          </a:prstGeom>
          <a:ln w="0">
            <a:noFill/>
          </a:ln>
        </p:spPr>
      </p:pic>
      <p:pic>
        <p:nvPicPr>
          <p:cNvPr id="224" name="Picture 5"/>
          <p:cNvPicPr/>
          <p:nvPr/>
        </p:nvPicPr>
        <p:blipFill>
          <a:blip r:embed="rId23"/>
          <a:stretch/>
        </p:blipFill>
        <p:spPr>
          <a:xfrm>
            <a:off x="3986280" y="5386680"/>
            <a:ext cx="1028520" cy="444600"/>
          </a:xfrm>
          <a:prstGeom prst="rect">
            <a:avLst/>
          </a:prstGeom>
          <a:ln w="0">
            <a:noFill/>
          </a:ln>
        </p:spPr>
      </p:pic>
      <p:pic>
        <p:nvPicPr>
          <p:cNvPr id="225" name="Picture 8"/>
          <p:cNvPicPr/>
          <p:nvPr/>
        </p:nvPicPr>
        <p:blipFill>
          <a:blip r:embed="rId24"/>
          <a:stretch/>
        </p:blipFill>
        <p:spPr>
          <a:xfrm>
            <a:off x="2927520" y="2870280"/>
            <a:ext cx="892800" cy="258840"/>
          </a:xfrm>
          <a:prstGeom prst="rect">
            <a:avLst/>
          </a:prstGeom>
          <a:ln w="0">
            <a:noFill/>
          </a:ln>
        </p:spPr>
      </p:pic>
      <p:pic>
        <p:nvPicPr>
          <p:cNvPr id="226" name="Picture 9"/>
          <p:cNvPicPr/>
          <p:nvPr/>
        </p:nvPicPr>
        <p:blipFill>
          <a:blip r:embed="rId25"/>
          <a:stretch/>
        </p:blipFill>
        <p:spPr>
          <a:xfrm>
            <a:off x="1802880" y="4188960"/>
            <a:ext cx="965520" cy="192960"/>
          </a:xfrm>
          <a:prstGeom prst="rect">
            <a:avLst/>
          </a:prstGeom>
          <a:ln w="0">
            <a:noFill/>
          </a:ln>
        </p:spPr>
      </p:pic>
      <p:pic>
        <p:nvPicPr>
          <p:cNvPr id="228" name="Grafik 91"/>
          <p:cNvPicPr/>
          <p:nvPr/>
        </p:nvPicPr>
        <p:blipFill>
          <a:blip r:embed="rId26"/>
          <a:srcRect l="3483" t="24641" r="10301" b="29822"/>
          <a:stretch/>
        </p:blipFill>
        <p:spPr>
          <a:xfrm>
            <a:off x="5087160" y="2859480"/>
            <a:ext cx="1042920" cy="375480"/>
          </a:xfrm>
          <a:prstGeom prst="rect">
            <a:avLst/>
          </a:prstGeom>
          <a:ln w="0">
            <a:noFill/>
          </a:ln>
        </p:spPr>
      </p:pic>
      <p:sp>
        <p:nvSpPr>
          <p:cNvPr id="95" name="Rectangle 2">
            <a:extLst>
              <a:ext uri="{FF2B5EF4-FFF2-40B4-BE49-F238E27FC236}">
                <a16:creationId xmlns:a16="http://schemas.microsoft.com/office/drawing/2014/main" id="{5423D05A-AEC3-4C2C-ABDA-95AD3D5E01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784" y="197966"/>
            <a:ext cx="10261704" cy="49473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buNone/>
            </a:pPr>
            <a:r>
              <a:rPr lang="en-US" sz="2400" b="1" dirty="0"/>
              <a:t>WPMAT / WPPRD-MAT Members</a:t>
            </a:r>
          </a:p>
        </p:txBody>
      </p:sp>
    </p:spTree>
    <p:extLst>
      <p:ext uri="{BB962C8B-B14F-4D97-AF65-F5344CB8AC3E}">
        <p14:creationId xmlns:p14="http://schemas.microsoft.com/office/powerpoint/2010/main" val="3406857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992</Words>
  <Application>Microsoft Office PowerPoint</Application>
  <PresentationFormat>Breitbild</PresentationFormat>
  <Paragraphs>128</Paragraphs>
  <Slides>8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DejaVu Sans</vt:lpstr>
      <vt:lpstr>Wingdings</vt:lpstr>
      <vt:lpstr>Benutzerdefiniertes Design</vt:lpstr>
      <vt:lpstr>Overview on high heat flux and functional qualification needs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Tema AG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dott</dc:creator>
  <cp:lastModifiedBy>Pintsuk</cp:lastModifiedBy>
  <cp:revision>2243</cp:revision>
  <cp:lastPrinted>2007-11-29T18:00:19Z</cp:lastPrinted>
  <dcterms:created xsi:type="dcterms:W3CDTF">2006-01-19T12:56:44Z</dcterms:created>
  <dcterms:modified xsi:type="dcterms:W3CDTF">2023-10-13T13:55:51Z</dcterms:modified>
</cp:coreProperties>
</file>