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2" r:id="rId3"/>
    <p:sldId id="261" r:id="rId4"/>
    <p:sldId id="279" r:id="rId5"/>
    <p:sldId id="273" r:id="rId6"/>
    <p:sldId id="259" r:id="rId7"/>
    <p:sldId id="264" r:id="rId8"/>
    <p:sldId id="265" r:id="rId9"/>
    <p:sldId id="275" r:id="rId10"/>
    <p:sldId id="263" r:id="rId11"/>
    <p:sldId id="274" r:id="rId12"/>
    <p:sldId id="282" r:id="rId13"/>
    <p:sldId id="281" r:id="rId14"/>
    <p:sldId id="288" r:id="rId15"/>
    <p:sldId id="267" r:id="rId16"/>
    <p:sldId id="268" r:id="rId17"/>
    <p:sldId id="284" r:id="rId18"/>
    <p:sldId id="285" r:id="rId19"/>
    <p:sldId id="286" r:id="rId20"/>
    <p:sldId id="287" r:id="rId21"/>
    <p:sldId id="283" r:id="rId22"/>
  </p:sldIdLst>
  <p:sldSz cx="12192000" cy="6858000"/>
  <p:notesSz cx="9926638" cy="67976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43ED59-20C7-4FDF-8DCA-8A14D1AA1C8C}" name="Microsoft Office User" initials="MOU" userId="Microsoft Office User" providerId="None"/>
  <p188:author id="{9BDBA59C-3934-9D57-FAB4-7476FB11372F}" name="IRENE ÁLVAREZ CASTRO" initials="IÁ" userId="S::iac@ms.ugr.es::0154b48c-f3e1-4c92-bffa-165354737450" providerId="AD"/>
  <p188:author id="{18B1BAA0-3BC8-FEFF-38F8-8AE1FFA81C35}" name="Irene Alvarez" initials="IA" userId="0c9b5e242aa8748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99D"/>
    <a:srgbClr val="16595D"/>
    <a:srgbClr val="1B3159"/>
    <a:srgbClr val="DB7C79"/>
    <a:srgbClr val="AC79AA"/>
    <a:srgbClr val="B679A3"/>
    <a:srgbClr val="F56000"/>
    <a:srgbClr val="00FFCC"/>
    <a:srgbClr val="0B8F32"/>
    <a:srgbClr val="7A4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9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513A21-B1F0-4C44-AFAF-7F85C08E8C6F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6EDF9920-439D-443D-B011-1A6AC9B75133}">
      <dgm:prSet phldrT="[Texto]" custT="1"/>
      <dgm:spPr/>
      <dgm:t>
        <a:bodyPr/>
        <a:lstStyle/>
        <a:p>
          <a:r>
            <a:rPr lang="en-US" sz="2000" dirty="0">
              <a:cs typeface="+mn-cs"/>
            </a:rPr>
            <a:t>The neutron fluence rate is very different from one capsule to another and also within the same capsule</a:t>
          </a:r>
          <a:endParaRPr lang="es-ES" sz="2000" dirty="0"/>
        </a:p>
      </dgm:t>
    </dgm:pt>
    <dgm:pt modelId="{731E879F-E120-4688-9BA9-64DFE0A73596}" type="parTrans" cxnId="{AEE5EC50-A79B-40AA-B8CB-AC58F1CA6088}">
      <dgm:prSet/>
      <dgm:spPr/>
      <dgm:t>
        <a:bodyPr/>
        <a:lstStyle/>
        <a:p>
          <a:endParaRPr lang="es-ES"/>
        </a:p>
      </dgm:t>
    </dgm:pt>
    <dgm:pt modelId="{195CBED0-A042-4413-BD58-8953129CD124}" type="sibTrans" cxnId="{AEE5EC50-A79B-40AA-B8CB-AC58F1CA6088}">
      <dgm:prSet/>
      <dgm:spPr>
        <a:ln w="38100">
          <a:solidFill>
            <a:srgbClr val="16595D"/>
          </a:solidFill>
        </a:ln>
      </dgm:spPr>
      <dgm:t>
        <a:bodyPr/>
        <a:lstStyle/>
        <a:p>
          <a:endParaRPr lang="es-ES"/>
        </a:p>
      </dgm:t>
    </dgm:pt>
    <dgm:pt modelId="{E43B6F38-7798-4B06-947E-242E19614FF2}">
      <dgm:prSet custT="1"/>
      <dgm:spPr/>
      <dgm:t>
        <a:bodyPr/>
        <a:lstStyle/>
        <a:p>
          <a:r>
            <a:rPr lang="en-US" sz="2000" dirty="0">
              <a:cs typeface="+mn-cs"/>
            </a:rPr>
            <a:t>Objective of this work: estimate dose uncertainties in specimen evaluation</a:t>
          </a:r>
        </a:p>
      </dgm:t>
    </dgm:pt>
    <dgm:pt modelId="{DEDFDA68-B44C-4809-8AD8-04513BFE4E16}" type="parTrans" cxnId="{68699789-3BD0-4BD8-B68B-2D15BE2CF2DD}">
      <dgm:prSet/>
      <dgm:spPr/>
      <dgm:t>
        <a:bodyPr/>
        <a:lstStyle/>
        <a:p>
          <a:endParaRPr lang="es-ES"/>
        </a:p>
      </dgm:t>
    </dgm:pt>
    <dgm:pt modelId="{981E16EF-0777-4C7D-B5A8-56356D8BF761}" type="sibTrans" cxnId="{68699789-3BD0-4BD8-B68B-2D15BE2CF2DD}">
      <dgm:prSet/>
      <dgm:spPr/>
      <dgm:t>
        <a:bodyPr/>
        <a:lstStyle/>
        <a:p>
          <a:endParaRPr lang="es-ES"/>
        </a:p>
      </dgm:t>
    </dgm:pt>
    <dgm:pt modelId="{09D6452C-1557-4260-B413-4FF8A86E84EE}">
      <dgm:prSet custT="1"/>
      <dgm:spPr/>
      <dgm:t>
        <a:bodyPr/>
        <a:lstStyle/>
        <a:p>
          <a:r>
            <a:rPr lang="en-US" sz="2000" dirty="0">
              <a:cs typeface="+mn-cs"/>
            </a:rPr>
            <a:t>To study how the specimens distribution influences the dose and its uncertainty</a:t>
          </a:r>
        </a:p>
      </dgm:t>
    </dgm:pt>
    <dgm:pt modelId="{04194DDD-EC20-4F3A-AA87-EF777E96B922}" type="parTrans" cxnId="{DB56A953-3189-459B-B2B3-2A9DB60DD05D}">
      <dgm:prSet/>
      <dgm:spPr/>
      <dgm:t>
        <a:bodyPr/>
        <a:lstStyle/>
        <a:p>
          <a:endParaRPr lang="es-ES"/>
        </a:p>
      </dgm:t>
    </dgm:pt>
    <dgm:pt modelId="{B1D97020-3E2A-4925-813F-16311471B90B}" type="sibTrans" cxnId="{DB56A953-3189-459B-B2B3-2A9DB60DD05D}">
      <dgm:prSet/>
      <dgm:spPr/>
      <dgm:t>
        <a:bodyPr/>
        <a:lstStyle/>
        <a:p>
          <a:endParaRPr lang="es-ES"/>
        </a:p>
      </dgm:t>
    </dgm:pt>
    <dgm:pt modelId="{4A86CD89-6271-4681-BB12-27B417AFF163}">
      <dgm:prSet custT="1"/>
      <dgm:spPr/>
      <dgm:t>
        <a:bodyPr/>
        <a:lstStyle/>
        <a:p>
          <a:r>
            <a:rPr lang="en-US" sz="2000" dirty="0">
              <a:cs typeface="+mn-cs"/>
            </a:rPr>
            <a:t>To study the different configurations available for the rigs, </a:t>
          </a:r>
          <a:r>
            <a:rPr lang="en-US" sz="2000" dirty="0" err="1">
              <a:cs typeface="+mn-cs"/>
            </a:rPr>
            <a:t>analysing</a:t>
          </a:r>
          <a:r>
            <a:rPr lang="en-US" sz="2000" dirty="0">
              <a:cs typeface="+mn-cs"/>
            </a:rPr>
            <a:t> the neutron fluence rate, the </a:t>
          </a:r>
          <a:r>
            <a:rPr lang="en-US" sz="2000" dirty="0" err="1">
              <a:cs typeface="+mn-cs"/>
            </a:rPr>
            <a:t>NRT_dpa</a:t>
          </a:r>
          <a:r>
            <a:rPr lang="en-US" sz="2000" dirty="0">
              <a:cs typeface="+mn-cs"/>
            </a:rPr>
            <a:t> and the gas production</a:t>
          </a:r>
        </a:p>
      </dgm:t>
    </dgm:pt>
    <dgm:pt modelId="{BAFDF48A-B864-451F-92CD-9F6F24E84F5E}" type="parTrans" cxnId="{3BECC9A6-84FE-4F29-BAD3-AE9400F22764}">
      <dgm:prSet/>
      <dgm:spPr/>
      <dgm:t>
        <a:bodyPr/>
        <a:lstStyle/>
        <a:p>
          <a:endParaRPr lang="es-ES"/>
        </a:p>
      </dgm:t>
    </dgm:pt>
    <dgm:pt modelId="{1033EC88-2A79-4A54-AD69-8EF10B5F6A5F}" type="sibTrans" cxnId="{3BECC9A6-84FE-4F29-BAD3-AE9400F22764}">
      <dgm:prSet/>
      <dgm:spPr/>
      <dgm:t>
        <a:bodyPr/>
        <a:lstStyle/>
        <a:p>
          <a:endParaRPr lang="es-ES"/>
        </a:p>
      </dgm:t>
    </dgm:pt>
    <dgm:pt modelId="{12B7DDD6-C8C7-427E-A6A2-9D80790336B0}" type="pres">
      <dgm:prSet presAssocID="{65513A21-B1F0-4C44-AFAF-7F85C08E8C6F}" presName="Name0" presStyleCnt="0">
        <dgm:presLayoutVars>
          <dgm:chMax val="7"/>
          <dgm:chPref val="7"/>
          <dgm:dir/>
        </dgm:presLayoutVars>
      </dgm:prSet>
      <dgm:spPr/>
    </dgm:pt>
    <dgm:pt modelId="{AE9EC59A-E8A8-4130-AB49-FA51D6202CA0}" type="pres">
      <dgm:prSet presAssocID="{65513A21-B1F0-4C44-AFAF-7F85C08E8C6F}" presName="Name1" presStyleCnt="0"/>
      <dgm:spPr/>
    </dgm:pt>
    <dgm:pt modelId="{D10A8D45-2439-40D5-996D-B7D1A2C28BB4}" type="pres">
      <dgm:prSet presAssocID="{65513A21-B1F0-4C44-AFAF-7F85C08E8C6F}" presName="cycle" presStyleCnt="0"/>
      <dgm:spPr/>
    </dgm:pt>
    <dgm:pt modelId="{53DACA4C-CC97-4DB1-8D13-B0D3CDD77CAD}" type="pres">
      <dgm:prSet presAssocID="{65513A21-B1F0-4C44-AFAF-7F85C08E8C6F}" presName="srcNode" presStyleLbl="node1" presStyleIdx="0" presStyleCnt="4"/>
      <dgm:spPr/>
    </dgm:pt>
    <dgm:pt modelId="{54C8CDE8-9E3E-4130-95BE-7B54099C59AA}" type="pres">
      <dgm:prSet presAssocID="{65513A21-B1F0-4C44-AFAF-7F85C08E8C6F}" presName="conn" presStyleLbl="parChTrans1D2" presStyleIdx="0" presStyleCnt="1"/>
      <dgm:spPr/>
    </dgm:pt>
    <dgm:pt modelId="{3D912419-95BF-4C10-963E-21027FC4119B}" type="pres">
      <dgm:prSet presAssocID="{65513A21-B1F0-4C44-AFAF-7F85C08E8C6F}" presName="extraNode" presStyleLbl="node1" presStyleIdx="0" presStyleCnt="4"/>
      <dgm:spPr/>
    </dgm:pt>
    <dgm:pt modelId="{41B7262D-87B5-4D33-B771-045EC5766692}" type="pres">
      <dgm:prSet presAssocID="{65513A21-B1F0-4C44-AFAF-7F85C08E8C6F}" presName="dstNode" presStyleLbl="node1" presStyleIdx="0" presStyleCnt="4"/>
      <dgm:spPr/>
    </dgm:pt>
    <dgm:pt modelId="{2E49A6D9-856E-4213-8D5A-EEA012237397}" type="pres">
      <dgm:prSet presAssocID="{6EDF9920-439D-443D-B011-1A6AC9B75133}" presName="text_1" presStyleLbl="node1" presStyleIdx="0" presStyleCnt="4">
        <dgm:presLayoutVars>
          <dgm:bulletEnabled val="1"/>
        </dgm:presLayoutVars>
      </dgm:prSet>
      <dgm:spPr/>
    </dgm:pt>
    <dgm:pt modelId="{E6626E60-CBD1-4632-B68A-941215620F48}" type="pres">
      <dgm:prSet presAssocID="{6EDF9920-439D-443D-B011-1A6AC9B75133}" presName="accent_1" presStyleCnt="0"/>
      <dgm:spPr/>
    </dgm:pt>
    <dgm:pt modelId="{D3C13064-53BF-46C6-B839-7E715806E261}" type="pres">
      <dgm:prSet presAssocID="{6EDF9920-439D-443D-B011-1A6AC9B75133}" presName="accentRepeatNode" presStyleLbl="solidFgAcc1" presStyleIdx="0" presStyleCnt="4" custScaleX="74042" custScaleY="74042"/>
      <dgm:spPr>
        <a:solidFill>
          <a:srgbClr val="DB7C79"/>
        </a:solidFill>
      </dgm:spPr>
    </dgm:pt>
    <dgm:pt modelId="{C08237CA-7436-468F-8F21-80743AF71C30}" type="pres">
      <dgm:prSet presAssocID="{E43B6F38-7798-4B06-947E-242E19614FF2}" presName="text_2" presStyleLbl="node1" presStyleIdx="1" presStyleCnt="4">
        <dgm:presLayoutVars>
          <dgm:bulletEnabled val="1"/>
        </dgm:presLayoutVars>
      </dgm:prSet>
      <dgm:spPr/>
    </dgm:pt>
    <dgm:pt modelId="{04F4CA59-0B70-4AA6-B62B-7EBBA721173F}" type="pres">
      <dgm:prSet presAssocID="{E43B6F38-7798-4B06-947E-242E19614FF2}" presName="accent_2" presStyleCnt="0"/>
      <dgm:spPr/>
    </dgm:pt>
    <dgm:pt modelId="{B7580443-6BEC-48C5-8D23-B1B2ACB94C28}" type="pres">
      <dgm:prSet presAssocID="{E43B6F38-7798-4B06-947E-242E19614FF2}" presName="accentRepeatNode" presStyleLbl="solidFgAcc1" presStyleIdx="1" presStyleCnt="4" custScaleX="74042" custScaleY="74042"/>
      <dgm:spPr>
        <a:solidFill>
          <a:srgbClr val="AC79AA"/>
        </a:solidFill>
      </dgm:spPr>
    </dgm:pt>
    <dgm:pt modelId="{CAB9C106-4090-406D-AE9E-8F33317BE9A4}" type="pres">
      <dgm:prSet presAssocID="{09D6452C-1557-4260-B413-4FF8A86E84EE}" presName="text_3" presStyleLbl="node1" presStyleIdx="2" presStyleCnt="4">
        <dgm:presLayoutVars>
          <dgm:bulletEnabled val="1"/>
        </dgm:presLayoutVars>
      </dgm:prSet>
      <dgm:spPr/>
    </dgm:pt>
    <dgm:pt modelId="{3B618C1A-A33E-48F4-8502-3BD4D85BBF36}" type="pres">
      <dgm:prSet presAssocID="{09D6452C-1557-4260-B413-4FF8A86E84EE}" presName="accent_3" presStyleCnt="0"/>
      <dgm:spPr/>
    </dgm:pt>
    <dgm:pt modelId="{F5A122E2-6500-4E0F-A866-536078BC4A1B}" type="pres">
      <dgm:prSet presAssocID="{09D6452C-1557-4260-B413-4FF8A86E84EE}" presName="accentRepeatNode" presStyleLbl="solidFgAcc1" presStyleIdx="2" presStyleCnt="4" custScaleX="74042" custScaleY="74042"/>
      <dgm:spPr>
        <a:solidFill>
          <a:srgbClr val="DB7C79"/>
        </a:solidFill>
      </dgm:spPr>
    </dgm:pt>
    <dgm:pt modelId="{13644E31-8085-4DB5-A570-63D67EC7E48C}" type="pres">
      <dgm:prSet presAssocID="{4A86CD89-6271-4681-BB12-27B417AFF163}" presName="text_4" presStyleLbl="node1" presStyleIdx="3" presStyleCnt="4">
        <dgm:presLayoutVars>
          <dgm:bulletEnabled val="1"/>
        </dgm:presLayoutVars>
      </dgm:prSet>
      <dgm:spPr/>
    </dgm:pt>
    <dgm:pt modelId="{EA12B4A0-DC5F-4F69-949A-2488597A8667}" type="pres">
      <dgm:prSet presAssocID="{4A86CD89-6271-4681-BB12-27B417AFF163}" presName="accent_4" presStyleCnt="0"/>
      <dgm:spPr/>
    </dgm:pt>
    <dgm:pt modelId="{3B7A0F62-3619-4BBB-9F20-D915D514BB95}" type="pres">
      <dgm:prSet presAssocID="{4A86CD89-6271-4681-BB12-27B417AFF163}" presName="accentRepeatNode" presStyleLbl="solidFgAcc1" presStyleIdx="3" presStyleCnt="4" custScaleX="74042" custScaleY="74042"/>
      <dgm:spPr>
        <a:solidFill>
          <a:srgbClr val="AC79AA"/>
        </a:solidFill>
      </dgm:spPr>
    </dgm:pt>
  </dgm:ptLst>
  <dgm:cxnLst>
    <dgm:cxn modelId="{3E7F1017-5424-4216-8D91-71E5EE54264B}" type="presOf" srcId="{4A86CD89-6271-4681-BB12-27B417AFF163}" destId="{13644E31-8085-4DB5-A570-63D67EC7E48C}" srcOrd="0" destOrd="0" presId="urn:microsoft.com/office/officeart/2008/layout/VerticalCurvedList"/>
    <dgm:cxn modelId="{AEE5EC50-A79B-40AA-B8CB-AC58F1CA6088}" srcId="{65513A21-B1F0-4C44-AFAF-7F85C08E8C6F}" destId="{6EDF9920-439D-443D-B011-1A6AC9B75133}" srcOrd="0" destOrd="0" parTransId="{731E879F-E120-4688-9BA9-64DFE0A73596}" sibTransId="{195CBED0-A042-4413-BD58-8953129CD124}"/>
    <dgm:cxn modelId="{DB56A953-3189-459B-B2B3-2A9DB60DD05D}" srcId="{65513A21-B1F0-4C44-AFAF-7F85C08E8C6F}" destId="{09D6452C-1557-4260-B413-4FF8A86E84EE}" srcOrd="2" destOrd="0" parTransId="{04194DDD-EC20-4F3A-AA87-EF777E96B922}" sibTransId="{B1D97020-3E2A-4925-813F-16311471B90B}"/>
    <dgm:cxn modelId="{5A0C6154-0C3E-4419-8426-34C364626C4C}" type="presOf" srcId="{65513A21-B1F0-4C44-AFAF-7F85C08E8C6F}" destId="{12B7DDD6-C8C7-427E-A6A2-9D80790336B0}" srcOrd="0" destOrd="0" presId="urn:microsoft.com/office/officeart/2008/layout/VerticalCurvedList"/>
    <dgm:cxn modelId="{68699789-3BD0-4BD8-B68B-2D15BE2CF2DD}" srcId="{65513A21-B1F0-4C44-AFAF-7F85C08E8C6F}" destId="{E43B6F38-7798-4B06-947E-242E19614FF2}" srcOrd="1" destOrd="0" parTransId="{DEDFDA68-B44C-4809-8AD8-04513BFE4E16}" sibTransId="{981E16EF-0777-4C7D-B5A8-56356D8BF761}"/>
    <dgm:cxn modelId="{5D962E8C-23EB-47D0-860E-3F74CDD2A132}" type="presOf" srcId="{09D6452C-1557-4260-B413-4FF8A86E84EE}" destId="{CAB9C106-4090-406D-AE9E-8F33317BE9A4}" srcOrd="0" destOrd="0" presId="urn:microsoft.com/office/officeart/2008/layout/VerticalCurvedList"/>
    <dgm:cxn modelId="{0318C690-45BF-4F4D-B13A-239474AD9693}" type="presOf" srcId="{195CBED0-A042-4413-BD58-8953129CD124}" destId="{54C8CDE8-9E3E-4130-95BE-7B54099C59AA}" srcOrd="0" destOrd="0" presId="urn:microsoft.com/office/officeart/2008/layout/VerticalCurvedList"/>
    <dgm:cxn modelId="{3BECC9A6-84FE-4F29-BAD3-AE9400F22764}" srcId="{65513A21-B1F0-4C44-AFAF-7F85C08E8C6F}" destId="{4A86CD89-6271-4681-BB12-27B417AFF163}" srcOrd="3" destOrd="0" parTransId="{BAFDF48A-B864-451F-92CD-9F6F24E84F5E}" sibTransId="{1033EC88-2A79-4A54-AD69-8EF10B5F6A5F}"/>
    <dgm:cxn modelId="{830F5AB4-6B38-4A11-9B04-10F6DC0F0C06}" type="presOf" srcId="{E43B6F38-7798-4B06-947E-242E19614FF2}" destId="{C08237CA-7436-468F-8F21-80743AF71C30}" srcOrd="0" destOrd="0" presId="urn:microsoft.com/office/officeart/2008/layout/VerticalCurvedList"/>
    <dgm:cxn modelId="{1CB83DE7-989C-4221-AC16-1A7D17359922}" type="presOf" srcId="{6EDF9920-439D-443D-B011-1A6AC9B75133}" destId="{2E49A6D9-856E-4213-8D5A-EEA012237397}" srcOrd="0" destOrd="0" presId="urn:microsoft.com/office/officeart/2008/layout/VerticalCurvedList"/>
    <dgm:cxn modelId="{F87DD253-A2FB-4077-ADB0-17D161DBF4B3}" type="presParOf" srcId="{12B7DDD6-C8C7-427E-A6A2-9D80790336B0}" destId="{AE9EC59A-E8A8-4130-AB49-FA51D6202CA0}" srcOrd="0" destOrd="0" presId="urn:microsoft.com/office/officeart/2008/layout/VerticalCurvedList"/>
    <dgm:cxn modelId="{A0E6FFD3-8FB6-4327-AB60-EDFDD4904A67}" type="presParOf" srcId="{AE9EC59A-E8A8-4130-AB49-FA51D6202CA0}" destId="{D10A8D45-2439-40D5-996D-B7D1A2C28BB4}" srcOrd="0" destOrd="0" presId="urn:microsoft.com/office/officeart/2008/layout/VerticalCurvedList"/>
    <dgm:cxn modelId="{280748A5-91E4-43CE-882F-19EDD94A4EE6}" type="presParOf" srcId="{D10A8D45-2439-40D5-996D-B7D1A2C28BB4}" destId="{53DACA4C-CC97-4DB1-8D13-B0D3CDD77CAD}" srcOrd="0" destOrd="0" presId="urn:microsoft.com/office/officeart/2008/layout/VerticalCurvedList"/>
    <dgm:cxn modelId="{82A453EB-C29C-472E-83EA-9908A66E1106}" type="presParOf" srcId="{D10A8D45-2439-40D5-996D-B7D1A2C28BB4}" destId="{54C8CDE8-9E3E-4130-95BE-7B54099C59AA}" srcOrd="1" destOrd="0" presId="urn:microsoft.com/office/officeart/2008/layout/VerticalCurvedList"/>
    <dgm:cxn modelId="{84D20AFE-CAE5-4BC0-BC31-FD80511E35D5}" type="presParOf" srcId="{D10A8D45-2439-40D5-996D-B7D1A2C28BB4}" destId="{3D912419-95BF-4C10-963E-21027FC4119B}" srcOrd="2" destOrd="0" presId="urn:microsoft.com/office/officeart/2008/layout/VerticalCurvedList"/>
    <dgm:cxn modelId="{C26638F3-0FB6-4AEB-AC99-604D6E0F4314}" type="presParOf" srcId="{D10A8D45-2439-40D5-996D-B7D1A2C28BB4}" destId="{41B7262D-87B5-4D33-B771-045EC5766692}" srcOrd="3" destOrd="0" presId="urn:microsoft.com/office/officeart/2008/layout/VerticalCurvedList"/>
    <dgm:cxn modelId="{0AAB33C6-9F20-4001-BCC3-3DE2A2BE6145}" type="presParOf" srcId="{AE9EC59A-E8A8-4130-AB49-FA51D6202CA0}" destId="{2E49A6D9-856E-4213-8D5A-EEA012237397}" srcOrd="1" destOrd="0" presId="urn:microsoft.com/office/officeart/2008/layout/VerticalCurvedList"/>
    <dgm:cxn modelId="{54EBF20B-F722-4A96-A519-80E542F60A6A}" type="presParOf" srcId="{AE9EC59A-E8A8-4130-AB49-FA51D6202CA0}" destId="{E6626E60-CBD1-4632-B68A-941215620F48}" srcOrd="2" destOrd="0" presId="urn:microsoft.com/office/officeart/2008/layout/VerticalCurvedList"/>
    <dgm:cxn modelId="{C6A53027-F451-4859-90D8-D10AE4700E4D}" type="presParOf" srcId="{E6626E60-CBD1-4632-B68A-941215620F48}" destId="{D3C13064-53BF-46C6-B839-7E715806E261}" srcOrd="0" destOrd="0" presId="urn:microsoft.com/office/officeart/2008/layout/VerticalCurvedList"/>
    <dgm:cxn modelId="{60FDCE22-906C-4681-AF6E-702B2EEDE7B6}" type="presParOf" srcId="{AE9EC59A-E8A8-4130-AB49-FA51D6202CA0}" destId="{C08237CA-7436-468F-8F21-80743AF71C30}" srcOrd="3" destOrd="0" presId="urn:microsoft.com/office/officeart/2008/layout/VerticalCurvedList"/>
    <dgm:cxn modelId="{5FA02127-891C-45BF-832B-EDE71C6D8631}" type="presParOf" srcId="{AE9EC59A-E8A8-4130-AB49-FA51D6202CA0}" destId="{04F4CA59-0B70-4AA6-B62B-7EBBA721173F}" srcOrd="4" destOrd="0" presId="urn:microsoft.com/office/officeart/2008/layout/VerticalCurvedList"/>
    <dgm:cxn modelId="{6A565BBC-2179-48CA-84BF-A430D643D95F}" type="presParOf" srcId="{04F4CA59-0B70-4AA6-B62B-7EBBA721173F}" destId="{B7580443-6BEC-48C5-8D23-B1B2ACB94C28}" srcOrd="0" destOrd="0" presId="urn:microsoft.com/office/officeart/2008/layout/VerticalCurvedList"/>
    <dgm:cxn modelId="{69A47CCE-EE92-4B8B-954A-CDAA96986485}" type="presParOf" srcId="{AE9EC59A-E8A8-4130-AB49-FA51D6202CA0}" destId="{CAB9C106-4090-406D-AE9E-8F33317BE9A4}" srcOrd="5" destOrd="0" presId="urn:microsoft.com/office/officeart/2008/layout/VerticalCurvedList"/>
    <dgm:cxn modelId="{A3CC81BD-0769-4ED9-B9BD-5E4677A6FD9A}" type="presParOf" srcId="{AE9EC59A-E8A8-4130-AB49-FA51D6202CA0}" destId="{3B618C1A-A33E-48F4-8502-3BD4D85BBF36}" srcOrd="6" destOrd="0" presId="urn:microsoft.com/office/officeart/2008/layout/VerticalCurvedList"/>
    <dgm:cxn modelId="{DBD66C44-5DDB-418B-9BC1-7B5357F77964}" type="presParOf" srcId="{3B618C1A-A33E-48F4-8502-3BD4D85BBF36}" destId="{F5A122E2-6500-4E0F-A866-536078BC4A1B}" srcOrd="0" destOrd="0" presId="urn:microsoft.com/office/officeart/2008/layout/VerticalCurvedList"/>
    <dgm:cxn modelId="{B9D3B004-9935-4CA5-A4C1-3874E387C016}" type="presParOf" srcId="{AE9EC59A-E8A8-4130-AB49-FA51D6202CA0}" destId="{13644E31-8085-4DB5-A570-63D67EC7E48C}" srcOrd="7" destOrd="0" presId="urn:microsoft.com/office/officeart/2008/layout/VerticalCurvedList"/>
    <dgm:cxn modelId="{48751423-3C27-409C-BF26-2859CA581571}" type="presParOf" srcId="{AE9EC59A-E8A8-4130-AB49-FA51D6202CA0}" destId="{EA12B4A0-DC5F-4F69-949A-2488597A8667}" srcOrd="8" destOrd="0" presId="urn:microsoft.com/office/officeart/2008/layout/VerticalCurvedList"/>
    <dgm:cxn modelId="{357A7FED-BF04-48E7-B716-AEA02FE2B752}" type="presParOf" srcId="{EA12B4A0-DC5F-4F69-949A-2488597A8667}" destId="{3B7A0F62-3619-4BBB-9F20-D915D514BB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687998-D232-42C2-A44D-980FC888796E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E999255-8F2D-465B-AE90-B73C9FFC4BDD}">
      <dgm:prSet phldrT="[Texto]" custT="1"/>
      <dgm:spPr/>
      <dgm:t>
        <a:bodyPr/>
        <a:lstStyle/>
        <a:p>
          <a:r>
            <a:rPr lang="en-US" sz="2000" dirty="0"/>
            <a:t>Considering the whole volume of the HFTM, R-1 and R-2 criteria of dpa are fulfilled</a:t>
          </a:r>
          <a:endParaRPr lang="es-ES" sz="2000" dirty="0"/>
        </a:p>
      </dgm:t>
    </dgm:pt>
    <dgm:pt modelId="{53BA5CB6-D8D9-4E10-ABF4-4069ADAA89E0}" type="parTrans" cxnId="{B61A363C-99E0-4E1A-8539-619D4F44B1DC}">
      <dgm:prSet/>
      <dgm:spPr/>
      <dgm:t>
        <a:bodyPr/>
        <a:lstStyle/>
        <a:p>
          <a:endParaRPr lang="es-ES" sz="2000"/>
        </a:p>
      </dgm:t>
    </dgm:pt>
    <dgm:pt modelId="{33DB681F-9DB7-4ECD-9018-E5E061429C33}" type="sibTrans" cxnId="{B61A363C-99E0-4E1A-8539-619D4F44B1DC}">
      <dgm:prSet/>
      <dgm:spPr/>
      <dgm:t>
        <a:bodyPr/>
        <a:lstStyle/>
        <a:p>
          <a:endParaRPr lang="es-ES" sz="2000"/>
        </a:p>
      </dgm:t>
    </dgm:pt>
    <dgm:pt modelId="{82F94F26-3DCC-4CCE-BA30-9A9491121F74}" type="pres">
      <dgm:prSet presAssocID="{F1687998-D232-42C2-A44D-980FC888796E}" presName="Name0" presStyleCnt="0">
        <dgm:presLayoutVars>
          <dgm:dir/>
        </dgm:presLayoutVars>
      </dgm:prSet>
      <dgm:spPr/>
    </dgm:pt>
    <dgm:pt modelId="{A4DE445E-FFA3-4237-929D-D0708BBAF5EA}" type="pres">
      <dgm:prSet presAssocID="{5E999255-8F2D-465B-AE90-B73C9FFC4BDD}" presName="noChildren" presStyleCnt="0"/>
      <dgm:spPr/>
    </dgm:pt>
    <dgm:pt modelId="{0F63873C-865E-4D9F-9ED8-36BC8294009A}" type="pres">
      <dgm:prSet presAssocID="{5E999255-8F2D-465B-AE90-B73C9FFC4BDD}" presName="gap" presStyleCnt="0"/>
      <dgm:spPr/>
    </dgm:pt>
    <dgm:pt modelId="{BCF68211-30A5-46FC-913B-D5FB87F9C649}" type="pres">
      <dgm:prSet presAssocID="{5E999255-8F2D-465B-AE90-B73C9FFC4BDD}" presName="medCircle2" presStyleLbl="vennNode1" presStyleIdx="0" presStyleCnt="1" custLinFactNeighborX="-92252"/>
      <dgm:spPr>
        <a:solidFill>
          <a:srgbClr val="0070C0">
            <a:alpha val="20000"/>
          </a:srgbClr>
        </a:solidFill>
      </dgm:spPr>
    </dgm:pt>
    <dgm:pt modelId="{45CAF6C0-8294-4E10-9028-944DE3FE729A}" type="pres">
      <dgm:prSet presAssocID="{5E999255-8F2D-465B-AE90-B73C9FFC4BDD}" presName="txLvlOnly1" presStyleLbl="revTx" presStyleIdx="0" presStyleCnt="1" custScaleX="143498"/>
      <dgm:spPr/>
    </dgm:pt>
  </dgm:ptLst>
  <dgm:cxnLst>
    <dgm:cxn modelId="{B61A363C-99E0-4E1A-8539-619D4F44B1DC}" srcId="{F1687998-D232-42C2-A44D-980FC888796E}" destId="{5E999255-8F2D-465B-AE90-B73C9FFC4BDD}" srcOrd="0" destOrd="0" parTransId="{53BA5CB6-D8D9-4E10-ABF4-4069ADAA89E0}" sibTransId="{33DB681F-9DB7-4ECD-9018-E5E061429C33}"/>
    <dgm:cxn modelId="{61A80A6C-EE98-4013-82C1-FEDEB906DEC7}" type="presOf" srcId="{F1687998-D232-42C2-A44D-980FC888796E}" destId="{82F94F26-3DCC-4CCE-BA30-9A9491121F74}" srcOrd="0" destOrd="0" presId="urn:microsoft.com/office/officeart/2008/layout/VerticalCircleList"/>
    <dgm:cxn modelId="{E7D2DBCD-3FB6-43A3-B8A1-D4E8FA5BBB84}" type="presOf" srcId="{5E999255-8F2D-465B-AE90-B73C9FFC4BDD}" destId="{45CAF6C0-8294-4E10-9028-944DE3FE729A}" srcOrd="0" destOrd="0" presId="urn:microsoft.com/office/officeart/2008/layout/VerticalCircleList"/>
    <dgm:cxn modelId="{E15434CD-F732-4F82-B6FC-835294113C21}" type="presParOf" srcId="{82F94F26-3DCC-4CCE-BA30-9A9491121F74}" destId="{A4DE445E-FFA3-4237-929D-D0708BBAF5EA}" srcOrd="0" destOrd="0" presId="urn:microsoft.com/office/officeart/2008/layout/VerticalCircleList"/>
    <dgm:cxn modelId="{3001A6BD-F901-47ED-9D62-122D4E6A4FEF}" type="presParOf" srcId="{A4DE445E-FFA3-4237-929D-D0708BBAF5EA}" destId="{0F63873C-865E-4D9F-9ED8-36BC8294009A}" srcOrd="0" destOrd="0" presId="urn:microsoft.com/office/officeart/2008/layout/VerticalCircleList"/>
    <dgm:cxn modelId="{35873753-7407-4DD2-8228-AF14785EF5A4}" type="presParOf" srcId="{A4DE445E-FFA3-4237-929D-D0708BBAF5EA}" destId="{BCF68211-30A5-46FC-913B-D5FB87F9C649}" srcOrd="1" destOrd="0" presId="urn:microsoft.com/office/officeart/2008/layout/VerticalCircleList"/>
    <dgm:cxn modelId="{5147460B-EC58-4A83-9058-B18A5B2A75CA}" type="presParOf" srcId="{A4DE445E-FFA3-4237-929D-D0708BBAF5EA}" destId="{45CAF6C0-8294-4E10-9028-944DE3FE729A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687998-D232-42C2-A44D-980FC888796E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E999255-8F2D-465B-AE90-B73C9FFC4BDD}">
      <dgm:prSet phldrT="[Texto]" custT="1"/>
      <dgm:spPr/>
      <dgm:t>
        <a:bodyPr/>
        <a:lstStyle/>
        <a:p>
          <a:r>
            <a:rPr lang="en-US" sz="2000" dirty="0"/>
            <a:t>Considering the whole volume of the HFTM, R-1 and R-2 criteria of dpa are fulfilled</a:t>
          </a:r>
          <a:endParaRPr lang="es-ES" sz="2000" dirty="0"/>
        </a:p>
      </dgm:t>
    </dgm:pt>
    <dgm:pt modelId="{53BA5CB6-D8D9-4E10-ABF4-4069ADAA89E0}" type="parTrans" cxnId="{B61A363C-99E0-4E1A-8539-619D4F44B1DC}">
      <dgm:prSet/>
      <dgm:spPr/>
      <dgm:t>
        <a:bodyPr/>
        <a:lstStyle/>
        <a:p>
          <a:endParaRPr lang="es-ES" sz="2000"/>
        </a:p>
      </dgm:t>
    </dgm:pt>
    <dgm:pt modelId="{33DB681F-9DB7-4ECD-9018-E5E061429C33}" type="sibTrans" cxnId="{B61A363C-99E0-4E1A-8539-619D4F44B1DC}">
      <dgm:prSet/>
      <dgm:spPr/>
      <dgm:t>
        <a:bodyPr/>
        <a:lstStyle/>
        <a:p>
          <a:endParaRPr lang="es-ES" sz="2000"/>
        </a:p>
      </dgm:t>
    </dgm:pt>
    <dgm:pt modelId="{47628A48-DF66-4FC4-AC47-76B7E411E0A4}">
      <dgm:prSet custT="1"/>
      <dgm:spPr/>
      <dgm:t>
        <a:bodyPr/>
        <a:lstStyle/>
        <a:p>
          <a:r>
            <a:rPr lang="en-US" sz="2000" dirty="0" err="1"/>
            <a:t>NRT_dpa</a:t>
          </a:r>
          <a:r>
            <a:rPr lang="en-US" sz="2000" dirty="0"/>
            <a:t> histograms by specimen type show the versatility of this facility, because depending on the specimens distribution design, it is possible to obtain different values. The gradient inside a rig must be also considered</a:t>
          </a:r>
        </a:p>
      </dgm:t>
    </dgm:pt>
    <dgm:pt modelId="{65793B87-FA62-4E94-A403-89D420384DB4}" type="parTrans" cxnId="{6B0F9ED2-0E9F-4777-9EBE-F9F8A602E00E}">
      <dgm:prSet/>
      <dgm:spPr/>
      <dgm:t>
        <a:bodyPr/>
        <a:lstStyle/>
        <a:p>
          <a:endParaRPr lang="es-ES" sz="2000"/>
        </a:p>
      </dgm:t>
    </dgm:pt>
    <dgm:pt modelId="{BBDF7047-AA82-432C-9B0F-E919B6B4F809}" type="sibTrans" cxnId="{6B0F9ED2-0E9F-4777-9EBE-F9F8A602E00E}">
      <dgm:prSet/>
      <dgm:spPr/>
      <dgm:t>
        <a:bodyPr/>
        <a:lstStyle/>
        <a:p>
          <a:endParaRPr lang="es-ES" sz="2000"/>
        </a:p>
      </dgm:t>
    </dgm:pt>
    <dgm:pt modelId="{82F94F26-3DCC-4CCE-BA30-9A9491121F74}" type="pres">
      <dgm:prSet presAssocID="{F1687998-D232-42C2-A44D-980FC888796E}" presName="Name0" presStyleCnt="0">
        <dgm:presLayoutVars>
          <dgm:dir/>
        </dgm:presLayoutVars>
      </dgm:prSet>
      <dgm:spPr/>
    </dgm:pt>
    <dgm:pt modelId="{A4DE445E-FFA3-4237-929D-D0708BBAF5EA}" type="pres">
      <dgm:prSet presAssocID="{5E999255-8F2D-465B-AE90-B73C9FFC4BDD}" presName="noChildren" presStyleCnt="0"/>
      <dgm:spPr/>
    </dgm:pt>
    <dgm:pt modelId="{0F63873C-865E-4D9F-9ED8-36BC8294009A}" type="pres">
      <dgm:prSet presAssocID="{5E999255-8F2D-465B-AE90-B73C9FFC4BDD}" presName="gap" presStyleCnt="0"/>
      <dgm:spPr/>
    </dgm:pt>
    <dgm:pt modelId="{BCF68211-30A5-46FC-913B-D5FB87F9C649}" type="pres">
      <dgm:prSet presAssocID="{5E999255-8F2D-465B-AE90-B73C9FFC4BDD}" presName="medCircle2" presStyleLbl="vennNode1" presStyleIdx="0" presStyleCnt="2" custLinFactNeighborX="-92252"/>
      <dgm:spPr>
        <a:solidFill>
          <a:srgbClr val="0070C0">
            <a:alpha val="20000"/>
          </a:srgbClr>
        </a:solidFill>
      </dgm:spPr>
    </dgm:pt>
    <dgm:pt modelId="{45CAF6C0-8294-4E10-9028-944DE3FE729A}" type="pres">
      <dgm:prSet presAssocID="{5E999255-8F2D-465B-AE90-B73C9FFC4BDD}" presName="txLvlOnly1" presStyleLbl="revTx" presStyleIdx="0" presStyleCnt="2" custScaleX="143498"/>
      <dgm:spPr/>
    </dgm:pt>
    <dgm:pt modelId="{09258DA6-F997-4909-86ED-A58B99843FDD}" type="pres">
      <dgm:prSet presAssocID="{47628A48-DF66-4FC4-AC47-76B7E411E0A4}" presName="noChildren" presStyleCnt="0"/>
      <dgm:spPr/>
    </dgm:pt>
    <dgm:pt modelId="{D94DB325-5A4B-4257-9BC8-D2B7A4B8CCD6}" type="pres">
      <dgm:prSet presAssocID="{47628A48-DF66-4FC4-AC47-76B7E411E0A4}" presName="gap" presStyleCnt="0"/>
      <dgm:spPr/>
    </dgm:pt>
    <dgm:pt modelId="{846CDA7E-4800-49B5-98C9-48A567F150A3}" type="pres">
      <dgm:prSet presAssocID="{47628A48-DF66-4FC4-AC47-76B7E411E0A4}" presName="medCircle2" presStyleLbl="vennNode1" presStyleIdx="1" presStyleCnt="2" custLinFactNeighborX="-92252"/>
      <dgm:spPr>
        <a:solidFill>
          <a:srgbClr val="0070C0">
            <a:alpha val="20000"/>
          </a:srgbClr>
        </a:solidFill>
      </dgm:spPr>
    </dgm:pt>
    <dgm:pt modelId="{1828EE2C-B9E0-4D6C-8F85-1FB1709DE9C2}" type="pres">
      <dgm:prSet presAssocID="{47628A48-DF66-4FC4-AC47-76B7E411E0A4}" presName="txLvlOnly1" presStyleLbl="revTx" presStyleIdx="1" presStyleCnt="2" custScaleX="143498"/>
      <dgm:spPr/>
    </dgm:pt>
  </dgm:ptLst>
  <dgm:cxnLst>
    <dgm:cxn modelId="{B61A363C-99E0-4E1A-8539-619D4F44B1DC}" srcId="{F1687998-D232-42C2-A44D-980FC888796E}" destId="{5E999255-8F2D-465B-AE90-B73C9FFC4BDD}" srcOrd="0" destOrd="0" parTransId="{53BA5CB6-D8D9-4E10-ABF4-4069ADAA89E0}" sibTransId="{33DB681F-9DB7-4ECD-9018-E5E061429C33}"/>
    <dgm:cxn modelId="{61A80A6C-EE98-4013-82C1-FEDEB906DEC7}" type="presOf" srcId="{F1687998-D232-42C2-A44D-980FC888796E}" destId="{82F94F26-3DCC-4CCE-BA30-9A9491121F74}" srcOrd="0" destOrd="0" presId="urn:microsoft.com/office/officeart/2008/layout/VerticalCircleList"/>
    <dgm:cxn modelId="{739C6971-889E-4943-9696-A4AF4EFE18AD}" type="presOf" srcId="{47628A48-DF66-4FC4-AC47-76B7E411E0A4}" destId="{1828EE2C-B9E0-4D6C-8F85-1FB1709DE9C2}" srcOrd="0" destOrd="0" presId="urn:microsoft.com/office/officeart/2008/layout/VerticalCircleList"/>
    <dgm:cxn modelId="{E7D2DBCD-3FB6-43A3-B8A1-D4E8FA5BBB84}" type="presOf" srcId="{5E999255-8F2D-465B-AE90-B73C9FFC4BDD}" destId="{45CAF6C0-8294-4E10-9028-944DE3FE729A}" srcOrd="0" destOrd="0" presId="urn:microsoft.com/office/officeart/2008/layout/VerticalCircleList"/>
    <dgm:cxn modelId="{6B0F9ED2-0E9F-4777-9EBE-F9F8A602E00E}" srcId="{F1687998-D232-42C2-A44D-980FC888796E}" destId="{47628A48-DF66-4FC4-AC47-76B7E411E0A4}" srcOrd="1" destOrd="0" parTransId="{65793B87-FA62-4E94-A403-89D420384DB4}" sibTransId="{BBDF7047-AA82-432C-9B0F-E919B6B4F809}"/>
    <dgm:cxn modelId="{E15434CD-F732-4F82-B6FC-835294113C21}" type="presParOf" srcId="{82F94F26-3DCC-4CCE-BA30-9A9491121F74}" destId="{A4DE445E-FFA3-4237-929D-D0708BBAF5EA}" srcOrd="0" destOrd="0" presId="urn:microsoft.com/office/officeart/2008/layout/VerticalCircleList"/>
    <dgm:cxn modelId="{3001A6BD-F901-47ED-9D62-122D4E6A4FEF}" type="presParOf" srcId="{A4DE445E-FFA3-4237-929D-D0708BBAF5EA}" destId="{0F63873C-865E-4D9F-9ED8-36BC8294009A}" srcOrd="0" destOrd="0" presId="urn:microsoft.com/office/officeart/2008/layout/VerticalCircleList"/>
    <dgm:cxn modelId="{35873753-7407-4DD2-8228-AF14785EF5A4}" type="presParOf" srcId="{A4DE445E-FFA3-4237-929D-D0708BBAF5EA}" destId="{BCF68211-30A5-46FC-913B-D5FB87F9C649}" srcOrd="1" destOrd="0" presId="urn:microsoft.com/office/officeart/2008/layout/VerticalCircleList"/>
    <dgm:cxn modelId="{5147460B-EC58-4A83-9058-B18A5B2A75CA}" type="presParOf" srcId="{A4DE445E-FFA3-4237-929D-D0708BBAF5EA}" destId="{45CAF6C0-8294-4E10-9028-944DE3FE729A}" srcOrd="2" destOrd="0" presId="urn:microsoft.com/office/officeart/2008/layout/VerticalCircleList"/>
    <dgm:cxn modelId="{BEDF87F6-DB54-4583-B7F4-3DBA714969F6}" type="presParOf" srcId="{82F94F26-3DCC-4CCE-BA30-9A9491121F74}" destId="{09258DA6-F997-4909-86ED-A58B99843FDD}" srcOrd="1" destOrd="0" presId="urn:microsoft.com/office/officeart/2008/layout/VerticalCircleList"/>
    <dgm:cxn modelId="{55FC5A2B-A87E-4221-AE20-C5C39254810A}" type="presParOf" srcId="{09258DA6-F997-4909-86ED-A58B99843FDD}" destId="{D94DB325-5A4B-4257-9BC8-D2B7A4B8CCD6}" srcOrd="0" destOrd="0" presId="urn:microsoft.com/office/officeart/2008/layout/VerticalCircleList"/>
    <dgm:cxn modelId="{D1E78D5D-265D-40EE-9612-5F4FC5056166}" type="presParOf" srcId="{09258DA6-F997-4909-86ED-A58B99843FDD}" destId="{846CDA7E-4800-49B5-98C9-48A567F150A3}" srcOrd="1" destOrd="0" presId="urn:microsoft.com/office/officeart/2008/layout/VerticalCircleList"/>
    <dgm:cxn modelId="{AC50E6F8-0C0D-4D40-94AE-90FB5C79E825}" type="presParOf" srcId="{09258DA6-F997-4909-86ED-A58B99843FDD}" destId="{1828EE2C-B9E0-4D6C-8F85-1FB1709DE9C2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687998-D232-42C2-A44D-980FC888796E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E999255-8F2D-465B-AE90-B73C9FFC4BDD}">
      <dgm:prSet phldrT="[Texto]" custT="1"/>
      <dgm:spPr/>
      <dgm:t>
        <a:bodyPr/>
        <a:lstStyle/>
        <a:p>
          <a:r>
            <a:rPr lang="en-US" sz="2000" dirty="0"/>
            <a:t>Considering the whole volume of the HFTM, R-1 and R-2 criteria of dpa are fulfilled</a:t>
          </a:r>
          <a:endParaRPr lang="es-ES" sz="2000" dirty="0"/>
        </a:p>
      </dgm:t>
    </dgm:pt>
    <dgm:pt modelId="{53BA5CB6-D8D9-4E10-ABF4-4069ADAA89E0}" type="parTrans" cxnId="{B61A363C-99E0-4E1A-8539-619D4F44B1DC}">
      <dgm:prSet/>
      <dgm:spPr/>
      <dgm:t>
        <a:bodyPr/>
        <a:lstStyle/>
        <a:p>
          <a:endParaRPr lang="es-ES" sz="2000"/>
        </a:p>
      </dgm:t>
    </dgm:pt>
    <dgm:pt modelId="{33DB681F-9DB7-4ECD-9018-E5E061429C33}" type="sibTrans" cxnId="{B61A363C-99E0-4E1A-8539-619D4F44B1DC}">
      <dgm:prSet/>
      <dgm:spPr/>
      <dgm:t>
        <a:bodyPr/>
        <a:lstStyle/>
        <a:p>
          <a:endParaRPr lang="es-ES" sz="2000"/>
        </a:p>
      </dgm:t>
    </dgm:pt>
    <dgm:pt modelId="{47628A48-DF66-4FC4-AC47-76B7E411E0A4}">
      <dgm:prSet custT="1"/>
      <dgm:spPr/>
      <dgm:t>
        <a:bodyPr/>
        <a:lstStyle/>
        <a:p>
          <a:r>
            <a:rPr lang="en-US" sz="2000" dirty="0" err="1"/>
            <a:t>NRT_dpa</a:t>
          </a:r>
          <a:r>
            <a:rPr lang="en-US" sz="2000" dirty="0"/>
            <a:t> histograms by specimen type show the versatility of this facility, because depending on the specimens distribution design, it is possible to obtain different values. The gradient inside a rig must be also considered</a:t>
          </a:r>
        </a:p>
      </dgm:t>
    </dgm:pt>
    <dgm:pt modelId="{65793B87-FA62-4E94-A403-89D420384DB4}" type="parTrans" cxnId="{6B0F9ED2-0E9F-4777-9EBE-F9F8A602E00E}">
      <dgm:prSet/>
      <dgm:spPr/>
      <dgm:t>
        <a:bodyPr/>
        <a:lstStyle/>
        <a:p>
          <a:endParaRPr lang="es-ES" sz="2000"/>
        </a:p>
      </dgm:t>
    </dgm:pt>
    <dgm:pt modelId="{BBDF7047-AA82-432C-9B0F-E919B6B4F809}" type="sibTrans" cxnId="{6B0F9ED2-0E9F-4777-9EBE-F9F8A602E00E}">
      <dgm:prSet/>
      <dgm:spPr/>
      <dgm:t>
        <a:bodyPr/>
        <a:lstStyle/>
        <a:p>
          <a:endParaRPr lang="es-ES" sz="2000"/>
        </a:p>
      </dgm:t>
    </dgm:pt>
    <dgm:pt modelId="{C3950767-AB9B-44AD-AE45-8B1E7E68C5E3}">
      <dgm:prSet custT="1"/>
      <dgm:spPr/>
      <dgm:t>
        <a:bodyPr/>
        <a:lstStyle/>
        <a:p>
          <a:r>
            <a:rPr lang="en-US" sz="2000" dirty="0"/>
            <a:t>The gas production ratios cover the expected values for DEMO</a:t>
          </a:r>
        </a:p>
      </dgm:t>
    </dgm:pt>
    <dgm:pt modelId="{5DBB0873-7DCA-4FD7-80B6-9E401347D06A}" type="parTrans" cxnId="{22F7467B-9D1B-499A-9C9E-01C9317E5F47}">
      <dgm:prSet/>
      <dgm:spPr/>
      <dgm:t>
        <a:bodyPr/>
        <a:lstStyle/>
        <a:p>
          <a:endParaRPr lang="es-ES" sz="2000"/>
        </a:p>
      </dgm:t>
    </dgm:pt>
    <dgm:pt modelId="{CFAD00C5-47F0-409B-8067-A0ACF641ECF7}" type="sibTrans" cxnId="{22F7467B-9D1B-499A-9C9E-01C9317E5F47}">
      <dgm:prSet/>
      <dgm:spPr/>
      <dgm:t>
        <a:bodyPr/>
        <a:lstStyle/>
        <a:p>
          <a:endParaRPr lang="es-ES" sz="2000"/>
        </a:p>
      </dgm:t>
    </dgm:pt>
    <dgm:pt modelId="{82F94F26-3DCC-4CCE-BA30-9A9491121F74}" type="pres">
      <dgm:prSet presAssocID="{F1687998-D232-42C2-A44D-980FC888796E}" presName="Name0" presStyleCnt="0">
        <dgm:presLayoutVars>
          <dgm:dir/>
        </dgm:presLayoutVars>
      </dgm:prSet>
      <dgm:spPr/>
    </dgm:pt>
    <dgm:pt modelId="{A4DE445E-FFA3-4237-929D-D0708BBAF5EA}" type="pres">
      <dgm:prSet presAssocID="{5E999255-8F2D-465B-AE90-B73C9FFC4BDD}" presName="noChildren" presStyleCnt="0"/>
      <dgm:spPr/>
    </dgm:pt>
    <dgm:pt modelId="{0F63873C-865E-4D9F-9ED8-36BC8294009A}" type="pres">
      <dgm:prSet presAssocID="{5E999255-8F2D-465B-AE90-B73C9FFC4BDD}" presName="gap" presStyleCnt="0"/>
      <dgm:spPr/>
    </dgm:pt>
    <dgm:pt modelId="{BCF68211-30A5-46FC-913B-D5FB87F9C649}" type="pres">
      <dgm:prSet presAssocID="{5E999255-8F2D-465B-AE90-B73C9FFC4BDD}" presName="medCircle2" presStyleLbl="vennNode1" presStyleIdx="0" presStyleCnt="3" custLinFactNeighborX="-92252"/>
      <dgm:spPr>
        <a:solidFill>
          <a:srgbClr val="0070C0">
            <a:alpha val="20000"/>
          </a:srgbClr>
        </a:solidFill>
      </dgm:spPr>
    </dgm:pt>
    <dgm:pt modelId="{45CAF6C0-8294-4E10-9028-944DE3FE729A}" type="pres">
      <dgm:prSet presAssocID="{5E999255-8F2D-465B-AE90-B73C9FFC4BDD}" presName="txLvlOnly1" presStyleLbl="revTx" presStyleIdx="0" presStyleCnt="3" custScaleX="143498"/>
      <dgm:spPr/>
    </dgm:pt>
    <dgm:pt modelId="{09258DA6-F997-4909-86ED-A58B99843FDD}" type="pres">
      <dgm:prSet presAssocID="{47628A48-DF66-4FC4-AC47-76B7E411E0A4}" presName="noChildren" presStyleCnt="0"/>
      <dgm:spPr/>
    </dgm:pt>
    <dgm:pt modelId="{D94DB325-5A4B-4257-9BC8-D2B7A4B8CCD6}" type="pres">
      <dgm:prSet presAssocID="{47628A48-DF66-4FC4-AC47-76B7E411E0A4}" presName="gap" presStyleCnt="0"/>
      <dgm:spPr/>
    </dgm:pt>
    <dgm:pt modelId="{846CDA7E-4800-49B5-98C9-48A567F150A3}" type="pres">
      <dgm:prSet presAssocID="{47628A48-DF66-4FC4-AC47-76B7E411E0A4}" presName="medCircle2" presStyleLbl="vennNode1" presStyleIdx="1" presStyleCnt="3" custLinFactNeighborX="-92252"/>
      <dgm:spPr>
        <a:solidFill>
          <a:srgbClr val="0070C0">
            <a:alpha val="20000"/>
          </a:srgbClr>
        </a:solidFill>
      </dgm:spPr>
    </dgm:pt>
    <dgm:pt modelId="{1828EE2C-B9E0-4D6C-8F85-1FB1709DE9C2}" type="pres">
      <dgm:prSet presAssocID="{47628A48-DF66-4FC4-AC47-76B7E411E0A4}" presName="txLvlOnly1" presStyleLbl="revTx" presStyleIdx="1" presStyleCnt="3" custScaleX="143498"/>
      <dgm:spPr/>
    </dgm:pt>
    <dgm:pt modelId="{8ABB69AD-A6B1-4051-AB8E-1850832865BD}" type="pres">
      <dgm:prSet presAssocID="{C3950767-AB9B-44AD-AE45-8B1E7E68C5E3}" presName="noChildren" presStyleCnt="0"/>
      <dgm:spPr/>
    </dgm:pt>
    <dgm:pt modelId="{E6FFBE5D-1179-4E06-BA1B-2E1FAC31E9ED}" type="pres">
      <dgm:prSet presAssocID="{C3950767-AB9B-44AD-AE45-8B1E7E68C5E3}" presName="gap" presStyleCnt="0"/>
      <dgm:spPr/>
    </dgm:pt>
    <dgm:pt modelId="{307CFE3A-4912-467F-B106-D72F6588DFBC}" type="pres">
      <dgm:prSet presAssocID="{C3950767-AB9B-44AD-AE45-8B1E7E68C5E3}" presName="medCircle2" presStyleLbl="vennNode1" presStyleIdx="2" presStyleCnt="3" custLinFactNeighborX="-92252"/>
      <dgm:spPr>
        <a:solidFill>
          <a:srgbClr val="0070C0">
            <a:alpha val="20000"/>
          </a:srgbClr>
        </a:solidFill>
      </dgm:spPr>
    </dgm:pt>
    <dgm:pt modelId="{44A1BAE1-F69F-43F5-A659-EB9FE9ADE1B4}" type="pres">
      <dgm:prSet presAssocID="{C3950767-AB9B-44AD-AE45-8B1E7E68C5E3}" presName="txLvlOnly1" presStyleLbl="revTx" presStyleIdx="2" presStyleCnt="3" custScaleX="143498"/>
      <dgm:spPr/>
    </dgm:pt>
  </dgm:ptLst>
  <dgm:cxnLst>
    <dgm:cxn modelId="{CC26C417-DFDA-499A-B4DE-03B9AFD27B5D}" type="presOf" srcId="{C3950767-AB9B-44AD-AE45-8B1E7E68C5E3}" destId="{44A1BAE1-F69F-43F5-A659-EB9FE9ADE1B4}" srcOrd="0" destOrd="0" presId="urn:microsoft.com/office/officeart/2008/layout/VerticalCircleList"/>
    <dgm:cxn modelId="{B61A363C-99E0-4E1A-8539-619D4F44B1DC}" srcId="{F1687998-D232-42C2-A44D-980FC888796E}" destId="{5E999255-8F2D-465B-AE90-B73C9FFC4BDD}" srcOrd="0" destOrd="0" parTransId="{53BA5CB6-D8D9-4E10-ABF4-4069ADAA89E0}" sibTransId="{33DB681F-9DB7-4ECD-9018-E5E061429C33}"/>
    <dgm:cxn modelId="{61A80A6C-EE98-4013-82C1-FEDEB906DEC7}" type="presOf" srcId="{F1687998-D232-42C2-A44D-980FC888796E}" destId="{82F94F26-3DCC-4CCE-BA30-9A9491121F74}" srcOrd="0" destOrd="0" presId="urn:microsoft.com/office/officeart/2008/layout/VerticalCircleList"/>
    <dgm:cxn modelId="{739C6971-889E-4943-9696-A4AF4EFE18AD}" type="presOf" srcId="{47628A48-DF66-4FC4-AC47-76B7E411E0A4}" destId="{1828EE2C-B9E0-4D6C-8F85-1FB1709DE9C2}" srcOrd="0" destOrd="0" presId="urn:microsoft.com/office/officeart/2008/layout/VerticalCircleList"/>
    <dgm:cxn modelId="{22F7467B-9D1B-499A-9C9E-01C9317E5F47}" srcId="{F1687998-D232-42C2-A44D-980FC888796E}" destId="{C3950767-AB9B-44AD-AE45-8B1E7E68C5E3}" srcOrd="2" destOrd="0" parTransId="{5DBB0873-7DCA-4FD7-80B6-9E401347D06A}" sibTransId="{CFAD00C5-47F0-409B-8067-A0ACF641ECF7}"/>
    <dgm:cxn modelId="{E7D2DBCD-3FB6-43A3-B8A1-D4E8FA5BBB84}" type="presOf" srcId="{5E999255-8F2D-465B-AE90-B73C9FFC4BDD}" destId="{45CAF6C0-8294-4E10-9028-944DE3FE729A}" srcOrd="0" destOrd="0" presId="urn:microsoft.com/office/officeart/2008/layout/VerticalCircleList"/>
    <dgm:cxn modelId="{6B0F9ED2-0E9F-4777-9EBE-F9F8A602E00E}" srcId="{F1687998-D232-42C2-A44D-980FC888796E}" destId="{47628A48-DF66-4FC4-AC47-76B7E411E0A4}" srcOrd="1" destOrd="0" parTransId="{65793B87-FA62-4E94-A403-89D420384DB4}" sibTransId="{BBDF7047-AA82-432C-9B0F-E919B6B4F809}"/>
    <dgm:cxn modelId="{E15434CD-F732-4F82-B6FC-835294113C21}" type="presParOf" srcId="{82F94F26-3DCC-4CCE-BA30-9A9491121F74}" destId="{A4DE445E-FFA3-4237-929D-D0708BBAF5EA}" srcOrd="0" destOrd="0" presId="urn:microsoft.com/office/officeart/2008/layout/VerticalCircleList"/>
    <dgm:cxn modelId="{3001A6BD-F901-47ED-9D62-122D4E6A4FEF}" type="presParOf" srcId="{A4DE445E-FFA3-4237-929D-D0708BBAF5EA}" destId="{0F63873C-865E-4D9F-9ED8-36BC8294009A}" srcOrd="0" destOrd="0" presId="urn:microsoft.com/office/officeart/2008/layout/VerticalCircleList"/>
    <dgm:cxn modelId="{35873753-7407-4DD2-8228-AF14785EF5A4}" type="presParOf" srcId="{A4DE445E-FFA3-4237-929D-D0708BBAF5EA}" destId="{BCF68211-30A5-46FC-913B-D5FB87F9C649}" srcOrd="1" destOrd="0" presId="urn:microsoft.com/office/officeart/2008/layout/VerticalCircleList"/>
    <dgm:cxn modelId="{5147460B-EC58-4A83-9058-B18A5B2A75CA}" type="presParOf" srcId="{A4DE445E-FFA3-4237-929D-D0708BBAF5EA}" destId="{45CAF6C0-8294-4E10-9028-944DE3FE729A}" srcOrd="2" destOrd="0" presId="urn:microsoft.com/office/officeart/2008/layout/VerticalCircleList"/>
    <dgm:cxn modelId="{BEDF87F6-DB54-4583-B7F4-3DBA714969F6}" type="presParOf" srcId="{82F94F26-3DCC-4CCE-BA30-9A9491121F74}" destId="{09258DA6-F997-4909-86ED-A58B99843FDD}" srcOrd="1" destOrd="0" presId="urn:microsoft.com/office/officeart/2008/layout/VerticalCircleList"/>
    <dgm:cxn modelId="{55FC5A2B-A87E-4221-AE20-C5C39254810A}" type="presParOf" srcId="{09258DA6-F997-4909-86ED-A58B99843FDD}" destId="{D94DB325-5A4B-4257-9BC8-D2B7A4B8CCD6}" srcOrd="0" destOrd="0" presId="urn:microsoft.com/office/officeart/2008/layout/VerticalCircleList"/>
    <dgm:cxn modelId="{D1E78D5D-265D-40EE-9612-5F4FC5056166}" type="presParOf" srcId="{09258DA6-F997-4909-86ED-A58B99843FDD}" destId="{846CDA7E-4800-49B5-98C9-48A567F150A3}" srcOrd="1" destOrd="0" presId="urn:microsoft.com/office/officeart/2008/layout/VerticalCircleList"/>
    <dgm:cxn modelId="{AC50E6F8-0C0D-4D40-94AE-90FB5C79E825}" type="presParOf" srcId="{09258DA6-F997-4909-86ED-A58B99843FDD}" destId="{1828EE2C-B9E0-4D6C-8F85-1FB1709DE9C2}" srcOrd="2" destOrd="0" presId="urn:microsoft.com/office/officeart/2008/layout/VerticalCircleList"/>
    <dgm:cxn modelId="{01049C3E-9537-4A51-80E0-6BFFE374B248}" type="presParOf" srcId="{82F94F26-3DCC-4CCE-BA30-9A9491121F74}" destId="{8ABB69AD-A6B1-4051-AB8E-1850832865BD}" srcOrd="2" destOrd="0" presId="urn:microsoft.com/office/officeart/2008/layout/VerticalCircleList"/>
    <dgm:cxn modelId="{B737036D-F783-40BB-B7F4-E699511A4878}" type="presParOf" srcId="{8ABB69AD-A6B1-4051-AB8E-1850832865BD}" destId="{E6FFBE5D-1179-4E06-BA1B-2E1FAC31E9ED}" srcOrd="0" destOrd="0" presId="urn:microsoft.com/office/officeart/2008/layout/VerticalCircleList"/>
    <dgm:cxn modelId="{BC686198-9BD8-4EE9-9C05-A3BE1F006C27}" type="presParOf" srcId="{8ABB69AD-A6B1-4051-AB8E-1850832865BD}" destId="{307CFE3A-4912-467F-B106-D72F6588DFBC}" srcOrd="1" destOrd="0" presId="urn:microsoft.com/office/officeart/2008/layout/VerticalCircleList"/>
    <dgm:cxn modelId="{AC00838C-6BCD-4B9A-9049-0AF462206B2B}" type="presParOf" srcId="{8ABB69AD-A6B1-4051-AB8E-1850832865BD}" destId="{44A1BAE1-F69F-43F5-A659-EB9FE9ADE1B4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687998-D232-42C2-A44D-980FC888796E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E999255-8F2D-465B-AE90-B73C9FFC4BDD}">
      <dgm:prSet phldrT="[Texto]" custT="1"/>
      <dgm:spPr/>
      <dgm:t>
        <a:bodyPr/>
        <a:lstStyle/>
        <a:p>
          <a:r>
            <a:rPr lang="en-US" sz="2000" dirty="0"/>
            <a:t>Considering the whole volume of the HFTM, R-1 and R-2 criteria of dpa are fulfilled</a:t>
          </a:r>
          <a:endParaRPr lang="es-ES" sz="2000" dirty="0"/>
        </a:p>
      </dgm:t>
    </dgm:pt>
    <dgm:pt modelId="{53BA5CB6-D8D9-4E10-ABF4-4069ADAA89E0}" type="parTrans" cxnId="{B61A363C-99E0-4E1A-8539-619D4F44B1DC}">
      <dgm:prSet/>
      <dgm:spPr/>
      <dgm:t>
        <a:bodyPr/>
        <a:lstStyle/>
        <a:p>
          <a:endParaRPr lang="es-ES" sz="2000"/>
        </a:p>
      </dgm:t>
    </dgm:pt>
    <dgm:pt modelId="{33DB681F-9DB7-4ECD-9018-E5E061429C33}" type="sibTrans" cxnId="{B61A363C-99E0-4E1A-8539-619D4F44B1DC}">
      <dgm:prSet/>
      <dgm:spPr/>
      <dgm:t>
        <a:bodyPr/>
        <a:lstStyle/>
        <a:p>
          <a:endParaRPr lang="es-ES" sz="2000"/>
        </a:p>
      </dgm:t>
    </dgm:pt>
    <dgm:pt modelId="{47628A48-DF66-4FC4-AC47-76B7E411E0A4}">
      <dgm:prSet custT="1"/>
      <dgm:spPr/>
      <dgm:t>
        <a:bodyPr/>
        <a:lstStyle/>
        <a:p>
          <a:r>
            <a:rPr lang="en-US" sz="2000" dirty="0" err="1"/>
            <a:t>NRT_dpa</a:t>
          </a:r>
          <a:r>
            <a:rPr lang="en-US" sz="2000" dirty="0"/>
            <a:t> histograms by specimen type show the versatility of this facility, because depending on the specimens distribution design, it is possible to obtain different values. The gradient inside a rig must be also considered</a:t>
          </a:r>
        </a:p>
      </dgm:t>
    </dgm:pt>
    <dgm:pt modelId="{65793B87-FA62-4E94-A403-89D420384DB4}" type="parTrans" cxnId="{6B0F9ED2-0E9F-4777-9EBE-F9F8A602E00E}">
      <dgm:prSet/>
      <dgm:spPr/>
      <dgm:t>
        <a:bodyPr/>
        <a:lstStyle/>
        <a:p>
          <a:endParaRPr lang="es-ES" sz="2000"/>
        </a:p>
      </dgm:t>
    </dgm:pt>
    <dgm:pt modelId="{BBDF7047-AA82-432C-9B0F-E919B6B4F809}" type="sibTrans" cxnId="{6B0F9ED2-0E9F-4777-9EBE-F9F8A602E00E}">
      <dgm:prSet/>
      <dgm:spPr/>
      <dgm:t>
        <a:bodyPr/>
        <a:lstStyle/>
        <a:p>
          <a:endParaRPr lang="es-ES" sz="2000"/>
        </a:p>
      </dgm:t>
    </dgm:pt>
    <dgm:pt modelId="{C3950767-AB9B-44AD-AE45-8B1E7E68C5E3}">
      <dgm:prSet custT="1"/>
      <dgm:spPr/>
      <dgm:t>
        <a:bodyPr/>
        <a:lstStyle/>
        <a:p>
          <a:r>
            <a:rPr lang="en-US" sz="2000" dirty="0"/>
            <a:t>The gas production ratios cover the expected values for DEMO</a:t>
          </a:r>
        </a:p>
      </dgm:t>
    </dgm:pt>
    <dgm:pt modelId="{5DBB0873-7DCA-4FD7-80B6-9E401347D06A}" type="parTrans" cxnId="{22F7467B-9D1B-499A-9C9E-01C9317E5F47}">
      <dgm:prSet/>
      <dgm:spPr/>
      <dgm:t>
        <a:bodyPr/>
        <a:lstStyle/>
        <a:p>
          <a:endParaRPr lang="es-ES" sz="2000"/>
        </a:p>
      </dgm:t>
    </dgm:pt>
    <dgm:pt modelId="{CFAD00C5-47F0-409B-8067-A0ACF641ECF7}" type="sibTrans" cxnId="{22F7467B-9D1B-499A-9C9E-01C9317E5F47}">
      <dgm:prSet/>
      <dgm:spPr/>
      <dgm:t>
        <a:bodyPr/>
        <a:lstStyle/>
        <a:p>
          <a:endParaRPr lang="es-ES" sz="2000"/>
        </a:p>
      </dgm:t>
    </dgm:pt>
    <dgm:pt modelId="{7E1BC9CB-2E6C-48BD-8918-499F7B8A5C36}">
      <dgm:prSet custT="1"/>
      <dgm:spPr/>
      <dgm:t>
        <a:bodyPr/>
        <a:lstStyle/>
        <a:p>
          <a:r>
            <a:rPr lang="en-US" sz="2000" dirty="0"/>
            <a:t>By changing the beam energy, the desired dpa ranges can be changed, as well as the gas production</a:t>
          </a:r>
          <a:endParaRPr lang="es-ES" sz="2000" dirty="0"/>
        </a:p>
      </dgm:t>
    </dgm:pt>
    <dgm:pt modelId="{53BADBF8-65CE-4B20-AB71-F55B6BF6AC92}" type="parTrans" cxnId="{427BD981-5A2D-4145-A3BF-F2F92B1EEA8A}">
      <dgm:prSet/>
      <dgm:spPr/>
      <dgm:t>
        <a:bodyPr/>
        <a:lstStyle/>
        <a:p>
          <a:endParaRPr lang="es-ES" sz="2000"/>
        </a:p>
      </dgm:t>
    </dgm:pt>
    <dgm:pt modelId="{8A253C9E-CC36-46DB-A645-F69266F76577}" type="sibTrans" cxnId="{427BD981-5A2D-4145-A3BF-F2F92B1EEA8A}">
      <dgm:prSet/>
      <dgm:spPr/>
      <dgm:t>
        <a:bodyPr/>
        <a:lstStyle/>
        <a:p>
          <a:endParaRPr lang="es-ES" sz="2000"/>
        </a:p>
      </dgm:t>
    </dgm:pt>
    <dgm:pt modelId="{82F94F26-3DCC-4CCE-BA30-9A9491121F74}" type="pres">
      <dgm:prSet presAssocID="{F1687998-D232-42C2-A44D-980FC888796E}" presName="Name0" presStyleCnt="0">
        <dgm:presLayoutVars>
          <dgm:dir/>
        </dgm:presLayoutVars>
      </dgm:prSet>
      <dgm:spPr/>
    </dgm:pt>
    <dgm:pt modelId="{A4DE445E-FFA3-4237-929D-D0708BBAF5EA}" type="pres">
      <dgm:prSet presAssocID="{5E999255-8F2D-465B-AE90-B73C9FFC4BDD}" presName="noChildren" presStyleCnt="0"/>
      <dgm:spPr/>
    </dgm:pt>
    <dgm:pt modelId="{0F63873C-865E-4D9F-9ED8-36BC8294009A}" type="pres">
      <dgm:prSet presAssocID="{5E999255-8F2D-465B-AE90-B73C9FFC4BDD}" presName="gap" presStyleCnt="0"/>
      <dgm:spPr/>
    </dgm:pt>
    <dgm:pt modelId="{BCF68211-30A5-46FC-913B-D5FB87F9C649}" type="pres">
      <dgm:prSet presAssocID="{5E999255-8F2D-465B-AE90-B73C9FFC4BDD}" presName="medCircle2" presStyleLbl="vennNode1" presStyleIdx="0" presStyleCnt="4" custLinFactNeighborX="-92252"/>
      <dgm:spPr>
        <a:solidFill>
          <a:srgbClr val="0070C0">
            <a:alpha val="20000"/>
          </a:srgbClr>
        </a:solidFill>
      </dgm:spPr>
    </dgm:pt>
    <dgm:pt modelId="{45CAF6C0-8294-4E10-9028-944DE3FE729A}" type="pres">
      <dgm:prSet presAssocID="{5E999255-8F2D-465B-AE90-B73C9FFC4BDD}" presName="txLvlOnly1" presStyleLbl="revTx" presStyleIdx="0" presStyleCnt="4" custScaleX="143498"/>
      <dgm:spPr/>
    </dgm:pt>
    <dgm:pt modelId="{09258DA6-F997-4909-86ED-A58B99843FDD}" type="pres">
      <dgm:prSet presAssocID="{47628A48-DF66-4FC4-AC47-76B7E411E0A4}" presName="noChildren" presStyleCnt="0"/>
      <dgm:spPr/>
    </dgm:pt>
    <dgm:pt modelId="{D94DB325-5A4B-4257-9BC8-D2B7A4B8CCD6}" type="pres">
      <dgm:prSet presAssocID="{47628A48-DF66-4FC4-AC47-76B7E411E0A4}" presName="gap" presStyleCnt="0"/>
      <dgm:spPr/>
    </dgm:pt>
    <dgm:pt modelId="{846CDA7E-4800-49B5-98C9-48A567F150A3}" type="pres">
      <dgm:prSet presAssocID="{47628A48-DF66-4FC4-AC47-76B7E411E0A4}" presName="medCircle2" presStyleLbl="vennNode1" presStyleIdx="1" presStyleCnt="4" custLinFactNeighborX="-92252"/>
      <dgm:spPr>
        <a:solidFill>
          <a:srgbClr val="0070C0">
            <a:alpha val="20000"/>
          </a:srgbClr>
        </a:solidFill>
      </dgm:spPr>
    </dgm:pt>
    <dgm:pt modelId="{1828EE2C-B9E0-4D6C-8F85-1FB1709DE9C2}" type="pres">
      <dgm:prSet presAssocID="{47628A48-DF66-4FC4-AC47-76B7E411E0A4}" presName="txLvlOnly1" presStyleLbl="revTx" presStyleIdx="1" presStyleCnt="4" custScaleX="143498"/>
      <dgm:spPr/>
    </dgm:pt>
    <dgm:pt modelId="{8ABB69AD-A6B1-4051-AB8E-1850832865BD}" type="pres">
      <dgm:prSet presAssocID="{C3950767-AB9B-44AD-AE45-8B1E7E68C5E3}" presName="noChildren" presStyleCnt="0"/>
      <dgm:spPr/>
    </dgm:pt>
    <dgm:pt modelId="{E6FFBE5D-1179-4E06-BA1B-2E1FAC31E9ED}" type="pres">
      <dgm:prSet presAssocID="{C3950767-AB9B-44AD-AE45-8B1E7E68C5E3}" presName="gap" presStyleCnt="0"/>
      <dgm:spPr/>
    </dgm:pt>
    <dgm:pt modelId="{307CFE3A-4912-467F-B106-D72F6588DFBC}" type="pres">
      <dgm:prSet presAssocID="{C3950767-AB9B-44AD-AE45-8B1E7E68C5E3}" presName="medCircle2" presStyleLbl="vennNode1" presStyleIdx="2" presStyleCnt="4" custLinFactNeighborX="-92252"/>
      <dgm:spPr>
        <a:solidFill>
          <a:srgbClr val="0070C0">
            <a:alpha val="20000"/>
          </a:srgbClr>
        </a:solidFill>
      </dgm:spPr>
    </dgm:pt>
    <dgm:pt modelId="{44A1BAE1-F69F-43F5-A659-EB9FE9ADE1B4}" type="pres">
      <dgm:prSet presAssocID="{C3950767-AB9B-44AD-AE45-8B1E7E68C5E3}" presName="txLvlOnly1" presStyleLbl="revTx" presStyleIdx="2" presStyleCnt="4" custScaleX="143498"/>
      <dgm:spPr/>
    </dgm:pt>
    <dgm:pt modelId="{F43D8225-59DF-4157-96C6-FEFDAFB427B4}" type="pres">
      <dgm:prSet presAssocID="{7E1BC9CB-2E6C-48BD-8918-499F7B8A5C36}" presName="noChildren" presStyleCnt="0"/>
      <dgm:spPr/>
    </dgm:pt>
    <dgm:pt modelId="{1DCFBA84-1ED6-4F2D-92C7-B8C1A4C46C7E}" type="pres">
      <dgm:prSet presAssocID="{7E1BC9CB-2E6C-48BD-8918-499F7B8A5C36}" presName="gap" presStyleCnt="0"/>
      <dgm:spPr/>
    </dgm:pt>
    <dgm:pt modelId="{04D4BF66-2405-4951-8AF9-72D7BD2A77F5}" type="pres">
      <dgm:prSet presAssocID="{7E1BC9CB-2E6C-48BD-8918-499F7B8A5C36}" presName="medCircle2" presStyleLbl="vennNode1" presStyleIdx="3" presStyleCnt="4" custLinFactNeighborX="-92252"/>
      <dgm:spPr>
        <a:solidFill>
          <a:srgbClr val="0070C0">
            <a:alpha val="20000"/>
          </a:srgbClr>
        </a:solidFill>
      </dgm:spPr>
    </dgm:pt>
    <dgm:pt modelId="{CF710507-9F27-4D5D-8130-57C36A8C2096}" type="pres">
      <dgm:prSet presAssocID="{7E1BC9CB-2E6C-48BD-8918-499F7B8A5C36}" presName="txLvlOnly1" presStyleLbl="revTx" presStyleIdx="3" presStyleCnt="4" custScaleX="143498"/>
      <dgm:spPr/>
    </dgm:pt>
  </dgm:ptLst>
  <dgm:cxnLst>
    <dgm:cxn modelId="{CC26C417-DFDA-499A-B4DE-03B9AFD27B5D}" type="presOf" srcId="{C3950767-AB9B-44AD-AE45-8B1E7E68C5E3}" destId="{44A1BAE1-F69F-43F5-A659-EB9FE9ADE1B4}" srcOrd="0" destOrd="0" presId="urn:microsoft.com/office/officeart/2008/layout/VerticalCircleList"/>
    <dgm:cxn modelId="{B61A363C-99E0-4E1A-8539-619D4F44B1DC}" srcId="{F1687998-D232-42C2-A44D-980FC888796E}" destId="{5E999255-8F2D-465B-AE90-B73C9FFC4BDD}" srcOrd="0" destOrd="0" parTransId="{53BA5CB6-D8D9-4E10-ABF4-4069ADAA89E0}" sibTransId="{33DB681F-9DB7-4ECD-9018-E5E061429C33}"/>
    <dgm:cxn modelId="{61A80A6C-EE98-4013-82C1-FEDEB906DEC7}" type="presOf" srcId="{F1687998-D232-42C2-A44D-980FC888796E}" destId="{82F94F26-3DCC-4CCE-BA30-9A9491121F74}" srcOrd="0" destOrd="0" presId="urn:microsoft.com/office/officeart/2008/layout/VerticalCircleList"/>
    <dgm:cxn modelId="{739C6971-889E-4943-9696-A4AF4EFE18AD}" type="presOf" srcId="{47628A48-DF66-4FC4-AC47-76B7E411E0A4}" destId="{1828EE2C-B9E0-4D6C-8F85-1FB1709DE9C2}" srcOrd="0" destOrd="0" presId="urn:microsoft.com/office/officeart/2008/layout/VerticalCircleList"/>
    <dgm:cxn modelId="{22F7467B-9D1B-499A-9C9E-01C9317E5F47}" srcId="{F1687998-D232-42C2-A44D-980FC888796E}" destId="{C3950767-AB9B-44AD-AE45-8B1E7E68C5E3}" srcOrd="2" destOrd="0" parTransId="{5DBB0873-7DCA-4FD7-80B6-9E401347D06A}" sibTransId="{CFAD00C5-47F0-409B-8067-A0ACF641ECF7}"/>
    <dgm:cxn modelId="{427BD981-5A2D-4145-A3BF-F2F92B1EEA8A}" srcId="{F1687998-D232-42C2-A44D-980FC888796E}" destId="{7E1BC9CB-2E6C-48BD-8918-499F7B8A5C36}" srcOrd="3" destOrd="0" parTransId="{53BADBF8-65CE-4B20-AB71-F55B6BF6AC92}" sibTransId="{8A253C9E-CC36-46DB-A645-F69266F76577}"/>
    <dgm:cxn modelId="{1CD0639C-65E7-43E6-90AC-468CA0FA1D8D}" type="presOf" srcId="{7E1BC9CB-2E6C-48BD-8918-499F7B8A5C36}" destId="{CF710507-9F27-4D5D-8130-57C36A8C2096}" srcOrd="0" destOrd="0" presId="urn:microsoft.com/office/officeart/2008/layout/VerticalCircleList"/>
    <dgm:cxn modelId="{E7D2DBCD-3FB6-43A3-B8A1-D4E8FA5BBB84}" type="presOf" srcId="{5E999255-8F2D-465B-AE90-B73C9FFC4BDD}" destId="{45CAF6C0-8294-4E10-9028-944DE3FE729A}" srcOrd="0" destOrd="0" presId="urn:microsoft.com/office/officeart/2008/layout/VerticalCircleList"/>
    <dgm:cxn modelId="{6B0F9ED2-0E9F-4777-9EBE-F9F8A602E00E}" srcId="{F1687998-D232-42C2-A44D-980FC888796E}" destId="{47628A48-DF66-4FC4-AC47-76B7E411E0A4}" srcOrd="1" destOrd="0" parTransId="{65793B87-FA62-4E94-A403-89D420384DB4}" sibTransId="{BBDF7047-AA82-432C-9B0F-E919B6B4F809}"/>
    <dgm:cxn modelId="{E15434CD-F732-4F82-B6FC-835294113C21}" type="presParOf" srcId="{82F94F26-3DCC-4CCE-BA30-9A9491121F74}" destId="{A4DE445E-FFA3-4237-929D-D0708BBAF5EA}" srcOrd="0" destOrd="0" presId="urn:microsoft.com/office/officeart/2008/layout/VerticalCircleList"/>
    <dgm:cxn modelId="{3001A6BD-F901-47ED-9D62-122D4E6A4FEF}" type="presParOf" srcId="{A4DE445E-FFA3-4237-929D-D0708BBAF5EA}" destId="{0F63873C-865E-4D9F-9ED8-36BC8294009A}" srcOrd="0" destOrd="0" presId="urn:microsoft.com/office/officeart/2008/layout/VerticalCircleList"/>
    <dgm:cxn modelId="{35873753-7407-4DD2-8228-AF14785EF5A4}" type="presParOf" srcId="{A4DE445E-FFA3-4237-929D-D0708BBAF5EA}" destId="{BCF68211-30A5-46FC-913B-D5FB87F9C649}" srcOrd="1" destOrd="0" presId="urn:microsoft.com/office/officeart/2008/layout/VerticalCircleList"/>
    <dgm:cxn modelId="{5147460B-EC58-4A83-9058-B18A5B2A75CA}" type="presParOf" srcId="{A4DE445E-FFA3-4237-929D-D0708BBAF5EA}" destId="{45CAF6C0-8294-4E10-9028-944DE3FE729A}" srcOrd="2" destOrd="0" presId="urn:microsoft.com/office/officeart/2008/layout/VerticalCircleList"/>
    <dgm:cxn modelId="{BEDF87F6-DB54-4583-B7F4-3DBA714969F6}" type="presParOf" srcId="{82F94F26-3DCC-4CCE-BA30-9A9491121F74}" destId="{09258DA6-F997-4909-86ED-A58B99843FDD}" srcOrd="1" destOrd="0" presId="urn:microsoft.com/office/officeart/2008/layout/VerticalCircleList"/>
    <dgm:cxn modelId="{55FC5A2B-A87E-4221-AE20-C5C39254810A}" type="presParOf" srcId="{09258DA6-F997-4909-86ED-A58B99843FDD}" destId="{D94DB325-5A4B-4257-9BC8-D2B7A4B8CCD6}" srcOrd="0" destOrd="0" presId="urn:microsoft.com/office/officeart/2008/layout/VerticalCircleList"/>
    <dgm:cxn modelId="{D1E78D5D-265D-40EE-9612-5F4FC5056166}" type="presParOf" srcId="{09258DA6-F997-4909-86ED-A58B99843FDD}" destId="{846CDA7E-4800-49B5-98C9-48A567F150A3}" srcOrd="1" destOrd="0" presId="urn:microsoft.com/office/officeart/2008/layout/VerticalCircleList"/>
    <dgm:cxn modelId="{AC50E6F8-0C0D-4D40-94AE-90FB5C79E825}" type="presParOf" srcId="{09258DA6-F997-4909-86ED-A58B99843FDD}" destId="{1828EE2C-B9E0-4D6C-8F85-1FB1709DE9C2}" srcOrd="2" destOrd="0" presId="urn:microsoft.com/office/officeart/2008/layout/VerticalCircleList"/>
    <dgm:cxn modelId="{01049C3E-9537-4A51-80E0-6BFFE374B248}" type="presParOf" srcId="{82F94F26-3DCC-4CCE-BA30-9A9491121F74}" destId="{8ABB69AD-A6B1-4051-AB8E-1850832865BD}" srcOrd="2" destOrd="0" presId="urn:microsoft.com/office/officeart/2008/layout/VerticalCircleList"/>
    <dgm:cxn modelId="{B737036D-F783-40BB-B7F4-E699511A4878}" type="presParOf" srcId="{8ABB69AD-A6B1-4051-AB8E-1850832865BD}" destId="{E6FFBE5D-1179-4E06-BA1B-2E1FAC31E9ED}" srcOrd="0" destOrd="0" presId="urn:microsoft.com/office/officeart/2008/layout/VerticalCircleList"/>
    <dgm:cxn modelId="{BC686198-9BD8-4EE9-9C05-A3BE1F006C27}" type="presParOf" srcId="{8ABB69AD-A6B1-4051-AB8E-1850832865BD}" destId="{307CFE3A-4912-467F-B106-D72F6588DFBC}" srcOrd="1" destOrd="0" presId="urn:microsoft.com/office/officeart/2008/layout/VerticalCircleList"/>
    <dgm:cxn modelId="{AC00838C-6BCD-4B9A-9049-0AF462206B2B}" type="presParOf" srcId="{8ABB69AD-A6B1-4051-AB8E-1850832865BD}" destId="{44A1BAE1-F69F-43F5-A659-EB9FE9ADE1B4}" srcOrd="2" destOrd="0" presId="urn:microsoft.com/office/officeart/2008/layout/VerticalCircleList"/>
    <dgm:cxn modelId="{2FBF84A2-A67F-48E1-B593-858B5F0DE980}" type="presParOf" srcId="{82F94F26-3DCC-4CCE-BA30-9A9491121F74}" destId="{F43D8225-59DF-4157-96C6-FEFDAFB427B4}" srcOrd="3" destOrd="0" presId="urn:microsoft.com/office/officeart/2008/layout/VerticalCircleList"/>
    <dgm:cxn modelId="{760F89B4-E87D-4A9F-BC8C-BF5939C247AC}" type="presParOf" srcId="{F43D8225-59DF-4157-96C6-FEFDAFB427B4}" destId="{1DCFBA84-1ED6-4F2D-92C7-B8C1A4C46C7E}" srcOrd="0" destOrd="0" presId="urn:microsoft.com/office/officeart/2008/layout/VerticalCircleList"/>
    <dgm:cxn modelId="{68FFC7CB-B2C1-4FF3-9406-E525E5A8C6BC}" type="presParOf" srcId="{F43D8225-59DF-4157-96C6-FEFDAFB427B4}" destId="{04D4BF66-2405-4951-8AF9-72D7BD2A77F5}" srcOrd="1" destOrd="0" presId="urn:microsoft.com/office/officeart/2008/layout/VerticalCircleList"/>
    <dgm:cxn modelId="{2762D335-0BBD-40A6-B0A7-5F6BDEAB13DD}" type="presParOf" srcId="{F43D8225-59DF-4157-96C6-FEFDAFB427B4}" destId="{CF710507-9F27-4D5D-8130-57C36A8C2096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8CDE8-9E3E-4130-95BE-7B54099C59AA}">
      <dsp:nvSpPr>
        <dsp:cNvPr id="0" name=""/>
        <dsp:cNvSpPr/>
      </dsp:nvSpPr>
      <dsp:spPr>
        <a:xfrm>
          <a:off x="-5717554" y="-875167"/>
          <a:ext cx="6807119" cy="6807119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38100" cap="flat" cmpd="sng" algn="ctr">
          <a:solidFill>
            <a:srgbClr val="1659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9A6D9-856E-4213-8D5A-EEA012237397}">
      <dsp:nvSpPr>
        <dsp:cNvPr id="0" name=""/>
        <dsp:cNvSpPr/>
      </dsp:nvSpPr>
      <dsp:spPr>
        <a:xfrm>
          <a:off x="570333" y="388765"/>
          <a:ext cx="8093122" cy="777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48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cs typeface="+mn-cs"/>
            </a:rPr>
            <a:t>The neutron fluence rate is very different from one capsule to another and also within the same capsule</a:t>
          </a:r>
          <a:endParaRPr lang="es-ES" sz="2000" kern="1200" dirty="0"/>
        </a:p>
      </dsp:txBody>
      <dsp:txXfrm>
        <a:off x="570333" y="388765"/>
        <a:ext cx="8093122" cy="777935"/>
      </dsp:txXfrm>
    </dsp:sp>
    <dsp:sp modelId="{D3C13064-53BF-46C6-B839-7E715806E261}">
      <dsp:nvSpPr>
        <dsp:cNvPr id="0" name=""/>
        <dsp:cNvSpPr/>
      </dsp:nvSpPr>
      <dsp:spPr>
        <a:xfrm>
          <a:off x="210334" y="417734"/>
          <a:ext cx="719999" cy="719999"/>
        </a:xfrm>
        <a:prstGeom prst="ellipse">
          <a:avLst/>
        </a:prstGeom>
        <a:solidFill>
          <a:srgbClr val="DB7C79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8237CA-7436-468F-8F21-80743AF71C30}">
      <dsp:nvSpPr>
        <dsp:cNvPr id="0" name=""/>
        <dsp:cNvSpPr/>
      </dsp:nvSpPr>
      <dsp:spPr>
        <a:xfrm>
          <a:off x="1016342" y="1555871"/>
          <a:ext cx="7647114" cy="777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48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cs typeface="+mn-cs"/>
            </a:rPr>
            <a:t>Objective of this work: estimate dose uncertainties in specimen evaluation</a:t>
          </a:r>
        </a:p>
      </dsp:txBody>
      <dsp:txXfrm>
        <a:off x="1016342" y="1555871"/>
        <a:ext cx="7647114" cy="777935"/>
      </dsp:txXfrm>
    </dsp:sp>
    <dsp:sp modelId="{B7580443-6BEC-48C5-8D23-B1B2ACB94C28}">
      <dsp:nvSpPr>
        <dsp:cNvPr id="0" name=""/>
        <dsp:cNvSpPr/>
      </dsp:nvSpPr>
      <dsp:spPr>
        <a:xfrm>
          <a:off x="656342" y="1584839"/>
          <a:ext cx="719999" cy="719999"/>
        </a:xfrm>
        <a:prstGeom prst="ellipse">
          <a:avLst/>
        </a:prstGeom>
        <a:solidFill>
          <a:srgbClr val="AC79AA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9C106-4090-406D-AE9E-8F33317BE9A4}">
      <dsp:nvSpPr>
        <dsp:cNvPr id="0" name=""/>
        <dsp:cNvSpPr/>
      </dsp:nvSpPr>
      <dsp:spPr>
        <a:xfrm>
          <a:off x="1016342" y="2722977"/>
          <a:ext cx="7647114" cy="777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48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cs typeface="+mn-cs"/>
            </a:rPr>
            <a:t>To study how the specimens distribution influences the dose and its uncertainty</a:t>
          </a:r>
        </a:p>
      </dsp:txBody>
      <dsp:txXfrm>
        <a:off x="1016342" y="2722977"/>
        <a:ext cx="7647114" cy="777935"/>
      </dsp:txXfrm>
    </dsp:sp>
    <dsp:sp modelId="{F5A122E2-6500-4E0F-A866-536078BC4A1B}">
      <dsp:nvSpPr>
        <dsp:cNvPr id="0" name=""/>
        <dsp:cNvSpPr/>
      </dsp:nvSpPr>
      <dsp:spPr>
        <a:xfrm>
          <a:off x="656342" y="2751945"/>
          <a:ext cx="719999" cy="719999"/>
        </a:xfrm>
        <a:prstGeom prst="ellipse">
          <a:avLst/>
        </a:prstGeom>
        <a:solidFill>
          <a:srgbClr val="DB7C79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44E31-8085-4DB5-A570-63D67EC7E48C}">
      <dsp:nvSpPr>
        <dsp:cNvPr id="0" name=""/>
        <dsp:cNvSpPr/>
      </dsp:nvSpPr>
      <dsp:spPr>
        <a:xfrm>
          <a:off x="570333" y="3890083"/>
          <a:ext cx="8093122" cy="7779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48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cs typeface="+mn-cs"/>
            </a:rPr>
            <a:t>To study the different configurations available for the rigs, </a:t>
          </a:r>
          <a:r>
            <a:rPr lang="en-US" sz="2000" kern="1200" dirty="0" err="1">
              <a:cs typeface="+mn-cs"/>
            </a:rPr>
            <a:t>analysing</a:t>
          </a:r>
          <a:r>
            <a:rPr lang="en-US" sz="2000" kern="1200" dirty="0">
              <a:cs typeface="+mn-cs"/>
            </a:rPr>
            <a:t> the neutron fluence rate, the </a:t>
          </a:r>
          <a:r>
            <a:rPr lang="en-US" sz="2000" kern="1200" dirty="0" err="1">
              <a:cs typeface="+mn-cs"/>
            </a:rPr>
            <a:t>NRT_dpa</a:t>
          </a:r>
          <a:r>
            <a:rPr lang="en-US" sz="2000" kern="1200" dirty="0">
              <a:cs typeface="+mn-cs"/>
            </a:rPr>
            <a:t> and the gas production</a:t>
          </a:r>
        </a:p>
      </dsp:txBody>
      <dsp:txXfrm>
        <a:off x="570333" y="3890083"/>
        <a:ext cx="8093122" cy="777935"/>
      </dsp:txXfrm>
    </dsp:sp>
    <dsp:sp modelId="{3B7A0F62-3619-4BBB-9F20-D915D514BB95}">
      <dsp:nvSpPr>
        <dsp:cNvPr id="0" name=""/>
        <dsp:cNvSpPr/>
      </dsp:nvSpPr>
      <dsp:spPr>
        <a:xfrm>
          <a:off x="210334" y="3919051"/>
          <a:ext cx="719999" cy="719999"/>
        </a:xfrm>
        <a:prstGeom prst="ellipse">
          <a:avLst/>
        </a:prstGeom>
        <a:solidFill>
          <a:srgbClr val="AC79AA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68211-30A5-46FC-913B-D5FB87F9C649}">
      <dsp:nvSpPr>
        <dsp:cNvPr id="0" name=""/>
        <dsp:cNvSpPr/>
      </dsp:nvSpPr>
      <dsp:spPr>
        <a:xfrm>
          <a:off x="0" y="1667756"/>
          <a:ext cx="1372573" cy="1372573"/>
        </a:xfrm>
        <a:prstGeom prst="ellipse">
          <a:avLst/>
        </a:prstGeom>
        <a:solidFill>
          <a:srgbClr val="0070C0">
            <a:alpha val="2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5CAF6C0-8294-4E10-9028-944DE3FE729A}">
      <dsp:nvSpPr>
        <dsp:cNvPr id="0" name=""/>
        <dsp:cNvSpPr/>
      </dsp:nvSpPr>
      <dsp:spPr>
        <a:xfrm>
          <a:off x="3490" y="1667756"/>
          <a:ext cx="10508618" cy="13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Considering the whole volume of the HFTM, R-1 and R-2 criteria of dpa are fulfilled</a:t>
          </a:r>
          <a:endParaRPr lang="es-ES" sz="2000" kern="1200" dirty="0"/>
        </a:p>
      </dsp:txBody>
      <dsp:txXfrm>
        <a:off x="3490" y="1667756"/>
        <a:ext cx="10508618" cy="1372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68211-30A5-46FC-913B-D5FB87F9C649}">
      <dsp:nvSpPr>
        <dsp:cNvPr id="0" name=""/>
        <dsp:cNvSpPr/>
      </dsp:nvSpPr>
      <dsp:spPr>
        <a:xfrm>
          <a:off x="0" y="981469"/>
          <a:ext cx="1372573" cy="1372573"/>
        </a:xfrm>
        <a:prstGeom prst="ellipse">
          <a:avLst/>
        </a:prstGeom>
        <a:solidFill>
          <a:srgbClr val="0070C0">
            <a:alpha val="2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5CAF6C0-8294-4E10-9028-944DE3FE729A}">
      <dsp:nvSpPr>
        <dsp:cNvPr id="0" name=""/>
        <dsp:cNvSpPr/>
      </dsp:nvSpPr>
      <dsp:spPr>
        <a:xfrm>
          <a:off x="3490" y="981469"/>
          <a:ext cx="10508618" cy="13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Considering the whole volume of the HFTM, R-1 and R-2 criteria of dpa are fulfilled</a:t>
          </a:r>
          <a:endParaRPr lang="es-ES" sz="2000" kern="1200" dirty="0"/>
        </a:p>
      </dsp:txBody>
      <dsp:txXfrm>
        <a:off x="3490" y="981469"/>
        <a:ext cx="10508618" cy="1372573"/>
      </dsp:txXfrm>
    </dsp:sp>
    <dsp:sp modelId="{846CDA7E-4800-49B5-98C9-48A567F150A3}">
      <dsp:nvSpPr>
        <dsp:cNvPr id="0" name=""/>
        <dsp:cNvSpPr/>
      </dsp:nvSpPr>
      <dsp:spPr>
        <a:xfrm>
          <a:off x="0" y="2354043"/>
          <a:ext cx="1372573" cy="1372573"/>
        </a:xfrm>
        <a:prstGeom prst="ellipse">
          <a:avLst/>
        </a:prstGeom>
        <a:solidFill>
          <a:srgbClr val="0070C0">
            <a:alpha val="2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828EE2C-B9E0-4D6C-8F85-1FB1709DE9C2}">
      <dsp:nvSpPr>
        <dsp:cNvPr id="0" name=""/>
        <dsp:cNvSpPr/>
      </dsp:nvSpPr>
      <dsp:spPr>
        <a:xfrm>
          <a:off x="3490" y="2354043"/>
          <a:ext cx="10508618" cy="13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NRT_dpa</a:t>
          </a:r>
          <a:r>
            <a:rPr lang="en-US" sz="2000" kern="1200" dirty="0"/>
            <a:t> histograms by specimen type show the versatility of this facility, because depending on the specimens distribution design, it is possible to obtain different values. The gradient inside a rig must be also considered</a:t>
          </a:r>
        </a:p>
      </dsp:txBody>
      <dsp:txXfrm>
        <a:off x="3490" y="2354043"/>
        <a:ext cx="10508618" cy="13725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68211-30A5-46FC-913B-D5FB87F9C649}">
      <dsp:nvSpPr>
        <dsp:cNvPr id="0" name=""/>
        <dsp:cNvSpPr/>
      </dsp:nvSpPr>
      <dsp:spPr>
        <a:xfrm>
          <a:off x="0" y="295182"/>
          <a:ext cx="1372573" cy="1372573"/>
        </a:xfrm>
        <a:prstGeom prst="ellipse">
          <a:avLst/>
        </a:prstGeom>
        <a:solidFill>
          <a:srgbClr val="0070C0">
            <a:alpha val="2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5CAF6C0-8294-4E10-9028-944DE3FE729A}">
      <dsp:nvSpPr>
        <dsp:cNvPr id="0" name=""/>
        <dsp:cNvSpPr/>
      </dsp:nvSpPr>
      <dsp:spPr>
        <a:xfrm>
          <a:off x="3490" y="295182"/>
          <a:ext cx="10508618" cy="13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Considering the whole volume of the HFTM, R-1 and R-2 criteria of dpa are fulfilled</a:t>
          </a:r>
          <a:endParaRPr lang="es-ES" sz="2000" kern="1200" dirty="0"/>
        </a:p>
      </dsp:txBody>
      <dsp:txXfrm>
        <a:off x="3490" y="295182"/>
        <a:ext cx="10508618" cy="1372573"/>
      </dsp:txXfrm>
    </dsp:sp>
    <dsp:sp modelId="{846CDA7E-4800-49B5-98C9-48A567F150A3}">
      <dsp:nvSpPr>
        <dsp:cNvPr id="0" name=""/>
        <dsp:cNvSpPr/>
      </dsp:nvSpPr>
      <dsp:spPr>
        <a:xfrm>
          <a:off x="0" y="1667756"/>
          <a:ext cx="1372573" cy="1372573"/>
        </a:xfrm>
        <a:prstGeom prst="ellipse">
          <a:avLst/>
        </a:prstGeom>
        <a:solidFill>
          <a:srgbClr val="0070C0">
            <a:alpha val="2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828EE2C-B9E0-4D6C-8F85-1FB1709DE9C2}">
      <dsp:nvSpPr>
        <dsp:cNvPr id="0" name=""/>
        <dsp:cNvSpPr/>
      </dsp:nvSpPr>
      <dsp:spPr>
        <a:xfrm>
          <a:off x="3490" y="1667756"/>
          <a:ext cx="10508618" cy="13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NRT_dpa</a:t>
          </a:r>
          <a:r>
            <a:rPr lang="en-US" sz="2000" kern="1200" dirty="0"/>
            <a:t> histograms by specimen type show the versatility of this facility, because depending on the specimens distribution design, it is possible to obtain different values. The gradient inside a rig must be also considered</a:t>
          </a:r>
        </a:p>
      </dsp:txBody>
      <dsp:txXfrm>
        <a:off x="3490" y="1667756"/>
        <a:ext cx="10508618" cy="1372573"/>
      </dsp:txXfrm>
    </dsp:sp>
    <dsp:sp modelId="{307CFE3A-4912-467F-B106-D72F6588DFBC}">
      <dsp:nvSpPr>
        <dsp:cNvPr id="0" name=""/>
        <dsp:cNvSpPr/>
      </dsp:nvSpPr>
      <dsp:spPr>
        <a:xfrm>
          <a:off x="0" y="3040329"/>
          <a:ext cx="1372573" cy="1372573"/>
        </a:xfrm>
        <a:prstGeom prst="ellipse">
          <a:avLst/>
        </a:prstGeom>
        <a:solidFill>
          <a:srgbClr val="0070C0">
            <a:alpha val="2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4A1BAE1-F69F-43F5-A659-EB9FE9ADE1B4}">
      <dsp:nvSpPr>
        <dsp:cNvPr id="0" name=""/>
        <dsp:cNvSpPr/>
      </dsp:nvSpPr>
      <dsp:spPr>
        <a:xfrm>
          <a:off x="3490" y="3040329"/>
          <a:ext cx="10508618" cy="13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gas production ratios cover the expected values for DEMO</a:t>
          </a:r>
        </a:p>
      </dsp:txBody>
      <dsp:txXfrm>
        <a:off x="3490" y="3040329"/>
        <a:ext cx="10508618" cy="13725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68211-30A5-46FC-913B-D5FB87F9C649}">
      <dsp:nvSpPr>
        <dsp:cNvPr id="0" name=""/>
        <dsp:cNvSpPr/>
      </dsp:nvSpPr>
      <dsp:spPr>
        <a:xfrm>
          <a:off x="449647" y="2984"/>
          <a:ext cx="1175529" cy="1175529"/>
        </a:xfrm>
        <a:prstGeom prst="ellipse">
          <a:avLst/>
        </a:prstGeom>
        <a:solidFill>
          <a:srgbClr val="0070C0">
            <a:alpha val="2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5CAF6C0-8294-4E10-9028-944DE3FE729A}">
      <dsp:nvSpPr>
        <dsp:cNvPr id="0" name=""/>
        <dsp:cNvSpPr/>
      </dsp:nvSpPr>
      <dsp:spPr>
        <a:xfrm>
          <a:off x="757790" y="2984"/>
          <a:ext cx="9000018" cy="1175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Considering the whole volume of the HFTM, R-1 and R-2 criteria of dpa are fulfilled</a:t>
          </a:r>
          <a:endParaRPr lang="es-ES" sz="2000" kern="1200" dirty="0"/>
        </a:p>
      </dsp:txBody>
      <dsp:txXfrm>
        <a:off x="757790" y="2984"/>
        <a:ext cx="9000018" cy="1175529"/>
      </dsp:txXfrm>
    </dsp:sp>
    <dsp:sp modelId="{846CDA7E-4800-49B5-98C9-48A567F150A3}">
      <dsp:nvSpPr>
        <dsp:cNvPr id="0" name=""/>
        <dsp:cNvSpPr/>
      </dsp:nvSpPr>
      <dsp:spPr>
        <a:xfrm>
          <a:off x="449647" y="1178513"/>
          <a:ext cx="1175529" cy="1175529"/>
        </a:xfrm>
        <a:prstGeom prst="ellipse">
          <a:avLst/>
        </a:prstGeom>
        <a:solidFill>
          <a:srgbClr val="0070C0">
            <a:alpha val="2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828EE2C-B9E0-4D6C-8F85-1FB1709DE9C2}">
      <dsp:nvSpPr>
        <dsp:cNvPr id="0" name=""/>
        <dsp:cNvSpPr/>
      </dsp:nvSpPr>
      <dsp:spPr>
        <a:xfrm>
          <a:off x="757790" y="1178513"/>
          <a:ext cx="9000018" cy="1175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NRT_dpa</a:t>
          </a:r>
          <a:r>
            <a:rPr lang="en-US" sz="2000" kern="1200" dirty="0"/>
            <a:t> histograms by specimen type show the versatility of this facility, because depending on the specimens distribution design, it is possible to obtain different values. The gradient inside a rig must be also considered</a:t>
          </a:r>
        </a:p>
      </dsp:txBody>
      <dsp:txXfrm>
        <a:off x="757790" y="1178513"/>
        <a:ext cx="9000018" cy="1175529"/>
      </dsp:txXfrm>
    </dsp:sp>
    <dsp:sp modelId="{307CFE3A-4912-467F-B106-D72F6588DFBC}">
      <dsp:nvSpPr>
        <dsp:cNvPr id="0" name=""/>
        <dsp:cNvSpPr/>
      </dsp:nvSpPr>
      <dsp:spPr>
        <a:xfrm>
          <a:off x="449647" y="2354043"/>
          <a:ext cx="1175529" cy="1175529"/>
        </a:xfrm>
        <a:prstGeom prst="ellipse">
          <a:avLst/>
        </a:prstGeom>
        <a:solidFill>
          <a:srgbClr val="0070C0">
            <a:alpha val="2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4A1BAE1-F69F-43F5-A659-EB9FE9ADE1B4}">
      <dsp:nvSpPr>
        <dsp:cNvPr id="0" name=""/>
        <dsp:cNvSpPr/>
      </dsp:nvSpPr>
      <dsp:spPr>
        <a:xfrm>
          <a:off x="757790" y="2354043"/>
          <a:ext cx="9000018" cy="1175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gas production ratios cover the expected values for DEMO</a:t>
          </a:r>
        </a:p>
      </dsp:txBody>
      <dsp:txXfrm>
        <a:off x="757790" y="2354043"/>
        <a:ext cx="9000018" cy="1175529"/>
      </dsp:txXfrm>
    </dsp:sp>
    <dsp:sp modelId="{04D4BF66-2405-4951-8AF9-72D7BD2A77F5}">
      <dsp:nvSpPr>
        <dsp:cNvPr id="0" name=""/>
        <dsp:cNvSpPr/>
      </dsp:nvSpPr>
      <dsp:spPr>
        <a:xfrm>
          <a:off x="449647" y="3529572"/>
          <a:ext cx="1175529" cy="1175529"/>
        </a:xfrm>
        <a:prstGeom prst="ellipse">
          <a:avLst/>
        </a:prstGeom>
        <a:solidFill>
          <a:srgbClr val="0070C0">
            <a:alpha val="2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F710507-9F27-4D5D-8130-57C36A8C2096}">
      <dsp:nvSpPr>
        <dsp:cNvPr id="0" name=""/>
        <dsp:cNvSpPr/>
      </dsp:nvSpPr>
      <dsp:spPr>
        <a:xfrm>
          <a:off x="757790" y="3529572"/>
          <a:ext cx="9000018" cy="1175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By changing the beam energy, the desired dpa ranges can be changed, as well as the gas production</a:t>
          </a:r>
          <a:endParaRPr lang="es-ES" sz="2000" kern="1200" dirty="0"/>
        </a:p>
      </dsp:txBody>
      <dsp:txXfrm>
        <a:off x="757790" y="3529572"/>
        <a:ext cx="9000018" cy="1175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598F898-E56B-E493-8E47-189F2487A4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1E0ECBC-71C9-D2D6-F5AF-592EA09406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98DD0-3352-4A17-9B9C-055D596F2EB2}" type="datetimeFigureOut">
              <a:rPr lang="es-ES" smtClean="0"/>
              <a:t>18/10/2023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8502D1-85B0-BDD5-6762-8F8D0E2CE4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DAF323D-B71C-BB9C-FE4A-2D0A1030AF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F0551-6754-4950-BA36-D73FBEF713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092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19853-80D4-467B-887B-B1934495ABAF}" type="datetimeFigureOut">
              <a:rPr lang="es-ES" smtClean="0"/>
              <a:t>18/10/2023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8CC82-0FFE-4A94-AE5E-F2151A3619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542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particle transport we have used, the </a:t>
            </a:r>
            <a:r>
              <a:rPr lang="en-US" dirty="0" err="1"/>
              <a:t>McDelicious</a:t>
            </a:r>
            <a:r>
              <a:rPr lang="en-US" dirty="0"/>
              <a:t> code, based on MCNP, and the latest version of the test cell. Here we indicate the libraries used. He have obtained data for two deuteron beam size: 20x5, 10x5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D522-8B27-4089-A692-C73A15ACB9B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166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75D7DE-E26B-4AB0-C735-ACA44F072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47B576-D044-8AC8-94FA-492E0719F3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57D33D-C716-EFFD-0045-14772C254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48708E-8B0C-A818-0CC0-3D4F4E5E8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Irene Álvarez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D20825-5605-101D-5318-A548D44D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1939-5663-4D27-B464-4D24FD2BA0C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047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98835D-5274-069B-5AEC-AA527658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A23D40-3A53-5D8B-B5CB-58535ADB0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656877-F9E4-80F6-5A03-F5420229B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5324EE-C226-C878-F623-86160C40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Irene Álvarez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02C9F7-F7D9-6EB5-FCB1-E793645D6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1939-5663-4D27-B464-4D24FD2BA0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06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E9D9FB9-EA57-A40F-7B5D-BEAD0DF1FE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06180E-8181-EB93-76D4-FCFE59751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74D0CD-738B-BAB4-1BAB-C397B57C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11F085-6A7F-6F49-567D-7FC839F2E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Irene Álvarez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DAC398-2E13-C995-6A68-63F020B5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1939-5663-4D27-B464-4D24FD2BA0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59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FAA172-2A63-3A85-6C57-4B085A57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6913"/>
          </a:xfrm>
        </p:spPr>
        <p:txBody>
          <a:bodyPr>
            <a:norm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CE2F7B-EABF-F7FB-0829-783A60DE0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C79D71-B7AB-D3AE-7A22-9014949A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Irene Álvarez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8C422C-A8EE-563A-012D-74A9836A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5A9CF-CA8E-4931-86EF-9A36E7AB6309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ED9BC3-3396-3F19-E0DD-440C4F169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351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EFB12-45FD-5A10-7140-2552D02BE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91798F-554F-0A87-37C8-A44B11DDF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622D76-87BA-EEFB-8A70-95144A93A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9D6C07-5461-2AEF-92C2-A787C80D0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Irene Álvarez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F43EE9-8DF7-9908-B135-544D4CDF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1939-5663-4D27-B464-4D24FD2BA0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37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1896-BBB9-E48D-BC89-03AA252E0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1E8EAB-0736-5686-EF32-0B7EF4180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9B3276F-D6A2-C590-33C5-AC7BA6BC8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67DC39-4DE3-2AC5-C5E0-E6D076F97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175ECD-0DAF-1AF3-2A71-B4F2CF2E7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Irene Álvarez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82684D-4783-5241-0066-7D690C29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1939-5663-4D27-B464-4D24FD2BA0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1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5D9A5-6B27-0DD1-F917-4B2AB5E4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4BE188-0683-ADA7-0058-B4804ECA3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F22C9E-415F-8E82-B9C9-D683DFA45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DCB74C2-66FF-E81C-26F6-D2EDA378B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4B15BB7-329D-FCAB-C8F2-89185580A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70D47EE-02A2-6E6D-F146-827E6F057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B855D9-199D-03BF-1401-F38A5AE05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Irene Álvarez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E91D3A4-24DC-064B-5A23-1F6E62367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1939-5663-4D27-B464-4D24FD2BA0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7870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435C92-B85D-5B8C-9DEA-E381537FD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882A9FB-7E00-2E21-7CB0-736E6FDFC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B62BC3-ADA7-CCE5-AE03-450405B9A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Irene Álvarez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E0D0996-AF30-26EA-2FF9-6ABB38D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1939-5663-4D27-B464-4D24FD2BA0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78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042213-051B-F3DF-58EB-D47CEE79D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A397F0-EF89-7FC5-E058-FF767128A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Irene Álvarez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0D7E2A-9A63-1011-C6BD-788131AA5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1939-5663-4D27-B464-4D24FD2BA0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51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9A15F-49CD-142E-99D3-268BE130F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44346A-09C5-9F7D-8599-7F25F541E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73CF50-CB6B-0CA9-30CA-92545058E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6CDF8D-6634-61AB-FE0E-9E169E5F7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6FEA3A-9818-C12F-DD00-AAF891F43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Irene Álvarez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753331-81CE-EFB1-D799-02BC85244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1939-5663-4D27-B464-4D24FD2BA0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6801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E31118-EFDE-B8BC-3526-FB9B0C9D3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F4F3D16-33A8-3A80-A0DC-10C7F5851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EAE9F1-E63F-3205-0627-3F5AD294B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18ACDC-96E8-FA31-54D2-CE7F319B4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9D57EE-C1FD-FCF4-D263-67F0AEF9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Irene Álvarez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249224-DC4A-F565-18BB-BC3EB79D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1939-5663-4D27-B464-4D24FD2BA0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374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7DEB50B-F3D4-03B6-10F9-FC1A66ED8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B285E9-57B5-053E-0259-343ABFC57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3FAE9B-778E-F8BD-0D58-94F596A2F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47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B94546-323F-DE8E-8EBD-929B8B539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/>
              <a:t>Irene Álvarez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0EDA51-2DB5-528A-4645-48A95E700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8A07C-FF0D-4F97-8293-3CC4CFAF5BEB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472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iac@ugr.e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CD8D74-51FB-0E69-E9EC-D3F66A088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2450"/>
            <a:ext cx="9144000" cy="3111572"/>
          </a:xfrm>
        </p:spPr>
        <p:txBody>
          <a:bodyPr>
            <a:normAutofit fontScale="90000"/>
          </a:bodyPr>
          <a:lstStyle/>
          <a:p>
            <a:r>
              <a:rPr lang="en-US" dirty="0"/>
              <a:t>Detailed irradiation parameters assessment of the IFMIF-DONES HFTM irradiation capsules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7FFEAA-127D-296B-CE63-6B3AF885D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0512"/>
            <a:ext cx="9144000" cy="553151"/>
          </a:xfrm>
        </p:spPr>
        <p:txBody>
          <a:bodyPr/>
          <a:lstStyle/>
          <a:p>
            <a:r>
              <a:rPr lang="es-ES" sz="1800" u="sng" kern="0" dirty="0">
                <a:effectLst/>
                <a:ea typeface="Times New Roman" panose="02020603050405020304" pitchFamily="18" charset="0"/>
              </a:rPr>
              <a:t>I. Álvarez</a:t>
            </a:r>
            <a:r>
              <a:rPr lang="es-ES" sz="1800" kern="0" dirty="0">
                <a:effectLst/>
                <a:ea typeface="Times New Roman" panose="02020603050405020304" pitchFamily="18" charset="0"/>
              </a:rPr>
              <a:t>, M. Anguiano, F. Mota, R. Hernández, Y. Qiu, F. </a:t>
            </a:r>
            <a:r>
              <a:rPr lang="es-ES" sz="1800" kern="0" dirty="0" err="1">
                <a:effectLst/>
                <a:ea typeface="Times New Roman" panose="02020603050405020304" pitchFamily="18" charset="0"/>
              </a:rPr>
              <a:t>Arbeiter</a:t>
            </a:r>
            <a:r>
              <a:rPr lang="es-ES" sz="1800" kern="0" dirty="0">
                <a:effectLst/>
                <a:ea typeface="Times New Roman" panose="02020603050405020304" pitchFamily="18" charset="0"/>
              </a:rPr>
              <a:t>, J. Park</a:t>
            </a:r>
            <a:endParaRPr lang="es-ES" dirty="0"/>
          </a:p>
        </p:txBody>
      </p:sp>
      <p:pic>
        <p:nvPicPr>
          <p:cNvPr id="4" name="Picture 10" descr="Página de inicio | Universidad de Granada">
            <a:extLst>
              <a:ext uri="{FF2B5EF4-FFF2-40B4-BE49-F238E27FC236}">
                <a16:creationId xmlns:a16="http://schemas.microsoft.com/office/drawing/2014/main" id="{7C38902A-4E0A-D96B-895B-7DC1105C3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052" y="4318693"/>
            <a:ext cx="2162628" cy="216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go CIEMAT 2018 – AELS Aula de Estudio del Lago de Sanabria">
            <a:extLst>
              <a:ext uri="{FF2B5EF4-FFF2-40B4-BE49-F238E27FC236}">
                <a16:creationId xmlns:a16="http://schemas.microsoft.com/office/drawing/2014/main" id="{694D7F84-F6AD-2731-6A4E-ECF077BCC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2985" y="4594308"/>
            <a:ext cx="5975229" cy="122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BBA9B8A0-FC2E-F319-ADAC-45A0884DB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19/10/2023. Irene Álvarez. </a:t>
            </a:r>
            <a:r>
              <a:rPr lang="es-ES" dirty="0" err="1"/>
              <a:t>Second</a:t>
            </a:r>
            <a:r>
              <a:rPr lang="es-ES" dirty="0"/>
              <a:t> DONES </a:t>
            </a:r>
            <a:r>
              <a:rPr lang="es-ES" dirty="0" err="1"/>
              <a:t>Users</a:t>
            </a:r>
            <a:r>
              <a:rPr lang="es-ES" dirty="0"/>
              <a:t> Workshop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7AC1E45E-9EF1-147F-3816-8CFED6F5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1939-5663-4D27-B464-4D24FD2BA0CF}" type="slidenum">
              <a:rPr lang="es-ES" smtClean="0"/>
              <a:t>1</a:t>
            </a:fld>
            <a:endParaRPr lang="es-ES" dirty="0"/>
          </a:p>
        </p:txBody>
      </p:sp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0114C0E1-0FA5-FDED-5686-F725EB67F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83" t="3016" r="18354" b="46455"/>
          <a:stretch/>
        </p:blipFill>
        <p:spPr>
          <a:xfrm>
            <a:off x="7431325" y="5967488"/>
            <a:ext cx="1085458" cy="740372"/>
          </a:xfrm>
          <a:prstGeom prst="rect">
            <a:avLst/>
          </a:prstGeom>
        </p:spPr>
      </p:pic>
      <p:pic>
        <p:nvPicPr>
          <p:cNvPr id="10" name="Picture 7" descr="EUROfusion-white.eps">
            <a:extLst>
              <a:ext uri="{FF2B5EF4-FFF2-40B4-BE49-F238E27FC236}">
                <a16:creationId xmlns:a16="http://schemas.microsoft.com/office/drawing/2014/main" id="{E0FE48E7-FC41-76A2-D522-AD222E210DF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053991">
                <a:tint val="45000"/>
                <a:satMod val="400000"/>
              </a:srgbClr>
            </a:duotone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147" y="5839513"/>
            <a:ext cx="3324714" cy="1018487"/>
          </a:xfrm>
          <a:prstGeom prst="rect">
            <a:avLst/>
          </a:prstGeom>
          <a:noFill/>
        </p:spPr>
      </p:pic>
      <p:pic>
        <p:nvPicPr>
          <p:cNvPr id="11" name="Picture 2" descr="Karlsruhe Institute of Technology - Wikipedia">
            <a:extLst>
              <a:ext uri="{FF2B5EF4-FFF2-40B4-BE49-F238E27FC236}">
                <a16:creationId xmlns:a16="http://schemas.microsoft.com/office/drawing/2014/main" id="{C131B5B3-25F6-1EF5-165A-3609D40B7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758" y="5872191"/>
            <a:ext cx="1778145" cy="88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273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FA201-29B6-FADF-6F30-16456738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Gas –</a:t>
            </a:r>
            <a:r>
              <a:rPr lang="es-ES" dirty="0" err="1"/>
              <a:t>production</a:t>
            </a:r>
            <a:endParaRPr lang="es-ES" sz="2000" dirty="0">
              <a:solidFill>
                <a:srgbClr val="FF0000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242701-13B7-7CDA-3BC2-169A8AA16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1" y="909493"/>
            <a:ext cx="6462674" cy="297450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6D27FC-E8D4-9B39-5904-1994D1CAC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2" y="3612163"/>
            <a:ext cx="6462674" cy="297450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8AE8CA0-0B09-D41E-B3C4-AFDB2B63E5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r="26300"/>
          <a:stretch/>
        </p:blipFill>
        <p:spPr>
          <a:xfrm>
            <a:off x="6472359" y="910534"/>
            <a:ext cx="4506935" cy="297450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94C614E-9D62-0277-18E0-7F2DFCB716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r="26300"/>
          <a:stretch/>
        </p:blipFill>
        <p:spPr>
          <a:xfrm>
            <a:off x="6472361" y="3612164"/>
            <a:ext cx="4506933" cy="297450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F42B88F-F739-E7B3-C0C2-004A647E9E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 t="33717" r="1" b="40135"/>
          <a:stretch/>
        </p:blipFill>
        <p:spPr>
          <a:xfrm>
            <a:off x="8610600" y="5019522"/>
            <a:ext cx="1733357" cy="903649"/>
          </a:xfrm>
          <a:prstGeom prst="rect">
            <a:avLst/>
          </a:prstGeom>
        </p:spPr>
      </p:pic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F8CA58-ED49-B5C0-25B6-4E44AD8A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dirty="0"/>
              <a:t>19/10/2023. Irene Álvarez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97CE7B-80C6-AF35-7956-FE28630B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10</a:t>
            </a:fld>
            <a:endParaRPr lang="es-ES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9E3E1C4-C89D-F8E8-6370-A15A56BB12DD}"/>
              </a:ext>
            </a:extLst>
          </p:cNvPr>
          <p:cNvCxnSpPr>
            <a:cxnSpLocks/>
          </p:cNvCxnSpPr>
          <p:nvPr/>
        </p:nvCxnSpPr>
        <p:spPr>
          <a:xfrm>
            <a:off x="8545497" y="1157819"/>
            <a:ext cx="0" cy="2337683"/>
          </a:xfrm>
          <a:prstGeom prst="line">
            <a:avLst/>
          </a:prstGeom>
          <a:ln w="38100">
            <a:solidFill>
              <a:srgbClr val="16595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40AD7BD-3CA0-259C-EEF4-2E2944E21C5E}"/>
              </a:ext>
            </a:extLst>
          </p:cNvPr>
          <p:cNvCxnSpPr>
            <a:cxnSpLocks/>
          </p:cNvCxnSpPr>
          <p:nvPr/>
        </p:nvCxnSpPr>
        <p:spPr>
          <a:xfrm>
            <a:off x="8949357" y="1157819"/>
            <a:ext cx="0" cy="2328447"/>
          </a:xfrm>
          <a:prstGeom prst="line">
            <a:avLst/>
          </a:prstGeom>
          <a:ln w="38100">
            <a:solidFill>
              <a:srgbClr val="16595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949B819D-F054-721C-287A-74BBC903E866}"/>
              </a:ext>
            </a:extLst>
          </p:cNvPr>
          <p:cNvCxnSpPr>
            <a:cxnSpLocks/>
          </p:cNvCxnSpPr>
          <p:nvPr/>
        </p:nvCxnSpPr>
        <p:spPr>
          <a:xfrm>
            <a:off x="8042577" y="3855299"/>
            <a:ext cx="0" cy="2337683"/>
          </a:xfrm>
          <a:prstGeom prst="line">
            <a:avLst/>
          </a:prstGeom>
          <a:ln w="38100">
            <a:solidFill>
              <a:srgbClr val="16595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201E9B67-FA1F-8C45-A953-F4B513940B91}"/>
              </a:ext>
            </a:extLst>
          </p:cNvPr>
          <p:cNvCxnSpPr>
            <a:cxnSpLocks/>
          </p:cNvCxnSpPr>
          <p:nvPr/>
        </p:nvCxnSpPr>
        <p:spPr>
          <a:xfrm>
            <a:off x="8484537" y="3855299"/>
            <a:ext cx="0" cy="2328447"/>
          </a:xfrm>
          <a:prstGeom prst="line">
            <a:avLst/>
          </a:prstGeom>
          <a:ln w="38100">
            <a:solidFill>
              <a:srgbClr val="16595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855BCA3-F5CB-1245-DFA4-F8F411598949}"/>
              </a:ext>
            </a:extLst>
          </p:cNvPr>
          <p:cNvCxnSpPr>
            <a:cxnSpLocks/>
          </p:cNvCxnSpPr>
          <p:nvPr/>
        </p:nvCxnSpPr>
        <p:spPr>
          <a:xfrm>
            <a:off x="4019217" y="1150199"/>
            <a:ext cx="0" cy="2337683"/>
          </a:xfrm>
          <a:prstGeom prst="line">
            <a:avLst/>
          </a:prstGeom>
          <a:ln w="38100">
            <a:solidFill>
              <a:srgbClr val="16595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6661C24D-AD25-35B9-3C92-555511940CA9}"/>
              </a:ext>
            </a:extLst>
          </p:cNvPr>
          <p:cNvCxnSpPr>
            <a:cxnSpLocks/>
          </p:cNvCxnSpPr>
          <p:nvPr/>
        </p:nvCxnSpPr>
        <p:spPr>
          <a:xfrm>
            <a:off x="4925997" y="1157819"/>
            <a:ext cx="0" cy="2328447"/>
          </a:xfrm>
          <a:prstGeom prst="line">
            <a:avLst/>
          </a:prstGeom>
          <a:ln w="38100">
            <a:solidFill>
              <a:srgbClr val="16595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D005C820-4483-2F64-8405-DF236E9ECDB8}"/>
              </a:ext>
            </a:extLst>
          </p:cNvPr>
          <p:cNvCxnSpPr>
            <a:cxnSpLocks/>
          </p:cNvCxnSpPr>
          <p:nvPr/>
        </p:nvCxnSpPr>
        <p:spPr>
          <a:xfrm>
            <a:off x="3478197" y="3847679"/>
            <a:ext cx="0" cy="2337683"/>
          </a:xfrm>
          <a:prstGeom prst="line">
            <a:avLst/>
          </a:prstGeom>
          <a:ln w="38100">
            <a:solidFill>
              <a:srgbClr val="16595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A75142DC-8F1E-1024-05CE-AEBA6249DC4E}"/>
              </a:ext>
            </a:extLst>
          </p:cNvPr>
          <p:cNvCxnSpPr>
            <a:cxnSpLocks/>
          </p:cNvCxnSpPr>
          <p:nvPr/>
        </p:nvCxnSpPr>
        <p:spPr>
          <a:xfrm>
            <a:off x="4491657" y="3847679"/>
            <a:ext cx="0" cy="2328447"/>
          </a:xfrm>
          <a:prstGeom prst="line">
            <a:avLst/>
          </a:prstGeom>
          <a:ln w="38100">
            <a:solidFill>
              <a:srgbClr val="16595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349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DC26106-F217-105B-72BC-49F04AD6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11</a:t>
            </a:fld>
            <a:endParaRPr lang="es-ES" dirty="0"/>
          </a:p>
        </p:txBody>
      </p:sp>
      <p:sp>
        <p:nvSpPr>
          <p:cNvPr id="11" name="Marcador de fecha 4">
            <a:extLst>
              <a:ext uri="{FF2B5EF4-FFF2-40B4-BE49-F238E27FC236}">
                <a16:creationId xmlns:a16="http://schemas.microsoft.com/office/drawing/2014/main" id="{221A8AA0-CF6E-3C64-39BD-6A76B0B0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180520" cy="365125"/>
          </a:xfrm>
        </p:spPr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50955ED-35C9-315F-0109-A1CCF4B8D4F5}"/>
              </a:ext>
            </a:extLst>
          </p:cNvPr>
          <p:cNvSpPr txBox="1"/>
          <p:nvPr/>
        </p:nvSpPr>
        <p:spPr>
          <a:xfrm>
            <a:off x="10406403" y="1384106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s-ES" sz="2000" dirty="0"/>
              <a:t>∙10¹³</a:t>
            </a:r>
            <a:endParaRPr lang="en-US" sz="2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36717AA-8D9E-7071-5386-E1B2FEE98874}"/>
              </a:ext>
            </a:extLst>
          </p:cNvPr>
          <p:cNvSpPr txBox="1"/>
          <p:nvPr/>
        </p:nvSpPr>
        <p:spPr>
          <a:xfrm>
            <a:off x="10406403" y="2132222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  <a:r>
              <a:rPr lang="es-ES" sz="2000" dirty="0"/>
              <a:t>∙10¹³</a:t>
            </a:r>
            <a:endParaRPr lang="en-US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15ECA5A-2B47-277B-970B-39B5428A733F}"/>
              </a:ext>
            </a:extLst>
          </p:cNvPr>
          <p:cNvSpPr txBox="1"/>
          <p:nvPr/>
        </p:nvSpPr>
        <p:spPr>
          <a:xfrm>
            <a:off x="10422187" y="3228945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</a:t>
            </a:r>
            <a:r>
              <a:rPr lang="es-ES" sz="2000" dirty="0"/>
              <a:t>∙10¹³</a:t>
            </a:r>
            <a:endParaRPr lang="en-US" sz="20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655E670-E19C-C6A3-3C41-733F54A259CD}"/>
              </a:ext>
            </a:extLst>
          </p:cNvPr>
          <p:cNvSpPr txBox="1"/>
          <p:nvPr/>
        </p:nvSpPr>
        <p:spPr>
          <a:xfrm>
            <a:off x="10397689" y="3899613"/>
            <a:ext cx="119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s-ES" sz="2000" dirty="0"/>
              <a:t>∙10¹⁴</a:t>
            </a:r>
            <a:endParaRPr lang="en-US" sz="20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882D310-4D90-2E94-5658-395552374B16}"/>
              </a:ext>
            </a:extLst>
          </p:cNvPr>
          <p:cNvSpPr txBox="1"/>
          <p:nvPr/>
        </p:nvSpPr>
        <p:spPr>
          <a:xfrm>
            <a:off x="10397689" y="4847784"/>
            <a:ext cx="119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  <a:r>
              <a:rPr lang="es-ES" sz="2000" dirty="0"/>
              <a:t>∙10¹⁴</a:t>
            </a:r>
            <a:endParaRPr lang="en-US" sz="20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1ABD0F2-A960-8572-1D24-C5E82148889D}"/>
              </a:ext>
            </a:extLst>
          </p:cNvPr>
          <p:cNvSpPr txBox="1"/>
          <p:nvPr/>
        </p:nvSpPr>
        <p:spPr>
          <a:xfrm>
            <a:off x="10406403" y="5846291"/>
            <a:ext cx="119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</a:t>
            </a:r>
            <a:r>
              <a:rPr lang="es-ES" sz="2000" dirty="0"/>
              <a:t>∙10¹⁴</a:t>
            </a:r>
            <a:endParaRPr lang="en-US" sz="20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B79ED74-58DF-C0F5-9470-38C05A9DF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296" b="12229"/>
          <a:stretch/>
        </p:blipFill>
        <p:spPr>
          <a:xfrm rot="5400000">
            <a:off x="7692842" y="3660866"/>
            <a:ext cx="5431124" cy="47749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A58E19F1-C096-E150-95E3-0591D0E2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792"/>
            <a:ext cx="10515600" cy="626913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Neutron</a:t>
            </a:r>
            <a:r>
              <a:rPr lang="es-ES" dirty="0"/>
              <a:t> </a:t>
            </a:r>
            <a:r>
              <a:rPr lang="es-ES" dirty="0" err="1"/>
              <a:t>fluence</a:t>
            </a:r>
            <a:r>
              <a:rPr lang="es-ES" dirty="0"/>
              <a:t> </a:t>
            </a:r>
            <a:r>
              <a:rPr lang="es-ES" dirty="0" err="1"/>
              <a:t>rate</a:t>
            </a:r>
            <a:r>
              <a:rPr lang="es-ES" dirty="0"/>
              <a:t> [n/cm²s­]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8127B56-49FC-9BFD-040A-B4AF71324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" t="16211" r="1874" b="4025"/>
          <a:stretch/>
        </p:blipFill>
        <p:spPr>
          <a:xfrm>
            <a:off x="1158240" y="1560989"/>
            <a:ext cx="8618220" cy="211458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FDD6053-FD31-2AC7-7812-26BC68FF9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0" t="4334" r="1443" b="5401"/>
          <a:stretch/>
        </p:blipFill>
        <p:spPr>
          <a:xfrm>
            <a:off x="1181100" y="3964949"/>
            <a:ext cx="8616961" cy="2143819"/>
          </a:xfrm>
          <a:prstGeom prst="rect">
            <a:avLst/>
          </a:prstGeom>
        </p:spPr>
      </p:pic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6FFFF0B2-3B6B-6365-9295-D9845BB9EA37}"/>
              </a:ext>
            </a:extLst>
          </p:cNvPr>
          <p:cNvSpPr/>
          <p:nvPr/>
        </p:nvSpPr>
        <p:spPr>
          <a:xfrm rot="4331868">
            <a:off x="5269602" y="741302"/>
            <a:ext cx="347237" cy="14649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A1BB442-5533-489A-C72B-A89F409C0012}"/>
              </a:ext>
            </a:extLst>
          </p:cNvPr>
          <p:cNvSpPr txBox="1"/>
          <p:nvPr/>
        </p:nvSpPr>
        <p:spPr>
          <a:xfrm rot="20498130">
            <a:off x="5057813" y="1239994"/>
            <a:ext cx="74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BEAM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A3ABBD8-14AE-95DA-F4AB-33B20E3B849C}"/>
              </a:ext>
            </a:extLst>
          </p:cNvPr>
          <p:cNvSpPr txBox="1"/>
          <p:nvPr/>
        </p:nvSpPr>
        <p:spPr>
          <a:xfrm>
            <a:off x="451591" y="3653602"/>
            <a:ext cx="27987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cs typeface="Times New Roman" panose="02020603050405020304" pitchFamily="18" charset="0"/>
              </a:rPr>
              <a:t>CLC.v2.0 </a:t>
            </a:r>
            <a:r>
              <a:rPr lang="es-ES" dirty="0" err="1">
                <a:cs typeface="Times New Roman" panose="02020603050405020304" pitchFamily="18" charset="0"/>
              </a:rPr>
              <a:t>model</a:t>
            </a:r>
            <a:endParaRPr lang="es-ES" dirty="0">
              <a:cs typeface="Times New Roman" panose="02020603050405020304" pitchFamily="18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D78D6E4-E891-A6A3-3070-0E16037E3226}"/>
              </a:ext>
            </a:extLst>
          </p:cNvPr>
          <p:cNvSpPr txBox="1"/>
          <p:nvPr/>
        </p:nvSpPr>
        <p:spPr>
          <a:xfrm>
            <a:off x="451591" y="1222031"/>
            <a:ext cx="27987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cs typeface="Times New Roman" panose="02020603050405020304" pitchFamily="18" charset="0"/>
              </a:rPr>
              <a:t>CLC.v1.0 </a:t>
            </a:r>
            <a:r>
              <a:rPr lang="es-ES" dirty="0" err="1">
                <a:cs typeface="Times New Roman" panose="02020603050405020304" pitchFamily="18" charset="0"/>
              </a:rPr>
              <a:t>model</a:t>
            </a:r>
            <a:endParaRPr lang="es-ES" dirty="0"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08EBEF-5CBA-EF3B-EBCE-6E08CBFBA543}"/>
              </a:ext>
            </a:extLst>
          </p:cNvPr>
          <p:cNvSpPr txBox="1"/>
          <p:nvPr/>
        </p:nvSpPr>
        <p:spPr>
          <a:xfrm>
            <a:off x="6193715" y="2569253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2 ∙10¹⁴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9F844E4-4F6E-BD8C-BACF-5480C00E4148}"/>
              </a:ext>
            </a:extLst>
          </p:cNvPr>
          <p:cNvSpPr txBox="1"/>
          <p:nvPr/>
        </p:nvSpPr>
        <p:spPr>
          <a:xfrm>
            <a:off x="5140735" y="1578088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5 ∙10¹⁴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CBB6C0-0C93-B90A-6C35-A3317C73603C}"/>
              </a:ext>
            </a:extLst>
          </p:cNvPr>
          <p:cNvSpPr txBox="1"/>
          <p:nvPr/>
        </p:nvSpPr>
        <p:spPr>
          <a:xfrm>
            <a:off x="7260403" y="2947090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1 ∙10¹⁴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D4897AB-37B4-1A87-DEFF-6049D082EFF2}"/>
              </a:ext>
            </a:extLst>
          </p:cNvPr>
          <p:cNvSpPr txBox="1"/>
          <p:nvPr/>
        </p:nvSpPr>
        <p:spPr>
          <a:xfrm>
            <a:off x="8434864" y="2444393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5</a:t>
            </a:r>
            <a:r>
              <a:rPr lang="es-ES" sz="2000" b="1" dirty="0">
                <a:solidFill>
                  <a:schemeClr val="bg1"/>
                </a:solidFill>
              </a:rPr>
              <a:t>∙10¹³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B66DFF8-E0C3-D3C4-30E6-DF66FFF7E411}"/>
              </a:ext>
            </a:extLst>
          </p:cNvPr>
          <p:cNvSpPr txBox="1"/>
          <p:nvPr/>
        </p:nvSpPr>
        <p:spPr>
          <a:xfrm>
            <a:off x="8826583" y="2947090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2</a:t>
            </a:r>
            <a:r>
              <a:rPr lang="es-ES" sz="2000" b="1" dirty="0">
                <a:solidFill>
                  <a:schemeClr val="bg1"/>
                </a:solidFill>
              </a:rPr>
              <a:t>∙10¹³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30CC577-3C88-DC32-C680-7FDAE48130FF}"/>
              </a:ext>
            </a:extLst>
          </p:cNvPr>
          <p:cNvSpPr txBox="1"/>
          <p:nvPr/>
        </p:nvSpPr>
        <p:spPr>
          <a:xfrm>
            <a:off x="6237106" y="4895620"/>
            <a:ext cx="859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2 ∙10¹⁴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164F5E8-79BD-3CCC-0CB2-49E34F81B3EF}"/>
              </a:ext>
            </a:extLst>
          </p:cNvPr>
          <p:cNvSpPr txBox="1"/>
          <p:nvPr/>
        </p:nvSpPr>
        <p:spPr>
          <a:xfrm>
            <a:off x="4905569" y="3977124"/>
            <a:ext cx="859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5 ∙10¹⁴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2F9AB17-C6DC-DF4F-1E1B-AEC4359DEF28}"/>
              </a:ext>
            </a:extLst>
          </p:cNvPr>
          <p:cNvSpPr txBox="1"/>
          <p:nvPr/>
        </p:nvSpPr>
        <p:spPr>
          <a:xfrm>
            <a:off x="7091853" y="5364299"/>
            <a:ext cx="859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1 ∙10¹⁴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DECBC11-CF6A-8887-BBF1-50B44DFE1CEB}"/>
              </a:ext>
            </a:extLst>
          </p:cNvPr>
          <p:cNvSpPr txBox="1"/>
          <p:nvPr/>
        </p:nvSpPr>
        <p:spPr>
          <a:xfrm>
            <a:off x="8357147" y="4861598"/>
            <a:ext cx="787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5</a:t>
            </a:r>
            <a:r>
              <a:rPr lang="es-ES" sz="2000" b="1" dirty="0">
                <a:solidFill>
                  <a:schemeClr val="bg1"/>
                </a:solidFill>
              </a:rPr>
              <a:t>∙10¹³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E26724F-F914-C62A-AE29-5C3F251AD03F}"/>
              </a:ext>
            </a:extLst>
          </p:cNvPr>
          <p:cNvSpPr txBox="1"/>
          <p:nvPr/>
        </p:nvSpPr>
        <p:spPr>
          <a:xfrm>
            <a:off x="8803362" y="5394576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2</a:t>
            </a:r>
            <a:r>
              <a:rPr lang="es-ES" sz="2000" b="1" dirty="0">
                <a:solidFill>
                  <a:schemeClr val="bg1"/>
                </a:solidFill>
              </a:rPr>
              <a:t>∙10¹³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7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DC26106-F217-105B-72BC-49F04AD6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11" name="Marcador de fecha 4">
            <a:extLst>
              <a:ext uri="{FF2B5EF4-FFF2-40B4-BE49-F238E27FC236}">
                <a16:creationId xmlns:a16="http://schemas.microsoft.com/office/drawing/2014/main" id="{221A8AA0-CF6E-3C64-39BD-6A76B0B0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4113362" cy="365125"/>
          </a:xfrm>
        </p:spPr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50955ED-35C9-315F-0109-A1CCF4B8D4F5}"/>
              </a:ext>
            </a:extLst>
          </p:cNvPr>
          <p:cNvSpPr txBox="1"/>
          <p:nvPr/>
        </p:nvSpPr>
        <p:spPr>
          <a:xfrm>
            <a:off x="10406403" y="1384106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s-ES" sz="2000" dirty="0"/>
              <a:t>∙10¹³</a:t>
            </a:r>
            <a:endParaRPr lang="en-US" sz="2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36717AA-8D9E-7071-5386-E1B2FEE98874}"/>
              </a:ext>
            </a:extLst>
          </p:cNvPr>
          <p:cNvSpPr txBox="1"/>
          <p:nvPr/>
        </p:nvSpPr>
        <p:spPr>
          <a:xfrm>
            <a:off x="10406403" y="2132222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  <a:r>
              <a:rPr lang="es-ES" sz="2000" dirty="0"/>
              <a:t>∙10¹³</a:t>
            </a:r>
            <a:endParaRPr lang="en-US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15ECA5A-2B47-277B-970B-39B5428A733F}"/>
              </a:ext>
            </a:extLst>
          </p:cNvPr>
          <p:cNvSpPr txBox="1"/>
          <p:nvPr/>
        </p:nvSpPr>
        <p:spPr>
          <a:xfrm>
            <a:off x="10422187" y="3228945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</a:t>
            </a:r>
            <a:r>
              <a:rPr lang="es-ES" sz="2000" dirty="0"/>
              <a:t>∙10¹³</a:t>
            </a:r>
            <a:endParaRPr lang="en-US" sz="20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655E670-E19C-C6A3-3C41-733F54A259CD}"/>
              </a:ext>
            </a:extLst>
          </p:cNvPr>
          <p:cNvSpPr txBox="1"/>
          <p:nvPr/>
        </p:nvSpPr>
        <p:spPr>
          <a:xfrm>
            <a:off x="10397689" y="3899613"/>
            <a:ext cx="119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s-ES" sz="2000" dirty="0"/>
              <a:t>∙10¹⁴</a:t>
            </a:r>
            <a:endParaRPr lang="en-US" sz="20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882D310-4D90-2E94-5658-395552374B16}"/>
              </a:ext>
            </a:extLst>
          </p:cNvPr>
          <p:cNvSpPr txBox="1"/>
          <p:nvPr/>
        </p:nvSpPr>
        <p:spPr>
          <a:xfrm>
            <a:off x="10397689" y="4847784"/>
            <a:ext cx="119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  <a:r>
              <a:rPr lang="es-ES" sz="2000" dirty="0"/>
              <a:t>∙10¹⁴</a:t>
            </a:r>
            <a:endParaRPr lang="en-US" sz="20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1ABD0F2-A960-8572-1D24-C5E82148889D}"/>
              </a:ext>
            </a:extLst>
          </p:cNvPr>
          <p:cNvSpPr txBox="1"/>
          <p:nvPr/>
        </p:nvSpPr>
        <p:spPr>
          <a:xfrm>
            <a:off x="10406403" y="5846291"/>
            <a:ext cx="119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</a:t>
            </a:r>
            <a:r>
              <a:rPr lang="es-ES" sz="2000" dirty="0"/>
              <a:t>∙10¹⁴</a:t>
            </a:r>
            <a:endParaRPr lang="en-US" sz="20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B79ED74-58DF-C0F5-9470-38C05A9DF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296" b="12229"/>
          <a:stretch/>
        </p:blipFill>
        <p:spPr>
          <a:xfrm rot="5400000">
            <a:off x="7692842" y="3660866"/>
            <a:ext cx="5431124" cy="47749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A58E19F1-C096-E150-95E3-0591D0E2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Neutron</a:t>
            </a:r>
            <a:r>
              <a:rPr lang="es-ES" dirty="0"/>
              <a:t> </a:t>
            </a:r>
            <a:r>
              <a:rPr lang="es-ES" dirty="0" err="1"/>
              <a:t>fluence</a:t>
            </a:r>
            <a:r>
              <a:rPr lang="es-ES" dirty="0"/>
              <a:t> </a:t>
            </a:r>
            <a:r>
              <a:rPr lang="es-ES" dirty="0" err="1"/>
              <a:t>rate</a:t>
            </a:r>
            <a:r>
              <a:rPr lang="es-ES" dirty="0"/>
              <a:t> [n/cm²s­]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8127B56-49FC-9BFD-040A-B4AF71324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" t="16211" r="1874" b="4025"/>
          <a:stretch/>
        </p:blipFill>
        <p:spPr>
          <a:xfrm>
            <a:off x="1158240" y="1560989"/>
            <a:ext cx="8618220" cy="211458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FDD6053-FD31-2AC7-7812-26BC68FF9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0" t="4334" r="1443" b="5401"/>
          <a:stretch/>
        </p:blipFill>
        <p:spPr>
          <a:xfrm>
            <a:off x="1182359" y="3967664"/>
            <a:ext cx="8616961" cy="2143819"/>
          </a:xfrm>
          <a:prstGeom prst="rect">
            <a:avLst/>
          </a:prstGeom>
        </p:spPr>
      </p:pic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6FFFF0B2-3B6B-6365-9295-D9845BB9EA37}"/>
              </a:ext>
            </a:extLst>
          </p:cNvPr>
          <p:cNvSpPr/>
          <p:nvPr/>
        </p:nvSpPr>
        <p:spPr>
          <a:xfrm rot="4331868">
            <a:off x="5269602" y="741302"/>
            <a:ext cx="347237" cy="14649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A1BB442-5533-489A-C72B-A89F409C0012}"/>
              </a:ext>
            </a:extLst>
          </p:cNvPr>
          <p:cNvSpPr txBox="1"/>
          <p:nvPr/>
        </p:nvSpPr>
        <p:spPr>
          <a:xfrm rot="20498130">
            <a:off x="5057813" y="1239994"/>
            <a:ext cx="74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BEAM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A3ABBD8-14AE-95DA-F4AB-33B20E3B849C}"/>
              </a:ext>
            </a:extLst>
          </p:cNvPr>
          <p:cNvSpPr txBox="1"/>
          <p:nvPr/>
        </p:nvSpPr>
        <p:spPr>
          <a:xfrm>
            <a:off x="451591" y="3653602"/>
            <a:ext cx="27987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cs typeface="Times New Roman" panose="02020603050405020304" pitchFamily="18" charset="0"/>
              </a:rPr>
              <a:t>CLC.v2.0 </a:t>
            </a:r>
            <a:r>
              <a:rPr lang="es-ES" dirty="0" err="1">
                <a:cs typeface="Times New Roman" panose="02020603050405020304" pitchFamily="18" charset="0"/>
              </a:rPr>
              <a:t>model</a:t>
            </a:r>
            <a:endParaRPr lang="es-ES" dirty="0">
              <a:cs typeface="Times New Roman" panose="02020603050405020304" pitchFamily="18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D78D6E4-E891-A6A3-3070-0E16037E3226}"/>
              </a:ext>
            </a:extLst>
          </p:cNvPr>
          <p:cNvSpPr txBox="1"/>
          <p:nvPr/>
        </p:nvSpPr>
        <p:spPr>
          <a:xfrm>
            <a:off x="451591" y="1222031"/>
            <a:ext cx="27987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cs typeface="Times New Roman" panose="02020603050405020304" pitchFamily="18" charset="0"/>
              </a:rPr>
              <a:t>CLC.v1.0 </a:t>
            </a:r>
            <a:r>
              <a:rPr lang="es-ES" dirty="0" err="1">
                <a:cs typeface="Times New Roman" panose="02020603050405020304" pitchFamily="18" charset="0"/>
              </a:rPr>
              <a:t>model</a:t>
            </a:r>
            <a:endParaRPr lang="es-ES" dirty="0"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E01E351-CA80-189F-0F6D-66BA0F456238}"/>
              </a:ext>
            </a:extLst>
          </p:cNvPr>
          <p:cNvSpPr/>
          <p:nvPr/>
        </p:nvSpPr>
        <p:spPr>
          <a:xfrm>
            <a:off x="3334351" y="1657978"/>
            <a:ext cx="965134" cy="517374"/>
          </a:xfrm>
          <a:prstGeom prst="roundRect">
            <a:avLst/>
          </a:prstGeom>
          <a:noFill/>
          <a:ln w="76200">
            <a:solidFill>
              <a:srgbClr val="1659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04E4122-7B08-861A-3A8B-ACA7D5F0C45A}"/>
              </a:ext>
            </a:extLst>
          </p:cNvPr>
          <p:cNvSpPr/>
          <p:nvPr/>
        </p:nvSpPr>
        <p:spPr>
          <a:xfrm>
            <a:off x="6635392" y="2641110"/>
            <a:ext cx="965134" cy="517374"/>
          </a:xfrm>
          <a:prstGeom prst="roundRect">
            <a:avLst/>
          </a:prstGeom>
          <a:noFill/>
          <a:ln w="76200">
            <a:solidFill>
              <a:srgbClr val="1659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200A75C6-9CFC-DC2F-2BDF-55810970A858}"/>
              </a:ext>
            </a:extLst>
          </p:cNvPr>
          <p:cNvSpPr/>
          <p:nvPr/>
        </p:nvSpPr>
        <p:spPr>
          <a:xfrm>
            <a:off x="3340105" y="4079114"/>
            <a:ext cx="965134" cy="517374"/>
          </a:xfrm>
          <a:prstGeom prst="roundRect">
            <a:avLst/>
          </a:prstGeom>
          <a:noFill/>
          <a:ln w="76200">
            <a:solidFill>
              <a:srgbClr val="1659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665524A-AC8F-F984-067C-62C72A47B169}"/>
              </a:ext>
            </a:extLst>
          </p:cNvPr>
          <p:cNvSpPr/>
          <p:nvPr/>
        </p:nvSpPr>
        <p:spPr>
          <a:xfrm>
            <a:off x="6641146" y="5062246"/>
            <a:ext cx="965134" cy="517374"/>
          </a:xfrm>
          <a:prstGeom prst="roundRect">
            <a:avLst/>
          </a:prstGeom>
          <a:noFill/>
          <a:ln w="76200">
            <a:solidFill>
              <a:srgbClr val="1659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88339C-25E2-FC81-E4F9-16A48B546FF0}"/>
              </a:ext>
            </a:extLst>
          </p:cNvPr>
          <p:cNvSpPr txBox="1"/>
          <p:nvPr/>
        </p:nvSpPr>
        <p:spPr>
          <a:xfrm>
            <a:off x="3262844" y="1183358"/>
            <a:ext cx="110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cs typeface="Times New Roman" panose="02020603050405020304" pitchFamily="18" charset="0"/>
              </a:rPr>
              <a:t>RIG 43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6FF731-BDFB-061B-AB11-75AFBCE65FB7}"/>
              </a:ext>
            </a:extLst>
          </p:cNvPr>
          <p:cNvSpPr txBox="1"/>
          <p:nvPr/>
        </p:nvSpPr>
        <p:spPr>
          <a:xfrm>
            <a:off x="3260817" y="3655689"/>
            <a:ext cx="110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cs typeface="Times New Roman" panose="02020603050405020304" pitchFamily="18" charset="0"/>
              </a:rPr>
              <a:t>RIG 43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AB07883-D1CD-A4A3-3F17-C1C9E875487A}"/>
              </a:ext>
            </a:extLst>
          </p:cNvPr>
          <p:cNvSpPr txBox="1"/>
          <p:nvPr/>
        </p:nvSpPr>
        <p:spPr>
          <a:xfrm>
            <a:off x="6553651" y="1206844"/>
            <a:ext cx="110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cs typeface="Times New Roman" panose="02020603050405020304" pitchFamily="18" charset="0"/>
              </a:rPr>
              <a:t>RIG 26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01596E2-99AB-A7F0-22DA-A8D3BE870923}"/>
              </a:ext>
            </a:extLst>
          </p:cNvPr>
          <p:cNvSpPr txBox="1"/>
          <p:nvPr/>
        </p:nvSpPr>
        <p:spPr>
          <a:xfrm>
            <a:off x="6563885" y="3613346"/>
            <a:ext cx="110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cs typeface="Times New Roman" panose="02020603050405020304" pitchFamily="18" charset="0"/>
              </a:rPr>
              <a:t>RIG 26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336101C-4AC7-19BF-F9B2-B7793F67881D}"/>
              </a:ext>
            </a:extLst>
          </p:cNvPr>
          <p:cNvCxnSpPr>
            <a:cxnSpLocks/>
            <a:stCxn id="2" idx="0"/>
            <a:endCxn id="8" idx="2"/>
          </p:cNvCxnSpPr>
          <p:nvPr/>
        </p:nvCxnSpPr>
        <p:spPr>
          <a:xfrm flipV="1">
            <a:off x="3816918" y="1552690"/>
            <a:ext cx="0" cy="105288"/>
          </a:xfrm>
          <a:prstGeom prst="straightConnector1">
            <a:avLst/>
          </a:prstGeom>
          <a:ln w="38100">
            <a:solidFill>
              <a:srgbClr val="16595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10C86CF5-3631-DBFC-83FE-26CA75610A36}"/>
              </a:ext>
            </a:extLst>
          </p:cNvPr>
          <p:cNvCxnSpPr>
            <a:cxnSpLocks/>
          </p:cNvCxnSpPr>
          <p:nvPr/>
        </p:nvCxnSpPr>
        <p:spPr>
          <a:xfrm flipV="1">
            <a:off x="3822668" y="3973835"/>
            <a:ext cx="0" cy="105288"/>
          </a:xfrm>
          <a:prstGeom prst="straightConnector1">
            <a:avLst/>
          </a:prstGeom>
          <a:ln w="38100">
            <a:solidFill>
              <a:srgbClr val="16595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C330F338-B4B8-CC3E-6C5E-25062071D873}"/>
              </a:ext>
            </a:extLst>
          </p:cNvPr>
          <p:cNvCxnSpPr>
            <a:cxnSpLocks/>
            <a:stCxn id="3" idx="0"/>
            <a:endCxn id="10" idx="2"/>
          </p:cNvCxnSpPr>
          <p:nvPr/>
        </p:nvCxnSpPr>
        <p:spPr>
          <a:xfrm flipH="1" flipV="1">
            <a:off x="7107725" y="1576176"/>
            <a:ext cx="10234" cy="1064934"/>
          </a:xfrm>
          <a:prstGeom prst="straightConnector1">
            <a:avLst/>
          </a:prstGeom>
          <a:ln w="38100">
            <a:solidFill>
              <a:srgbClr val="16595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2ABC9241-7E3D-67C0-CF68-13E771611BD4}"/>
              </a:ext>
            </a:extLst>
          </p:cNvPr>
          <p:cNvCxnSpPr>
            <a:cxnSpLocks/>
          </p:cNvCxnSpPr>
          <p:nvPr/>
        </p:nvCxnSpPr>
        <p:spPr>
          <a:xfrm flipH="1" flipV="1">
            <a:off x="7125947" y="3989995"/>
            <a:ext cx="10234" cy="1064934"/>
          </a:xfrm>
          <a:prstGeom prst="straightConnector1">
            <a:avLst/>
          </a:prstGeom>
          <a:ln w="38100">
            <a:solidFill>
              <a:srgbClr val="16595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121BAC80-91AC-E33A-918E-EE307E04E2B0}"/>
              </a:ext>
            </a:extLst>
          </p:cNvPr>
          <p:cNvSpPr/>
          <p:nvPr/>
        </p:nvSpPr>
        <p:spPr>
          <a:xfrm>
            <a:off x="1454532" y="1816952"/>
            <a:ext cx="370572" cy="298611"/>
          </a:xfrm>
          <a:prstGeom prst="roundRect">
            <a:avLst/>
          </a:prstGeom>
          <a:noFill/>
          <a:ln w="76200">
            <a:solidFill>
              <a:srgbClr val="1659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A9F07001-4DBF-C9E8-6A3B-DEA9D6D4B131}"/>
              </a:ext>
            </a:extLst>
          </p:cNvPr>
          <p:cNvSpPr/>
          <p:nvPr/>
        </p:nvSpPr>
        <p:spPr>
          <a:xfrm>
            <a:off x="1454532" y="4177802"/>
            <a:ext cx="370572" cy="298611"/>
          </a:xfrm>
          <a:prstGeom prst="roundRect">
            <a:avLst/>
          </a:prstGeom>
          <a:noFill/>
          <a:ln w="76200">
            <a:solidFill>
              <a:srgbClr val="1659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ECAF22C4-AC2C-6C86-64E5-91C456BD84E3}"/>
              </a:ext>
            </a:extLst>
          </p:cNvPr>
          <p:cNvCxnSpPr>
            <a:cxnSpLocks/>
            <a:stCxn id="38" idx="1"/>
            <a:endCxn id="42" idx="2"/>
          </p:cNvCxnSpPr>
          <p:nvPr/>
        </p:nvCxnSpPr>
        <p:spPr>
          <a:xfrm flipH="1" flipV="1">
            <a:off x="628286" y="3878740"/>
            <a:ext cx="826246" cy="448368"/>
          </a:xfrm>
          <a:prstGeom prst="straightConnector1">
            <a:avLst/>
          </a:prstGeom>
          <a:ln w="38100">
            <a:solidFill>
              <a:srgbClr val="16595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3E9BA1E-9365-6696-354E-86D8F681DDBE}"/>
              </a:ext>
            </a:extLst>
          </p:cNvPr>
          <p:cNvSpPr txBox="1"/>
          <p:nvPr/>
        </p:nvSpPr>
        <p:spPr>
          <a:xfrm>
            <a:off x="74212" y="2401412"/>
            <a:ext cx="1108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cs typeface="Times New Roman" panose="02020603050405020304" pitchFamily="18" charset="0"/>
              </a:rPr>
              <a:t>Self</a:t>
            </a:r>
            <a:r>
              <a:rPr lang="es-ES" dirty="0">
                <a:cs typeface="Times New Roman" panose="02020603050405020304" pitchFamily="18" charset="0"/>
              </a:rPr>
              <a:t> </a:t>
            </a:r>
            <a:r>
              <a:rPr lang="es-ES" dirty="0" err="1">
                <a:cs typeface="Times New Roman" panose="02020603050405020304" pitchFamily="18" charset="0"/>
              </a:rPr>
              <a:t>Powered</a:t>
            </a:r>
            <a:r>
              <a:rPr lang="es-ES" dirty="0">
                <a:cs typeface="Times New Roman" panose="02020603050405020304" pitchFamily="18" charset="0"/>
              </a:rPr>
              <a:t> </a:t>
            </a:r>
            <a:r>
              <a:rPr lang="es-ES" dirty="0" err="1">
                <a:cs typeface="Times New Roman" panose="02020603050405020304" pitchFamily="18" charset="0"/>
              </a:rPr>
              <a:t>Neutron</a:t>
            </a:r>
            <a:r>
              <a:rPr lang="es-ES" dirty="0">
                <a:cs typeface="Times New Roman" panose="02020603050405020304" pitchFamily="18" charset="0"/>
              </a:rPr>
              <a:t> Detector</a:t>
            </a:r>
          </a:p>
          <a:p>
            <a:pPr algn="ctr"/>
            <a:r>
              <a:rPr lang="es-ES" dirty="0">
                <a:cs typeface="Times New Roman" panose="02020603050405020304" pitchFamily="18" charset="0"/>
              </a:rPr>
              <a:t>(SPND)</a:t>
            </a:r>
          </a:p>
        </p:txBody>
      </p: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34510E45-816D-412B-D6CC-7758B9912E32}"/>
              </a:ext>
            </a:extLst>
          </p:cNvPr>
          <p:cNvCxnSpPr>
            <a:cxnSpLocks/>
            <a:stCxn id="37" idx="1"/>
            <a:endCxn id="42" idx="0"/>
          </p:cNvCxnSpPr>
          <p:nvPr/>
        </p:nvCxnSpPr>
        <p:spPr>
          <a:xfrm flipH="1">
            <a:off x="628286" y="1966258"/>
            <a:ext cx="826246" cy="435154"/>
          </a:xfrm>
          <a:prstGeom prst="straightConnector1">
            <a:avLst/>
          </a:prstGeom>
          <a:ln w="38100">
            <a:solidFill>
              <a:srgbClr val="16595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726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DC26106-F217-105B-72BC-49F04AD6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13</a:t>
            </a:fld>
            <a:endParaRPr lang="es-ES" dirty="0"/>
          </a:p>
        </p:txBody>
      </p:sp>
      <p:graphicFrame>
        <p:nvGraphicFramePr>
          <p:cNvPr id="6" name="Tabla 1026">
            <a:extLst>
              <a:ext uri="{FF2B5EF4-FFF2-40B4-BE49-F238E27FC236}">
                <a16:creationId xmlns:a16="http://schemas.microsoft.com/office/drawing/2014/main" id="{181A3966-0DA4-32AB-143C-4709FD36D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580566"/>
              </p:ext>
            </p:extLst>
          </p:nvPr>
        </p:nvGraphicFramePr>
        <p:xfrm>
          <a:off x="1483847" y="1276721"/>
          <a:ext cx="8377972" cy="49696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071690">
                  <a:extLst>
                    <a:ext uri="{9D8B030D-6E8A-4147-A177-3AD203B41FA5}">
                      <a16:colId xmlns:a16="http://schemas.microsoft.com/office/drawing/2014/main" val="2973846266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26664404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77928749"/>
                    </a:ext>
                  </a:extLst>
                </a:gridCol>
                <a:gridCol w="1006282">
                  <a:extLst>
                    <a:ext uri="{9D8B030D-6E8A-4147-A177-3AD203B41FA5}">
                      <a16:colId xmlns:a16="http://schemas.microsoft.com/office/drawing/2014/main" val="285121548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40214429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3132425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19671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5797273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822417088"/>
                    </a:ext>
                  </a:extLst>
                </a:gridCol>
              </a:tblGrid>
              <a:tr h="295200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16595D"/>
                          </a:solidFill>
                        </a:rPr>
                        <a:t>Neutron fluence rate 20x5 cm² beam footprint [10¹⁴ n/cm²s] 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981592"/>
                  </a:ext>
                </a:extLst>
              </a:tr>
              <a:tr h="219084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Model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noProof="0" dirty="0">
                          <a:solidFill>
                            <a:srgbClr val="F56000"/>
                          </a:solidFill>
                        </a:rPr>
                        <a:t>CLC.v1.0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30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noProof="0" dirty="0">
                          <a:solidFill>
                            <a:srgbClr val="0B8F32"/>
                          </a:solidFill>
                        </a:rPr>
                        <a:t>CLC.v2.0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3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5642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RIG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43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26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43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26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882788"/>
                  </a:ext>
                </a:extLst>
              </a:tr>
              <a:tr h="219600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Layout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noProof="0" dirty="0"/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noProof="0" dirty="0"/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noProof="0" dirty="0"/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noProof="0" dirty="0"/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66733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Min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1.58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-44.8%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0.76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-29.5%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1.77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-42.7%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0.78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-30.9%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441155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Max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4.54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58.7%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48.1%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4.84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56.6%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38.9%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685056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Average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3.12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9.1%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1.16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7.4%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3.23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4.5%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1.15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1.8%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191788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SPND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2.86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1.08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3.09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1.13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09285"/>
                  </a:ext>
                </a:extLst>
              </a:tr>
            </a:tbl>
          </a:graphicData>
        </a:graphic>
      </p:graphicFrame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8B69F2C2-2F70-B745-3822-440576B8A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83" t="6096" r="31507" b="6574"/>
          <a:stretch/>
        </p:blipFill>
        <p:spPr>
          <a:xfrm>
            <a:off x="4739982" y="2540926"/>
            <a:ext cx="1160333" cy="1991360"/>
          </a:xfrm>
          <a:prstGeom prst="rect">
            <a:avLst/>
          </a:prstGeom>
        </p:spPr>
      </p:pic>
      <p:pic>
        <p:nvPicPr>
          <p:cNvPr id="8" name="Imagen 7" descr="Gráfico, Gráfico de rectángulos&#10;&#10;Descripción generada automáticamente">
            <a:extLst>
              <a:ext uri="{FF2B5EF4-FFF2-40B4-BE49-F238E27FC236}">
                <a16:creationId xmlns:a16="http://schemas.microsoft.com/office/drawing/2014/main" id="{B39E43B7-2F4A-79B8-D0B5-9FFBCDA5C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19" t="6058" r="32815" b="6610"/>
          <a:stretch/>
        </p:blipFill>
        <p:spPr>
          <a:xfrm>
            <a:off x="2951172" y="2530475"/>
            <a:ext cx="1104915" cy="1991361"/>
          </a:xfrm>
          <a:prstGeom prst="rect">
            <a:avLst/>
          </a:prstGeom>
        </p:spPr>
      </p:pic>
      <p:pic>
        <p:nvPicPr>
          <p:cNvPr id="9" name="Imagen 8" descr="Imagen que contiene Gráfico de barras&#10;&#10;Descripción generada automáticamente">
            <a:extLst>
              <a:ext uri="{FF2B5EF4-FFF2-40B4-BE49-F238E27FC236}">
                <a16:creationId xmlns:a16="http://schemas.microsoft.com/office/drawing/2014/main" id="{95913E0D-B5F4-7F95-DEDE-B3479A21D0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65" t="6310" r="33098" b="5123"/>
          <a:stretch/>
        </p:blipFill>
        <p:spPr>
          <a:xfrm>
            <a:off x="6733305" y="2562476"/>
            <a:ext cx="1016436" cy="197904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B971BB-30C0-A0CB-4656-16FA7AE935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08" t="5682" r="3794" b="1352"/>
          <a:stretch/>
        </p:blipFill>
        <p:spPr>
          <a:xfrm>
            <a:off x="8428432" y="2576655"/>
            <a:ext cx="1028771" cy="2001811"/>
          </a:xfrm>
          <a:prstGeom prst="rect">
            <a:avLst/>
          </a:prstGeom>
        </p:spPr>
      </p:pic>
      <p:sp>
        <p:nvSpPr>
          <p:cNvPr id="11" name="Marcador de fecha 4">
            <a:extLst>
              <a:ext uri="{FF2B5EF4-FFF2-40B4-BE49-F238E27FC236}">
                <a16:creationId xmlns:a16="http://schemas.microsoft.com/office/drawing/2014/main" id="{221A8AA0-CF6E-3C64-39BD-6A76B0B0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4121989" cy="365125"/>
          </a:xfrm>
        </p:spPr>
        <p:txBody>
          <a:bodyPr/>
          <a:lstStyle/>
          <a:p>
            <a:r>
              <a:rPr lang="es-ES" dirty="0"/>
              <a:t>19/10/2023. Irene Álvarez. </a:t>
            </a:r>
            <a:r>
              <a:rPr lang="es-ES" dirty="0" err="1"/>
              <a:t>Second</a:t>
            </a:r>
            <a:r>
              <a:rPr lang="es-ES" dirty="0"/>
              <a:t> DONES </a:t>
            </a:r>
            <a:r>
              <a:rPr lang="es-ES" dirty="0" err="1"/>
              <a:t>Users</a:t>
            </a:r>
            <a:r>
              <a:rPr lang="es-ES" dirty="0"/>
              <a:t> Workshop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50955ED-35C9-315F-0109-A1CCF4B8D4F5}"/>
              </a:ext>
            </a:extLst>
          </p:cNvPr>
          <p:cNvSpPr txBox="1"/>
          <p:nvPr/>
        </p:nvSpPr>
        <p:spPr>
          <a:xfrm>
            <a:off x="10406403" y="1384106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s-ES" sz="2000" dirty="0"/>
              <a:t>∙10¹³</a:t>
            </a:r>
            <a:endParaRPr lang="en-US" sz="2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36717AA-8D9E-7071-5386-E1B2FEE98874}"/>
              </a:ext>
            </a:extLst>
          </p:cNvPr>
          <p:cNvSpPr txBox="1"/>
          <p:nvPr/>
        </p:nvSpPr>
        <p:spPr>
          <a:xfrm>
            <a:off x="10406403" y="2132222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  <a:r>
              <a:rPr lang="es-ES" sz="2000" dirty="0"/>
              <a:t>∙10¹³</a:t>
            </a:r>
            <a:endParaRPr lang="en-US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15ECA5A-2B47-277B-970B-39B5428A733F}"/>
              </a:ext>
            </a:extLst>
          </p:cNvPr>
          <p:cNvSpPr txBox="1"/>
          <p:nvPr/>
        </p:nvSpPr>
        <p:spPr>
          <a:xfrm>
            <a:off x="10422187" y="3228945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</a:t>
            </a:r>
            <a:r>
              <a:rPr lang="es-ES" sz="2000" dirty="0"/>
              <a:t>∙10¹³</a:t>
            </a:r>
            <a:endParaRPr lang="en-US" sz="20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655E670-E19C-C6A3-3C41-733F54A259CD}"/>
              </a:ext>
            </a:extLst>
          </p:cNvPr>
          <p:cNvSpPr txBox="1"/>
          <p:nvPr/>
        </p:nvSpPr>
        <p:spPr>
          <a:xfrm>
            <a:off x="10397689" y="3899613"/>
            <a:ext cx="119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s-ES" sz="2000" dirty="0"/>
              <a:t>∙10¹⁴</a:t>
            </a:r>
            <a:endParaRPr lang="en-US" sz="20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882D310-4D90-2E94-5658-395552374B16}"/>
              </a:ext>
            </a:extLst>
          </p:cNvPr>
          <p:cNvSpPr txBox="1"/>
          <p:nvPr/>
        </p:nvSpPr>
        <p:spPr>
          <a:xfrm>
            <a:off x="10397689" y="4847784"/>
            <a:ext cx="119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  <a:r>
              <a:rPr lang="es-ES" sz="2000" dirty="0"/>
              <a:t>∙10¹⁴</a:t>
            </a:r>
            <a:endParaRPr lang="en-US" sz="20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1ABD0F2-A960-8572-1D24-C5E82148889D}"/>
              </a:ext>
            </a:extLst>
          </p:cNvPr>
          <p:cNvSpPr txBox="1"/>
          <p:nvPr/>
        </p:nvSpPr>
        <p:spPr>
          <a:xfrm>
            <a:off x="10406403" y="5846291"/>
            <a:ext cx="119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</a:t>
            </a:r>
            <a:r>
              <a:rPr lang="es-ES" sz="2000" dirty="0"/>
              <a:t>∙10¹⁴</a:t>
            </a:r>
            <a:endParaRPr lang="en-US" sz="20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B79ED74-58DF-C0F5-9470-38C05A9DF0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296" b="12229"/>
          <a:stretch/>
        </p:blipFill>
        <p:spPr>
          <a:xfrm rot="5400000">
            <a:off x="7692842" y="3660866"/>
            <a:ext cx="5431124" cy="47749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A58E19F1-C096-E150-95E3-0591D0E2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Neutron</a:t>
            </a:r>
            <a:r>
              <a:rPr lang="es-ES" dirty="0"/>
              <a:t> </a:t>
            </a:r>
            <a:r>
              <a:rPr lang="es-ES" dirty="0" err="1"/>
              <a:t>fluence</a:t>
            </a:r>
            <a:r>
              <a:rPr lang="es-ES" dirty="0"/>
              <a:t> </a:t>
            </a:r>
            <a:r>
              <a:rPr lang="es-ES" dirty="0" err="1"/>
              <a:t>rate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1975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DC26106-F217-105B-72BC-49F04AD6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14</a:t>
            </a:fld>
            <a:endParaRPr lang="es-ES" dirty="0"/>
          </a:p>
        </p:txBody>
      </p:sp>
      <p:graphicFrame>
        <p:nvGraphicFramePr>
          <p:cNvPr id="6" name="Tabla 1026">
            <a:extLst>
              <a:ext uri="{FF2B5EF4-FFF2-40B4-BE49-F238E27FC236}">
                <a16:creationId xmlns:a16="http://schemas.microsoft.com/office/drawing/2014/main" id="{181A3966-0DA4-32AB-143C-4709FD36D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385877"/>
              </p:ext>
            </p:extLst>
          </p:nvPr>
        </p:nvGraphicFramePr>
        <p:xfrm>
          <a:off x="1483847" y="1276721"/>
          <a:ext cx="8377972" cy="49696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071690">
                  <a:extLst>
                    <a:ext uri="{9D8B030D-6E8A-4147-A177-3AD203B41FA5}">
                      <a16:colId xmlns:a16="http://schemas.microsoft.com/office/drawing/2014/main" val="2973846266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26664404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77928749"/>
                    </a:ext>
                  </a:extLst>
                </a:gridCol>
                <a:gridCol w="1006282">
                  <a:extLst>
                    <a:ext uri="{9D8B030D-6E8A-4147-A177-3AD203B41FA5}">
                      <a16:colId xmlns:a16="http://schemas.microsoft.com/office/drawing/2014/main" val="285121548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40214429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3132425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19671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55797273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822417088"/>
                    </a:ext>
                  </a:extLst>
                </a:gridCol>
              </a:tblGrid>
              <a:tr h="295200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16595D"/>
                          </a:solidFill>
                        </a:rPr>
                        <a:t>Neutron fluence rate 20x5 cm² beam footprint [10¹⁴ n/cm²s] 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981592"/>
                  </a:ext>
                </a:extLst>
              </a:tr>
              <a:tr h="219084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Model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noProof="0" dirty="0">
                          <a:solidFill>
                            <a:srgbClr val="F56000"/>
                          </a:solidFill>
                        </a:rPr>
                        <a:t>CLC.v1.0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3000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noProof="0" dirty="0">
                          <a:solidFill>
                            <a:srgbClr val="0B8F32"/>
                          </a:solidFill>
                        </a:rPr>
                        <a:t>CLC.v2.0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3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5642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RIG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43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26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43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26</a:t>
                      </a:r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882788"/>
                  </a:ext>
                </a:extLst>
              </a:tr>
              <a:tr h="219600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Layout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noProof="0" dirty="0"/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noProof="0" dirty="0"/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noProof="0" dirty="0"/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noProof="0" dirty="0"/>
                    </a:p>
                  </a:txBody>
                  <a:tcPr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66733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Min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1.58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-44.8%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0.76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-29.5%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1.77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-42.7%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0.78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-30.9%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441155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Max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4.54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58.7%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48.1%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4.84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56.6%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38.9%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685056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Average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3.12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9.1%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1.16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7.4%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3.23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4.5%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1.15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1.8%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191788"/>
                  </a:ext>
                </a:extLst>
              </a:tr>
              <a:tr h="29520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SPND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2.86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1.08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3.09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noProof="0" dirty="0"/>
                        <a:t>1.13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09285"/>
                  </a:ext>
                </a:extLst>
              </a:tr>
            </a:tbl>
          </a:graphicData>
        </a:graphic>
      </p:graphicFrame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8B69F2C2-2F70-B745-3822-440576B8A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83" t="6096" r="31507" b="6574"/>
          <a:stretch/>
        </p:blipFill>
        <p:spPr>
          <a:xfrm>
            <a:off x="4739982" y="2540926"/>
            <a:ext cx="1160333" cy="1991360"/>
          </a:xfrm>
          <a:prstGeom prst="rect">
            <a:avLst/>
          </a:prstGeom>
        </p:spPr>
      </p:pic>
      <p:pic>
        <p:nvPicPr>
          <p:cNvPr id="8" name="Imagen 7" descr="Gráfico, Gráfico de rectángulos&#10;&#10;Descripción generada automáticamente">
            <a:extLst>
              <a:ext uri="{FF2B5EF4-FFF2-40B4-BE49-F238E27FC236}">
                <a16:creationId xmlns:a16="http://schemas.microsoft.com/office/drawing/2014/main" id="{B39E43B7-2F4A-79B8-D0B5-9FFBCDA5C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19" t="6058" r="32815" b="6610"/>
          <a:stretch/>
        </p:blipFill>
        <p:spPr>
          <a:xfrm>
            <a:off x="2951172" y="2530475"/>
            <a:ext cx="1104915" cy="1991361"/>
          </a:xfrm>
          <a:prstGeom prst="rect">
            <a:avLst/>
          </a:prstGeom>
        </p:spPr>
      </p:pic>
      <p:pic>
        <p:nvPicPr>
          <p:cNvPr id="9" name="Imagen 8" descr="Imagen que contiene Gráfico de barras&#10;&#10;Descripción generada automáticamente">
            <a:extLst>
              <a:ext uri="{FF2B5EF4-FFF2-40B4-BE49-F238E27FC236}">
                <a16:creationId xmlns:a16="http://schemas.microsoft.com/office/drawing/2014/main" id="{95913E0D-B5F4-7F95-DEDE-B3479A21D0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65" t="6310" r="33098" b="5123"/>
          <a:stretch/>
        </p:blipFill>
        <p:spPr>
          <a:xfrm>
            <a:off x="6733305" y="2562476"/>
            <a:ext cx="1016436" cy="197904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B971BB-30C0-A0CB-4656-16FA7AE935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08" t="5682" r="3794" b="1352"/>
          <a:stretch/>
        </p:blipFill>
        <p:spPr>
          <a:xfrm>
            <a:off x="8428432" y="2576655"/>
            <a:ext cx="1028771" cy="2001811"/>
          </a:xfrm>
          <a:prstGeom prst="rect">
            <a:avLst/>
          </a:prstGeom>
        </p:spPr>
      </p:pic>
      <p:sp>
        <p:nvSpPr>
          <p:cNvPr id="11" name="Marcador de fecha 4">
            <a:extLst>
              <a:ext uri="{FF2B5EF4-FFF2-40B4-BE49-F238E27FC236}">
                <a16:creationId xmlns:a16="http://schemas.microsoft.com/office/drawing/2014/main" id="{221A8AA0-CF6E-3C64-39BD-6A76B0B0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4121989" cy="365125"/>
          </a:xfrm>
        </p:spPr>
        <p:txBody>
          <a:bodyPr/>
          <a:lstStyle/>
          <a:p>
            <a:r>
              <a:rPr lang="es-ES" dirty="0"/>
              <a:t>19/10/2023. Irene Álvarez. </a:t>
            </a:r>
            <a:r>
              <a:rPr lang="es-ES" dirty="0" err="1"/>
              <a:t>Second</a:t>
            </a:r>
            <a:r>
              <a:rPr lang="es-ES" dirty="0"/>
              <a:t> DONES </a:t>
            </a:r>
            <a:r>
              <a:rPr lang="es-ES" dirty="0" err="1"/>
              <a:t>Users</a:t>
            </a:r>
            <a:r>
              <a:rPr lang="es-ES" dirty="0"/>
              <a:t> Workshop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50955ED-35C9-315F-0109-A1CCF4B8D4F5}"/>
              </a:ext>
            </a:extLst>
          </p:cNvPr>
          <p:cNvSpPr txBox="1"/>
          <p:nvPr/>
        </p:nvSpPr>
        <p:spPr>
          <a:xfrm>
            <a:off x="10406403" y="1384106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s-ES" sz="2000" dirty="0"/>
              <a:t>∙10¹³</a:t>
            </a:r>
            <a:endParaRPr lang="en-US" sz="2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36717AA-8D9E-7071-5386-E1B2FEE98874}"/>
              </a:ext>
            </a:extLst>
          </p:cNvPr>
          <p:cNvSpPr txBox="1"/>
          <p:nvPr/>
        </p:nvSpPr>
        <p:spPr>
          <a:xfrm>
            <a:off x="10406403" y="2132222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  <a:r>
              <a:rPr lang="es-ES" sz="2000" dirty="0"/>
              <a:t>∙10¹³</a:t>
            </a:r>
            <a:endParaRPr lang="en-US" sz="20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15ECA5A-2B47-277B-970B-39B5428A733F}"/>
              </a:ext>
            </a:extLst>
          </p:cNvPr>
          <p:cNvSpPr txBox="1"/>
          <p:nvPr/>
        </p:nvSpPr>
        <p:spPr>
          <a:xfrm>
            <a:off x="10422187" y="3228945"/>
            <a:ext cx="1188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</a:t>
            </a:r>
            <a:r>
              <a:rPr lang="es-ES" sz="2000" dirty="0"/>
              <a:t>∙10¹³</a:t>
            </a:r>
            <a:endParaRPr lang="en-US" sz="20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655E670-E19C-C6A3-3C41-733F54A259CD}"/>
              </a:ext>
            </a:extLst>
          </p:cNvPr>
          <p:cNvSpPr txBox="1"/>
          <p:nvPr/>
        </p:nvSpPr>
        <p:spPr>
          <a:xfrm>
            <a:off x="10397689" y="3899613"/>
            <a:ext cx="119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  <a:r>
              <a:rPr lang="es-ES" sz="2000" dirty="0"/>
              <a:t>∙10¹⁴</a:t>
            </a:r>
            <a:endParaRPr lang="en-US" sz="20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882D310-4D90-2E94-5658-395552374B16}"/>
              </a:ext>
            </a:extLst>
          </p:cNvPr>
          <p:cNvSpPr txBox="1"/>
          <p:nvPr/>
        </p:nvSpPr>
        <p:spPr>
          <a:xfrm>
            <a:off x="10397689" y="4847784"/>
            <a:ext cx="119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  <a:r>
              <a:rPr lang="es-ES" sz="2000" dirty="0"/>
              <a:t>∙10¹⁴</a:t>
            </a:r>
            <a:endParaRPr lang="en-US" sz="20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1ABD0F2-A960-8572-1D24-C5E82148889D}"/>
              </a:ext>
            </a:extLst>
          </p:cNvPr>
          <p:cNvSpPr txBox="1"/>
          <p:nvPr/>
        </p:nvSpPr>
        <p:spPr>
          <a:xfrm>
            <a:off x="10406403" y="5846291"/>
            <a:ext cx="1196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5</a:t>
            </a:r>
            <a:r>
              <a:rPr lang="es-ES" sz="2000" dirty="0"/>
              <a:t>∙10¹⁴</a:t>
            </a:r>
            <a:endParaRPr lang="en-US" sz="20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B79ED74-58DF-C0F5-9470-38C05A9DF0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296" b="12229"/>
          <a:stretch/>
        </p:blipFill>
        <p:spPr>
          <a:xfrm rot="5400000">
            <a:off x="7692842" y="3660866"/>
            <a:ext cx="5431124" cy="47749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A58E19F1-C096-E150-95E3-0591D0E2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Neutron</a:t>
            </a:r>
            <a:r>
              <a:rPr lang="es-ES" dirty="0"/>
              <a:t> </a:t>
            </a:r>
            <a:r>
              <a:rPr lang="es-ES" dirty="0" err="1"/>
              <a:t>fluence</a:t>
            </a:r>
            <a:r>
              <a:rPr lang="es-ES" dirty="0"/>
              <a:t> </a:t>
            </a:r>
            <a:r>
              <a:rPr lang="es-ES" dirty="0" err="1"/>
              <a:t>rate</a:t>
            </a:r>
            <a:endParaRPr lang="es-ES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1080B135-AFF5-6331-B4B3-537E1D404444}"/>
              </a:ext>
            </a:extLst>
          </p:cNvPr>
          <p:cNvSpPr/>
          <p:nvPr/>
        </p:nvSpPr>
        <p:spPr>
          <a:xfrm>
            <a:off x="2441275" y="5443268"/>
            <a:ext cx="1897813" cy="858108"/>
          </a:xfrm>
          <a:prstGeom prst="ellipse">
            <a:avLst/>
          </a:prstGeom>
          <a:noFill/>
          <a:ln w="28575">
            <a:solidFill>
              <a:srgbClr val="FF49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122BF826-254B-8872-39F1-0F3EB08579A6}"/>
              </a:ext>
            </a:extLst>
          </p:cNvPr>
          <p:cNvSpPr/>
          <p:nvPr/>
        </p:nvSpPr>
        <p:spPr>
          <a:xfrm>
            <a:off x="4278259" y="5451893"/>
            <a:ext cx="1897813" cy="858108"/>
          </a:xfrm>
          <a:prstGeom prst="ellipse">
            <a:avLst/>
          </a:prstGeom>
          <a:noFill/>
          <a:ln w="28575">
            <a:solidFill>
              <a:srgbClr val="FF49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25B6EE5E-52CA-7D8E-6477-44B071484511}"/>
              </a:ext>
            </a:extLst>
          </p:cNvPr>
          <p:cNvSpPr/>
          <p:nvPr/>
        </p:nvSpPr>
        <p:spPr>
          <a:xfrm>
            <a:off x="6093677" y="5433032"/>
            <a:ext cx="1897813" cy="858108"/>
          </a:xfrm>
          <a:prstGeom prst="ellipse">
            <a:avLst/>
          </a:prstGeom>
          <a:noFill/>
          <a:ln w="28575">
            <a:solidFill>
              <a:srgbClr val="FF49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3E0A203-5B15-428D-9F32-0D1EF4ACBFE0}"/>
              </a:ext>
            </a:extLst>
          </p:cNvPr>
          <p:cNvSpPr/>
          <p:nvPr/>
        </p:nvSpPr>
        <p:spPr>
          <a:xfrm>
            <a:off x="7892890" y="5428497"/>
            <a:ext cx="1897813" cy="858108"/>
          </a:xfrm>
          <a:prstGeom prst="ellipse">
            <a:avLst/>
          </a:prstGeom>
          <a:noFill/>
          <a:ln w="28575">
            <a:solidFill>
              <a:srgbClr val="FF49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3698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A939FEBC-D603-E853-C3DF-90CE71EA5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2" r="20014" b="8433"/>
          <a:stretch/>
        </p:blipFill>
        <p:spPr>
          <a:xfrm>
            <a:off x="6175598" y="1925832"/>
            <a:ext cx="5629947" cy="394558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5B8D8B3-2C05-C06D-0EF9-6447D7F6D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972" b="8256"/>
          <a:stretch/>
        </p:blipFill>
        <p:spPr>
          <a:xfrm>
            <a:off x="223914" y="1933486"/>
            <a:ext cx="5956173" cy="39275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6DC8817-B835-F4F7-10E6-F49D160B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Primary</a:t>
            </a:r>
            <a:r>
              <a:rPr lang="es-ES" dirty="0"/>
              <a:t> </a:t>
            </a:r>
            <a:r>
              <a:rPr lang="es-ES" dirty="0" err="1"/>
              <a:t>displacement</a:t>
            </a:r>
            <a:r>
              <a:rPr lang="es-ES" dirty="0"/>
              <a:t> </a:t>
            </a:r>
            <a:r>
              <a:rPr lang="es-ES" dirty="0" err="1"/>
              <a:t>damage</a:t>
            </a:r>
            <a:r>
              <a:rPr lang="es-ES" dirty="0"/>
              <a:t> </a:t>
            </a:r>
            <a:r>
              <a:rPr lang="es-ES" dirty="0" err="1"/>
              <a:t>rate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037B250-DA9A-E587-28D9-A2F8FFCDF97F}"/>
              </a:ext>
            </a:extLst>
          </p:cNvPr>
          <p:cNvSpPr txBox="1"/>
          <p:nvPr/>
        </p:nvSpPr>
        <p:spPr>
          <a:xfrm>
            <a:off x="1385285" y="5246615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7A4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s-ES" dirty="0" err="1">
                <a:solidFill>
                  <a:srgbClr val="7A4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7A4B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B1D485-A635-5EE9-106D-DB83189B2A3B}"/>
              </a:ext>
            </a:extLst>
          </p:cNvPr>
          <p:cNvSpPr txBox="1"/>
          <p:nvPr/>
        </p:nvSpPr>
        <p:spPr>
          <a:xfrm>
            <a:off x="2306942" y="4985547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56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s-ES" dirty="0" err="1">
                <a:solidFill>
                  <a:srgbClr val="F56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F56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A0CE2B-86B7-9CBD-AFA8-6C911B19DBE4}"/>
              </a:ext>
            </a:extLst>
          </p:cNvPr>
          <p:cNvSpPr txBox="1"/>
          <p:nvPr/>
        </p:nvSpPr>
        <p:spPr>
          <a:xfrm>
            <a:off x="3190111" y="4705557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B8F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s-ES" dirty="0" err="1">
                <a:solidFill>
                  <a:srgbClr val="0B8F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0B8F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BD2DE7-9330-8B5F-5B65-4E031AF54C9C}"/>
              </a:ext>
            </a:extLst>
          </p:cNvPr>
          <p:cNvSpPr txBox="1"/>
          <p:nvPr/>
        </p:nvSpPr>
        <p:spPr>
          <a:xfrm>
            <a:off x="4262963" y="4397472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49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s-ES" dirty="0" err="1">
                <a:solidFill>
                  <a:srgbClr val="FF49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FF49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F397D93-781E-F7D4-54BE-230B91B9C9E4}"/>
              </a:ext>
            </a:extLst>
          </p:cNvPr>
          <p:cNvSpPr txBox="1"/>
          <p:nvPr/>
        </p:nvSpPr>
        <p:spPr>
          <a:xfrm>
            <a:off x="7266630" y="5225833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7A4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s-ES" dirty="0" err="1">
                <a:solidFill>
                  <a:srgbClr val="7A4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7A4B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E1605C-CD2A-B974-101E-19D118828FCA}"/>
              </a:ext>
            </a:extLst>
          </p:cNvPr>
          <p:cNvSpPr txBox="1"/>
          <p:nvPr/>
        </p:nvSpPr>
        <p:spPr>
          <a:xfrm>
            <a:off x="8006677" y="485922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56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s-ES" dirty="0" err="1">
                <a:solidFill>
                  <a:srgbClr val="F56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F56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A60673A-4352-75FE-669C-64A28AC9D25D}"/>
              </a:ext>
            </a:extLst>
          </p:cNvPr>
          <p:cNvSpPr txBox="1"/>
          <p:nvPr/>
        </p:nvSpPr>
        <p:spPr>
          <a:xfrm>
            <a:off x="8926613" y="4616215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B8F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s-ES" dirty="0" err="1">
                <a:solidFill>
                  <a:srgbClr val="0B8F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0B8F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1855ACE-2564-192F-2C9E-21BFF8F42440}"/>
              </a:ext>
            </a:extLst>
          </p:cNvPr>
          <p:cNvSpPr txBox="1"/>
          <p:nvPr/>
        </p:nvSpPr>
        <p:spPr>
          <a:xfrm>
            <a:off x="9854852" y="426609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49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s-ES" dirty="0" err="1">
                <a:solidFill>
                  <a:srgbClr val="FF49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FF49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7584D44-4709-1514-4BBB-69CD78F9BF6F}"/>
              </a:ext>
            </a:extLst>
          </p:cNvPr>
          <p:cNvSpPr txBox="1"/>
          <p:nvPr/>
        </p:nvSpPr>
        <p:spPr>
          <a:xfrm>
            <a:off x="3837776" y="5846420"/>
            <a:ext cx="489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displacement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NRT_dpa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fpy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F6F153-E3E7-D3E3-6536-620471A35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370083D-92F6-CA48-880F-E3BDE39F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DDC420-A3FA-FE1B-F2A9-E01FD225BA2F}"/>
              </a:ext>
            </a:extLst>
          </p:cNvPr>
          <p:cNvSpPr txBox="1"/>
          <p:nvPr/>
        </p:nvSpPr>
        <p:spPr>
          <a:xfrm>
            <a:off x="686854" y="1267781"/>
            <a:ext cx="8099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Different</a:t>
            </a:r>
            <a:r>
              <a:rPr lang="es-ES" sz="2000" dirty="0"/>
              <a:t> </a:t>
            </a:r>
            <a:r>
              <a:rPr lang="es-ES" sz="2000" dirty="0" err="1"/>
              <a:t>deuterom</a:t>
            </a:r>
            <a:r>
              <a:rPr lang="es-ES" sz="2000" dirty="0"/>
              <a:t> </a:t>
            </a:r>
            <a:r>
              <a:rPr lang="es-ES" sz="2000" dirty="0" err="1"/>
              <a:t>beam</a:t>
            </a:r>
            <a:r>
              <a:rPr lang="es-ES" sz="2000" dirty="0"/>
              <a:t> </a:t>
            </a:r>
            <a:r>
              <a:rPr lang="es-ES" sz="2000" dirty="0" err="1"/>
              <a:t>energy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CLC.v2.0 </a:t>
            </a:r>
            <a:r>
              <a:rPr lang="es-ES" sz="2000" dirty="0" err="1"/>
              <a:t>model</a:t>
            </a:r>
            <a:r>
              <a:rPr lang="es-ES" sz="2000" dirty="0"/>
              <a:t> HFTM </a:t>
            </a:r>
            <a:r>
              <a:rPr lang="es-ES" sz="2000" dirty="0" err="1"/>
              <a:t>volume</a:t>
            </a:r>
            <a:endParaRPr lang="es-ES" sz="2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1326284-848F-3809-69CF-5180ACCA4764}"/>
              </a:ext>
            </a:extLst>
          </p:cNvPr>
          <p:cNvSpPr txBox="1"/>
          <p:nvPr/>
        </p:nvSpPr>
        <p:spPr>
          <a:xfrm>
            <a:off x="1061346" y="1875397"/>
            <a:ext cx="50483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IFMIF-EVEDA 20x5 cm² BEAM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68E76C5-20BD-E5AE-BF70-F4B1A4AECA8D}"/>
              </a:ext>
            </a:extLst>
          </p:cNvPr>
          <p:cNvSpPr txBox="1"/>
          <p:nvPr/>
        </p:nvSpPr>
        <p:spPr>
          <a:xfrm>
            <a:off x="6770915" y="1867326"/>
            <a:ext cx="5220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IFMIF-EVEDA 10x5 cm² BEAM</a:t>
            </a:r>
          </a:p>
        </p:txBody>
      </p:sp>
    </p:spTree>
    <p:extLst>
      <p:ext uri="{BB962C8B-B14F-4D97-AF65-F5344CB8AC3E}">
        <p14:creationId xmlns:p14="http://schemas.microsoft.com/office/powerpoint/2010/main" val="2258069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EE862-1FF5-E79C-88AC-AFF4F8822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dirty="0"/>
              <a:t>Gas-</a:t>
            </a:r>
            <a:r>
              <a:rPr lang="es-ES" sz="4000" dirty="0" err="1"/>
              <a:t>production</a:t>
            </a:r>
            <a:endParaRPr lang="es-ES" sz="4000" dirty="0"/>
          </a:p>
        </p:txBody>
      </p:sp>
      <p:pic>
        <p:nvPicPr>
          <p:cNvPr id="4" name="Imagen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79CCF145-0446-D3D3-172C-753D73736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4200" b="8494"/>
          <a:stretch/>
        </p:blipFill>
        <p:spPr>
          <a:xfrm>
            <a:off x="1141346" y="1043441"/>
            <a:ext cx="4092676" cy="2507115"/>
          </a:xfrm>
          <a:prstGeom prst="rect">
            <a:avLst/>
          </a:prstGeom>
        </p:spPr>
      </p:pic>
      <p:pic>
        <p:nvPicPr>
          <p:cNvPr id="7" name="Imagen 6" descr="Gráfico&#10;&#10;Descripción generada automáticamente">
            <a:extLst>
              <a:ext uri="{FF2B5EF4-FFF2-40B4-BE49-F238E27FC236}">
                <a16:creationId xmlns:a16="http://schemas.microsoft.com/office/drawing/2014/main" id="{B90C5264-8247-F25A-C1C9-09C5AB081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r="24252" b="8494"/>
          <a:stretch/>
        </p:blipFill>
        <p:spPr>
          <a:xfrm>
            <a:off x="5250234" y="1052733"/>
            <a:ext cx="3832630" cy="2507115"/>
          </a:xfrm>
          <a:prstGeom prst="rect">
            <a:avLst/>
          </a:prstGeom>
        </p:spPr>
      </p:pic>
      <p:pic>
        <p:nvPicPr>
          <p:cNvPr id="10" name="Imagen 9" descr="Gráfico&#10;&#10;Descripción generada automáticamente">
            <a:extLst>
              <a:ext uri="{FF2B5EF4-FFF2-40B4-BE49-F238E27FC236}">
                <a16:creationId xmlns:a16="http://schemas.microsoft.com/office/drawing/2014/main" id="{D53D35D0-0225-AB53-CDD3-8F473BD251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" t="6766" r="24145" b="338"/>
          <a:stretch/>
        </p:blipFill>
        <p:spPr>
          <a:xfrm>
            <a:off x="5076975" y="3589999"/>
            <a:ext cx="4005889" cy="2545261"/>
          </a:xfrm>
          <a:prstGeom prst="rect">
            <a:avLst/>
          </a:prstGeom>
        </p:spPr>
      </p:pic>
      <p:pic>
        <p:nvPicPr>
          <p:cNvPr id="12" name="Imagen 11" descr="Gráfico&#10;&#10;Descripción generada automáticamente">
            <a:extLst>
              <a:ext uri="{FF2B5EF4-FFF2-40B4-BE49-F238E27FC236}">
                <a16:creationId xmlns:a16="http://schemas.microsoft.com/office/drawing/2014/main" id="{3A2BDB90-4310-4EA8-FA8E-398E55E914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" r="24200" b="-1"/>
          <a:stretch/>
        </p:blipFill>
        <p:spPr>
          <a:xfrm>
            <a:off x="1112163" y="3586827"/>
            <a:ext cx="4092676" cy="254526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4C60C571-3BDD-1938-E4ED-B138ADA0E4B1}"/>
              </a:ext>
            </a:extLst>
          </p:cNvPr>
          <p:cNvSpPr txBox="1"/>
          <p:nvPr/>
        </p:nvSpPr>
        <p:spPr>
          <a:xfrm>
            <a:off x="3602960" y="115621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B8F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s-ES" dirty="0" err="1">
                <a:solidFill>
                  <a:srgbClr val="0B8F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0B8F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46126C2-BCB4-34E6-23AA-7FE4B3AE0157}"/>
              </a:ext>
            </a:extLst>
          </p:cNvPr>
          <p:cNvSpPr txBox="1"/>
          <p:nvPr/>
        </p:nvSpPr>
        <p:spPr>
          <a:xfrm>
            <a:off x="4377276" y="1160635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49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s-ES" dirty="0" err="1">
                <a:solidFill>
                  <a:srgbClr val="FF49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FF49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13A16A-C8C0-4B91-4CA5-08C761EB707F}"/>
              </a:ext>
            </a:extLst>
          </p:cNvPr>
          <p:cNvSpPr txBox="1"/>
          <p:nvPr/>
        </p:nvSpPr>
        <p:spPr>
          <a:xfrm>
            <a:off x="1714716" y="1207751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7A4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s-ES" dirty="0" err="1">
                <a:solidFill>
                  <a:srgbClr val="7A4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7A4B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D0A17A-F9A4-20C7-84BF-FBC69FFFAFF0}"/>
              </a:ext>
            </a:extLst>
          </p:cNvPr>
          <p:cNvSpPr txBox="1"/>
          <p:nvPr/>
        </p:nvSpPr>
        <p:spPr>
          <a:xfrm>
            <a:off x="2795073" y="115621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56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s-ES" dirty="0" err="1">
                <a:solidFill>
                  <a:srgbClr val="F56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F56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B49971-BE4D-FE63-922F-AFE8927FE137}"/>
              </a:ext>
            </a:extLst>
          </p:cNvPr>
          <p:cNvSpPr txBox="1"/>
          <p:nvPr/>
        </p:nvSpPr>
        <p:spPr>
          <a:xfrm rot="16200000">
            <a:off x="54672" y="430854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10x5 cm² Beam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C90707-FB2C-2F21-D280-5795E5119B63}"/>
              </a:ext>
            </a:extLst>
          </p:cNvPr>
          <p:cNvSpPr txBox="1"/>
          <p:nvPr/>
        </p:nvSpPr>
        <p:spPr>
          <a:xfrm>
            <a:off x="1960474" y="894222"/>
            <a:ext cx="68808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IFMIF-EVEDA BEAM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DAE89A2-AD37-EDDC-627F-2E4EE9811CA8}"/>
              </a:ext>
            </a:extLst>
          </p:cNvPr>
          <p:cNvSpPr txBox="1"/>
          <p:nvPr/>
        </p:nvSpPr>
        <p:spPr>
          <a:xfrm rot="16200000">
            <a:off x="72745" y="2201959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20x5 cm² Beam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CD49C20-DC44-7E70-92F9-4FF5386F1DA7}"/>
              </a:ext>
            </a:extLst>
          </p:cNvPr>
          <p:cNvSpPr txBox="1"/>
          <p:nvPr/>
        </p:nvSpPr>
        <p:spPr>
          <a:xfrm>
            <a:off x="3477084" y="3524555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B8F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s-ES" dirty="0" err="1">
                <a:solidFill>
                  <a:srgbClr val="0B8F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0B8F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E609AAE-68CA-9231-6725-72F85AB9B441}"/>
              </a:ext>
            </a:extLst>
          </p:cNvPr>
          <p:cNvSpPr txBox="1"/>
          <p:nvPr/>
        </p:nvSpPr>
        <p:spPr>
          <a:xfrm>
            <a:off x="4309886" y="3548872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49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s-ES" dirty="0" err="1">
                <a:solidFill>
                  <a:srgbClr val="FF49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FF49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5CF1974-608D-CE19-066D-77B71F946995}"/>
              </a:ext>
            </a:extLst>
          </p:cNvPr>
          <p:cNvSpPr txBox="1"/>
          <p:nvPr/>
        </p:nvSpPr>
        <p:spPr>
          <a:xfrm>
            <a:off x="1733391" y="355984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7A4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s-ES" dirty="0" err="1">
                <a:solidFill>
                  <a:srgbClr val="7A4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7A4B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AB906FF-A545-51FE-1EC3-2775DD1BEE68}"/>
              </a:ext>
            </a:extLst>
          </p:cNvPr>
          <p:cNvSpPr txBox="1"/>
          <p:nvPr/>
        </p:nvSpPr>
        <p:spPr>
          <a:xfrm>
            <a:off x="2728204" y="3513325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56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s-ES" dirty="0" err="1">
                <a:solidFill>
                  <a:srgbClr val="F56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F56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355E877-2848-C08E-584E-7B1802FAF550}"/>
              </a:ext>
            </a:extLst>
          </p:cNvPr>
          <p:cNvSpPr txBox="1"/>
          <p:nvPr/>
        </p:nvSpPr>
        <p:spPr>
          <a:xfrm>
            <a:off x="7380373" y="116660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B8F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s-ES" dirty="0" err="1">
                <a:solidFill>
                  <a:srgbClr val="0B8F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0B8F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3F81788-C6FF-1639-18E5-3B823BF5221F}"/>
              </a:ext>
            </a:extLst>
          </p:cNvPr>
          <p:cNvSpPr txBox="1"/>
          <p:nvPr/>
        </p:nvSpPr>
        <p:spPr>
          <a:xfrm>
            <a:off x="8121514" y="1211263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49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s-ES" dirty="0" err="1">
                <a:solidFill>
                  <a:srgbClr val="FF49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FF49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FB77A80-92C9-C40C-CA17-31384B54A159}"/>
              </a:ext>
            </a:extLst>
          </p:cNvPr>
          <p:cNvSpPr txBox="1"/>
          <p:nvPr/>
        </p:nvSpPr>
        <p:spPr>
          <a:xfrm>
            <a:off x="5560033" y="1235377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7A4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s-ES" dirty="0" err="1">
                <a:solidFill>
                  <a:srgbClr val="7A4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7A4B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B35BB26-D058-91EA-5D35-2E1EE1644F48}"/>
              </a:ext>
            </a:extLst>
          </p:cNvPr>
          <p:cNvSpPr txBox="1"/>
          <p:nvPr/>
        </p:nvSpPr>
        <p:spPr>
          <a:xfrm>
            <a:off x="6599910" y="116660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56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s-ES" dirty="0" err="1">
                <a:solidFill>
                  <a:srgbClr val="F56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F56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342BC01-7669-C6A2-5D7A-FCC9B8A7108F}"/>
              </a:ext>
            </a:extLst>
          </p:cNvPr>
          <p:cNvSpPr txBox="1"/>
          <p:nvPr/>
        </p:nvSpPr>
        <p:spPr>
          <a:xfrm>
            <a:off x="7332366" y="357171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B8F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s-ES" dirty="0" err="1">
                <a:solidFill>
                  <a:srgbClr val="0B8F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0B8F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9184DDC-992F-5AF8-32FA-94A1CBECE04A}"/>
              </a:ext>
            </a:extLst>
          </p:cNvPr>
          <p:cNvSpPr txBox="1"/>
          <p:nvPr/>
        </p:nvSpPr>
        <p:spPr>
          <a:xfrm>
            <a:off x="8121514" y="3624621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49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s-ES" dirty="0" err="1">
                <a:solidFill>
                  <a:srgbClr val="FF49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FF49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0303EE2-5242-B9B3-6E25-AF7C533BC5EA}"/>
              </a:ext>
            </a:extLst>
          </p:cNvPr>
          <p:cNvSpPr txBox="1"/>
          <p:nvPr/>
        </p:nvSpPr>
        <p:spPr>
          <a:xfrm>
            <a:off x="5520872" y="359700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7A4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s-ES" dirty="0" err="1">
                <a:solidFill>
                  <a:srgbClr val="7A4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7A4B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D9123AD-2BEA-B3D8-8D77-57B81D187211}"/>
              </a:ext>
            </a:extLst>
          </p:cNvPr>
          <p:cNvSpPr txBox="1"/>
          <p:nvPr/>
        </p:nvSpPr>
        <p:spPr>
          <a:xfrm>
            <a:off x="6595228" y="3524555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56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s-ES" dirty="0" err="1">
                <a:solidFill>
                  <a:srgbClr val="F56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dirty="0">
              <a:solidFill>
                <a:srgbClr val="F56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Marcador de fecha 40">
            <a:extLst>
              <a:ext uri="{FF2B5EF4-FFF2-40B4-BE49-F238E27FC236}">
                <a16:creationId xmlns:a16="http://schemas.microsoft.com/office/drawing/2014/main" id="{AA05576A-4A01-C989-A352-B47FE2B4E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43" name="Marcador de número de diapositiva 42">
            <a:extLst>
              <a:ext uri="{FF2B5EF4-FFF2-40B4-BE49-F238E27FC236}">
                <a16:creationId xmlns:a16="http://schemas.microsoft.com/office/drawing/2014/main" id="{8962D25A-A937-B565-6383-2F3A6B81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16</a:t>
            </a:fld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5B54178-DB96-221A-6601-88D1E6BF0AC0}"/>
              </a:ext>
            </a:extLst>
          </p:cNvPr>
          <p:cNvSpPr txBox="1"/>
          <p:nvPr/>
        </p:nvSpPr>
        <p:spPr>
          <a:xfrm>
            <a:off x="2232552" y="5920505"/>
            <a:ext cx="20762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Ratio [H app/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dpa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1B1BFD2-90C0-9BB1-08F0-44A8234A702F}"/>
              </a:ext>
            </a:extLst>
          </p:cNvPr>
          <p:cNvSpPr txBox="1"/>
          <p:nvPr/>
        </p:nvSpPr>
        <p:spPr>
          <a:xfrm>
            <a:off x="6101259" y="5891673"/>
            <a:ext cx="21788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Ratio [H app/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dpa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FDBE14F-94CE-AA72-409D-6683A6F2F5E4}"/>
              </a:ext>
            </a:extLst>
          </p:cNvPr>
          <p:cNvSpPr txBox="1"/>
          <p:nvPr/>
        </p:nvSpPr>
        <p:spPr>
          <a:xfrm>
            <a:off x="9448799" y="1663722"/>
            <a:ext cx="2179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Different</a:t>
            </a:r>
            <a:r>
              <a:rPr lang="es-ES" sz="2000" dirty="0"/>
              <a:t> </a:t>
            </a:r>
            <a:r>
              <a:rPr lang="es-ES" sz="2000" dirty="0" err="1"/>
              <a:t>deuterom</a:t>
            </a:r>
            <a:r>
              <a:rPr lang="es-ES" sz="2000" dirty="0"/>
              <a:t> </a:t>
            </a:r>
            <a:r>
              <a:rPr lang="es-ES" sz="2000" dirty="0" err="1"/>
              <a:t>beam</a:t>
            </a:r>
            <a:r>
              <a:rPr lang="es-ES" sz="2000" dirty="0"/>
              <a:t> </a:t>
            </a:r>
            <a:r>
              <a:rPr lang="es-ES" sz="2000" dirty="0" err="1"/>
              <a:t>energy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CLC.v2.0 </a:t>
            </a:r>
            <a:r>
              <a:rPr lang="es-ES" sz="2000" dirty="0" err="1"/>
              <a:t>model</a:t>
            </a:r>
            <a:endParaRPr lang="es-ES" sz="2000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B88EF29B-1153-5B16-DBAB-4B2E2CBA4F1B}"/>
              </a:ext>
            </a:extLst>
          </p:cNvPr>
          <p:cNvCxnSpPr>
            <a:cxnSpLocks/>
          </p:cNvCxnSpPr>
          <p:nvPr/>
        </p:nvCxnSpPr>
        <p:spPr>
          <a:xfrm>
            <a:off x="3521945" y="1403350"/>
            <a:ext cx="0" cy="198516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FF7C506-53BC-C0B8-664C-6A72675C910E}"/>
              </a:ext>
            </a:extLst>
          </p:cNvPr>
          <p:cNvCxnSpPr>
            <a:cxnSpLocks/>
          </p:cNvCxnSpPr>
          <p:nvPr/>
        </p:nvCxnSpPr>
        <p:spPr>
          <a:xfrm>
            <a:off x="4277804" y="1406525"/>
            <a:ext cx="0" cy="198199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FCA97D2C-A622-A402-4EDE-590937A498C7}"/>
              </a:ext>
            </a:extLst>
          </p:cNvPr>
          <p:cNvCxnSpPr>
            <a:cxnSpLocks/>
          </p:cNvCxnSpPr>
          <p:nvPr/>
        </p:nvCxnSpPr>
        <p:spPr>
          <a:xfrm>
            <a:off x="3252070" y="3730625"/>
            <a:ext cx="0" cy="198516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66A4ED81-2D54-7B21-2E29-C313A783F0FB}"/>
              </a:ext>
            </a:extLst>
          </p:cNvPr>
          <p:cNvCxnSpPr>
            <a:cxnSpLocks/>
          </p:cNvCxnSpPr>
          <p:nvPr/>
        </p:nvCxnSpPr>
        <p:spPr>
          <a:xfrm>
            <a:off x="4007929" y="3733800"/>
            <a:ext cx="0" cy="198199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E8BA0A45-7DCB-A4B7-4A67-AD7E1EFB79E5}"/>
              </a:ext>
            </a:extLst>
          </p:cNvPr>
          <p:cNvCxnSpPr>
            <a:cxnSpLocks/>
          </p:cNvCxnSpPr>
          <p:nvPr/>
        </p:nvCxnSpPr>
        <p:spPr>
          <a:xfrm flipH="1">
            <a:off x="7182720" y="3944687"/>
            <a:ext cx="7940" cy="186000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CCFC0674-75F4-944D-3BA4-96DC60096E12}"/>
              </a:ext>
            </a:extLst>
          </p:cNvPr>
          <p:cNvCxnSpPr>
            <a:cxnSpLocks/>
          </p:cNvCxnSpPr>
          <p:nvPr/>
        </p:nvCxnSpPr>
        <p:spPr>
          <a:xfrm>
            <a:off x="7475029" y="3941512"/>
            <a:ext cx="0" cy="186000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B5612B42-1A61-780D-BFA2-A1CC29D4CF43}"/>
              </a:ext>
            </a:extLst>
          </p:cNvPr>
          <p:cNvCxnSpPr>
            <a:cxnSpLocks/>
          </p:cNvCxnSpPr>
          <p:nvPr/>
        </p:nvCxnSpPr>
        <p:spPr>
          <a:xfrm flipH="1">
            <a:off x="7427195" y="1607887"/>
            <a:ext cx="7940" cy="186000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D677207C-E35A-2C93-B757-11F14C5C0500}"/>
              </a:ext>
            </a:extLst>
          </p:cNvPr>
          <p:cNvCxnSpPr>
            <a:cxnSpLocks/>
          </p:cNvCxnSpPr>
          <p:nvPr/>
        </p:nvCxnSpPr>
        <p:spPr>
          <a:xfrm>
            <a:off x="7719504" y="1604712"/>
            <a:ext cx="0" cy="186000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28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25D20-B3D5-92FB-7F3D-8C387525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Conclusions</a:t>
            </a:r>
            <a:endParaRPr lang="es-ES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030C9DF7-96BA-717A-FAE0-31B47793C15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9405315"/>
              </p:ext>
            </p:extLst>
          </p:nvPr>
        </p:nvGraphicFramePr>
        <p:xfrm>
          <a:off x="838200" y="1468877"/>
          <a:ext cx="10515600" cy="4708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C4F25B-4B51-A4EF-D347-93579AB66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DB02A1-A6B1-B033-A587-AD902A9E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8595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25D20-B3D5-92FB-7F3D-8C387525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Conclusions</a:t>
            </a:r>
            <a:endParaRPr lang="es-ES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030C9DF7-96BA-717A-FAE0-31B47793C15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04722051"/>
              </p:ext>
            </p:extLst>
          </p:nvPr>
        </p:nvGraphicFramePr>
        <p:xfrm>
          <a:off x="838200" y="1468877"/>
          <a:ext cx="10515600" cy="4708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C4F25B-4B51-A4EF-D347-93579AB66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DB02A1-A6B1-B033-A587-AD902A9E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0272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25D20-B3D5-92FB-7F3D-8C387525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Conclusions</a:t>
            </a:r>
            <a:endParaRPr lang="es-ES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030C9DF7-96BA-717A-FAE0-31B47793C15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38943027"/>
              </p:ext>
            </p:extLst>
          </p:nvPr>
        </p:nvGraphicFramePr>
        <p:xfrm>
          <a:off x="838200" y="1468877"/>
          <a:ext cx="10515600" cy="4708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C4F25B-4B51-A4EF-D347-93579AB66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DB02A1-A6B1-B033-A587-AD902A9E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6432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AC852-A333-F67E-6EC6-DC90488A8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Introduction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9A46C9-23CB-D6A3-7F6E-C7AA3DE1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773402-7804-0F18-079B-AAE6B7A5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2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2F8AB13-CE51-1895-C5B9-8B787014D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730" y="1665688"/>
            <a:ext cx="4661346" cy="3713028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C43945A-FE78-340C-8AB7-5617CC4B7056}"/>
              </a:ext>
            </a:extLst>
          </p:cNvPr>
          <p:cNvSpPr/>
          <p:nvPr/>
        </p:nvSpPr>
        <p:spPr>
          <a:xfrm>
            <a:off x="9374597" y="5378716"/>
            <a:ext cx="1408344" cy="557854"/>
          </a:xfrm>
          <a:prstGeom prst="roundRect">
            <a:avLst/>
          </a:prstGeom>
          <a:noFill/>
          <a:ln w="28575">
            <a:solidFill>
              <a:srgbClr val="23AC0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Test Cell</a:t>
            </a:r>
          </a:p>
        </p:txBody>
      </p:sp>
      <p:pic>
        <p:nvPicPr>
          <p:cNvPr id="9" name="Picture 4" descr="Resultado de imagen de edificio ifmif dones">
            <a:extLst>
              <a:ext uri="{FF2B5EF4-FFF2-40B4-BE49-F238E27FC236}">
                <a16:creationId xmlns:a16="http://schemas.microsoft.com/office/drawing/2014/main" id="{37D00CBD-B721-596C-75AF-0BAFB3B17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340" y="1769292"/>
            <a:ext cx="61912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A069023-62A8-BA70-D0EB-8627A5B77896}"/>
              </a:ext>
            </a:extLst>
          </p:cNvPr>
          <p:cNvSpPr/>
          <p:nvPr/>
        </p:nvSpPr>
        <p:spPr>
          <a:xfrm>
            <a:off x="2030728" y="4973971"/>
            <a:ext cx="2441684" cy="557855"/>
          </a:xfrm>
          <a:prstGeom prst="roundRect">
            <a:avLst/>
          </a:prstGeom>
          <a:noFill/>
          <a:ln w="28575">
            <a:solidFill>
              <a:srgbClr val="23AC0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IFMIF-DONES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0882EA7-1D35-CF88-B088-FD37159D22B6}"/>
              </a:ext>
            </a:extLst>
          </p:cNvPr>
          <p:cNvSpPr/>
          <p:nvPr/>
        </p:nvSpPr>
        <p:spPr>
          <a:xfrm>
            <a:off x="4001107" y="2648520"/>
            <a:ext cx="1070196" cy="1244470"/>
          </a:xfrm>
          <a:prstGeom prst="roundRect">
            <a:avLst/>
          </a:prstGeom>
          <a:noFill/>
          <a:ln w="76200">
            <a:solidFill>
              <a:srgbClr val="FF49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A4091F5F-AAD4-42D7-43B7-F28D9E10ADB7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071303" y="3270755"/>
            <a:ext cx="1954185" cy="613754"/>
          </a:xfrm>
          <a:prstGeom prst="straightConnector1">
            <a:avLst/>
          </a:prstGeom>
          <a:ln w="38100">
            <a:solidFill>
              <a:srgbClr val="FF499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321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25D20-B3D5-92FB-7F3D-8C387525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Conclusions</a:t>
            </a:r>
            <a:endParaRPr lang="es-ES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030C9DF7-96BA-717A-FAE0-31B47793C15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30561437"/>
              </p:ext>
            </p:extLst>
          </p:nvPr>
        </p:nvGraphicFramePr>
        <p:xfrm>
          <a:off x="838200" y="1468877"/>
          <a:ext cx="10515600" cy="4708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C4F25B-4B51-A4EF-D347-93579AB66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DB02A1-A6B1-B033-A587-AD902A9E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214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C4F25B-4B51-A4EF-D347-93579AB66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DB02A1-A6B1-B033-A587-AD902A9E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21</a:t>
            </a:fld>
            <a:endParaRPr lang="es-ES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B4C46FF8-B26D-036A-8D61-DED255F3208C}"/>
              </a:ext>
            </a:extLst>
          </p:cNvPr>
          <p:cNvSpPr txBox="1">
            <a:spLocks/>
          </p:cNvSpPr>
          <p:nvPr/>
        </p:nvSpPr>
        <p:spPr>
          <a:xfrm>
            <a:off x="765292" y="1233494"/>
            <a:ext cx="10515600" cy="1150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Results will be obtained for different materials such as W or </a:t>
            </a:r>
            <a:r>
              <a:rPr lang="en-US" sz="2000" dirty="0" err="1"/>
              <a:t>CuCrZ</a:t>
            </a:r>
            <a:endParaRPr lang="en-US" sz="2000" dirty="0"/>
          </a:p>
          <a:p>
            <a:r>
              <a:rPr lang="en-US" sz="2000" dirty="0"/>
              <a:t>The isotopic composition of these materials and </a:t>
            </a:r>
            <a:r>
              <a:rPr lang="en-US" sz="2000" dirty="0" err="1"/>
              <a:t>eurofer</a:t>
            </a:r>
            <a:r>
              <a:rPr lang="en-US" sz="2000" dirty="0"/>
              <a:t> will be obtained, because they will also affect the macroscopic properties of the material</a:t>
            </a:r>
          </a:p>
          <a:p>
            <a:r>
              <a:rPr lang="en-US" sz="2000" dirty="0"/>
              <a:t>Estimation the signal in the SPND and activation foils</a:t>
            </a:r>
            <a:endParaRPr lang="es-ES" sz="2000" dirty="0"/>
          </a:p>
          <a:p>
            <a:pPr marL="0" indent="0">
              <a:buNone/>
            </a:pPr>
            <a:endParaRPr lang="es-ES" sz="2000" dirty="0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9BF7075-74DD-DA12-A9B6-B3824DB9B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Future </a:t>
            </a:r>
            <a:r>
              <a:rPr lang="es-ES" dirty="0" err="1"/>
              <a:t>work</a:t>
            </a:r>
            <a:endParaRPr lang="es-ES" dirty="0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E2B29ED1-C91A-FF5E-ED17-463945371083}"/>
              </a:ext>
            </a:extLst>
          </p:cNvPr>
          <p:cNvSpPr txBox="1">
            <a:spLocks/>
          </p:cNvSpPr>
          <p:nvPr/>
        </p:nvSpPr>
        <p:spPr>
          <a:xfrm>
            <a:off x="638833" y="3587516"/>
            <a:ext cx="10515600" cy="2287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dirty="0" err="1"/>
              <a:t>Thank</a:t>
            </a:r>
            <a:r>
              <a:rPr lang="es-ES" sz="2000" dirty="0"/>
              <a:t> </a:t>
            </a:r>
            <a:r>
              <a:rPr lang="es-ES" sz="2000" dirty="0" err="1"/>
              <a:t>you</a:t>
            </a:r>
            <a:r>
              <a:rPr lang="es-ES" sz="2000" dirty="0"/>
              <a:t> </a:t>
            </a:r>
            <a:r>
              <a:rPr lang="es-ES" sz="2000" dirty="0" err="1"/>
              <a:t>very</a:t>
            </a:r>
            <a:r>
              <a:rPr lang="es-ES" sz="2000" dirty="0"/>
              <a:t> </a:t>
            </a:r>
            <a:r>
              <a:rPr lang="es-ES" sz="2000" dirty="0" err="1"/>
              <a:t>much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your</a:t>
            </a:r>
            <a:r>
              <a:rPr lang="es-ES" sz="2000" dirty="0"/>
              <a:t> </a:t>
            </a:r>
            <a:r>
              <a:rPr lang="es-ES" sz="2000" dirty="0" err="1"/>
              <a:t>attention</a:t>
            </a:r>
            <a:endParaRPr lang="es-ES" sz="2000" dirty="0"/>
          </a:p>
          <a:p>
            <a:pPr marL="0" indent="0" algn="ctr">
              <a:buNone/>
            </a:pPr>
            <a:r>
              <a:rPr lang="es-ES" sz="2000" dirty="0"/>
              <a:t>Irene Álvarez Castro (</a:t>
            </a:r>
            <a:r>
              <a:rPr lang="es-ES" sz="2000" dirty="0">
                <a:hlinkClick r:id="rId2"/>
              </a:rPr>
              <a:t>iac@ugr.es</a:t>
            </a:r>
            <a:r>
              <a:rPr lang="es-ES" sz="2000" dirty="0"/>
              <a:t>)</a:t>
            </a:r>
          </a:p>
          <a:p>
            <a:pPr marL="0" indent="0" algn="ctr">
              <a:buNone/>
            </a:pPr>
            <a:r>
              <a:rPr lang="es-ES" sz="2000" dirty="0"/>
              <a:t>PhD </a:t>
            </a:r>
            <a:r>
              <a:rPr lang="es-ES" sz="2000" dirty="0" err="1"/>
              <a:t>Student</a:t>
            </a:r>
            <a:endParaRPr lang="es-ES" sz="2000" dirty="0"/>
          </a:p>
          <a:p>
            <a:pPr marL="0" indent="0" algn="ctr">
              <a:buNone/>
            </a:pPr>
            <a:r>
              <a:rPr lang="en-US" sz="2000" dirty="0"/>
              <a:t>Department of Atomic, Molecular and Nuclear Physics</a:t>
            </a:r>
            <a:endParaRPr lang="es-ES" sz="2000" dirty="0"/>
          </a:p>
          <a:p>
            <a:pPr marL="0" indent="0" algn="ctr">
              <a:buNone/>
            </a:pPr>
            <a:r>
              <a:rPr lang="es-ES" sz="2000" dirty="0" err="1"/>
              <a:t>University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Granada</a:t>
            </a:r>
          </a:p>
        </p:txBody>
      </p:sp>
    </p:spTree>
    <p:extLst>
      <p:ext uri="{BB962C8B-B14F-4D97-AF65-F5344CB8AC3E}">
        <p14:creationId xmlns:p14="http://schemas.microsoft.com/office/powerpoint/2010/main" val="293319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FE743F69-4FAB-B5FF-228A-FE0A5F19383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1623" y="3073585"/>
            <a:ext cx="3492710" cy="2945647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3654366-9567-371D-7393-4DED4DA8E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High Flux Test Module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4F19F3-A4FA-4E6F-7536-DBE529FD4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50547" y="1635621"/>
            <a:ext cx="2770722" cy="16599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43708EB-915C-7D58-9CF7-0D2620C14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222" y="1357276"/>
            <a:ext cx="5490755" cy="1648202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93FFFDC8-0D93-211A-DFAC-E38F3EF6B706}"/>
              </a:ext>
            </a:extLst>
          </p:cNvPr>
          <p:cNvCxnSpPr>
            <a:cxnSpLocks/>
            <a:stCxn id="7" idx="0"/>
            <a:endCxn id="4" idx="0"/>
          </p:cNvCxnSpPr>
          <p:nvPr/>
        </p:nvCxnSpPr>
        <p:spPr>
          <a:xfrm flipV="1">
            <a:off x="1906506" y="2465608"/>
            <a:ext cx="1399415" cy="1172700"/>
          </a:xfrm>
          <a:prstGeom prst="straightConnector1">
            <a:avLst/>
          </a:prstGeom>
          <a:ln w="38100">
            <a:solidFill>
              <a:srgbClr val="FF499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96F131C-1012-8FB3-FA0D-A29F126868AB}"/>
              </a:ext>
            </a:extLst>
          </p:cNvPr>
          <p:cNvSpPr/>
          <p:nvPr/>
        </p:nvSpPr>
        <p:spPr>
          <a:xfrm>
            <a:off x="1197111" y="3638308"/>
            <a:ext cx="1418789" cy="557854"/>
          </a:xfrm>
          <a:prstGeom prst="roundRect">
            <a:avLst/>
          </a:prstGeom>
          <a:noFill/>
          <a:ln w="76200">
            <a:solidFill>
              <a:srgbClr val="FF49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 dirty="0">
              <a:solidFill>
                <a:srgbClr val="FF49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400" dirty="0">
              <a:solidFill>
                <a:srgbClr val="FF49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394EF7FE-0572-F971-43FE-FAFCDD9BA792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>
          <a:xfrm flipV="1">
            <a:off x="4503633" y="2181377"/>
            <a:ext cx="1361589" cy="1019264"/>
          </a:xfrm>
          <a:prstGeom prst="straightConnector1">
            <a:avLst/>
          </a:prstGeom>
          <a:ln w="38100">
            <a:solidFill>
              <a:srgbClr val="FF499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37D9D8B-DB73-C5DD-5BD0-53DD3A7DE92E}"/>
              </a:ext>
            </a:extLst>
          </p:cNvPr>
          <p:cNvSpPr/>
          <p:nvPr/>
        </p:nvSpPr>
        <p:spPr>
          <a:xfrm>
            <a:off x="3566884" y="2962473"/>
            <a:ext cx="936749" cy="476336"/>
          </a:xfrm>
          <a:prstGeom prst="roundRect">
            <a:avLst/>
          </a:prstGeom>
          <a:noFill/>
          <a:ln w="76200">
            <a:solidFill>
              <a:srgbClr val="FF49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400" dirty="0">
              <a:solidFill>
                <a:srgbClr val="FF49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400" dirty="0">
              <a:solidFill>
                <a:srgbClr val="FF49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45E78F6-0A76-FF41-345C-39E7AF12C2CC}"/>
              </a:ext>
            </a:extLst>
          </p:cNvPr>
          <p:cNvCxnSpPr>
            <a:cxnSpLocks/>
          </p:cNvCxnSpPr>
          <p:nvPr/>
        </p:nvCxnSpPr>
        <p:spPr>
          <a:xfrm flipV="1">
            <a:off x="9040199" y="2632426"/>
            <a:ext cx="0" cy="499610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EA18990-2608-4E87-A9F5-7DBC89ACA3C3}"/>
              </a:ext>
            </a:extLst>
          </p:cNvPr>
          <p:cNvSpPr/>
          <p:nvPr/>
        </p:nvSpPr>
        <p:spPr>
          <a:xfrm>
            <a:off x="1022486" y="2098006"/>
            <a:ext cx="1408344" cy="557854"/>
          </a:xfrm>
          <a:prstGeom prst="roundRect">
            <a:avLst/>
          </a:prstGeom>
          <a:noFill/>
          <a:ln w="28575">
            <a:solidFill>
              <a:srgbClr val="23AC0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Test Cell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FA40597-D44B-1DF5-ACB8-4C8103F1BA42}"/>
              </a:ext>
            </a:extLst>
          </p:cNvPr>
          <p:cNvSpPr/>
          <p:nvPr/>
        </p:nvSpPr>
        <p:spPr>
          <a:xfrm>
            <a:off x="4154691" y="4537121"/>
            <a:ext cx="1111134" cy="557854"/>
          </a:xfrm>
          <a:prstGeom prst="roundRect">
            <a:avLst/>
          </a:prstGeom>
          <a:noFill/>
          <a:ln w="28575">
            <a:solidFill>
              <a:srgbClr val="23AC0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HFTM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CB7EC8F-B901-9452-3289-EF70A5B77EE3}"/>
              </a:ext>
            </a:extLst>
          </p:cNvPr>
          <p:cNvGrpSpPr/>
          <p:nvPr/>
        </p:nvGrpSpPr>
        <p:grpSpPr>
          <a:xfrm>
            <a:off x="6129949" y="929448"/>
            <a:ext cx="4961299" cy="380307"/>
            <a:chOff x="6878554" y="3533968"/>
            <a:chExt cx="4961299" cy="380307"/>
          </a:xfrm>
        </p:grpSpPr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2B8D5CF5-1EE8-2D27-B149-9E77B3492D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8554" y="3905092"/>
              <a:ext cx="4961299" cy="9183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71528C6C-55C5-C32E-A2DB-65DF9D62A25A}"/>
                </a:ext>
              </a:extLst>
            </p:cNvPr>
            <p:cNvSpPr txBox="1"/>
            <p:nvPr/>
          </p:nvSpPr>
          <p:spPr>
            <a:xfrm>
              <a:off x="8723894" y="3533968"/>
              <a:ext cx="1132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469.1 mm</a:t>
              </a:r>
            </a:p>
          </p:txBody>
        </p:sp>
      </p:grp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88F76A85-B472-66B4-9DC3-8D24EA5B73B5}"/>
              </a:ext>
            </a:extLst>
          </p:cNvPr>
          <p:cNvCxnSpPr>
            <a:cxnSpLocks/>
          </p:cNvCxnSpPr>
          <p:nvPr/>
        </p:nvCxnSpPr>
        <p:spPr>
          <a:xfrm flipV="1">
            <a:off x="11292603" y="1557895"/>
            <a:ext cx="0" cy="1006067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3D847A5-F24B-65B6-B81B-3280BE217E71}"/>
              </a:ext>
            </a:extLst>
          </p:cNvPr>
          <p:cNvSpPr txBox="1"/>
          <p:nvPr/>
        </p:nvSpPr>
        <p:spPr>
          <a:xfrm rot="5400000">
            <a:off x="10976510" y="190289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106 mm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AD8427AF-231A-087E-7120-DD4493C8F6DF}"/>
              </a:ext>
            </a:extLst>
          </p:cNvPr>
          <p:cNvSpPr/>
          <p:nvPr/>
        </p:nvSpPr>
        <p:spPr>
          <a:xfrm>
            <a:off x="8394529" y="3132036"/>
            <a:ext cx="1291339" cy="557854"/>
          </a:xfrm>
          <a:prstGeom prst="roundRect">
            <a:avLst/>
          </a:prstGeom>
          <a:noFill/>
          <a:ln w="28575">
            <a:solidFill>
              <a:srgbClr val="23AC0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32 RIG 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DB881E81-E8F2-89DE-AA42-31BA99F3F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168" y="3718012"/>
            <a:ext cx="5736281" cy="2554111"/>
          </a:xfrm>
          <a:prstGeom prst="rect">
            <a:avLst/>
          </a:prstGeom>
        </p:spPr>
      </p:pic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E3B8D48-BAE0-590D-8399-2D5756C6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51F1EA92-F380-9956-8E79-BD20DB5A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3701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A31556-3414-2BB6-9301-DBA5789E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9063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s-ES">
                <a:solidFill>
                  <a:schemeClr val="tx1">
                    <a:alpha val="60000"/>
                  </a:schemeClr>
                </a:solidFill>
              </a:rPr>
              <a:t>19/10/2023. Irene Álvarez. Second DONES Users Workshop</a:t>
            </a:r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2C7C50-FBB1-B905-2179-389F7B2B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8D5A9CF-CA8E-4931-86EF-9A36E7AB6309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A8A1AFA3-3443-3B6A-B726-8451B76C0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Considerations</a:t>
            </a:r>
            <a:endParaRPr lang="es-ES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26073A4-7DF5-C331-E681-275D25641C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4077443"/>
              </p:ext>
            </p:extLst>
          </p:nvPr>
        </p:nvGraphicFramePr>
        <p:xfrm>
          <a:off x="2031999" y="1081548"/>
          <a:ext cx="8734323" cy="5056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2604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41159CEE-B179-F26A-DA6A-B918DC900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859109"/>
              </p:ext>
            </p:extLst>
          </p:nvPr>
        </p:nvGraphicFramePr>
        <p:xfrm>
          <a:off x="1333500" y="302367"/>
          <a:ext cx="9224178" cy="58323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0178">
                  <a:extLst>
                    <a:ext uri="{9D8B030D-6E8A-4147-A177-3AD203B41FA5}">
                      <a16:colId xmlns:a16="http://schemas.microsoft.com/office/drawing/2014/main" val="3764879198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89039125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4027573891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3531712089"/>
                    </a:ext>
                  </a:extLst>
                </a:gridCol>
              </a:tblGrid>
              <a:tr h="412075">
                <a:tc gridSpan="4">
                  <a:txBody>
                    <a:bodyPr/>
                    <a:lstStyle/>
                    <a:p>
                      <a:pPr algn="ctr"/>
                      <a:r>
                        <a:rPr lang="es-ES" sz="2000" b="1" dirty="0" err="1">
                          <a:solidFill>
                            <a:srgbClr val="16595D"/>
                          </a:solidFill>
                        </a:rPr>
                        <a:t>Characteristics</a:t>
                      </a:r>
                      <a:r>
                        <a:rPr lang="es-ES" sz="2000" b="1" dirty="0">
                          <a:solidFill>
                            <a:srgbClr val="16595D"/>
                          </a:solidFill>
                        </a:rPr>
                        <a:t> </a:t>
                      </a:r>
                      <a:r>
                        <a:rPr lang="es-ES" sz="2000" b="1" dirty="0" err="1">
                          <a:solidFill>
                            <a:srgbClr val="16595D"/>
                          </a:solidFill>
                        </a:rPr>
                        <a:t>of</a:t>
                      </a:r>
                      <a:r>
                        <a:rPr lang="es-ES" sz="2000" b="1" dirty="0">
                          <a:solidFill>
                            <a:srgbClr val="16595D"/>
                          </a:solidFill>
                        </a:rPr>
                        <a:t> </a:t>
                      </a:r>
                      <a:r>
                        <a:rPr lang="es-ES" sz="2000" b="1" dirty="0" err="1">
                          <a:solidFill>
                            <a:srgbClr val="16595D"/>
                          </a:solidFill>
                        </a:rPr>
                        <a:t>specimen</a:t>
                      </a:r>
                      <a:r>
                        <a:rPr lang="es-ES" sz="2000" b="1" dirty="0">
                          <a:solidFill>
                            <a:srgbClr val="16595D"/>
                          </a:solidFill>
                        </a:rPr>
                        <a:t> </a:t>
                      </a:r>
                      <a:r>
                        <a:rPr lang="es-ES" sz="2000" b="1" dirty="0" err="1">
                          <a:solidFill>
                            <a:srgbClr val="16595D"/>
                          </a:solidFill>
                        </a:rPr>
                        <a:t>distribution</a:t>
                      </a:r>
                      <a:endParaRPr lang="es-ES" sz="2000" b="1" dirty="0">
                        <a:solidFill>
                          <a:srgbClr val="16595D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996240"/>
                  </a:ext>
                </a:extLst>
              </a:tr>
              <a:tr h="417798"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/>
                        <a:t>Homogeneous</a:t>
                      </a:r>
                      <a:r>
                        <a:rPr lang="es-ES" sz="2000" dirty="0"/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CLC.v1.0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CLC.v2.0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550887"/>
                  </a:ext>
                </a:extLst>
              </a:tr>
              <a:tr h="3193582">
                <a:tc>
                  <a:txBody>
                    <a:bodyPr/>
                    <a:lstStyle/>
                    <a:p>
                      <a:pPr algn="l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709375"/>
                  </a:ext>
                </a:extLst>
              </a:tr>
              <a:tr h="417798">
                <a:tc>
                  <a:txBody>
                    <a:bodyPr/>
                    <a:lstStyle/>
                    <a:p>
                      <a:pPr algn="l"/>
                      <a:r>
                        <a:rPr lang="en-US" sz="2000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Eurofer</a:t>
                      </a:r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volume [%]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48.16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84.76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1164548"/>
                  </a:ext>
                </a:extLst>
              </a:tr>
              <a:tr h="417798">
                <a:tc>
                  <a:txBody>
                    <a:bodyPr/>
                    <a:lstStyle/>
                    <a:p>
                      <a:pPr algn="l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Liquid metal (Na) [%]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21.86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12.92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0646"/>
                  </a:ext>
                </a:extLst>
              </a:tr>
              <a:tr h="417798">
                <a:tc>
                  <a:txBody>
                    <a:bodyPr/>
                    <a:lstStyle/>
                    <a:p>
                      <a:pPr algn="l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Specimens per rig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 defined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833786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5ECDC752-6A7F-099A-71ED-1FA096793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322" y="2266618"/>
            <a:ext cx="2156628" cy="781382"/>
          </a:xfrm>
        </p:spPr>
        <p:txBody>
          <a:bodyPr>
            <a:normAutofit fontScale="90000"/>
          </a:bodyPr>
          <a:lstStyle/>
          <a:p>
            <a:r>
              <a:rPr lang="es-ES" dirty="0"/>
              <a:t>STACK MODELS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2A270FC-4CFA-B449-BAC2-2E541590A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0067" y="1407901"/>
            <a:ext cx="1520145" cy="33267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C6E32D-E212-1FF1-1DF1-0953B3299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756199" y="1382354"/>
            <a:ext cx="1499457" cy="32809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1C0812-8F7E-2874-5DCD-46321DA3E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773" y="1407901"/>
            <a:ext cx="1830451" cy="3314955"/>
          </a:xfrm>
          <a:prstGeom prst="rect">
            <a:avLst/>
          </a:prstGeom>
        </p:spPr>
      </p:pic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A37E4B20-CAA3-195E-8FCC-8C8B4878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FE92A066-1815-08D4-C93E-25ADF6916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8996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4965174-6400-8818-DDD6-1F22CDC5E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99" y="1365585"/>
            <a:ext cx="10702304" cy="4640983"/>
          </a:xfrm>
        </p:spPr>
        <p:txBody>
          <a:bodyPr>
            <a:noAutofit/>
          </a:bodyPr>
          <a:lstStyle/>
          <a:p>
            <a:pPr marL="342891" indent="-342891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S" sz="2000" dirty="0">
                <a:cs typeface="Times New Roman" panose="02020603050405020304" pitchFamily="18" charset="0"/>
              </a:rPr>
              <a:t>IFMIF-DONES TC MCNP </a:t>
            </a:r>
            <a:r>
              <a:rPr lang="es-ES" sz="2000" dirty="0" err="1">
                <a:cs typeface="Times New Roman" panose="02020603050405020304" pitchFamily="18" charset="0"/>
              </a:rPr>
              <a:t>model</a:t>
            </a:r>
            <a:r>
              <a:rPr lang="es-ES" sz="2000" dirty="0"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cs typeface="Times New Roman" panose="02020603050405020304" pitchFamily="18" charset="0"/>
              </a:rPr>
              <a:t>version</a:t>
            </a:r>
            <a:r>
              <a:rPr lang="es-ES" sz="2000" dirty="0"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cs typeface="Times New Roman" panose="02020603050405020304" pitchFamily="18" charset="0"/>
              </a:rPr>
              <a:t>used</a:t>
            </a:r>
            <a:r>
              <a:rPr lang="es-ES" sz="2000" dirty="0">
                <a:cs typeface="Times New Roman" panose="02020603050405020304" pitchFamily="18" charset="0"/>
              </a:rPr>
              <a:t>: mdl9.2.0 (2020) and mdl9.2.8 (2023), KIT/INR</a:t>
            </a:r>
          </a:p>
          <a:p>
            <a:pPr marL="342891" indent="-342891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S" sz="2000" dirty="0" err="1">
                <a:cs typeface="Times New Roman" panose="02020603050405020304" pitchFamily="18" charset="0"/>
              </a:rPr>
              <a:t>McDelicious</a:t>
            </a:r>
            <a:r>
              <a:rPr lang="es-ES" sz="2000" dirty="0">
                <a:cs typeface="Times New Roman" panose="02020603050405020304" pitchFamily="18" charset="0"/>
              </a:rPr>
              <a:t> 2017</a:t>
            </a:r>
          </a:p>
          <a:p>
            <a:pPr marL="342891" indent="-342891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S" sz="2000" dirty="0">
                <a:cs typeface="Times New Roman" panose="02020603050405020304" pitchFamily="18" charset="0"/>
              </a:rPr>
              <a:t>Nuclear Data </a:t>
            </a:r>
            <a:r>
              <a:rPr lang="es-ES" sz="2000" dirty="0" err="1">
                <a:cs typeface="Times New Roman" panose="02020603050405020304" pitchFamily="18" charset="0"/>
              </a:rPr>
              <a:t>libraries</a:t>
            </a:r>
            <a:r>
              <a:rPr lang="es-ES" sz="2000" dirty="0"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cs typeface="Times New Roman" panose="02020603050405020304" pitchFamily="18" charset="0"/>
              </a:rPr>
              <a:t>used</a:t>
            </a:r>
            <a:r>
              <a:rPr lang="es-ES" sz="2000" dirty="0">
                <a:cs typeface="Times New Roman" panose="02020603050405020304" pitchFamily="18" charset="0"/>
              </a:rPr>
              <a:t>:</a:t>
            </a:r>
          </a:p>
          <a:p>
            <a:pPr marL="800100" lvl="1" indent="-3429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s-ES" dirty="0">
                <a:cs typeface="Times New Roman" panose="02020603050405020304" pitchFamily="18" charset="0"/>
              </a:rPr>
              <a:t>FENDL3.1d nuclear data </a:t>
            </a:r>
            <a:r>
              <a:rPr lang="es-ES" dirty="0" err="1">
                <a:cs typeface="Times New Roman" panose="02020603050405020304" pitchFamily="18" charset="0"/>
              </a:rPr>
              <a:t>libraries</a:t>
            </a:r>
            <a:r>
              <a:rPr lang="es-ES" dirty="0">
                <a:cs typeface="Times New Roman" panose="02020603050405020304" pitchFamily="18" charset="0"/>
              </a:rPr>
              <a:t> </a:t>
            </a:r>
            <a:r>
              <a:rPr lang="es-ES" dirty="0" err="1">
                <a:cs typeface="Times New Roman" panose="02020603050405020304" pitchFamily="18" charset="0"/>
              </a:rPr>
              <a:t>for</a:t>
            </a:r>
            <a:r>
              <a:rPr lang="es-ES" dirty="0">
                <a:cs typeface="Times New Roman" panose="02020603050405020304" pitchFamily="18" charset="0"/>
              </a:rPr>
              <a:t> </a:t>
            </a:r>
            <a:r>
              <a:rPr lang="es-ES" dirty="0" err="1">
                <a:cs typeface="Times New Roman" panose="02020603050405020304" pitchFamily="18" charset="0"/>
              </a:rPr>
              <a:t>neutron</a:t>
            </a:r>
            <a:r>
              <a:rPr lang="es-ES" dirty="0">
                <a:cs typeface="Times New Roman" panose="02020603050405020304" pitchFamily="18" charset="0"/>
              </a:rPr>
              <a:t> </a:t>
            </a:r>
            <a:r>
              <a:rPr lang="es-ES" dirty="0" err="1">
                <a:cs typeface="Times New Roman" panose="02020603050405020304" pitchFamily="18" charset="0"/>
              </a:rPr>
              <a:t>transport</a:t>
            </a:r>
            <a:r>
              <a:rPr lang="es-ES" dirty="0">
                <a:cs typeface="Times New Roman" panose="02020603050405020304" pitchFamily="18" charset="0"/>
              </a:rPr>
              <a:t> </a:t>
            </a:r>
            <a:r>
              <a:rPr lang="es-ES" dirty="0" err="1">
                <a:cs typeface="Times New Roman" panose="02020603050405020304" pitchFamily="18" charset="0"/>
              </a:rPr>
              <a:t>calculations</a:t>
            </a:r>
            <a:endParaRPr lang="es-ES" dirty="0">
              <a:cs typeface="Times New Roman" panose="02020603050405020304" pitchFamily="18" charset="0"/>
            </a:endParaRPr>
          </a:p>
          <a:p>
            <a:pPr marL="800100" lvl="1" indent="-3429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s-ES" dirty="0">
                <a:cs typeface="Times New Roman" panose="02020603050405020304" pitchFamily="18" charset="0"/>
              </a:rPr>
              <a:t>JEFF3.3DPAarc nuclear data </a:t>
            </a:r>
            <a:r>
              <a:rPr lang="es-ES" dirty="0" err="1">
                <a:cs typeface="Times New Roman" panose="02020603050405020304" pitchFamily="18" charset="0"/>
              </a:rPr>
              <a:t>libraries</a:t>
            </a:r>
            <a:r>
              <a:rPr lang="es-ES" dirty="0">
                <a:cs typeface="Times New Roman" panose="02020603050405020304" pitchFamily="18" charset="0"/>
              </a:rPr>
              <a:t> </a:t>
            </a:r>
            <a:r>
              <a:rPr lang="es-ES" dirty="0" err="1">
                <a:cs typeface="Times New Roman" panose="02020603050405020304" pitchFamily="18" charset="0"/>
              </a:rPr>
              <a:t>for</a:t>
            </a:r>
            <a:r>
              <a:rPr lang="es-ES" dirty="0">
                <a:cs typeface="Times New Roman" panose="02020603050405020304" pitchFamily="18" charset="0"/>
              </a:rPr>
              <a:t> </a:t>
            </a:r>
            <a:r>
              <a:rPr lang="es-ES" dirty="0" err="1">
                <a:cs typeface="Times New Roman" panose="02020603050405020304" pitchFamily="18" charset="0"/>
              </a:rPr>
              <a:t>primary</a:t>
            </a:r>
            <a:r>
              <a:rPr lang="es-ES" dirty="0">
                <a:cs typeface="Times New Roman" panose="02020603050405020304" pitchFamily="18" charset="0"/>
              </a:rPr>
              <a:t> </a:t>
            </a:r>
            <a:r>
              <a:rPr lang="es-ES" dirty="0" err="1">
                <a:cs typeface="Times New Roman" panose="02020603050405020304" pitchFamily="18" charset="0"/>
              </a:rPr>
              <a:t>displacement</a:t>
            </a:r>
            <a:r>
              <a:rPr lang="es-ES" dirty="0">
                <a:cs typeface="Times New Roman" panose="02020603050405020304" pitchFamily="18" charset="0"/>
              </a:rPr>
              <a:t> </a:t>
            </a:r>
            <a:r>
              <a:rPr lang="es-ES" dirty="0" err="1">
                <a:cs typeface="Times New Roman" panose="02020603050405020304" pitchFamily="18" charset="0"/>
              </a:rPr>
              <a:t>damage</a:t>
            </a:r>
            <a:r>
              <a:rPr lang="es-ES" dirty="0">
                <a:cs typeface="Times New Roman" panose="02020603050405020304" pitchFamily="18" charset="0"/>
              </a:rPr>
              <a:t> </a:t>
            </a:r>
            <a:r>
              <a:rPr lang="es-ES" dirty="0" err="1">
                <a:cs typeface="Times New Roman" panose="02020603050405020304" pitchFamily="18" charset="0"/>
              </a:rPr>
              <a:t>calculations</a:t>
            </a:r>
            <a:r>
              <a:rPr lang="es-ES" dirty="0">
                <a:cs typeface="Times New Roman" panose="02020603050405020304" pitchFamily="18" charset="0"/>
              </a:rPr>
              <a:t> in </a:t>
            </a:r>
            <a:r>
              <a:rPr lang="es-ES" dirty="0" err="1">
                <a:cs typeface="Times New Roman" panose="02020603050405020304" pitchFamily="18" charset="0"/>
              </a:rPr>
              <a:t>eurofer</a:t>
            </a:r>
            <a:r>
              <a:rPr lang="es-ES" dirty="0">
                <a:cs typeface="Times New Roman" panose="02020603050405020304" pitchFamily="18" charset="0"/>
              </a:rPr>
              <a:t>. (26001.32y)</a:t>
            </a:r>
          </a:p>
          <a:p>
            <a:pPr marL="342891" indent="-342891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cs typeface="Times New Roman" panose="02020603050405020304" pitchFamily="18" charset="0"/>
              </a:rPr>
              <a:t>The statistic relative error has been lower than 0.05 for all bins.</a:t>
            </a:r>
          </a:p>
          <a:p>
            <a:pPr marL="342891" indent="-342891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cs typeface="Times New Roman" panose="02020603050405020304" pitchFamily="18" charset="0"/>
              </a:rPr>
              <a:t>Deuteron IFMIF-EVEDA E= 40 MeV, 125 mA, footprint size 20x5 and 10x5 cm²</a:t>
            </a:r>
          </a:p>
          <a:p>
            <a:pPr marL="342891" indent="-342891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cs typeface="Times New Roman" panose="02020603050405020304" pitchFamily="18" charset="0"/>
              </a:rPr>
              <a:t>Full power year (</a:t>
            </a:r>
            <a:r>
              <a:rPr lang="en-US" sz="2000" dirty="0" err="1">
                <a:cs typeface="Times New Roman" panose="02020603050405020304" pitchFamily="18" charset="0"/>
              </a:rPr>
              <a:t>fpy</a:t>
            </a:r>
            <a:r>
              <a:rPr lang="en-US" sz="2000" dirty="0">
                <a:cs typeface="Times New Roman" panose="02020603050405020304" pitchFamily="18" charset="0"/>
              </a:rPr>
              <a:t>) = 365.25 days</a:t>
            </a:r>
          </a:p>
          <a:p>
            <a:pPr marL="342891" indent="-342891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Volume has been obtained by </a:t>
            </a:r>
            <a:r>
              <a:rPr lang="en-US" sz="2000" dirty="0" err="1"/>
              <a:t>meshtal</a:t>
            </a:r>
            <a:r>
              <a:rPr lang="en-US" sz="2000" dirty="0"/>
              <a:t> for HFTM and tallies for specimens cells</a:t>
            </a:r>
            <a:endParaRPr lang="es-ES" sz="2000" dirty="0">
              <a:cs typeface="Times New Roman" panose="02020603050405020304" pitchFamily="18" charset="0"/>
            </a:endParaRPr>
          </a:p>
          <a:p>
            <a:pPr marL="342891" indent="-342891" algn="l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s-ES" sz="2000" dirty="0"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endParaRPr lang="es-ES" sz="2000" dirty="0"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92089" y="591071"/>
            <a:ext cx="5174602" cy="424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ES" sz="36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Methodology</a:t>
            </a:r>
            <a:endParaRPr lang="es-ES" sz="3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8D65E5-0A7B-70BD-59BD-03DB30337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CB32C7-516A-8AF7-1331-7C86E2A1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1939-5663-4D27-B464-4D24FD2BA0CF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348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905F7-031D-9C54-59E3-801A30F2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Primary</a:t>
            </a:r>
            <a:r>
              <a:rPr lang="es-ES" dirty="0"/>
              <a:t> </a:t>
            </a:r>
            <a:r>
              <a:rPr lang="es-ES" dirty="0" err="1"/>
              <a:t>displacement</a:t>
            </a:r>
            <a:r>
              <a:rPr lang="es-ES" dirty="0"/>
              <a:t> </a:t>
            </a:r>
            <a:r>
              <a:rPr lang="es-ES" dirty="0" err="1"/>
              <a:t>damage</a:t>
            </a:r>
            <a:r>
              <a:rPr lang="es-ES" dirty="0"/>
              <a:t> </a:t>
            </a:r>
            <a:r>
              <a:rPr lang="es-ES" dirty="0" err="1"/>
              <a:t>rate</a:t>
            </a:r>
            <a:endParaRPr lang="es-ES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4B141257-4568-5563-D54D-1C0FF22D9FC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49708020"/>
              </p:ext>
            </p:extLst>
          </p:nvPr>
        </p:nvGraphicFramePr>
        <p:xfrm>
          <a:off x="2106556" y="4464599"/>
          <a:ext cx="7978888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2930">
                  <a:extLst>
                    <a:ext uri="{9D8B030D-6E8A-4147-A177-3AD203B41FA5}">
                      <a16:colId xmlns:a16="http://schemas.microsoft.com/office/drawing/2014/main" val="605459560"/>
                    </a:ext>
                  </a:extLst>
                </a:gridCol>
                <a:gridCol w="2234946">
                  <a:extLst>
                    <a:ext uri="{9D8B030D-6E8A-4147-A177-3AD203B41FA5}">
                      <a16:colId xmlns:a16="http://schemas.microsoft.com/office/drawing/2014/main" val="841613056"/>
                    </a:ext>
                  </a:extLst>
                </a:gridCol>
                <a:gridCol w="1489012">
                  <a:extLst>
                    <a:ext uri="{9D8B030D-6E8A-4147-A177-3AD203B41FA5}">
                      <a16:colId xmlns:a16="http://schemas.microsoft.com/office/drawing/2014/main" val="1851812436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2439600772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224487425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err="1">
                          <a:solidFill>
                            <a:srgbClr val="16595D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Volume</a:t>
                      </a:r>
                      <a:r>
                        <a:rPr lang="es-ES" sz="2000" b="1" dirty="0">
                          <a:solidFill>
                            <a:srgbClr val="16595D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DPA </a:t>
                      </a:r>
                      <a:r>
                        <a:rPr lang="es-ES" sz="2000" b="1" dirty="0" err="1">
                          <a:solidFill>
                            <a:srgbClr val="16595D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requirements</a:t>
                      </a:r>
                      <a:r>
                        <a:rPr lang="es-ES" sz="2000" b="1" dirty="0">
                          <a:solidFill>
                            <a:srgbClr val="16595D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[L]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 sz="18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18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b="1" i="0" u="none" strike="noStrike" dirty="0" err="1">
                          <a:solidFill>
                            <a:srgbClr val="16595D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Results</a:t>
                      </a:r>
                      <a:r>
                        <a:rPr lang="es-ES" sz="2000" b="1" i="0" u="none" strike="noStrike" dirty="0">
                          <a:solidFill>
                            <a:srgbClr val="16595D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[L]</a:t>
                      </a:r>
                      <a:endParaRPr lang="es-E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05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Target </a:t>
                      </a:r>
                      <a:r>
                        <a:rPr lang="es-ES" sz="2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value</a:t>
                      </a:r>
                      <a:endParaRPr lang="es-E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err="1">
                          <a:latin typeface="+mn-lt"/>
                          <a:cs typeface="Times New Roman" panose="02020603050405020304" pitchFamily="18" charset="0"/>
                        </a:rPr>
                        <a:t>Homogeneous</a:t>
                      </a:r>
                      <a:r>
                        <a:rPr lang="es-ES" sz="2000" dirty="0">
                          <a:latin typeface="+mn-lt"/>
                          <a:cs typeface="Times New Roman" panose="02020603050405020304" pitchFamily="18" charset="0"/>
                        </a:rPr>
                        <a:t>/CLC.v1.0/CLC.v2.0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320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Beam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+mn-lt"/>
                          <a:cs typeface="Times New Roman" panose="02020603050405020304" pitchFamily="18" charset="0"/>
                        </a:rPr>
                        <a:t>10x5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+mn-lt"/>
                          <a:cs typeface="Times New Roman" panose="02020603050405020304" pitchFamily="18" charset="0"/>
                        </a:rPr>
                        <a:t>20x5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42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R-1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8-12 </a:t>
                      </a:r>
                      <a:r>
                        <a:rPr lang="es-ES" sz="2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NRT_dpa</a:t>
                      </a:r>
                      <a:r>
                        <a:rPr lang="es-E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S" sz="2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fpy</a:t>
                      </a:r>
                      <a:endParaRPr lang="es-E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0.3 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+mn-lt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+mn-lt"/>
                          <a:cs typeface="Times New Roman" panose="02020603050405020304" pitchFamily="18" charset="0"/>
                        </a:rPr>
                        <a:t>0.3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425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R-2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&gt;16.7 </a:t>
                      </a:r>
                      <a:r>
                        <a:rPr lang="es-ES" sz="2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NRT_dpa</a:t>
                      </a:r>
                      <a:r>
                        <a:rPr lang="es-E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ES" sz="2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fpy</a:t>
                      </a:r>
                      <a:endParaRPr lang="es-E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0.1 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+mn-lt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+mn-lt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631517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C3DD955A-37A1-5982-A2FD-D9C5BF032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04" y="1212884"/>
            <a:ext cx="5855843" cy="32362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1016C7-5872-03DA-5829-750EDCD7A1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6" r="23107"/>
          <a:stretch/>
        </p:blipFill>
        <p:spPr>
          <a:xfrm>
            <a:off x="7456492" y="1205145"/>
            <a:ext cx="4252712" cy="325082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E885213-4880-AE59-C750-7B44A7D77F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10" t="37389" r="802" b="44047"/>
          <a:stretch/>
        </p:blipFill>
        <p:spPr>
          <a:xfrm>
            <a:off x="3567740" y="2998488"/>
            <a:ext cx="2039430" cy="938786"/>
          </a:xfrm>
          <a:prstGeom prst="rect">
            <a:avLst/>
          </a:prstGeom>
        </p:spPr>
      </p:pic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A25FF3D-DE30-F775-9DE6-E3D3BC4DA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015" y="6395262"/>
            <a:ext cx="4717211" cy="365125"/>
          </a:xfrm>
        </p:spPr>
        <p:txBody>
          <a:bodyPr/>
          <a:lstStyle/>
          <a:p>
            <a:r>
              <a:rPr lang="es-ES" dirty="0"/>
              <a:t>19/10/2023. Irene Álvarez. </a:t>
            </a:r>
            <a:r>
              <a:rPr lang="es-ES" dirty="0" err="1"/>
              <a:t>Second</a:t>
            </a:r>
            <a:r>
              <a:rPr lang="es-ES" dirty="0"/>
              <a:t> DONES </a:t>
            </a:r>
            <a:r>
              <a:rPr lang="es-ES" dirty="0" err="1"/>
              <a:t>Users</a:t>
            </a:r>
            <a:r>
              <a:rPr lang="es-ES" dirty="0"/>
              <a:t> Workshop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4513D7-7204-366E-FC27-ACA9C7DC4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7</a:t>
            </a:fld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4DB795-3739-39D0-15DC-A3800BBCE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10" t="37389" r="802" b="44047"/>
          <a:stretch/>
        </p:blipFill>
        <p:spPr>
          <a:xfrm>
            <a:off x="7852193" y="2998488"/>
            <a:ext cx="2039430" cy="93878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1ADD60C-60A0-3C9C-2037-E89197FFB04F}"/>
              </a:ext>
            </a:extLst>
          </p:cNvPr>
          <p:cNvSpPr txBox="1"/>
          <p:nvPr/>
        </p:nvSpPr>
        <p:spPr>
          <a:xfrm>
            <a:off x="482796" y="1518248"/>
            <a:ext cx="2346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Integrated</a:t>
            </a:r>
            <a:r>
              <a:rPr lang="es-ES" sz="2000" dirty="0"/>
              <a:t> HFTM volumen in </a:t>
            </a:r>
            <a:r>
              <a:rPr lang="es-ES" sz="2000" dirty="0" err="1"/>
              <a:t>specimens</a:t>
            </a:r>
            <a:r>
              <a:rPr lang="es-ES" sz="2000" dirty="0"/>
              <a:t> </a:t>
            </a:r>
            <a:r>
              <a:rPr lang="es-ES" sz="2000" dirty="0" err="1"/>
              <a:t>region</a:t>
            </a:r>
            <a:endParaRPr lang="es-ES" sz="20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16D091A-775F-A406-7491-03B454004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26" y="2579874"/>
            <a:ext cx="2268586" cy="18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14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9B17F5A2-852E-C174-5955-7C3784131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656229"/>
              </p:ext>
            </p:extLst>
          </p:nvPr>
        </p:nvGraphicFramePr>
        <p:xfrm>
          <a:off x="2025903" y="4508046"/>
          <a:ext cx="7272000" cy="174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530283491"/>
                    </a:ext>
                  </a:extLst>
                </a:gridCol>
                <a:gridCol w="4932000">
                  <a:extLst>
                    <a:ext uri="{9D8B030D-6E8A-4147-A177-3AD203B41FA5}">
                      <a16:colId xmlns:a16="http://schemas.microsoft.com/office/drawing/2014/main" val="319269505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 err="1">
                          <a:solidFill>
                            <a:srgbClr val="002060"/>
                          </a:solidFill>
                        </a:rPr>
                        <a:t>Eurofer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017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Box, </a:t>
                      </a:r>
                      <a:r>
                        <a:rPr lang="es-ES" dirty="0" err="1"/>
                        <a:t>filling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objects</a:t>
                      </a:r>
                      <a:endParaRPr lang="es-ES" dirty="0"/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/>
                        <a:t>Specimens</a:t>
                      </a:r>
                      <a:endParaRPr lang="es-ES" dirty="0"/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951653"/>
                  </a:ext>
                </a:extLst>
              </a:tr>
              <a:tr h="100800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  <a:p>
                      <a:endParaRPr lang="es-ES" dirty="0"/>
                    </a:p>
                  </a:txBody>
                  <a:tcPr>
                    <a:lnL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0057236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C36DDFC8-9FEB-9193-843E-E3A0D541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Primary</a:t>
            </a:r>
            <a:r>
              <a:rPr lang="es-ES" dirty="0"/>
              <a:t> </a:t>
            </a:r>
            <a:r>
              <a:rPr lang="es-ES" dirty="0" err="1"/>
              <a:t>displacement</a:t>
            </a:r>
            <a:r>
              <a:rPr lang="es-ES" dirty="0"/>
              <a:t> </a:t>
            </a:r>
            <a:r>
              <a:rPr lang="es-ES" dirty="0" err="1"/>
              <a:t>damage</a:t>
            </a:r>
            <a:r>
              <a:rPr lang="es-ES" dirty="0"/>
              <a:t> </a:t>
            </a:r>
            <a:r>
              <a:rPr lang="es-ES" dirty="0" err="1"/>
              <a:t>rate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DFF569-E5D5-A204-47BE-8ACD82E6F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19/10/2023. Irene Álvarez. Second DONES Users Workshop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D65548-83AC-73DC-9D43-EC6D4D1D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8</a:t>
            </a:fld>
            <a:endParaRPr lang="es-ES" dirty="0"/>
          </a:p>
        </p:txBody>
      </p:sp>
      <p:pic>
        <p:nvPicPr>
          <p:cNvPr id="10" name="Imagen 9" descr="Gráfico&#10;&#10;Descripción generada automáticamente">
            <a:extLst>
              <a:ext uri="{FF2B5EF4-FFF2-40B4-BE49-F238E27FC236}">
                <a16:creationId xmlns:a16="http://schemas.microsoft.com/office/drawing/2014/main" id="{EB2CE0F9-86A0-F72A-1E8C-99724CEBE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36"/>
          <a:stretch/>
        </p:blipFill>
        <p:spPr>
          <a:xfrm>
            <a:off x="3203899" y="1339504"/>
            <a:ext cx="4323055" cy="3092513"/>
          </a:xfrm>
          <a:prstGeom prst="rect">
            <a:avLst/>
          </a:prstGeom>
        </p:spPr>
      </p:pic>
      <p:pic>
        <p:nvPicPr>
          <p:cNvPr id="12" name="Imagen 11" descr="Gráfico&#10;&#10;Descripción generada automáticamente">
            <a:extLst>
              <a:ext uri="{FF2B5EF4-FFF2-40B4-BE49-F238E27FC236}">
                <a16:creationId xmlns:a16="http://schemas.microsoft.com/office/drawing/2014/main" id="{8CFBD3A6-C7E4-6A9E-CF86-123CD228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36"/>
          <a:stretch/>
        </p:blipFill>
        <p:spPr>
          <a:xfrm>
            <a:off x="7512384" y="1328207"/>
            <a:ext cx="4323054" cy="3092513"/>
          </a:xfrm>
          <a:prstGeom prst="rect">
            <a:avLst/>
          </a:prstGeom>
        </p:spPr>
      </p:pic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EC9BFB83-9866-A8CD-6708-04BCFB605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7" t="25670" b="32340"/>
          <a:stretch/>
        </p:blipFill>
        <p:spPr>
          <a:xfrm>
            <a:off x="8229600" y="2962387"/>
            <a:ext cx="1438463" cy="952362"/>
          </a:xfrm>
          <a:prstGeom prst="rect">
            <a:avLst/>
          </a:prstGeom>
        </p:spPr>
      </p:pic>
      <p:pic>
        <p:nvPicPr>
          <p:cNvPr id="7" name="Imagen 6" descr="Gráfico&#10;&#10;Descripción generada automáticamente">
            <a:extLst>
              <a:ext uri="{FF2B5EF4-FFF2-40B4-BE49-F238E27FC236}">
                <a16:creationId xmlns:a16="http://schemas.microsoft.com/office/drawing/2014/main" id="{BD9E52E0-A8BB-CD41-C6F5-60C8A4CB6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7" t="25670" b="32340"/>
          <a:stretch/>
        </p:blipFill>
        <p:spPr>
          <a:xfrm>
            <a:off x="3863329" y="2845333"/>
            <a:ext cx="1615263" cy="106941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85A3AA4-EC04-8762-09BC-4566E43B0BE2}"/>
              </a:ext>
            </a:extLst>
          </p:cNvPr>
          <p:cNvSpPr txBox="1"/>
          <p:nvPr/>
        </p:nvSpPr>
        <p:spPr>
          <a:xfrm>
            <a:off x="482795" y="1518248"/>
            <a:ext cx="2683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Integrated</a:t>
            </a:r>
            <a:r>
              <a:rPr lang="es-ES" sz="2000" dirty="0"/>
              <a:t> </a:t>
            </a:r>
            <a:r>
              <a:rPr lang="es-ES" sz="2000" dirty="0" err="1"/>
              <a:t>stack</a:t>
            </a:r>
            <a:r>
              <a:rPr lang="es-ES" sz="2000" dirty="0"/>
              <a:t> and </a:t>
            </a:r>
            <a:r>
              <a:rPr lang="es-ES" sz="2000" dirty="0" err="1"/>
              <a:t>specimens</a:t>
            </a:r>
            <a:r>
              <a:rPr lang="es-ES" sz="2000" dirty="0"/>
              <a:t> in HFTM volumen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EA44463-CB78-75BE-D541-B2A45459D0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28" r="7085"/>
          <a:stretch/>
        </p:blipFill>
        <p:spPr>
          <a:xfrm>
            <a:off x="520460" y="2405824"/>
            <a:ext cx="2683439" cy="14268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7AA7987-19EB-6509-2C38-446870D9D0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40" t="11753" r="6008" b="6364"/>
          <a:stretch/>
        </p:blipFill>
        <p:spPr>
          <a:xfrm>
            <a:off x="7403411" y="5422811"/>
            <a:ext cx="774936" cy="61253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775F4C5-FA0C-CB43-58A1-DB5DB538DF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4" t="8100" r="2094" b="2146"/>
          <a:stretch/>
        </p:blipFill>
        <p:spPr>
          <a:xfrm>
            <a:off x="6449452" y="5439488"/>
            <a:ext cx="730135" cy="65297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A6D5B56-1374-A02C-D787-271F455B72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48" r="8115"/>
          <a:stretch/>
        </p:blipFill>
        <p:spPr>
          <a:xfrm>
            <a:off x="8402171" y="5434157"/>
            <a:ext cx="630355" cy="62539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A6869-DA41-71AD-3165-BE6ED9B530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31" t="9205"/>
          <a:stretch/>
        </p:blipFill>
        <p:spPr>
          <a:xfrm>
            <a:off x="5562604" y="5518299"/>
            <a:ext cx="774936" cy="55188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1737A2F-3608-7CD3-7751-C32B2B2263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00" t="4527" r="5360" b="2088"/>
          <a:stretch/>
        </p:blipFill>
        <p:spPr>
          <a:xfrm>
            <a:off x="4691696" y="5460837"/>
            <a:ext cx="758996" cy="56745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B322B01-2A08-0481-F240-D90023CBD66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7087" b="6398"/>
          <a:stretch/>
        </p:blipFill>
        <p:spPr>
          <a:xfrm>
            <a:off x="2392739" y="5279071"/>
            <a:ext cx="521631" cy="96347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71C38F9-BED2-E5CC-11B5-8C3908CC72B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141" t="16546" r="19083" b="23094"/>
          <a:stretch/>
        </p:blipFill>
        <p:spPr>
          <a:xfrm>
            <a:off x="3457888" y="5399990"/>
            <a:ext cx="646981" cy="70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87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7BE014E9-6777-2923-A5F6-4930ADB72E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41"/>
          <a:stretch/>
        </p:blipFill>
        <p:spPr>
          <a:xfrm>
            <a:off x="3962545" y="1584520"/>
            <a:ext cx="3650032" cy="2650300"/>
          </a:xfrm>
          <a:prstGeom prst="rect">
            <a:avLst/>
          </a:prstGeom>
        </p:spPr>
      </p:pic>
      <p:pic>
        <p:nvPicPr>
          <p:cNvPr id="34" name="Imagen 33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CA71184D-CF52-8DB5-F371-8A4C31D88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1" r="29041"/>
          <a:stretch/>
        </p:blipFill>
        <p:spPr>
          <a:xfrm>
            <a:off x="3957572" y="4047045"/>
            <a:ext cx="3650032" cy="2458670"/>
          </a:xfrm>
          <a:prstGeom prst="rect">
            <a:avLst/>
          </a:prstGeom>
        </p:spPr>
      </p:pic>
      <p:pic>
        <p:nvPicPr>
          <p:cNvPr id="36" name="Imagen 35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9E40844F-0AE8-3419-7322-6D09B02449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41"/>
          <a:stretch/>
        </p:blipFill>
        <p:spPr>
          <a:xfrm>
            <a:off x="503928" y="1610134"/>
            <a:ext cx="3650032" cy="2650300"/>
          </a:xfrm>
          <a:prstGeom prst="rect">
            <a:avLst/>
          </a:prstGeom>
        </p:spPr>
      </p:pic>
      <p:pic>
        <p:nvPicPr>
          <p:cNvPr id="32" name="Imagen 31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C28B91AA-A70C-DB56-7014-3EE9052690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" r="29041"/>
          <a:stretch/>
        </p:blipFill>
        <p:spPr>
          <a:xfrm>
            <a:off x="498955" y="4048105"/>
            <a:ext cx="3650032" cy="2458670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02A0F8A-D994-DBD6-F5F4-E91DCB7BD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938768"/>
              </p:ext>
            </p:extLst>
          </p:nvPr>
        </p:nvGraphicFramePr>
        <p:xfrm>
          <a:off x="8088073" y="1412313"/>
          <a:ext cx="3599999" cy="4747260"/>
        </p:xfrm>
        <a:graphic>
          <a:graphicData uri="http://schemas.openxmlformats.org/drawingml/2006/table">
            <a:tbl>
              <a:tblPr firstRow="1" bandRow="1"/>
              <a:tblGrid>
                <a:gridCol w="820589">
                  <a:extLst>
                    <a:ext uri="{9D8B030D-6E8A-4147-A177-3AD203B41FA5}">
                      <a16:colId xmlns:a16="http://schemas.microsoft.com/office/drawing/2014/main" val="689490817"/>
                    </a:ext>
                  </a:extLst>
                </a:gridCol>
                <a:gridCol w="926470">
                  <a:extLst>
                    <a:ext uri="{9D8B030D-6E8A-4147-A177-3AD203B41FA5}">
                      <a16:colId xmlns:a16="http://schemas.microsoft.com/office/drawing/2014/main" val="3258304402"/>
                    </a:ext>
                  </a:extLst>
                </a:gridCol>
                <a:gridCol w="926470">
                  <a:extLst>
                    <a:ext uri="{9D8B030D-6E8A-4147-A177-3AD203B41FA5}">
                      <a16:colId xmlns:a16="http://schemas.microsoft.com/office/drawing/2014/main" val="1974052560"/>
                    </a:ext>
                  </a:extLst>
                </a:gridCol>
                <a:gridCol w="926470">
                  <a:extLst>
                    <a:ext uri="{9D8B030D-6E8A-4147-A177-3AD203B41FA5}">
                      <a16:colId xmlns:a16="http://schemas.microsoft.com/office/drawing/2014/main" val="1275477492"/>
                    </a:ext>
                  </a:extLst>
                </a:gridCol>
              </a:tblGrid>
              <a:tr h="297180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E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Units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s-E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59323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t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CLC.v1.0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CLC.v2.0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26425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Tensile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6DC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algn="l" fontAlgn="t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81185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BC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algn="l" fontAlgn="t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44693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Fatigue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73B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algn="l" fontAlgn="t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76088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62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algn="l" fontAlgn="t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65061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KLST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92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algn="l" fontAlgn="t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659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65948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6F3382CC-2BFD-006A-A3CA-F610D46EFCFD}"/>
              </a:ext>
            </a:extLst>
          </p:cNvPr>
          <p:cNvSpPr txBox="1"/>
          <p:nvPr/>
        </p:nvSpPr>
        <p:spPr>
          <a:xfrm>
            <a:off x="1038225" y="6291852"/>
            <a:ext cx="64007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displacement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NRT_dpa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fpy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70AA8C-5311-A71B-6950-80A1B6ECF4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8334" y="6386188"/>
            <a:ext cx="4464533" cy="365125"/>
          </a:xfrm>
        </p:spPr>
        <p:txBody>
          <a:bodyPr/>
          <a:lstStyle/>
          <a:p>
            <a:r>
              <a:rPr lang="es-ES" dirty="0"/>
              <a:t>19/10/2023. Irene Álvarez. </a:t>
            </a:r>
            <a:r>
              <a:rPr lang="es-ES" dirty="0" err="1"/>
              <a:t>Second</a:t>
            </a:r>
            <a:r>
              <a:rPr lang="es-ES" dirty="0"/>
              <a:t> DONES </a:t>
            </a:r>
            <a:r>
              <a:rPr lang="es-ES" dirty="0" err="1"/>
              <a:t>Users</a:t>
            </a:r>
            <a:r>
              <a:rPr lang="es-ES" dirty="0"/>
              <a:t> Workshop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025F74-6499-73F8-21FC-B5EA96757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5A9CF-CA8E-4931-86EF-9A36E7AB6309}" type="slidenum">
              <a:rPr lang="es-ES" smtClean="0"/>
              <a:pPr/>
              <a:t>9</a:t>
            </a:fld>
            <a:endParaRPr lang="es-E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4BF7A96-FA20-F497-06E0-01ED79483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Primary</a:t>
            </a:r>
            <a:r>
              <a:rPr lang="es-ES" dirty="0"/>
              <a:t> </a:t>
            </a:r>
            <a:r>
              <a:rPr lang="es-ES" dirty="0" err="1"/>
              <a:t>displacement</a:t>
            </a:r>
            <a:r>
              <a:rPr lang="es-ES" dirty="0"/>
              <a:t> </a:t>
            </a:r>
            <a:r>
              <a:rPr lang="es-ES" dirty="0" err="1"/>
              <a:t>damage</a:t>
            </a:r>
            <a:r>
              <a:rPr lang="es-ES" dirty="0"/>
              <a:t> </a:t>
            </a:r>
            <a:r>
              <a:rPr lang="es-ES" dirty="0" err="1"/>
              <a:t>rate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FADC14B-CD4E-701B-EFF3-1086AAB58500}"/>
              </a:ext>
            </a:extLst>
          </p:cNvPr>
          <p:cNvSpPr txBox="1"/>
          <p:nvPr/>
        </p:nvSpPr>
        <p:spPr>
          <a:xfrm>
            <a:off x="436038" y="1037669"/>
            <a:ext cx="6901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DPA </a:t>
            </a:r>
            <a:r>
              <a:rPr lang="es-ES" sz="2000" dirty="0" err="1"/>
              <a:t>variation</a:t>
            </a:r>
            <a:r>
              <a:rPr lang="es-ES" sz="2000" dirty="0"/>
              <a:t> </a:t>
            </a:r>
            <a:r>
              <a:rPr lang="es-ES" sz="2000" dirty="0" err="1"/>
              <a:t>by</a:t>
            </a:r>
            <a:r>
              <a:rPr lang="es-ES" sz="2000" dirty="0"/>
              <a:t> </a:t>
            </a:r>
            <a:r>
              <a:rPr lang="es-ES" sz="2000" dirty="0" err="1"/>
              <a:t>specimen</a:t>
            </a:r>
            <a:r>
              <a:rPr lang="es-ES" sz="2000" dirty="0"/>
              <a:t> </a:t>
            </a:r>
            <a:r>
              <a:rPr lang="es-ES" sz="2000" dirty="0" err="1"/>
              <a:t>type</a:t>
            </a:r>
            <a:r>
              <a:rPr lang="es-ES" sz="2000" dirty="0"/>
              <a:t> in 20x5 cm² </a:t>
            </a:r>
            <a:r>
              <a:rPr lang="es-ES" sz="2000" dirty="0" err="1"/>
              <a:t>beam</a:t>
            </a:r>
            <a:r>
              <a:rPr lang="es-ES" sz="2000" dirty="0"/>
              <a:t> </a:t>
            </a:r>
            <a:r>
              <a:rPr lang="es-ES" sz="2000" dirty="0" err="1"/>
              <a:t>footprint</a:t>
            </a:r>
            <a:endParaRPr lang="es-ES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3436C44-6E8C-15D1-E74B-4957F87579AB}"/>
              </a:ext>
            </a:extLst>
          </p:cNvPr>
          <p:cNvSpPr txBox="1"/>
          <p:nvPr/>
        </p:nvSpPr>
        <p:spPr>
          <a:xfrm>
            <a:off x="4649630" y="1423730"/>
            <a:ext cx="27987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CLC.v2.0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ED0D2DB-69F7-7F45-4247-79EC57D3C82F}"/>
              </a:ext>
            </a:extLst>
          </p:cNvPr>
          <p:cNvSpPr txBox="1"/>
          <p:nvPr/>
        </p:nvSpPr>
        <p:spPr>
          <a:xfrm>
            <a:off x="1188280" y="1440250"/>
            <a:ext cx="27987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CLC.v1.0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AD7D9C5-16D0-5755-28E7-F980FCE0CBBA}"/>
              </a:ext>
            </a:extLst>
          </p:cNvPr>
          <p:cNvSpPr txBox="1"/>
          <p:nvPr/>
        </p:nvSpPr>
        <p:spPr>
          <a:xfrm rot="16200000">
            <a:off x="-449124" y="2612819"/>
            <a:ext cx="19107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[cm³]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808C13C-8CA0-D5F8-90C5-0C70125D8D07}"/>
              </a:ext>
            </a:extLst>
          </p:cNvPr>
          <p:cNvSpPr txBox="1"/>
          <p:nvPr/>
        </p:nvSpPr>
        <p:spPr>
          <a:xfrm rot="16200000">
            <a:off x="-585438" y="4943478"/>
            <a:ext cx="21833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No.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specimens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82ED3D8-F73C-BCAD-802F-BEC38DC02E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40" t="11753" r="6008" b="6364"/>
          <a:stretch/>
        </p:blipFill>
        <p:spPr>
          <a:xfrm>
            <a:off x="8927259" y="4554482"/>
            <a:ext cx="892170" cy="70520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339760C-835C-2FBA-B037-C22B876015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84" t="8100" r="2094" b="2146"/>
          <a:stretch/>
        </p:blipFill>
        <p:spPr>
          <a:xfrm>
            <a:off x="8950269" y="3701143"/>
            <a:ext cx="840591" cy="75175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53BDB20-22C8-EE03-DA98-6F23DA8344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48" r="8115"/>
          <a:stretch/>
        </p:blipFill>
        <p:spPr>
          <a:xfrm>
            <a:off x="9038771" y="5397010"/>
            <a:ext cx="725716" cy="7200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6D391C4-E403-0EA9-4FF7-E1C458D02B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31" t="9205"/>
          <a:stretch/>
        </p:blipFill>
        <p:spPr>
          <a:xfrm>
            <a:off x="8931771" y="2890157"/>
            <a:ext cx="892170" cy="63537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FA1A8294-90AE-08F5-539A-6A3A95BD8F9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00" t="4527" r="5360" b="2088"/>
          <a:stretch/>
        </p:blipFill>
        <p:spPr>
          <a:xfrm>
            <a:off x="8932129" y="2082332"/>
            <a:ext cx="873818" cy="65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264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1397</Words>
  <Application>Microsoft Office PowerPoint</Application>
  <PresentationFormat>Panorámica</PresentationFormat>
  <Paragraphs>351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Times New Roman</vt:lpstr>
      <vt:lpstr>Verdana</vt:lpstr>
      <vt:lpstr>Wingdings</vt:lpstr>
      <vt:lpstr>Tema de Office</vt:lpstr>
      <vt:lpstr>Detailed irradiation parameters assessment of the IFMIF-DONES HFTM irradiation capsules</vt:lpstr>
      <vt:lpstr>Introduction</vt:lpstr>
      <vt:lpstr>High Flux Test Module</vt:lpstr>
      <vt:lpstr>Considerations</vt:lpstr>
      <vt:lpstr>STACK MODELS</vt:lpstr>
      <vt:lpstr>Presentación de PowerPoint</vt:lpstr>
      <vt:lpstr>Primary displacement damage rate</vt:lpstr>
      <vt:lpstr>Primary displacement damage rate</vt:lpstr>
      <vt:lpstr>Primary displacement damage rate</vt:lpstr>
      <vt:lpstr>Gas –production</vt:lpstr>
      <vt:lpstr>Neutron fluence rate [n/cm²s­]</vt:lpstr>
      <vt:lpstr>Neutron fluence rate [n/cm²s­]</vt:lpstr>
      <vt:lpstr>Neutron fluence rate</vt:lpstr>
      <vt:lpstr>Neutron fluence rate</vt:lpstr>
      <vt:lpstr>Primary displacement damage rate</vt:lpstr>
      <vt:lpstr>Gas-production</vt:lpstr>
      <vt:lpstr>Conclusions</vt:lpstr>
      <vt:lpstr>Conclusions</vt:lpstr>
      <vt:lpstr>Conclusions</vt:lpstr>
      <vt:lpstr>Conclusions</vt:lpstr>
      <vt:lpstr>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Detailed irradiation parameters assessment of the IFMIF-DONES HFTM irradiation capsules</dc:title>
  <dc:creator>IRENE ÁLVAREZ CASTRO</dc:creator>
  <cp:lastModifiedBy>IRENE ÁLVAREZ CASTRO</cp:lastModifiedBy>
  <cp:revision>144</cp:revision>
  <cp:lastPrinted>2023-10-18T15:15:35Z</cp:lastPrinted>
  <dcterms:created xsi:type="dcterms:W3CDTF">2023-10-02T08:19:15Z</dcterms:created>
  <dcterms:modified xsi:type="dcterms:W3CDTF">2023-10-18T16:08:13Z</dcterms:modified>
</cp:coreProperties>
</file>