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6" r:id="rId18"/>
    <p:sldId id="273" r:id="rId19"/>
    <p:sldId id="274" r:id="rId20"/>
    <p:sldId id="275" r:id="rId21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784" autoAdjust="0"/>
  </p:normalViewPr>
  <p:slideViewPr>
    <p:cSldViewPr snapToGrid="0">
      <p:cViewPr varScale="1">
        <p:scale>
          <a:sx n="83" d="100"/>
          <a:sy n="83" d="100"/>
        </p:scale>
        <p:origin x="14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desplazar la diapositiva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Pulse para editar el formato de las notas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&lt;cabecera&gt;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122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2F32EA4-76AA-46E5-A1D8-02D45C2BD2C6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As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you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know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facility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will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produce a 125 mA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deuteron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beam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accelerated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up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40MeV.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stripping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reaction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at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litium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target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will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generate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large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ammount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neutrons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excedent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which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 can be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used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other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purposes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such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as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obtention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medical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radioisotopes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.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B865ADC-97A4-40D5-BAD8-29DE6CF3ACC6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100" dirty="0" err="1"/>
              <a:t>One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proposed</a:t>
            </a:r>
            <a:r>
              <a:rPr lang="es-ES" sz="1100" dirty="0"/>
              <a:t> </a:t>
            </a:r>
            <a:r>
              <a:rPr lang="es-ES" sz="1100" dirty="0" err="1"/>
              <a:t>challenges</a:t>
            </a:r>
            <a:r>
              <a:rPr lang="es-ES" sz="1100" dirty="0"/>
              <a:t> </a:t>
            </a:r>
            <a:r>
              <a:rPr lang="es-ES" sz="1100" dirty="0" err="1"/>
              <a:t>is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obtention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Mo. </a:t>
            </a:r>
            <a:r>
              <a:rPr lang="es-ES" sz="1100" dirty="0" err="1"/>
              <a:t>Its</a:t>
            </a:r>
            <a:r>
              <a:rPr lang="es-ES" sz="1100" dirty="0"/>
              <a:t> </a:t>
            </a:r>
            <a:r>
              <a:rPr lang="es-ES" sz="1100" dirty="0" err="1"/>
              <a:t>daughter</a:t>
            </a:r>
            <a:r>
              <a:rPr lang="es-ES" sz="1100" dirty="0"/>
              <a:t>, 99mTc </a:t>
            </a:r>
            <a:r>
              <a:rPr lang="es-ES" sz="1100" dirty="0" err="1"/>
              <a:t>still</a:t>
            </a:r>
            <a:r>
              <a:rPr lang="es-ES" sz="1100" dirty="0"/>
              <a:t> </a:t>
            </a:r>
            <a:r>
              <a:rPr lang="es-ES" sz="1100" dirty="0" err="1"/>
              <a:t>accounts</a:t>
            </a:r>
            <a:r>
              <a:rPr lang="es-ES" sz="1100" dirty="0"/>
              <a:t> </a:t>
            </a:r>
            <a:r>
              <a:rPr lang="es-ES" sz="1100" dirty="0" err="1"/>
              <a:t>for</a:t>
            </a:r>
            <a:r>
              <a:rPr lang="es-ES" sz="1100" dirty="0"/>
              <a:t> 80%...</a:t>
            </a:r>
          </a:p>
          <a:p>
            <a:r>
              <a:rPr lang="es-ES" sz="1100" dirty="0"/>
              <a:t>At </a:t>
            </a:r>
            <a:r>
              <a:rPr lang="es-ES" sz="1100" dirty="0" err="1"/>
              <a:t>present</a:t>
            </a:r>
            <a:r>
              <a:rPr lang="es-ES" sz="1100" dirty="0"/>
              <a:t> time, </a:t>
            </a:r>
            <a:r>
              <a:rPr lang="es-ES" sz="1100" dirty="0" err="1"/>
              <a:t>only</a:t>
            </a:r>
            <a:r>
              <a:rPr lang="es-ES" sz="1100" dirty="0"/>
              <a:t> a </a:t>
            </a:r>
            <a:r>
              <a:rPr lang="es-ES" sz="1100" dirty="0" err="1"/>
              <a:t>few</a:t>
            </a:r>
            <a:r>
              <a:rPr lang="es-ES" sz="1100" dirty="0"/>
              <a:t> </a:t>
            </a:r>
            <a:r>
              <a:rPr lang="es-ES" sz="1100" dirty="0" err="1"/>
              <a:t>reactors</a:t>
            </a:r>
            <a:r>
              <a:rPr lang="es-ES" sz="1100" dirty="0"/>
              <a:t> produce Mo. </a:t>
            </a:r>
            <a:r>
              <a:rPr lang="es-ES" sz="1100" dirty="0" err="1"/>
              <a:t>Manteinance</a:t>
            </a:r>
            <a:r>
              <a:rPr lang="es-ES" sz="1100" dirty="0"/>
              <a:t> and </a:t>
            </a:r>
            <a:r>
              <a:rPr lang="es-ES" sz="1100" dirty="0" err="1"/>
              <a:t>obsolescence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that</a:t>
            </a:r>
            <a:r>
              <a:rPr lang="es-ES" sz="1100" dirty="0"/>
              <a:t> </a:t>
            </a:r>
            <a:r>
              <a:rPr lang="es-ES" sz="1100" dirty="0" err="1"/>
              <a:t>reactors</a:t>
            </a:r>
            <a:r>
              <a:rPr lang="es-ES" sz="1100" dirty="0"/>
              <a:t> led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an</a:t>
            </a:r>
            <a:r>
              <a:rPr lang="es-ES" sz="1100" dirty="0"/>
              <a:t> </a:t>
            </a:r>
            <a:r>
              <a:rPr lang="es-ES" sz="1100" dirty="0" err="1"/>
              <a:t>important</a:t>
            </a:r>
            <a:r>
              <a:rPr lang="es-ES" sz="1100" dirty="0"/>
              <a:t> crisis in 2010, </a:t>
            </a:r>
            <a:r>
              <a:rPr lang="es-ES" sz="1100" dirty="0" err="1"/>
              <a:t>that</a:t>
            </a:r>
            <a:r>
              <a:rPr lang="es-ES" sz="1100" dirty="0"/>
              <a:t> </a:t>
            </a:r>
            <a:r>
              <a:rPr lang="es-ES" sz="1100" dirty="0" err="1"/>
              <a:t>delayed</a:t>
            </a:r>
            <a:r>
              <a:rPr lang="es-ES" sz="1100" dirty="0"/>
              <a:t> </a:t>
            </a:r>
            <a:r>
              <a:rPr lang="es-ES" sz="1100" dirty="0" err="1"/>
              <a:t>thousands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diagnostics</a:t>
            </a:r>
            <a:r>
              <a:rPr lang="es-ES" sz="1100" dirty="0"/>
              <a:t>. More </a:t>
            </a:r>
            <a:r>
              <a:rPr lang="es-ES" sz="1100" dirty="0" err="1"/>
              <a:t>recently</a:t>
            </a:r>
            <a:r>
              <a:rPr lang="es-ES" sz="1100" dirty="0"/>
              <a:t> </a:t>
            </a:r>
            <a:r>
              <a:rPr lang="es-ES" sz="1100" dirty="0" err="1"/>
              <a:t>november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2022, and </a:t>
            </a:r>
            <a:r>
              <a:rPr lang="es-ES" sz="1100" dirty="0" err="1"/>
              <a:t>may</a:t>
            </a:r>
            <a:r>
              <a:rPr lang="es-ES" sz="1100" dirty="0"/>
              <a:t> 2023, </a:t>
            </a:r>
            <a:r>
              <a:rPr lang="es-ES" sz="1100" dirty="0" err="1"/>
              <a:t>we</a:t>
            </a:r>
            <a:r>
              <a:rPr lang="es-ES" sz="1100" dirty="0"/>
              <a:t> </a:t>
            </a:r>
            <a:r>
              <a:rPr lang="es-ES" sz="1100" dirty="0" err="1"/>
              <a:t>had</a:t>
            </a:r>
            <a:r>
              <a:rPr lang="es-ES" sz="1100" dirty="0"/>
              <a:t> more </a:t>
            </a:r>
            <a:r>
              <a:rPr lang="es-ES" sz="1100" dirty="0" err="1"/>
              <a:t>shortages</a:t>
            </a:r>
            <a:r>
              <a:rPr lang="es-ES" sz="1100" dirty="0"/>
              <a:t>, </a:t>
            </a:r>
            <a:r>
              <a:rPr lang="es-ES" sz="1100" dirty="0" err="1"/>
              <a:t>not</a:t>
            </a:r>
            <a:r>
              <a:rPr lang="es-ES" sz="1100" dirty="0"/>
              <a:t> so </a:t>
            </a:r>
            <a:r>
              <a:rPr lang="es-ES" sz="1100" dirty="0" err="1"/>
              <a:t>important</a:t>
            </a:r>
            <a:r>
              <a:rPr lang="es-ES" sz="1100" dirty="0"/>
              <a:t>, </a:t>
            </a:r>
            <a:r>
              <a:rPr lang="es-ES" sz="1100" dirty="0" err="1"/>
              <a:t>but</a:t>
            </a:r>
            <a:r>
              <a:rPr lang="es-ES" sz="1100" dirty="0"/>
              <a:t> </a:t>
            </a:r>
            <a:r>
              <a:rPr lang="es-ES" sz="1100" dirty="0" err="1"/>
              <a:t>we</a:t>
            </a:r>
            <a:r>
              <a:rPr lang="es-ES" sz="1100" dirty="0"/>
              <a:t> </a:t>
            </a:r>
            <a:r>
              <a:rPr lang="es-ES" sz="1100" dirty="0" err="1"/>
              <a:t>had</a:t>
            </a:r>
            <a:r>
              <a:rPr lang="es-ES" sz="1100" dirty="0"/>
              <a:t> no </a:t>
            </a:r>
            <a:r>
              <a:rPr lang="es-ES" sz="1100" dirty="0" err="1"/>
              <a:t>technetium</a:t>
            </a:r>
            <a:r>
              <a:rPr lang="es-ES" sz="1100" dirty="0"/>
              <a:t> </a:t>
            </a:r>
            <a:r>
              <a:rPr lang="es-ES" sz="1100" dirty="0" err="1"/>
              <a:t>for</a:t>
            </a:r>
            <a:r>
              <a:rPr lang="es-ES" sz="1100" dirty="0"/>
              <a:t> a </a:t>
            </a:r>
            <a:r>
              <a:rPr lang="es-ES" sz="1100" dirty="0" err="1"/>
              <a:t>few</a:t>
            </a:r>
            <a:r>
              <a:rPr lang="es-ES" sz="1100" dirty="0"/>
              <a:t> </a:t>
            </a:r>
            <a:r>
              <a:rPr lang="es-ES" sz="1100" dirty="0" err="1"/>
              <a:t>weeks</a:t>
            </a:r>
            <a:r>
              <a:rPr lang="es-ES" sz="1100" dirty="0"/>
              <a:t>. So </a:t>
            </a:r>
            <a:r>
              <a:rPr lang="es-ES" sz="1100" dirty="0" err="1"/>
              <a:t>the</a:t>
            </a:r>
            <a:r>
              <a:rPr lang="es-ES" sz="1100" dirty="0"/>
              <a:t> IAEA </a:t>
            </a:r>
            <a:r>
              <a:rPr lang="es-ES" sz="1100" dirty="0" err="1"/>
              <a:t>encourages</a:t>
            </a:r>
            <a:r>
              <a:rPr lang="es-ES" sz="1100" dirty="0"/>
              <a:t> </a:t>
            </a:r>
            <a:r>
              <a:rPr lang="es-ES" sz="1100" dirty="0" err="1"/>
              <a:t>research</a:t>
            </a:r>
            <a:r>
              <a:rPr lang="es-ES" sz="1100" dirty="0"/>
              <a:t> centres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develop</a:t>
            </a:r>
            <a:r>
              <a:rPr lang="es-ES" sz="1100" dirty="0"/>
              <a:t> alternative </a:t>
            </a:r>
            <a:r>
              <a:rPr lang="es-ES" sz="1100" dirty="0" err="1"/>
              <a:t>production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Mo.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indent="0" algn="r">
              <a:buNone/>
            </a:pPr>
            <a:fld id="{52F32EA4-76AA-46E5-A1D8-02D45C2BD2C6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11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7078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second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more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used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generator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Ge/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galium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generator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has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gained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formidable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interest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PET molecular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imaging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from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cancer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infection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cardiac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pathologies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neuropaties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Bifunctional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chelating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agents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…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generator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lets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obtention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PET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radiopharmaceuticals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demand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availables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at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hospitals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far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away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from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cyclotrons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production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sites.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secular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equilibrium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between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father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68Ge,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daughter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68Ga,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lets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up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3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elutions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day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because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three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halve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lives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68Ga,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nearly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91%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máximum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radiactivity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regenerated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16000" indent="0">
              <a:lnSpc>
                <a:spcPct val="100000"/>
              </a:lnSpc>
              <a:buNone/>
            </a:pPr>
            <a:endParaRPr lang="es-ES" sz="11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Radiolabeling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developed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preclinical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research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often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starts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manual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optimization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phase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reaction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conditions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However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order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improve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radiation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protection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personnel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facilitate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transfer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routine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use,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automated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modules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have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been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developed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piloted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software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that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allows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remotely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control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sequence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operations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required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labeling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306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CE4CE9E-31AE-4496-B1C5-DAC7BD22D4AE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has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gained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routine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use,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succesful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radiopharmaceuticals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such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somatostatine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analogs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Ga-DOTATOC and Ga-DOTATATE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neuroendocrine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tumours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Psma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ligands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prostate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cancer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represents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major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impact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particularly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context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theranogstics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Ga68-radiopharmaceuticals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coupled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their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177Lu-labelled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counterparts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repertoire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applications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steadely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increasing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following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demand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Promising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new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radiotracers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such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as CXCR4 and FAPI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ligands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eagerly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awaited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Chemokine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receptor 4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over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expresed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numerous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tumour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types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plays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critical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role in tumor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growth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invasiveness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as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well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metastasis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Fibroblas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activation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proteins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(FAPS)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overexpresed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variety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tumours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involved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several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tumour-promoting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activities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represent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prospective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theranostic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target</a:t>
            </a:r>
          </a:p>
        </p:txBody>
      </p:sp>
      <p:sp>
        <p:nvSpPr>
          <p:cNvPr id="309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20181AB-A63B-4C87-8EBA-6F268BFB4BA6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100" dirty="0"/>
              <a:t>IAEA </a:t>
            </a:r>
            <a:r>
              <a:rPr lang="es-ES" sz="1100" dirty="0" err="1"/>
              <a:t>also</a:t>
            </a:r>
            <a:r>
              <a:rPr lang="es-ES" sz="1100" dirty="0"/>
              <a:t> </a:t>
            </a:r>
            <a:r>
              <a:rPr lang="es-ES" sz="1100" dirty="0" err="1"/>
              <a:t>encourages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production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Zr-89 </a:t>
            </a:r>
            <a:r>
              <a:rPr lang="es-ES" sz="1100" dirty="0" err="1"/>
              <a:t>for</a:t>
            </a:r>
            <a:r>
              <a:rPr lang="es-ES" sz="1100" dirty="0"/>
              <a:t> </a:t>
            </a:r>
            <a:r>
              <a:rPr lang="es-ES" sz="1100" dirty="0" err="1"/>
              <a:t>immunoPET</a:t>
            </a:r>
            <a:r>
              <a:rPr lang="es-ES" sz="1100" dirty="0"/>
              <a:t>. </a:t>
            </a:r>
            <a:r>
              <a:rPr lang="es-ES" sz="1100" dirty="0" err="1"/>
              <a:t>Its</a:t>
            </a:r>
            <a:r>
              <a:rPr lang="es-ES" sz="1100" dirty="0"/>
              <a:t> </a:t>
            </a:r>
            <a:r>
              <a:rPr lang="es-ES" sz="1100" dirty="0" err="1"/>
              <a:t>long</a:t>
            </a:r>
            <a:r>
              <a:rPr lang="es-ES" sz="1100" dirty="0"/>
              <a:t> </a:t>
            </a:r>
            <a:r>
              <a:rPr lang="es-ES" sz="1100" dirty="0" err="1"/>
              <a:t>half</a:t>
            </a:r>
            <a:r>
              <a:rPr lang="es-ES" sz="1100" dirty="0"/>
              <a:t> </a:t>
            </a:r>
            <a:r>
              <a:rPr lang="es-ES" sz="1100" dirty="0" err="1"/>
              <a:t>life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72h </a:t>
            </a:r>
            <a:r>
              <a:rPr lang="es-ES" sz="1100" dirty="0" err="1"/>
              <a:t>lets</a:t>
            </a:r>
            <a:r>
              <a:rPr lang="es-ES" sz="1100" dirty="0"/>
              <a:t> </a:t>
            </a:r>
            <a:r>
              <a:rPr lang="es-ES" sz="1100" dirty="0" err="1"/>
              <a:t>our</a:t>
            </a:r>
            <a:r>
              <a:rPr lang="es-ES" sz="1100" dirty="0"/>
              <a:t> radioactive ab </a:t>
            </a:r>
            <a:r>
              <a:rPr lang="es-ES" sz="1100" dirty="0" err="1"/>
              <a:t>bind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its</a:t>
            </a:r>
            <a:r>
              <a:rPr lang="es-ES" sz="1100" dirty="0"/>
              <a:t> </a:t>
            </a:r>
            <a:r>
              <a:rPr lang="es-ES" sz="1100" dirty="0" err="1"/>
              <a:t>ag</a:t>
            </a:r>
            <a:r>
              <a:rPr lang="es-ES" sz="1100" dirty="0"/>
              <a:t> at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surface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tumours</a:t>
            </a:r>
            <a:r>
              <a:rPr lang="es-ES" sz="1100" dirty="0"/>
              <a:t>. So, </a:t>
            </a:r>
            <a:r>
              <a:rPr lang="es-ES" sz="1100" dirty="0" err="1"/>
              <a:t>there</a:t>
            </a:r>
            <a:r>
              <a:rPr lang="es-ES" sz="1100" dirty="0"/>
              <a:t> </a:t>
            </a:r>
            <a:r>
              <a:rPr lang="es-ES" sz="1100" dirty="0" err="1"/>
              <a:t>is</a:t>
            </a:r>
            <a:r>
              <a:rPr lang="es-ES" sz="1100" dirty="0"/>
              <a:t> a </a:t>
            </a:r>
            <a:r>
              <a:rPr lang="es-ES" sz="1100" dirty="0" err="1"/>
              <a:t>list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new </a:t>
            </a:r>
            <a:r>
              <a:rPr lang="es-ES" sz="1100" dirty="0" err="1"/>
              <a:t>drugs</a:t>
            </a:r>
            <a:r>
              <a:rPr lang="es-ES" sz="1100" dirty="0"/>
              <a:t> </a:t>
            </a:r>
            <a:r>
              <a:rPr lang="es-ES" sz="1100" dirty="0" err="1"/>
              <a:t>directed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different</a:t>
            </a:r>
            <a:r>
              <a:rPr lang="es-ES" sz="1100" dirty="0"/>
              <a:t> target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treat</a:t>
            </a:r>
            <a:r>
              <a:rPr lang="es-ES" sz="1100" dirty="0"/>
              <a:t> </a:t>
            </a:r>
            <a:r>
              <a:rPr lang="es-ES" sz="1100" dirty="0" err="1"/>
              <a:t>different</a:t>
            </a:r>
            <a:r>
              <a:rPr lang="es-ES" sz="1100" dirty="0"/>
              <a:t> </a:t>
            </a:r>
            <a:r>
              <a:rPr lang="es-ES" sz="1100" dirty="0" err="1"/>
              <a:t>tumours</a:t>
            </a:r>
            <a:r>
              <a:rPr lang="es-ES" sz="1100" dirty="0"/>
              <a:t> </a:t>
            </a:r>
            <a:r>
              <a:rPr lang="es-ES" sz="1100" dirty="0" err="1"/>
              <a:t>by</a:t>
            </a:r>
            <a:r>
              <a:rPr lang="es-ES" sz="1100" dirty="0"/>
              <a:t> </a:t>
            </a:r>
            <a:r>
              <a:rPr lang="es-ES" sz="1100" dirty="0" err="1"/>
              <a:t>radioimmunotherapy</a:t>
            </a:r>
            <a:r>
              <a:rPr lang="es-ES" sz="1100" dirty="0"/>
              <a:t> </a:t>
            </a:r>
            <a:r>
              <a:rPr lang="es-ES" sz="1100" dirty="0" err="1"/>
              <a:t>or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find</a:t>
            </a:r>
            <a:r>
              <a:rPr lang="es-ES" sz="1100" dirty="0"/>
              <a:t> </a:t>
            </a:r>
            <a:r>
              <a:rPr lang="es-ES" sz="1100" dirty="0" err="1"/>
              <a:t>out</a:t>
            </a:r>
            <a:r>
              <a:rPr lang="es-ES" sz="1100" dirty="0"/>
              <a:t> </a:t>
            </a:r>
            <a:r>
              <a:rPr lang="es-ES" sz="1100" dirty="0" err="1"/>
              <a:t>by</a:t>
            </a:r>
            <a:r>
              <a:rPr lang="es-ES" sz="1100" dirty="0"/>
              <a:t> a molecular </a:t>
            </a:r>
            <a:r>
              <a:rPr lang="es-ES" sz="1100" dirty="0" err="1"/>
              <a:t>imaging</a:t>
            </a:r>
            <a:r>
              <a:rPr lang="es-ES" sz="1100" dirty="0"/>
              <a:t> </a:t>
            </a:r>
            <a:r>
              <a:rPr lang="es-ES" sz="1100" dirty="0" err="1"/>
              <a:t>study</a:t>
            </a:r>
            <a:r>
              <a:rPr lang="es-ES" sz="1100" dirty="0"/>
              <a:t> </a:t>
            </a:r>
            <a:r>
              <a:rPr lang="es-ES" sz="1100" dirty="0" err="1"/>
              <a:t>wether</a:t>
            </a:r>
            <a:r>
              <a:rPr lang="es-ES" sz="1100" dirty="0"/>
              <a:t> </a:t>
            </a:r>
            <a:r>
              <a:rPr lang="es-ES" sz="1100" dirty="0" err="1"/>
              <a:t>it</a:t>
            </a:r>
            <a:r>
              <a:rPr lang="es-ES" sz="1100" dirty="0"/>
              <a:t> </a:t>
            </a:r>
            <a:r>
              <a:rPr lang="es-ES" sz="1100" dirty="0" err="1"/>
              <a:t>is</a:t>
            </a:r>
            <a:r>
              <a:rPr lang="es-ES" sz="1100" dirty="0"/>
              <a:t> posible </a:t>
            </a:r>
            <a:r>
              <a:rPr lang="es-ES" sz="1100" dirty="0" err="1"/>
              <a:t>for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patient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benefit</a:t>
            </a:r>
            <a:r>
              <a:rPr lang="es-ES" sz="1100" dirty="0"/>
              <a:t> </a:t>
            </a:r>
            <a:r>
              <a:rPr lang="es-ES" sz="1100" dirty="0" err="1"/>
              <a:t>from</a:t>
            </a:r>
            <a:r>
              <a:rPr lang="es-ES" sz="1100" dirty="0"/>
              <a:t> </a:t>
            </a:r>
            <a:r>
              <a:rPr lang="es-ES" sz="1100" dirty="0" err="1"/>
              <a:t>immunotherapy</a:t>
            </a:r>
            <a:r>
              <a:rPr lang="es-ES" sz="1100" dirty="0"/>
              <a:t> (</a:t>
            </a:r>
            <a:r>
              <a:rPr lang="es-ES" sz="1100" dirty="0" err="1"/>
              <a:t>without</a:t>
            </a:r>
            <a:r>
              <a:rPr lang="es-ES" sz="1100" dirty="0"/>
              <a:t> </a:t>
            </a:r>
            <a:r>
              <a:rPr lang="es-ES" sz="1100" dirty="0" err="1"/>
              <a:t>radiation</a:t>
            </a:r>
            <a:r>
              <a:rPr lang="es-ES" sz="1100" dirty="0"/>
              <a:t>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indent="0" algn="r">
              <a:buNone/>
            </a:pPr>
            <a:fld id="{52F32EA4-76AA-46E5-A1D8-02D45C2BD2C6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14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192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Even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better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than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pair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68Ga/177Lu,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might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be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theragnostic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pair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68Ga/225Ac,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because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Alpha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emision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that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deposites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radiation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at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precise site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lesion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higher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LET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avoiding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damage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surrounding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tissues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Cyclic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chelators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useful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development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actinium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radiopharmaceuticals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via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click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chemistry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problem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very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low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availability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very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promising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radioisotope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targeted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Alpha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therapy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312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1FF3E0D-4DB5-4ABF-87B9-5162CDA20556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884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The theragnostic pair copper-64, and copper-67 is also interesting. Copper-64 (T1/2 = 12.7 h) is suitable for positron emission tomography (PET) imaging. Copper-67 (T1/2 = 61.8 h) is a beta and gamma emitter, appropriate for radiotherapy β-energy and gamma suitable for single-photon emission computed tomography (SPECT) imaging. The chemical identities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of 64Cu and 67Cu isotopes allow for convenient use of the same chelating molecules for sequential PET imaging and therapy. 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The 67Cu isotope has long been regarded as an “ideal but inaccessible” radionuclide for radiotherapy and radioimmunotherapy, due to its excellent energy characteristics and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long half-life. The well-established coordination chemistry of copper opens up a wide research line of this </a:t>
            </a:r>
            <a:r>
              <a:rPr lang="en-US" sz="1100" b="0" strike="noStrike" spc="-1" dirty="0" err="1">
                <a:solidFill>
                  <a:srgbClr val="000000"/>
                </a:solidFill>
                <a:latin typeface="Arial"/>
              </a:rPr>
              <a:t>theragnosctic</a:t>
            </a: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 pair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B44C5EB-B8AB-42E8-901D-7F972D1C2670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995F0B2-4897-473A-BB78-C55B23E3B684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common</a:t>
            </a:r>
            <a:r>
              <a:rPr lang="es-ES" dirty="0"/>
              <a:t> </a:t>
            </a:r>
            <a:r>
              <a:rPr lang="es-ES" dirty="0" err="1"/>
              <a:t>radioisotopes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PET </a:t>
            </a:r>
            <a:r>
              <a:rPr lang="es-ES" dirty="0" err="1"/>
              <a:t>could</a:t>
            </a:r>
            <a:r>
              <a:rPr lang="es-ES" dirty="0"/>
              <a:t> be </a:t>
            </a:r>
            <a:r>
              <a:rPr lang="es-ES" dirty="0" err="1"/>
              <a:t>obtained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short </a:t>
            </a:r>
            <a:r>
              <a:rPr lang="es-ES" dirty="0" err="1"/>
              <a:t>halves</a:t>
            </a:r>
            <a:r>
              <a:rPr lang="es-ES" dirty="0"/>
              <a:t> </a:t>
            </a:r>
            <a:r>
              <a:rPr lang="es-ES" dirty="0" err="1"/>
              <a:t>lives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</a:t>
            </a:r>
            <a:r>
              <a:rPr lang="es-ES" dirty="0" err="1"/>
              <a:t>difficult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hospitals</a:t>
            </a:r>
            <a:r>
              <a:rPr lang="es-ES" dirty="0"/>
              <a:t>. F-18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suitable</a:t>
            </a:r>
            <a:r>
              <a:rPr lang="es-ES" dirty="0"/>
              <a:t> </a:t>
            </a:r>
            <a:r>
              <a:rPr lang="es-ES" dirty="0" err="1"/>
              <a:t>isotope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PET </a:t>
            </a:r>
            <a:r>
              <a:rPr lang="es-ES" dirty="0" err="1"/>
              <a:t>imaging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. </a:t>
            </a:r>
            <a:r>
              <a:rPr lang="es-ES" dirty="0" err="1"/>
              <a:t>Germanium</a:t>
            </a:r>
            <a:r>
              <a:rPr lang="es-ES" dirty="0"/>
              <a:t> 68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interesting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medical </a:t>
            </a:r>
            <a:r>
              <a:rPr lang="es-ES" dirty="0" err="1"/>
              <a:t>generators</a:t>
            </a:r>
            <a:r>
              <a:rPr lang="es-ES" dirty="0"/>
              <a:t>. </a:t>
            </a:r>
            <a:r>
              <a:rPr lang="es-ES" dirty="0" err="1"/>
              <a:t>Its</a:t>
            </a:r>
            <a:r>
              <a:rPr lang="es-ES" dirty="0"/>
              <a:t> use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increasing</a:t>
            </a:r>
            <a:r>
              <a:rPr lang="es-ES" dirty="0"/>
              <a:t> </a:t>
            </a:r>
            <a:r>
              <a:rPr lang="es-ES" dirty="0" err="1"/>
              <a:t>exponentially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decades</a:t>
            </a:r>
            <a:r>
              <a:rPr lang="es-ES" dirty="0"/>
              <a:t>. Mo-99 </a:t>
            </a:r>
            <a:r>
              <a:rPr lang="es-ES" dirty="0" err="1"/>
              <a:t>generator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being</a:t>
            </a:r>
            <a:r>
              <a:rPr lang="es-ES" dirty="0"/>
              <a:t> </a:t>
            </a:r>
            <a:r>
              <a:rPr lang="es-ES" dirty="0" err="1"/>
              <a:t>useful</a:t>
            </a:r>
            <a:r>
              <a:rPr lang="es-ES" dirty="0"/>
              <a:t> and </a:t>
            </a:r>
            <a:r>
              <a:rPr lang="es-ES" dirty="0" err="1"/>
              <a:t>supposes</a:t>
            </a:r>
            <a:r>
              <a:rPr lang="es-ES" dirty="0"/>
              <a:t> 80%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conventional</a:t>
            </a:r>
            <a:r>
              <a:rPr lang="es-ES" dirty="0"/>
              <a:t> nuclear medicine and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alternative </a:t>
            </a:r>
            <a:r>
              <a:rPr lang="es-ES" dirty="0" err="1"/>
              <a:t>production</a:t>
            </a:r>
            <a:r>
              <a:rPr lang="es-ES" dirty="0"/>
              <a:t> as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later</a:t>
            </a:r>
            <a:r>
              <a:rPr lang="es-ES" dirty="0"/>
              <a:t>.</a:t>
            </a:r>
          </a:p>
          <a:p>
            <a:r>
              <a:rPr lang="es-ES" dirty="0" err="1"/>
              <a:t>Isotopes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longer</a:t>
            </a:r>
            <a:r>
              <a:rPr lang="es-ES" dirty="0"/>
              <a:t> </a:t>
            </a:r>
            <a:r>
              <a:rPr lang="es-ES" dirty="0" err="1"/>
              <a:t>halve</a:t>
            </a:r>
            <a:r>
              <a:rPr lang="es-ES" dirty="0"/>
              <a:t> </a:t>
            </a:r>
            <a:r>
              <a:rPr lang="es-ES" dirty="0" err="1"/>
              <a:t>lives</a:t>
            </a:r>
            <a:r>
              <a:rPr lang="es-ES" dirty="0"/>
              <a:t> are </a:t>
            </a:r>
            <a:r>
              <a:rPr lang="es-ES" dirty="0" err="1"/>
              <a:t>useful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immunoPET</a:t>
            </a:r>
            <a:r>
              <a:rPr lang="es-ES" dirty="0"/>
              <a:t>, in </a:t>
            </a:r>
            <a:r>
              <a:rPr lang="es-ES" dirty="0" err="1"/>
              <a:t>such</a:t>
            </a:r>
            <a:r>
              <a:rPr lang="es-ES" dirty="0"/>
              <a:t> a </a:t>
            </a:r>
            <a:r>
              <a:rPr lang="es-ES" dirty="0" err="1"/>
              <a:t>way</a:t>
            </a:r>
            <a:r>
              <a:rPr lang="es-ES" dirty="0"/>
              <a:t> as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allow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ag</a:t>
            </a:r>
            <a:r>
              <a:rPr lang="es-ES" dirty="0"/>
              <a:t>-ab </a:t>
            </a:r>
            <a:r>
              <a:rPr lang="es-ES" dirty="0" err="1"/>
              <a:t>binding</a:t>
            </a:r>
            <a:r>
              <a:rPr lang="es-ES" dirty="0"/>
              <a:t>. Lu177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arising</a:t>
            </a:r>
            <a:r>
              <a:rPr lang="es-ES" dirty="0"/>
              <a:t> at </a:t>
            </a:r>
            <a:r>
              <a:rPr lang="es-ES" dirty="0" err="1"/>
              <a:t>theragnosis</a:t>
            </a:r>
            <a:r>
              <a:rPr lang="es-ES" dirty="0"/>
              <a:t>. A pure beta </a:t>
            </a:r>
            <a:r>
              <a:rPr lang="es-ES" dirty="0" err="1"/>
              <a:t>emmiter</a:t>
            </a:r>
            <a:r>
              <a:rPr lang="es-ES" dirty="0"/>
              <a:t>, Y-90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employed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joint</a:t>
            </a:r>
            <a:r>
              <a:rPr lang="es-ES" dirty="0"/>
              <a:t> </a:t>
            </a:r>
            <a:r>
              <a:rPr lang="es-ES" dirty="0" err="1"/>
              <a:t>pathologies</a:t>
            </a:r>
            <a:r>
              <a:rPr lang="es-ES" dirty="0"/>
              <a:t>, and </a:t>
            </a:r>
            <a:r>
              <a:rPr lang="es-ES" dirty="0" err="1"/>
              <a:t>recently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radioembolisation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liver</a:t>
            </a:r>
            <a:r>
              <a:rPr lang="es-ES" dirty="0"/>
              <a:t> </a:t>
            </a:r>
            <a:r>
              <a:rPr lang="es-ES" dirty="0" err="1"/>
              <a:t>tumours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isotope</a:t>
            </a:r>
            <a:r>
              <a:rPr lang="es-ES" dirty="0"/>
              <a:t> adsorbed in </a:t>
            </a:r>
            <a:r>
              <a:rPr lang="es-ES" dirty="0" err="1"/>
              <a:t>glass</a:t>
            </a:r>
            <a:r>
              <a:rPr lang="es-ES" dirty="0"/>
              <a:t> </a:t>
            </a:r>
            <a:r>
              <a:rPr lang="es-ES" dirty="0" err="1"/>
              <a:t>microspheres</a:t>
            </a:r>
            <a:r>
              <a:rPr lang="es-ES" dirty="0"/>
              <a:t>.</a:t>
            </a:r>
          </a:p>
          <a:p>
            <a:r>
              <a:rPr lang="es-ES" dirty="0"/>
              <a:t>Ac-225 </a:t>
            </a:r>
            <a:r>
              <a:rPr lang="es-ES" dirty="0" err="1"/>
              <a:t>might</a:t>
            </a:r>
            <a:r>
              <a:rPr lang="es-ES" dirty="0"/>
              <a:t> be a </a:t>
            </a:r>
            <a:r>
              <a:rPr lang="es-ES" dirty="0" err="1"/>
              <a:t>promising</a:t>
            </a:r>
            <a:r>
              <a:rPr lang="es-ES" dirty="0"/>
              <a:t> </a:t>
            </a:r>
            <a:r>
              <a:rPr lang="es-ES" dirty="0" err="1"/>
              <a:t>challenge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has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theragnostics</a:t>
            </a:r>
            <a:r>
              <a:rPr lang="es-ES" dirty="0"/>
              <a:t> </a:t>
            </a:r>
            <a:r>
              <a:rPr lang="es-ES" dirty="0" err="1"/>
              <a:t>applications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Lutetium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Alpha </a:t>
            </a:r>
            <a:r>
              <a:rPr lang="es-ES" dirty="0" err="1"/>
              <a:t>particle</a:t>
            </a:r>
            <a:r>
              <a:rPr lang="es-ES" dirty="0"/>
              <a:t> </a:t>
            </a:r>
            <a:r>
              <a:rPr lang="es-ES" dirty="0" err="1"/>
              <a:t>emmision</a:t>
            </a:r>
            <a:r>
              <a:rPr lang="es-ES" dirty="0"/>
              <a:t>, </a:t>
            </a:r>
            <a:r>
              <a:rPr lang="es-ES" dirty="0" err="1"/>
              <a:t>localizes</a:t>
            </a:r>
            <a:r>
              <a:rPr lang="es-ES" dirty="0"/>
              <a:t> </a:t>
            </a:r>
            <a:r>
              <a:rPr lang="es-ES" dirty="0" err="1"/>
              <a:t>radiation</a:t>
            </a:r>
            <a:r>
              <a:rPr lang="es-ES" dirty="0"/>
              <a:t> more </a:t>
            </a:r>
            <a:r>
              <a:rPr lang="es-ES" dirty="0" err="1"/>
              <a:t>than</a:t>
            </a:r>
            <a:r>
              <a:rPr lang="es-ES" dirty="0"/>
              <a:t> beta </a:t>
            </a:r>
            <a:r>
              <a:rPr lang="es-ES" dirty="0" err="1"/>
              <a:t>emmitters</a:t>
            </a:r>
            <a:r>
              <a:rPr lang="es-ES" dirty="0"/>
              <a:t>.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availability</a:t>
            </a:r>
            <a:r>
              <a:rPr lang="es-ES" dirty="0"/>
              <a:t> </a:t>
            </a:r>
            <a:r>
              <a:rPr lang="es-ES" dirty="0" err="1"/>
              <a:t>difficults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new </a:t>
            </a:r>
            <a:r>
              <a:rPr lang="es-ES" dirty="0" err="1"/>
              <a:t>radiopharmaceuticals</a:t>
            </a:r>
            <a:r>
              <a:rPr lang="es-ES" dirty="0"/>
              <a:t>.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ones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be </a:t>
            </a:r>
            <a:r>
              <a:rPr lang="es-ES" dirty="0" err="1"/>
              <a:t>interesting</a:t>
            </a:r>
            <a:r>
              <a:rPr lang="es-ES" dirty="0"/>
              <a:t> in </a:t>
            </a:r>
            <a:r>
              <a:rPr lang="es-ES" dirty="0" err="1"/>
              <a:t>Auger</a:t>
            </a:r>
            <a:r>
              <a:rPr lang="es-ES" dirty="0"/>
              <a:t> </a:t>
            </a:r>
            <a:r>
              <a:rPr lang="es-ES" dirty="0" err="1"/>
              <a:t>electron</a:t>
            </a:r>
            <a:r>
              <a:rPr lang="es-ES" dirty="0"/>
              <a:t> </a:t>
            </a:r>
            <a:r>
              <a:rPr lang="es-ES" dirty="0" err="1"/>
              <a:t>therapy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indent="0" algn="r">
              <a:buNone/>
            </a:pPr>
            <a:fld id="{52F32EA4-76AA-46E5-A1D8-02D45C2BD2C6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3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417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Here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evolution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use </a:t>
            </a:r>
            <a:r>
              <a:rPr lang="es-ES" dirty="0" err="1"/>
              <a:t>of</a:t>
            </a:r>
            <a:r>
              <a:rPr lang="es-ES" dirty="0"/>
              <a:t> medical </a:t>
            </a:r>
            <a:r>
              <a:rPr lang="es-ES" dirty="0" err="1"/>
              <a:t>radioisotopes</a:t>
            </a:r>
            <a:r>
              <a:rPr lang="es-ES" dirty="0"/>
              <a:t>.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conventional</a:t>
            </a:r>
            <a:r>
              <a:rPr lang="es-ES" dirty="0"/>
              <a:t> nuclear medicine </a:t>
            </a:r>
            <a:r>
              <a:rPr lang="es-ES" dirty="0" err="1"/>
              <a:t>with</a:t>
            </a:r>
            <a:r>
              <a:rPr lang="es-ES" dirty="0"/>
              <a:t> Tc-99m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being</a:t>
            </a:r>
            <a:r>
              <a:rPr lang="es-ES" dirty="0"/>
              <a:t> </a:t>
            </a:r>
            <a:r>
              <a:rPr lang="es-ES" dirty="0" err="1"/>
              <a:t>useful</a:t>
            </a:r>
            <a:r>
              <a:rPr lang="es-ES" dirty="0"/>
              <a:t> and </a:t>
            </a:r>
            <a:r>
              <a:rPr lang="es-ES" dirty="0" err="1"/>
              <a:t>even</a:t>
            </a:r>
            <a:r>
              <a:rPr lang="es-ES" dirty="0"/>
              <a:t> has a </a:t>
            </a:r>
            <a:r>
              <a:rPr lang="es-ES" dirty="0" err="1"/>
              <a:t>slight</a:t>
            </a:r>
            <a:r>
              <a:rPr lang="es-ES" dirty="0"/>
              <a:t> </a:t>
            </a:r>
            <a:r>
              <a:rPr lang="es-ES" dirty="0" err="1"/>
              <a:t>increase</a:t>
            </a:r>
            <a:r>
              <a:rPr lang="es-ES" dirty="0"/>
              <a:t>. PET </a:t>
            </a:r>
            <a:r>
              <a:rPr lang="es-ES" dirty="0" err="1"/>
              <a:t>radiopharmaceuticals</a:t>
            </a:r>
            <a:r>
              <a:rPr lang="es-ES" dirty="0"/>
              <a:t> </a:t>
            </a:r>
            <a:r>
              <a:rPr lang="es-ES" dirty="0" err="1"/>
              <a:t>obviously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further</a:t>
            </a:r>
            <a:r>
              <a:rPr lang="es-ES" dirty="0"/>
              <a:t> </a:t>
            </a:r>
            <a:r>
              <a:rPr lang="es-ES" dirty="0" err="1"/>
              <a:t>increase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exponential</a:t>
            </a:r>
            <a:r>
              <a:rPr lang="es-ES" dirty="0"/>
              <a:t> </a:t>
            </a:r>
            <a:r>
              <a:rPr lang="es-ES" dirty="0" err="1"/>
              <a:t>aparition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theragnostics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considered</a:t>
            </a:r>
            <a:r>
              <a:rPr lang="es-ES" dirty="0"/>
              <a:t>,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offers</a:t>
            </a:r>
            <a:r>
              <a:rPr lang="es-ES" dirty="0"/>
              <a:t> </a:t>
            </a:r>
            <a:r>
              <a:rPr lang="es-ES" dirty="0" err="1"/>
              <a:t>hundred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possibilities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treat</a:t>
            </a:r>
            <a:r>
              <a:rPr lang="es-ES" dirty="0"/>
              <a:t> inoperable </a:t>
            </a:r>
            <a:r>
              <a:rPr lang="es-ES" dirty="0" err="1"/>
              <a:t>cancer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diseases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no alternative.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indent="0" algn="r">
              <a:buNone/>
            </a:pPr>
            <a:fld id="{52F32EA4-76AA-46E5-A1D8-02D45C2BD2C6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4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081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New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radiolabelled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conjugates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targeted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radiotherapy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have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been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designed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deliver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radiation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directly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cancer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cells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with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improved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specificity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minimal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damage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surrounding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 normal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</a:rPr>
              <a:t>tissue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Damage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caused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by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radioactive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emision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from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auger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electrons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and Alpha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emitters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can cause DNA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damage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latter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exhibit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high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density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ionization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effects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. Beta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emitters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can  cause reparable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damage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single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+mn-lt"/>
                <a:ea typeface="Source Sans Pro Light"/>
              </a:rPr>
              <a:t>strand</a:t>
            </a:r>
            <a:r>
              <a:rPr lang="es-ES" sz="1200" b="0" strike="noStrike" spc="-1" dirty="0">
                <a:solidFill>
                  <a:srgbClr val="000000"/>
                </a:solidFill>
                <a:latin typeface="+mn-lt"/>
                <a:ea typeface="Source Sans Pro Light"/>
              </a:rPr>
              <a:t> DNA.</a:t>
            </a:r>
            <a:endParaRPr lang="es-ES" sz="1200" b="0" strike="noStrike" spc="-1" dirty="0">
              <a:solidFill>
                <a:srgbClr val="000000"/>
              </a:solidFill>
              <a:latin typeface="+mn-lt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06A3011-2931-46C3-8EAF-08132AC86C57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move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from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radioisotopes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radiopharmaceuticals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it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should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be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considered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install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radiopharmacy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close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accelerator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It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would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let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you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R+D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new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molecules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obtention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radioisotopes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well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known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authorised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radiopharmaceuticals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such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FDG, FMISO, FLT…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obtention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radioisotopes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medical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generators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Also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preclinical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research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and, at 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higher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point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clinical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trials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which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you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must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have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GMP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compliance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certificate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294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9777A5D-1417-4139-888D-853FD70F13FB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could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be 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Radiopharmacy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design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. I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took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model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from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GE, in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which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Accelerator (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cyclotron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image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)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shielded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by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2 m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concrete.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shielding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safe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enough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industrial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production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radioisotpes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. In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my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experience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we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obtained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20Ci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F-18 , So in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case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R+D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purpose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shielding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by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far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secure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. Next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Accelerator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there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must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be 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laboratory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synthesis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hot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cells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also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shielding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about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7 cm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lead.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This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laboratory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must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be as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close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as posible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Accelerator,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facilitate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manteinance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, and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avoid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Arial"/>
              </a:rPr>
              <a:t>leaks</a:t>
            </a:r>
            <a:r>
              <a:rPr lang="es-ES" sz="12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297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276FFA5-055B-4624-B4D7-518BCB279FA6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When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radiopharmaceuticals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used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purpose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you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must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do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all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these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quality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controls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before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injection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patient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You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have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verify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absence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particles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control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pH,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ensure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chemical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purity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gas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chromatograph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residual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solvents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radiochemical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purity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radioHPLC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thin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layer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cromatography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Identify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your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radionuclide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spectrometer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ensure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absence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other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radioisotope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contamination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course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sterility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apirogenicity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injectable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drugs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300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DE909B1-C7E5-45DF-AD22-939A30FFC120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Personalized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medicine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tailored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medical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treatment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that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targets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individual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characteristics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each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patient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Theragnosis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combinig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diagnosis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therapy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plays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important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role in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selecting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appropiate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patients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because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not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all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therapies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useful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all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patients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16000" indent="0">
              <a:lnSpc>
                <a:spcPct val="100000"/>
              </a:lnSpc>
              <a:buNone/>
            </a:pP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Non invasive in vivo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imaging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can trace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small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molecules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antibodies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peptides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nanoparticles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cells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tissues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Molecular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imaging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useful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not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only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studies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but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also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developing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new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drugs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new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treatment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modalities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Preclinical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early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clinical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molecular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imaging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shows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distribution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pharmacokinetics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mechanism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action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and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efficacy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When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therapeutic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materials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are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labeled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using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radioisotopes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you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treat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diseases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and monitor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therapy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simultaneosly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Such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nuclear medicine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technology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defined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as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radiation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100" b="0" strike="noStrike" spc="-1" dirty="0" err="1">
                <a:solidFill>
                  <a:srgbClr val="000000"/>
                </a:solidFill>
                <a:latin typeface="Arial"/>
              </a:rPr>
              <a:t>theragnosis</a:t>
            </a:r>
            <a:r>
              <a:rPr lang="es-ES" sz="11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303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790DE1-3ADC-4610-BC61-4883521FB220}" type="slidenum">
              <a:rPr lang="es-ES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100" dirty="0"/>
              <a:t>A </a:t>
            </a:r>
            <a:r>
              <a:rPr lang="es-ES" sz="1100" dirty="0" err="1"/>
              <a:t>theragnostic</a:t>
            </a:r>
            <a:r>
              <a:rPr lang="es-ES" sz="1100" dirty="0"/>
              <a:t> </a:t>
            </a:r>
            <a:r>
              <a:rPr lang="es-ES" sz="1100" dirty="0" err="1"/>
              <a:t>radiopharmaceutical</a:t>
            </a:r>
            <a:r>
              <a:rPr lang="es-ES" sz="1100" dirty="0"/>
              <a:t> </a:t>
            </a:r>
            <a:r>
              <a:rPr lang="es-ES" sz="1100" dirty="0" err="1"/>
              <a:t>consist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a radioactive </a:t>
            </a:r>
            <a:r>
              <a:rPr lang="es-ES" sz="1100" dirty="0" err="1"/>
              <a:t>compound</a:t>
            </a:r>
            <a:r>
              <a:rPr lang="es-ES" sz="1100" dirty="0"/>
              <a:t> </a:t>
            </a:r>
            <a:r>
              <a:rPr lang="es-ES" sz="1100" dirty="0" err="1"/>
              <a:t>with</a:t>
            </a:r>
            <a:r>
              <a:rPr lang="es-ES" sz="1100" dirty="0"/>
              <a:t> a </a:t>
            </a:r>
            <a:r>
              <a:rPr lang="es-ES" sz="1100" dirty="0" err="1"/>
              <a:t>linker</a:t>
            </a:r>
            <a:r>
              <a:rPr lang="es-ES" sz="1100" dirty="0"/>
              <a:t> </a:t>
            </a:r>
            <a:r>
              <a:rPr lang="es-ES" sz="1100" dirty="0" err="1"/>
              <a:t>that</a:t>
            </a:r>
            <a:r>
              <a:rPr lang="es-ES" sz="1100" dirty="0"/>
              <a:t> </a:t>
            </a:r>
            <a:r>
              <a:rPr lang="es-ES" sz="1100" dirty="0" err="1"/>
              <a:t>conects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radioisotope</a:t>
            </a:r>
            <a:r>
              <a:rPr lang="es-ES" sz="1100" dirty="0"/>
              <a:t> </a:t>
            </a:r>
            <a:r>
              <a:rPr lang="es-ES" sz="1100" dirty="0" err="1"/>
              <a:t>with</a:t>
            </a:r>
            <a:r>
              <a:rPr lang="es-ES" sz="1100" dirty="0"/>
              <a:t> a target </a:t>
            </a:r>
            <a:r>
              <a:rPr lang="es-ES" sz="1100" dirty="0" err="1"/>
              <a:t>molecule</a:t>
            </a:r>
            <a:r>
              <a:rPr lang="es-ES" sz="1100" dirty="0"/>
              <a:t>, </a:t>
            </a:r>
            <a:r>
              <a:rPr lang="es-ES" sz="1100" dirty="0" err="1"/>
              <a:t>directed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a target </a:t>
            </a:r>
            <a:r>
              <a:rPr lang="es-ES" sz="1100" dirty="0" err="1"/>
              <a:t>protein</a:t>
            </a:r>
            <a:r>
              <a:rPr lang="es-ES" sz="1100" dirty="0"/>
              <a:t> (</a:t>
            </a:r>
            <a:r>
              <a:rPr lang="es-ES" sz="1100" dirty="0" err="1"/>
              <a:t>or</a:t>
            </a:r>
            <a:r>
              <a:rPr lang="es-ES" sz="1100" dirty="0"/>
              <a:t> a </a:t>
            </a:r>
            <a:r>
              <a:rPr lang="es-ES" sz="1100" dirty="0" err="1"/>
              <a:t>peptide</a:t>
            </a:r>
            <a:r>
              <a:rPr lang="es-ES" sz="1100" dirty="0"/>
              <a:t>, </a:t>
            </a:r>
            <a:r>
              <a:rPr lang="es-ES" sz="1100" dirty="0" err="1"/>
              <a:t>or</a:t>
            </a:r>
            <a:r>
              <a:rPr lang="es-ES" sz="1100" dirty="0"/>
              <a:t> a </a:t>
            </a:r>
            <a:r>
              <a:rPr lang="es-ES" sz="1100" dirty="0" err="1"/>
              <a:t>small</a:t>
            </a:r>
            <a:r>
              <a:rPr lang="es-ES" sz="1100" dirty="0"/>
              <a:t> </a:t>
            </a:r>
            <a:r>
              <a:rPr lang="es-ES" sz="1100" dirty="0" err="1"/>
              <a:t>molecule</a:t>
            </a:r>
            <a:r>
              <a:rPr lang="es-ES" sz="1100" dirty="0"/>
              <a:t> in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cell</a:t>
            </a:r>
            <a:r>
              <a:rPr lang="es-ES" sz="1100" dirty="0"/>
              <a:t> </a:t>
            </a:r>
            <a:r>
              <a:rPr lang="es-ES" sz="1100" dirty="0" err="1"/>
              <a:t>surface</a:t>
            </a:r>
            <a:r>
              <a:rPr lang="es-ES" sz="1100" dirty="0"/>
              <a:t>. </a:t>
            </a:r>
            <a:r>
              <a:rPr lang="es-ES" sz="1100" dirty="0" err="1"/>
              <a:t>Depending</a:t>
            </a:r>
            <a:r>
              <a:rPr lang="es-ES" sz="1100" dirty="0"/>
              <a:t> </a:t>
            </a:r>
            <a:r>
              <a:rPr lang="es-ES" sz="1100" dirty="0" err="1"/>
              <a:t>on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isotope</a:t>
            </a:r>
            <a:r>
              <a:rPr lang="es-ES" sz="1100" dirty="0"/>
              <a:t>, </a:t>
            </a:r>
            <a:r>
              <a:rPr lang="es-ES" sz="1100" dirty="0" err="1"/>
              <a:t>it</a:t>
            </a:r>
            <a:r>
              <a:rPr lang="es-ES" sz="1100" dirty="0"/>
              <a:t> </a:t>
            </a:r>
            <a:r>
              <a:rPr lang="es-ES" sz="1100" dirty="0" err="1"/>
              <a:t>woul</a:t>
            </a:r>
            <a:r>
              <a:rPr lang="es-ES" sz="1100" dirty="0"/>
              <a:t> be a </a:t>
            </a:r>
            <a:r>
              <a:rPr lang="es-ES" sz="1100" dirty="0" err="1"/>
              <a:t>diagnostic</a:t>
            </a:r>
            <a:r>
              <a:rPr lang="es-ES" sz="1100" dirty="0"/>
              <a:t> </a:t>
            </a:r>
            <a:r>
              <a:rPr lang="es-ES" sz="1100" dirty="0" err="1"/>
              <a:t>or</a:t>
            </a:r>
            <a:r>
              <a:rPr lang="es-ES" sz="1100" dirty="0"/>
              <a:t> a </a:t>
            </a:r>
            <a:r>
              <a:rPr lang="es-ES" sz="1100" dirty="0" err="1"/>
              <a:t>therapeutic</a:t>
            </a:r>
            <a:r>
              <a:rPr lang="es-ES" sz="1100" dirty="0"/>
              <a:t> </a:t>
            </a:r>
            <a:r>
              <a:rPr lang="es-ES" sz="1100" dirty="0" err="1"/>
              <a:t>agent.This</a:t>
            </a:r>
            <a:r>
              <a:rPr lang="es-ES" sz="1100" dirty="0"/>
              <a:t> </a:t>
            </a:r>
            <a:r>
              <a:rPr lang="es-ES" sz="1100" dirty="0" err="1"/>
              <a:t>scheme</a:t>
            </a:r>
            <a:r>
              <a:rPr lang="es-ES" sz="1100" dirty="0"/>
              <a:t> can be </a:t>
            </a:r>
            <a:r>
              <a:rPr lang="es-ES" sz="1100" dirty="0" err="1"/>
              <a:t>applied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all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isotopes</a:t>
            </a:r>
            <a:r>
              <a:rPr lang="es-ES" sz="1100" dirty="0"/>
              <a:t> </a:t>
            </a:r>
            <a:r>
              <a:rPr lang="es-ES" sz="1100" dirty="0" err="1"/>
              <a:t>mentioned</a:t>
            </a:r>
            <a:r>
              <a:rPr lang="es-ES" sz="1100" dirty="0"/>
              <a:t> </a:t>
            </a:r>
            <a:r>
              <a:rPr lang="es-ES" sz="1100" dirty="0" err="1"/>
              <a:t>above</a:t>
            </a:r>
            <a:r>
              <a:rPr lang="es-ES" sz="1100" dirty="0"/>
              <a:t>. </a:t>
            </a:r>
            <a:r>
              <a:rPr lang="es-ES" sz="1100" dirty="0" err="1"/>
              <a:t>When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targeting </a:t>
            </a:r>
            <a:r>
              <a:rPr lang="es-ES" sz="1100" dirty="0" err="1"/>
              <a:t>molecule</a:t>
            </a:r>
            <a:r>
              <a:rPr lang="es-ES" sz="1100" dirty="0"/>
              <a:t> </a:t>
            </a:r>
            <a:r>
              <a:rPr lang="es-ES" sz="1100" dirty="0" err="1"/>
              <a:t>is</a:t>
            </a:r>
            <a:r>
              <a:rPr lang="es-ES" sz="1100" dirty="0"/>
              <a:t> </a:t>
            </a:r>
            <a:r>
              <a:rPr lang="es-ES" sz="1100" dirty="0" err="1"/>
              <a:t>an</a:t>
            </a:r>
            <a:r>
              <a:rPr lang="es-ES" sz="1100" dirty="0"/>
              <a:t> </a:t>
            </a:r>
            <a:r>
              <a:rPr lang="es-ES" sz="1100" dirty="0" err="1"/>
              <a:t>organic</a:t>
            </a:r>
            <a:r>
              <a:rPr lang="es-ES" sz="1100" dirty="0"/>
              <a:t> </a:t>
            </a:r>
            <a:r>
              <a:rPr lang="es-ES" sz="1100" dirty="0" err="1"/>
              <a:t>compound</a:t>
            </a:r>
            <a:r>
              <a:rPr lang="es-ES" sz="1100" dirty="0"/>
              <a:t>, </a:t>
            </a:r>
            <a:r>
              <a:rPr lang="es-ES" sz="1100" dirty="0" err="1"/>
              <a:t>you</a:t>
            </a:r>
            <a:r>
              <a:rPr lang="es-ES" sz="1100" dirty="0"/>
              <a:t> can </a:t>
            </a:r>
            <a:r>
              <a:rPr lang="es-ES" sz="1100" dirty="0" err="1"/>
              <a:t>administer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radiopharmaceutical</a:t>
            </a:r>
            <a:r>
              <a:rPr lang="es-ES" sz="1100" dirty="0"/>
              <a:t> </a:t>
            </a:r>
            <a:r>
              <a:rPr lang="es-ES" sz="1100" dirty="0" err="1"/>
              <a:t>intravenously</a:t>
            </a:r>
            <a:r>
              <a:rPr lang="es-ES" sz="1100" dirty="0"/>
              <a:t>. </a:t>
            </a:r>
            <a:r>
              <a:rPr lang="es-ES" sz="1100" dirty="0" err="1"/>
              <a:t>When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radiopharmaceutical</a:t>
            </a:r>
            <a:r>
              <a:rPr lang="es-ES" sz="1100" dirty="0"/>
              <a:t> </a:t>
            </a:r>
            <a:r>
              <a:rPr lang="es-ES" sz="1100" dirty="0" err="1"/>
              <a:t>consist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glass</a:t>
            </a:r>
            <a:r>
              <a:rPr lang="es-ES" sz="1100" dirty="0"/>
              <a:t> </a:t>
            </a:r>
            <a:r>
              <a:rPr lang="es-ES" sz="1100" dirty="0" err="1"/>
              <a:t>microspheres</a:t>
            </a:r>
            <a:r>
              <a:rPr lang="es-ES" sz="1100" dirty="0"/>
              <a:t>, </a:t>
            </a:r>
            <a:r>
              <a:rPr lang="es-ES" sz="1100" dirty="0" err="1"/>
              <a:t>such</a:t>
            </a:r>
            <a:r>
              <a:rPr lang="es-ES" sz="1100" dirty="0"/>
              <a:t> as </a:t>
            </a:r>
            <a:r>
              <a:rPr lang="es-ES" sz="1100" dirty="0" err="1"/>
              <a:t>itrium</a:t>
            </a:r>
            <a:r>
              <a:rPr lang="es-ES" sz="1100" dirty="0"/>
              <a:t> </a:t>
            </a:r>
            <a:r>
              <a:rPr lang="es-ES" sz="1100" dirty="0" err="1"/>
              <a:t>microspheres</a:t>
            </a:r>
            <a:r>
              <a:rPr lang="es-ES" sz="1100" dirty="0"/>
              <a:t>, </a:t>
            </a:r>
            <a:r>
              <a:rPr lang="es-ES" sz="1100" dirty="0" err="1"/>
              <a:t>they</a:t>
            </a:r>
            <a:r>
              <a:rPr lang="es-ES" sz="1100" dirty="0"/>
              <a:t> </a:t>
            </a:r>
            <a:r>
              <a:rPr lang="es-ES" sz="1100" dirty="0" err="1"/>
              <a:t>must</a:t>
            </a:r>
            <a:r>
              <a:rPr lang="es-ES" sz="1100" dirty="0"/>
              <a:t> be </a:t>
            </a:r>
            <a:r>
              <a:rPr lang="es-ES" sz="1100" dirty="0" err="1"/>
              <a:t>injected</a:t>
            </a:r>
            <a:r>
              <a:rPr lang="es-ES" sz="1100" dirty="0"/>
              <a:t>  </a:t>
            </a:r>
            <a:r>
              <a:rPr lang="es-ES" sz="1100" dirty="0" err="1"/>
              <a:t>directly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tumour</a:t>
            </a:r>
            <a:r>
              <a:rPr lang="es-ES" sz="1100" dirty="0"/>
              <a:t> </a:t>
            </a:r>
            <a:r>
              <a:rPr lang="es-ES" sz="1100" dirty="0" err="1"/>
              <a:t>arteries</a:t>
            </a:r>
            <a:r>
              <a:rPr lang="es-ES" sz="1100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indent="0" algn="r">
              <a:buNone/>
            </a:pPr>
            <a:fld id="{52F32EA4-76AA-46E5-A1D8-02D45C2BD2C6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10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228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2B42B96-CFA0-4169-B142-2FCFA101715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B205508-3FD1-407B-97E3-B0691CB8E39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B99EF09-D4EC-4504-B78E-1FF875A2968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F98D7FB-474C-4D41-99C4-08F84A48A24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09F05A8-1BB6-4F2A-AAD1-D85C79E1B19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C2252EC-606B-4C62-9E13-DF140BE855E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8F3290F-423C-4868-9019-F9094DB4C57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8F0815F-0270-405E-95FC-B80817D7D3F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62336B-4305-4DEC-931E-24019EEF34E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84688BA-E57C-4842-848E-81E53E6F976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935DAD-8195-46CD-BDB0-15E9FD5EF9D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BDA967A-8BB0-4E48-B336-8C67CB1571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B4E8C4-D8E6-43C8-BD41-4B721A5BDBE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EBBA5B9-5A3E-497E-9DAA-22A1990C558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E22ECBD-869A-41F1-8742-2985328346B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217AC27-FDF4-411C-B2D4-5068B9D01A1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990BD9-D081-41EC-A50B-5711E6459EB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0B2B442-5F01-4F09-8DB5-F0C0189E707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F888638-B920-45B6-8F19-7993514E513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EA1B9A2-4AF2-4A54-A55B-B12C9B5AB46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00DEBE8-68D0-451D-9FD4-240F851CCE6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FBF381E-D2CB-412C-9D29-1C57BD35ACC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E5806F9-9390-4458-9B80-74B6DBA154F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DB693D1-7416-450A-8A50-BF4CD361108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AF9FC01-736D-4632-9D48-04EB8509F7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91628D9-9455-47EF-8CC6-E30EE02AD22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81C1AF-662C-41EB-BDDF-8A4A0D75B32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56A37A-2429-4887-832E-03FFAE916DD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81E504C-2693-4E1B-B0A2-2A4C417D74E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C3FF8AA-2706-4F2A-B18D-F5B51356350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6A2FE0C-5025-4D0F-96B9-7905223EABD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EDA8A98-7231-4ECB-9651-8D1B5752DAB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3D9FFD1-1987-4D85-8251-95FCAA8613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6C65CE4-B839-434B-BA40-3538265C7E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27D41EF-083A-4C57-88FB-AA7CAB5C650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9C3390F-3341-43B7-AC2B-515265A23EA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8458200" y="4800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E891D8E-845A-45E5-AEC5-4DBD0445BEDA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‹#›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2"/>
          </p:nvPr>
        </p:nvSpPr>
        <p:spPr>
          <a:xfrm>
            <a:off x="8458200" y="4800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CB7C8578-DD7E-4340-9C52-151D84F4995E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‹#›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Num" idx="3"/>
          </p:nvPr>
        </p:nvSpPr>
        <p:spPr>
          <a:xfrm>
            <a:off x="8458200" y="4800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BD36D25-8452-4F37-9C85-31D37AF6789C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‹#›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eg"/><Relationship Id="rId5" Type="http://schemas.openxmlformats.org/officeDocument/2006/relationships/hyperlink" Target="https://www.google.es/url?sa=i&amp;rct=j&amp;q=&amp;esrc=s&amp;source=images&amp;cd=&amp;cad=rja&amp;uact=8&amp;ved=0ahUKEwiarNnglMnSAhUHChoKHTNtDwEQjRwIBw&amp;url=https://salud-deportiva.healthia.es/profesionals/all_treatments/581/2252/45&amp;bvm=bv.149093890,d.d24&amp;psig=AFQjCNFV_tQ9rY5MgVkvYHEJ4n5qZQLx6g&amp;ust=1489139889783727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es/url?sa=i&amp;rct=j&amp;q=&amp;esrc=s&amp;source=images&amp;cd=&amp;cad=rja&amp;uact=8&amp;ved=0ahUKEwibmYvX3dLPAhUHHxoKHS6CCvYQjRwIBw&amp;url=https%3A%2F%2Fwww.raytest.com%2Fnuclear-instruments%2Fradio-hplc%2Fgabi.html&amp;psig=AFQjCNFONAlWmwTvm6jWblpiT5HulaDoOw&amp;ust=1476274613531663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hyperlink" Target="http://www.google.es/url?sa=i&amp;rct=j&amp;q=&amp;esrc=s&amp;source=images&amp;cd=&amp;ved=0ahUKEwi2vrPHhoPSAhXDOxoKHRNbCPMQjRwIBw&amp;url=http%3A%2F%2Fwww.mt.com%2Fes%2Fes%2Fhome%2Fphased_out_products%2FPhaseOut_Ana%2FS20_pH_meter.html&amp;psig=AFQjCNHkLiuTII8n5Cfjd6JgvazcGw0miQ&amp;ust=1486730923786123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02;p26"/>
          <p:cNvSpPr/>
          <p:nvPr/>
        </p:nvSpPr>
        <p:spPr>
          <a:xfrm>
            <a:off x="1756800" y="592200"/>
            <a:ext cx="5405040" cy="12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200" b="0" strike="noStrike" spc="-1">
                <a:solidFill>
                  <a:srgbClr val="006600"/>
                </a:solidFill>
                <a:latin typeface="Source Sans Pro"/>
                <a:ea typeface="Source Sans Pro"/>
              </a:rPr>
              <a:t>Challenges and opportunities 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200" b="0" strike="noStrike" spc="-1">
                <a:solidFill>
                  <a:srgbClr val="006600"/>
                </a:solidFill>
                <a:latin typeface="Source Sans Pro"/>
                <a:ea typeface="Source Sans Pro"/>
              </a:rPr>
              <a:t>in Nuclear Medicine and Radiopharmacy at DONES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Google Shape;103;p26"/>
          <p:cNvSpPr/>
          <p:nvPr/>
        </p:nvSpPr>
        <p:spPr>
          <a:xfrm>
            <a:off x="5900400" y="3793320"/>
            <a:ext cx="2523240" cy="41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s-ES" sz="1300" b="0" strike="noStrike" spc="-1">
                <a:solidFill>
                  <a:srgbClr val="64A83F"/>
                </a:solidFill>
                <a:latin typeface="Source Sans Pro"/>
                <a:ea typeface="DejaVu Sans"/>
              </a:rPr>
              <a:t>Laura Fernández Maza</a:t>
            </a:r>
            <a:endParaRPr lang="es-ES" sz="1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s-ES" sz="1300" b="0" strike="noStrike" spc="-1">
                <a:solidFill>
                  <a:srgbClr val="64A83F"/>
                </a:solidFill>
                <a:latin typeface="Source Sans Pro"/>
                <a:ea typeface="DejaVu Sans"/>
              </a:rPr>
              <a:t>PhD. FEA Radiofarmacia</a:t>
            </a:r>
            <a:endParaRPr lang="es-ES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Google Shape;104;p26"/>
          <p:cNvSpPr/>
          <p:nvPr/>
        </p:nvSpPr>
        <p:spPr>
          <a:xfrm rot="10800000" flipH="1">
            <a:off x="-19080" y="720"/>
            <a:ext cx="1164960" cy="1164960"/>
          </a:xfrm>
          <a:prstGeom prst="rtTriangle">
            <a:avLst/>
          </a:prstGeom>
          <a:solidFill>
            <a:srgbClr val="18903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    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Google Shape;105;p26"/>
          <p:cNvSpPr/>
          <p:nvPr/>
        </p:nvSpPr>
        <p:spPr>
          <a:xfrm rot="10800000" flipH="1">
            <a:off x="7935120" y="-12240"/>
            <a:ext cx="1206720" cy="2751840"/>
          </a:xfrm>
          <a:custGeom>
            <a:avLst/>
            <a:gdLst>
              <a:gd name="textAreaLeft" fmla="*/ -360 w 1206720"/>
              <a:gd name="textAreaRight" fmla="*/ 1207080 w 1206720"/>
              <a:gd name="textAreaTop" fmla="*/ 0 h 2751840"/>
              <a:gd name="textAreaBottom" fmla="*/ 2752560 h 2751840"/>
            </a:gdLst>
            <a:ahLst/>
            <a:cxnLst/>
            <a:rect l="textAreaLeft" t="textAreaTop" r="textAreaRight" b="textAreaBottom"/>
            <a:pathLst>
              <a:path w="4084464" h="5679651">
                <a:moveTo>
                  <a:pt x="4082416" y="40327"/>
                </a:moveTo>
                <a:cubicBezTo>
                  <a:pt x="4086002" y="2348369"/>
                  <a:pt x="4080195" y="3371609"/>
                  <a:pt x="4083781" y="5679651"/>
                </a:cubicBezTo>
                <a:lnTo>
                  <a:pt x="0" y="5652504"/>
                </a:lnTo>
                <a:lnTo>
                  <a:pt x="4084464" y="0"/>
                </a:lnTo>
                <a:cubicBezTo>
                  <a:pt x="4083781" y="13442"/>
                  <a:pt x="4083099" y="26885"/>
                  <a:pt x="4082416" y="40327"/>
                </a:cubicBezTo>
                <a:close/>
              </a:path>
            </a:pathLst>
          </a:cu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                    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Rectángulo 5"/>
          <p:cNvSpPr/>
          <p:nvPr/>
        </p:nvSpPr>
        <p:spPr>
          <a:xfrm>
            <a:off x="2573280" y="4344480"/>
            <a:ext cx="6221520" cy="644040"/>
          </a:xfrm>
          <a:prstGeom prst="rect">
            <a:avLst/>
          </a:prstGeom>
          <a:solidFill>
            <a:srgbClr val="64A83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8" name="Rectángulo 12"/>
          <p:cNvSpPr/>
          <p:nvPr/>
        </p:nvSpPr>
        <p:spPr>
          <a:xfrm>
            <a:off x="0" y="4344480"/>
            <a:ext cx="4413240" cy="650520"/>
          </a:xfrm>
          <a:custGeom>
            <a:avLst/>
            <a:gdLst>
              <a:gd name="textAreaLeft" fmla="*/ 0 w 4413240"/>
              <a:gd name="textAreaRight" fmla="*/ 4413960 w 4413240"/>
              <a:gd name="textAreaTop" fmla="*/ 0 h 650520"/>
              <a:gd name="textAreaBottom" fmla="*/ 651240 h 650520"/>
            </a:gdLst>
            <a:ahLst/>
            <a:cxnLst/>
            <a:rect l="textAreaLeft" t="textAreaTop" r="textAreaRight" b="textAreaBottom"/>
            <a:pathLst>
              <a:path w="4414118" h="651263">
                <a:moveTo>
                  <a:pt x="0" y="0"/>
                </a:moveTo>
                <a:lnTo>
                  <a:pt x="4414118" y="0"/>
                </a:lnTo>
                <a:lnTo>
                  <a:pt x="4111511" y="651263"/>
                </a:lnTo>
                <a:lnTo>
                  <a:pt x="0" y="644685"/>
                </a:lnTo>
                <a:lnTo>
                  <a:pt x="0" y="0"/>
                </a:lnTo>
                <a:close/>
              </a:path>
            </a:pathLst>
          </a:custGeom>
          <a:solidFill>
            <a:srgbClr val="18903D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9" name="Google Shape;106;p26"/>
          <p:cNvSpPr/>
          <p:nvPr/>
        </p:nvSpPr>
        <p:spPr>
          <a:xfrm>
            <a:off x="7445520" y="819360"/>
            <a:ext cx="1704240" cy="4345200"/>
          </a:xfrm>
          <a:custGeom>
            <a:avLst/>
            <a:gdLst>
              <a:gd name="textAreaLeft" fmla="*/ 0 w 1704240"/>
              <a:gd name="textAreaRight" fmla="*/ 1704960 w 1704240"/>
              <a:gd name="textAreaTop" fmla="*/ 0 h 4345200"/>
              <a:gd name="textAreaBottom" fmla="*/ 4345920 h 4345200"/>
            </a:gdLst>
            <a:ahLst/>
            <a:cxnLst/>
            <a:rect l="textAreaLeft" t="textAreaTop" r="textAreaRight" b="textAreaBottom"/>
            <a:pathLst>
              <a:path w="4961586" h="6871704">
                <a:moveTo>
                  <a:pt x="4961585" y="0"/>
                </a:moveTo>
                <a:lnTo>
                  <a:pt x="4939172" y="6868834"/>
                </a:lnTo>
                <a:lnTo>
                  <a:pt x="0" y="6871704"/>
                </a:lnTo>
                <a:lnTo>
                  <a:pt x="4961585" y="0"/>
                </a:lnTo>
                <a:close/>
              </a:path>
            </a:pathLst>
          </a:custGeom>
          <a:solidFill>
            <a:srgbClr val="18903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68400" rIns="68400" bIns="684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CuadroTexto 7"/>
          <p:cNvSpPr/>
          <p:nvPr/>
        </p:nvSpPr>
        <p:spPr>
          <a:xfrm>
            <a:off x="6038280" y="4460040"/>
            <a:ext cx="238536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Source Sans Pro Semibold"/>
                <a:ea typeface="Source Code Pro"/>
              </a:rPr>
              <a:t>H.U. Punta de Europa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Imagen 14"/>
          <p:cNvPicPr/>
          <p:nvPr/>
        </p:nvPicPr>
        <p:blipFill>
          <a:blip r:embed="rId2"/>
          <a:stretch/>
        </p:blipFill>
        <p:spPr>
          <a:xfrm>
            <a:off x="153720" y="4478400"/>
            <a:ext cx="3939480" cy="375480"/>
          </a:xfrm>
          <a:prstGeom prst="rect">
            <a:avLst/>
          </a:prstGeom>
          <a:ln w="0">
            <a:noFill/>
          </a:ln>
        </p:spPr>
      </p:pic>
      <p:pic>
        <p:nvPicPr>
          <p:cNvPr id="132" name="Imagen 126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1825200" y="2293200"/>
            <a:ext cx="2348280" cy="1067760"/>
          </a:xfrm>
          <a:prstGeom prst="rect">
            <a:avLst/>
          </a:prstGeom>
          <a:ln w="0">
            <a:noFill/>
          </a:ln>
        </p:spPr>
      </p:pic>
      <p:pic>
        <p:nvPicPr>
          <p:cNvPr id="133" name="Imagen 2"/>
          <p:cNvPicPr/>
          <p:nvPr/>
        </p:nvPicPr>
        <p:blipFill>
          <a:blip r:embed="rId4"/>
          <a:stretch/>
        </p:blipFill>
        <p:spPr>
          <a:xfrm>
            <a:off x="4310280" y="2404800"/>
            <a:ext cx="1704240" cy="95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140;p 2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04" name="Imagen 167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05" name="Imagen 168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06" name="Imagen 2"/>
          <p:cNvPicPr/>
          <p:nvPr/>
        </p:nvPicPr>
        <p:blipFill>
          <a:blip r:embed="rId4"/>
          <a:stretch/>
        </p:blipFill>
        <p:spPr>
          <a:xfrm>
            <a:off x="111960" y="1445040"/>
            <a:ext cx="3346200" cy="2205000"/>
          </a:xfrm>
          <a:prstGeom prst="rect">
            <a:avLst/>
          </a:prstGeom>
          <a:ln w="0">
            <a:noFill/>
          </a:ln>
        </p:spPr>
      </p:pic>
      <p:sp>
        <p:nvSpPr>
          <p:cNvPr id="207" name="Google Shape;138;p 1"/>
          <p:cNvSpPr/>
          <p:nvPr/>
        </p:nvSpPr>
        <p:spPr>
          <a:xfrm flipH="1">
            <a:off x="681840" y="264960"/>
            <a:ext cx="294948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Theragnosis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Imagen 3"/>
          <p:cNvPicPr/>
          <p:nvPr/>
        </p:nvPicPr>
        <p:blipFill>
          <a:blip r:embed="rId5"/>
          <a:stretch/>
        </p:blipFill>
        <p:spPr>
          <a:xfrm>
            <a:off x="3776760" y="262080"/>
            <a:ext cx="3847680" cy="4241880"/>
          </a:xfrm>
          <a:prstGeom prst="rect">
            <a:avLst/>
          </a:prstGeom>
          <a:ln w="0">
            <a:noFill/>
          </a:ln>
        </p:spPr>
      </p:pic>
      <p:sp>
        <p:nvSpPr>
          <p:cNvPr id="209" name="Google Shape;148;p 13"/>
          <p:cNvSpPr/>
          <p:nvPr/>
        </p:nvSpPr>
        <p:spPr>
          <a:xfrm flipH="1">
            <a:off x="1902600" y="4652280"/>
            <a:ext cx="5721840" cy="91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15000"/>
              </a:lnSpc>
              <a:tabLst>
                <a:tab pos="0" algn="l"/>
              </a:tabLst>
            </a:pP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Imaging-guided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targeted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radionuclide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tumor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therapy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: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From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concept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to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clinical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translation</a:t>
            </a:r>
            <a:endParaRPr lang="es-ES" sz="900" b="0" strike="noStrike" spc="-1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algn="r">
              <a:lnSpc>
                <a:spcPct val="115000"/>
              </a:lnSpc>
              <a:tabLst>
                <a:tab pos="0" algn="l"/>
              </a:tabLst>
            </a:pP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Sung et al.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Advanced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Drug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Delivery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Reviews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,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November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2022</a:t>
            </a:r>
            <a:endParaRPr lang="es-ES" sz="900" b="0" strike="noStrike" spc="-1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210" name="Imagen 5"/>
          <p:cNvPicPr/>
          <p:nvPr/>
        </p:nvPicPr>
        <p:blipFill>
          <a:blip r:embed="rId6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138;p 6"/>
          <p:cNvSpPr/>
          <p:nvPr/>
        </p:nvSpPr>
        <p:spPr>
          <a:xfrm flipH="1">
            <a:off x="681840" y="319680"/>
            <a:ext cx="457092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 baseline="33000">
                <a:solidFill>
                  <a:srgbClr val="008000"/>
                </a:solidFill>
                <a:latin typeface="Source Sans Pro"/>
                <a:ea typeface="Source Sans Pro"/>
              </a:rPr>
              <a:t>99</a:t>
            </a: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Mo/</a:t>
            </a:r>
            <a:r>
              <a:rPr lang="es-ES" sz="1600" b="0" strike="noStrike" spc="-1" baseline="33000">
                <a:solidFill>
                  <a:srgbClr val="008000"/>
                </a:solidFill>
                <a:latin typeface="Source Sans Pro"/>
                <a:ea typeface="Source Sans Pro"/>
              </a:rPr>
              <a:t>99m</a:t>
            </a: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Tc</a:t>
            </a:r>
            <a:r>
              <a:rPr lang="es-ES" sz="1600" b="0" strike="noStrike" spc="-1" baseline="33000">
                <a:solidFill>
                  <a:srgbClr val="008000"/>
                </a:solidFill>
                <a:latin typeface="Source Sans Pro"/>
                <a:ea typeface="Source Sans Pro"/>
              </a:rPr>
              <a:t> </a:t>
            </a: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generators 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Google Shape;140;p 6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3" name="Google Shape;141;p 6"/>
          <p:cNvSpPr/>
          <p:nvPr/>
        </p:nvSpPr>
        <p:spPr>
          <a:xfrm flipH="1">
            <a:off x="7057080" y="3637080"/>
            <a:ext cx="240048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200" b="0" strike="noStrike" spc="-1">
                <a:solidFill>
                  <a:srgbClr val="64A83F"/>
                </a:solidFill>
                <a:latin typeface="Source Sans Pro SemiBold"/>
                <a:ea typeface="Source Sans Pro SemiBold"/>
              </a:rPr>
              <a:t>Subtítulo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Imagen 195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15" name="Imagen 196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16" name="Imagen 198"/>
          <p:cNvPicPr/>
          <p:nvPr/>
        </p:nvPicPr>
        <p:blipFill>
          <a:blip r:embed="rId4"/>
          <a:stretch/>
        </p:blipFill>
        <p:spPr>
          <a:xfrm>
            <a:off x="216000" y="668160"/>
            <a:ext cx="1749600" cy="1903320"/>
          </a:xfrm>
          <a:prstGeom prst="rect">
            <a:avLst/>
          </a:prstGeom>
          <a:ln w="0">
            <a:noFill/>
          </a:ln>
        </p:spPr>
      </p:pic>
      <p:sp>
        <p:nvSpPr>
          <p:cNvPr id="217" name="Google Shape;300;p38"/>
          <p:cNvSpPr/>
          <p:nvPr/>
        </p:nvSpPr>
        <p:spPr>
          <a:xfrm>
            <a:off x="2126880" y="789120"/>
            <a:ext cx="6596280" cy="156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baseline="33000">
                <a:solidFill>
                  <a:srgbClr val="000000"/>
                </a:solidFill>
                <a:latin typeface="Source Sans Pro Light"/>
                <a:ea typeface="Source Sans Pro Light"/>
              </a:rPr>
              <a:t>99m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Tc</a:t>
            </a:r>
            <a:r>
              <a:rPr lang="es-ES" sz="1200" b="0" strike="noStrike" spc="-1" baseline="33000">
                <a:solidFill>
                  <a:srgbClr val="008000"/>
                </a:solidFill>
                <a:latin typeface="Source Sans Pro"/>
                <a:ea typeface="Source Sans Pro"/>
              </a:rPr>
              <a:t>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scintigraphy still accounts for 80% of diagnostics in conventional nuclear medicine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few reactors to produce </a:t>
            </a:r>
            <a:r>
              <a:rPr lang="es-ES" sz="1200" b="0" strike="noStrike" spc="-1" baseline="30000">
                <a:solidFill>
                  <a:srgbClr val="000000"/>
                </a:solidFill>
                <a:latin typeface="Source Sans Pro Light"/>
                <a:ea typeface="Source Sans Pro Light"/>
              </a:rPr>
              <a:t>99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Mo. Manteinance and obsolescence → GLOBAL CRISIS 2010, 2022…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1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IAEA  encourages research centres to develop alternative production of </a:t>
            </a:r>
            <a:r>
              <a:rPr lang="es-ES" sz="1200" b="1" strike="noStrike" spc="-1" baseline="30000">
                <a:solidFill>
                  <a:srgbClr val="000000"/>
                </a:solidFill>
                <a:latin typeface="Source Sans Pro Light"/>
                <a:ea typeface="Source Sans Pro Light"/>
              </a:rPr>
              <a:t>99</a:t>
            </a:r>
            <a:r>
              <a:rPr lang="es-ES" sz="1200" b="1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Mo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Imagen 3"/>
          <p:cNvPicPr/>
          <p:nvPr/>
        </p:nvPicPr>
        <p:blipFill>
          <a:blip r:embed="rId5"/>
          <a:srcRect l="45478" t="28721" r="11565" b="21144"/>
          <a:stretch/>
        </p:blipFill>
        <p:spPr>
          <a:xfrm>
            <a:off x="5380560" y="2536200"/>
            <a:ext cx="3352680" cy="2201040"/>
          </a:xfrm>
          <a:prstGeom prst="rect">
            <a:avLst/>
          </a:prstGeom>
          <a:ln w="0">
            <a:noFill/>
          </a:ln>
        </p:spPr>
      </p:pic>
      <p:sp>
        <p:nvSpPr>
          <p:cNvPr id="219" name="CuadroTexto 5"/>
          <p:cNvSpPr/>
          <p:nvPr/>
        </p:nvSpPr>
        <p:spPr>
          <a:xfrm>
            <a:off x="280080" y="2980800"/>
            <a:ext cx="5199840" cy="166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DONES can produce </a:t>
            </a:r>
            <a:r>
              <a:rPr lang="es-ES" sz="1200" b="0" strike="noStrike" spc="-1" baseline="30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99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Mo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industrial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production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generators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spc="-1" dirty="0" err="1">
                <a:solidFill>
                  <a:srgbClr val="006600"/>
                </a:solidFill>
                <a:latin typeface="Source Sans Pro Light"/>
                <a:ea typeface="Source Sans Pro Light"/>
              </a:rPr>
              <a:t>E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stimated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production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13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TBq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baseline="30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99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Mo 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in 6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days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irradiation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Pharmaceutical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companys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are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interested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in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any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baseline="30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99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Mo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source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to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avoid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 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        future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shortages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P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osible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source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funding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Google Shape;148;p29"/>
          <p:cNvSpPr/>
          <p:nvPr/>
        </p:nvSpPr>
        <p:spPr>
          <a:xfrm flipH="1">
            <a:off x="5914080" y="4676760"/>
            <a:ext cx="2171160" cy="73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900" b="0" strike="noStrike" spc="-1">
                <a:solidFill>
                  <a:srgbClr val="000000"/>
                </a:solidFill>
                <a:latin typeface="Source Sans Pro SemiBold"/>
                <a:ea typeface="Source Sans Pro SemiBold"/>
              </a:rPr>
              <a:t>Courtesy of Prof. Javier Praena</a:t>
            </a:r>
            <a:br>
              <a:rPr sz="900"/>
            </a:br>
            <a:r>
              <a:rPr lang="es-ES" sz="900" b="0" strike="noStrike" spc="-1">
                <a:solidFill>
                  <a:srgbClr val="2F767A"/>
                </a:solidFill>
                <a:latin typeface="Source Sans Pro Light"/>
                <a:ea typeface="Source Sans Pro Light"/>
              </a:rPr>
              <a:t>University of Granada</a:t>
            </a:r>
            <a:endParaRPr lang="es-ES" sz="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Imagen 2"/>
          <p:cNvPicPr/>
          <p:nvPr/>
        </p:nvPicPr>
        <p:blipFill>
          <a:blip r:embed="rId6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138;p 12"/>
          <p:cNvSpPr/>
          <p:nvPr/>
        </p:nvSpPr>
        <p:spPr>
          <a:xfrm flipH="1">
            <a:off x="684000" y="287280"/>
            <a:ext cx="457092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 baseline="33000">
                <a:solidFill>
                  <a:srgbClr val="008000"/>
                </a:solidFill>
                <a:latin typeface="Source Sans Pro"/>
                <a:ea typeface="Source Sans Pro"/>
              </a:rPr>
              <a:t>68</a:t>
            </a: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Ge/</a:t>
            </a:r>
            <a:r>
              <a:rPr lang="es-ES" sz="1600" b="0" strike="noStrike" spc="-1" baseline="33000">
                <a:solidFill>
                  <a:srgbClr val="008000"/>
                </a:solidFill>
                <a:latin typeface="Source Sans Pro"/>
                <a:ea typeface="Source Sans Pro"/>
              </a:rPr>
              <a:t>68</a:t>
            </a: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Ga generators and radiopharmaceuticals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Google Shape;140;p 12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24" name="Imagen 203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25" name="Imagen 204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26" name="Imagen 206"/>
          <p:cNvPicPr/>
          <p:nvPr/>
        </p:nvPicPr>
        <p:blipFill>
          <a:blip r:embed="rId4"/>
          <a:srcRect r="18613"/>
          <a:stretch/>
        </p:blipFill>
        <p:spPr>
          <a:xfrm>
            <a:off x="6657840" y="224280"/>
            <a:ext cx="2398320" cy="2946960"/>
          </a:xfrm>
          <a:prstGeom prst="rect">
            <a:avLst/>
          </a:prstGeom>
          <a:ln w="0">
            <a:noFill/>
          </a:ln>
        </p:spPr>
      </p:pic>
      <p:pic>
        <p:nvPicPr>
          <p:cNvPr id="227" name="Imagen 207"/>
          <p:cNvPicPr/>
          <p:nvPr/>
        </p:nvPicPr>
        <p:blipFill>
          <a:blip r:embed="rId5"/>
          <a:stretch/>
        </p:blipFill>
        <p:spPr>
          <a:xfrm>
            <a:off x="398520" y="2571840"/>
            <a:ext cx="3212640" cy="2120040"/>
          </a:xfrm>
          <a:prstGeom prst="rect">
            <a:avLst/>
          </a:prstGeom>
          <a:ln w="0">
            <a:noFill/>
          </a:ln>
        </p:spPr>
      </p:pic>
      <p:sp>
        <p:nvSpPr>
          <p:cNvPr id="228" name="Google Shape;300;p38"/>
          <p:cNvSpPr/>
          <p:nvPr/>
        </p:nvSpPr>
        <p:spPr>
          <a:xfrm>
            <a:off x="312840" y="840600"/>
            <a:ext cx="6596280" cy="156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Increasing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interest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in PET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imaging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cancer</a:t>
            </a: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infection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cardiology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neurology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.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Chelating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agents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such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DOTA, NOTA, TATE, NODAGA…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lets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labeling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hundreds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molecules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Cyclotron-independent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radiopharmaceuticals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“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demand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”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Availables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at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hospitals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far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away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from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cyclotrons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production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sites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Google Shape;300;p38"/>
          <p:cNvSpPr/>
          <p:nvPr/>
        </p:nvSpPr>
        <p:spPr>
          <a:xfrm>
            <a:off x="3611160" y="2815560"/>
            <a:ext cx="5316480" cy="212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Secular equilibrium between </a:t>
            </a:r>
            <a:r>
              <a:rPr lang="es-ES" sz="1200" b="0" strike="noStrike" spc="-1" baseline="30000">
                <a:solidFill>
                  <a:srgbClr val="000000"/>
                </a:solidFill>
                <a:latin typeface="Source Sans Pro Light"/>
                <a:ea typeface="Source Sans Pro Light"/>
              </a:rPr>
              <a:t>68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Ge and </a:t>
            </a:r>
            <a:r>
              <a:rPr lang="es-ES" sz="1200" b="0" strike="noStrike" spc="-1" baseline="30000">
                <a:solidFill>
                  <a:srgbClr val="000000"/>
                </a:solidFill>
                <a:latin typeface="Source Sans Pro Light"/>
                <a:ea typeface="Source Sans Pro Light"/>
              </a:rPr>
              <a:t>68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Ga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In three half lives of </a:t>
            </a:r>
            <a:r>
              <a:rPr lang="es-ES" sz="1200" b="0" strike="noStrike" spc="-1" baseline="30000">
                <a:solidFill>
                  <a:srgbClr val="000000"/>
                </a:solidFill>
                <a:latin typeface="Source Sans Pro Light"/>
                <a:ea typeface="Source Sans Pro Light"/>
              </a:rPr>
              <a:t>68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Ga (3.4h) nearly 91% of maximum activity generated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Up to three elutions/day, depending on the initial activity and its age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Automated synthesis modules improve radiation protection of personnel and 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        facilitate transfer for routine clinical use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Imagen 3"/>
          <p:cNvPicPr/>
          <p:nvPr/>
        </p:nvPicPr>
        <p:blipFill>
          <a:blip r:embed="rId6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138;p 11"/>
          <p:cNvSpPr/>
          <p:nvPr/>
        </p:nvSpPr>
        <p:spPr>
          <a:xfrm flipH="1">
            <a:off x="681840" y="319680"/>
            <a:ext cx="824292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 </a:t>
            </a:r>
            <a:r>
              <a:rPr lang="es-ES" sz="1600" b="0" strike="noStrike" spc="-1" baseline="33000" dirty="0">
                <a:solidFill>
                  <a:srgbClr val="008000"/>
                </a:solidFill>
                <a:latin typeface="Source Sans Pro"/>
                <a:ea typeface="Source Sans Pro"/>
              </a:rPr>
              <a:t>68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Ga &amp; </a:t>
            </a:r>
            <a:r>
              <a:rPr lang="es-ES" sz="1600" b="0" strike="noStrike" spc="-1" baseline="33000" dirty="0">
                <a:solidFill>
                  <a:srgbClr val="008000"/>
                </a:solidFill>
                <a:latin typeface="Source Sans Pro"/>
                <a:ea typeface="Source Sans Pro"/>
              </a:rPr>
              <a:t>177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Lu-radiopharmaceuticals. PET </a:t>
            </a:r>
            <a:r>
              <a:rPr lang="es-ES" sz="1600" b="0" strike="noStrike" spc="-1" dirty="0" err="1">
                <a:solidFill>
                  <a:srgbClr val="008000"/>
                </a:solidFill>
                <a:latin typeface="Source Sans Pro"/>
                <a:ea typeface="Source Sans Pro"/>
              </a:rPr>
              <a:t>imaging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 &amp; </a:t>
            </a:r>
            <a:r>
              <a:rPr lang="es-ES" sz="1600" b="0" strike="noStrike" spc="-1" dirty="0" err="1">
                <a:solidFill>
                  <a:srgbClr val="008000"/>
                </a:solidFill>
                <a:latin typeface="Source Sans Pro"/>
                <a:ea typeface="Source Sans Pro"/>
              </a:rPr>
              <a:t>Therapy</a:t>
            </a: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Google Shape;140;p 11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33" name="Imagen 212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34" name="Imagen 213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sp>
        <p:nvSpPr>
          <p:cNvPr id="235" name="Google Shape;300;p38"/>
          <p:cNvSpPr/>
          <p:nvPr/>
        </p:nvSpPr>
        <p:spPr>
          <a:xfrm>
            <a:off x="493920" y="520560"/>
            <a:ext cx="6990480" cy="156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Major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clinical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impact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theragnostic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pair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68Ga and 177Lu –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labelled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counterpart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Applications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are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steadily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increasing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following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clinical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demand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Promising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new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radiotracers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such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as CXCR4 and FAPI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ligands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are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eagerly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awaited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Google Shape;300;p38"/>
          <p:cNvSpPr/>
          <p:nvPr/>
        </p:nvSpPr>
        <p:spPr>
          <a:xfrm>
            <a:off x="5328000" y="1629000"/>
            <a:ext cx="4197960" cy="156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[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68Ga]Ga-DOTATOC and [177Lu]Lu-DOTATATE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[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68Ga]Ga-PSMA-11 and [177Lu]Lu-PSMA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[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68Ga]Ga-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Pentixafor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 and [177Lu]Lu-CXCR4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antagonist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      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[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68Ga]Ga-FAPI-4 and [177Lu]Lu-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analogue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Imagen 3"/>
          <p:cNvPicPr/>
          <p:nvPr/>
        </p:nvPicPr>
        <p:blipFill>
          <a:blip r:embed="rId4"/>
          <a:stretch/>
        </p:blipFill>
        <p:spPr>
          <a:xfrm>
            <a:off x="404280" y="2083680"/>
            <a:ext cx="4923360" cy="2069640"/>
          </a:xfrm>
          <a:prstGeom prst="rect">
            <a:avLst/>
          </a:prstGeom>
          <a:ln w="0">
            <a:noFill/>
          </a:ln>
        </p:spPr>
      </p:pic>
      <p:sp>
        <p:nvSpPr>
          <p:cNvPr id="238" name="CuadroTexto 5"/>
          <p:cNvSpPr/>
          <p:nvPr/>
        </p:nvSpPr>
        <p:spPr>
          <a:xfrm>
            <a:off x="149400" y="4154040"/>
            <a:ext cx="7684200" cy="229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Civan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, C., et al.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role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[68 Ga]Ga-FAPI-04 PET/CT in renal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cell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carcinoma: a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preliminary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study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.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Eur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J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Nucl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Med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Mol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Imaging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(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October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2023)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Imagen 6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138;p 7"/>
          <p:cNvSpPr/>
          <p:nvPr/>
        </p:nvSpPr>
        <p:spPr>
          <a:xfrm flipH="1">
            <a:off x="684000" y="212400"/>
            <a:ext cx="457092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 baseline="33000" dirty="0">
                <a:solidFill>
                  <a:srgbClr val="008000"/>
                </a:solidFill>
                <a:latin typeface="Source Sans Pro"/>
                <a:ea typeface="Source Sans Pro"/>
              </a:rPr>
              <a:t>89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Zr-radiopharmaceuticals</a:t>
            </a: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Google Shape;140;p 7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47" name="Imagen 219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48" name="Imagen 220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"/>
          <p:cNvPicPr/>
          <p:nvPr/>
        </p:nvPicPr>
        <p:blipFill>
          <a:blip r:embed="rId4"/>
          <a:stretch/>
        </p:blipFill>
        <p:spPr>
          <a:xfrm>
            <a:off x="3816000" y="216000"/>
            <a:ext cx="2253960" cy="486540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6" descr="Resultado de imagen de anticuerpos radiactivos">
            <a:hlinkClick r:id="rId5"/>
          </p:cNvPr>
          <p:cNvPicPr/>
          <p:nvPr/>
        </p:nvPicPr>
        <p:blipFill>
          <a:blip r:embed="rId6"/>
          <a:stretch/>
        </p:blipFill>
        <p:spPr>
          <a:xfrm>
            <a:off x="6274080" y="1440000"/>
            <a:ext cx="2653560" cy="26521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/>
          <p:cNvPicPr/>
          <p:nvPr/>
        </p:nvPicPr>
        <p:blipFill>
          <a:blip r:embed="rId7"/>
          <a:stretch/>
        </p:blipFill>
        <p:spPr>
          <a:xfrm>
            <a:off x="473760" y="524880"/>
            <a:ext cx="3138120" cy="4247640"/>
          </a:xfrm>
          <a:prstGeom prst="rect">
            <a:avLst/>
          </a:prstGeom>
          <a:ln w="0">
            <a:noFill/>
          </a:ln>
        </p:spPr>
      </p:pic>
      <p:pic>
        <p:nvPicPr>
          <p:cNvPr id="252" name="Imagen 2"/>
          <p:cNvPicPr/>
          <p:nvPr/>
        </p:nvPicPr>
        <p:blipFill>
          <a:blip r:embed="rId8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138;p 15"/>
          <p:cNvSpPr/>
          <p:nvPr/>
        </p:nvSpPr>
        <p:spPr>
          <a:xfrm flipH="1">
            <a:off x="685800" y="206280"/>
            <a:ext cx="45698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 baseline="33000" dirty="0">
                <a:solidFill>
                  <a:srgbClr val="008000"/>
                </a:solidFill>
                <a:latin typeface="Source Sans Pro"/>
                <a:ea typeface="Source Sans Pro"/>
              </a:rPr>
              <a:t>225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Ac-radiopharmaceuticals</a:t>
            </a: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Google Shape;140;p 15"/>
          <p:cNvSpPr/>
          <p:nvPr/>
        </p:nvSpPr>
        <p:spPr>
          <a:xfrm rot="5400000">
            <a:off x="4517280" y="-3829680"/>
            <a:ext cx="112320" cy="777492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55" name="Imagen 335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2600" cy="358560"/>
          </a:xfrm>
          <a:prstGeom prst="rect">
            <a:avLst/>
          </a:prstGeom>
          <a:ln w="0">
            <a:noFill/>
          </a:ln>
        </p:spPr>
      </p:pic>
      <p:pic>
        <p:nvPicPr>
          <p:cNvPr id="256" name="Imagen 336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2600" cy="358560"/>
          </a:xfrm>
          <a:prstGeom prst="rect">
            <a:avLst/>
          </a:prstGeom>
          <a:ln w="0">
            <a:noFill/>
          </a:ln>
        </p:spPr>
      </p:pic>
      <p:pic>
        <p:nvPicPr>
          <p:cNvPr id="261" name="Imagen 2"/>
          <p:cNvPicPr/>
          <p:nvPr/>
        </p:nvPicPr>
        <p:blipFill>
          <a:blip r:embed="rId4"/>
          <a:stretch/>
        </p:blipFill>
        <p:spPr>
          <a:xfrm>
            <a:off x="577440" y="901080"/>
            <a:ext cx="3449160" cy="3160260"/>
          </a:xfrm>
          <a:prstGeom prst="rect">
            <a:avLst/>
          </a:prstGeom>
          <a:ln w="0">
            <a:noFill/>
          </a:ln>
        </p:spPr>
      </p:pic>
      <p:pic>
        <p:nvPicPr>
          <p:cNvPr id="262" name="Imagen 1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  <p:pic>
        <p:nvPicPr>
          <p:cNvPr id="2" name="Imagen 312">
            <a:extLst>
              <a:ext uri="{FF2B5EF4-FFF2-40B4-BE49-F238E27FC236}">
                <a16:creationId xmlns:a16="http://schemas.microsoft.com/office/drawing/2014/main" id="{BD2736AA-DA5B-95F5-C96E-F19F0BD3E264}"/>
              </a:ext>
            </a:extLst>
          </p:cNvPr>
          <p:cNvPicPr/>
          <p:nvPr/>
        </p:nvPicPr>
        <p:blipFill>
          <a:blip r:embed="rId6"/>
          <a:srcRect t="14292" b="3240"/>
          <a:stretch/>
        </p:blipFill>
        <p:spPr>
          <a:xfrm>
            <a:off x="4148114" y="943553"/>
            <a:ext cx="4569840" cy="2898606"/>
          </a:xfrm>
          <a:prstGeom prst="rect">
            <a:avLst/>
          </a:prstGeom>
          <a:ln w="0">
            <a:noFill/>
          </a:ln>
        </p:spPr>
      </p:pic>
      <p:sp>
        <p:nvSpPr>
          <p:cNvPr id="3" name="Google Shape;148;p29">
            <a:extLst>
              <a:ext uri="{FF2B5EF4-FFF2-40B4-BE49-F238E27FC236}">
                <a16:creationId xmlns:a16="http://schemas.microsoft.com/office/drawing/2014/main" id="{6A81F33E-44F4-07BF-27A2-2D87CF1D0E6D}"/>
              </a:ext>
            </a:extLst>
          </p:cNvPr>
          <p:cNvSpPr/>
          <p:nvPr/>
        </p:nvSpPr>
        <p:spPr>
          <a:xfrm flipH="1">
            <a:off x="7295987" y="3935880"/>
            <a:ext cx="2171160" cy="25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900" b="0" i="1" strike="noStrike" spc="-1" dirty="0" err="1">
                <a:solidFill>
                  <a:srgbClr val="000000"/>
                </a:solidFill>
                <a:latin typeface="Source Sans Pro SemiBold"/>
                <a:ea typeface="Source Sans Pro SemiBold"/>
              </a:rPr>
              <a:t>Courtesy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SemiBold"/>
                <a:ea typeface="Source Sans Pro SemiBold"/>
              </a:rPr>
              <a:t>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SemiBold"/>
                <a:ea typeface="Source Sans Pro SemiBold"/>
              </a:rPr>
              <a:t>of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SemiBold"/>
                <a:ea typeface="Source Sans Pro SemiBold"/>
              </a:rPr>
              <a:t>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SemiBold"/>
                <a:ea typeface="Source Sans Pro SemiBold"/>
              </a:rPr>
              <a:t>Fusion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Google Shape;138;p 15">
            <a:extLst>
              <a:ext uri="{FF2B5EF4-FFF2-40B4-BE49-F238E27FC236}">
                <a16:creationId xmlns:a16="http://schemas.microsoft.com/office/drawing/2014/main" id="{2AA65D4F-73BD-22D5-5575-CA92674FA75B}"/>
              </a:ext>
            </a:extLst>
          </p:cNvPr>
          <p:cNvSpPr/>
          <p:nvPr/>
        </p:nvSpPr>
        <p:spPr>
          <a:xfrm flipH="1">
            <a:off x="3463342" y="4450860"/>
            <a:ext cx="3038126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 dirty="0" err="1">
                <a:solidFill>
                  <a:srgbClr val="008000"/>
                </a:solidFill>
                <a:latin typeface="Source Sans Pro"/>
                <a:ea typeface="Source Sans Pro"/>
              </a:rPr>
              <a:t>Very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 </a:t>
            </a:r>
            <a:r>
              <a:rPr lang="es-ES" sz="1600" b="0" strike="noStrike" spc="-1" dirty="0" err="1">
                <a:solidFill>
                  <a:srgbClr val="008000"/>
                </a:solidFill>
                <a:latin typeface="Source Sans Pro"/>
                <a:ea typeface="Source Sans Pro"/>
              </a:rPr>
              <a:t>low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 </a:t>
            </a:r>
            <a:r>
              <a:rPr lang="es-ES" sz="1600" b="0" strike="noStrike" spc="-1" dirty="0" err="1">
                <a:solidFill>
                  <a:srgbClr val="008000"/>
                </a:solidFill>
                <a:latin typeface="Source Sans Pro"/>
                <a:ea typeface="Source Sans Pro"/>
              </a:rPr>
              <a:t>availability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 </a:t>
            </a:r>
            <a:r>
              <a:rPr lang="es-ES" sz="1600" b="0" strike="noStrike" spc="-1" dirty="0" err="1">
                <a:solidFill>
                  <a:srgbClr val="008000"/>
                </a:solidFill>
                <a:latin typeface="Source Sans Pro"/>
                <a:ea typeface="Source Sans Pro"/>
              </a:rPr>
              <a:t>of</a:t>
            </a:r>
            <a:r>
              <a:rPr lang="es-ES" sz="1600" b="0" strike="noStrike" spc="-1" dirty="0">
                <a:solidFill>
                  <a:srgbClr val="008000"/>
                </a:solidFill>
                <a:latin typeface="Source Sans Pro"/>
                <a:ea typeface="Source Sans Pro"/>
              </a:rPr>
              <a:t> Ac-225</a:t>
            </a: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34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138;p 10"/>
          <p:cNvSpPr/>
          <p:nvPr/>
        </p:nvSpPr>
        <p:spPr>
          <a:xfrm flipH="1">
            <a:off x="682560" y="342000"/>
            <a:ext cx="777600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 baseline="33000">
                <a:solidFill>
                  <a:srgbClr val="008000"/>
                </a:solidFill>
                <a:latin typeface="Source Sans Pro"/>
                <a:ea typeface="Source Sans Pro"/>
              </a:rPr>
              <a:t>64</a:t>
            </a: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Cu and </a:t>
            </a:r>
            <a:r>
              <a:rPr lang="es-ES" sz="1600" b="0" strike="noStrike" spc="-1" baseline="30000">
                <a:solidFill>
                  <a:srgbClr val="008000"/>
                </a:solidFill>
                <a:latin typeface="Source Sans Pro"/>
                <a:ea typeface="Source Sans Pro"/>
              </a:rPr>
              <a:t>67</a:t>
            </a: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Cu radiopharmaceuticals. ImmunoPET imaging and therapy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Google Shape;140;p 10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72" name="Imagen 271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273" name="Imagen 272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sp>
        <p:nvSpPr>
          <p:cNvPr id="274" name="Google Shape;300;p38"/>
          <p:cNvSpPr/>
          <p:nvPr/>
        </p:nvSpPr>
        <p:spPr>
          <a:xfrm>
            <a:off x="456992" y="1472769"/>
            <a:ext cx="3217386" cy="26381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baseline="33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64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Cu  t</a:t>
            </a:r>
            <a:r>
              <a:rPr lang="es-ES" sz="1200" b="0" strike="noStrike" spc="-1" baseline="-25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1/2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→ 12.7h</a:t>
            </a: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.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 PET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imaging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(</a:t>
            </a:r>
            <a:r>
              <a:rPr lang="el-GR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β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+)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baseline="33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67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Cu t</a:t>
            </a:r>
            <a:r>
              <a:rPr lang="es-ES" sz="1200" b="0" strike="noStrike" spc="-1" baseline="-25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1/2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→ 61.8h. </a:t>
            </a:r>
            <a:r>
              <a:rPr lang="el-GR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β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- (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therapy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) and gamma</a:t>
            </a: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         “ideal </a:t>
            </a:r>
            <a:r>
              <a:rPr lang="es-ES" sz="1200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but</a:t>
            </a: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inaccesible </a:t>
            </a:r>
            <a:r>
              <a:rPr lang="es-ES" sz="1200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isotope</a:t>
            </a:r>
            <a:r>
              <a:rPr lang="es-ES" sz="1200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”</a:t>
            </a:r>
            <a:endParaRPr lang="es-ES" sz="1200" b="0" strike="noStrike" spc="-1" dirty="0">
              <a:solidFill>
                <a:srgbClr val="000000"/>
              </a:solidFill>
              <a:latin typeface="Source Sans Pro Light"/>
              <a:ea typeface="Source Sans Pro Light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well-established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coordination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chemistry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copper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opens up a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wide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research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line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this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theragnostic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pair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Google Shape;138;p 10"/>
          <p:cNvSpPr/>
          <p:nvPr/>
        </p:nvSpPr>
        <p:spPr>
          <a:xfrm flipH="1">
            <a:off x="2788560" y="4801680"/>
            <a:ext cx="467316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… and so many radiopharmaceuticals…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Imagen 4"/>
          <p:cNvPicPr/>
          <p:nvPr/>
        </p:nvPicPr>
        <p:blipFill>
          <a:blip r:embed="rId4"/>
          <a:stretch/>
        </p:blipFill>
        <p:spPr>
          <a:xfrm>
            <a:off x="4326120" y="701280"/>
            <a:ext cx="4554360" cy="3740400"/>
          </a:xfrm>
          <a:prstGeom prst="rect">
            <a:avLst/>
          </a:prstGeom>
          <a:ln w="0">
            <a:noFill/>
          </a:ln>
        </p:spPr>
      </p:pic>
      <p:sp>
        <p:nvSpPr>
          <p:cNvPr id="277" name="CuadroTexto 6"/>
          <p:cNvSpPr/>
          <p:nvPr/>
        </p:nvSpPr>
        <p:spPr>
          <a:xfrm>
            <a:off x="833400" y="4422240"/>
            <a:ext cx="8094240" cy="229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Krasnovskaya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et al.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Recent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Advances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in </a:t>
            </a:r>
            <a:r>
              <a:rPr lang="es-ES" sz="900" b="0" i="1" strike="noStrike" spc="-1" baseline="30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64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Cu/</a:t>
            </a:r>
            <a:r>
              <a:rPr lang="es-ES" sz="900" b="0" i="1" strike="noStrike" spc="-1" baseline="30000" dirty="0">
                <a:solidFill>
                  <a:srgbClr val="000000"/>
                </a:solidFill>
                <a:latin typeface="Source Sans Pro Light"/>
                <a:ea typeface="Source Sans Pro Light"/>
              </a:rPr>
              <a:t>67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Cu-Based </a:t>
            </a:r>
            <a:r>
              <a:rPr lang="es-ES" sz="900" b="0" i="1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Radiopharmaceuticals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. </a:t>
            </a:r>
            <a:r>
              <a:rPr lang="es-ES" sz="900" i="1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International </a:t>
            </a:r>
            <a:r>
              <a:rPr lang="es-ES" sz="900" i="1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Journal</a:t>
            </a:r>
            <a:r>
              <a:rPr lang="es-ES" sz="900" i="1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900" i="1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900" i="1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Molecular </a:t>
            </a:r>
            <a:r>
              <a:rPr lang="es-ES" sz="900" i="1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Sciences</a:t>
            </a:r>
            <a:r>
              <a:rPr lang="es-ES" sz="900" i="1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.</a:t>
            </a:r>
            <a:r>
              <a:rPr lang="es-ES" sz="900" b="0" i="1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2023 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Imagen 1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A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112;p27"/>
          <p:cNvSpPr/>
          <p:nvPr/>
        </p:nvSpPr>
        <p:spPr>
          <a:xfrm flipH="1">
            <a:off x="2948400" y="347040"/>
            <a:ext cx="2949480" cy="5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0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Conclusions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Google Shape;116;p27"/>
          <p:cNvSpPr/>
          <p:nvPr/>
        </p:nvSpPr>
        <p:spPr>
          <a:xfrm flipH="1">
            <a:off x="436320" y="780120"/>
            <a:ext cx="8287920" cy="359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br>
              <a:rPr sz="1400" dirty="0"/>
            </a:b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●       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development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of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radioisotopes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with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alpha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, beta and gamma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emissions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is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crucial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to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advance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of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         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theragnostics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●       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installation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of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non-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power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research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reactors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and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isotope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accelerators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is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necessary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to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achive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this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goal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●        New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radiopharmaceuticals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are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needed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for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treatment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of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inoperable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cancer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, Alzheimer desease…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●       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Production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of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medical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radioisotopes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at DONES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boots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the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likelihood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of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developing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radiopharmaceuticals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for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         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efficient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diagnosis and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treatment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●        </a:t>
            </a:r>
            <a:r>
              <a:rPr lang="es-ES" sz="1400" b="0" strike="noStrike" spc="-1" baseline="30000" dirty="0">
                <a:solidFill>
                  <a:srgbClr val="FFFFFF"/>
                </a:solidFill>
                <a:latin typeface="Source Sans Pro Light"/>
                <a:ea typeface="Source Sans Pro Light"/>
              </a:rPr>
              <a:t>99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Mo/</a:t>
            </a:r>
            <a:r>
              <a:rPr lang="es-ES" sz="1400" b="0" strike="noStrike" spc="-1" baseline="30000" dirty="0">
                <a:solidFill>
                  <a:srgbClr val="FFFFFF"/>
                </a:solidFill>
                <a:latin typeface="Source Sans Pro Light"/>
                <a:ea typeface="Source Sans Pro Light"/>
              </a:rPr>
              <a:t>99m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Tc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production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at DONES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may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help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mitigate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global </a:t>
            </a:r>
            <a:r>
              <a:rPr lang="es-ES" sz="1400" b="0" strike="noStrike" spc="-1" baseline="30000" dirty="0">
                <a:solidFill>
                  <a:srgbClr val="FFFFFF"/>
                </a:solidFill>
                <a:latin typeface="Source Sans Pro Light"/>
                <a:ea typeface="Source Sans Pro Light"/>
              </a:rPr>
              <a:t>99m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Tc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deficit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for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conventional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Nuclear Medicine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●        At DONES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every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step,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from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radioisotope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to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patient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,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is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</a:t>
            </a:r>
            <a:r>
              <a:rPr lang="es-ES" sz="1400" b="0" strike="noStrike" spc="-1" dirty="0" err="1">
                <a:solidFill>
                  <a:srgbClr val="FFFFFF"/>
                </a:solidFill>
                <a:latin typeface="Source Sans Pro Light"/>
                <a:ea typeface="Source Sans Pro Light"/>
              </a:rPr>
              <a:t>completely</a:t>
            </a:r>
            <a:r>
              <a:rPr lang="es-ES" sz="14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new → INNOVATION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126;p28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82" name="Imagen 1"/>
          <p:cNvPicPr/>
          <p:nvPr/>
        </p:nvPicPr>
        <p:blipFill>
          <a:blip r:embed="rId3"/>
          <a:srcRect t="18321" r="22435"/>
          <a:stretch/>
        </p:blipFill>
        <p:spPr>
          <a:xfrm>
            <a:off x="2431440" y="1708920"/>
            <a:ext cx="3775680" cy="2981880"/>
          </a:xfrm>
          <a:prstGeom prst="rect">
            <a:avLst/>
          </a:prstGeom>
          <a:ln w="0">
            <a:noFill/>
          </a:ln>
          <a:effectLst>
            <a:outerShdw blurRad="150120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3" name="Imagen 4"/>
          <p:cNvPicPr/>
          <p:nvPr/>
        </p:nvPicPr>
        <p:blipFill>
          <a:blip r:embed="rId4"/>
          <a:srcRect l="5503" t="29738" r="6168" b="32021"/>
          <a:stretch/>
        </p:blipFill>
        <p:spPr>
          <a:xfrm>
            <a:off x="0" y="2591280"/>
            <a:ext cx="2161440" cy="935280"/>
          </a:xfrm>
          <a:prstGeom prst="rect">
            <a:avLst/>
          </a:prstGeom>
          <a:ln w="0">
            <a:noFill/>
          </a:ln>
        </p:spPr>
      </p:pic>
      <p:sp>
        <p:nvSpPr>
          <p:cNvPr id="284" name="Google Shape;141;p 15"/>
          <p:cNvSpPr/>
          <p:nvPr/>
        </p:nvSpPr>
        <p:spPr>
          <a:xfrm flipH="1">
            <a:off x="2065320" y="452520"/>
            <a:ext cx="4507920" cy="70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6000" b="0" strike="noStrike" spc="-1">
                <a:solidFill>
                  <a:srgbClr val="64A83F"/>
                </a:solidFill>
                <a:latin typeface="Source Sans Pro SemiBold"/>
                <a:ea typeface="DejaVu Sans"/>
              </a:rPr>
              <a:t>THANKS</a:t>
            </a:r>
            <a:endParaRPr lang="es-ES" sz="6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Imagen 3"/>
          <p:cNvPicPr/>
          <p:nvPr/>
        </p:nvPicPr>
        <p:blipFill>
          <a:blip r:embed="rId5"/>
          <a:stretch/>
        </p:blipFill>
        <p:spPr>
          <a:xfrm>
            <a:off x="6329160" y="2725920"/>
            <a:ext cx="2649960" cy="66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24;p28"/>
          <p:cNvSpPr/>
          <p:nvPr/>
        </p:nvSpPr>
        <p:spPr>
          <a:xfrm flipH="1">
            <a:off x="684000" y="280800"/>
            <a:ext cx="2949480" cy="33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6600"/>
                </a:solidFill>
                <a:latin typeface="Source Sans Pro"/>
                <a:ea typeface="Source Sans Pro"/>
              </a:rPr>
              <a:t>DONES neutron source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26;p28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36" name="Imagen 137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596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137" name="Imagen 3"/>
          <p:cNvPicPr/>
          <p:nvPr/>
        </p:nvPicPr>
        <p:blipFill>
          <a:blip r:embed="rId4"/>
          <a:stretch/>
        </p:blipFill>
        <p:spPr>
          <a:xfrm>
            <a:off x="1523880" y="516960"/>
            <a:ext cx="6095520" cy="4345560"/>
          </a:xfrm>
          <a:prstGeom prst="rect">
            <a:avLst/>
          </a:prstGeom>
          <a:ln w="0">
            <a:noFill/>
          </a:ln>
        </p:spPr>
      </p:pic>
      <p:pic>
        <p:nvPicPr>
          <p:cNvPr id="138" name="Imagen 1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0;p 3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3" name="Google Shape;148;p 3"/>
          <p:cNvSpPr/>
          <p:nvPr/>
        </p:nvSpPr>
        <p:spPr>
          <a:xfrm flipH="1">
            <a:off x="5197680" y="4637160"/>
            <a:ext cx="2159640" cy="73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900" b="0" strike="noStrike" spc="-1">
                <a:solidFill>
                  <a:srgbClr val="000000"/>
                </a:solidFill>
                <a:latin typeface="Arial"/>
                <a:ea typeface="DejaVu Sans"/>
              </a:rPr>
              <a:t>Courtesy of Prof. Javier Praena</a:t>
            </a:r>
            <a:endParaRPr lang="es-ES" sz="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900" b="0" strike="noStrike" spc="-1">
                <a:solidFill>
                  <a:srgbClr val="2F767A"/>
                </a:solidFill>
                <a:latin typeface="Source Sans Pro Light"/>
                <a:ea typeface="Source Sans Pro Light"/>
              </a:rPr>
              <a:t>University of Granada</a:t>
            </a:r>
            <a:endParaRPr lang="es-E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Google Shape;149;p 3"/>
          <p:cNvSpPr/>
          <p:nvPr/>
        </p:nvSpPr>
        <p:spPr>
          <a:xfrm rot="10800000">
            <a:off x="3096360" y="4247640"/>
            <a:ext cx="2887560" cy="360"/>
          </a:xfrm>
          <a:prstGeom prst="straightConnector1">
            <a:avLst/>
          </a:prstGeom>
          <a:noFill/>
          <a:ln w="9360">
            <a:solidFill>
              <a:srgbClr val="94949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45" name="Imagen 187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146" name="Imagen 188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47" name="Tabla 2"/>
          <p:cNvGraphicFramePr/>
          <p:nvPr>
            <p:extLst>
              <p:ext uri="{D42A27DB-BD31-4B8C-83A1-F6EECF244321}">
                <p14:modId xmlns:p14="http://schemas.microsoft.com/office/powerpoint/2010/main" val="817559798"/>
              </p:ext>
            </p:extLst>
          </p:nvPr>
        </p:nvGraphicFramePr>
        <p:xfrm>
          <a:off x="863280" y="533250"/>
          <a:ext cx="7223040" cy="3799440"/>
        </p:xfrm>
        <a:graphic>
          <a:graphicData uri="http://schemas.openxmlformats.org/drawingml/2006/table">
            <a:tbl>
              <a:tblPr/>
              <a:tblGrid>
                <a:gridCol w="9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08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Isotope</a:t>
                      </a:r>
                      <a:endParaRPr lang="es-ES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Half life</a:t>
                      </a:r>
                      <a:endParaRPr lang="es-ES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Conventional reaction</a:t>
                      </a:r>
                      <a:endParaRPr lang="es-ES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Reaction at DONES</a:t>
                      </a:r>
                      <a:endParaRPr lang="es-ES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Application</a:t>
                      </a:r>
                      <a:endParaRPr lang="es-ES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11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C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20 min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p + </a:t>
                      </a: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14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B(d,n) low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PET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13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10 min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 + </a:t>
                      </a: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13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12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C(d,n) low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Cardiac PET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O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 min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 + </a:t>
                      </a: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14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N(d,n) low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Cardiac PET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18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F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109 min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 + </a:t>
                      </a: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d+</a:t>
                      </a: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Ne-&gt; </a:t>
                      </a:r>
                      <a:r>
                        <a:rPr lang="el-GR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α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+</a:t>
                      </a: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PET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68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Ge/</a:t>
                      </a: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68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Ga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270d / 68 min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69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Ga(d,3n) high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PET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99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Mo/ </a:t>
                      </a: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99m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Tc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66 h / 6h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100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Mo(n,2n)</a:t>
                      </a: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99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Mo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gamma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64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Cu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12.6h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63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Cu(d,p) low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ImmunoPET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89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Zr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78 h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89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Y(d,p) low – high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ImmunoPET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177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Lu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 d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n + </a:t>
                      </a: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176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Yb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176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Yb(d,p) high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β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- Therapy, gamma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90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Y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64 h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89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Y(d,p)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β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- Radioembolisation liver tumour, synoviorthesis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225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Ac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10 d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0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CHALLENGE</a:t>
                      </a:r>
                      <a:endParaRPr lang="es-ES" sz="800" b="0" strike="noStrike" spc="-1" baseline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α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Therapy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161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Ho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2.5 h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161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Dy(d,2n) high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Auger electron Therapy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125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I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59 d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126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Te(d,3n) high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Auger electron Therapy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111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In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2.8 d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112</a:t>
                      </a: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Cd(d,3n) high E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Auger electron Therapy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195m</a:t>
                      </a: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Pt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800" b="0" strike="noStrike" spc="-1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4 d</a:t>
                      </a:r>
                      <a:endParaRPr lang="es-ES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b="0" strike="noStrike" spc="-1">
                        <a:solidFill>
                          <a:schemeClr val="dk1"/>
                        </a:solidFill>
                        <a:latin typeface="Arial"/>
                        <a:ea typeface="DejaVu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800" b="0" strike="noStrike" spc="-1" baseline="30000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nat</a:t>
                      </a:r>
                      <a:r>
                        <a:rPr lang="es-ES" sz="8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Pt</a:t>
                      </a:r>
                      <a:r>
                        <a:rPr lang="es-ES" sz="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(</a:t>
                      </a:r>
                      <a:r>
                        <a:rPr lang="es-ES" sz="8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d,x</a:t>
                      </a:r>
                      <a:r>
                        <a:rPr lang="es-ES" sz="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) </a:t>
                      </a:r>
                      <a:r>
                        <a:rPr lang="es-ES" sz="8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high</a:t>
                      </a:r>
                      <a:r>
                        <a:rPr lang="es-ES" sz="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E</a:t>
                      </a:r>
                      <a:endParaRPr lang="es-ES" sz="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8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Auger</a:t>
                      </a:r>
                      <a:r>
                        <a:rPr lang="es-ES" sz="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s-ES" sz="8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electron</a:t>
                      </a:r>
                      <a:r>
                        <a:rPr lang="es-ES" sz="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es-ES" sz="8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Therapy</a:t>
                      </a:r>
                      <a:endParaRPr lang="es-ES" sz="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48" name="Google Shape;138;p 3"/>
          <p:cNvSpPr/>
          <p:nvPr/>
        </p:nvSpPr>
        <p:spPr>
          <a:xfrm flipH="1">
            <a:off x="681840" y="205200"/>
            <a:ext cx="712620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Medical radioisotopes under study at DONES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Google Shape;149;p 1"/>
          <p:cNvSpPr/>
          <p:nvPr/>
        </p:nvSpPr>
        <p:spPr>
          <a:xfrm rot="10800000">
            <a:off x="5198760" y="4500360"/>
            <a:ext cx="2887560" cy="360"/>
          </a:xfrm>
          <a:prstGeom prst="straightConnector1">
            <a:avLst/>
          </a:prstGeom>
          <a:noFill/>
          <a:ln w="9360">
            <a:solidFill>
              <a:srgbClr val="94949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highlight>
                <a:srgbClr val="006600"/>
              </a:highlight>
              <a:latin typeface="Arial"/>
              <a:ea typeface="DejaVu Sans"/>
            </a:endParaRPr>
          </a:p>
        </p:txBody>
      </p:sp>
      <p:pic>
        <p:nvPicPr>
          <p:cNvPr id="150" name="Imagen 4"/>
          <p:cNvPicPr/>
          <p:nvPr/>
        </p:nvPicPr>
        <p:blipFill>
          <a:blip r:embed="rId4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38;p 20"/>
          <p:cNvSpPr/>
          <p:nvPr/>
        </p:nvSpPr>
        <p:spPr>
          <a:xfrm flipH="1">
            <a:off x="685080" y="180000"/>
            <a:ext cx="46076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Emerging medical radioisotopes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Google Shape;140;p 20"/>
          <p:cNvSpPr/>
          <p:nvPr/>
        </p:nvSpPr>
        <p:spPr>
          <a:xfrm rot="5400000">
            <a:off x="4517280" y="-3829680"/>
            <a:ext cx="112320" cy="777492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3" name="Google Shape;148;p 12"/>
          <p:cNvSpPr/>
          <p:nvPr/>
        </p:nvSpPr>
        <p:spPr>
          <a:xfrm flipH="1">
            <a:off x="1330560" y="4608360"/>
            <a:ext cx="6307920" cy="73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15000"/>
              </a:lnSpc>
              <a:tabLst>
                <a:tab pos="0" algn="l"/>
              </a:tabLst>
            </a:pPr>
            <a:r>
              <a:rPr lang="es-ES" sz="900" i="1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ung et al.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Imaging-guided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targeted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radionuclide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tumor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therapy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: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From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concept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to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clinical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translation</a:t>
            </a:r>
            <a:endParaRPr lang="es-ES" sz="900" b="0" i="1" strike="noStrike" spc="-1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algn="r">
              <a:lnSpc>
                <a:spcPct val="115000"/>
              </a:lnSpc>
              <a:tabLst>
                <a:tab pos="0" algn="l"/>
              </a:tabLst>
            </a:pP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Advanced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Drug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Delivery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Reviews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, </a:t>
            </a:r>
            <a:r>
              <a:rPr lang="es-ES" sz="9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November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2022</a:t>
            </a:r>
            <a:br>
              <a:rPr sz="9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endParaRPr lang="es-ES" sz="900" b="0" strike="noStrike" spc="-1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54" name="Imagen 216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2600" cy="358560"/>
          </a:xfrm>
          <a:prstGeom prst="rect">
            <a:avLst/>
          </a:prstGeom>
          <a:ln w="0">
            <a:noFill/>
          </a:ln>
        </p:spPr>
      </p:pic>
      <p:pic>
        <p:nvPicPr>
          <p:cNvPr id="155" name="Imagen 218"/>
          <p:cNvPicPr/>
          <p:nvPr/>
        </p:nvPicPr>
        <p:blipFill>
          <a:blip r:embed="rId4"/>
          <a:stretch/>
        </p:blipFill>
        <p:spPr>
          <a:xfrm>
            <a:off x="1414440" y="720720"/>
            <a:ext cx="6140520" cy="3887280"/>
          </a:xfrm>
          <a:prstGeom prst="rect">
            <a:avLst/>
          </a:prstGeom>
          <a:ln w="0">
            <a:noFill/>
          </a:ln>
        </p:spPr>
      </p:pic>
      <p:pic>
        <p:nvPicPr>
          <p:cNvPr id="156" name="Imagen 1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38;p 2"/>
          <p:cNvSpPr/>
          <p:nvPr/>
        </p:nvSpPr>
        <p:spPr>
          <a:xfrm flipH="1">
            <a:off x="684720" y="310320"/>
            <a:ext cx="683136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Medical radioisotopes. Biological effects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Google Shape;140;p 2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0" name="Google Shape;148;p 2"/>
          <p:cNvSpPr/>
          <p:nvPr/>
        </p:nvSpPr>
        <p:spPr>
          <a:xfrm flipH="1">
            <a:off x="537479" y="4169520"/>
            <a:ext cx="7278027" cy="73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15000"/>
              </a:lnSpc>
              <a:tabLst>
                <a:tab pos="0" algn="l"/>
              </a:tabLst>
            </a:pP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Chakraborty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et al.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Advanced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in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radionuclides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9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and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radiolabelled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peptides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for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cancer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therapeutics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. </a:t>
            </a:r>
            <a:r>
              <a:rPr lang="es-ES" sz="1000" b="0" i="1" strike="noStrike" spc="-1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Pharmaceutics</a:t>
            </a:r>
            <a:r>
              <a:rPr lang="es-ES" sz="1000" b="0" i="1" strike="noStrike" spc="-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2023</a:t>
            </a:r>
            <a:br>
              <a:rPr sz="1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endParaRPr lang="es-ES" sz="1000" b="0" strike="noStrike" spc="-1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61" name="Imagen 167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162" name="Imagen 168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163" name="Imagen 1"/>
          <p:cNvPicPr/>
          <p:nvPr/>
        </p:nvPicPr>
        <p:blipFill>
          <a:blip r:embed="rId4"/>
          <a:stretch/>
        </p:blipFill>
        <p:spPr>
          <a:xfrm>
            <a:off x="984148" y="1106370"/>
            <a:ext cx="6831359" cy="2930760"/>
          </a:xfrm>
          <a:prstGeom prst="rect">
            <a:avLst/>
          </a:prstGeom>
          <a:ln w="0">
            <a:noFill/>
          </a:ln>
        </p:spPr>
      </p:pic>
      <p:pic>
        <p:nvPicPr>
          <p:cNvPr id="164" name="Imagen 2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24;p28"/>
          <p:cNvSpPr/>
          <p:nvPr/>
        </p:nvSpPr>
        <p:spPr>
          <a:xfrm flipH="1">
            <a:off x="684000" y="290880"/>
            <a:ext cx="6410520" cy="33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Medical radioisotopes to radiopharmaceuticals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Google Shape;126;p28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67" name="Imagen 137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596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4"/>
          <p:cNvPicPr/>
          <p:nvPr/>
        </p:nvPicPr>
        <p:blipFill>
          <a:blip r:embed="rId4"/>
          <a:stretch/>
        </p:blipFill>
        <p:spPr>
          <a:xfrm>
            <a:off x="275760" y="826200"/>
            <a:ext cx="5009400" cy="3766680"/>
          </a:xfrm>
          <a:prstGeom prst="rect">
            <a:avLst/>
          </a:prstGeom>
          <a:ln w="0">
            <a:noFill/>
          </a:ln>
          <a:effectLst>
            <a:outerShdw blurRad="190440" dist="228593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9" name="Google Shape;270;p37"/>
          <p:cNvSpPr/>
          <p:nvPr/>
        </p:nvSpPr>
        <p:spPr>
          <a:xfrm>
            <a:off x="5603400" y="772200"/>
            <a:ext cx="3186000" cy="397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Desirable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at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accelerator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proximities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R+D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new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molecules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Production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radioisotopes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industrial 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DejaVu Sans"/>
              </a:rPr>
              <a:t>    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DejaVu Sans"/>
              </a:rPr>
              <a:t>radiopharmaceuticals</a:t>
            </a:r>
            <a:endParaRPr lang="es-ES" sz="1200" b="0" strike="noStrike" spc="-1" dirty="0">
              <a:solidFill>
                <a:srgbClr val="000000"/>
              </a:solidFill>
              <a:latin typeface="Source Sans Pro Light"/>
              <a:ea typeface="DejaVu Sans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Production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of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radioisotopes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for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medical 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  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generators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preclinical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studies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 dirty="0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Clinical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trials</a:t>
            </a: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→ GMP </a:t>
            </a:r>
            <a:r>
              <a:rPr lang="es-ES" sz="1200" b="0" strike="noStrike" spc="-1" dirty="0" err="1">
                <a:solidFill>
                  <a:srgbClr val="000000"/>
                </a:solidFill>
                <a:latin typeface="Source Sans Pro Light"/>
                <a:ea typeface="Source Sans Pro Light"/>
              </a:rPr>
              <a:t>compliance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 dirty="0">
                <a:solidFill>
                  <a:srgbClr val="000000"/>
                </a:solidFill>
                <a:latin typeface="Source Sans Pro Light"/>
                <a:ea typeface="Source Sans Pro Light"/>
              </a:rPr>
              <a:t> 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Google Shape;141;p 1"/>
          <p:cNvSpPr/>
          <p:nvPr/>
        </p:nvSpPr>
        <p:spPr>
          <a:xfrm flipH="1">
            <a:off x="6546600" y="637560"/>
            <a:ext cx="16412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400" b="0" strike="noStrike" spc="-1">
                <a:solidFill>
                  <a:srgbClr val="64A83F"/>
                </a:solidFill>
                <a:latin typeface="Source Sans Pro"/>
                <a:ea typeface="Source Sans Pro"/>
              </a:rPr>
              <a:t>Radiopharmacy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Imagen 4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24;p28"/>
          <p:cNvSpPr/>
          <p:nvPr/>
        </p:nvSpPr>
        <p:spPr>
          <a:xfrm flipH="1">
            <a:off x="684000" y="172800"/>
            <a:ext cx="6410520" cy="33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Radiopharmacy design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Google Shape;126;p28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74" name="Imagen 137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596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5" descr="esquema RADIOFARMACIA"/>
          <p:cNvPicPr/>
          <p:nvPr/>
        </p:nvPicPr>
        <p:blipFill>
          <a:blip r:embed="rId4"/>
          <a:srcRect l="4159" t="4621" r="9264" b="2474"/>
          <a:stretch/>
        </p:blipFill>
        <p:spPr>
          <a:xfrm>
            <a:off x="0" y="503640"/>
            <a:ext cx="5424480" cy="4075560"/>
          </a:xfrm>
          <a:prstGeom prst="rect">
            <a:avLst/>
          </a:prstGeom>
          <a:ln w="0">
            <a:noFill/>
          </a:ln>
        </p:spPr>
      </p:pic>
      <p:sp>
        <p:nvSpPr>
          <p:cNvPr id="176" name="CuadroTexto 6"/>
          <p:cNvSpPr/>
          <p:nvPr/>
        </p:nvSpPr>
        <p:spPr>
          <a:xfrm>
            <a:off x="3598560" y="4677840"/>
            <a:ext cx="1946520" cy="26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1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Courtesy of General Electric</a:t>
            </a:r>
            <a:endParaRPr lang="es-E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CuadroTexto 8"/>
          <p:cNvSpPr/>
          <p:nvPr/>
        </p:nvSpPr>
        <p:spPr>
          <a:xfrm>
            <a:off x="5405040" y="1925280"/>
            <a:ext cx="355140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 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DejaVu Sans"/>
              </a:rPr>
              <a:t>Accelerator → 2m concrete shielding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DejaVu Sans"/>
              </a:rPr>
              <a:t> </a:t>
            </a: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DejaVu Sans"/>
              </a:rPr>
              <a:t>Hot cells for radiopharmaceuticals synthesis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 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Quality control lab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Imagen 1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24;p28"/>
          <p:cNvSpPr/>
          <p:nvPr/>
        </p:nvSpPr>
        <p:spPr>
          <a:xfrm flipH="1">
            <a:off x="684720" y="259920"/>
            <a:ext cx="6374880" cy="30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6600"/>
                </a:solidFill>
                <a:latin typeface="Source Sans Pro"/>
                <a:ea typeface="Source Sans Pro"/>
              </a:rPr>
              <a:t>Quality controls of radiopharmaceuticals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Google Shape;126;p28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81" name="Imagen 137"/>
          <p:cNvPicPr/>
          <p:nvPr/>
        </p:nvPicPr>
        <p:blipFill>
          <a:blip r:embed="rId3"/>
          <a:srcRect t="29738" r="2956" b="32021"/>
          <a:stretch/>
        </p:blipFill>
        <p:spPr>
          <a:xfrm>
            <a:off x="8085960" y="4752000"/>
            <a:ext cx="913680" cy="35964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11" descr="Resultado de imagen de ph metro mettler toledo seven easy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314640" y="691920"/>
            <a:ext cx="1159560" cy="125676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11" descr="Resultado de imagen de raytest mucha">
            <a:hlinkClick r:id="rId6"/>
          </p:cNvPr>
          <p:cNvPicPr/>
          <p:nvPr/>
        </p:nvPicPr>
        <p:blipFill>
          <a:blip r:embed="rId7"/>
          <a:stretch/>
        </p:blipFill>
        <p:spPr>
          <a:xfrm flipH="1">
            <a:off x="315360" y="2087280"/>
            <a:ext cx="1256760" cy="125676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13" descr="hplc dionex"/>
          <p:cNvPicPr/>
          <p:nvPr/>
        </p:nvPicPr>
        <p:blipFill>
          <a:blip r:embed="rId8"/>
          <a:stretch/>
        </p:blipFill>
        <p:spPr>
          <a:xfrm>
            <a:off x="6549120" y="2902320"/>
            <a:ext cx="2450520" cy="183708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7"/>
          <p:cNvPicPr/>
          <p:nvPr/>
        </p:nvPicPr>
        <p:blipFill>
          <a:blip r:embed="rId9"/>
          <a:stretch/>
        </p:blipFill>
        <p:spPr>
          <a:xfrm>
            <a:off x="7459920" y="297360"/>
            <a:ext cx="914040" cy="78084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14" descr="minigita"/>
          <p:cNvPicPr/>
          <p:nvPr/>
        </p:nvPicPr>
        <p:blipFill>
          <a:blip r:embed="rId10"/>
          <a:srcRect l="30867" t="-2779" r="7504" b="2779"/>
          <a:stretch/>
        </p:blipFill>
        <p:spPr>
          <a:xfrm>
            <a:off x="314640" y="3482640"/>
            <a:ext cx="1256760" cy="125676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9" descr="c"/>
          <p:cNvPicPr/>
          <p:nvPr/>
        </p:nvPicPr>
        <p:blipFill>
          <a:blip r:embed="rId11"/>
          <a:srcRect r="32818"/>
          <a:stretch/>
        </p:blipFill>
        <p:spPr>
          <a:xfrm>
            <a:off x="7028280" y="1166400"/>
            <a:ext cx="1882080" cy="170352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10" descr="MICROBIOLOGÍA"/>
          <p:cNvPicPr/>
          <p:nvPr/>
        </p:nvPicPr>
        <p:blipFill>
          <a:blip r:embed="rId12"/>
          <a:stretch/>
        </p:blipFill>
        <p:spPr>
          <a:xfrm>
            <a:off x="1988280" y="3510000"/>
            <a:ext cx="1366560" cy="124308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6" descr="endotoxinas"/>
          <p:cNvPicPr/>
          <p:nvPr/>
        </p:nvPicPr>
        <p:blipFill>
          <a:blip r:embed="rId13"/>
          <a:srcRect t="4473" r="55710" b="23482"/>
          <a:stretch/>
        </p:blipFill>
        <p:spPr>
          <a:xfrm>
            <a:off x="4901760" y="3428280"/>
            <a:ext cx="1647360" cy="1399320"/>
          </a:xfrm>
          <a:prstGeom prst="rect">
            <a:avLst/>
          </a:prstGeom>
          <a:ln w="0">
            <a:noFill/>
          </a:ln>
        </p:spPr>
      </p:pic>
      <p:sp>
        <p:nvSpPr>
          <p:cNvPr id="190" name="CuadroTexto 9"/>
          <p:cNvSpPr/>
          <p:nvPr/>
        </p:nvSpPr>
        <p:spPr>
          <a:xfrm>
            <a:off x="2900520" y="990360"/>
            <a:ext cx="3551400" cy="209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DejaVu Sans"/>
              </a:rPr>
              <a:t>Absence of particles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pH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C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DejaVu Sans"/>
              </a:rPr>
              <a:t>hemical purity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Radiochemical purity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Radionuclidic purity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Sterility, apirogenicity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Picture 7" descr="viales"/>
          <p:cNvPicPr/>
          <p:nvPr/>
        </p:nvPicPr>
        <p:blipFill>
          <a:blip r:embed="rId14"/>
          <a:srcRect l="4938" t="-12552" r="8595" b="12552"/>
          <a:stretch/>
        </p:blipFill>
        <p:spPr>
          <a:xfrm>
            <a:off x="3472920" y="3561840"/>
            <a:ext cx="1428120" cy="1161720"/>
          </a:xfrm>
          <a:prstGeom prst="rect">
            <a:avLst/>
          </a:prstGeom>
          <a:ln w="0">
            <a:noFill/>
          </a:ln>
        </p:spPr>
      </p:pic>
      <p:sp>
        <p:nvSpPr>
          <p:cNvPr id="192" name="Google Shape;141;p 11"/>
          <p:cNvSpPr/>
          <p:nvPr/>
        </p:nvSpPr>
        <p:spPr>
          <a:xfrm flipH="1">
            <a:off x="5000040" y="626400"/>
            <a:ext cx="240048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64A83F"/>
                </a:solidFill>
                <a:latin typeface="Source Sans Pro Light"/>
                <a:ea typeface="Source Sans Pro Light"/>
              </a:rPr>
              <a:t>For clinical purpose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Imagen 12"/>
          <p:cNvPicPr/>
          <p:nvPr/>
        </p:nvPicPr>
        <p:blipFill>
          <a:blip r:embed="rId1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38;p 1"/>
          <p:cNvSpPr/>
          <p:nvPr/>
        </p:nvSpPr>
        <p:spPr>
          <a:xfrm flipH="1">
            <a:off x="681840" y="264960"/>
            <a:ext cx="2949480" cy="60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008000"/>
                </a:solidFill>
                <a:latin typeface="Source Sans Pro"/>
                <a:ea typeface="Source Sans Pro"/>
              </a:rPr>
              <a:t>Theragnosis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Google Shape;139;p 1"/>
          <p:cNvSpPr/>
          <p:nvPr/>
        </p:nvSpPr>
        <p:spPr>
          <a:xfrm flipH="1">
            <a:off x="320400" y="1078920"/>
            <a:ext cx="3674160" cy="35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0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6" name="Google Shape;140;p 1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rgbClr val="64A83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>
              <a:lnSpc>
                <a:spcPct val="100000"/>
              </a:lnSpc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7" name="Google Shape;141;p 1"/>
          <p:cNvSpPr/>
          <p:nvPr/>
        </p:nvSpPr>
        <p:spPr>
          <a:xfrm flipH="1">
            <a:off x="2075040" y="831600"/>
            <a:ext cx="240048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600" b="0" strike="noStrike" spc="-1">
                <a:solidFill>
                  <a:srgbClr val="64A83F"/>
                </a:solidFill>
                <a:latin typeface="Source Sans Pro Light"/>
                <a:ea typeface="Source Sans Pro Light"/>
              </a:rPr>
              <a:t>Personalized medicine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Google Shape;148;p 1"/>
          <p:cNvSpPr/>
          <p:nvPr/>
        </p:nvSpPr>
        <p:spPr>
          <a:xfrm flipH="1">
            <a:off x="1284480" y="4201920"/>
            <a:ext cx="7480800" cy="73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15000"/>
              </a:lnSpc>
              <a:tabLst>
                <a:tab pos="0" algn="l"/>
              </a:tabLst>
            </a:pP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Develop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of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drugs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and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technology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for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radiation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theragnosis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.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Jeong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et al.</a:t>
            </a:r>
            <a:br>
              <a:rPr sz="1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Nuclear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Engineering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and </a:t>
            </a:r>
            <a:r>
              <a:rPr lang="es-ES" sz="1000" b="0" i="1" strike="noStrike" spc="-1" dirty="0" err="1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Technology</a:t>
            </a:r>
            <a:r>
              <a:rPr lang="es-ES" sz="1000" b="0" i="1" strike="noStrike" spc="-1" dirty="0">
                <a:solidFill>
                  <a:srgbClr val="000000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IAEA 2016</a:t>
            </a:r>
            <a:endParaRPr lang="es-ES" sz="1000" b="0" strike="noStrike" spc="-1" dirty="0">
              <a:solidFill>
                <a:srgbClr val="000000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99" name="Imagen 1"/>
          <p:cNvPicPr/>
          <p:nvPr/>
        </p:nvPicPr>
        <p:blipFill>
          <a:blip r:embed="rId3"/>
          <a:stretch/>
        </p:blipFill>
        <p:spPr>
          <a:xfrm rot="13200">
            <a:off x="4384901" y="500184"/>
            <a:ext cx="4431960" cy="3518640"/>
          </a:xfrm>
          <a:prstGeom prst="rect">
            <a:avLst/>
          </a:prstGeom>
          <a:ln w="0">
            <a:noFill/>
          </a:ln>
        </p:spPr>
      </p:pic>
      <p:pic>
        <p:nvPicPr>
          <p:cNvPr id="200" name="Imagen 3"/>
          <p:cNvPicPr/>
          <p:nvPr/>
        </p:nvPicPr>
        <p:blipFill>
          <a:blip r:embed="rId4"/>
          <a:srcRect t="29738" r="2956" b="32021"/>
          <a:stretch/>
        </p:blipFill>
        <p:spPr>
          <a:xfrm>
            <a:off x="8086320" y="4752000"/>
            <a:ext cx="913680" cy="359640"/>
          </a:xfrm>
          <a:prstGeom prst="rect">
            <a:avLst/>
          </a:prstGeom>
          <a:ln w="0">
            <a:noFill/>
          </a:ln>
        </p:spPr>
      </p:pic>
      <p:sp>
        <p:nvSpPr>
          <p:cNvPr id="201" name="Google Shape;300;p38"/>
          <p:cNvSpPr/>
          <p:nvPr/>
        </p:nvSpPr>
        <p:spPr>
          <a:xfrm>
            <a:off x="320400" y="1119600"/>
            <a:ext cx="3798360" cy="336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19080" rIns="19080" bIns="190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Combines diagnosis and therapy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 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Small molecules, antibodies, peptides, nanoparticles,    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        cells and tissues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Molecular imaging is useful in R+D of new drugs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Preclinical studies → biodistribution  	                        	  	                        pharmacokinetics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	                        mechanism of action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Source Sans Pro Light"/>
              </a:rPr>
              <a:t>	                        efficacy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B050"/>
                </a:solidFill>
                <a:latin typeface="Source Sans Pro Light"/>
                <a:ea typeface="Source Sans Pro Light"/>
              </a:rPr>
              <a:t>●</a:t>
            </a:r>
            <a:r>
              <a:rPr lang="es-ES" sz="1200" b="0" strike="noStrike" spc="-1">
                <a:solidFill>
                  <a:srgbClr val="006600"/>
                </a:solidFill>
                <a:latin typeface="Source Sans Pro Light"/>
                <a:ea typeface="Source Sans Pro Light"/>
              </a:rPr>
              <a:t>      </a:t>
            </a: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DejaVu Sans"/>
              </a:rPr>
              <a:t>Therapeutic agents labeled with radioisotopes help   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 marL="165600">
              <a:lnSpc>
                <a:spcPct val="115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s-ES" sz="1200" b="0" strike="noStrike" spc="-1">
                <a:solidFill>
                  <a:srgbClr val="000000"/>
                </a:solidFill>
                <a:latin typeface="Source Sans Pro Light"/>
                <a:ea typeface="DejaVu Sans"/>
              </a:rPr>
              <a:t>        in monitoring therapy simultaneosuly.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2" name="Imagen 5"/>
          <p:cNvPicPr/>
          <p:nvPr/>
        </p:nvPicPr>
        <p:blipFill>
          <a:blip r:embed="rId5"/>
          <a:stretch/>
        </p:blipFill>
        <p:spPr>
          <a:xfrm>
            <a:off x="144000" y="4756320"/>
            <a:ext cx="1333440" cy="33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7648</TotalTime>
  <Words>2608</Words>
  <Application>Microsoft Office PowerPoint</Application>
  <PresentationFormat>Pokaz na ekranie (16:9)</PresentationFormat>
  <Paragraphs>253</Paragraphs>
  <Slides>18</Slides>
  <Notes>16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18</vt:i4>
      </vt:variant>
    </vt:vector>
  </HeadingPairs>
  <TitlesOfParts>
    <vt:vector size="21" baseType="lpstr"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Borrajeros Gallego, Francisco</dc:creator>
  <dc:description/>
  <cp:lastModifiedBy>Laura</cp:lastModifiedBy>
  <cp:revision>216</cp:revision>
  <dcterms:modified xsi:type="dcterms:W3CDTF">2023-10-18T10:25:29Z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r8>0</vt:r8>
  </property>
  <property fmtid="{D5CDD505-2E9C-101B-9397-08002B2CF9AE}" pid="6" name="Notes">
    <vt:i4>12</vt:i4>
  </property>
  <property fmtid="{D5CDD505-2E9C-101B-9397-08002B2CF9AE}" pid="7" name="PresentationFormat">
    <vt:lpwstr>Presentación en pantalla (16:9)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20</vt:i4>
  </property>
</Properties>
</file>