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1012" r:id="rId2"/>
    <p:sldId id="1078" r:id="rId3"/>
    <p:sldId id="1795" r:id="rId4"/>
    <p:sldId id="1074" r:id="rId5"/>
    <p:sldId id="1794" r:id="rId6"/>
    <p:sldId id="1792" r:id="rId7"/>
    <p:sldId id="1752" r:id="rId8"/>
    <p:sldId id="1730" r:id="rId9"/>
    <p:sldId id="1767" r:id="rId10"/>
    <p:sldId id="1728" r:id="rId11"/>
    <p:sldId id="1797" r:id="rId12"/>
    <p:sldId id="1669" r:id="rId13"/>
    <p:sldId id="1798" r:id="rId14"/>
    <p:sldId id="1774" r:id="rId15"/>
    <p:sldId id="1756" r:id="rId16"/>
    <p:sldId id="1800" r:id="rId17"/>
    <p:sldId id="1796" r:id="rId18"/>
    <p:sldId id="1799" r:id="rId1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006A31"/>
    <a:srgbClr val="4D6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37" autoAdjust="0"/>
    <p:restoredTop sz="94682" autoAdjust="0"/>
  </p:normalViewPr>
  <p:slideViewPr>
    <p:cSldViewPr>
      <p:cViewPr varScale="1">
        <p:scale>
          <a:sx n="119" d="100"/>
          <a:sy n="119" d="100"/>
        </p:scale>
        <p:origin x="162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70FA58E-BED3-4AA1-A10E-E5C56307E61B}" type="datetimeFigureOut">
              <a:rPr lang="es-ES"/>
              <a:pPr>
                <a:defRPr/>
              </a:pPr>
              <a:t>20/10/23</a:t>
            </a:fld>
            <a:endParaRPr lang="en-GB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GB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5D50E18-7958-4A53-B6CD-639582744CD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251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921EF6-0258-C342-9D73-15998E1D1E44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736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209BE-16B8-4789-802B-CA017219BEE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B9337-3AF1-4473-B1FD-D5BF0B19E50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39884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46930-E63B-44B8-A2C2-F0C52628210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44208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26FAD-C37F-4A36-A09A-F7DC4068815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F871-93C8-47FD-A26E-DB26972504F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73868-2A13-4B37-B4D7-E281D0CFA2B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04248" y="6356354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pPr>
              <a:defRPr/>
            </a:pPr>
            <a:fld id="{2A6A559A-A37E-4161-902C-F397A90C326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61033D6C-0740-9B4E-B871-E3807AD75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4248" y="6356354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pPr>
              <a:defRPr/>
            </a:pPr>
            <a:fld id="{2A6A559A-A37E-4161-902C-F397A90C326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52670-F62A-4FF3-911F-54E42E37B9D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477E3-E814-4DEE-97E8-952D7A60E29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6 CuadroTexto"/>
          <p:cNvSpPr txBox="1">
            <a:spLocks noChangeArrowheads="1"/>
          </p:cNvSpPr>
          <p:nvPr userDrawn="1"/>
        </p:nvSpPr>
        <p:spPr bwMode="auto">
          <a:xfrm>
            <a:off x="2915816" y="6407750"/>
            <a:ext cx="439248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11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IFMIF – DONES 2</a:t>
            </a:r>
            <a:r>
              <a:rPr lang="es-ES" sz="1100" b="0" i="0" kern="1200" baseline="300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nd</a:t>
            </a:r>
            <a:r>
              <a:rPr lang="es-ES" sz="11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 </a:t>
            </a:r>
            <a:r>
              <a:rPr lang="es-ES" sz="11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Users</a:t>
            </a:r>
            <a:r>
              <a:rPr lang="es-ES" sz="11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 workshop, 18</a:t>
            </a:r>
            <a:r>
              <a:rPr lang="es-ES" sz="1100" b="0" i="0" kern="1200" baseline="300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th</a:t>
            </a:r>
            <a:r>
              <a:rPr lang="es-ES" sz="11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 – 19</a:t>
            </a:r>
            <a:r>
              <a:rPr lang="es-ES" sz="1100" b="0" i="0" kern="1200" baseline="300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th</a:t>
            </a:r>
            <a:r>
              <a:rPr lang="es-ES" sz="11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 </a:t>
            </a:r>
            <a:r>
              <a:rPr lang="es-ES" sz="11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of</a:t>
            </a:r>
            <a:r>
              <a:rPr lang="es-ES" sz="11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 </a:t>
            </a:r>
            <a:r>
              <a:rPr lang="es-ES" sz="11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October</a:t>
            </a:r>
            <a:r>
              <a:rPr lang="es-ES" sz="11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 2022</a:t>
            </a:r>
            <a:endParaRPr lang="es-ES" altLang="x-none" sz="1100" b="0" i="0" baseline="0" dirty="0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C8133E4-B693-BD43-E497-FB215832B4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38"/>
          <a:stretch/>
        </p:blipFill>
        <p:spPr>
          <a:xfrm>
            <a:off x="25929" y="6307144"/>
            <a:ext cx="1584685" cy="550856"/>
          </a:xfrm>
          <a:prstGeom prst="rect">
            <a:avLst/>
          </a:prstGeom>
        </p:spPr>
      </p:pic>
      <p:pic>
        <p:nvPicPr>
          <p:cNvPr id="1028" name="Picture 4" descr="Second DONES Users Workshop (19-20 de octubre de 2023): Vista general ·  Indico">
            <a:extLst>
              <a:ext uri="{FF2B5EF4-FFF2-40B4-BE49-F238E27FC236}">
                <a16:creationId xmlns:a16="http://schemas.microsoft.com/office/drawing/2014/main" id="{DA9604DE-C3D9-C198-734B-AF9F88B43E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143683"/>
            <a:ext cx="893824" cy="70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3" r:id="rId3"/>
    <p:sldLayoutId id="2147483664" r:id="rId4"/>
    <p:sldLayoutId id="2147483665" r:id="rId5"/>
    <p:sldLayoutId id="2147483666" r:id="rId6"/>
    <p:sldLayoutId id="2147483673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daniel.cano@ciemat.e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sv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CAF43A1-AD77-3649-AFD1-4C3BCEAD3317}"/>
              </a:ext>
            </a:extLst>
          </p:cNvPr>
          <p:cNvSpPr txBox="1"/>
          <p:nvPr/>
        </p:nvSpPr>
        <p:spPr>
          <a:xfrm>
            <a:off x="755576" y="1415678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</a:rPr>
              <a:t>IFMIF DONES (nuclear </a:t>
            </a:r>
            <a:r>
              <a:rPr lang="es-ES" sz="3200" b="1" dirty="0" err="1">
                <a:solidFill>
                  <a:srgbClr val="FF0000"/>
                </a:solidFill>
              </a:rPr>
              <a:t>physics</a:t>
            </a:r>
            <a:r>
              <a:rPr lang="es-ES" sz="3200" b="1" dirty="0">
                <a:solidFill>
                  <a:srgbClr val="FF0000"/>
                </a:solidFill>
              </a:rPr>
              <a:t>) </a:t>
            </a:r>
            <a:r>
              <a:rPr lang="es-ES" sz="3200" b="1" dirty="0" err="1">
                <a:solidFill>
                  <a:srgbClr val="FF0000"/>
                </a:solidFill>
              </a:rPr>
              <a:t>users</a:t>
            </a:r>
            <a:r>
              <a:rPr lang="es-ES" sz="3200" b="1" dirty="0">
                <a:solidFill>
                  <a:srgbClr val="FF0000"/>
                </a:solidFill>
              </a:rPr>
              <a:t> </a:t>
            </a:r>
            <a:r>
              <a:rPr lang="es-ES" sz="3200" b="1" dirty="0" err="1">
                <a:solidFill>
                  <a:srgbClr val="FF0000"/>
                </a:solidFill>
              </a:rPr>
              <a:t>support</a:t>
            </a:r>
            <a:r>
              <a:rPr lang="es-ES" sz="3200" b="1" dirty="0">
                <a:solidFill>
                  <a:srgbClr val="FF0000"/>
                </a:solidFill>
              </a:rPr>
              <a:t> in </a:t>
            </a:r>
            <a:r>
              <a:rPr lang="es-ES" sz="3200" b="1" dirty="0" err="1">
                <a:solidFill>
                  <a:srgbClr val="FF0000"/>
                </a:solidFill>
              </a:rPr>
              <a:t>Spain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36C3CEF-4084-F04A-A980-EB54CE6B6A04}"/>
              </a:ext>
            </a:extLst>
          </p:cNvPr>
          <p:cNvSpPr txBox="1"/>
          <p:nvPr/>
        </p:nvSpPr>
        <p:spPr>
          <a:xfrm>
            <a:off x="1979712" y="2591033"/>
            <a:ext cx="52565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dirty="0"/>
              <a:t>D. Cano-Ott</a:t>
            </a:r>
          </a:p>
          <a:p>
            <a:pPr algn="ctr">
              <a:spcBef>
                <a:spcPts val="600"/>
              </a:spcBef>
            </a:pPr>
            <a:r>
              <a:rPr lang="en-GB" dirty="0"/>
              <a:t>Nuclear Innovation Unit – CIEMAT</a:t>
            </a:r>
          </a:p>
          <a:p>
            <a:pPr algn="ctr">
              <a:spcBef>
                <a:spcPts val="600"/>
              </a:spcBef>
            </a:pPr>
            <a:r>
              <a:rPr lang="en-GB" dirty="0">
                <a:hlinkClick r:id="rId2"/>
              </a:rPr>
              <a:t>daniel.cano@ciemat.es</a:t>
            </a:r>
            <a:endParaRPr lang="en-GB" dirty="0"/>
          </a:p>
          <a:p>
            <a:pPr algn="ctr">
              <a:spcBef>
                <a:spcPts val="600"/>
              </a:spcBef>
            </a:pPr>
            <a:endParaRPr lang="en-GB" dirty="0"/>
          </a:p>
          <a:p>
            <a:pPr algn="ctr">
              <a:spcBef>
                <a:spcPts val="600"/>
              </a:spcBef>
            </a:pPr>
            <a:r>
              <a:rPr lang="en-GB" dirty="0"/>
              <a:t>on behalf of the Spanish Nuclear Physics Network </a:t>
            </a:r>
            <a:r>
              <a:rPr lang="en-GB" dirty="0" err="1"/>
              <a:t>fNUC@DONES</a:t>
            </a:r>
            <a:r>
              <a:rPr lang="en-GB" dirty="0"/>
              <a:t> study group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B342EBE-00D8-8893-2310-8103982AEF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771800" cy="52646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8134982-D371-447A-E484-9DA899675B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38"/>
          <a:stretch/>
        </p:blipFill>
        <p:spPr>
          <a:xfrm>
            <a:off x="2339752" y="5053203"/>
            <a:ext cx="2088232" cy="72589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4B14A6F-EA3F-9B9D-8AFC-9356826E6EA4}"/>
              </a:ext>
            </a:extLst>
          </p:cNvPr>
          <p:cNvSpPr/>
          <p:nvPr/>
        </p:nvSpPr>
        <p:spPr>
          <a:xfrm>
            <a:off x="0" y="5938335"/>
            <a:ext cx="2951312" cy="919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50" name="Picture 2" descr="Second DONES Users Workshop (19-20 de octubre de 2023): Vista general ·  Indico">
            <a:extLst>
              <a:ext uri="{FF2B5EF4-FFF2-40B4-BE49-F238E27FC236}">
                <a16:creationId xmlns:a16="http://schemas.microsoft.com/office/drawing/2014/main" id="{4186DA1D-2B49-250D-E067-8AAD0E196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99" y="4779951"/>
            <a:ext cx="1584685" cy="12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388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>
            <a:extLst>
              <a:ext uri="{FF2B5EF4-FFF2-40B4-BE49-F238E27FC236}">
                <a16:creationId xmlns:a16="http://schemas.microsoft.com/office/drawing/2014/main" id="{B1B2C5AB-06DE-3E43-AF9B-32F92C97F1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369" y="432474"/>
            <a:ext cx="4534244" cy="5849647"/>
          </a:xfrm>
          <a:prstGeom prst="rect">
            <a:avLst/>
          </a:prstGeom>
        </p:spPr>
      </p:pic>
      <p:sp>
        <p:nvSpPr>
          <p:cNvPr id="7" name="object 11">
            <a:extLst>
              <a:ext uri="{FF2B5EF4-FFF2-40B4-BE49-F238E27FC236}">
                <a16:creationId xmlns:a16="http://schemas.microsoft.com/office/drawing/2014/main" id="{7F0A7CD6-797D-CA48-934F-6E334D3D913E}"/>
              </a:ext>
            </a:extLst>
          </p:cNvPr>
          <p:cNvSpPr txBox="1"/>
          <p:nvPr/>
        </p:nvSpPr>
        <p:spPr>
          <a:xfrm>
            <a:off x="739568" y="5517232"/>
            <a:ext cx="3303411" cy="764889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68"/>
              </a:lnSpc>
            </a:pPr>
            <a:r>
              <a:rPr sz="1712" spc="-15" dirty="0">
                <a:solidFill>
                  <a:srgbClr val="FF0000"/>
                </a:solidFill>
                <a:latin typeface="Arial"/>
                <a:cs typeface="Arial"/>
              </a:rPr>
              <a:t>MONSTER</a:t>
            </a:r>
            <a:r>
              <a:rPr sz="1712" spc="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1712" spc="-9" dirty="0" err="1">
                <a:solidFill>
                  <a:srgbClr val="FF0000"/>
                </a:solidFill>
                <a:latin typeface="Arial"/>
                <a:cs typeface="Arial"/>
              </a:rPr>
              <a:t>neutron</a:t>
            </a:r>
            <a:r>
              <a:rPr lang="es-ES" sz="1712" spc="-9" dirty="0">
                <a:solidFill>
                  <a:srgbClr val="FF0000"/>
                </a:solidFill>
                <a:latin typeface="Arial"/>
                <a:cs typeface="Arial"/>
              </a:rPr>
              <a:t> detector</a:t>
            </a:r>
            <a:endParaRPr sz="1712" dirty="0">
              <a:latin typeface="Arial"/>
              <a:cs typeface="Arial"/>
            </a:endParaRPr>
          </a:p>
          <a:p>
            <a:pPr marL="1240" algn="ctr">
              <a:lnSpc>
                <a:spcPts val="2093"/>
              </a:lnSpc>
            </a:pPr>
            <a:r>
              <a:rPr sz="1712" dirty="0">
                <a:solidFill>
                  <a:srgbClr val="FF0000"/>
                </a:solidFill>
                <a:latin typeface="Arial"/>
                <a:cs typeface="Arial"/>
              </a:rPr>
              <a:t>Co</a:t>
            </a:r>
            <a:r>
              <a:rPr sz="1712" spc="-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712" dirty="0">
                <a:solidFill>
                  <a:srgbClr val="FF0000"/>
                </a:solidFill>
                <a:latin typeface="Arial"/>
                <a:cs typeface="Arial"/>
              </a:rPr>
              <a:t>rd</a:t>
            </a:r>
            <a:r>
              <a:rPr sz="1712" spc="-9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712" dirty="0">
                <a:solidFill>
                  <a:srgbClr val="FF0000"/>
                </a:solidFill>
                <a:latin typeface="Arial"/>
                <a:cs typeface="Arial"/>
              </a:rPr>
              <a:t>nator</a:t>
            </a:r>
            <a:r>
              <a:rPr sz="1712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12" dirty="0">
                <a:solidFill>
                  <a:srgbClr val="FF0000"/>
                </a:solidFill>
                <a:latin typeface="Arial"/>
                <a:cs typeface="Arial"/>
              </a:rPr>
              <a:t>CIE</a:t>
            </a:r>
            <a:r>
              <a:rPr sz="1712" spc="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712" spc="-127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712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endParaRPr lang="es-ES" sz="1712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40" algn="ctr">
              <a:lnSpc>
                <a:spcPts val="2093"/>
              </a:lnSpc>
            </a:pPr>
            <a:r>
              <a:rPr lang="es-ES" sz="1712" dirty="0">
                <a:solidFill>
                  <a:srgbClr val="FF0000"/>
                </a:solidFill>
                <a:latin typeface="Arial"/>
                <a:cs typeface="Arial"/>
              </a:rPr>
              <a:t>Used </a:t>
            </a:r>
            <a:r>
              <a:rPr lang="es-ES" sz="1712" dirty="0" err="1">
                <a:solidFill>
                  <a:srgbClr val="FF0000"/>
                </a:solidFill>
                <a:latin typeface="Arial"/>
                <a:cs typeface="Arial"/>
              </a:rPr>
              <a:t>already</a:t>
            </a:r>
            <a:r>
              <a:rPr lang="es-ES" sz="1712" dirty="0">
                <a:solidFill>
                  <a:srgbClr val="FF0000"/>
                </a:solidFill>
                <a:latin typeface="Arial"/>
                <a:cs typeface="Arial"/>
              </a:rPr>
              <a:t> at NFS@SPIRAL2</a:t>
            </a:r>
            <a:endParaRPr sz="1712" dirty="0">
              <a:latin typeface="Arial"/>
              <a:cs typeface="Arial"/>
            </a:endParaRPr>
          </a:p>
        </p:txBody>
      </p:sp>
      <p:pic>
        <p:nvPicPr>
          <p:cNvPr id="8" name="Imagen 2">
            <a:extLst>
              <a:ext uri="{FF2B5EF4-FFF2-40B4-BE49-F238E27FC236}">
                <a16:creationId xmlns:a16="http://schemas.microsoft.com/office/drawing/2014/main" id="{4FE18321-49A6-C54E-92D3-80BB8D45B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5994" y="908720"/>
            <a:ext cx="4323115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0 Imagen">
            <a:extLst>
              <a:ext uri="{FF2B5EF4-FFF2-40B4-BE49-F238E27FC236}">
                <a16:creationId xmlns:a16="http://schemas.microsoft.com/office/drawing/2014/main" id="{E2B225C4-3FA7-704E-8EC7-6C8E5C8E70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5994" y="4797152"/>
            <a:ext cx="4294860" cy="1440160"/>
          </a:xfrm>
          <a:prstGeom prst="rect">
            <a:avLst/>
          </a:prstGeom>
          <a:ln w="31750">
            <a:solidFill>
              <a:srgbClr val="FF0000"/>
            </a:solidFill>
          </a:ln>
        </p:spPr>
      </p:pic>
      <p:sp>
        <p:nvSpPr>
          <p:cNvPr id="10" name="Rectangle 31">
            <a:extLst>
              <a:ext uri="{FF2B5EF4-FFF2-40B4-BE49-F238E27FC236}">
                <a16:creationId xmlns:a16="http://schemas.microsoft.com/office/drawing/2014/main" id="{0E8EE38A-732F-A545-8E9A-DF6C50CD342A}"/>
              </a:ext>
            </a:extLst>
          </p:cNvPr>
          <p:cNvSpPr/>
          <p:nvPr/>
        </p:nvSpPr>
        <p:spPr>
          <a:xfrm>
            <a:off x="5530338" y="3881669"/>
            <a:ext cx="2734426" cy="8122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1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MATS Preparation trap</a:t>
            </a:r>
          </a:p>
          <a:p>
            <a:pPr algn="ctr"/>
            <a:r>
              <a:rPr lang="en-GB" sz="171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Coordinator U. Granada </a:t>
            </a:r>
            <a:r>
              <a:rPr lang="en-GB" sz="1712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spokesperson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51278C75-E25F-5E43-8FCF-FB229E7C67F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87624" y="-27384"/>
            <a:ext cx="7056784" cy="437343"/>
          </a:xfrm>
          <a:solidFill>
            <a:schemeClr val="bg1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35" tIns="44617" rIns="89235" bIns="44617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Construction of nuclear instrumentation (FAIR)</a:t>
            </a:r>
          </a:p>
        </p:txBody>
      </p:sp>
    </p:spTree>
    <p:extLst>
      <p:ext uri="{BB962C8B-B14F-4D97-AF65-F5344CB8AC3E}">
        <p14:creationId xmlns:p14="http://schemas.microsoft.com/office/powerpoint/2010/main" val="1606111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089D95C-5C85-1681-422C-46683E878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A559A-A37E-4161-902C-F397A90C3267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  <p:pic>
        <p:nvPicPr>
          <p:cNvPr id="3" name="5 Marcador de contenido">
            <a:extLst>
              <a:ext uri="{FF2B5EF4-FFF2-40B4-BE49-F238E27FC236}">
                <a16:creationId xmlns:a16="http://schemas.microsoft.com/office/drawing/2014/main" id="{3F27E94B-853E-9810-A3DB-7B83A66083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008" y="332656"/>
            <a:ext cx="6447035" cy="4833459"/>
          </a:xfrm>
          <a:prstGeom prst="rect">
            <a:avLst/>
          </a:prstGeom>
        </p:spPr>
      </p:pic>
      <p:sp>
        <p:nvSpPr>
          <p:cNvPr id="4" name="object 10">
            <a:extLst>
              <a:ext uri="{FF2B5EF4-FFF2-40B4-BE49-F238E27FC236}">
                <a16:creationId xmlns:a16="http://schemas.microsoft.com/office/drawing/2014/main" id="{4C1CE211-DD8F-7E5A-FB89-EEFF6F1F047F}"/>
              </a:ext>
            </a:extLst>
          </p:cNvPr>
          <p:cNvSpPr/>
          <p:nvPr/>
        </p:nvSpPr>
        <p:spPr>
          <a:xfrm>
            <a:off x="3564869" y="5231712"/>
            <a:ext cx="3456940" cy="883681"/>
          </a:xfrm>
          <a:custGeom>
            <a:avLst/>
            <a:gdLst/>
            <a:ahLst/>
            <a:cxnLst/>
            <a:rect l="l" t="t" r="r" b="b"/>
            <a:pathLst>
              <a:path w="3456940" h="935989">
                <a:moveTo>
                  <a:pt x="0" y="935736"/>
                </a:moveTo>
                <a:lnTo>
                  <a:pt x="3456432" y="935736"/>
                </a:lnTo>
                <a:lnTo>
                  <a:pt x="3456432" y="0"/>
                </a:lnTo>
                <a:lnTo>
                  <a:pt x="0" y="0"/>
                </a:lnTo>
                <a:lnTo>
                  <a:pt x="0" y="935736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DF5DB8AF-3B48-57AC-E30B-2BBEC2A2BAE7}"/>
              </a:ext>
            </a:extLst>
          </p:cNvPr>
          <p:cNvSpPr/>
          <p:nvPr/>
        </p:nvSpPr>
        <p:spPr>
          <a:xfrm>
            <a:off x="3459348" y="5245856"/>
            <a:ext cx="3667991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712" dirty="0">
                <a:solidFill>
                  <a:srgbClr val="FF0000"/>
                </a:solidFill>
              </a:rPr>
              <a:t>CALIFA Detectors (USC; </a:t>
            </a:r>
            <a:r>
              <a:rPr lang="en-GB" sz="1712" dirty="0" err="1">
                <a:solidFill>
                  <a:srgbClr val="FF0000"/>
                </a:solidFill>
              </a:rPr>
              <a:t>Uvi</a:t>
            </a:r>
            <a:r>
              <a:rPr lang="en-GB" sz="1712" dirty="0">
                <a:solidFill>
                  <a:srgbClr val="FF0000"/>
                </a:solidFill>
              </a:rPr>
              <a:t>, IEM)</a:t>
            </a:r>
          </a:p>
          <a:p>
            <a:pPr lvl="0" algn="ctr"/>
            <a:r>
              <a:rPr lang="en-GB" sz="1712" dirty="0">
                <a:solidFill>
                  <a:srgbClr val="FF0000"/>
                </a:solidFill>
              </a:rPr>
              <a:t>Coordinator USC</a:t>
            </a:r>
          </a:p>
          <a:p>
            <a:pPr lvl="0" algn="ctr"/>
            <a:r>
              <a:rPr lang="en-GB" sz="1712" dirty="0">
                <a:solidFill>
                  <a:schemeClr val="accent3"/>
                </a:solidFill>
              </a:rPr>
              <a:t>R</a:t>
            </a:r>
            <a:r>
              <a:rPr lang="en-GB" sz="1712" baseline="30000" dirty="0">
                <a:solidFill>
                  <a:schemeClr val="accent3"/>
                </a:solidFill>
              </a:rPr>
              <a:t>3</a:t>
            </a:r>
            <a:r>
              <a:rPr lang="en-GB" sz="1712" dirty="0">
                <a:solidFill>
                  <a:schemeClr val="accent3"/>
                </a:solidFill>
              </a:rPr>
              <a:t>B spokesperson</a:t>
            </a:r>
          </a:p>
        </p:txBody>
      </p:sp>
      <p:pic>
        <p:nvPicPr>
          <p:cNvPr id="6" name="Imagen 9" descr="merge30.png">
            <a:extLst>
              <a:ext uri="{FF2B5EF4-FFF2-40B4-BE49-F238E27FC236}">
                <a16:creationId xmlns:a16="http://schemas.microsoft.com/office/drawing/2014/main" id="{065BE213-3DFC-D9ED-B930-EA7BC23058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008" y="4518349"/>
            <a:ext cx="3014497" cy="1610249"/>
          </a:xfrm>
          <a:prstGeom prst="rect">
            <a:avLst/>
          </a:prstGeom>
        </p:spPr>
      </p:pic>
      <p:pic>
        <p:nvPicPr>
          <p:cNvPr id="7" name="Picture 37">
            <a:extLst>
              <a:ext uri="{FF2B5EF4-FFF2-40B4-BE49-F238E27FC236}">
                <a16:creationId xmlns:a16="http://schemas.microsoft.com/office/drawing/2014/main" id="{F37D882C-0173-C696-75A1-54711BFEF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914917"/>
            <a:ext cx="3168352" cy="239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582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1"/>
          <p:cNvSpPr/>
          <p:nvPr/>
        </p:nvSpPr>
        <p:spPr>
          <a:xfrm>
            <a:off x="138084" y="1284819"/>
            <a:ext cx="4865964" cy="317142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24">
            <a:extLst>
              <a:ext uri="{FF2B5EF4-FFF2-40B4-BE49-F238E27FC236}">
                <a16:creationId xmlns:a16="http://schemas.microsoft.com/office/drawing/2014/main" id="{CAC416EA-93CA-5048-BB8D-2B268098FAAA}"/>
              </a:ext>
            </a:extLst>
          </p:cNvPr>
          <p:cNvSpPr/>
          <p:nvPr/>
        </p:nvSpPr>
        <p:spPr>
          <a:xfrm>
            <a:off x="645371" y="4572324"/>
            <a:ext cx="3364543" cy="897013"/>
          </a:xfrm>
          <a:custGeom>
            <a:avLst/>
            <a:gdLst/>
            <a:ahLst/>
            <a:cxnLst/>
            <a:rect l="l" t="t" r="r" b="b"/>
            <a:pathLst>
              <a:path w="4392295" h="502920">
                <a:moveTo>
                  <a:pt x="0" y="502920"/>
                </a:moveTo>
                <a:lnTo>
                  <a:pt x="4392168" y="502920"/>
                </a:lnTo>
                <a:lnTo>
                  <a:pt x="4392168" y="0"/>
                </a:lnTo>
                <a:lnTo>
                  <a:pt x="0" y="0"/>
                </a:lnTo>
                <a:lnTo>
                  <a:pt x="0" y="50292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marL="12395" algn="ctr"/>
            <a:r>
              <a:rPr lang="es-ES" sz="1800" dirty="0" err="1">
                <a:solidFill>
                  <a:srgbClr val="FF0000"/>
                </a:solidFill>
                <a:latin typeface="Arial"/>
                <a:cs typeface="Arial"/>
              </a:rPr>
              <a:t>Large</a:t>
            </a:r>
            <a:r>
              <a:rPr lang="es-ES" sz="1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1800" baseline="30000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lang="es-ES" sz="1800" dirty="0">
                <a:solidFill>
                  <a:srgbClr val="FF0000"/>
                </a:solidFill>
                <a:latin typeface="Arial"/>
                <a:cs typeface="Arial"/>
              </a:rPr>
              <a:t>He array</a:t>
            </a:r>
          </a:p>
          <a:p>
            <a:pPr marL="12395" algn="ctr"/>
            <a:r>
              <a:rPr lang="es-ES" sz="1800" dirty="0">
                <a:solidFill>
                  <a:srgbClr val="FF0000"/>
                </a:solidFill>
                <a:latin typeface="Arial"/>
                <a:cs typeface="Arial"/>
              </a:rPr>
              <a:t>BELEN</a:t>
            </a:r>
            <a:r>
              <a:rPr lang="es-ES" sz="1800" spc="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1800" dirty="0">
                <a:solidFill>
                  <a:srgbClr val="FF0000"/>
                </a:solidFill>
                <a:latin typeface="Arial"/>
                <a:cs typeface="Arial"/>
              </a:rPr>
              <a:t>-48</a:t>
            </a:r>
            <a:r>
              <a:rPr lang="es-ES" sz="1800" spc="-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180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lang="es-ES" sz="1800" spc="-9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lang="es-ES" sz="1800" dirty="0">
                <a:solidFill>
                  <a:srgbClr val="FF0000"/>
                </a:solidFill>
                <a:latin typeface="Arial"/>
                <a:cs typeface="Arial"/>
              </a:rPr>
              <a:t>tecto</a:t>
            </a:r>
            <a:r>
              <a:rPr lang="es-ES" sz="1800" spc="-98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</a:p>
          <a:p>
            <a:pPr marL="12395" algn="ctr"/>
            <a:r>
              <a:rPr lang="es-ES" sz="1800" dirty="0" err="1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lang="es-ES" sz="1800" spc="-9" dirty="0" err="1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lang="es-ES" sz="1800" dirty="0" err="1">
                <a:solidFill>
                  <a:srgbClr val="FF0000"/>
                </a:solidFill>
                <a:latin typeface="Arial"/>
                <a:cs typeface="Arial"/>
              </a:rPr>
              <a:t>or</a:t>
            </a:r>
            <a:r>
              <a:rPr lang="es-ES" sz="1800" spc="-9" dirty="0" err="1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lang="es-ES" sz="1800" dirty="0" err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lang="es-ES" sz="1800" spc="-9" dirty="0" err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lang="es-ES" sz="1800" dirty="0" err="1">
                <a:solidFill>
                  <a:srgbClr val="FF0000"/>
                </a:solidFill>
                <a:latin typeface="Arial"/>
                <a:cs typeface="Arial"/>
              </a:rPr>
              <a:t>at</a:t>
            </a:r>
            <a:r>
              <a:rPr lang="es-ES" sz="1800" spc="-9" dirty="0" err="1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lang="es-ES" sz="1800" dirty="0" err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lang="es-ES" sz="1800" spc="2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1800" dirty="0">
                <a:solidFill>
                  <a:srgbClr val="FF0000"/>
                </a:solidFill>
                <a:latin typeface="Arial"/>
                <a:cs typeface="Arial"/>
              </a:rPr>
              <a:t>UPC</a:t>
            </a:r>
            <a:r>
              <a:rPr lang="es-ES" sz="1800" spc="-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1800" dirty="0">
                <a:solidFill>
                  <a:srgbClr val="FF0000"/>
                </a:solidFill>
                <a:latin typeface="Arial"/>
                <a:cs typeface="Arial"/>
              </a:rPr>
              <a:t>(in </a:t>
            </a:r>
            <a:r>
              <a:rPr lang="es-ES" sz="1800" spc="-9" dirty="0" err="1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lang="es-ES" sz="1800" dirty="0" err="1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lang="es-ES" sz="1800" spc="-9" dirty="0" err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lang="es-ES" sz="1800" dirty="0" err="1">
                <a:solidFill>
                  <a:srgbClr val="FF0000"/>
                </a:solidFill>
                <a:latin typeface="Arial"/>
                <a:cs typeface="Arial"/>
              </a:rPr>
              <a:t>rati</a:t>
            </a:r>
            <a:r>
              <a:rPr lang="es-ES" sz="1800" spc="-9" dirty="0" err="1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lang="es-ES" sz="1800" dirty="0" err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lang="es-ES" sz="1800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lang="es-ES" sz="1800" dirty="0">
              <a:latin typeface="Arial"/>
              <a:cs typeface="Arial"/>
            </a:endParaRPr>
          </a:p>
        </p:txBody>
      </p:sp>
      <p:sp>
        <p:nvSpPr>
          <p:cNvPr id="35" name="object 27"/>
          <p:cNvSpPr/>
          <p:nvPr/>
        </p:nvSpPr>
        <p:spPr>
          <a:xfrm>
            <a:off x="1187624" y="1598163"/>
            <a:ext cx="2880320" cy="2334893"/>
          </a:xfrm>
          <a:custGeom>
            <a:avLst/>
            <a:gdLst/>
            <a:ahLst/>
            <a:cxnLst/>
            <a:rect l="l" t="t" r="r" b="b"/>
            <a:pathLst>
              <a:path w="1728470" h="1724025">
                <a:moveTo>
                  <a:pt x="0" y="861821"/>
                </a:moveTo>
                <a:lnTo>
                  <a:pt x="2864" y="791135"/>
                </a:lnTo>
                <a:lnTo>
                  <a:pt x="11308" y="722023"/>
                </a:lnTo>
                <a:lnTo>
                  <a:pt x="25111" y="654708"/>
                </a:lnTo>
                <a:lnTo>
                  <a:pt x="44049" y="589410"/>
                </a:lnTo>
                <a:lnTo>
                  <a:pt x="67901" y="526351"/>
                </a:lnTo>
                <a:lnTo>
                  <a:pt x="96444" y="465754"/>
                </a:lnTo>
                <a:lnTo>
                  <a:pt x="129455" y="407839"/>
                </a:lnTo>
                <a:lnTo>
                  <a:pt x="166713" y="352830"/>
                </a:lnTo>
                <a:lnTo>
                  <a:pt x="207995" y="300947"/>
                </a:lnTo>
                <a:lnTo>
                  <a:pt x="253079" y="252412"/>
                </a:lnTo>
                <a:lnTo>
                  <a:pt x="301742" y="207447"/>
                </a:lnTo>
                <a:lnTo>
                  <a:pt x="353763" y="166274"/>
                </a:lnTo>
                <a:lnTo>
                  <a:pt x="408918" y="129114"/>
                </a:lnTo>
                <a:lnTo>
                  <a:pt x="466986" y="96190"/>
                </a:lnTo>
                <a:lnTo>
                  <a:pt x="527744" y="67722"/>
                </a:lnTo>
                <a:lnTo>
                  <a:pt x="590970" y="43933"/>
                </a:lnTo>
                <a:lnTo>
                  <a:pt x="656442" y="25045"/>
                </a:lnTo>
                <a:lnTo>
                  <a:pt x="723937" y="11279"/>
                </a:lnTo>
                <a:lnTo>
                  <a:pt x="793233" y="2856"/>
                </a:lnTo>
                <a:lnTo>
                  <a:pt x="864108" y="0"/>
                </a:lnTo>
                <a:lnTo>
                  <a:pt x="934982" y="2856"/>
                </a:lnTo>
                <a:lnTo>
                  <a:pt x="1004278" y="11279"/>
                </a:lnTo>
                <a:lnTo>
                  <a:pt x="1071773" y="25045"/>
                </a:lnTo>
                <a:lnTo>
                  <a:pt x="1137245" y="43933"/>
                </a:lnTo>
                <a:lnTo>
                  <a:pt x="1200471" y="67722"/>
                </a:lnTo>
                <a:lnTo>
                  <a:pt x="1261229" y="96190"/>
                </a:lnTo>
                <a:lnTo>
                  <a:pt x="1319297" y="129114"/>
                </a:lnTo>
                <a:lnTo>
                  <a:pt x="1374452" y="166274"/>
                </a:lnTo>
                <a:lnTo>
                  <a:pt x="1426473" y="207447"/>
                </a:lnTo>
                <a:lnTo>
                  <a:pt x="1475136" y="252412"/>
                </a:lnTo>
                <a:lnTo>
                  <a:pt x="1520220" y="300947"/>
                </a:lnTo>
                <a:lnTo>
                  <a:pt x="1561502" y="352830"/>
                </a:lnTo>
                <a:lnTo>
                  <a:pt x="1598760" y="407839"/>
                </a:lnTo>
                <a:lnTo>
                  <a:pt x="1631771" y="465754"/>
                </a:lnTo>
                <a:lnTo>
                  <a:pt x="1660314" y="526351"/>
                </a:lnTo>
                <a:lnTo>
                  <a:pt x="1684166" y="589410"/>
                </a:lnTo>
                <a:lnTo>
                  <a:pt x="1703104" y="654708"/>
                </a:lnTo>
                <a:lnTo>
                  <a:pt x="1716907" y="722023"/>
                </a:lnTo>
                <a:lnTo>
                  <a:pt x="1725351" y="791135"/>
                </a:lnTo>
                <a:lnTo>
                  <a:pt x="1728216" y="861821"/>
                </a:lnTo>
                <a:lnTo>
                  <a:pt x="1725351" y="932508"/>
                </a:lnTo>
                <a:lnTo>
                  <a:pt x="1716907" y="1001620"/>
                </a:lnTo>
                <a:lnTo>
                  <a:pt x="1703104" y="1068935"/>
                </a:lnTo>
                <a:lnTo>
                  <a:pt x="1684166" y="1134233"/>
                </a:lnTo>
                <a:lnTo>
                  <a:pt x="1660314" y="1197292"/>
                </a:lnTo>
                <a:lnTo>
                  <a:pt x="1631771" y="1257889"/>
                </a:lnTo>
                <a:lnTo>
                  <a:pt x="1598760" y="1315804"/>
                </a:lnTo>
                <a:lnTo>
                  <a:pt x="1561502" y="1370813"/>
                </a:lnTo>
                <a:lnTo>
                  <a:pt x="1520220" y="1422696"/>
                </a:lnTo>
                <a:lnTo>
                  <a:pt x="1475136" y="1471231"/>
                </a:lnTo>
                <a:lnTo>
                  <a:pt x="1426473" y="1516196"/>
                </a:lnTo>
                <a:lnTo>
                  <a:pt x="1374452" y="1557369"/>
                </a:lnTo>
                <a:lnTo>
                  <a:pt x="1319297" y="1594529"/>
                </a:lnTo>
                <a:lnTo>
                  <a:pt x="1261229" y="1627453"/>
                </a:lnTo>
                <a:lnTo>
                  <a:pt x="1200471" y="1655921"/>
                </a:lnTo>
                <a:lnTo>
                  <a:pt x="1137245" y="1679710"/>
                </a:lnTo>
                <a:lnTo>
                  <a:pt x="1071773" y="1698598"/>
                </a:lnTo>
                <a:lnTo>
                  <a:pt x="1004278" y="1712364"/>
                </a:lnTo>
                <a:lnTo>
                  <a:pt x="934982" y="1720787"/>
                </a:lnTo>
                <a:lnTo>
                  <a:pt x="864108" y="1723644"/>
                </a:lnTo>
                <a:lnTo>
                  <a:pt x="793233" y="1720787"/>
                </a:lnTo>
                <a:lnTo>
                  <a:pt x="723937" y="1712364"/>
                </a:lnTo>
                <a:lnTo>
                  <a:pt x="656442" y="1698598"/>
                </a:lnTo>
                <a:lnTo>
                  <a:pt x="590970" y="1679710"/>
                </a:lnTo>
                <a:lnTo>
                  <a:pt x="527744" y="1655921"/>
                </a:lnTo>
                <a:lnTo>
                  <a:pt x="466986" y="1627453"/>
                </a:lnTo>
                <a:lnTo>
                  <a:pt x="408918" y="1594529"/>
                </a:lnTo>
                <a:lnTo>
                  <a:pt x="353763" y="1557369"/>
                </a:lnTo>
                <a:lnTo>
                  <a:pt x="301742" y="1516196"/>
                </a:lnTo>
                <a:lnTo>
                  <a:pt x="253079" y="1471231"/>
                </a:lnTo>
                <a:lnTo>
                  <a:pt x="207995" y="1422696"/>
                </a:lnTo>
                <a:lnTo>
                  <a:pt x="166713" y="1370813"/>
                </a:lnTo>
                <a:lnTo>
                  <a:pt x="129455" y="1315804"/>
                </a:lnTo>
                <a:lnTo>
                  <a:pt x="96444" y="1257889"/>
                </a:lnTo>
                <a:lnTo>
                  <a:pt x="67901" y="1197292"/>
                </a:lnTo>
                <a:lnTo>
                  <a:pt x="44049" y="1134233"/>
                </a:lnTo>
                <a:lnTo>
                  <a:pt x="25111" y="1068935"/>
                </a:lnTo>
                <a:lnTo>
                  <a:pt x="11308" y="1001620"/>
                </a:lnTo>
                <a:lnTo>
                  <a:pt x="2864" y="932508"/>
                </a:lnTo>
                <a:lnTo>
                  <a:pt x="0" y="861821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0F2F41AA-60BC-64B5-E150-1CD7F6F48FA6}"/>
              </a:ext>
            </a:extLst>
          </p:cNvPr>
          <p:cNvSpPr/>
          <p:nvPr/>
        </p:nvSpPr>
        <p:spPr>
          <a:xfrm>
            <a:off x="5135354" y="1124744"/>
            <a:ext cx="3829134" cy="422850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37600" r="-19759"/>
            </a:stretch>
          </a:blip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id="{FA723ACB-EA25-C246-060C-00D586796238}"/>
              </a:ext>
            </a:extLst>
          </p:cNvPr>
          <p:cNvSpPr/>
          <p:nvPr/>
        </p:nvSpPr>
        <p:spPr>
          <a:xfrm>
            <a:off x="6199357" y="1677215"/>
            <a:ext cx="2255762" cy="1841107"/>
          </a:xfrm>
          <a:custGeom>
            <a:avLst/>
            <a:gdLst/>
            <a:ahLst/>
            <a:cxnLst/>
            <a:rect l="l" t="t" r="r" b="b"/>
            <a:pathLst>
              <a:path w="1080770" h="1080770">
                <a:moveTo>
                  <a:pt x="0" y="540258"/>
                </a:moveTo>
                <a:lnTo>
                  <a:pt x="1791" y="495955"/>
                </a:lnTo>
                <a:lnTo>
                  <a:pt x="7072" y="452638"/>
                </a:lnTo>
                <a:lnTo>
                  <a:pt x="15704" y="410445"/>
                </a:lnTo>
                <a:lnTo>
                  <a:pt x="27547" y="369515"/>
                </a:lnTo>
                <a:lnTo>
                  <a:pt x="42463" y="329987"/>
                </a:lnTo>
                <a:lnTo>
                  <a:pt x="60312" y="292001"/>
                </a:lnTo>
                <a:lnTo>
                  <a:pt x="80955" y="255696"/>
                </a:lnTo>
                <a:lnTo>
                  <a:pt x="104253" y="221211"/>
                </a:lnTo>
                <a:lnTo>
                  <a:pt x="130067" y="188685"/>
                </a:lnTo>
                <a:lnTo>
                  <a:pt x="158257" y="158257"/>
                </a:lnTo>
                <a:lnTo>
                  <a:pt x="188685" y="130067"/>
                </a:lnTo>
                <a:lnTo>
                  <a:pt x="221211" y="104253"/>
                </a:lnTo>
                <a:lnTo>
                  <a:pt x="255696" y="80955"/>
                </a:lnTo>
                <a:lnTo>
                  <a:pt x="292001" y="60312"/>
                </a:lnTo>
                <a:lnTo>
                  <a:pt x="329987" y="42463"/>
                </a:lnTo>
                <a:lnTo>
                  <a:pt x="369515" y="27547"/>
                </a:lnTo>
                <a:lnTo>
                  <a:pt x="410445" y="15704"/>
                </a:lnTo>
                <a:lnTo>
                  <a:pt x="452638" y="7072"/>
                </a:lnTo>
                <a:lnTo>
                  <a:pt x="495955" y="1791"/>
                </a:lnTo>
                <a:lnTo>
                  <a:pt x="540257" y="0"/>
                </a:lnTo>
                <a:lnTo>
                  <a:pt x="584560" y="1791"/>
                </a:lnTo>
                <a:lnTo>
                  <a:pt x="627877" y="7072"/>
                </a:lnTo>
                <a:lnTo>
                  <a:pt x="670070" y="15704"/>
                </a:lnTo>
                <a:lnTo>
                  <a:pt x="711000" y="27547"/>
                </a:lnTo>
                <a:lnTo>
                  <a:pt x="750528" y="42463"/>
                </a:lnTo>
                <a:lnTo>
                  <a:pt x="788514" y="60312"/>
                </a:lnTo>
                <a:lnTo>
                  <a:pt x="824819" y="80955"/>
                </a:lnTo>
                <a:lnTo>
                  <a:pt x="859304" y="104253"/>
                </a:lnTo>
                <a:lnTo>
                  <a:pt x="891830" y="130067"/>
                </a:lnTo>
                <a:lnTo>
                  <a:pt x="922258" y="158257"/>
                </a:lnTo>
                <a:lnTo>
                  <a:pt x="950448" y="188685"/>
                </a:lnTo>
                <a:lnTo>
                  <a:pt x="976262" y="221211"/>
                </a:lnTo>
                <a:lnTo>
                  <a:pt x="999560" y="255696"/>
                </a:lnTo>
                <a:lnTo>
                  <a:pt x="1020203" y="292001"/>
                </a:lnTo>
                <a:lnTo>
                  <a:pt x="1038052" y="329987"/>
                </a:lnTo>
                <a:lnTo>
                  <a:pt x="1052968" y="369515"/>
                </a:lnTo>
                <a:lnTo>
                  <a:pt x="1064811" y="410445"/>
                </a:lnTo>
                <a:lnTo>
                  <a:pt x="1073443" y="452638"/>
                </a:lnTo>
                <a:lnTo>
                  <a:pt x="1078724" y="495955"/>
                </a:lnTo>
                <a:lnTo>
                  <a:pt x="1080515" y="540258"/>
                </a:lnTo>
                <a:lnTo>
                  <a:pt x="1078724" y="584560"/>
                </a:lnTo>
                <a:lnTo>
                  <a:pt x="1073443" y="627877"/>
                </a:lnTo>
                <a:lnTo>
                  <a:pt x="1064811" y="670070"/>
                </a:lnTo>
                <a:lnTo>
                  <a:pt x="1052968" y="711000"/>
                </a:lnTo>
                <a:lnTo>
                  <a:pt x="1038052" y="750528"/>
                </a:lnTo>
                <a:lnTo>
                  <a:pt x="1020203" y="788514"/>
                </a:lnTo>
                <a:lnTo>
                  <a:pt x="999560" y="824819"/>
                </a:lnTo>
                <a:lnTo>
                  <a:pt x="976262" y="859304"/>
                </a:lnTo>
                <a:lnTo>
                  <a:pt x="950448" y="891830"/>
                </a:lnTo>
                <a:lnTo>
                  <a:pt x="922258" y="922258"/>
                </a:lnTo>
                <a:lnTo>
                  <a:pt x="891830" y="950448"/>
                </a:lnTo>
                <a:lnTo>
                  <a:pt x="859304" y="976262"/>
                </a:lnTo>
                <a:lnTo>
                  <a:pt x="824819" y="999560"/>
                </a:lnTo>
                <a:lnTo>
                  <a:pt x="788514" y="1020203"/>
                </a:lnTo>
                <a:lnTo>
                  <a:pt x="750528" y="1038052"/>
                </a:lnTo>
                <a:lnTo>
                  <a:pt x="711000" y="1052968"/>
                </a:lnTo>
                <a:lnTo>
                  <a:pt x="670070" y="1064811"/>
                </a:lnTo>
                <a:lnTo>
                  <a:pt x="627877" y="1073443"/>
                </a:lnTo>
                <a:lnTo>
                  <a:pt x="584560" y="1078724"/>
                </a:lnTo>
                <a:lnTo>
                  <a:pt x="540257" y="1080516"/>
                </a:lnTo>
                <a:lnTo>
                  <a:pt x="495955" y="1078724"/>
                </a:lnTo>
                <a:lnTo>
                  <a:pt x="452638" y="1073443"/>
                </a:lnTo>
                <a:lnTo>
                  <a:pt x="410445" y="1064811"/>
                </a:lnTo>
                <a:lnTo>
                  <a:pt x="369515" y="1052968"/>
                </a:lnTo>
                <a:lnTo>
                  <a:pt x="329987" y="1038052"/>
                </a:lnTo>
                <a:lnTo>
                  <a:pt x="292001" y="1020203"/>
                </a:lnTo>
                <a:lnTo>
                  <a:pt x="255696" y="999560"/>
                </a:lnTo>
                <a:lnTo>
                  <a:pt x="221211" y="976262"/>
                </a:lnTo>
                <a:lnTo>
                  <a:pt x="188685" y="950448"/>
                </a:lnTo>
                <a:lnTo>
                  <a:pt x="158257" y="922258"/>
                </a:lnTo>
                <a:lnTo>
                  <a:pt x="130067" y="891830"/>
                </a:lnTo>
                <a:lnTo>
                  <a:pt x="104253" y="859304"/>
                </a:lnTo>
                <a:lnTo>
                  <a:pt x="80955" y="824819"/>
                </a:lnTo>
                <a:lnTo>
                  <a:pt x="60312" y="788514"/>
                </a:lnTo>
                <a:lnTo>
                  <a:pt x="42463" y="750528"/>
                </a:lnTo>
                <a:lnTo>
                  <a:pt x="27547" y="711000"/>
                </a:lnTo>
                <a:lnTo>
                  <a:pt x="15704" y="670070"/>
                </a:lnTo>
                <a:lnTo>
                  <a:pt x="7072" y="627877"/>
                </a:lnTo>
                <a:lnTo>
                  <a:pt x="1791" y="584560"/>
                </a:lnTo>
                <a:lnTo>
                  <a:pt x="0" y="540258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4">
            <a:extLst>
              <a:ext uri="{FF2B5EF4-FFF2-40B4-BE49-F238E27FC236}">
                <a16:creationId xmlns:a16="http://schemas.microsoft.com/office/drawing/2014/main" id="{723A23B2-7436-C58C-95D9-47070C884DD7}"/>
              </a:ext>
            </a:extLst>
          </p:cNvPr>
          <p:cNvSpPr/>
          <p:nvPr/>
        </p:nvSpPr>
        <p:spPr>
          <a:xfrm>
            <a:off x="5475491" y="4456239"/>
            <a:ext cx="3364543" cy="897013"/>
          </a:xfrm>
          <a:custGeom>
            <a:avLst/>
            <a:gdLst/>
            <a:ahLst/>
            <a:cxnLst/>
            <a:rect l="l" t="t" r="r" b="b"/>
            <a:pathLst>
              <a:path w="4392295" h="502920">
                <a:moveTo>
                  <a:pt x="0" y="502920"/>
                </a:moveTo>
                <a:lnTo>
                  <a:pt x="4392168" y="502920"/>
                </a:lnTo>
                <a:lnTo>
                  <a:pt x="4392168" y="0"/>
                </a:lnTo>
                <a:lnTo>
                  <a:pt x="0" y="0"/>
                </a:lnTo>
                <a:lnTo>
                  <a:pt x="0" y="50292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marL="12395" algn="ctr"/>
            <a:r>
              <a:rPr lang="es-ES" sz="1800" dirty="0" err="1">
                <a:solidFill>
                  <a:srgbClr val="FF0000"/>
                </a:solidFill>
                <a:latin typeface="Arial"/>
                <a:cs typeface="Arial"/>
              </a:rPr>
              <a:t>Large</a:t>
            </a:r>
            <a:r>
              <a:rPr lang="es-ES" sz="1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1800" dirty="0" err="1">
                <a:solidFill>
                  <a:srgbClr val="FF0000"/>
                </a:solidFill>
                <a:latin typeface="Arial"/>
                <a:cs typeface="Arial"/>
              </a:rPr>
              <a:t>NaI</a:t>
            </a:r>
            <a:r>
              <a:rPr lang="es-ES" sz="1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1800" dirty="0" err="1">
                <a:solidFill>
                  <a:srgbClr val="FF0000"/>
                </a:solidFill>
                <a:latin typeface="Arial"/>
                <a:cs typeface="Arial"/>
              </a:rPr>
              <a:t>calorimeter</a:t>
            </a:r>
            <a:endParaRPr lang="es-ES" sz="18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395" algn="ctr"/>
            <a:r>
              <a:rPr lang="es-ES" sz="1800" dirty="0">
                <a:solidFill>
                  <a:srgbClr val="FF0000"/>
                </a:solidFill>
                <a:latin typeface="Arial"/>
                <a:cs typeface="Arial"/>
              </a:rPr>
              <a:t>DTAS, </a:t>
            </a:r>
            <a:r>
              <a:rPr lang="es-ES" sz="1800" dirty="0" err="1">
                <a:solidFill>
                  <a:srgbClr val="FF0000"/>
                </a:solidFill>
                <a:latin typeface="Arial"/>
                <a:cs typeface="Arial"/>
              </a:rPr>
              <a:t>Coordinator</a:t>
            </a:r>
            <a:r>
              <a:rPr lang="es-ES" sz="1800" dirty="0">
                <a:solidFill>
                  <a:srgbClr val="FF0000"/>
                </a:solidFill>
                <a:latin typeface="Arial"/>
                <a:cs typeface="Arial"/>
              </a:rPr>
              <a:t> IFIC Valencia </a:t>
            </a:r>
            <a:r>
              <a:rPr lang="es-ES" sz="1800" dirty="0" err="1">
                <a:solidFill>
                  <a:srgbClr val="FF0000"/>
                </a:solidFill>
                <a:latin typeface="Arial"/>
                <a:cs typeface="Arial"/>
              </a:rPr>
              <a:t>proposed</a:t>
            </a:r>
            <a:r>
              <a:rPr lang="es-ES" sz="1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1800" dirty="0" err="1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lang="es-ES" sz="1800" dirty="0">
                <a:solidFill>
                  <a:srgbClr val="FF0000"/>
                </a:solidFill>
                <a:latin typeface="Arial"/>
                <a:cs typeface="Arial"/>
              </a:rPr>
              <a:t> FAIR-0</a:t>
            </a:r>
          </a:p>
          <a:p>
            <a:pPr marL="12395" algn="ctr"/>
            <a:endParaRPr lang="es-ES" sz="1800" dirty="0" err="1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1834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9DE8D21-68F3-104B-88C5-92B17432A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A559A-A37E-4161-902C-F397A90C3267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58164CBD-BE52-9BA5-8E36-0B45D1AADE1D}"/>
              </a:ext>
            </a:extLst>
          </p:cNvPr>
          <p:cNvSpPr/>
          <p:nvPr/>
        </p:nvSpPr>
        <p:spPr>
          <a:xfrm>
            <a:off x="676615" y="5769398"/>
            <a:ext cx="0" cy="131893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446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16">
            <a:extLst>
              <a:ext uri="{FF2B5EF4-FFF2-40B4-BE49-F238E27FC236}">
                <a16:creationId xmlns:a16="http://schemas.microsoft.com/office/drawing/2014/main" id="{0FC08AFE-3B4B-0B2B-E380-3D8362B0628C}"/>
              </a:ext>
            </a:extLst>
          </p:cNvPr>
          <p:cNvSpPr/>
          <p:nvPr/>
        </p:nvSpPr>
        <p:spPr>
          <a:xfrm>
            <a:off x="4572000" y="600656"/>
            <a:ext cx="4457293" cy="299823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7">
            <a:extLst>
              <a:ext uri="{FF2B5EF4-FFF2-40B4-BE49-F238E27FC236}">
                <a16:creationId xmlns:a16="http://schemas.microsoft.com/office/drawing/2014/main" id="{B3725E73-FED5-A6FF-1680-CEBDBAAE4AA7}"/>
              </a:ext>
            </a:extLst>
          </p:cNvPr>
          <p:cNvSpPr/>
          <p:nvPr/>
        </p:nvSpPr>
        <p:spPr>
          <a:xfrm>
            <a:off x="4572000" y="4316728"/>
            <a:ext cx="2382446" cy="182397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3">
                <a:shade val="95000"/>
                <a:satMod val="105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75DBC5F0-970D-34A6-9331-619013758C94}"/>
              </a:ext>
            </a:extLst>
          </p:cNvPr>
          <p:cNvSpPr/>
          <p:nvPr/>
        </p:nvSpPr>
        <p:spPr>
          <a:xfrm>
            <a:off x="6626765" y="4956538"/>
            <a:ext cx="2488565" cy="544358"/>
          </a:xfrm>
          <a:custGeom>
            <a:avLst/>
            <a:gdLst/>
            <a:ahLst/>
            <a:cxnLst/>
            <a:rect l="l" t="t" r="r" b="b"/>
            <a:pathLst>
              <a:path w="2880359" h="576579">
                <a:moveTo>
                  <a:pt x="0" y="576072"/>
                </a:moveTo>
                <a:lnTo>
                  <a:pt x="2880360" y="576072"/>
                </a:lnTo>
                <a:lnTo>
                  <a:pt x="2880360" y="0"/>
                </a:lnTo>
                <a:lnTo>
                  <a:pt x="0" y="0"/>
                </a:lnTo>
                <a:lnTo>
                  <a:pt x="0" y="576072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algn="ctr">
              <a:lnSpc>
                <a:spcPct val="100000"/>
              </a:lnSpc>
            </a:pPr>
            <a:r>
              <a:rPr lang="es-ES" sz="180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lang="es-ES" sz="1800" spc="-9" dirty="0">
                <a:solidFill>
                  <a:srgbClr val="FF0000"/>
                </a:solidFill>
                <a:latin typeface="Arial"/>
                <a:cs typeface="Arial"/>
              </a:rPr>
              <a:t>ea</a:t>
            </a:r>
            <a:r>
              <a:rPr lang="es-ES" sz="1800" dirty="0">
                <a:solidFill>
                  <a:srgbClr val="FF0000"/>
                </a:solidFill>
                <a:latin typeface="Arial"/>
                <a:cs typeface="Arial"/>
              </a:rPr>
              <a:t>m track</a:t>
            </a:r>
            <a:r>
              <a:rPr lang="es-ES" sz="1800" spc="-9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lang="es-ES" sz="1800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lang="es-ES" sz="18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1800" spc="-9" dirty="0" err="1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lang="es-ES" sz="1800" dirty="0" err="1">
                <a:solidFill>
                  <a:srgbClr val="FF0000"/>
                </a:solidFill>
                <a:latin typeface="Arial"/>
                <a:cs typeface="Arial"/>
              </a:rPr>
              <a:t>tect</a:t>
            </a:r>
            <a:r>
              <a:rPr lang="es-ES" sz="1800" spc="-9" dirty="0" err="1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lang="es-ES" sz="1800" dirty="0" err="1">
                <a:solidFill>
                  <a:srgbClr val="FF0000"/>
                </a:solidFill>
                <a:latin typeface="Arial"/>
                <a:cs typeface="Arial"/>
              </a:rPr>
              <a:t>rs</a:t>
            </a:r>
            <a:endParaRPr lang="es-ES" sz="1800" dirty="0">
              <a:latin typeface="Arial"/>
              <a:cs typeface="Arial"/>
            </a:endParaRPr>
          </a:p>
          <a:p>
            <a:pPr marL="1240" algn="ctr"/>
            <a:r>
              <a:rPr lang="es-ES" sz="180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lang="es-ES" sz="1800" spc="-9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lang="es-ES" sz="180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lang="es-ES" sz="1800" spc="-132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lang="es-ES" sz="180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lang="es-ES" sz="18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180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lang="es-ES" sz="1800" spc="-9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lang="es-ES" sz="1800" dirty="0">
                <a:solidFill>
                  <a:srgbClr val="FF0000"/>
                </a:solidFill>
                <a:latin typeface="Arial"/>
                <a:cs typeface="Arial"/>
              </a:rPr>
              <a:t>vi</a:t>
            </a:r>
            <a:r>
              <a:rPr lang="es-ES" sz="1800" spc="-9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lang="es-ES" sz="1800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endParaRPr dirty="0"/>
          </a:p>
        </p:txBody>
      </p:sp>
      <p:sp>
        <p:nvSpPr>
          <p:cNvPr id="8" name="object 24">
            <a:extLst>
              <a:ext uri="{FF2B5EF4-FFF2-40B4-BE49-F238E27FC236}">
                <a16:creationId xmlns:a16="http://schemas.microsoft.com/office/drawing/2014/main" id="{D6DE4E0A-4511-618D-066E-45E5795AC3C2}"/>
              </a:ext>
            </a:extLst>
          </p:cNvPr>
          <p:cNvSpPr/>
          <p:nvPr/>
        </p:nvSpPr>
        <p:spPr>
          <a:xfrm>
            <a:off x="5180796" y="3625861"/>
            <a:ext cx="3547300" cy="619828"/>
          </a:xfrm>
          <a:custGeom>
            <a:avLst/>
            <a:gdLst/>
            <a:ahLst/>
            <a:cxnLst/>
            <a:rect l="l" t="t" r="r" b="b"/>
            <a:pathLst>
              <a:path w="4392295" h="502920">
                <a:moveTo>
                  <a:pt x="0" y="502920"/>
                </a:moveTo>
                <a:lnTo>
                  <a:pt x="4392168" y="502920"/>
                </a:lnTo>
                <a:lnTo>
                  <a:pt x="4392168" y="0"/>
                </a:lnTo>
                <a:lnTo>
                  <a:pt x="0" y="0"/>
                </a:lnTo>
                <a:lnTo>
                  <a:pt x="0" y="50292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algn="ctr"/>
            <a:r>
              <a:rPr lang="es-ES" sz="1800" dirty="0">
                <a:solidFill>
                  <a:srgbClr val="FF0000"/>
                </a:solidFill>
                <a:latin typeface="Arial"/>
                <a:cs typeface="Arial"/>
              </a:rPr>
              <a:t>AG</a:t>
            </a:r>
            <a:r>
              <a:rPr lang="es-ES" sz="1800" spc="-127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lang="es-ES" sz="1800" spc="-117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es-ES" sz="1800" dirty="0">
                <a:solidFill>
                  <a:srgbClr val="FF0000"/>
                </a:solidFill>
                <a:latin typeface="Arial"/>
                <a:cs typeface="Arial"/>
              </a:rPr>
              <a:t>A,</a:t>
            </a:r>
            <a:r>
              <a:rPr lang="es-ES" sz="1800" spc="-2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1800" dirty="0" err="1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lang="es-ES" sz="1800" spc="-9" dirty="0" err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lang="es-ES" sz="1800" dirty="0" err="1">
                <a:solidFill>
                  <a:srgbClr val="FF0000"/>
                </a:solidFill>
                <a:latin typeface="Arial"/>
                <a:cs typeface="Arial"/>
              </a:rPr>
              <a:t>mo</a:t>
            </a:r>
            <a:r>
              <a:rPr lang="es-ES" sz="1800" spc="-9" dirty="0" err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lang="es-ES" sz="1800" dirty="0" err="1">
                <a:solidFill>
                  <a:srgbClr val="FF0000"/>
                </a:solidFill>
                <a:latin typeface="Arial"/>
                <a:cs typeface="Arial"/>
              </a:rPr>
              <a:t>strator</a:t>
            </a:r>
            <a:r>
              <a:rPr lang="es-ES" sz="1800" spc="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1800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lang="es-ES" sz="18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1800" dirty="0" err="1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lang="es-ES" sz="1800" spc="-9" dirty="0" err="1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lang="es-ES" sz="1800" dirty="0" err="1">
                <a:solidFill>
                  <a:srgbClr val="FF0000"/>
                </a:solidFill>
                <a:latin typeface="Arial"/>
                <a:cs typeface="Arial"/>
              </a:rPr>
              <a:t>er</a:t>
            </a:r>
            <a:r>
              <a:rPr lang="es-ES" sz="1800" spc="-9" dirty="0" err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lang="es-ES" sz="1800" dirty="0" err="1">
                <a:solidFill>
                  <a:srgbClr val="FF0000"/>
                </a:solidFill>
                <a:latin typeface="Arial"/>
                <a:cs typeface="Arial"/>
              </a:rPr>
              <a:t>tio</a:t>
            </a:r>
            <a:r>
              <a:rPr lang="es-ES" sz="1800" spc="-9" dirty="0" err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lang="es-ES" sz="1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1800" dirty="0" err="1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lang="es-ES" sz="1800" spc="-9" dirty="0" err="1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lang="es-ES" sz="1800" dirty="0" err="1">
                <a:solidFill>
                  <a:srgbClr val="FF0000"/>
                </a:solidFill>
                <a:latin typeface="Arial"/>
                <a:cs typeface="Arial"/>
              </a:rPr>
              <a:t>or</a:t>
            </a:r>
            <a:r>
              <a:rPr lang="es-ES" sz="1800" spc="-9" dirty="0" err="1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lang="es-ES" sz="1800" dirty="0" err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lang="es-ES" sz="1800" spc="-9" dirty="0" err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lang="es-ES" sz="1800" dirty="0" err="1">
                <a:solidFill>
                  <a:srgbClr val="FF0000"/>
                </a:solidFill>
                <a:latin typeface="Arial"/>
                <a:cs typeface="Arial"/>
              </a:rPr>
              <a:t>at</a:t>
            </a:r>
            <a:r>
              <a:rPr lang="es-ES" sz="1800" spc="-9" dirty="0" err="1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lang="es-ES" sz="1800" dirty="0" err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lang="es-ES" sz="1800" spc="2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180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lang="es-ES" sz="1800" spc="5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lang="es-ES" sz="1800" dirty="0">
                <a:solidFill>
                  <a:srgbClr val="FF0000"/>
                </a:solidFill>
                <a:latin typeface="Arial"/>
                <a:cs typeface="Arial"/>
              </a:rPr>
              <a:t>IC</a:t>
            </a:r>
            <a:r>
              <a:rPr lang="es-ES" sz="1800" spc="-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1800" spc="-132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lang="es-ES" sz="18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lang="es-ES" sz="1800" spc="-9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lang="es-ES" sz="18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lang="es-ES" sz="1800" spc="-9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lang="es-ES" sz="1800" dirty="0">
                <a:solidFill>
                  <a:srgbClr val="FF0000"/>
                </a:solidFill>
                <a:latin typeface="Arial"/>
                <a:cs typeface="Arial"/>
              </a:rPr>
              <a:t>cia</a:t>
            </a:r>
            <a:endParaRPr lang="es-ES" sz="1800" dirty="0">
              <a:latin typeface="Arial"/>
              <a:cs typeface="Arial"/>
            </a:endParaRPr>
          </a:p>
        </p:txBody>
      </p:sp>
      <p:pic>
        <p:nvPicPr>
          <p:cNvPr id="10" name="Marcador de contenido 4" descr="FATIMA_ALTO_20171018_174528.jpg">
            <a:extLst>
              <a:ext uri="{FF2B5EF4-FFF2-40B4-BE49-F238E27FC236}">
                <a16:creationId xmlns:a16="http://schemas.microsoft.com/office/drawing/2014/main" id="{377CE7C3-45C4-920E-95C2-6E18A1A066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1268760"/>
            <a:ext cx="4431342" cy="3816425"/>
          </a:xfrm>
          <a:prstGeom prst="rect">
            <a:avLst/>
          </a:prstGeom>
        </p:spPr>
      </p:pic>
      <p:sp>
        <p:nvSpPr>
          <p:cNvPr id="11" name="object 10">
            <a:extLst>
              <a:ext uri="{FF2B5EF4-FFF2-40B4-BE49-F238E27FC236}">
                <a16:creationId xmlns:a16="http://schemas.microsoft.com/office/drawing/2014/main" id="{AD8B5B3A-8330-386C-FC79-6D1086AEB5D1}"/>
              </a:ext>
            </a:extLst>
          </p:cNvPr>
          <p:cNvSpPr txBox="1"/>
          <p:nvPr/>
        </p:nvSpPr>
        <p:spPr>
          <a:xfrm>
            <a:off x="594921" y="5159297"/>
            <a:ext cx="3241617" cy="790409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263386" marR="258427" indent="1859" algn="ctr"/>
            <a:r>
              <a:rPr sz="1712" spc="-92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1712" spc="-132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712" spc="9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712" dirty="0">
                <a:solidFill>
                  <a:srgbClr val="FF0000"/>
                </a:solidFill>
                <a:latin typeface="Arial"/>
                <a:cs typeface="Arial"/>
              </a:rPr>
              <a:t>IMA</a:t>
            </a:r>
            <a:r>
              <a:rPr sz="1712" spc="-12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12" dirty="0">
                <a:solidFill>
                  <a:srgbClr val="FF0000"/>
                </a:solidFill>
                <a:latin typeface="Arial"/>
                <a:cs typeface="Arial"/>
              </a:rPr>
              <a:t>arr</a:t>
            </a:r>
            <a:r>
              <a:rPr sz="1712" spc="-9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712" spc="-156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712" dirty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1712" spc="3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1712" spc="34" dirty="0">
                <a:solidFill>
                  <a:srgbClr val="FF0000"/>
                </a:solidFill>
                <a:latin typeface="Arial"/>
                <a:cs typeface="Arial"/>
              </a:rPr>
              <a:t>in </a:t>
            </a:r>
            <a:r>
              <a:rPr lang="es-ES" sz="1712" spc="34" dirty="0" err="1">
                <a:solidFill>
                  <a:srgbClr val="FF0000"/>
                </a:solidFill>
                <a:latin typeface="Arial"/>
                <a:cs typeface="Arial"/>
              </a:rPr>
              <a:t>operation</a:t>
            </a:r>
            <a:endParaRPr lang="es-ES" sz="1712" spc="34" dirty="0">
              <a:solidFill>
                <a:srgbClr val="FF0000"/>
              </a:solidFill>
              <a:latin typeface="Arial"/>
              <a:cs typeface="Arial"/>
            </a:endParaRPr>
          </a:p>
          <a:p>
            <a:pPr marL="263386" marR="258427" indent="1859" algn="ctr"/>
            <a:r>
              <a:rPr sz="1712" spc="-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712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712" spc="-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712" dirty="0">
                <a:solidFill>
                  <a:srgbClr val="FF0000"/>
                </a:solidFill>
                <a:latin typeface="Arial"/>
                <a:cs typeface="Arial"/>
              </a:rPr>
              <a:t>rd</a:t>
            </a:r>
            <a:r>
              <a:rPr sz="1712" spc="-9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712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712" spc="-9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712" dirty="0">
                <a:solidFill>
                  <a:srgbClr val="FF0000"/>
                </a:solidFill>
                <a:latin typeface="Arial"/>
                <a:cs typeface="Arial"/>
              </a:rPr>
              <a:t>tor</a:t>
            </a:r>
            <a:r>
              <a:rPr sz="1712" spc="2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1712" dirty="0">
                <a:solidFill>
                  <a:srgbClr val="FF0000"/>
                </a:solidFill>
                <a:latin typeface="Arial"/>
                <a:cs typeface="Arial"/>
              </a:rPr>
              <a:t>U Complutense </a:t>
            </a:r>
          </a:p>
          <a:p>
            <a:pPr marL="263386" marR="258427" indent="1859" algn="ctr"/>
            <a:r>
              <a:rPr sz="1712" spc="-9" dirty="0">
                <a:solidFill>
                  <a:srgbClr val="008000"/>
                </a:solidFill>
                <a:latin typeface="Arial"/>
                <a:cs typeface="Arial"/>
              </a:rPr>
              <a:t>p</a:t>
            </a:r>
            <a:r>
              <a:rPr sz="1712" dirty="0">
                <a:solidFill>
                  <a:srgbClr val="008000"/>
                </a:solidFill>
                <a:latin typeface="Arial"/>
                <a:cs typeface="Arial"/>
              </a:rPr>
              <a:t>r</a:t>
            </a:r>
            <a:r>
              <a:rPr sz="1712" spc="-9" dirty="0">
                <a:solidFill>
                  <a:srgbClr val="008000"/>
                </a:solidFill>
                <a:latin typeface="Arial"/>
                <a:cs typeface="Arial"/>
              </a:rPr>
              <a:t>opo</a:t>
            </a:r>
            <a:r>
              <a:rPr sz="1712" dirty="0">
                <a:solidFill>
                  <a:srgbClr val="008000"/>
                </a:solidFill>
                <a:latin typeface="Arial"/>
                <a:cs typeface="Arial"/>
              </a:rPr>
              <a:t>s</a:t>
            </a:r>
            <a:r>
              <a:rPr sz="1712" spc="-9" dirty="0">
                <a:solidFill>
                  <a:srgbClr val="008000"/>
                </a:solidFill>
                <a:latin typeface="Arial"/>
                <a:cs typeface="Arial"/>
              </a:rPr>
              <a:t>e</a:t>
            </a:r>
            <a:r>
              <a:rPr sz="1712" dirty="0">
                <a:solidFill>
                  <a:srgbClr val="008000"/>
                </a:solidFill>
                <a:latin typeface="Arial"/>
                <a:cs typeface="Arial"/>
              </a:rPr>
              <a:t>d</a:t>
            </a:r>
            <a:r>
              <a:rPr sz="1712" spc="2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712" dirty="0">
                <a:solidFill>
                  <a:srgbClr val="008000"/>
                </a:solidFill>
                <a:latin typeface="Arial"/>
                <a:cs typeface="Arial"/>
              </a:rPr>
              <a:t>for</a:t>
            </a:r>
            <a:r>
              <a:rPr sz="1712" spc="-1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712" spc="-92" dirty="0">
                <a:solidFill>
                  <a:srgbClr val="008000"/>
                </a:solidFill>
                <a:latin typeface="Arial"/>
                <a:cs typeface="Arial"/>
              </a:rPr>
              <a:t>F</a:t>
            </a:r>
            <a:r>
              <a:rPr sz="1712" dirty="0">
                <a:solidFill>
                  <a:srgbClr val="008000"/>
                </a:solidFill>
                <a:latin typeface="Arial"/>
                <a:cs typeface="Arial"/>
              </a:rPr>
              <a:t>AIR</a:t>
            </a:r>
            <a:r>
              <a:rPr lang="es-ES" sz="1712" spc="-15" dirty="0">
                <a:solidFill>
                  <a:srgbClr val="008000"/>
                </a:solidFill>
                <a:latin typeface="Arial"/>
                <a:cs typeface="Arial"/>
              </a:rPr>
              <a:t>-0</a:t>
            </a:r>
            <a:endParaRPr sz="1712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0118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E4491AE-DF1F-3DDF-693F-1BD7B54CE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A559A-A37E-4161-902C-F397A90C3267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C5E112-DB32-F320-0AC2-3AA6DEA84C19}"/>
              </a:ext>
            </a:extLst>
          </p:cNvPr>
          <p:cNvSpPr txBox="1">
            <a:spLocks/>
          </p:cNvSpPr>
          <p:nvPr/>
        </p:nvSpPr>
        <p:spPr bwMode="auto">
          <a:xfrm>
            <a:off x="217119" y="404664"/>
            <a:ext cx="870976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35" tIns="44617" rIns="89235" bIns="44617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>
                <a:solidFill>
                  <a:srgbClr val="FF0000"/>
                </a:solidFill>
              </a:rPr>
              <a:t>The role of Spain in the international nuclear data community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5FA99D-6FBF-EB1B-A184-E7F98018D798}"/>
              </a:ext>
            </a:extLst>
          </p:cNvPr>
          <p:cNvSpPr txBox="1"/>
          <p:nvPr/>
        </p:nvSpPr>
        <p:spPr>
          <a:xfrm>
            <a:off x="539552" y="1772816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Coordination</a:t>
            </a:r>
            <a:r>
              <a:rPr lang="en-GB" dirty="0"/>
              <a:t> of the last 4 nuclear data European Projects (&gt; 30 institutions): NUDATRA (FP-6), ANDES (FP-7), CHANDA (H2020), SANDA (2020) and the new </a:t>
            </a:r>
            <a:r>
              <a:rPr lang="en-GB" b="1" dirty="0">
                <a:solidFill>
                  <a:srgbClr val="FF0000"/>
                </a:solidFill>
              </a:rPr>
              <a:t>APRENDE</a:t>
            </a:r>
            <a:r>
              <a:rPr lang="en-GB" dirty="0"/>
              <a:t> proposal for Horizon Europe.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Participation in a large number of </a:t>
            </a:r>
            <a:r>
              <a:rPr lang="en-GB" b="1" dirty="0"/>
              <a:t>European nuclear physics projects (ENSAR, ENSAR2…)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Participation in the different </a:t>
            </a:r>
            <a:r>
              <a:rPr lang="en-GB" b="1" dirty="0"/>
              <a:t>transnational access programs</a:t>
            </a:r>
            <a:r>
              <a:rPr lang="en-GB" dirty="0"/>
              <a:t>: previous projects + EUROLABS + OFFER + ARIEL.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Spain will host the next largest nuclear data conference in the world: </a:t>
            </a:r>
            <a:r>
              <a:rPr lang="en-GB" b="1" dirty="0"/>
              <a:t>	</a:t>
            </a:r>
            <a:r>
              <a:rPr lang="en-GB" b="1" dirty="0">
                <a:solidFill>
                  <a:srgbClr val="FF0000"/>
                </a:solidFill>
              </a:rPr>
              <a:t>Nuclear data for science and technology 2025 (Madrid)</a:t>
            </a:r>
            <a:r>
              <a:rPr lang="en-GB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5765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B4B2D30-1829-FC44-81EB-F0705FDB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A559A-A37E-4161-902C-F397A90C3267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8F9B50D6-AA8D-0143-A244-D035FFDAD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472" y="188640"/>
            <a:ext cx="7993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b="1" dirty="0">
                <a:solidFill>
                  <a:srgbClr val="FF0000"/>
                </a:solidFill>
              </a:rPr>
              <a:t>Summary and conclusions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B59143-4C12-5542-8B52-6E741FD22349}"/>
              </a:ext>
            </a:extLst>
          </p:cNvPr>
          <p:cNvSpPr txBox="1"/>
          <p:nvPr/>
        </p:nvSpPr>
        <p:spPr>
          <a:xfrm>
            <a:off x="206152" y="754569"/>
            <a:ext cx="864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We have a mature nuclear physics community (21 groups/~100 scientists) who could exploit the non-fusion experiments and infrastructures at IFMIF-DONES: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</a:rPr>
              <a:t>International leadership and visibility</a:t>
            </a:r>
            <a:r>
              <a:rPr lang="en-GB" sz="2000" dirty="0"/>
              <a:t>.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</a:rPr>
              <a:t>Technical capabilities</a:t>
            </a:r>
            <a:r>
              <a:rPr lang="en-GB" sz="2000" dirty="0"/>
              <a:t> for designing and building infrastructures &amp; detectors in collaboration with industry &amp; international partners.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</a:rPr>
              <a:t>Strong participation in the European</a:t>
            </a:r>
            <a:r>
              <a:rPr lang="en-GB" sz="2000" dirty="0"/>
              <a:t> scenario via projects, participation in infrastructures and collaborations.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GB" sz="2000" dirty="0"/>
              <a:t>We could: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contribute to </a:t>
            </a:r>
            <a:r>
              <a:rPr lang="en-GB" sz="2000" dirty="0">
                <a:solidFill>
                  <a:srgbClr val="FF0000"/>
                </a:solidFill>
              </a:rPr>
              <a:t>increase the scientific production </a:t>
            </a:r>
            <a:r>
              <a:rPr lang="en-GB" sz="2000" dirty="0"/>
              <a:t>of IFMIF-DONES (papers, theses, masters’ theses).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</a:rPr>
              <a:t>Attract to Granada </a:t>
            </a:r>
            <a:r>
              <a:rPr lang="en-GB" sz="2000" dirty="0"/>
              <a:t>an additional scientific community.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/>
              <a:t>Do </a:t>
            </a:r>
            <a:r>
              <a:rPr lang="en-GB" sz="2000" dirty="0">
                <a:solidFill>
                  <a:srgbClr val="FF0000"/>
                </a:solidFill>
              </a:rPr>
              <a:t>science necessary for fusion</a:t>
            </a:r>
            <a:r>
              <a:rPr lang="en-GB" sz="2000" dirty="0"/>
              <a:t>. DONES has the right neutron spectrum for producing large </a:t>
            </a:r>
            <a:r>
              <a:rPr lang="en-GB" sz="2000" dirty="0">
                <a:solidFill>
                  <a:srgbClr val="FF0000"/>
                </a:solidFill>
              </a:rPr>
              <a:t>amounts of nuclear data for the neutronics of fusion reactors</a:t>
            </a:r>
            <a:r>
              <a:rPr lang="en-GB" sz="2000" dirty="0"/>
              <a:t>. There are strong analogies with the development of nuclear fission.</a:t>
            </a:r>
          </a:p>
        </p:txBody>
      </p:sp>
    </p:spTree>
    <p:extLst>
      <p:ext uri="{BB962C8B-B14F-4D97-AF65-F5344CB8AC3E}">
        <p14:creationId xmlns:p14="http://schemas.microsoft.com/office/powerpoint/2010/main" val="3041927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CF92087-DDBB-2226-8502-010C521A2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A559A-A37E-4161-902C-F397A90C3267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1764728-41AC-4803-C83F-E8E6CCA90AFD}"/>
              </a:ext>
            </a:extLst>
          </p:cNvPr>
          <p:cNvSpPr txBox="1"/>
          <p:nvPr/>
        </p:nvSpPr>
        <p:spPr>
          <a:xfrm>
            <a:off x="683568" y="2204864"/>
            <a:ext cx="75386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Instead of considering </a:t>
            </a:r>
            <a:r>
              <a:rPr lang="en-GB" sz="2800"/>
              <a:t>nuclear physics </a:t>
            </a:r>
            <a:r>
              <a:rPr lang="en-GB" sz="2800" dirty="0"/>
              <a:t>applications as </a:t>
            </a:r>
            <a:r>
              <a:rPr lang="en-GB" sz="2800" b="1" dirty="0">
                <a:solidFill>
                  <a:srgbClr val="FF0000"/>
                </a:solidFill>
              </a:rPr>
              <a:t>parasitic</a:t>
            </a:r>
            <a:r>
              <a:rPr lang="en-GB" sz="2800" dirty="0"/>
              <a:t>,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we propose to consider them as </a:t>
            </a:r>
            <a:r>
              <a:rPr lang="en-GB" sz="2800" b="1" dirty="0">
                <a:solidFill>
                  <a:srgbClr val="FF0000"/>
                </a:solidFill>
              </a:rPr>
              <a:t>symbiotic</a:t>
            </a:r>
            <a:r>
              <a:rPr lang="en-GB" sz="2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55283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11CECD4-9742-806D-8C7D-03EBF0289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A559A-A37E-4161-902C-F397A90C3267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14BE64C6-5359-5FBC-9273-A487EB81E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88640"/>
            <a:ext cx="7993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b="1" dirty="0">
                <a:solidFill>
                  <a:srgbClr val="FF0000"/>
                </a:solidFill>
              </a:rPr>
              <a:t>Towards a successful users’ group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BB4A742-8D2C-3FFA-CA30-034CBC1A1752}"/>
              </a:ext>
            </a:extLst>
          </p:cNvPr>
          <p:cNvSpPr txBox="1"/>
          <p:nvPr/>
        </p:nvSpPr>
        <p:spPr>
          <a:xfrm>
            <a:off x="395536" y="764704"/>
            <a:ext cx="83529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Improve the integration of our ideas &amp; proposals in the DONES project.</a:t>
            </a:r>
          </a:p>
          <a:p>
            <a:endParaRPr lang="en-GB" sz="2000" dirty="0"/>
          </a:p>
          <a:p>
            <a:r>
              <a:rPr lang="en-GB" sz="2000" dirty="0"/>
              <a:t>- Meet the other groups working at DONES (fusion and non-fusion) and look collaborations for the design of experiments and infrastructures. –&gt; </a:t>
            </a:r>
            <a:r>
              <a:rPr lang="en-GB" sz="2000" dirty="0">
                <a:solidFill>
                  <a:srgbClr val="FF0000"/>
                </a:solidFill>
              </a:rPr>
              <a:t>List of topics/experiments </a:t>
            </a:r>
            <a:r>
              <a:rPr lang="en-GB" sz="2000" dirty="0"/>
              <a:t>prepared by the users group.</a:t>
            </a:r>
          </a:p>
          <a:p>
            <a:endParaRPr lang="en-GB" sz="2000" dirty="0"/>
          </a:p>
          <a:p>
            <a:r>
              <a:rPr lang="en-GB" sz="2000" dirty="0"/>
              <a:t>- Identify the </a:t>
            </a:r>
            <a:r>
              <a:rPr lang="en-GB" sz="2000" dirty="0">
                <a:solidFill>
                  <a:srgbClr val="FF0000"/>
                </a:solidFill>
              </a:rPr>
              <a:t>points of common interest </a:t>
            </a:r>
            <a:r>
              <a:rPr lang="en-GB" sz="2000" dirty="0"/>
              <a:t>and needs of the different users.</a:t>
            </a:r>
          </a:p>
          <a:p>
            <a:endParaRPr lang="en-GB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Continuous beams: collimators, shielding, beam dump, design of experimental setups and instrumentation, design team, radioprotection.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Neutron TOF-DONES: accelerator team (kicker), engineering team, design of beam optics and shielding, production target.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Production of isotopes: test cell, elsewhere?.</a:t>
            </a:r>
          </a:p>
          <a:p>
            <a:endParaRPr lang="en-GB" sz="2000" dirty="0"/>
          </a:p>
          <a:p>
            <a:r>
              <a:rPr lang="en-GB" sz="2000" dirty="0"/>
              <a:t>Prepare a </a:t>
            </a:r>
            <a:r>
              <a:rPr lang="en-GB" sz="2000" dirty="0">
                <a:solidFill>
                  <a:srgbClr val="FF0000"/>
                </a:solidFill>
              </a:rPr>
              <a:t>list of needs and pending activities.</a:t>
            </a:r>
            <a:r>
              <a:rPr lang="en-GB" sz="2000" dirty="0"/>
              <a:t> What needs to be done and who could do it.</a:t>
            </a:r>
          </a:p>
        </p:txBody>
      </p:sp>
    </p:spTree>
    <p:extLst>
      <p:ext uri="{BB962C8B-B14F-4D97-AF65-F5344CB8AC3E}">
        <p14:creationId xmlns:p14="http://schemas.microsoft.com/office/powerpoint/2010/main" val="3424542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94E4887-1370-6D1B-93BC-D01B5555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A559A-A37E-4161-902C-F397A90C3267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21D914-430D-139E-84E5-1F1A9A260A2C}"/>
              </a:ext>
            </a:extLst>
          </p:cNvPr>
          <p:cNvSpPr txBox="1"/>
          <p:nvPr/>
        </p:nvSpPr>
        <p:spPr>
          <a:xfrm>
            <a:off x="395536" y="1124744"/>
            <a:ext cx="84249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- Strengthen the interaction with the design &amp; engineering teams. –&gt; List of </a:t>
            </a:r>
            <a:r>
              <a:rPr lang="en-GB" sz="2000" b="1" dirty="0">
                <a:solidFill>
                  <a:srgbClr val="FF0000"/>
                </a:solidFill>
              </a:rPr>
              <a:t>who is who</a:t>
            </a:r>
            <a:r>
              <a:rPr lang="en-GB" sz="2000" b="1" dirty="0"/>
              <a:t> </a:t>
            </a:r>
            <a:r>
              <a:rPr lang="en-GB" sz="2000" dirty="0"/>
              <a:t>in the project.</a:t>
            </a:r>
          </a:p>
          <a:p>
            <a:endParaRPr lang="en-GB" sz="2000" dirty="0"/>
          </a:p>
          <a:p>
            <a:r>
              <a:rPr lang="en-GB" sz="2000" dirty="0"/>
              <a:t>- Identify what is </a:t>
            </a:r>
            <a:r>
              <a:rPr lang="en-GB" sz="2000" dirty="0">
                <a:solidFill>
                  <a:srgbClr val="00B050"/>
                </a:solidFill>
              </a:rPr>
              <a:t>easy to do</a:t>
            </a:r>
            <a:r>
              <a:rPr lang="en-GB" sz="2000" dirty="0"/>
              <a:t>, </a:t>
            </a:r>
            <a:r>
              <a:rPr lang="en-GB" sz="2000" b="1" dirty="0">
                <a:solidFill>
                  <a:srgbClr val="0432FF"/>
                </a:solidFill>
              </a:rPr>
              <a:t>possible</a:t>
            </a:r>
            <a:r>
              <a:rPr lang="en-GB" sz="2000" dirty="0"/>
              <a:t>, </a:t>
            </a:r>
            <a:r>
              <a:rPr lang="en-GB" sz="2000" b="1" dirty="0">
                <a:solidFill>
                  <a:srgbClr val="7030A0"/>
                </a:solidFill>
              </a:rPr>
              <a:t>difficult</a:t>
            </a:r>
            <a:r>
              <a:rPr lang="en-GB" sz="2000" dirty="0"/>
              <a:t>, 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very difficult</a:t>
            </a:r>
            <a:r>
              <a:rPr lang="en-GB" sz="2000" dirty="0"/>
              <a:t> ,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science fiction</a:t>
            </a:r>
            <a:r>
              <a:rPr lang="en-GB" sz="2000" dirty="0"/>
              <a:t> and </a:t>
            </a:r>
            <a:r>
              <a:rPr lang="en-GB" sz="2000" b="1" dirty="0">
                <a:solidFill>
                  <a:srgbClr val="FF0000"/>
                </a:solidFill>
              </a:rPr>
              <a:t>impossible</a:t>
            </a:r>
            <a:r>
              <a:rPr lang="en-GB" sz="2000" dirty="0"/>
              <a:t>.</a:t>
            </a:r>
          </a:p>
          <a:p>
            <a:endParaRPr lang="en-GB" sz="2000" dirty="0"/>
          </a:p>
          <a:p>
            <a:r>
              <a:rPr lang="en-GB" sz="2000" dirty="0"/>
              <a:t>- Understand the conditions of the irradiations in the test cell (i.e. materials in the neutron beam, time) -&gt; impact on the </a:t>
            </a:r>
            <a:r>
              <a:rPr lang="en-GB" sz="2000"/>
              <a:t>beam in </a:t>
            </a:r>
            <a:r>
              <a:rPr lang="en-GB" sz="2000" dirty="0"/>
              <a:t>room 160.</a:t>
            </a:r>
          </a:p>
          <a:p>
            <a:endParaRPr lang="en-GB" sz="2000" dirty="0"/>
          </a:p>
          <a:p>
            <a:r>
              <a:rPr lang="en-GB" sz="2000" dirty="0"/>
              <a:t>- Use </a:t>
            </a:r>
            <a:r>
              <a:rPr lang="en-GB" sz="2000" dirty="0">
                <a:solidFill>
                  <a:srgbClr val="FF0000"/>
                </a:solidFill>
              </a:rPr>
              <a:t>synergies</a:t>
            </a:r>
            <a:r>
              <a:rPr lang="en-GB" sz="2000" dirty="0"/>
              <a:t> between our ongoing projects and DONES’ related activities.</a:t>
            </a:r>
          </a:p>
          <a:p>
            <a:endParaRPr lang="en-GB" sz="2000" dirty="0"/>
          </a:p>
          <a:p>
            <a:r>
              <a:rPr lang="en-GB" sz="2000" dirty="0"/>
              <a:t>- Explore additional funding sources (national and European).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3E2A793D-B149-6DFE-5A13-B4516C887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79" y="260648"/>
            <a:ext cx="7993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b="1" dirty="0">
                <a:solidFill>
                  <a:srgbClr val="FF0000"/>
                </a:solidFill>
              </a:rPr>
              <a:t>Towards a successful users’ group</a:t>
            </a:r>
          </a:p>
        </p:txBody>
      </p:sp>
    </p:spTree>
    <p:extLst>
      <p:ext uri="{BB962C8B-B14F-4D97-AF65-F5344CB8AC3E}">
        <p14:creationId xmlns:p14="http://schemas.microsoft.com/office/powerpoint/2010/main" val="2193060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8AFCB3C-019E-E545-B087-4C4BB881DB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4"/>
          <a:stretch/>
        </p:blipFill>
        <p:spPr>
          <a:xfrm>
            <a:off x="1432773" y="1043136"/>
            <a:ext cx="6819900" cy="5122168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C81C48F-75AF-D549-BCDF-AB3BDC025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A559A-A37E-4161-902C-F397A90C3267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4BFD565-D1DC-974F-A883-0A768CC2E6A6}"/>
              </a:ext>
            </a:extLst>
          </p:cNvPr>
          <p:cNvSpPr txBox="1"/>
          <p:nvPr/>
        </p:nvSpPr>
        <p:spPr>
          <a:xfrm>
            <a:off x="258478" y="620688"/>
            <a:ext cx="53976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33 research reactors in the EU</a:t>
            </a:r>
          </a:p>
          <a:p>
            <a:r>
              <a:rPr lang="en-GB" dirty="0"/>
              <a:t>4 large neutron TOF sources</a:t>
            </a:r>
          </a:p>
          <a:p>
            <a:r>
              <a:rPr lang="en-GB" dirty="0"/>
              <a:t>1+1 spallation neutron sources for material science</a:t>
            </a:r>
          </a:p>
          <a:p>
            <a:r>
              <a:rPr lang="en-GB" dirty="0"/>
              <a:t>Tenths of compact accelerator sources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2BCA7BE3-AF2A-BC41-8757-073797CF19CE}"/>
              </a:ext>
            </a:extLst>
          </p:cNvPr>
          <p:cNvSpPr txBox="1">
            <a:spLocks/>
          </p:cNvSpPr>
          <p:nvPr/>
        </p:nvSpPr>
        <p:spPr>
          <a:xfrm>
            <a:off x="457200" y="131763"/>
            <a:ext cx="8229600" cy="50405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>
                <a:solidFill>
                  <a:srgbClr val="FF0000"/>
                </a:solidFill>
              </a:rPr>
              <a:t>Neutron sources in Europe</a:t>
            </a:r>
          </a:p>
        </p:txBody>
      </p:sp>
      <p:sp>
        <p:nvSpPr>
          <p:cNvPr id="8" name="27 O">
            <a:extLst>
              <a:ext uri="{FF2B5EF4-FFF2-40B4-BE49-F238E27FC236}">
                <a16:creationId xmlns:a16="http://schemas.microsoft.com/office/drawing/2014/main" id="{6B631BC6-C5DE-C14F-8B70-822077F60A9E}"/>
              </a:ext>
            </a:extLst>
          </p:cNvPr>
          <p:cNvSpPr>
            <a:spLocks noChangeAspect="1"/>
          </p:cNvSpPr>
          <p:nvPr/>
        </p:nvSpPr>
        <p:spPr bwMode="auto">
          <a:xfrm>
            <a:off x="3955615" y="3259753"/>
            <a:ext cx="283095" cy="284650"/>
          </a:xfrm>
          <a:prstGeom prst="flowChartOr">
            <a:avLst/>
          </a:prstGeom>
          <a:solidFill>
            <a:schemeClr val="bg1"/>
          </a:solidFill>
          <a:ln w="31750" algn="ctr">
            <a:solidFill>
              <a:srgbClr val="D9010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en-US" sz="1800">
              <a:latin typeface="+mn-lt"/>
              <a:cs typeface="Arial" charset="0"/>
            </a:endParaRPr>
          </a:p>
        </p:txBody>
      </p:sp>
      <p:sp>
        <p:nvSpPr>
          <p:cNvPr id="9" name="16 CuadroTexto">
            <a:extLst>
              <a:ext uri="{FF2B5EF4-FFF2-40B4-BE49-F238E27FC236}">
                <a16:creationId xmlns:a16="http://schemas.microsoft.com/office/drawing/2014/main" id="{275E7922-0718-EB41-85CE-D8B8C5F80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6518" y="3574248"/>
            <a:ext cx="1148008" cy="307777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en-US" b="1" dirty="0">
                <a:solidFill>
                  <a:srgbClr val="006A31"/>
                </a:solidFill>
                <a:latin typeface="+mn-lt"/>
                <a:cs typeface="Arial" charset="0"/>
              </a:rPr>
              <a:t>CERN </a:t>
            </a:r>
            <a:r>
              <a:rPr lang="en-GB" altLang="en-US" b="1" dirty="0" err="1">
                <a:solidFill>
                  <a:srgbClr val="006A31"/>
                </a:solidFill>
                <a:latin typeface="+mn-lt"/>
                <a:cs typeface="Arial" charset="0"/>
              </a:rPr>
              <a:t>n_TOF</a:t>
            </a:r>
            <a:endParaRPr lang="en-GB" altLang="en-US" b="1" dirty="0">
              <a:solidFill>
                <a:srgbClr val="006A31"/>
              </a:solidFill>
              <a:latin typeface="+mn-lt"/>
              <a:cs typeface="Arial" charset="0"/>
            </a:endParaRPr>
          </a:p>
        </p:txBody>
      </p:sp>
      <p:sp>
        <p:nvSpPr>
          <p:cNvPr id="10" name="14 CuadroTexto">
            <a:extLst>
              <a:ext uri="{FF2B5EF4-FFF2-40B4-BE49-F238E27FC236}">
                <a16:creationId xmlns:a16="http://schemas.microsoft.com/office/drawing/2014/main" id="{A86400E0-0C3E-914E-AD29-64911A31C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391" y="2869263"/>
            <a:ext cx="1160864" cy="307777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GB" altLang="en-US" b="1" dirty="0">
                <a:solidFill>
                  <a:srgbClr val="006A31"/>
                </a:solidFill>
                <a:latin typeface="+mn-lt"/>
                <a:cs typeface="Arial" charset="0"/>
              </a:rPr>
              <a:t>SPIRAL2 NFS</a:t>
            </a:r>
          </a:p>
        </p:txBody>
      </p:sp>
      <p:sp>
        <p:nvSpPr>
          <p:cNvPr id="11" name="16 CuadroTexto">
            <a:extLst>
              <a:ext uri="{FF2B5EF4-FFF2-40B4-BE49-F238E27FC236}">
                <a16:creationId xmlns:a16="http://schemas.microsoft.com/office/drawing/2014/main" id="{B5E5BDF9-DA46-6746-9013-BBEB3587C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434" y="2260545"/>
            <a:ext cx="1066650" cy="307777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en-US" b="1" dirty="0">
                <a:solidFill>
                  <a:srgbClr val="006A31"/>
                </a:solidFill>
                <a:latin typeface="+mn-lt"/>
                <a:cs typeface="Arial" charset="0"/>
              </a:rPr>
              <a:t>JRC GELINA</a:t>
            </a:r>
          </a:p>
        </p:txBody>
      </p:sp>
      <p:sp>
        <p:nvSpPr>
          <p:cNvPr id="12" name="14 CuadroTexto">
            <a:extLst>
              <a:ext uri="{FF2B5EF4-FFF2-40B4-BE49-F238E27FC236}">
                <a16:creationId xmlns:a16="http://schemas.microsoft.com/office/drawing/2014/main" id="{7E487C79-D53C-0B47-A3F6-A3BCFF040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4552" y="2253074"/>
            <a:ext cx="1376606" cy="307777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en-US" b="1" dirty="0">
                <a:solidFill>
                  <a:srgbClr val="006A31"/>
                </a:solidFill>
                <a:latin typeface="+mn-lt"/>
                <a:cs typeface="Arial" charset="0"/>
              </a:rPr>
              <a:t>HZDR </a:t>
            </a:r>
            <a:r>
              <a:rPr lang="en-GB" altLang="en-US" b="1" dirty="0" err="1">
                <a:solidFill>
                  <a:srgbClr val="006A31"/>
                </a:solidFill>
                <a:latin typeface="+mn-lt"/>
                <a:cs typeface="Arial" charset="0"/>
              </a:rPr>
              <a:t>nELBE</a:t>
            </a:r>
            <a:endParaRPr lang="en-GB" altLang="en-US" b="1" dirty="0">
              <a:solidFill>
                <a:srgbClr val="006A31"/>
              </a:solidFill>
              <a:latin typeface="+mn-lt"/>
              <a:cs typeface="Arial" charset="0"/>
            </a:endParaRPr>
          </a:p>
        </p:txBody>
      </p:sp>
      <p:sp>
        <p:nvSpPr>
          <p:cNvPr id="13" name="27 O">
            <a:extLst>
              <a:ext uri="{FF2B5EF4-FFF2-40B4-BE49-F238E27FC236}">
                <a16:creationId xmlns:a16="http://schemas.microsoft.com/office/drawing/2014/main" id="{63B55939-E5DE-C749-940F-2D493F64FC98}"/>
              </a:ext>
            </a:extLst>
          </p:cNvPr>
          <p:cNvSpPr>
            <a:spLocks noChangeAspect="1"/>
          </p:cNvSpPr>
          <p:nvPr/>
        </p:nvSpPr>
        <p:spPr bwMode="auto">
          <a:xfrm>
            <a:off x="4648261" y="2519699"/>
            <a:ext cx="283095" cy="284650"/>
          </a:xfrm>
          <a:prstGeom prst="flowChartOr">
            <a:avLst/>
          </a:prstGeom>
          <a:solidFill>
            <a:schemeClr val="bg1"/>
          </a:solidFill>
          <a:ln w="31750" algn="ctr">
            <a:solidFill>
              <a:srgbClr val="D9010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en-US" sz="1800">
              <a:latin typeface="+mn-lt"/>
              <a:cs typeface="Arial" charset="0"/>
            </a:endParaRPr>
          </a:p>
        </p:txBody>
      </p:sp>
      <p:sp>
        <p:nvSpPr>
          <p:cNvPr id="14" name="27 O">
            <a:extLst>
              <a:ext uri="{FF2B5EF4-FFF2-40B4-BE49-F238E27FC236}">
                <a16:creationId xmlns:a16="http://schemas.microsoft.com/office/drawing/2014/main" id="{44D14E4E-7EE2-F344-B699-3CB74BB29789}"/>
              </a:ext>
            </a:extLst>
          </p:cNvPr>
          <p:cNvSpPr>
            <a:spLocks noChangeAspect="1"/>
          </p:cNvSpPr>
          <p:nvPr/>
        </p:nvSpPr>
        <p:spPr bwMode="auto">
          <a:xfrm>
            <a:off x="3040985" y="2861485"/>
            <a:ext cx="283095" cy="284650"/>
          </a:xfrm>
          <a:prstGeom prst="flowChartOr">
            <a:avLst/>
          </a:prstGeom>
          <a:solidFill>
            <a:schemeClr val="bg1"/>
          </a:solidFill>
          <a:ln w="31750" algn="ctr">
            <a:solidFill>
              <a:srgbClr val="D9010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en-US" sz="1800">
              <a:latin typeface="+mn-lt"/>
              <a:cs typeface="Arial" charset="0"/>
            </a:endParaRPr>
          </a:p>
        </p:txBody>
      </p:sp>
      <p:sp>
        <p:nvSpPr>
          <p:cNvPr id="15" name="27 O">
            <a:extLst>
              <a:ext uri="{FF2B5EF4-FFF2-40B4-BE49-F238E27FC236}">
                <a16:creationId xmlns:a16="http://schemas.microsoft.com/office/drawing/2014/main" id="{2C7C070A-A7C4-6440-B445-76FB3C3EF853}"/>
              </a:ext>
            </a:extLst>
          </p:cNvPr>
          <p:cNvSpPr>
            <a:spLocks noChangeAspect="1"/>
          </p:cNvSpPr>
          <p:nvPr/>
        </p:nvSpPr>
        <p:spPr bwMode="auto">
          <a:xfrm>
            <a:off x="3602452" y="2492182"/>
            <a:ext cx="283095" cy="284650"/>
          </a:xfrm>
          <a:prstGeom prst="flowChartOr">
            <a:avLst/>
          </a:prstGeom>
          <a:solidFill>
            <a:schemeClr val="bg1"/>
          </a:solidFill>
          <a:ln w="31750" algn="ctr">
            <a:solidFill>
              <a:srgbClr val="D9010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en-US" sz="1800">
              <a:latin typeface="+mn-lt"/>
              <a:cs typeface="Arial" charset="0"/>
            </a:endParaRPr>
          </a:p>
        </p:txBody>
      </p:sp>
      <p:sp>
        <p:nvSpPr>
          <p:cNvPr id="17" name="26 Elipse">
            <a:extLst>
              <a:ext uri="{FF2B5EF4-FFF2-40B4-BE49-F238E27FC236}">
                <a16:creationId xmlns:a16="http://schemas.microsoft.com/office/drawing/2014/main" id="{B8B740B7-CAC0-9E44-901D-C29F96DBF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61" y="1545358"/>
            <a:ext cx="263705" cy="26515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en-US">
              <a:latin typeface="+mn-lt"/>
            </a:endParaRPr>
          </a:p>
        </p:txBody>
      </p:sp>
      <p:sp>
        <p:nvSpPr>
          <p:cNvPr id="18" name="26 Elipse">
            <a:extLst>
              <a:ext uri="{FF2B5EF4-FFF2-40B4-BE49-F238E27FC236}">
                <a16:creationId xmlns:a16="http://schemas.microsoft.com/office/drawing/2014/main" id="{7FF243FE-DA92-C446-819B-75780A200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265" y="2440826"/>
            <a:ext cx="263705" cy="26515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en-US">
              <a:latin typeface="+mn-lt"/>
            </a:endParaRPr>
          </a:p>
        </p:txBody>
      </p:sp>
      <p:sp>
        <p:nvSpPr>
          <p:cNvPr id="19" name="14 CuadroTexto">
            <a:extLst>
              <a:ext uri="{FF2B5EF4-FFF2-40B4-BE49-F238E27FC236}">
                <a16:creationId xmlns:a16="http://schemas.microsoft.com/office/drawing/2014/main" id="{306D231A-A856-A644-AF64-3ADA0E742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2893" y="2148391"/>
            <a:ext cx="567046" cy="307777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en-US" b="1" dirty="0">
                <a:solidFill>
                  <a:srgbClr val="006A31"/>
                </a:solidFill>
                <a:latin typeface="+mn-lt"/>
                <a:cs typeface="Arial" charset="0"/>
              </a:rPr>
              <a:t>ISIS</a:t>
            </a:r>
          </a:p>
        </p:txBody>
      </p:sp>
      <p:sp>
        <p:nvSpPr>
          <p:cNvPr id="20" name="14 CuadroTexto">
            <a:extLst>
              <a:ext uri="{FF2B5EF4-FFF2-40B4-BE49-F238E27FC236}">
                <a16:creationId xmlns:a16="http://schemas.microsoft.com/office/drawing/2014/main" id="{578EDD76-91CF-4F43-9C66-19364AB9E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5439" y="1518724"/>
            <a:ext cx="438212" cy="307777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en-US" b="1" dirty="0">
                <a:solidFill>
                  <a:srgbClr val="006A31"/>
                </a:solidFill>
                <a:latin typeface="+mn-lt"/>
                <a:cs typeface="Arial" charset="0"/>
              </a:rPr>
              <a:t>ESS</a:t>
            </a: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E781C36B-1DC9-658D-EC1A-EF2B8EAB8034}"/>
              </a:ext>
            </a:extLst>
          </p:cNvPr>
          <p:cNvGrpSpPr/>
          <p:nvPr/>
        </p:nvGrpSpPr>
        <p:grpSpPr>
          <a:xfrm>
            <a:off x="127633" y="3212976"/>
            <a:ext cx="5937812" cy="2625253"/>
            <a:chOff x="127633" y="3212976"/>
            <a:chExt cx="5937812" cy="2625253"/>
          </a:xfrm>
        </p:grpSpPr>
        <p:sp>
          <p:nvSpPr>
            <p:cNvPr id="6" name="26 Elipse">
              <a:extLst>
                <a:ext uri="{FF2B5EF4-FFF2-40B4-BE49-F238E27FC236}">
                  <a16:creationId xmlns:a16="http://schemas.microsoft.com/office/drawing/2014/main" id="{7AE5B6DD-265B-0749-9811-3AE9B171F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2893" y="4507607"/>
              <a:ext cx="263705" cy="265154"/>
            </a:xfrm>
            <a:prstGeom prst="ellipse">
              <a:avLst/>
            </a:prstGeom>
            <a:solidFill>
              <a:srgbClr val="D9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en-US">
                <a:latin typeface="+mn-lt"/>
              </a:endParaRPr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84BCA4E4-F088-504D-9403-C5CBCDA138E7}"/>
                </a:ext>
              </a:extLst>
            </p:cNvPr>
            <p:cNvSpPr txBox="1"/>
            <p:nvPr/>
          </p:nvSpPr>
          <p:spPr>
            <a:xfrm>
              <a:off x="146712" y="3212976"/>
              <a:ext cx="31744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</a:rPr>
                <a:t>Spain</a:t>
              </a:r>
            </a:p>
            <a:p>
              <a:r>
                <a:rPr lang="en-GB" dirty="0">
                  <a:solidFill>
                    <a:srgbClr val="FF0000"/>
                  </a:solidFill>
                </a:rPr>
                <a:t>Strong </a:t>
              </a:r>
              <a:r>
                <a:rPr lang="en-GB" baseline="30000" dirty="0">
                  <a:solidFill>
                    <a:srgbClr val="FF0000"/>
                  </a:solidFill>
                </a:rPr>
                <a:t>252</a:t>
              </a:r>
              <a:r>
                <a:rPr lang="en-GB" dirty="0">
                  <a:solidFill>
                    <a:srgbClr val="FF0000"/>
                  </a:solidFill>
                </a:rPr>
                <a:t>Cf + </a:t>
              </a:r>
              <a:r>
                <a:rPr lang="en-GB" dirty="0" err="1">
                  <a:solidFill>
                    <a:srgbClr val="FF0000"/>
                  </a:solidFill>
                </a:rPr>
                <a:t>AmBe</a:t>
              </a:r>
              <a:r>
                <a:rPr lang="en-GB" dirty="0">
                  <a:solidFill>
                    <a:srgbClr val="FF0000"/>
                  </a:solidFill>
                </a:rPr>
                <a:t> sources (CIEMAT, universities)</a:t>
              </a:r>
            </a:p>
          </p:txBody>
        </p:sp>
        <p:sp>
          <p:nvSpPr>
            <p:cNvPr id="21" name="26 Elipse">
              <a:extLst>
                <a:ext uri="{FF2B5EF4-FFF2-40B4-BE49-F238E27FC236}">
                  <a16:creationId xmlns:a16="http://schemas.microsoft.com/office/drawing/2014/main" id="{1543F4E0-627E-577F-6479-44D7FD4DF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557" y="4177117"/>
              <a:ext cx="263705" cy="265154"/>
            </a:xfrm>
            <a:prstGeom prst="ellipse">
              <a:avLst/>
            </a:prstGeom>
            <a:solidFill>
              <a:srgbClr val="D9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en-US" dirty="0">
                <a:latin typeface="+mn-lt"/>
              </a:endParaRP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0F40051E-56F0-21E5-C24E-5FC8A8BAD848}"/>
                </a:ext>
              </a:extLst>
            </p:cNvPr>
            <p:cNvSpPr txBox="1"/>
            <p:nvPr/>
          </p:nvSpPr>
          <p:spPr>
            <a:xfrm>
              <a:off x="2703666" y="4637900"/>
              <a:ext cx="3361779" cy="1200329"/>
            </a:xfrm>
            <a:prstGeom prst="rect">
              <a:avLst/>
            </a:prstGeom>
            <a:solidFill>
              <a:schemeClr val="bg1">
                <a:alpha val="57119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GB" b="1" dirty="0" err="1">
                  <a:solidFill>
                    <a:srgbClr val="FF0000"/>
                  </a:solidFill>
                </a:rPr>
                <a:t>HISPANoS</a:t>
              </a:r>
              <a:r>
                <a:rPr lang="en-GB" dirty="0">
                  <a:solidFill>
                    <a:srgbClr val="FF0000"/>
                  </a:solidFill>
                </a:rPr>
                <a:t> TOF neutron source: p-Be, d-Be, p-</a:t>
              </a:r>
              <a:r>
                <a:rPr lang="en-GB" baseline="30000" dirty="0">
                  <a:solidFill>
                    <a:srgbClr val="FF0000"/>
                  </a:solidFill>
                </a:rPr>
                <a:t>7</a:t>
              </a:r>
              <a:r>
                <a:rPr lang="en-GB" dirty="0">
                  <a:solidFill>
                    <a:srgbClr val="FF0000"/>
                  </a:solidFill>
                </a:rPr>
                <a:t>Li, d-d reactions with the 3 MV tandem at CAN (Seville)</a:t>
              </a: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F9E612B8-7AB5-C2DD-C33F-792CB6F37A71}"/>
                </a:ext>
              </a:extLst>
            </p:cNvPr>
            <p:cNvSpPr txBox="1"/>
            <p:nvPr/>
          </p:nvSpPr>
          <p:spPr>
            <a:xfrm>
              <a:off x="127633" y="4095486"/>
              <a:ext cx="266878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5 MV tandem at CMAM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699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7A25750-CEE2-8545-AF5E-0ABF6BEAC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A559A-A37E-4161-902C-F397A90C3267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  <p:pic>
        <p:nvPicPr>
          <p:cNvPr id="3" name="Picture 2" descr="D:\Users\ott\Desktop\Japan.jpg">
            <a:extLst>
              <a:ext uri="{FF2B5EF4-FFF2-40B4-BE49-F238E27FC236}">
                <a16:creationId xmlns:a16="http://schemas.microsoft.com/office/drawing/2014/main" id="{ABCB23F9-6C89-4D63-E719-351CDEE6F6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2" t="12271" r="26673" b="15301"/>
          <a:stretch/>
        </p:blipFill>
        <p:spPr bwMode="auto">
          <a:xfrm>
            <a:off x="35496" y="1838657"/>
            <a:ext cx="2550930" cy="241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1ED777DA-8E3F-156F-D61B-38FC7B545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55" y="980504"/>
            <a:ext cx="49530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 Elipse">
            <a:extLst>
              <a:ext uri="{FF2B5EF4-FFF2-40B4-BE49-F238E27FC236}">
                <a16:creationId xmlns:a16="http://schemas.microsoft.com/office/drawing/2014/main" id="{6DC7B217-CBA0-EB2B-6751-AADDB5231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417" y="4291926"/>
            <a:ext cx="215900" cy="215900"/>
          </a:xfrm>
          <a:prstGeom prst="ellipse">
            <a:avLst/>
          </a:prstGeom>
          <a:solidFill>
            <a:srgbClr val="D9010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" name="8 Elipse">
            <a:extLst>
              <a:ext uri="{FF2B5EF4-FFF2-40B4-BE49-F238E27FC236}">
                <a16:creationId xmlns:a16="http://schemas.microsoft.com/office/drawing/2014/main" id="{6E33A92E-2C05-7F47-1469-36C71B712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317" y="2204363"/>
            <a:ext cx="215900" cy="215900"/>
          </a:xfrm>
          <a:prstGeom prst="ellipse">
            <a:avLst/>
          </a:prstGeom>
          <a:solidFill>
            <a:srgbClr val="D9010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8" name="9 Elipse">
            <a:extLst>
              <a:ext uri="{FF2B5EF4-FFF2-40B4-BE49-F238E27FC236}">
                <a16:creationId xmlns:a16="http://schemas.microsoft.com/office/drawing/2014/main" id="{7F24F8B1-7CB6-3530-542A-CB53FBA76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17" y="3644226"/>
            <a:ext cx="215900" cy="215900"/>
          </a:xfrm>
          <a:prstGeom prst="ellipse">
            <a:avLst/>
          </a:prstGeom>
          <a:solidFill>
            <a:srgbClr val="D9010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" name="11 Elipse">
            <a:extLst>
              <a:ext uri="{FF2B5EF4-FFF2-40B4-BE49-F238E27FC236}">
                <a16:creationId xmlns:a16="http://schemas.microsoft.com/office/drawing/2014/main" id="{42C0D3D3-C121-9466-B491-940DD5369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1917" y="4149051"/>
            <a:ext cx="217488" cy="215900"/>
          </a:xfrm>
          <a:prstGeom prst="ellipse">
            <a:avLst/>
          </a:prstGeom>
          <a:solidFill>
            <a:srgbClr val="D9010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" name="12 CuadroTexto">
            <a:extLst>
              <a:ext uri="{FF2B5EF4-FFF2-40B4-BE49-F238E27FC236}">
                <a16:creationId xmlns:a16="http://schemas.microsoft.com/office/drawing/2014/main" id="{B9C9A8F3-AB5B-6586-98A2-760229B08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5455" y="4291930"/>
            <a:ext cx="2571750" cy="307975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GB" altLang="en-US" b="1" dirty="0">
                <a:latin typeface="Arial" charset="0"/>
                <a:cs typeface="Arial" charset="0"/>
              </a:rPr>
              <a:t>Budapest Research Reactor</a:t>
            </a:r>
          </a:p>
        </p:txBody>
      </p:sp>
      <p:sp>
        <p:nvSpPr>
          <p:cNvPr id="11" name="14 CuadroTexto">
            <a:extLst>
              <a:ext uri="{FF2B5EF4-FFF2-40B4-BE49-F238E27FC236}">
                <a16:creationId xmlns:a16="http://schemas.microsoft.com/office/drawing/2014/main" id="{99B2AA28-914D-E6BE-33CA-7FC56A58A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521" y="3499767"/>
            <a:ext cx="4213225" cy="307975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GB" altLang="en-US" b="1" dirty="0">
                <a:latin typeface="Arial" charset="0"/>
                <a:cs typeface="Arial" charset="0"/>
              </a:rPr>
              <a:t>PTB </a:t>
            </a:r>
            <a:r>
              <a:rPr lang="en-GB" altLang="en-US" b="1" dirty="0" err="1">
                <a:latin typeface="Arial" charset="0"/>
                <a:cs typeface="Arial" charset="0"/>
              </a:rPr>
              <a:t>Braunschweig</a:t>
            </a:r>
            <a:r>
              <a:rPr lang="en-GB" altLang="en-US" b="1" dirty="0">
                <a:latin typeface="Arial" charset="0"/>
                <a:cs typeface="Arial" charset="0"/>
              </a:rPr>
              <a:t> – Reference neutron beams</a:t>
            </a:r>
          </a:p>
        </p:txBody>
      </p:sp>
      <p:sp>
        <p:nvSpPr>
          <p:cNvPr id="12" name="15 CuadroTexto">
            <a:extLst>
              <a:ext uri="{FF2B5EF4-FFF2-40B4-BE49-F238E27FC236}">
                <a16:creationId xmlns:a16="http://schemas.microsoft.com/office/drawing/2014/main" id="{214FAAA4-A7FB-DFC8-4C4D-5B371AE46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17" y="2059905"/>
            <a:ext cx="2687638" cy="523875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b="1" dirty="0">
                <a:latin typeface="Arial" charset="0"/>
                <a:cs typeface="Arial" charset="0"/>
              </a:rPr>
              <a:t>Cyclotron Laboratory</a:t>
            </a:r>
          </a:p>
          <a:p>
            <a:pPr eaLnBrk="1" hangingPunct="1"/>
            <a:r>
              <a:rPr lang="en-GB" altLang="en-US" b="1" dirty="0">
                <a:latin typeface="Arial" charset="0"/>
                <a:cs typeface="Arial" charset="0"/>
              </a:rPr>
              <a:t>at the University of Jyvaskyla</a:t>
            </a:r>
          </a:p>
        </p:txBody>
      </p:sp>
      <p:sp>
        <p:nvSpPr>
          <p:cNvPr id="13" name="17 CuadroTexto">
            <a:extLst>
              <a:ext uri="{FF2B5EF4-FFF2-40B4-BE49-F238E27FC236}">
                <a16:creationId xmlns:a16="http://schemas.microsoft.com/office/drawing/2014/main" id="{12E8433E-9FF7-05A1-58E2-83AB7A535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198" y="3899866"/>
            <a:ext cx="1550424" cy="307777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b="1" dirty="0">
                <a:solidFill>
                  <a:srgbClr val="00B050"/>
                </a:solidFill>
                <a:latin typeface="Arial" charset="0"/>
                <a:cs typeface="Arial" charset="0"/>
              </a:rPr>
              <a:t>GANIL/SPIRAL2</a:t>
            </a:r>
          </a:p>
        </p:txBody>
      </p:sp>
      <p:sp>
        <p:nvSpPr>
          <p:cNvPr id="14" name="19 CuadroTexto">
            <a:extLst>
              <a:ext uri="{FF2B5EF4-FFF2-40B4-BE49-F238E27FC236}">
                <a16:creationId xmlns:a16="http://schemas.microsoft.com/office/drawing/2014/main" id="{82DA852A-8103-F111-4F83-7CF1B0729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34" y="5641305"/>
            <a:ext cx="2992437" cy="307975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b="1" dirty="0">
                <a:latin typeface="Arial" charset="0"/>
                <a:cs typeface="Arial" charset="0"/>
              </a:rPr>
              <a:t>Centro Nacional de </a:t>
            </a:r>
            <a:r>
              <a:rPr lang="en-GB" altLang="en-US" b="1" dirty="0" err="1">
                <a:latin typeface="Arial" charset="0"/>
                <a:cs typeface="Arial" charset="0"/>
              </a:rPr>
              <a:t>Aceleradores</a:t>
            </a:r>
            <a:endParaRPr lang="en-GB" altLang="en-US" b="1" dirty="0">
              <a:latin typeface="Arial" charset="0"/>
              <a:cs typeface="Arial" charset="0"/>
            </a:endParaRPr>
          </a:p>
        </p:txBody>
      </p:sp>
      <p:sp>
        <p:nvSpPr>
          <p:cNvPr id="15" name="20 Elipse">
            <a:extLst>
              <a:ext uri="{FF2B5EF4-FFF2-40B4-BE49-F238E27FC236}">
                <a16:creationId xmlns:a16="http://schemas.microsoft.com/office/drawing/2014/main" id="{78AA7F21-4B21-2526-A030-F746B8B87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55" y="3644226"/>
            <a:ext cx="215900" cy="215900"/>
          </a:xfrm>
          <a:prstGeom prst="ellipse">
            <a:avLst/>
          </a:prstGeom>
          <a:solidFill>
            <a:srgbClr val="D9010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6" name="21 CuadroTexto">
            <a:extLst>
              <a:ext uri="{FF2B5EF4-FFF2-40B4-BE49-F238E27FC236}">
                <a16:creationId xmlns:a16="http://schemas.microsoft.com/office/drawing/2014/main" id="{2690590E-B6DB-368D-5367-767FF26DB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0002" y="3310160"/>
            <a:ext cx="1130438" cy="307777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b="1" dirty="0">
                <a:latin typeface="Arial" charset="0"/>
                <a:cs typeface="Arial" charset="0"/>
              </a:rPr>
              <a:t>JRC – </a:t>
            </a:r>
            <a:r>
              <a:rPr lang="en-GB" altLang="en-US" b="1" dirty="0" err="1">
                <a:latin typeface="Arial" charset="0"/>
                <a:cs typeface="Arial" charset="0"/>
              </a:rPr>
              <a:t>Geel</a:t>
            </a:r>
            <a:endParaRPr lang="en-GB" altLang="en-US" b="1" dirty="0">
              <a:latin typeface="Arial" charset="0"/>
              <a:cs typeface="Arial" charset="0"/>
            </a:endParaRPr>
          </a:p>
        </p:txBody>
      </p:sp>
      <p:sp>
        <p:nvSpPr>
          <p:cNvPr id="17" name="22 Elipse">
            <a:extLst>
              <a:ext uri="{FF2B5EF4-FFF2-40B4-BE49-F238E27FC236}">
                <a16:creationId xmlns:a16="http://schemas.microsoft.com/office/drawing/2014/main" id="{18971726-0F23-56E3-95D2-86971787B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2780" y="3860126"/>
            <a:ext cx="215900" cy="215900"/>
          </a:xfrm>
          <a:prstGeom prst="ellipse">
            <a:avLst/>
          </a:prstGeom>
          <a:solidFill>
            <a:srgbClr val="D9010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8" name="23 CuadroTexto">
            <a:extLst>
              <a:ext uri="{FF2B5EF4-FFF2-40B4-BE49-F238E27FC236}">
                <a16:creationId xmlns:a16="http://schemas.microsoft.com/office/drawing/2014/main" id="{5A782899-E1BF-0102-911C-1FBEEEF7E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5322" y="3860130"/>
            <a:ext cx="1051635" cy="307777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GB" altLang="en-US" b="1" dirty="0">
                <a:latin typeface="Arial" charset="0"/>
                <a:cs typeface="Arial" charset="0"/>
              </a:rPr>
              <a:t>GSI / FAIR</a:t>
            </a:r>
          </a:p>
        </p:txBody>
      </p:sp>
      <p:sp>
        <p:nvSpPr>
          <p:cNvPr id="20" name="27 Elipse">
            <a:extLst>
              <a:ext uri="{FF2B5EF4-FFF2-40B4-BE49-F238E27FC236}">
                <a16:creationId xmlns:a16="http://schemas.microsoft.com/office/drawing/2014/main" id="{526FBE10-14C7-CB0D-C16A-740E7F8DD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8180" y="3212426"/>
            <a:ext cx="215900" cy="215900"/>
          </a:xfrm>
          <a:prstGeom prst="ellipse">
            <a:avLst/>
          </a:prstGeom>
          <a:solidFill>
            <a:srgbClr val="D9010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1" name="28 CuadroTexto">
            <a:extLst>
              <a:ext uri="{FF2B5EF4-FFF2-40B4-BE49-F238E27FC236}">
                <a16:creationId xmlns:a16="http://schemas.microsoft.com/office/drawing/2014/main" id="{302B02F7-0941-57D6-0B3E-417ED0DA7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080" y="3140988"/>
            <a:ext cx="2284412" cy="306388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GB" altLang="en-US" b="1" dirty="0">
                <a:solidFill>
                  <a:srgbClr val="00B050"/>
                </a:solidFill>
                <a:latin typeface="Arial" charset="0"/>
                <a:cs typeface="Arial" charset="0"/>
              </a:rPr>
              <a:t>YALINA research reactor</a:t>
            </a:r>
          </a:p>
        </p:txBody>
      </p:sp>
      <p:sp>
        <p:nvSpPr>
          <p:cNvPr id="22" name="16 CuadroTexto">
            <a:extLst>
              <a:ext uri="{FF2B5EF4-FFF2-40B4-BE49-F238E27FC236}">
                <a16:creationId xmlns:a16="http://schemas.microsoft.com/office/drawing/2014/main" id="{B1229DEA-9C0C-B60D-63BD-01260BB18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5983" y="4557385"/>
            <a:ext cx="1022455" cy="738664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en-US" b="1" dirty="0">
                <a:latin typeface="Arial" charset="0"/>
                <a:cs typeface="Arial" charset="0"/>
              </a:rPr>
              <a:t>CERN: </a:t>
            </a:r>
            <a:r>
              <a:rPr lang="en-GB" altLang="en-US" b="1" dirty="0" err="1">
                <a:latin typeface="Arial" charset="0"/>
                <a:cs typeface="Arial" charset="0"/>
              </a:rPr>
              <a:t>n_TOF</a:t>
            </a:r>
            <a:endParaRPr lang="en-GB" altLang="en-US" b="1" dirty="0">
              <a:latin typeface="Arial" charset="0"/>
              <a:cs typeface="Arial" charset="0"/>
            </a:endParaRPr>
          </a:p>
          <a:p>
            <a:pPr algn="ctr" eaLnBrk="1" hangingPunct="1"/>
            <a:r>
              <a:rPr lang="en-GB" altLang="en-US" b="1" dirty="0">
                <a:latin typeface="Arial" charset="0"/>
                <a:cs typeface="Arial" charset="0"/>
              </a:rPr>
              <a:t>ISOLDE</a:t>
            </a:r>
          </a:p>
        </p:txBody>
      </p:sp>
      <p:sp>
        <p:nvSpPr>
          <p:cNvPr id="23" name="26 Elipse">
            <a:extLst>
              <a:ext uri="{FF2B5EF4-FFF2-40B4-BE49-F238E27FC236}">
                <a16:creationId xmlns:a16="http://schemas.microsoft.com/office/drawing/2014/main" id="{47E0A6D4-8368-0833-2F2F-176400331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7999" y="5318532"/>
            <a:ext cx="215900" cy="215900"/>
          </a:xfrm>
          <a:prstGeom prst="ellipse">
            <a:avLst/>
          </a:prstGeom>
          <a:solidFill>
            <a:srgbClr val="D9010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4" name="28 Elipse">
            <a:extLst>
              <a:ext uri="{FF2B5EF4-FFF2-40B4-BE49-F238E27FC236}">
                <a16:creationId xmlns:a16="http://schemas.microsoft.com/office/drawing/2014/main" id="{DD9E0CC4-E0DD-4834-95A5-0CAE7B894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4502" y="3231476"/>
            <a:ext cx="215900" cy="215900"/>
          </a:xfrm>
          <a:prstGeom prst="ellipse">
            <a:avLst/>
          </a:prstGeom>
          <a:solidFill>
            <a:srgbClr val="D9010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5" name="16 CuadroTexto">
            <a:extLst>
              <a:ext uri="{FF2B5EF4-FFF2-40B4-BE49-F238E27FC236}">
                <a16:creationId xmlns:a16="http://schemas.microsoft.com/office/drawing/2014/main" id="{1C575FBD-121F-D93E-0F71-2CECEEA27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371" y="2979276"/>
            <a:ext cx="744114" cy="307777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b="1" dirty="0">
                <a:solidFill>
                  <a:srgbClr val="00B050"/>
                </a:solidFill>
                <a:latin typeface="Arial" charset="0"/>
                <a:cs typeface="Arial" charset="0"/>
              </a:rPr>
              <a:t>RIKEN</a:t>
            </a:r>
          </a:p>
        </p:txBody>
      </p:sp>
      <p:sp>
        <p:nvSpPr>
          <p:cNvPr id="26" name="16 CuadroTexto">
            <a:extLst>
              <a:ext uri="{FF2B5EF4-FFF2-40B4-BE49-F238E27FC236}">
                <a16:creationId xmlns:a16="http://schemas.microsoft.com/office/drawing/2014/main" id="{90D10F0C-13C6-AFFF-F488-14C21CE8B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8137" y="4825527"/>
            <a:ext cx="742512" cy="307777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en-US" b="1" dirty="0">
                <a:latin typeface="Arial" charset="0"/>
                <a:cs typeface="Arial" charset="0"/>
              </a:rPr>
              <a:t>CMAM</a:t>
            </a:r>
          </a:p>
        </p:txBody>
      </p:sp>
      <p:sp>
        <p:nvSpPr>
          <p:cNvPr id="29" name="20 Elipse">
            <a:extLst>
              <a:ext uri="{FF2B5EF4-FFF2-40B4-BE49-F238E27FC236}">
                <a16:creationId xmlns:a16="http://schemas.microsoft.com/office/drawing/2014/main" id="{58BCE590-C518-B322-B245-7FA29AFA9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867" y="3437850"/>
            <a:ext cx="215900" cy="215900"/>
          </a:xfrm>
          <a:prstGeom prst="ellipse">
            <a:avLst/>
          </a:prstGeom>
          <a:solidFill>
            <a:srgbClr val="D9010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0" name="21 CuadroTexto">
            <a:extLst>
              <a:ext uri="{FF2B5EF4-FFF2-40B4-BE49-F238E27FC236}">
                <a16:creationId xmlns:a16="http://schemas.microsoft.com/office/drawing/2014/main" id="{02F8D483-8B61-BDDE-9AE9-D967FB8FB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0700" y="3296814"/>
            <a:ext cx="543739" cy="307777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b="1" dirty="0">
                <a:latin typeface="Arial" charset="0"/>
                <a:cs typeface="Arial" charset="0"/>
              </a:rPr>
              <a:t>NPL</a:t>
            </a:r>
          </a:p>
        </p:txBody>
      </p:sp>
      <p:sp>
        <p:nvSpPr>
          <p:cNvPr id="31" name="5 Elipse">
            <a:extLst>
              <a:ext uri="{FF2B5EF4-FFF2-40B4-BE49-F238E27FC236}">
                <a16:creationId xmlns:a16="http://schemas.microsoft.com/office/drawing/2014/main" id="{71701F8C-D32F-B771-76CE-FF0CC2BF2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4757" y="4392027"/>
            <a:ext cx="215900" cy="215900"/>
          </a:xfrm>
          <a:prstGeom prst="ellipse">
            <a:avLst/>
          </a:prstGeom>
          <a:solidFill>
            <a:srgbClr val="D9010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3" name="16 CuadroTexto">
            <a:extLst>
              <a:ext uri="{FF2B5EF4-FFF2-40B4-BE49-F238E27FC236}">
                <a16:creationId xmlns:a16="http://schemas.microsoft.com/office/drawing/2014/main" id="{8DEB7C46-3D49-3FA6-85DE-3382853F5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4671" y="5299893"/>
            <a:ext cx="574196" cy="307777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en-US" b="1" dirty="0">
                <a:latin typeface="Arial" charset="0"/>
                <a:cs typeface="Arial" charset="0"/>
              </a:rPr>
              <a:t>CNA</a:t>
            </a:r>
          </a:p>
        </p:txBody>
      </p:sp>
      <p:sp>
        <p:nvSpPr>
          <p:cNvPr id="34" name="26 Elipse">
            <a:extLst>
              <a:ext uri="{FF2B5EF4-FFF2-40B4-BE49-F238E27FC236}">
                <a16:creationId xmlns:a16="http://schemas.microsoft.com/office/drawing/2014/main" id="{DD912092-5499-D783-DE77-F183C0F73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5869" y="5000695"/>
            <a:ext cx="215900" cy="215900"/>
          </a:xfrm>
          <a:prstGeom prst="ellipse">
            <a:avLst/>
          </a:prstGeom>
          <a:solidFill>
            <a:srgbClr val="D9010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5" name="20 Elipse">
            <a:extLst>
              <a:ext uri="{FF2B5EF4-FFF2-40B4-BE49-F238E27FC236}">
                <a16:creationId xmlns:a16="http://schemas.microsoft.com/office/drawing/2014/main" id="{A804EABC-C7CE-6173-634A-B13BC4B82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6769" y="3927574"/>
            <a:ext cx="215900" cy="215900"/>
          </a:xfrm>
          <a:prstGeom prst="ellipse">
            <a:avLst/>
          </a:prstGeom>
          <a:solidFill>
            <a:srgbClr val="D9010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6" name="16 CuadroTexto">
            <a:extLst>
              <a:ext uri="{FF2B5EF4-FFF2-40B4-BE49-F238E27FC236}">
                <a16:creationId xmlns:a16="http://schemas.microsoft.com/office/drawing/2014/main" id="{E894B2E4-FF61-B1C1-79CE-A811E1839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2927" y="4630116"/>
            <a:ext cx="928573" cy="307777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en-US" b="1" dirty="0">
                <a:latin typeface="Arial" charset="0"/>
                <a:cs typeface="Arial" charset="0"/>
              </a:rPr>
              <a:t>LNL</a:t>
            </a:r>
          </a:p>
        </p:txBody>
      </p:sp>
      <p:sp>
        <p:nvSpPr>
          <p:cNvPr id="38" name="16 CuadroTexto">
            <a:extLst>
              <a:ext uri="{FF2B5EF4-FFF2-40B4-BE49-F238E27FC236}">
                <a16:creationId xmlns:a16="http://schemas.microsoft.com/office/drawing/2014/main" id="{479E1B65-E9B1-4418-CB13-675252D64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4" y="4162298"/>
            <a:ext cx="928573" cy="307777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en-US" b="1" dirty="0">
                <a:latin typeface="Arial" charset="0"/>
                <a:cs typeface="Arial" charset="0"/>
              </a:rPr>
              <a:t>Orsay</a:t>
            </a:r>
          </a:p>
        </p:txBody>
      </p:sp>
      <p:sp>
        <p:nvSpPr>
          <p:cNvPr id="37" name="5 Elipse">
            <a:extLst>
              <a:ext uri="{FF2B5EF4-FFF2-40B4-BE49-F238E27FC236}">
                <a16:creationId xmlns:a16="http://schemas.microsoft.com/office/drawing/2014/main" id="{A862C246-950A-FEC0-36E9-8C7570FA7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8493" y="4099292"/>
            <a:ext cx="215900" cy="215900"/>
          </a:xfrm>
          <a:prstGeom prst="ellipse">
            <a:avLst/>
          </a:prstGeom>
          <a:solidFill>
            <a:srgbClr val="D9010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9" name="Title 2">
            <a:extLst>
              <a:ext uri="{FF2B5EF4-FFF2-40B4-BE49-F238E27FC236}">
                <a16:creationId xmlns:a16="http://schemas.microsoft.com/office/drawing/2014/main" id="{49F1E94A-3653-3B26-C45C-F97056CC4E21}"/>
              </a:ext>
            </a:extLst>
          </p:cNvPr>
          <p:cNvSpPr txBox="1">
            <a:spLocks/>
          </p:cNvSpPr>
          <p:nvPr/>
        </p:nvSpPr>
        <p:spPr bwMode="auto">
          <a:xfrm>
            <a:off x="1259632" y="183345"/>
            <a:ext cx="6565131" cy="437343"/>
          </a:xfrm>
          <a:prstGeom prst="rect">
            <a:avLst/>
          </a:prstGeom>
          <a:solidFill>
            <a:schemeClr val="bg1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35" tIns="44617" rIns="89235" bIns="44617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>
                <a:solidFill>
                  <a:srgbClr val="FF0000"/>
                </a:solidFill>
              </a:rPr>
              <a:t>We are used to “traveling science”</a:t>
            </a:r>
          </a:p>
        </p:txBody>
      </p:sp>
    </p:spTree>
    <p:extLst>
      <p:ext uri="{BB962C8B-B14F-4D97-AF65-F5344CB8AC3E}">
        <p14:creationId xmlns:p14="http://schemas.microsoft.com/office/powerpoint/2010/main" val="481209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FF461FF-DAB2-874B-B93B-85A24B0A2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A559A-A37E-4161-902C-F397A90C3267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0035393B-0681-4E48-A2C4-72F7B8800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303043"/>
            <a:ext cx="7416824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en-US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</a:t>
            </a:r>
            <a:r>
              <a:rPr lang="en-US" altLang="en-US" sz="2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en-US" altLang="en-US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riented</a:t>
            </a:r>
            <a:r>
              <a:rPr lang="en-US" altLang="en-US" sz="2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lang="en-US" altLang="en-US" sz="24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utron</a:t>
            </a:r>
            <a:r>
              <a:rPr lang="en-US" altLang="en-US" sz="2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en-US" altLang="en-US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ource</a:t>
            </a:r>
            <a:r>
              <a:rPr lang="en-US" altLang="en-US" sz="2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DONES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9D8542FF-CD4A-9246-B041-BE9FB5DBC3BB}"/>
              </a:ext>
            </a:extLst>
          </p:cNvPr>
          <p:cNvGrpSpPr/>
          <p:nvPr/>
        </p:nvGrpSpPr>
        <p:grpSpPr>
          <a:xfrm>
            <a:off x="166970" y="1700812"/>
            <a:ext cx="8738052" cy="4083487"/>
            <a:chOff x="46592" y="2714280"/>
            <a:chExt cx="8738052" cy="4083487"/>
          </a:xfrm>
        </p:grpSpPr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1811E77E-7635-1E46-87BE-31A0DE43AFAD}"/>
                </a:ext>
              </a:extLst>
            </p:cNvPr>
            <p:cNvGrpSpPr/>
            <p:nvPr/>
          </p:nvGrpSpPr>
          <p:grpSpPr>
            <a:xfrm>
              <a:off x="206152" y="2714280"/>
              <a:ext cx="8578492" cy="3642070"/>
              <a:chOff x="259835" y="1947171"/>
              <a:chExt cx="6588732" cy="2385396"/>
            </a:xfrm>
          </p:grpSpPr>
          <p:pic>
            <p:nvPicPr>
              <p:cNvPr id="3" name="Imagen 15">
                <a:extLst>
                  <a:ext uri="{FF2B5EF4-FFF2-40B4-BE49-F238E27FC236}">
                    <a16:creationId xmlns:a16="http://schemas.microsoft.com/office/drawing/2014/main" id="{6976132B-1C53-AF4C-8B50-BC59EAEE7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835" y="2304991"/>
                <a:ext cx="6588732" cy="2027576"/>
              </a:xfrm>
              <a:prstGeom prst="rect">
                <a:avLst/>
              </a:prstGeom>
            </p:spPr>
          </p:pic>
          <p:sp>
            <p:nvSpPr>
              <p:cNvPr id="4" name="Cerrar llave 26">
                <a:extLst>
                  <a:ext uri="{FF2B5EF4-FFF2-40B4-BE49-F238E27FC236}">
                    <a16:creationId xmlns:a16="http://schemas.microsoft.com/office/drawing/2014/main" id="{CBEECC17-ECD7-3D4D-A692-8DAFA5738A01}"/>
                  </a:ext>
                </a:extLst>
              </p:cNvPr>
              <p:cNvSpPr/>
              <p:nvPr/>
            </p:nvSpPr>
            <p:spPr>
              <a:xfrm rot="16200000">
                <a:off x="685636" y="3055903"/>
                <a:ext cx="169742" cy="886869"/>
              </a:xfrm>
              <a:prstGeom prst="rightBrace">
                <a:avLst>
                  <a:gd name="adj1" fmla="val 0"/>
                  <a:gd name="adj2" fmla="val 50000"/>
                </a:avLst>
              </a:prstGeom>
              <a:ln w="38100">
                <a:solidFill>
                  <a:srgbClr val="AEAFB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350" dirty="0"/>
              </a:p>
            </p:txBody>
          </p:sp>
          <p:sp>
            <p:nvSpPr>
              <p:cNvPr id="5" name="Cerrar llave 27">
                <a:extLst>
                  <a:ext uri="{FF2B5EF4-FFF2-40B4-BE49-F238E27FC236}">
                    <a16:creationId xmlns:a16="http://schemas.microsoft.com/office/drawing/2014/main" id="{94C3D320-3717-FE47-B0EA-79E332E09283}"/>
                  </a:ext>
                </a:extLst>
              </p:cNvPr>
              <p:cNvSpPr/>
              <p:nvPr/>
            </p:nvSpPr>
            <p:spPr>
              <a:xfrm rot="5400000">
                <a:off x="1658896" y="3490570"/>
                <a:ext cx="181019" cy="1070930"/>
              </a:xfrm>
              <a:prstGeom prst="rightBrace">
                <a:avLst>
                  <a:gd name="adj1" fmla="val 0"/>
                  <a:gd name="adj2" fmla="val 50000"/>
                </a:avLst>
              </a:prstGeom>
              <a:ln w="38100">
                <a:solidFill>
                  <a:srgbClr val="AEAFB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350" dirty="0"/>
              </a:p>
            </p:txBody>
          </p:sp>
          <p:sp>
            <p:nvSpPr>
              <p:cNvPr id="6" name="Cerrar llave 28">
                <a:extLst>
                  <a:ext uri="{FF2B5EF4-FFF2-40B4-BE49-F238E27FC236}">
                    <a16:creationId xmlns:a16="http://schemas.microsoft.com/office/drawing/2014/main" id="{5F2BB59B-114D-DC40-B5C3-020CA056CE5C}"/>
                  </a:ext>
                </a:extLst>
              </p:cNvPr>
              <p:cNvSpPr/>
              <p:nvPr/>
            </p:nvSpPr>
            <p:spPr>
              <a:xfrm rot="16200000">
                <a:off x="2270631" y="3159924"/>
                <a:ext cx="181826" cy="153346"/>
              </a:xfrm>
              <a:prstGeom prst="rightBrace">
                <a:avLst>
                  <a:gd name="adj1" fmla="val 0"/>
                  <a:gd name="adj2" fmla="val 50000"/>
                </a:avLst>
              </a:prstGeom>
              <a:ln w="38100">
                <a:solidFill>
                  <a:srgbClr val="AEAFB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350" dirty="0"/>
              </a:p>
            </p:txBody>
          </p:sp>
          <p:cxnSp>
            <p:nvCxnSpPr>
              <p:cNvPr id="7" name="Conector recto 32">
                <a:extLst>
                  <a:ext uri="{FF2B5EF4-FFF2-40B4-BE49-F238E27FC236}">
                    <a16:creationId xmlns:a16="http://schemas.microsoft.com/office/drawing/2014/main" id="{805A33F1-0A41-3A4A-B69D-4C24BC52EF32}"/>
                  </a:ext>
                </a:extLst>
              </p:cNvPr>
              <p:cNvCxnSpPr>
                <a:stCxn id="5" idx="0"/>
              </p:cNvCxnSpPr>
              <p:nvPr/>
            </p:nvCxnSpPr>
            <p:spPr>
              <a:xfrm flipV="1">
                <a:off x="2284871" y="3676444"/>
                <a:ext cx="0" cy="259082"/>
              </a:xfrm>
              <a:prstGeom prst="line">
                <a:avLst/>
              </a:prstGeom>
              <a:ln w="38100">
                <a:solidFill>
                  <a:srgbClr val="AEAFB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ector recto 34">
                <a:extLst>
                  <a:ext uri="{FF2B5EF4-FFF2-40B4-BE49-F238E27FC236}">
                    <a16:creationId xmlns:a16="http://schemas.microsoft.com/office/drawing/2014/main" id="{051ACA08-7EF4-074A-AD52-EFA1303C76E1}"/>
                  </a:ext>
                </a:extLst>
              </p:cNvPr>
              <p:cNvCxnSpPr/>
              <p:nvPr/>
            </p:nvCxnSpPr>
            <p:spPr>
              <a:xfrm flipV="1">
                <a:off x="2284871" y="3306452"/>
                <a:ext cx="0" cy="163137"/>
              </a:xfrm>
              <a:prstGeom prst="line">
                <a:avLst/>
              </a:prstGeom>
              <a:ln w="38100">
                <a:solidFill>
                  <a:srgbClr val="AEAFB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Cerrar llave 27">
                <a:extLst>
                  <a:ext uri="{FF2B5EF4-FFF2-40B4-BE49-F238E27FC236}">
                    <a16:creationId xmlns:a16="http://schemas.microsoft.com/office/drawing/2014/main" id="{EDC77A7F-EA58-7441-8C39-6907BEC705A7}"/>
                  </a:ext>
                </a:extLst>
              </p:cNvPr>
              <p:cNvSpPr/>
              <p:nvPr/>
            </p:nvSpPr>
            <p:spPr>
              <a:xfrm rot="5400000">
                <a:off x="3635500" y="2433205"/>
                <a:ext cx="180479" cy="2575046"/>
              </a:xfrm>
              <a:prstGeom prst="rightBrace">
                <a:avLst>
                  <a:gd name="adj1" fmla="val 0"/>
                  <a:gd name="adj2" fmla="val 50000"/>
                </a:avLst>
              </a:prstGeom>
              <a:ln w="38100">
                <a:solidFill>
                  <a:srgbClr val="AEAFB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350" dirty="0"/>
              </a:p>
            </p:txBody>
          </p:sp>
          <p:cxnSp>
            <p:nvCxnSpPr>
              <p:cNvPr id="10" name="Conector recto 32">
                <a:extLst>
                  <a:ext uri="{FF2B5EF4-FFF2-40B4-BE49-F238E27FC236}">
                    <a16:creationId xmlns:a16="http://schemas.microsoft.com/office/drawing/2014/main" id="{CE97B1AF-2267-4843-8B46-779EE6349C7C}"/>
                  </a:ext>
                </a:extLst>
              </p:cNvPr>
              <p:cNvCxnSpPr/>
              <p:nvPr/>
            </p:nvCxnSpPr>
            <p:spPr>
              <a:xfrm flipV="1">
                <a:off x="5013263" y="3145683"/>
                <a:ext cx="0" cy="574358"/>
              </a:xfrm>
              <a:prstGeom prst="line">
                <a:avLst/>
              </a:prstGeom>
              <a:ln w="38100">
                <a:solidFill>
                  <a:srgbClr val="AEAFB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Cerrar llave 27">
                <a:extLst>
                  <a:ext uri="{FF2B5EF4-FFF2-40B4-BE49-F238E27FC236}">
                    <a16:creationId xmlns:a16="http://schemas.microsoft.com/office/drawing/2014/main" id="{DAC131D3-A03E-0A44-A058-E11C8D47F583}"/>
                  </a:ext>
                </a:extLst>
              </p:cNvPr>
              <p:cNvSpPr/>
              <p:nvPr/>
            </p:nvSpPr>
            <p:spPr>
              <a:xfrm rot="5400000">
                <a:off x="5795441" y="2235784"/>
                <a:ext cx="198938" cy="1763297"/>
              </a:xfrm>
              <a:prstGeom prst="rightBrace">
                <a:avLst>
                  <a:gd name="adj1" fmla="val 0"/>
                  <a:gd name="adj2" fmla="val 50000"/>
                </a:avLst>
              </a:prstGeom>
              <a:ln w="38100">
                <a:solidFill>
                  <a:srgbClr val="AEAFB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350" dirty="0"/>
              </a:p>
            </p:txBody>
          </p:sp>
          <p:sp>
            <p:nvSpPr>
              <p:cNvPr id="17" name="Textfeld 5">
                <a:extLst>
                  <a:ext uri="{FF2B5EF4-FFF2-40B4-BE49-F238E27FC236}">
                    <a16:creationId xmlns:a16="http://schemas.microsoft.com/office/drawing/2014/main" id="{6CF82612-8487-8A44-A92E-7517D8F2046F}"/>
                  </a:ext>
                </a:extLst>
              </p:cNvPr>
              <p:cNvSpPr txBox="1"/>
              <p:nvPr/>
            </p:nvSpPr>
            <p:spPr>
              <a:xfrm>
                <a:off x="5706125" y="1947171"/>
                <a:ext cx="666075" cy="166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dirty="0"/>
                  <a:t>~90 m</a:t>
                </a:r>
              </a:p>
            </p:txBody>
          </p:sp>
        </p:grp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C3C87D33-574B-EF4B-A2D3-A61BBB1D53A5}"/>
                </a:ext>
              </a:extLst>
            </p:cNvPr>
            <p:cNvSpPr txBox="1"/>
            <p:nvPr/>
          </p:nvSpPr>
          <p:spPr>
            <a:xfrm>
              <a:off x="46592" y="4177892"/>
              <a:ext cx="16914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Injector + ECR</a:t>
              </a:r>
            </a:p>
            <a:p>
              <a:pPr algn="ctr"/>
              <a:r>
                <a:rPr lang="en-GB" dirty="0"/>
                <a:t>100 keV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47DAE9EA-5762-6A43-867A-A90D9FBA6B1D}"/>
                </a:ext>
              </a:extLst>
            </p:cNvPr>
            <p:cNvSpPr txBox="1"/>
            <p:nvPr/>
          </p:nvSpPr>
          <p:spPr>
            <a:xfrm>
              <a:off x="1718686" y="6151436"/>
              <a:ext cx="8515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RFQ</a:t>
              </a:r>
            </a:p>
            <a:p>
              <a:pPr algn="ctr"/>
              <a:r>
                <a:rPr lang="en-GB" dirty="0"/>
                <a:t>5 MeV</a:t>
              </a: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B48167C2-A09A-CB43-A7D8-E47125612A5C}"/>
                </a:ext>
              </a:extLst>
            </p:cNvPr>
            <p:cNvSpPr txBox="1"/>
            <p:nvPr/>
          </p:nvSpPr>
          <p:spPr>
            <a:xfrm>
              <a:off x="1992057" y="3632484"/>
              <a:ext cx="19296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Medium Energy Beam Transport</a:t>
              </a:r>
            </a:p>
            <a:p>
              <a:pPr algn="ctr"/>
              <a:r>
                <a:rPr lang="en-GB" dirty="0"/>
                <a:t>5 MeV</a:t>
              </a: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D3A6273E-5E29-7942-BB63-F6C36AD6B969}"/>
                </a:ext>
              </a:extLst>
            </p:cNvPr>
            <p:cNvSpPr txBox="1"/>
            <p:nvPr/>
          </p:nvSpPr>
          <p:spPr>
            <a:xfrm>
              <a:off x="3794860" y="5505925"/>
              <a:ext cx="11208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SC </a:t>
              </a:r>
              <a:r>
                <a:rPr lang="en-GB" dirty="0" err="1"/>
                <a:t>Linac</a:t>
              </a:r>
              <a:endParaRPr lang="en-GB" dirty="0"/>
            </a:p>
            <a:p>
              <a:pPr algn="ctr"/>
              <a:r>
                <a:rPr lang="en-GB" dirty="0"/>
                <a:t>40 MeV</a:t>
              </a: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4212E05E-8A20-6242-8871-C3AD8BA948BF}"/>
                </a:ext>
              </a:extLst>
            </p:cNvPr>
            <p:cNvSpPr txBox="1"/>
            <p:nvPr/>
          </p:nvSpPr>
          <p:spPr>
            <a:xfrm>
              <a:off x="6403200" y="4652930"/>
              <a:ext cx="21210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HE beam transport</a:t>
              </a:r>
            </a:p>
            <a:p>
              <a:pPr algn="ctr"/>
              <a:r>
                <a:rPr lang="en-GB" dirty="0"/>
                <a:t>40 MeV</a:t>
              </a:r>
            </a:p>
          </p:txBody>
        </p:sp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B25E058-4E26-E84E-8876-3480836A28D2}"/>
              </a:ext>
            </a:extLst>
          </p:cNvPr>
          <p:cNvSpPr txBox="1"/>
          <p:nvPr/>
        </p:nvSpPr>
        <p:spPr>
          <a:xfrm>
            <a:off x="393834" y="1124240"/>
            <a:ext cx="51887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40 MeV deuterons.</a:t>
            </a:r>
          </a:p>
          <a:p>
            <a:pPr marL="285750" indent="-285750">
              <a:buFontTx/>
              <a:buChar char="-"/>
            </a:pPr>
            <a:r>
              <a:rPr lang="en-US" dirty="0"/>
              <a:t>Broad beam profile: 20 cm x 5 cm.</a:t>
            </a:r>
          </a:p>
          <a:p>
            <a:pPr marL="285750" indent="-285750">
              <a:buFontTx/>
              <a:buChar char="-"/>
            </a:pPr>
            <a:r>
              <a:rPr lang="en-US" dirty="0"/>
              <a:t>125 mA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69298C30-6528-1246-A9F2-AAE9236FD230}"/>
              </a:ext>
            </a:extLst>
          </p:cNvPr>
          <p:cNvSpPr txBox="1"/>
          <p:nvPr/>
        </p:nvSpPr>
        <p:spPr>
          <a:xfrm>
            <a:off x="3923928" y="5445224"/>
            <a:ext cx="4541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ESFRI facility proposed in Granada.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DD9847F1-1DC6-3C46-86AB-43EFAB134938}"/>
              </a:ext>
            </a:extLst>
          </p:cNvPr>
          <p:cNvSpPr/>
          <p:nvPr/>
        </p:nvSpPr>
        <p:spPr>
          <a:xfrm>
            <a:off x="8133118" y="2224809"/>
            <a:ext cx="566860" cy="586435"/>
          </a:xfrm>
          <a:prstGeom prst="rect">
            <a:avLst/>
          </a:prstGeom>
          <a:noFill/>
          <a:ln w="34925">
            <a:solidFill>
              <a:srgbClr val="0432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31C3168-0784-5347-9577-17D7DA983C6A}"/>
              </a:ext>
            </a:extLst>
          </p:cNvPr>
          <p:cNvSpPr txBox="1"/>
          <p:nvPr/>
        </p:nvSpPr>
        <p:spPr>
          <a:xfrm>
            <a:off x="5677077" y="1872495"/>
            <a:ext cx="2376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432FF"/>
                </a:solidFill>
              </a:rPr>
              <a:t>Liquid lithium neutron production target</a:t>
            </a:r>
          </a:p>
        </p:txBody>
      </p:sp>
    </p:spTree>
    <p:extLst>
      <p:ext uri="{BB962C8B-B14F-4D97-AF65-F5344CB8AC3E}">
        <p14:creationId xmlns:p14="http://schemas.microsoft.com/office/powerpoint/2010/main" val="796210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DCF103D-C740-CBB5-9F35-DD22258F5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A559A-A37E-4161-902C-F397A90C3267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A676D7-9138-92EC-7599-8F9720BA3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852936"/>
            <a:ext cx="8280920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en-US" sz="32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ecisive</a:t>
            </a:r>
            <a:r>
              <a:rPr lang="en-US" altLang="en-US" sz="3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en-US" altLang="en-US" sz="32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pportunity for</a:t>
            </a:r>
            <a:r>
              <a:rPr lang="en-US" altLang="en-US" sz="3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lang="en-US" altLang="en-US" sz="32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utron</a:t>
            </a:r>
            <a:r>
              <a:rPr lang="en-US" altLang="en-US" sz="3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en-US" altLang="en-US" sz="32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cience</a:t>
            </a:r>
            <a:r>
              <a:rPr lang="en-US" altLang="en-US" sz="3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Spain</a:t>
            </a:r>
            <a:endParaRPr lang="en-US" altLang="en-US" sz="32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938661E-0DB1-3514-3AEB-DFA934B3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38"/>
          <a:stretch/>
        </p:blipFill>
        <p:spPr>
          <a:xfrm>
            <a:off x="6176373" y="1779323"/>
            <a:ext cx="1584685" cy="55085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61F4BBB-A8E5-9FC0-7B44-10B1C16A8FD5}"/>
              </a:ext>
            </a:extLst>
          </p:cNvPr>
          <p:cNvSpPr txBox="1"/>
          <p:nvPr/>
        </p:nvSpPr>
        <p:spPr>
          <a:xfrm>
            <a:off x="683572" y="1700808"/>
            <a:ext cx="5749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The Spanish nuclear physics community considered immediately that DONES is a</a:t>
            </a:r>
          </a:p>
        </p:txBody>
      </p:sp>
    </p:spTree>
    <p:extLst>
      <p:ext uri="{BB962C8B-B14F-4D97-AF65-F5344CB8AC3E}">
        <p14:creationId xmlns:p14="http://schemas.microsoft.com/office/powerpoint/2010/main" val="2464183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56AFE67-3BBB-FB49-28C3-0CC8F7DFD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A559A-A37E-4161-902C-F397A90C3267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408D19-5DC5-A5D8-297A-81DE26C68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303043"/>
            <a:ext cx="7416824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en-US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ecisive</a:t>
            </a:r>
            <a:r>
              <a:rPr lang="en-US" altLang="en-US" sz="2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en-US" altLang="en-US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pportunity for</a:t>
            </a:r>
            <a:r>
              <a:rPr lang="en-US" altLang="en-US" sz="2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lang="en-US" altLang="en-US" sz="24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utron</a:t>
            </a:r>
            <a:r>
              <a:rPr lang="en-US" altLang="en-US" sz="2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en-US" altLang="en-US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cience</a:t>
            </a:r>
            <a:r>
              <a:rPr lang="en-US" altLang="en-US" sz="2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Spain </a:t>
            </a:r>
            <a:r>
              <a:rPr lang="en-US" altLang="en-US" sz="2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DONES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61FD8F9-2B3E-EBB4-2921-5E2547EA74BE}"/>
              </a:ext>
            </a:extLst>
          </p:cNvPr>
          <p:cNvSpPr txBox="1"/>
          <p:nvPr/>
        </p:nvSpPr>
        <p:spPr>
          <a:xfrm>
            <a:off x="431540" y="1447031"/>
            <a:ext cx="8208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/>
              <a:t>We decided to look </a:t>
            </a:r>
            <a:r>
              <a:rPr lang="en-GB" b="1" dirty="0"/>
              <a:t>for exciting fundamental science programmes, experiments and applications</a:t>
            </a:r>
            <a:r>
              <a:rPr lang="en-GB" dirty="0"/>
              <a:t> with this superb accelerator under the following premises:</a:t>
            </a:r>
          </a:p>
          <a:p>
            <a:pPr algn="just"/>
            <a:endParaRPr lang="en-GB" b="1" dirty="0"/>
          </a:p>
          <a:p>
            <a:pPr marL="285750" indent="-285750" algn="just">
              <a:buFont typeface="Letra del sistema regular"/>
              <a:buChar char="-"/>
            </a:pPr>
            <a:r>
              <a:rPr lang="en-GB" dirty="0"/>
              <a:t>To be internationally </a:t>
            </a:r>
            <a:r>
              <a:rPr lang="en-GB" b="1" dirty="0">
                <a:solidFill>
                  <a:srgbClr val="FF0000"/>
                </a:solidFill>
              </a:rPr>
              <a:t>competitive</a:t>
            </a:r>
            <a:r>
              <a:rPr lang="en-GB" dirty="0"/>
              <a:t>.</a:t>
            </a:r>
          </a:p>
          <a:p>
            <a:pPr marL="285750" indent="-285750" algn="just">
              <a:buFont typeface="Letra del sistema regular"/>
              <a:buChar char="-"/>
            </a:pPr>
            <a:r>
              <a:rPr lang="en-GB" dirty="0"/>
              <a:t>To </a:t>
            </a:r>
            <a:r>
              <a:rPr lang="en-GB" b="1" dirty="0">
                <a:solidFill>
                  <a:srgbClr val="FF0000"/>
                </a:solidFill>
              </a:rPr>
              <a:t>minimise interference </a:t>
            </a:r>
            <a:r>
              <a:rPr lang="en-GB" dirty="0"/>
              <a:t>with the normal operation of the facility for the irradiation of materials.</a:t>
            </a:r>
          </a:p>
          <a:p>
            <a:pPr marL="285750" indent="-285750" algn="just">
              <a:buFont typeface="Letra del sistema regular"/>
              <a:buChar char="-"/>
            </a:pPr>
            <a:r>
              <a:rPr lang="en-GB" dirty="0"/>
              <a:t>To satisfy the </a:t>
            </a:r>
            <a:r>
              <a:rPr lang="en-GB" b="1" dirty="0">
                <a:solidFill>
                  <a:srgbClr val="FF0000"/>
                </a:solidFill>
              </a:rPr>
              <a:t>scientific demands of the fusion and non-fusion communities: </a:t>
            </a:r>
            <a:r>
              <a:rPr lang="en-GB" dirty="0"/>
              <a:t>nuclear data, development of monitors, development of diagnostics…</a:t>
            </a:r>
          </a:p>
          <a:p>
            <a:pPr marL="285750" indent="-285750" algn="just">
              <a:buFont typeface="Letra del sistema regular"/>
              <a:buChar char="-"/>
            </a:pPr>
            <a:r>
              <a:rPr lang="en-GB" dirty="0"/>
              <a:t>To cover some </a:t>
            </a:r>
            <a:r>
              <a:rPr lang="en-GB" b="1" dirty="0">
                <a:solidFill>
                  <a:srgbClr val="FF0000"/>
                </a:solidFill>
              </a:rPr>
              <a:t>relevant (industrial) applications </a:t>
            </a:r>
            <a:r>
              <a:rPr lang="en-GB" dirty="0"/>
              <a:t>and nuclear </a:t>
            </a:r>
            <a:r>
              <a:rPr lang="en-GB" b="1" dirty="0">
                <a:solidFill>
                  <a:srgbClr val="FF0000"/>
                </a:solidFill>
              </a:rPr>
              <a:t>technologies</a:t>
            </a:r>
            <a:r>
              <a:rPr lang="en-GB" dirty="0"/>
              <a:t>.</a:t>
            </a:r>
          </a:p>
          <a:p>
            <a:pPr marL="285750" indent="-285750" algn="just">
              <a:buFont typeface="Letra del sistema regular"/>
              <a:buChar char="-"/>
            </a:pPr>
            <a:r>
              <a:rPr lang="en-GB" b="1" dirty="0">
                <a:solidFill>
                  <a:srgbClr val="FF0000"/>
                </a:solidFill>
              </a:rPr>
              <a:t>Minimising the costs</a:t>
            </a:r>
            <a:r>
              <a:rPr lang="en-GB" dirty="0"/>
              <a:t>. We are talking about infrastructures probably below the uncertainty of the construction budget of DONES.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444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8033662-2D9F-6A43-802C-6FD56175F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A559A-A37E-4161-902C-F397A90C3267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BE5707A-D331-7149-9533-A39A9DEB6A66}"/>
              </a:ext>
            </a:extLst>
          </p:cNvPr>
          <p:cNvSpPr txBox="1"/>
          <p:nvPr/>
        </p:nvSpPr>
        <p:spPr>
          <a:xfrm>
            <a:off x="278161" y="1772816"/>
            <a:ext cx="86863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I. Fundamental nuclear science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Nuclear reaction studies (</a:t>
            </a:r>
            <a:r>
              <a:rPr lang="en-GB" sz="1600" i="1" dirty="0">
                <a:solidFill>
                  <a:srgbClr val="0432FF"/>
                </a:solidFill>
              </a:rPr>
              <a:t>I. </a:t>
            </a:r>
            <a:r>
              <a:rPr lang="en-GB" sz="1600" i="1" dirty="0" err="1">
                <a:solidFill>
                  <a:srgbClr val="0432FF"/>
                </a:solidFill>
              </a:rPr>
              <a:t>Podadera’s</a:t>
            </a:r>
            <a:r>
              <a:rPr lang="en-GB" sz="1600" i="1" dirty="0">
                <a:solidFill>
                  <a:srgbClr val="0432FF"/>
                </a:solidFill>
              </a:rPr>
              <a:t> talk on a </a:t>
            </a:r>
            <a:r>
              <a:rPr lang="en-GB" sz="1600" i="1" dirty="0" err="1">
                <a:solidFill>
                  <a:srgbClr val="0432FF"/>
                </a:solidFill>
              </a:rPr>
              <a:t>kicker+buncher</a:t>
            </a:r>
            <a:r>
              <a:rPr lang="en-GB" sz="1600" i="1" dirty="0">
                <a:solidFill>
                  <a:srgbClr val="0432FF"/>
                </a:solidFill>
              </a:rPr>
              <a:t>, E. Mendoza’s talk on TOF facility, C. Domingo’s talk on nuclear astrophysics…)</a:t>
            </a:r>
            <a:endParaRPr lang="en-GB" i="1" dirty="0">
              <a:solidFill>
                <a:srgbClr val="0432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Nuclear structure studies (</a:t>
            </a:r>
            <a:r>
              <a:rPr lang="en-GB" sz="1600" dirty="0">
                <a:solidFill>
                  <a:srgbClr val="0432FF"/>
                </a:solidFill>
              </a:rPr>
              <a:t>A. Maj’s talk on experiments</a:t>
            </a:r>
            <a:r>
              <a:rPr lang="en-GB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Calibration and development of instrumentation.</a:t>
            </a:r>
          </a:p>
          <a:p>
            <a:endParaRPr lang="en-GB" dirty="0"/>
          </a:p>
          <a:p>
            <a:r>
              <a:rPr lang="en-GB" b="1" dirty="0"/>
              <a:t>II. Nuclear physics &amp; industrial applications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Radiobiology (</a:t>
            </a:r>
            <a:r>
              <a:rPr lang="en-GB" sz="1600" i="1" dirty="0">
                <a:solidFill>
                  <a:srgbClr val="0432FF"/>
                </a:solidFill>
              </a:rPr>
              <a:t>A. </a:t>
            </a:r>
            <a:r>
              <a:rPr lang="en-GB" sz="1600" i="1" dirty="0" err="1">
                <a:solidFill>
                  <a:srgbClr val="0432FF"/>
                </a:solidFill>
              </a:rPr>
              <a:t>Lallena’s</a:t>
            </a:r>
            <a:r>
              <a:rPr lang="en-GB" sz="1600" i="1" dirty="0">
                <a:solidFill>
                  <a:srgbClr val="0432FF"/>
                </a:solidFill>
              </a:rPr>
              <a:t> &amp; </a:t>
            </a:r>
            <a:r>
              <a:rPr lang="en-GB" sz="1600" i="1" dirty="0" err="1">
                <a:solidFill>
                  <a:srgbClr val="0432FF"/>
                </a:solidFill>
              </a:rPr>
              <a:t>M.Carmen</a:t>
            </a:r>
            <a:r>
              <a:rPr lang="en-GB" sz="1600" i="1" dirty="0">
                <a:solidFill>
                  <a:srgbClr val="0432FF"/>
                </a:solidFill>
              </a:rPr>
              <a:t> Ruiz’s talk</a:t>
            </a:r>
            <a:r>
              <a:rPr lang="en-GB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Neutron imaging (</a:t>
            </a:r>
            <a:r>
              <a:rPr lang="en-GB" sz="1600" i="1" dirty="0">
                <a:solidFill>
                  <a:srgbClr val="0432FF"/>
                </a:solidFill>
              </a:rPr>
              <a:t>C. Guerrero’s talk</a:t>
            </a:r>
            <a:r>
              <a:rPr lang="en-GB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Isotope production for various purposes (medical, radiotracers, industry…) (</a:t>
            </a:r>
            <a:r>
              <a:rPr lang="en-GB" sz="1600" i="1" dirty="0">
                <a:solidFill>
                  <a:srgbClr val="0432FF"/>
                </a:solidFill>
              </a:rPr>
              <a:t>F. </a:t>
            </a:r>
            <a:r>
              <a:rPr lang="en-GB" sz="1600" i="1" dirty="0" err="1">
                <a:solidFill>
                  <a:srgbClr val="0432FF"/>
                </a:solidFill>
              </a:rPr>
              <a:t>Mota’s</a:t>
            </a:r>
            <a:r>
              <a:rPr lang="en-GB" sz="1600" i="1" dirty="0">
                <a:solidFill>
                  <a:srgbClr val="0432FF"/>
                </a:solidFill>
              </a:rPr>
              <a:t> talk</a:t>
            </a:r>
            <a:r>
              <a:rPr lang="en-GB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Irradiation of electronics (</a:t>
            </a:r>
            <a:r>
              <a:rPr lang="en-GB" sz="1600" i="1" dirty="0">
                <a:solidFill>
                  <a:srgbClr val="0432FF"/>
                </a:solidFill>
              </a:rPr>
              <a:t>M. </a:t>
            </a:r>
            <a:r>
              <a:rPr lang="en-GB" sz="1600" i="1" dirty="0" err="1">
                <a:solidFill>
                  <a:srgbClr val="0432FF"/>
                </a:solidFill>
              </a:rPr>
              <a:t>Dentan</a:t>
            </a:r>
            <a:r>
              <a:rPr lang="en-GB" sz="1600" i="1" dirty="0">
                <a:solidFill>
                  <a:srgbClr val="0432FF"/>
                </a:solidFill>
              </a:rPr>
              <a:t> and M. </a:t>
            </a:r>
            <a:r>
              <a:rPr lang="en-GB" sz="1600" i="1" dirty="0" err="1">
                <a:solidFill>
                  <a:srgbClr val="0432FF"/>
                </a:solidFill>
              </a:rPr>
              <a:t>Cecchetto</a:t>
            </a:r>
            <a:r>
              <a:rPr lang="en-GB" dirty="0"/>
              <a:t>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Irradiation of plant seeds.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R&amp;D on cargo inspection and homeland security.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5EB8250-3439-2748-84D9-9B5097308F8D}"/>
              </a:ext>
            </a:extLst>
          </p:cNvPr>
          <p:cNvSpPr txBox="1">
            <a:spLocks/>
          </p:cNvSpPr>
          <p:nvPr/>
        </p:nvSpPr>
        <p:spPr bwMode="auto">
          <a:xfrm>
            <a:off x="1305921" y="183345"/>
            <a:ext cx="6565131" cy="437343"/>
          </a:xfrm>
          <a:prstGeom prst="rect">
            <a:avLst/>
          </a:prstGeom>
          <a:solidFill>
            <a:schemeClr val="bg1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35" tIns="44617" rIns="89235" bIns="44617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>
                <a:solidFill>
                  <a:srgbClr val="FF0000"/>
                </a:solidFill>
              </a:rPr>
              <a:t>What could we do at DONES?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4467879-823B-F94E-9295-798C1DA1EA40}"/>
              </a:ext>
            </a:extLst>
          </p:cNvPr>
          <p:cNvSpPr txBox="1"/>
          <p:nvPr/>
        </p:nvSpPr>
        <p:spPr>
          <a:xfrm>
            <a:off x="256600" y="766445"/>
            <a:ext cx="8321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err="1"/>
              <a:t>fNUC@DONES</a:t>
            </a:r>
            <a:r>
              <a:rPr lang="en-GB" dirty="0"/>
              <a:t> study group collected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30 Expressions Of Interest </a:t>
            </a:r>
            <a:r>
              <a:rPr lang="en-GB" dirty="0"/>
              <a:t>received from the different groups for experiments with </a:t>
            </a:r>
            <a:r>
              <a:rPr lang="en-GB" b="1" dirty="0">
                <a:solidFill>
                  <a:srgbClr val="0432FF"/>
                </a:solidFill>
              </a:rPr>
              <a:t>continuous </a:t>
            </a:r>
            <a:r>
              <a:rPr lang="en-GB" dirty="0"/>
              <a:t>and </a:t>
            </a:r>
            <a:r>
              <a:rPr lang="en-GB" b="1" dirty="0">
                <a:solidFill>
                  <a:srgbClr val="00B050"/>
                </a:solidFill>
              </a:rPr>
              <a:t>pulsed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/>
              <a:t>neutron beams</a:t>
            </a:r>
            <a:r>
              <a:rPr lang="en-GB" dirty="0"/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B111D3C-BEB0-F795-20B7-0D21B0825BBE}"/>
              </a:ext>
            </a:extLst>
          </p:cNvPr>
          <p:cNvSpPr txBox="1"/>
          <p:nvPr/>
        </p:nvSpPr>
        <p:spPr>
          <a:xfrm>
            <a:off x="1029455" y="1459702"/>
            <a:ext cx="7085090" cy="412953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>
            <a:solidFill>
              <a:srgbClr val="FF0000"/>
            </a:solidFill>
          </a:ln>
        </p:spPr>
        <p:txBody>
          <a:bodyPr wrap="square" lIns="360000" tIns="216000" rIns="360000" bIns="216000" rtlCol="0">
            <a:spAutoFit/>
          </a:bodyPr>
          <a:lstStyle/>
          <a:p>
            <a:r>
              <a:rPr lang="en-GB" sz="2400" dirty="0"/>
              <a:t>Many of these ideas are not original:</a:t>
            </a:r>
          </a:p>
          <a:p>
            <a:endParaRPr lang="en-GB" sz="2400" dirty="0"/>
          </a:p>
          <a:p>
            <a:r>
              <a:rPr lang="en-GB" sz="2400" dirty="0"/>
              <a:t>- GANIL/SPIRAL2 Neutrons For Science.</a:t>
            </a:r>
          </a:p>
          <a:p>
            <a:r>
              <a:rPr lang="en-GB" sz="2400" dirty="0"/>
              <a:t>- White Book for DONES in Poland (Polish nuclear physics community).</a:t>
            </a:r>
          </a:p>
          <a:p>
            <a:r>
              <a:rPr lang="en-GB" sz="2400" dirty="0"/>
              <a:t>- ISOLDE community.</a:t>
            </a:r>
          </a:p>
          <a:p>
            <a:r>
              <a:rPr lang="en-GB" sz="2400" dirty="0"/>
              <a:t>- Other international facilities.</a:t>
            </a:r>
          </a:p>
          <a:p>
            <a:endParaRPr lang="en-GB" sz="2400" dirty="0"/>
          </a:p>
          <a:p>
            <a:r>
              <a:rPr lang="en-GB" sz="2400" dirty="0"/>
              <a:t>We benefit also from the excellent work of our international colleagues. Thank you!!!</a:t>
            </a:r>
          </a:p>
        </p:txBody>
      </p:sp>
    </p:spTree>
    <p:extLst>
      <p:ext uri="{BB962C8B-B14F-4D97-AF65-F5344CB8AC3E}">
        <p14:creationId xmlns:p14="http://schemas.microsoft.com/office/powerpoint/2010/main" val="13623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32F8A4-E10D-7F4D-B2DF-79F662EE4B1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6727" y="252005"/>
            <a:ext cx="8229600" cy="51644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35" tIns="44617" rIns="89235" bIns="44617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Spanish experience with neutron beams</a:t>
            </a:r>
          </a:p>
        </p:txBody>
      </p:sp>
      <p:pic>
        <p:nvPicPr>
          <p:cNvPr id="4" name="Imagen 14">
            <a:extLst>
              <a:ext uri="{FF2B5EF4-FFF2-40B4-BE49-F238E27FC236}">
                <a16:creationId xmlns:a16="http://schemas.microsoft.com/office/drawing/2014/main" id="{859B80FE-A6FE-DE45-AC0B-F0A66B64A4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45735"/>
            <a:ext cx="1189312" cy="6909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E0604A6-2097-FE47-A091-4A8195EE5695}"/>
              </a:ext>
            </a:extLst>
          </p:cNvPr>
          <p:cNvSpPr/>
          <p:nvPr/>
        </p:nvSpPr>
        <p:spPr>
          <a:xfrm>
            <a:off x="216296" y="993502"/>
            <a:ext cx="8532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Spanish institutions form </a:t>
            </a:r>
            <a:r>
              <a:rPr lang="en-US" b="1" dirty="0">
                <a:solidFill>
                  <a:srgbClr val="FF0000"/>
                </a:solidFill>
              </a:rPr>
              <a:t>20% of the collaboration </a:t>
            </a:r>
            <a:r>
              <a:rPr lang="en-US" dirty="0"/>
              <a:t>and are </a:t>
            </a:r>
            <a:r>
              <a:rPr lang="en-US" b="1" dirty="0">
                <a:solidFill>
                  <a:srgbClr val="FF0000"/>
                </a:solidFill>
              </a:rPr>
              <a:t>leading 20% of the experiments. Large experience </a:t>
            </a:r>
            <a:r>
              <a:rPr lang="en-US" dirty="0"/>
              <a:t>in neutron physics and nuclear instrumentation (FAIR, </a:t>
            </a:r>
            <a:r>
              <a:rPr lang="en-US" dirty="0" err="1"/>
              <a:t>n_TOF</a:t>
            </a:r>
            <a:r>
              <a:rPr lang="en-US" dirty="0"/>
              <a:t> and ISOLDE @ CERN…)</a:t>
            </a:r>
          </a:p>
        </p:txBody>
      </p:sp>
      <p:pic>
        <p:nvPicPr>
          <p:cNvPr id="18" name="Imagen 5">
            <a:extLst>
              <a:ext uri="{FF2B5EF4-FFF2-40B4-BE49-F238E27FC236}">
                <a16:creationId xmlns:a16="http://schemas.microsoft.com/office/drawing/2014/main" id="{8CBBF033-106C-434C-B9E1-9969DF2CC5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079" y="2675550"/>
            <a:ext cx="8532440" cy="2278392"/>
          </a:xfrm>
          <a:prstGeom prst="rect">
            <a:avLst/>
          </a:prstGeom>
        </p:spPr>
      </p:pic>
      <p:sp>
        <p:nvSpPr>
          <p:cNvPr id="19" name="Elipse 8">
            <a:extLst>
              <a:ext uri="{FF2B5EF4-FFF2-40B4-BE49-F238E27FC236}">
                <a16:creationId xmlns:a16="http://schemas.microsoft.com/office/drawing/2014/main" id="{A0A36071-C83B-C64B-BB41-059BDA7E3661}"/>
              </a:ext>
            </a:extLst>
          </p:cNvPr>
          <p:cNvSpPr/>
          <p:nvPr/>
        </p:nvSpPr>
        <p:spPr>
          <a:xfrm rot="20922511" flipV="1">
            <a:off x="2160189" y="4059483"/>
            <a:ext cx="55014" cy="50060"/>
          </a:xfrm>
          <a:prstGeom prst="ellipse">
            <a:avLst/>
          </a:prstGeom>
          <a:solidFill>
            <a:srgbClr val="FFC000"/>
          </a:solidFill>
          <a:ln w="12700">
            <a:noFill/>
          </a:ln>
          <a:scene3d>
            <a:camera prst="perspectiveHeroicExtremeLeftFacing">
              <a:rot lat="390009" lon="20028622" rev="21087823"/>
            </a:camera>
            <a:lightRig rig="threePt" dir="t">
              <a:rot lat="0" lon="0" rev="6000000"/>
            </a:lightRig>
          </a:scene3d>
          <a:sp3d extrusionH="7620000" prstMaterial="matte">
            <a:extrusionClr>
              <a:srgbClr val="FF000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Elipse 10">
            <a:extLst>
              <a:ext uri="{FF2B5EF4-FFF2-40B4-BE49-F238E27FC236}">
                <a16:creationId xmlns:a16="http://schemas.microsoft.com/office/drawing/2014/main" id="{33E0438C-F19B-294F-A3B5-48EF3F3857C1}"/>
              </a:ext>
            </a:extLst>
          </p:cNvPr>
          <p:cNvSpPr/>
          <p:nvPr/>
        </p:nvSpPr>
        <p:spPr>
          <a:xfrm>
            <a:off x="2288772" y="3728680"/>
            <a:ext cx="44228" cy="44228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isometricOffAxis2Top"/>
            <a:lightRig rig="threePt" dir="t"/>
          </a:scene3d>
          <a:sp3d extrusionH="298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Elipse 11">
            <a:extLst>
              <a:ext uri="{FF2B5EF4-FFF2-40B4-BE49-F238E27FC236}">
                <a16:creationId xmlns:a16="http://schemas.microsoft.com/office/drawing/2014/main" id="{2C2EE390-B431-B64F-A329-EEB96B7936DC}"/>
              </a:ext>
            </a:extLst>
          </p:cNvPr>
          <p:cNvSpPr/>
          <p:nvPr/>
        </p:nvSpPr>
        <p:spPr>
          <a:xfrm rot="5974514">
            <a:off x="5902888" y="4070094"/>
            <a:ext cx="44228" cy="44228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isometricOffAxis2Top">
              <a:rot lat="18075715" lon="3207254" rev="18741448"/>
            </a:camera>
            <a:lightRig rig="threePt" dir="t"/>
          </a:scene3d>
          <a:sp3d extrusionH="381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uadroTexto 2">
            <a:extLst>
              <a:ext uri="{FF2B5EF4-FFF2-40B4-BE49-F238E27FC236}">
                <a16:creationId xmlns:a16="http://schemas.microsoft.com/office/drawing/2014/main" id="{D3D20B59-5860-814C-B539-20696F13D14B}"/>
              </a:ext>
            </a:extLst>
          </p:cNvPr>
          <p:cNvSpPr txBox="1"/>
          <p:nvPr/>
        </p:nvSpPr>
        <p:spPr>
          <a:xfrm>
            <a:off x="2993412" y="3056428"/>
            <a:ext cx="2068682" cy="56650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27" b="1" dirty="0"/>
              <a:t>EAR-2</a:t>
            </a:r>
          </a:p>
          <a:p>
            <a:pPr algn="ctr"/>
            <a:r>
              <a:rPr lang="en-GB" sz="1027" dirty="0">
                <a:solidFill>
                  <a:srgbClr val="FF0000"/>
                </a:solidFill>
              </a:rPr>
              <a:t>20 m </a:t>
            </a:r>
            <a:r>
              <a:rPr lang="en-GB" sz="1027" dirty="0"/>
              <a:t>vertical flight path</a:t>
            </a:r>
          </a:p>
          <a:p>
            <a:pPr algn="ctr"/>
            <a:r>
              <a:rPr lang="en-GB" sz="1027" dirty="0"/>
              <a:t>High intensity (300 x EAR-1)</a:t>
            </a:r>
          </a:p>
        </p:txBody>
      </p:sp>
      <p:sp>
        <p:nvSpPr>
          <p:cNvPr id="23" name="CuadroTexto 12">
            <a:extLst>
              <a:ext uri="{FF2B5EF4-FFF2-40B4-BE49-F238E27FC236}">
                <a16:creationId xmlns:a16="http://schemas.microsoft.com/office/drawing/2014/main" id="{1E88D12C-88DA-D549-829D-4FFB76410E86}"/>
              </a:ext>
            </a:extLst>
          </p:cNvPr>
          <p:cNvSpPr txBox="1"/>
          <p:nvPr/>
        </p:nvSpPr>
        <p:spPr>
          <a:xfrm>
            <a:off x="5955889" y="3122432"/>
            <a:ext cx="1363159" cy="56650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27" b="1" dirty="0"/>
              <a:t>EAR-1</a:t>
            </a:r>
          </a:p>
          <a:p>
            <a:pPr algn="ctr"/>
            <a:r>
              <a:rPr lang="en-GB" sz="1027" dirty="0">
                <a:solidFill>
                  <a:srgbClr val="FF0000"/>
                </a:solidFill>
              </a:rPr>
              <a:t>185 m </a:t>
            </a:r>
            <a:r>
              <a:rPr lang="en-GB" sz="1027" dirty="0"/>
              <a:t>flight path</a:t>
            </a:r>
          </a:p>
          <a:p>
            <a:pPr algn="ctr"/>
            <a:r>
              <a:rPr lang="en-GB" sz="1027" dirty="0"/>
              <a:t>High resolution</a:t>
            </a:r>
          </a:p>
        </p:txBody>
      </p:sp>
      <p:cxnSp>
        <p:nvCxnSpPr>
          <p:cNvPr id="24" name="Conector recto de flecha 13">
            <a:extLst>
              <a:ext uri="{FF2B5EF4-FFF2-40B4-BE49-F238E27FC236}">
                <a16:creationId xmlns:a16="http://schemas.microsoft.com/office/drawing/2014/main" id="{E6A30062-900F-5B48-9351-74E2FB2342ED}"/>
              </a:ext>
            </a:extLst>
          </p:cNvPr>
          <p:cNvCxnSpPr>
            <a:cxnSpLocks/>
          </p:cNvCxnSpPr>
          <p:nvPr/>
        </p:nvCxnSpPr>
        <p:spPr>
          <a:xfrm flipH="1">
            <a:off x="2396393" y="3390110"/>
            <a:ext cx="547909" cy="498177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16">
            <a:extLst>
              <a:ext uri="{FF2B5EF4-FFF2-40B4-BE49-F238E27FC236}">
                <a16:creationId xmlns:a16="http://schemas.microsoft.com/office/drawing/2014/main" id="{306A8D1E-FC5C-8D4F-9FEF-D303ADB87165}"/>
              </a:ext>
            </a:extLst>
          </p:cNvPr>
          <p:cNvCxnSpPr>
            <a:cxnSpLocks/>
          </p:cNvCxnSpPr>
          <p:nvPr/>
        </p:nvCxnSpPr>
        <p:spPr>
          <a:xfrm flipH="1">
            <a:off x="5988569" y="3796828"/>
            <a:ext cx="630238" cy="269894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0">
            <a:extLst>
              <a:ext uri="{FF2B5EF4-FFF2-40B4-BE49-F238E27FC236}">
                <a16:creationId xmlns:a16="http://schemas.microsoft.com/office/drawing/2014/main" id="{BA5DBDB1-DF37-CE47-8669-7E6FCC096109}"/>
              </a:ext>
            </a:extLst>
          </p:cNvPr>
          <p:cNvSpPr txBox="1"/>
          <p:nvPr/>
        </p:nvSpPr>
        <p:spPr>
          <a:xfrm>
            <a:off x="1128921" y="2725972"/>
            <a:ext cx="970705" cy="72455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ctr"/>
            <a:r>
              <a:rPr lang="en-GB" sz="1027" dirty="0"/>
              <a:t>Beam from the CERN </a:t>
            </a:r>
            <a:r>
              <a:rPr lang="en-GB" sz="1027" dirty="0">
                <a:solidFill>
                  <a:srgbClr val="FF0000"/>
                </a:solidFill>
              </a:rPr>
              <a:t>Proton Synchrotron</a:t>
            </a:r>
          </a:p>
        </p:txBody>
      </p:sp>
      <p:sp>
        <p:nvSpPr>
          <p:cNvPr id="28" name="CuadroTexto 17">
            <a:extLst>
              <a:ext uri="{FF2B5EF4-FFF2-40B4-BE49-F238E27FC236}">
                <a16:creationId xmlns:a16="http://schemas.microsoft.com/office/drawing/2014/main" id="{4DA085F1-E66E-1549-9EA5-4B7750EAC014}"/>
              </a:ext>
            </a:extLst>
          </p:cNvPr>
          <p:cNvSpPr txBox="1"/>
          <p:nvPr/>
        </p:nvSpPr>
        <p:spPr>
          <a:xfrm>
            <a:off x="755265" y="4378024"/>
            <a:ext cx="1944531" cy="40844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27" dirty="0"/>
              <a:t>Lead </a:t>
            </a:r>
            <a:r>
              <a:rPr lang="en-GB" sz="1027" dirty="0">
                <a:solidFill>
                  <a:srgbClr val="FF0000"/>
                </a:solidFill>
              </a:rPr>
              <a:t>spallation target</a:t>
            </a:r>
          </a:p>
          <a:p>
            <a:pPr algn="ctr"/>
            <a:r>
              <a:rPr lang="en-GB" sz="1027" b="1" dirty="0"/>
              <a:t>NEAR</a:t>
            </a:r>
            <a:r>
              <a:rPr lang="en-GB" sz="1027" dirty="0">
                <a:solidFill>
                  <a:srgbClr val="FF0000"/>
                </a:solidFill>
              </a:rPr>
              <a:t> </a:t>
            </a:r>
            <a:r>
              <a:rPr lang="en-GB" sz="1027" b="1" dirty="0"/>
              <a:t>station</a:t>
            </a:r>
            <a:r>
              <a:rPr lang="en-GB" sz="1027" dirty="0">
                <a:solidFill>
                  <a:srgbClr val="FF0000"/>
                </a:solidFill>
              </a:rPr>
              <a:t> 6 m </a:t>
            </a:r>
            <a:r>
              <a:rPr lang="en-GB" sz="1027" dirty="0"/>
              <a:t>flight path</a:t>
            </a:r>
          </a:p>
        </p:txBody>
      </p:sp>
      <p:cxnSp>
        <p:nvCxnSpPr>
          <p:cNvPr id="29" name="Conector recto de flecha 18">
            <a:extLst>
              <a:ext uri="{FF2B5EF4-FFF2-40B4-BE49-F238E27FC236}">
                <a16:creationId xmlns:a16="http://schemas.microsoft.com/office/drawing/2014/main" id="{F12D0F3D-DE63-7745-827E-93715356CB93}"/>
              </a:ext>
            </a:extLst>
          </p:cNvPr>
          <p:cNvCxnSpPr>
            <a:cxnSpLocks/>
          </p:cNvCxnSpPr>
          <p:nvPr/>
        </p:nvCxnSpPr>
        <p:spPr>
          <a:xfrm flipH="1">
            <a:off x="1502597" y="3427784"/>
            <a:ext cx="45760" cy="415691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19">
            <a:extLst>
              <a:ext uri="{FF2B5EF4-FFF2-40B4-BE49-F238E27FC236}">
                <a16:creationId xmlns:a16="http://schemas.microsoft.com/office/drawing/2014/main" id="{0A22560E-BD04-BC43-9014-7544EC660FED}"/>
              </a:ext>
            </a:extLst>
          </p:cNvPr>
          <p:cNvCxnSpPr>
            <a:cxnSpLocks/>
          </p:cNvCxnSpPr>
          <p:nvPr/>
        </p:nvCxnSpPr>
        <p:spPr>
          <a:xfrm flipV="1">
            <a:off x="1540441" y="4137325"/>
            <a:ext cx="647254" cy="18725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14">
            <a:extLst>
              <a:ext uri="{FF2B5EF4-FFF2-40B4-BE49-F238E27FC236}">
                <a16:creationId xmlns:a16="http://schemas.microsoft.com/office/drawing/2014/main" id="{177E6057-D98F-CB4A-B69A-B2E4D250666D}"/>
              </a:ext>
            </a:extLst>
          </p:cNvPr>
          <p:cNvSpPr/>
          <p:nvPr/>
        </p:nvSpPr>
        <p:spPr>
          <a:xfrm>
            <a:off x="2338856" y="4073625"/>
            <a:ext cx="57537" cy="57459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bliqueTopLeft">
              <a:rot lat="0" lon="18599986" rev="0"/>
            </a:camera>
            <a:lightRig rig="threePt" dir="t"/>
          </a:scene3d>
          <a:sp3d extrusionH="88900" contourW="12700">
            <a:extrusionClr>
              <a:schemeClr val="bg1">
                <a:lumMod val="85000"/>
              </a:schemeClr>
            </a:extrusionClr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Picture 39" descr="C:\Users\Vicente\Desktop\Ciencia, innovación y universidades.jpg">
            <a:extLst>
              <a:ext uri="{FF2B5EF4-FFF2-40B4-BE49-F238E27FC236}">
                <a16:creationId xmlns:a16="http://schemas.microsoft.com/office/drawing/2014/main" id="{D0147EB9-573D-9E41-92A7-7E23D1A94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413" y="2113965"/>
            <a:ext cx="1780792" cy="31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Imagen 4">
            <a:extLst>
              <a:ext uri="{FF2B5EF4-FFF2-40B4-BE49-F238E27FC236}">
                <a16:creationId xmlns:a16="http://schemas.microsoft.com/office/drawing/2014/main" id="{4FF59324-B661-FD4C-9FBA-CD8B6B00DF7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756" y="2056781"/>
            <a:ext cx="509907" cy="426852"/>
          </a:xfrm>
          <a:prstGeom prst="rect">
            <a:avLst/>
          </a:prstGeom>
        </p:spPr>
      </p:pic>
      <p:pic>
        <p:nvPicPr>
          <p:cNvPr id="42" name="Picture 3">
            <a:extLst>
              <a:ext uri="{FF2B5EF4-FFF2-40B4-BE49-F238E27FC236}">
                <a16:creationId xmlns:a16="http://schemas.microsoft.com/office/drawing/2014/main" id="{464B0EE2-039B-3C4C-94AF-312C862AD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8464" y="2096106"/>
            <a:ext cx="1488035" cy="35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1">
            <a:extLst>
              <a:ext uri="{FF2B5EF4-FFF2-40B4-BE49-F238E27FC236}">
                <a16:creationId xmlns:a16="http://schemas.microsoft.com/office/drawing/2014/main" id="{2DB3FD7E-02AD-B546-8CFE-85C56D48FEB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0663" y="2088177"/>
            <a:ext cx="1936715" cy="349651"/>
          </a:xfrm>
          <a:prstGeom prst="rect">
            <a:avLst/>
          </a:prstGeom>
        </p:spPr>
      </p:pic>
      <p:sp>
        <p:nvSpPr>
          <p:cNvPr id="45" name="AutoShape 2" descr="Inicio">
            <a:extLst>
              <a:ext uri="{FF2B5EF4-FFF2-40B4-BE49-F238E27FC236}">
                <a16:creationId xmlns:a16="http://schemas.microsoft.com/office/drawing/2014/main" id="{4C8810F0-05AA-A54E-B33B-907FFADD82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48855" y="1630510"/>
            <a:ext cx="260946" cy="26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8284" tIns="39142" rIns="78284" bIns="3914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B2B19CF8-0EC6-344F-A6B8-5B62E1ECA16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18728" y="2109463"/>
            <a:ext cx="574630" cy="377614"/>
          </a:xfrm>
          <a:prstGeom prst="rect">
            <a:avLst/>
          </a:prstGeom>
        </p:spPr>
      </p:pic>
      <p:pic>
        <p:nvPicPr>
          <p:cNvPr id="1026" name="Picture 2" descr="Logo de University of Granada (UGR): la historia y el significado del  logotipo, la marca y el símbolo. | png, vector">
            <a:extLst>
              <a:ext uri="{FF2B5EF4-FFF2-40B4-BE49-F238E27FC236}">
                <a16:creationId xmlns:a16="http://schemas.microsoft.com/office/drawing/2014/main" id="{61AA2F4E-8E6A-F943-BE91-8EB7ED942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934" y="2001614"/>
            <a:ext cx="954997" cy="53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A53FB34-0AB9-A84E-A2C4-A0F45C162B0B}"/>
              </a:ext>
            </a:extLst>
          </p:cNvPr>
          <p:cNvSpPr txBox="1"/>
          <p:nvPr/>
        </p:nvSpPr>
        <p:spPr>
          <a:xfrm>
            <a:off x="234976" y="5169966"/>
            <a:ext cx="8581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Experiments at </a:t>
            </a:r>
            <a:r>
              <a:rPr lang="en-GB" b="1" dirty="0">
                <a:solidFill>
                  <a:srgbClr val="FF0000"/>
                </a:solidFill>
              </a:rPr>
              <a:t>ILL-Grenoble </a:t>
            </a:r>
            <a:r>
              <a:rPr lang="en-GB" dirty="0"/>
              <a:t>and other experimental reactors</a:t>
            </a:r>
            <a:r>
              <a:rPr lang="en-GB" b="1" dirty="0">
                <a:solidFill>
                  <a:srgbClr val="FF0000"/>
                </a:solidFill>
              </a:rPr>
              <a:t>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First Spanish proposals at the new </a:t>
            </a:r>
            <a:r>
              <a:rPr lang="en-GB" b="1" dirty="0">
                <a:solidFill>
                  <a:srgbClr val="FF0000"/>
                </a:solidFill>
              </a:rPr>
              <a:t>Neutrons For Science (NFS) facility </a:t>
            </a:r>
            <a:r>
              <a:rPr lang="en-GB" dirty="0"/>
              <a:t>at SPIRAL-2 (France).</a:t>
            </a:r>
          </a:p>
        </p:txBody>
      </p:sp>
    </p:spTree>
    <p:extLst>
      <p:ext uri="{BB962C8B-B14F-4D97-AF65-F5344CB8AC3E}">
        <p14:creationId xmlns:p14="http://schemas.microsoft.com/office/powerpoint/2010/main" val="1928051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4E0AA84-A448-09BA-7F8A-5920D2F86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A559A-A37E-4161-902C-F397A90C3267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  <p:pic>
        <p:nvPicPr>
          <p:cNvPr id="3" name="Google Shape;130;p14">
            <a:extLst>
              <a:ext uri="{FF2B5EF4-FFF2-40B4-BE49-F238E27FC236}">
                <a16:creationId xmlns:a16="http://schemas.microsoft.com/office/drawing/2014/main" id="{20DE2900-D8FE-9128-8722-68C6487A583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23212" y="1889945"/>
            <a:ext cx="2989359" cy="39873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7167F300-A815-CB66-0F71-E30F98819BA2}"/>
              </a:ext>
            </a:extLst>
          </p:cNvPr>
          <p:cNvSpPr txBox="1">
            <a:spLocks/>
          </p:cNvSpPr>
          <p:nvPr/>
        </p:nvSpPr>
        <p:spPr bwMode="auto">
          <a:xfrm>
            <a:off x="239407" y="176256"/>
            <a:ext cx="8709769" cy="51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35" tIns="44617" rIns="89235" bIns="44617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>
                <a:solidFill>
                  <a:srgbClr val="FF0000"/>
                </a:solidFill>
              </a:rPr>
              <a:t>“Spanish” detectors at </a:t>
            </a:r>
            <a:r>
              <a:rPr lang="en-US" sz="2400" b="1" dirty="0" err="1">
                <a:solidFill>
                  <a:srgbClr val="FF0000"/>
                </a:solidFill>
              </a:rPr>
              <a:t>n_TOF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5" name="Google Shape;131;p14">
            <a:extLst>
              <a:ext uri="{FF2B5EF4-FFF2-40B4-BE49-F238E27FC236}">
                <a16:creationId xmlns:a16="http://schemas.microsoft.com/office/drawing/2014/main" id="{458534EB-1BB9-84E5-CF6B-1EAED769699E}"/>
              </a:ext>
            </a:extLst>
          </p:cNvPr>
          <p:cNvCxnSpPr>
            <a:cxnSpLocks/>
          </p:cNvCxnSpPr>
          <p:nvPr/>
        </p:nvCxnSpPr>
        <p:spPr>
          <a:xfrm flipH="1" flipV="1">
            <a:off x="7679450" y="4506770"/>
            <a:ext cx="494100" cy="569400"/>
          </a:xfrm>
          <a:prstGeom prst="straightConnector1">
            <a:avLst/>
          </a:prstGeom>
          <a:noFill/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6" name="Google Shape;132;p14">
            <a:extLst>
              <a:ext uri="{FF2B5EF4-FFF2-40B4-BE49-F238E27FC236}">
                <a16:creationId xmlns:a16="http://schemas.microsoft.com/office/drawing/2014/main" id="{552B718F-13FF-A88D-EDA9-C9A9C7B21552}"/>
              </a:ext>
            </a:extLst>
          </p:cNvPr>
          <p:cNvSpPr txBox="1"/>
          <p:nvPr/>
        </p:nvSpPr>
        <p:spPr>
          <a:xfrm rot="2925423">
            <a:off x="7540219" y="4901118"/>
            <a:ext cx="195192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solidFill>
                  <a:srgbClr val="FF3300"/>
                </a:solidFill>
              </a:rPr>
              <a:t>neutron-beam</a:t>
            </a:r>
            <a:endParaRPr b="1" dirty="0">
              <a:solidFill>
                <a:srgbClr val="FF3300"/>
              </a:solidFill>
            </a:endParaRPr>
          </a:p>
        </p:txBody>
      </p:sp>
      <p:grpSp>
        <p:nvGrpSpPr>
          <p:cNvPr id="7" name="Google Shape;113;p14">
            <a:extLst>
              <a:ext uri="{FF2B5EF4-FFF2-40B4-BE49-F238E27FC236}">
                <a16:creationId xmlns:a16="http://schemas.microsoft.com/office/drawing/2014/main" id="{989DDB6A-0524-787B-52AC-2700158DA787}"/>
              </a:ext>
            </a:extLst>
          </p:cNvPr>
          <p:cNvGrpSpPr/>
          <p:nvPr/>
        </p:nvGrpSpPr>
        <p:grpSpPr>
          <a:xfrm rot="1808669">
            <a:off x="7102844" y="3768626"/>
            <a:ext cx="723299" cy="902238"/>
            <a:chOff x="6228900" y="2623200"/>
            <a:chExt cx="2623500" cy="806650"/>
          </a:xfrm>
        </p:grpSpPr>
        <p:cxnSp>
          <p:nvCxnSpPr>
            <p:cNvPr id="8" name="Google Shape;114;p14">
              <a:extLst>
                <a:ext uri="{FF2B5EF4-FFF2-40B4-BE49-F238E27FC236}">
                  <a16:creationId xmlns:a16="http://schemas.microsoft.com/office/drawing/2014/main" id="{A919373F-3766-98BB-1AAF-CCD8FC643EDA}"/>
                </a:ext>
              </a:extLst>
            </p:cNvPr>
            <p:cNvCxnSpPr/>
            <p:nvPr/>
          </p:nvCxnSpPr>
          <p:spPr>
            <a:xfrm flipH="1">
              <a:off x="6228900" y="3149350"/>
              <a:ext cx="2623500" cy="280500"/>
            </a:xfrm>
            <a:prstGeom prst="curvedConnector3">
              <a:avLst>
                <a:gd name="adj1" fmla="val 50000"/>
              </a:avLst>
            </a:prstGeom>
            <a:noFill/>
            <a:ln w="25400" cap="flat" cmpd="sng">
              <a:solidFill>
                <a:srgbClr val="FFC00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cxnSp>
          <p:nvCxnSpPr>
            <p:cNvPr id="9" name="Google Shape;115;p14">
              <a:extLst>
                <a:ext uri="{FF2B5EF4-FFF2-40B4-BE49-F238E27FC236}">
                  <a16:creationId xmlns:a16="http://schemas.microsoft.com/office/drawing/2014/main" id="{99B15384-6746-35B8-9C25-6C0B79C90A1D}"/>
                </a:ext>
              </a:extLst>
            </p:cNvPr>
            <p:cNvCxnSpPr/>
            <p:nvPr/>
          </p:nvCxnSpPr>
          <p:spPr>
            <a:xfrm rot="5400000" flipH="1">
              <a:off x="7936800" y="2250000"/>
              <a:ext cx="542400" cy="1288800"/>
            </a:xfrm>
            <a:prstGeom prst="curvedConnector3">
              <a:avLst>
                <a:gd name="adj1" fmla="val 50000"/>
              </a:avLst>
            </a:prstGeom>
            <a:noFill/>
            <a:ln w="25400" cap="flat" cmpd="sng">
              <a:solidFill>
                <a:srgbClr val="FFC00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sp>
          <p:nvSpPr>
            <p:cNvPr id="10" name="Google Shape;116;p14">
              <a:extLst>
                <a:ext uri="{FF2B5EF4-FFF2-40B4-BE49-F238E27FC236}">
                  <a16:creationId xmlns:a16="http://schemas.microsoft.com/office/drawing/2014/main" id="{40B01312-C51A-2D65-A958-03A82235865F}"/>
                </a:ext>
              </a:extLst>
            </p:cNvPr>
            <p:cNvSpPr txBox="1"/>
            <p:nvPr/>
          </p:nvSpPr>
          <p:spPr>
            <a:xfrm>
              <a:off x="8208009" y="2661902"/>
              <a:ext cx="631200" cy="247800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" sz="1200">
                  <a:solidFill>
                    <a:srgbClr val="00B05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γ</a:t>
              </a:r>
              <a:endParaRPr sz="12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4772F47-6BEE-FC43-AA13-746C9283F487}"/>
              </a:ext>
            </a:extLst>
          </p:cNvPr>
          <p:cNvSpPr txBox="1"/>
          <p:nvPr/>
        </p:nvSpPr>
        <p:spPr>
          <a:xfrm>
            <a:off x="5868148" y="1048670"/>
            <a:ext cx="3044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/>
              <a:t>iTED</a:t>
            </a:r>
            <a:r>
              <a:rPr lang="en-GB" dirty="0"/>
              <a:t> </a:t>
            </a:r>
            <a:r>
              <a:rPr lang="en-GB" dirty="0" err="1"/>
              <a:t>γ</a:t>
            </a:r>
            <a:r>
              <a:rPr lang="en-GB" dirty="0"/>
              <a:t>-ray Compton imager</a:t>
            </a:r>
          </a:p>
          <a:p>
            <a:pPr algn="ctr"/>
            <a:r>
              <a:rPr lang="en-GB" dirty="0"/>
              <a:t>IFIC - Valencia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064923CC-3DEF-4DD5-3930-008B41854006}"/>
              </a:ext>
            </a:extLst>
          </p:cNvPr>
          <p:cNvGrpSpPr/>
          <p:nvPr/>
        </p:nvGrpSpPr>
        <p:grpSpPr>
          <a:xfrm>
            <a:off x="236772" y="3861048"/>
            <a:ext cx="5108772" cy="2595824"/>
            <a:chOff x="4690510" y="1547080"/>
            <a:chExt cx="4201970" cy="2135068"/>
          </a:xfrm>
        </p:grpSpPr>
        <p:pic>
          <p:nvPicPr>
            <p:cNvPr id="17" name="Picture 101">
              <a:extLst>
                <a:ext uri="{FF2B5EF4-FFF2-40B4-BE49-F238E27FC236}">
                  <a16:creationId xmlns:a16="http://schemas.microsoft.com/office/drawing/2014/main" id="{F3EF55A9-4A8D-32F8-F99E-AAB7A7783EC5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4690510" y="1547080"/>
              <a:ext cx="4201970" cy="2025936"/>
            </a:xfrm>
            <a:prstGeom prst="rect">
              <a:avLst/>
            </a:prstGeom>
            <a:ln>
              <a:noFill/>
            </a:ln>
          </p:spPr>
        </p:pic>
        <p:sp>
          <p:nvSpPr>
            <p:cNvPr id="18" name="CustomShape 1">
              <a:extLst>
                <a:ext uri="{FF2B5EF4-FFF2-40B4-BE49-F238E27FC236}">
                  <a16:creationId xmlns:a16="http://schemas.microsoft.com/office/drawing/2014/main" id="{CD0431C6-E075-D9AA-6D7E-516AAB72A757}"/>
                </a:ext>
              </a:extLst>
            </p:cNvPr>
            <p:cNvSpPr/>
            <p:nvPr/>
          </p:nvSpPr>
          <p:spPr>
            <a:xfrm>
              <a:off x="5308709" y="3288887"/>
              <a:ext cx="597978" cy="35613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1646" tIns="40823" rIns="81646" bIns="40823"/>
            <a:lstStyle/>
            <a:p>
              <a:pPr>
                <a:lnSpc>
                  <a:spcPct val="100000"/>
                </a:lnSpc>
              </a:pPr>
              <a:r>
                <a:rPr lang="it-IT" sz="1089" b="1" spc="-1" baseline="-33000" dirty="0">
                  <a:solidFill>
                    <a:srgbClr val="B4B400"/>
                  </a:solidFill>
                  <a:latin typeface="Arial"/>
                  <a:ea typeface="Noto Sans CJK SC"/>
                </a:rPr>
                <a:t>1     </a:t>
              </a:r>
              <a:r>
                <a:rPr lang="it-IT" sz="1089" b="1" spc="-1" baseline="-33000" dirty="0">
                  <a:solidFill>
                    <a:srgbClr val="A29F9F"/>
                  </a:solidFill>
                  <a:latin typeface="Arial"/>
                  <a:ea typeface="Noto Sans CJK SC"/>
                </a:rPr>
                <a:t>1    </a:t>
              </a:r>
              <a:r>
                <a:rPr lang="it-IT" sz="1089" b="1" spc="-1" baseline="-33000" dirty="0">
                  <a:solidFill>
                    <a:srgbClr val="B4B400"/>
                  </a:solidFill>
                  <a:latin typeface="Arial"/>
                  <a:ea typeface="Noto Sans CJK SC"/>
                </a:rPr>
                <a:t>1</a:t>
              </a:r>
              <a:endParaRPr lang="it-IT" sz="1089" spc="-1" dirty="0">
                <a:latin typeface="Arial"/>
              </a:endParaRPr>
            </a:p>
          </p:txBody>
        </p:sp>
        <p:sp>
          <p:nvSpPr>
            <p:cNvPr id="19" name="CustomShape 2">
              <a:extLst>
                <a:ext uri="{FF2B5EF4-FFF2-40B4-BE49-F238E27FC236}">
                  <a16:creationId xmlns:a16="http://schemas.microsoft.com/office/drawing/2014/main" id="{08F866CB-3B62-A70B-B836-C8F2EAC14627}"/>
                </a:ext>
              </a:extLst>
            </p:cNvPr>
            <p:cNvSpPr/>
            <p:nvPr/>
          </p:nvSpPr>
          <p:spPr>
            <a:xfrm>
              <a:off x="6464302" y="3308482"/>
              <a:ext cx="598305" cy="35591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1646" tIns="40823" rIns="81646" bIns="40823"/>
            <a:lstStyle/>
            <a:p>
              <a:pPr>
                <a:lnSpc>
                  <a:spcPct val="100000"/>
                </a:lnSpc>
              </a:pPr>
              <a:r>
                <a:rPr lang="it-IT" sz="1089" b="1" spc="-1" baseline="-33000" dirty="0">
                  <a:solidFill>
                    <a:srgbClr val="B4B400"/>
                  </a:solidFill>
                  <a:latin typeface="Arial"/>
                  <a:ea typeface="Noto Sans CJK SC"/>
                </a:rPr>
                <a:t>2    </a:t>
              </a:r>
              <a:r>
                <a:rPr lang="it-IT" sz="1089" b="1" spc="-1" baseline="-33000" dirty="0">
                  <a:solidFill>
                    <a:srgbClr val="A29F9F"/>
                  </a:solidFill>
                  <a:latin typeface="Arial"/>
                  <a:ea typeface="Noto Sans CJK SC"/>
                </a:rPr>
                <a:t>2   </a:t>
              </a:r>
              <a:r>
                <a:rPr lang="it-IT" sz="1089" b="1" spc="-1" baseline="-33000" dirty="0">
                  <a:solidFill>
                    <a:srgbClr val="B4B400"/>
                  </a:solidFill>
                  <a:latin typeface="Arial"/>
                  <a:ea typeface="Noto Sans CJK SC"/>
                </a:rPr>
                <a:t>2</a:t>
              </a:r>
              <a:endParaRPr lang="it-IT" sz="1089" spc="-1" dirty="0">
                <a:latin typeface="Arial"/>
              </a:endParaRPr>
            </a:p>
          </p:txBody>
        </p:sp>
        <p:sp>
          <p:nvSpPr>
            <p:cNvPr id="20" name="CustomShape 3">
              <a:extLst>
                <a:ext uri="{FF2B5EF4-FFF2-40B4-BE49-F238E27FC236}">
                  <a16:creationId xmlns:a16="http://schemas.microsoft.com/office/drawing/2014/main" id="{4287708D-D0CC-F299-D4C1-8B19B3CCCAED}"/>
                </a:ext>
              </a:extLst>
            </p:cNvPr>
            <p:cNvSpPr/>
            <p:nvPr/>
          </p:nvSpPr>
          <p:spPr>
            <a:xfrm>
              <a:off x="7591356" y="3325790"/>
              <a:ext cx="597978" cy="35635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1646" tIns="40823" rIns="81646" bIns="40823"/>
            <a:lstStyle/>
            <a:p>
              <a:pPr>
                <a:lnSpc>
                  <a:spcPct val="100000"/>
                </a:lnSpc>
              </a:pPr>
              <a:r>
                <a:rPr lang="it-IT" sz="1089" b="1" spc="-1" baseline="-33000" dirty="0">
                  <a:solidFill>
                    <a:srgbClr val="B4B400"/>
                  </a:solidFill>
                  <a:latin typeface="Arial"/>
                  <a:ea typeface="Noto Sans CJK SC"/>
                </a:rPr>
                <a:t>3    </a:t>
              </a:r>
              <a:r>
                <a:rPr lang="it-IT" sz="1089" b="1" spc="-1" baseline="-33000" dirty="0">
                  <a:solidFill>
                    <a:srgbClr val="A29F9F"/>
                  </a:solidFill>
                  <a:latin typeface="Arial"/>
                  <a:ea typeface="Noto Sans CJK SC"/>
                </a:rPr>
                <a:t>3   </a:t>
              </a:r>
              <a:r>
                <a:rPr lang="it-IT" sz="1089" b="1" spc="-1" baseline="-33000" dirty="0">
                  <a:solidFill>
                    <a:srgbClr val="B4B400"/>
                  </a:solidFill>
                  <a:latin typeface="Arial"/>
                  <a:ea typeface="Noto Sans CJK SC"/>
                </a:rPr>
                <a:t>3</a:t>
              </a:r>
              <a:endParaRPr lang="it-IT" sz="1089" spc="-1" dirty="0">
                <a:latin typeface="Arial"/>
              </a:endParaRPr>
            </a:p>
          </p:txBody>
        </p:sp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24436DD-3ED7-D1B7-6A6D-13392AE1C403}"/>
              </a:ext>
            </a:extLst>
          </p:cNvPr>
          <p:cNvSpPr txBox="1"/>
          <p:nvPr/>
        </p:nvSpPr>
        <p:spPr>
          <a:xfrm>
            <a:off x="1703857" y="3375744"/>
            <a:ext cx="4049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Developed by IPN – Orsay and the Universidad de Santiago de Compostela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5948EC6F-0A99-C539-A658-5D73D91F31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27" y="755276"/>
            <a:ext cx="4025256" cy="2503177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F89F6861-5027-2A19-F7DB-2662A0C81D08}"/>
              </a:ext>
            </a:extLst>
          </p:cNvPr>
          <p:cNvSpPr txBox="1"/>
          <p:nvPr/>
        </p:nvSpPr>
        <p:spPr>
          <a:xfrm>
            <a:off x="4343843" y="1211076"/>
            <a:ext cx="14578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sTED</a:t>
            </a:r>
            <a:r>
              <a:rPr lang="en-GB" dirty="0"/>
              <a:t> segmented total energy detector</a:t>
            </a:r>
          </a:p>
          <a:p>
            <a:pPr algn="ctr"/>
            <a:r>
              <a:rPr lang="en-GB" dirty="0"/>
              <a:t>CIEMAT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560F24-683A-3368-9DB4-E9372C643788}"/>
              </a:ext>
            </a:extLst>
          </p:cNvPr>
          <p:cNvSpPr txBox="1"/>
          <p:nvPr/>
        </p:nvSpPr>
        <p:spPr>
          <a:xfrm>
            <a:off x="2637099" y="2843807"/>
            <a:ext cx="1768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b="1" dirty="0">
                <a:solidFill>
                  <a:schemeClr val="bg1"/>
                </a:solidFill>
              </a:rPr>
              <a:t>(</a:t>
            </a:r>
            <a:r>
              <a:rPr lang="en-GB" b="1" dirty="0" err="1">
                <a:solidFill>
                  <a:schemeClr val="bg1"/>
                </a:solidFill>
              </a:rPr>
              <a:t>n,γ</a:t>
            </a:r>
            <a:r>
              <a:rPr lang="en-GB" b="1" dirty="0">
                <a:solidFill>
                  <a:schemeClr val="bg1"/>
                </a:solidFill>
              </a:rPr>
              <a:t>) - capture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2E9D880-D7A2-E1ED-FE43-DA9F05AA86D2}"/>
              </a:ext>
            </a:extLst>
          </p:cNvPr>
          <p:cNvSpPr txBox="1"/>
          <p:nvPr/>
        </p:nvSpPr>
        <p:spPr>
          <a:xfrm>
            <a:off x="190735" y="3576453"/>
            <a:ext cx="1561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b="1" dirty="0">
                <a:solidFill>
                  <a:srgbClr val="FF0000"/>
                </a:solidFill>
              </a:rPr>
              <a:t>(</a:t>
            </a:r>
            <a:r>
              <a:rPr lang="en-GB" b="1" dirty="0" err="1">
                <a:solidFill>
                  <a:srgbClr val="FF0000"/>
                </a:solidFill>
              </a:rPr>
              <a:t>n,f</a:t>
            </a:r>
            <a:r>
              <a:rPr lang="en-GB" b="1" dirty="0">
                <a:solidFill>
                  <a:srgbClr val="FF0000"/>
                </a:solidFill>
              </a:rPr>
              <a:t>) - fission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B12C85C-324E-0CAA-582A-5FDA659A5B06}"/>
              </a:ext>
            </a:extLst>
          </p:cNvPr>
          <p:cNvSpPr txBox="1"/>
          <p:nvPr/>
        </p:nvSpPr>
        <p:spPr>
          <a:xfrm>
            <a:off x="6674943" y="5481283"/>
            <a:ext cx="1768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b="1" dirty="0">
                <a:solidFill>
                  <a:schemeClr val="bg1"/>
                </a:solidFill>
              </a:rPr>
              <a:t>(</a:t>
            </a:r>
            <a:r>
              <a:rPr lang="en-GB" b="1" dirty="0" err="1">
                <a:solidFill>
                  <a:schemeClr val="bg1"/>
                </a:solidFill>
              </a:rPr>
              <a:t>n,γ</a:t>
            </a:r>
            <a:r>
              <a:rPr lang="en-GB" b="1" dirty="0">
                <a:solidFill>
                  <a:schemeClr val="bg1"/>
                </a:solidFill>
              </a:rPr>
              <a:t>) - capture</a:t>
            </a:r>
          </a:p>
        </p:txBody>
      </p:sp>
    </p:spTree>
    <p:extLst>
      <p:ext uri="{BB962C8B-B14F-4D97-AF65-F5344CB8AC3E}">
        <p14:creationId xmlns:p14="http://schemas.microsoft.com/office/powerpoint/2010/main" val="42298344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26453</TotalTime>
  <Words>1327</Words>
  <Application>Microsoft Macintosh PowerPoint</Application>
  <PresentationFormat>Presentación en pantalla (4:3)</PresentationFormat>
  <Paragraphs>196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Calibri</vt:lpstr>
      <vt:lpstr>Letra del sistema regular</vt:lpstr>
      <vt:lpstr>Noto Sans Symbols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Spanish experience with neutron beams</vt:lpstr>
      <vt:lpstr>Presentación de PowerPoint</vt:lpstr>
      <vt:lpstr>Construction of nuclear instrumentation (FAIR)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of the neutron capture cross section of the fissile  isotope 235U with the CERN n_TOF Total Absorption Calorimeter  and a fission tagging based on micromegas detectors</dc:title>
  <dc:creator>Javi B</dc:creator>
  <cp:lastModifiedBy>Daniel Cano Ott</cp:lastModifiedBy>
  <cp:revision>1198</cp:revision>
  <cp:lastPrinted>2019-11-22T08:04:43Z</cp:lastPrinted>
  <dcterms:created xsi:type="dcterms:W3CDTF">2015-05-25T06:44:17Z</dcterms:created>
  <dcterms:modified xsi:type="dcterms:W3CDTF">2023-10-20T13:49:53Z</dcterms:modified>
</cp:coreProperties>
</file>