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4" r:id="rId3"/>
    <p:sldId id="275" r:id="rId4"/>
    <p:sldId id="1435" r:id="rId5"/>
    <p:sldId id="1436" r:id="rId6"/>
    <p:sldId id="257" r:id="rId7"/>
    <p:sldId id="270" r:id="rId8"/>
    <p:sldId id="273" r:id="rId9"/>
    <p:sldId id="262" r:id="rId10"/>
    <p:sldId id="1438" r:id="rId11"/>
    <p:sldId id="1440" r:id="rId12"/>
    <p:sldId id="278" r:id="rId13"/>
    <p:sldId id="269" r:id="rId14"/>
    <p:sldId id="268" r:id="rId15"/>
    <p:sldId id="1441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2"/>
    <p:restoredTop sz="94729"/>
  </p:normalViewPr>
  <p:slideViewPr>
    <p:cSldViewPr snapToGrid="0">
      <p:cViewPr varScale="1">
        <p:scale>
          <a:sx n="54" d="100"/>
          <a:sy n="54" d="100"/>
        </p:scale>
        <p:origin x="16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CEA1FFF-6CD0-0703-D92A-17107BBF85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CE96C2D-575D-AB5D-D3DE-DBF1457265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B01FF-CAB8-1549-AAEA-367821807CFB}" type="datetimeFigureOut">
              <a:rPr lang="pl-PL" smtClean="0"/>
              <a:t>19.10.2023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F00F50D-EFE4-629C-11D8-262FC491EA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Adam Maj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7F3EFC7-A15B-F821-6C9C-6DFCBDB759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B49D3-43EA-A84B-BA43-12FD57DFDC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8123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658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031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77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920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309259" y="11043650"/>
            <a:ext cx="11765481" cy="1361259"/>
            <a:chOff x="0" y="0"/>
            <a:chExt cx="11765480" cy="1361257"/>
          </a:xfrm>
        </p:grpSpPr>
        <p:sp>
          <p:nvSpPr>
            <p:cNvPr id="15" name="This project has received funding from the European Union’s Horizon Europe Research and Innovation programme under Grant Agreement No 101057511."/>
            <p:cNvSpPr txBox="1"/>
            <p:nvPr/>
          </p:nvSpPr>
          <p:spPr>
            <a:xfrm>
              <a:off x="2365025" y="1581"/>
              <a:ext cx="9400456" cy="1358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 defTabSz="584200">
                <a:lnSpc>
                  <a:spcPct val="110000"/>
                </a:lnSpc>
                <a:defRPr sz="2100" b="0" i="1">
                  <a:solidFill>
                    <a:srgbClr val="424242"/>
                  </a:solidFill>
                </a:defRPr>
              </a:lvl1pPr>
            </a:lstStyle>
            <a:p>
              <a:r>
                <a:t>This project has received funding from the European Union’s Horizon Europe Research and Innovation programme under Grant Agreement No 101057511.</a:t>
              </a:r>
            </a:p>
          </p:txBody>
        </p:sp>
        <p:pic>
          <p:nvPicPr>
            <p:cNvPr id="16" name="eu_flag.jpg" descr="eu_fla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036795" cy="1361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Rectangle"/>
          <p:cNvSpPr/>
          <p:nvPr/>
        </p:nvSpPr>
        <p:spPr>
          <a:xfrm>
            <a:off x="-855" y="-6192"/>
            <a:ext cx="24385710" cy="1374358"/>
          </a:xfrm>
          <a:prstGeom prst="rect">
            <a:avLst/>
          </a:prstGeom>
          <a:gradFill>
            <a:gsLst>
              <a:gs pos="0">
                <a:srgbClr val="73FDFF">
                  <a:alpha val="0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76D6FF">
                    <a:alpha val="0"/>
                  </a:srgb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Body Level One"/>
          <p:cNvSpPr txBox="1">
            <a:spLocks noGrp="1"/>
          </p:cNvSpPr>
          <p:nvPr>
            <p:ph type="body" sz="quarter" idx="13"/>
          </p:nvPr>
        </p:nvSpPr>
        <p:spPr>
          <a:xfrm>
            <a:off x="3411253" y="5945477"/>
            <a:ext cx="17561494" cy="2036094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371565">
              <a:lnSpc>
                <a:spcPct val="90000"/>
              </a:lnSpc>
              <a:spcBef>
                <a:spcPts val="1400"/>
              </a:spcBef>
              <a:buSzTx/>
              <a:buNone/>
              <a:defRPr sz="3800">
                <a:solidFill>
                  <a:srgbClr val="171A6C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Body Level One</a:t>
            </a:r>
          </a:p>
        </p:txBody>
      </p:sp>
      <p:sp>
        <p:nvSpPr>
          <p:cNvPr id="22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10057549" y="4641513"/>
            <a:ext cx="4293953" cy="14986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000">
                <a:solidFill>
                  <a:srgbClr val="181A6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76751" y="1081312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6650" y="-28127"/>
            <a:ext cx="24370700" cy="1219201"/>
          </a:xfrm>
          <a:prstGeom prst="rect">
            <a:avLst/>
          </a:prstGeom>
          <a:gradFill>
            <a:gsLst>
              <a:gs pos="0">
                <a:srgbClr val="73FDFF">
                  <a:alpha val="702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Rectangle"/>
          <p:cNvSpPr/>
          <p:nvPr/>
        </p:nvSpPr>
        <p:spPr>
          <a:xfrm>
            <a:off x="-855" y="12909708"/>
            <a:ext cx="24385710" cy="812484"/>
          </a:xfrm>
          <a:prstGeom prst="rect">
            <a:avLst/>
          </a:prstGeom>
          <a:gradFill>
            <a:gsLst>
              <a:gs pos="0">
                <a:srgbClr val="73FDFF">
                  <a:alpha val="11439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0433FF">
                    <a:alpha val="19919"/>
                  </a:srgb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384" y="13081000"/>
            <a:ext cx="42326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1" y="44460"/>
            <a:ext cx="2355617" cy="111525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X. YYY - EURO-LABS"/>
          <p:cNvSpPr txBox="1"/>
          <p:nvPr/>
        </p:nvSpPr>
        <p:spPr>
          <a:xfrm>
            <a:off x="10487209" y="13063927"/>
            <a:ext cx="340958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pl-PL" dirty="0"/>
              <a:t>A. Maj  WP2@</a:t>
            </a:r>
            <a:r>
              <a:rPr dirty="0"/>
              <a:t>EURO-LABS</a:t>
            </a:r>
          </a:p>
        </p:txBody>
      </p:sp>
      <p:sp>
        <p:nvSpPr>
          <p:cNvPr id="35" name="Text"/>
          <p:cNvSpPr txBox="1">
            <a:spLocks noGrp="1"/>
          </p:cNvSpPr>
          <p:nvPr>
            <p:ph type="body" sz="quarter" idx="13"/>
          </p:nvPr>
        </p:nvSpPr>
        <p:spPr>
          <a:xfrm>
            <a:off x="6420788" y="104849"/>
            <a:ext cx="16692683" cy="12192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559469" y="13001487"/>
            <a:ext cx="102657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648000" indent="-648000">
              <a:buFont typeface="Arial" charset="0"/>
              <a:buChar char="•"/>
              <a:tabLst/>
              <a:defRPr sz="3600">
                <a:solidFill>
                  <a:schemeClr val="tx2"/>
                </a:solidFill>
              </a:defRPr>
            </a:lvl2pPr>
            <a:lvl3pPr marL="1296000" indent="-648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944000" indent="-648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4114800" indent="-4572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7" y="706248"/>
            <a:ext cx="22753286" cy="21314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97913" y="13081000"/>
            <a:ext cx="464871" cy="471924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BB320-7BD2-4948-87B7-5C5A63E018FF}"/>
              </a:ext>
            </a:extLst>
          </p:cNvPr>
          <p:cNvCxnSpPr/>
          <p:nvPr userDrawn="1"/>
        </p:nvCxnSpPr>
        <p:spPr>
          <a:xfrm>
            <a:off x="815975" y="12533216"/>
            <a:ext cx="2275205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0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AC5-C0C2-D604-BC21-FDE18D534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713EF-53D7-26CE-5C89-A36E59B13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9F03F-E98D-51ED-15E4-3EEC2E06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E94E5-0F5E-AAFA-6633-C4CB6218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55E98-CE22-F394-1B4B-10FC4794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97913" y="13081000"/>
            <a:ext cx="464871" cy="471924"/>
          </a:xfrm>
        </p:spPr>
        <p:txBody>
          <a:bodyPr/>
          <a:lstStyle/>
          <a:p>
            <a:fld id="{FA7B5A20-09F5-8F40-9C1F-E46A8DE50A9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7780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Rectangle"/>
          <p:cNvSpPr/>
          <p:nvPr/>
        </p:nvSpPr>
        <p:spPr>
          <a:xfrm>
            <a:off x="-855" y="12909708"/>
            <a:ext cx="24385710" cy="812484"/>
          </a:xfrm>
          <a:prstGeom prst="rect">
            <a:avLst/>
          </a:prstGeom>
          <a:gradFill>
            <a:gsLst>
              <a:gs pos="0">
                <a:srgbClr val="73FDFF">
                  <a:alpha val="11256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/>
          <p:cNvSpPr/>
          <p:nvPr/>
        </p:nvSpPr>
        <p:spPr>
          <a:xfrm>
            <a:off x="6650" y="-26150"/>
            <a:ext cx="24370700" cy="1219201"/>
          </a:xfrm>
          <a:prstGeom prst="rect">
            <a:avLst/>
          </a:prstGeom>
          <a:gradFill>
            <a:gsLst>
              <a:gs pos="0">
                <a:srgbClr val="73FDFF">
                  <a:alpha val="702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11" y="44460"/>
            <a:ext cx="2358067" cy="11164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X. YYY - EURO-LABS"/>
          <p:cNvSpPr txBox="1"/>
          <p:nvPr/>
        </p:nvSpPr>
        <p:spPr>
          <a:xfrm>
            <a:off x="10938271" y="13064938"/>
            <a:ext cx="25074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X. YYY - EURO-LABS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714" y="13081000"/>
            <a:ext cx="42326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ransition spd="med"/>
  <p:hf hdr="0" ftr="0" dt="0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indico.ifmif-dones.es/event/4/" TargetMode="Externa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Maj@ifj.edu.p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"/>
          <p:cNvSpPr txBox="1">
            <a:spLocks noGrp="1"/>
          </p:cNvSpPr>
          <p:nvPr>
            <p:ph type="body" idx="13"/>
          </p:nvPr>
        </p:nvSpPr>
        <p:spPr>
          <a:xfrm>
            <a:off x="18843890" y="8005943"/>
            <a:ext cx="4661789" cy="203609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Adam Maj</a:t>
            </a:r>
          </a:p>
          <a:p>
            <a:pPr algn="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IFJ PAN Kraków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Text"/>
          <p:cNvSpPr txBox="1">
            <a:spLocks noGrp="1"/>
          </p:cNvSpPr>
          <p:nvPr>
            <p:ph type="body" idx="14"/>
          </p:nvPr>
        </p:nvSpPr>
        <p:spPr>
          <a:xfrm>
            <a:off x="7570240" y="3671058"/>
            <a:ext cx="16645582" cy="4257576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l-PL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pl-PL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algn="r"/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EURO-LABS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27F39BA-D36C-CB81-5827-4588B30A0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5362"/>
            <a:ext cx="7044809" cy="332867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86244C2-5676-D3AE-557A-48E01F54181E}"/>
              </a:ext>
            </a:extLst>
          </p:cNvPr>
          <p:cNvSpPr/>
          <p:nvPr/>
        </p:nvSpPr>
        <p:spPr>
          <a:xfrm>
            <a:off x="0" y="12870180"/>
            <a:ext cx="24384000" cy="8458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Symbol zastępczy zawartości 3" descr="logo_ifj_s.gif">
            <a:extLst>
              <a:ext uri="{FF2B5EF4-FFF2-40B4-BE49-F238E27FC236}">
                <a16:creationId xmlns:a16="http://schemas.microsoft.com/office/drawing/2014/main" id="{1AF9DC2D-5D32-BAB0-1924-9C3830DD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452081" y="185822"/>
            <a:ext cx="3765666" cy="340792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48FC347-5EA2-642A-F43F-EEE1A5E7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6229932"/>
            <a:ext cx="8324717" cy="476534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64FDEB0-789D-AF06-7503-934CB027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4" y="4602517"/>
            <a:ext cx="6199937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Second DONES Users Workshop</a:t>
            </a: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pl-PL" alt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19-20, 2023, Granada</a:t>
            </a: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Second DONES Users Workshop">
            <a:hlinkClick r:id="rId5"/>
            <a:extLst>
              <a:ext uri="{FF2B5EF4-FFF2-40B4-BE49-F238E27FC236}">
                <a16:creationId xmlns:a16="http://schemas.microsoft.com/office/drawing/2014/main" id="{BA7A028D-D5CF-38DB-821F-48C43923A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071" y="185822"/>
            <a:ext cx="4563649" cy="36128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9">
            <a:extLst>
              <a:ext uri="{FF2B5EF4-FFF2-40B4-BE49-F238E27FC236}">
                <a16:creationId xmlns:a16="http://schemas.microsoft.com/office/drawing/2014/main" id="{045A84B7-6982-108F-EEBB-162AB2CDA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877519"/>
              </p:ext>
            </p:extLst>
          </p:nvPr>
        </p:nvGraphicFramePr>
        <p:xfrm>
          <a:off x="241179" y="1914622"/>
          <a:ext cx="22964514" cy="12597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193">
                  <a:extLst>
                    <a:ext uri="{9D8B030D-6E8A-4147-A177-3AD203B41FA5}">
                      <a16:colId xmlns:a16="http://schemas.microsoft.com/office/drawing/2014/main" val="1913399684"/>
                    </a:ext>
                  </a:extLst>
                </a:gridCol>
                <a:gridCol w="3949295">
                  <a:extLst>
                    <a:ext uri="{9D8B030D-6E8A-4147-A177-3AD203B41FA5}">
                      <a16:colId xmlns:a16="http://schemas.microsoft.com/office/drawing/2014/main" val="1671095894"/>
                    </a:ext>
                  </a:extLst>
                </a:gridCol>
                <a:gridCol w="4218369">
                  <a:extLst>
                    <a:ext uri="{9D8B030D-6E8A-4147-A177-3AD203B41FA5}">
                      <a16:colId xmlns:a16="http://schemas.microsoft.com/office/drawing/2014/main" val="3716664540"/>
                    </a:ext>
                  </a:extLst>
                </a:gridCol>
                <a:gridCol w="4281055">
                  <a:extLst>
                    <a:ext uri="{9D8B030D-6E8A-4147-A177-3AD203B41FA5}">
                      <a16:colId xmlns:a16="http://schemas.microsoft.com/office/drawing/2014/main" val="853606600"/>
                    </a:ext>
                  </a:extLst>
                </a:gridCol>
                <a:gridCol w="4509654">
                  <a:extLst>
                    <a:ext uri="{9D8B030D-6E8A-4147-A177-3AD203B41FA5}">
                      <a16:colId xmlns:a16="http://schemas.microsoft.com/office/drawing/2014/main" val="2733664470"/>
                    </a:ext>
                  </a:extLst>
                </a:gridCol>
                <a:gridCol w="3940948">
                  <a:extLst>
                    <a:ext uri="{9D8B030D-6E8A-4147-A177-3AD203B41FA5}">
                      <a16:colId xmlns:a16="http://schemas.microsoft.com/office/drawing/2014/main" val="270907605"/>
                    </a:ext>
                  </a:extLst>
                </a:gridCol>
              </a:tblGrid>
              <a:tr h="536035">
                <a:tc>
                  <a:txBody>
                    <a:bodyPr/>
                    <a:lstStyle/>
                    <a:p>
                      <a:r>
                        <a:rPr lang="pl-PL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WP2.1</a:t>
                      </a:r>
                    </a:p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</a:t>
                      </a:r>
                      <a:endParaRPr lang="pl-PL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WP2.2 </a:t>
                      </a:r>
                    </a:p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Radioactive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Beams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</a:t>
                      </a:r>
                      <a:endParaRPr lang="pl-PL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WP2.3</a:t>
                      </a:r>
                    </a:p>
                    <a:p>
                      <a:pPr marL="0" marR="0" lvl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</a:t>
                      </a:r>
                      <a:endParaRPr lang="pl-PL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WP2.4</a:t>
                      </a:r>
                    </a:p>
                    <a:p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Experiments</a:t>
                      </a:r>
                      <a:endParaRPr lang="pl-PL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WP2.5</a:t>
                      </a:r>
                    </a:p>
                    <a:p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</a:t>
                      </a:r>
                      <a:r>
                        <a:rPr lang="pl-PL" sz="2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Improvements</a:t>
                      </a:r>
                      <a:endParaRPr lang="pl-PL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73140"/>
                  </a:ext>
                </a:extLst>
              </a:tr>
              <a:tr h="789709">
                <a:tc>
                  <a:txBody>
                    <a:bodyPr/>
                    <a:lstStyle/>
                    <a:p>
                      <a:r>
                        <a:rPr lang="pl-PL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Coordinator</a:t>
                      </a:r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Paul </a:t>
                      </a:r>
                      <a:r>
                        <a:rPr lang="pl-PL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Greenlees</a:t>
                      </a:r>
                      <a:endParaRPr lang="pl-PL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JYFL Jyvaskyla</a:t>
                      </a:r>
                      <a:endParaRPr lang="pl-PL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Iulian</a:t>
                      </a:r>
                      <a:r>
                        <a:rPr lang="pl-PL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Stefan</a:t>
                      </a:r>
                    </a:p>
                    <a:p>
                      <a:r>
                        <a:rPr lang="pl-PL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IJCLab</a:t>
                      </a: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Orsay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Alberto </a:t>
                      </a:r>
                      <a:r>
                        <a:rPr lang="pl-PL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Mengoni</a:t>
                      </a:r>
                      <a:endParaRPr lang="pl-PL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Gert </a:t>
                      </a:r>
                      <a:r>
                        <a:rPr lang="pl-PL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Aarts</a:t>
                      </a:r>
                      <a:endParaRPr lang="pl-PL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Swansea</a:t>
                      </a: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</a:t>
                      </a: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ECT*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Marco </a:t>
                      </a:r>
                      <a:r>
                        <a:rPr lang="pl-PL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endParaRPr lang="pl-PL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587074"/>
                  </a:ext>
                </a:extLst>
              </a:tr>
              <a:tr h="3087356">
                <a:tc>
                  <a:txBody>
                    <a:bodyPr/>
                    <a:lstStyle/>
                    <a:p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603205"/>
                  </a:ext>
                </a:extLst>
              </a:tr>
              <a:tr h="3160113">
                <a:tc>
                  <a:txBody>
                    <a:bodyPr/>
                    <a:lstStyle/>
                    <a:p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JYFL (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LNL-LNS (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GANIL-SPIRAL2 (France) ALTO (France)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GSI/FAIR (Germany)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NCL-SLCJ (Poland)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NLC-CCB (Poland)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IFIN Tandem (Romania)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USE-CLEAR (</a:t>
                      </a:r>
                      <a:r>
                        <a:rPr lang="pl-PL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ATOMKI-CLEAR (</a:t>
                      </a:r>
                      <a:r>
                        <a:rPr lang="pl-PL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IST-CLEAR (Portugal)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(France)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ISOLDE (CERN)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GSI/FAIR (Germany)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GANIL-SPIRAL2 (France)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LNL-LNS (</a:t>
                      </a:r>
                      <a:r>
                        <a:rPr lang="pl-PL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JYFL (</a:t>
                      </a:r>
                      <a:r>
                        <a:rPr lang="pl-PL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  <a:r>
                        <a:rPr lang="pl-PL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n-TOF (CERN)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GANIL-SPIRAL2 (France)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(France)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LNL-LNS (</a:t>
                      </a:r>
                      <a:r>
                        <a:rPr lang="pl-PL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USE-CLEAR (</a:t>
                      </a:r>
                      <a:r>
                        <a:rPr lang="pl-PL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ATOMKI-CLEAR (</a:t>
                      </a:r>
                      <a:r>
                        <a:rPr lang="pl-PL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r>
                        <a:rPr lang="pl-PL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pl-PL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ECT* (</a:t>
                      </a:r>
                      <a:r>
                        <a:rPr lang="pl-PL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pl-PL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u="sng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Theo4Exp:</a:t>
                      </a:r>
                    </a:p>
                    <a:p>
                      <a:pPr algn="l"/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MeanField4Exp (Poland)</a:t>
                      </a:r>
                    </a:p>
                    <a:p>
                      <a:pPr algn="l"/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Reaction4Exp (</a:t>
                      </a:r>
                      <a:r>
                        <a:rPr lang="pl-PL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/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Structure4Exp (</a:t>
                      </a:r>
                      <a:r>
                        <a:rPr lang="pl-PL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/>
                      <a:endParaRPr lang="pl-PL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Manuela Rodriguez-</a:t>
                      </a:r>
                      <a:r>
                        <a:rPr lang="pl-PL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Gallardo</a:t>
                      </a:r>
                      <a:r>
                        <a:rPr lang="pl-PL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(U. Sevilla, </a:t>
                      </a:r>
                      <a:r>
                        <a:rPr lang="pl-PL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r>
                        <a:rPr lang="pl-PL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Streamlined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procedures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Remote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</a:t>
                      </a:r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</a:t>
                      </a:r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improvements</a:t>
                      </a:r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developments</a:t>
                      </a:r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Traveling</a:t>
                      </a:r>
                      <a:r>
                        <a:rPr lang="pl-PL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detectors</a:t>
                      </a:r>
                      <a:endParaRPr lang="pl-PL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04602"/>
                  </a:ext>
                </a:extLst>
              </a:tr>
              <a:tr h="332362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TA/VA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710058"/>
                  </a:ext>
                </a:extLst>
              </a:tr>
            </a:tbl>
          </a:graphicData>
        </a:graphic>
      </p:graphicFrame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80A28EE-7045-6E82-4D23-9EC8887AF426}"/>
              </a:ext>
            </a:extLst>
          </p:cNvPr>
          <p:cNvSpPr txBox="1">
            <a:spLocks/>
          </p:cNvSpPr>
          <p:nvPr/>
        </p:nvSpPr>
        <p:spPr>
          <a:xfrm>
            <a:off x="5774881" y="157688"/>
            <a:ext cx="1669268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pl-PL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of WP2</a:t>
            </a:r>
            <a:endParaRPr lang="pl-PL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6A3B42A-9773-C23B-B5E6-13331507B8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02653" y="190573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7CDB572-02EB-47CD-79E1-FD490611C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9"/>
          <a:stretch/>
        </p:blipFill>
        <p:spPr>
          <a:xfrm>
            <a:off x="19568616" y="4068768"/>
            <a:ext cx="2730187" cy="29589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6CED30A-14D4-D738-00AE-8F22760CD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t="10155" r="27389" b="40042"/>
          <a:stretch/>
        </p:blipFill>
        <p:spPr>
          <a:xfrm>
            <a:off x="11502653" y="4201357"/>
            <a:ext cx="2312331" cy="28690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74FB344-05E2-21F2-7480-826BE03E1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r="11957"/>
          <a:stretch/>
        </p:blipFill>
        <p:spPr>
          <a:xfrm>
            <a:off x="15841869" y="4134472"/>
            <a:ext cx="2668469" cy="286900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F63EB81-A902-6F5A-AFE0-EB8595418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47" y="4201356"/>
            <a:ext cx="2258423" cy="280211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9EA61C-1365-4E4C-EC9B-D2D094C9A088}"/>
              </a:ext>
            </a:extLst>
          </p:cNvPr>
          <p:cNvSpPr txBox="1"/>
          <p:nvPr/>
        </p:nvSpPr>
        <p:spPr>
          <a:xfrm>
            <a:off x="5132259" y="1206723"/>
            <a:ext cx="104900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WP2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coordination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: 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Adam Maj (IFJ PAN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Krakow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5D66E9A-0F89-B071-F0AA-20F2F5144A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r="18274" b="53045"/>
          <a:stretch/>
        </p:blipFill>
        <p:spPr>
          <a:xfrm>
            <a:off x="3217142" y="4064783"/>
            <a:ext cx="2557739" cy="2734645"/>
          </a:xfrm>
          <a:prstGeom prst="rect">
            <a:avLst/>
          </a:prstGeom>
        </p:spPr>
      </p:pic>
      <p:sp>
        <p:nvSpPr>
          <p:cNvPr id="13" name="Symbol zastępczy numeru slajdu 22">
            <a:extLst>
              <a:ext uri="{FF2B5EF4-FFF2-40B4-BE49-F238E27FC236}">
                <a16:creationId xmlns:a16="http://schemas.microsoft.com/office/drawing/2014/main" id="{7BF4D99A-53D3-BA99-8136-C10B0CFB263A}"/>
              </a:ext>
            </a:extLst>
          </p:cNvPr>
          <p:cNvSpPr txBox="1">
            <a:spLocks/>
          </p:cNvSpPr>
          <p:nvPr/>
        </p:nvSpPr>
        <p:spPr>
          <a:xfrm>
            <a:off x="23091376" y="13106479"/>
            <a:ext cx="42326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2052" name="Picture 4" descr="Manuela Rodríguez Gallardo">
            <a:extLst>
              <a:ext uri="{FF2B5EF4-FFF2-40B4-BE49-F238E27FC236}">
                <a16:creationId xmlns:a16="http://schemas.microsoft.com/office/drawing/2014/main" id="{B6D8ACFD-FDF9-97C1-2CFC-1C1C3455F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875" y="11237389"/>
            <a:ext cx="2762743" cy="25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BA4B7F1-6C91-DFF4-7D78-D787123AD2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43153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80A28EE-7045-6E82-4D23-9EC8887AF426}"/>
              </a:ext>
            </a:extLst>
          </p:cNvPr>
          <p:cNvSpPr txBox="1">
            <a:spLocks/>
          </p:cNvSpPr>
          <p:nvPr/>
        </p:nvSpPr>
        <p:spPr>
          <a:xfrm>
            <a:off x="3201802" y="0"/>
            <a:ext cx="1669268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te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endParaRPr lang="pl-PL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1EA531E-CAED-E078-1D0E-7FD33B027BDE}"/>
              </a:ext>
            </a:extLst>
          </p:cNvPr>
          <p:cNvSpPr txBox="1"/>
          <p:nvPr/>
        </p:nvSpPr>
        <p:spPr>
          <a:xfrm>
            <a:off x="665645" y="1613916"/>
            <a:ext cx="22377235" cy="8720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promised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for the Project.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costs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of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this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amount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of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time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partially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reimbursed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 (ca.20%) by the </a:t>
            </a:r>
            <a:r>
              <a:rPr lang="pl-PL" sz="40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In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addition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the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facility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receives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certain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amount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of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money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to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cover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the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costs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of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travel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and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staying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expences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for the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eligible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groups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pl-P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pl-P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pl-P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country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country(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applied for a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beamtime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pl-PL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pl-PL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pl-PL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pl-PL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pl-PL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 TA </a:t>
            </a:r>
            <a:r>
              <a:rPr lang="pl-PL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suppport</a:t>
            </a:r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 suport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is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evaluated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 by the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appropriate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User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Selection</a:t>
            </a:r>
            <a:r>
              <a:rPr kumimoji="0" lang="pl-PL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Panels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F7E3A4BE-A533-68BB-FE40-DEC494C06D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7905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BA42AEA-1F71-B750-DFFD-64964DE96A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12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24902CD-8678-6BBF-C869-5A40A1532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1661" y="0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WP2 User </a:t>
            </a:r>
            <a:r>
              <a:rPr lang="pl-PL" b="1" dirty="0" err="1"/>
              <a:t>Selection</a:t>
            </a:r>
            <a:r>
              <a:rPr lang="pl-PL" b="1" dirty="0"/>
              <a:t> </a:t>
            </a:r>
            <a:r>
              <a:rPr lang="pl-PL" b="1" dirty="0" err="1"/>
              <a:t>Panels</a:t>
            </a:r>
            <a:r>
              <a:rPr lang="pl-PL" b="1" dirty="0"/>
              <a:t> (</a:t>
            </a:r>
            <a:r>
              <a:rPr lang="pl-PL" b="1" dirty="0" err="1"/>
              <a:t>USPs</a:t>
            </a:r>
            <a:r>
              <a:rPr lang="pl-PL" b="1" dirty="0"/>
              <a:t>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A89FDF2-0028-EDFB-C18C-E159E1E910F6}"/>
              </a:ext>
            </a:extLst>
          </p:cNvPr>
          <p:cNvSpPr txBox="1"/>
          <p:nvPr/>
        </p:nvSpPr>
        <p:spPr>
          <a:xfrm>
            <a:off x="411237" y="1341907"/>
            <a:ext cx="5717912" cy="2410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LNL/LNS: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Alessia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Di Pietro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Tommaso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Marchii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Marialuisa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Aliotta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Kouichi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HAGINO (PAC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member</a:t>
            </a: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2EBCB6B-0C1A-0835-93C7-0AC52C7F1B97}"/>
              </a:ext>
            </a:extLst>
          </p:cNvPr>
          <p:cNvSpPr txBox="1"/>
          <p:nvPr/>
        </p:nvSpPr>
        <p:spPr>
          <a:xfrm>
            <a:off x="6531193" y="1378955"/>
            <a:ext cx="7378623" cy="2410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GANIL: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Patricia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Rousell-Chomaz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Emmanuel Clement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Stephan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Oberstedt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(SPIRAL2 - PAC Chair)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Silvia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Leoni (SPIRAL2 - GUEC Chair)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CADA6BC-C912-010B-BAC0-5B6E18CFEB7A}"/>
              </a:ext>
            </a:extLst>
          </p:cNvPr>
          <p:cNvSpPr txBox="1"/>
          <p:nvPr/>
        </p:nvSpPr>
        <p:spPr>
          <a:xfrm>
            <a:off x="20862897" y="1544630"/>
            <a:ext cx="3178755" cy="37959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n-TOF/CERN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Alberto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Mengoni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Rosa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Vlastou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Rene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Reifarth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Nicola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Colonna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Enrique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Gonzales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Frank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Gunsing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Enrico Chiaveri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252DC5F-0251-36BA-6D23-E829CC0AA190}"/>
              </a:ext>
            </a:extLst>
          </p:cNvPr>
          <p:cNvSpPr txBox="1"/>
          <p:nvPr/>
        </p:nvSpPr>
        <p:spPr>
          <a:xfrm>
            <a:off x="17632772" y="1458492"/>
            <a:ext cx="3031279" cy="2410916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ISOLDE/CERN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Sean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Freeman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Gerda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Neyens</a:t>
            </a:r>
            <a:endParaRPr lang="pl-PL" b="0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Karsten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Riisager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David Sharp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1249436-2227-F478-7960-B095EAB4DE06}"/>
              </a:ext>
            </a:extLst>
          </p:cNvPr>
          <p:cNvSpPr txBox="1"/>
          <p:nvPr/>
        </p:nvSpPr>
        <p:spPr>
          <a:xfrm>
            <a:off x="12398002" y="4146512"/>
            <a:ext cx="4852290" cy="1487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NLC-CCB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Mushin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Harakeh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(IAC Chair)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b="0" dirty="0"/>
              <a:t>Adam Maj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AC0A724-BEE3-2EC5-4B97-CAD31AD70256}"/>
              </a:ext>
            </a:extLst>
          </p:cNvPr>
          <p:cNvSpPr txBox="1"/>
          <p:nvPr/>
        </p:nvSpPr>
        <p:spPr>
          <a:xfrm>
            <a:off x="6437678" y="4113626"/>
            <a:ext cx="5495094" cy="14875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NLC-SLCJ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Władysław Trzaska (</a:t>
            </a:r>
            <a:r>
              <a:rPr lang="pl-PL" b="0" dirty="0"/>
              <a:t>PAC 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Chair)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b="0" dirty="0"/>
              <a:t>Katarzyna </a:t>
            </a:r>
            <a:r>
              <a:rPr lang="pl-PL" b="0" dirty="0" err="1"/>
              <a:t>Wrzosek</a:t>
            </a:r>
            <a:r>
              <a:rPr lang="pl-PL" b="0" dirty="0"/>
              <a:t>-Lipska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87286BD-7506-B2D4-7D02-207A630069BC}"/>
              </a:ext>
            </a:extLst>
          </p:cNvPr>
          <p:cNvSpPr txBox="1"/>
          <p:nvPr/>
        </p:nvSpPr>
        <p:spPr>
          <a:xfrm>
            <a:off x="18389464" y="5487154"/>
            <a:ext cx="5652188" cy="1487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 err="1"/>
              <a:t>IJCLab</a:t>
            </a:r>
            <a:r>
              <a:rPr lang="pl-PL" u="sng" dirty="0"/>
              <a:t>/ALTO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Jonathan Wilson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Augusto Machiavelli (PAC Chair)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9E996B4-7CC3-0C95-49CA-B77030B2D03E}"/>
              </a:ext>
            </a:extLst>
          </p:cNvPr>
          <p:cNvSpPr txBox="1"/>
          <p:nvPr/>
        </p:nvSpPr>
        <p:spPr>
          <a:xfrm>
            <a:off x="411237" y="4728069"/>
            <a:ext cx="4020331" cy="47192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ECT*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Gert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Aarts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Almudena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Arcones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Constantia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Alexandrou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David Kaplan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Marek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Lewitowicz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Alessandre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Obertelli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Barbara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Pasquini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Vittorio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Somà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Urs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Wiedemann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6A17D2F-09F8-8D5A-411E-5ACD32A2ED41}"/>
              </a:ext>
            </a:extLst>
          </p:cNvPr>
          <p:cNvSpPr txBox="1"/>
          <p:nvPr/>
        </p:nvSpPr>
        <p:spPr>
          <a:xfrm>
            <a:off x="6437678" y="7174381"/>
            <a:ext cx="4618252" cy="2410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GSI-FAIR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Christoph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Scheidenberger</a:t>
            </a:r>
            <a:endParaRPr lang="pl-PL" b="0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Christine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Hornung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Marina Petri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Paul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Greenlees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2EE1D11-1DE4-B325-32AB-77B94002AB2E}"/>
              </a:ext>
            </a:extLst>
          </p:cNvPr>
          <p:cNvSpPr txBox="1"/>
          <p:nvPr/>
        </p:nvSpPr>
        <p:spPr>
          <a:xfrm>
            <a:off x="14168441" y="1427793"/>
            <a:ext cx="3300584" cy="19492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IFIN-HH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Constantin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Mihai</a:t>
            </a:r>
            <a:endParaRPr lang="pl-PL" b="0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Philippe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Dessagne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Peter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Thirolf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F4F5D03-C71B-8ED0-AF90-5EF4D4AC4EBA}"/>
              </a:ext>
            </a:extLst>
          </p:cNvPr>
          <p:cNvSpPr txBox="1"/>
          <p:nvPr/>
        </p:nvSpPr>
        <p:spPr>
          <a:xfrm>
            <a:off x="18691392" y="7087690"/>
            <a:ext cx="5390899" cy="2410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CLEAR (USE-IST-ATOMKI</a:t>
            </a:r>
            <a:r>
              <a:rPr kumimoji="0" lang="pl-PL" sz="3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Adam Maj (CLEAR PAC Chair)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Javier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García</a:t>
            </a:r>
            <a:endParaRPr lang="pl-PL" b="0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Teresa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Pinheiro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Ferenc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Ditroi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pole tekstowe 13">
            <a:extLst>
              <a:ext uri="{FF2B5EF4-FFF2-40B4-BE49-F238E27FC236}">
                <a16:creationId xmlns:a16="http://schemas.microsoft.com/office/drawing/2014/main" id="{3F4F5D03-C71B-8ED0-AF90-5EF4D4AC4EBA}"/>
              </a:ext>
            </a:extLst>
          </p:cNvPr>
          <p:cNvSpPr txBox="1"/>
          <p:nvPr/>
        </p:nvSpPr>
        <p:spPr>
          <a:xfrm>
            <a:off x="12421409" y="6262330"/>
            <a:ext cx="5211363" cy="33342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non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u="sng" dirty="0"/>
              <a:t>JYI/JYFL</a:t>
            </a:r>
            <a:endParaRPr kumimoji="0" lang="pl-PL" sz="3000" b="1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Hans Otto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Fynbo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(PAC Chair)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Thomas Elias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Cocolios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Dolores Cortina Gil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Kathrin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Wimmer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Dirk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Rudolph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(JYU/JYFL)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Tomas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Raúl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Rodríguez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Frutos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080C6A0-9779-E794-EAE4-1B9C67E7FE0D}"/>
              </a:ext>
            </a:extLst>
          </p:cNvPr>
          <p:cNvSpPr txBox="1"/>
          <p:nvPr/>
        </p:nvSpPr>
        <p:spPr>
          <a:xfrm>
            <a:off x="411237" y="9724107"/>
            <a:ext cx="23630415" cy="2872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The User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Selection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Panels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meet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(in-person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or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online)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after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submission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of TA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requests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,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evaluates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them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and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makes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decisions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for the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support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 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As a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rule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all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approved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experiments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that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fulfil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the TNA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eligibility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criteria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are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supported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 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The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level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of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funding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in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general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in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proportion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to the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number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of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beam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hours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and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preparation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time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recommended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by the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corresponding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PAC, 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with a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priority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to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new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users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and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young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researchers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395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C869E1AC-17E3-0D06-6E89-9F156B0776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6504" y="-262026"/>
            <a:ext cx="8018261" cy="1949252"/>
          </a:xfrm>
        </p:spPr>
        <p:txBody>
          <a:bodyPr/>
          <a:lstStyle/>
          <a:p>
            <a:pPr marL="0" indent="0">
              <a:buNone/>
            </a:pP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WP2: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pl-PL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88F4588-B2D3-509F-47D2-9A9EB26E89DF}"/>
              </a:ext>
            </a:extLst>
          </p:cNvPr>
          <p:cNvSpPr txBox="1"/>
          <p:nvPr/>
        </p:nvSpPr>
        <p:spPr>
          <a:xfrm>
            <a:off x="372125" y="1307635"/>
            <a:ext cx="23714004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RIs contributing to Tasks 1-3 of WP2 are complementary, 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 beam offer and the associated instrumentation. </a:t>
            </a:r>
          </a:p>
          <a:p>
            <a:pPr algn="just"/>
            <a:r>
              <a:rPr lang="en-GB" sz="4000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all offer trans-national access for the international users </a:t>
            </a:r>
            <a:r>
              <a:rPr lang="en-GB" sz="4000" u="sng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comunity</a:t>
            </a:r>
            <a:r>
              <a:rPr lang="en-GB" sz="4000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Access has to be asked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submitting a written proposal. An additional application form has to be submitted by the users interested in the TA EURO-LABS support</a:t>
            </a:r>
            <a:r>
              <a:rPr lang="en-GB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B4B8A718-EFA3-8710-2FEC-AE17BFDA7234}"/>
              </a:ext>
            </a:extLst>
          </p:cNvPr>
          <p:cNvSpPr txBox="1"/>
          <p:nvPr/>
        </p:nvSpPr>
        <p:spPr>
          <a:xfrm>
            <a:off x="352803" y="4636266"/>
            <a:ext cx="2367839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Theoretical support in the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 4 of WP2, 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offers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Transnational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ccess to ECT* 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theoretical facility in Trento, and also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irtual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ccess to Theo4Exp 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infrastructure, localized in 3 installations: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MeanField4Exp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Krakow,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Reaction4Exp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Seville, and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Structure4Exp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Milano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D4D45753-2BE5-24CC-E893-8737608082B1}"/>
              </a:ext>
            </a:extLst>
          </p:cNvPr>
          <p:cNvSpPr txBox="1"/>
          <p:nvPr/>
        </p:nvSpPr>
        <p:spPr>
          <a:xfrm>
            <a:off x="352803" y="6630673"/>
            <a:ext cx="17489396" cy="317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 5 of WP2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 improvements of the services 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offered by the RIs from the Tasks 1-3. Service improvement is a foremost perk of EURO-LABS, whose goal is indeed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provide advanced, state-of-the-art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services to users of the RIs</a:t>
            </a:r>
            <a:r>
              <a:rPr lang="en-GB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to make them more attractive and competitive.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808F60F-E381-BF99-2C26-B123F5604660}"/>
              </a:ext>
            </a:extLst>
          </p:cNvPr>
          <p:cNvSpPr txBox="1"/>
          <p:nvPr/>
        </p:nvSpPr>
        <p:spPr>
          <a:xfrm>
            <a:off x="15197530" y="12319449"/>
            <a:ext cx="400430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3"/>
              </a:rPr>
              <a:t>Adam.Maj@ifj.edu.pl</a:t>
            </a:r>
            <a:r>
              <a:rPr kumimoji="0" lang="pl-PL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1C8E216-B930-6019-7E6B-6058588C3571}"/>
              </a:ext>
            </a:extLst>
          </p:cNvPr>
          <p:cNvSpPr txBox="1"/>
          <p:nvPr/>
        </p:nvSpPr>
        <p:spPr>
          <a:xfrm>
            <a:off x="463643" y="9966671"/>
            <a:ext cx="17489396" cy="25648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The wo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rk of the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is performed in a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with the 2 other TA work packages: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WP3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WP4, 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also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profit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transversal work packages: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(general coordination, web page)  and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WP5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(Dissemination, Open Data, Machine Learning).</a:t>
            </a:r>
            <a:endParaRPr kumimoji="0" lang="en-GB" sz="4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D65F27-835A-822F-E27B-F0B6910E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039" y="8938997"/>
            <a:ext cx="6133090" cy="3983471"/>
          </a:xfrm>
          <a:prstGeom prst="rect">
            <a:avLst/>
          </a:prstGeo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FB29CF-E02D-134E-CDC1-62684DDC50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600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4">
            <a:extLst>
              <a:ext uri="{FF2B5EF4-FFF2-40B4-BE49-F238E27FC236}">
                <a16:creationId xmlns:a16="http://schemas.microsoft.com/office/drawing/2014/main" id="{EABB79E1-9F93-0CB3-DC07-88140B84A8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18714" y="13081000"/>
            <a:ext cx="423269" cy="469900"/>
          </a:xfrm>
        </p:spPr>
        <p:txBody>
          <a:bodyPr/>
          <a:lstStyle/>
          <a:p>
            <a:fld id="{86CB4B4D-7CA3-9044-876B-883B54F8677D}" type="slidenum">
              <a:rPr lang="pl-PL" smtClean="0"/>
              <a:t>14</a:t>
            </a:fld>
            <a:endParaRPr lang="pl-PL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5900F630-5B06-5223-87AD-04E5F1DBA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7194" y="97312"/>
            <a:ext cx="14930263" cy="1025922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of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WP2</a:t>
            </a:r>
          </a:p>
        </p:txBody>
      </p:sp>
      <p:sp>
        <p:nvSpPr>
          <p:cNvPr id="5" name="Symbol zastępczy numeru slajdu 3">
            <a:extLst>
              <a:ext uri="{FF2B5EF4-FFF2-40B4-BE49-F238E27FC236}">
                <a16:creationId xmlns:a16="http://schemas.microsoft.com/office/drawing/2014/main" id="{2CF67C2C-66D3-B091-4FB6-26B01A081DF1}"/>
              </a:ext>
            </a:extLst>
          </p:cNvPr>
          <p:cNvSpPr txBox="1">
            <a:spLocks/>
          </p:cNvSpPr>
          <p:nvPr/>
        </p:nvSpPr>
        <p:spPr>
          <a:xfrm>
            <a:off x="23693292" y="13081000"/>
            <a:ext cx="274114" cy="471924"/>
          </a:xfrm>
          <a:prstGeom prst="rect">
            <a:avLst/>
          </a:prstGeom>
          <a:ln w="12700">
            <a:solidFill>
              <a:srgbClr val="0070C0"/>
            </a:solidFill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pl-PL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CFD47EA-A44A-DCA7-5995-51D1F5122636}"/>
              </a:ext>
            </a:extLst>
          </p:cNvPr>
          <p:cNvGrpSpPr/>
          <p:nvPr/>
        </p:nvGrpSpPr>
        <p:grpSpPr>
          <a:xfrm>
            <a:off x="3139075" y="1191044"/>
            <a:ext cx="12263891" cy="11694246"/>
            <a:chOff x="198275" y="809326"/>
            <a:chExt cx="5554802" cy="5843587"/>
          </a:xfrm>
        </p:grpSpPr>
        <p:pic>
          <p:nvPicPr>
            <p:cNvPr id="7" name="Image 8" descr="europe-political_small_bw.jpg">
              <a:extLst>
                <a:ext uri="{FF2B5EF4-FFF2-40B4-BE49-F238E27FC236}">
                  <a16:creationId xmlns:a16="http://schemas.microsoft.com/office/drawing/2014/main" id="{F9CE7D31-F10B-2D40-1B10-9E5E8875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52" y="809326"/>
              <a:ext cx="4929187" cy="58435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Bulle rectangulaire à coins arrondis 11">
              <a:extLst>
                <a:ext uri="{FF2B5EF4-FFF2-40B4-BE49-F238E27FC236}">
                  <a16:creationId xmlns:a16="http://schemas.microsoft.com/office/drawing/2014/main" id="{47FBD039-9C05-255D-C7EE-17A6A6EFE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055" y="3792947"/>
              <a:ext cx="1079102" cy="204188"/>
            </a:xfrm>
            <a:prstGeom prst="wedgeRoundRectCallout">
              <a:avLst>
                <a:gd name="adj1" fmla="val 7612"/>
                <a:gd name="adj2" fmla="val 3138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GANIL-SPIRAL2</a:t>
              </a:r>
            </a:p>
          </p:txBody>
        </p:sp>
        <p:sp>
          <p:nvSpPr>
            <p:cNvPr id="12" name="Bulle rectangulaire à coins arrondis 12">
              <a:extLst>
                <a:ext uri="{FF2B5EF4-FFF2-40B4-BE49-F238E27FC236}">
                  <a16:creationId xmlns:a16="http://schemas.microsoft.com/office/drawing/2014/main" id="{2BD47747-8317-B09E-4BF2-A64DBE4BF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709" y="3893538"/>
              <a:ext cx="620865" cy="204188"/>
            </a:xfrm>
            <a:prstGeom prst="wedgeRoundRectCallout">
              <a:avLst>
                <a:gd name="adj1" fmla="val -65566"/>
                <a:gd name="adj2" fmla="val 20316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GSI/FAIR</a:t>
              </a:r>
            </a:p>
          </p:txBody>
        </p:sp>
        <p:sp>
          <p:nvSpPr>
            <p:cNvPr id="13" name="Bulle rectangulaire à coins arrondis 13">
              <a:extLst>
                <a:ext uri="{FF2B5EF4-FFF2-40B4-BE49-F238E27FC236}">
                  <a16:creationId xmlns:a16="http://schemas.microsoft.com/office/drawing/2014/main" id="{43879E0B-EDCE-4062-C702-958A4A2A0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185" y="5207167"/>
              <a:ext cx="654995" cy="204188"/>
            </a:xfrm>
            <a:prstGeom prst="wedgeRoundRectCallout">
              <a:avLst>
                <a:gd name="adj1" fmla="val -98867"/>
                <a:gd name="adj2" fmla="val -50752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LNL-INFN</a:t>
              </a:r>
            </a:p>
          </p:txBody>
        </p:sp>
        <p:sp>
          <p:nvSpPr>
            <p:cNvPr id="14" name="Bulle rectangulaire à coins arrondis 14">
              <a:extLst>
                <a:ext uri="{FF2B5EF4-FFF2-40B4-BE49-F238E27FC236}">
                  <a16:creationId xmlns:a16="http://schemas.microsoft.com/office/drawing/2014/main" id="{7A615DE6-D7E6-7B3A-B2B1-A71348F6B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682" y="6358238"/>
              <a:ext cx="663136" cy="204188"/>
            </a:xfrm>
            <a:prstGeom prst="wedgeRoundRectCallout">
              <a:avLst>
                <a:gd name="adj1" fmla="val -70477"/>
                <a:gd name="adj2" fmla="val 1524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LNS-INFN</a:t>
              </a:r>
            </a:p>
          </p:txBody>
        </p:sp>
        <p:sp>
          <p:nvSpPr>
            <p:cNvPr id="15" name="Bulle rectangulaire à coins arrondis 15">
              <a:extLst>
                <a:ext uri="{FF2B5EF4-FFF2-40B4-BE49-F238E27FC236}">
                  <a16:creationId xmlns:a16="http://schemas.microsoft.com/office/drawing/2014/main" id="{D6912A71-AFEB-C667-8C9E-AB82F10EC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649" y="1957688"/>
              <a:ext cx="356990" cy="204188"/>
            </a:xfrm>
            <a:prstGeom prst="wedgeRoundRectCallout">
              <a:avLst>
                <a:gd name="adj1" fmla="val -64815"/>
                <a:gd name="adj2" fmla="val 10950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JYFL</a:t>
              </a:r>
            </a:p>
          </p:txBody>
        </p:sp>
        <p:sp>
          <p:nvSpPr>
            <p:cNvPr id="16" name="Bulle rectangulaire à coins arrondis 18">
              <a:extLst>
                <a:ext uri="{FF2B5EF4-FFF2-40B4-BE49-F238E27FC236}">
                  <a16:creationId xmlns:a16="http://schemas.microsoft.com/office/drawing/2014/main" id="{2C6345D1-C86E-B2C4-198C-7CE313782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086" y="4845417"/>
              <a:ext cx="837061" cy="204188"/>
            </a:xfrm>
            <a:prstGeom prst="wedgeRoundRectCallout">
              <a:avLst>
                <a:gd name="adj1" fmla="val 25936"/>
                <a:gd name="adj2" fmla="val -15795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ALTO-CNRS</a:t>
              </a:r>
            </a:p>
          </p:txBody>
        </p:sp>
        <p:sp>
          <p:nvSpPr>
            <p:cNvPr id="17" name="Bulle rectangulaire à coins arrondis 24">
              <a:extLst>
                <a:ext uri="{FF2B5EF4-FFF2-40B4-BE49-F238E27FC236}">
                  <a16:creationId xmlns:a16="http://schemas.microsoft.com/office/drawing/2014/main" id="{BD3CADF3-13C9-2A51-3C6E-CAD576D8D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199" y="5411355"/>
              <a:ext cx="356990" cy="204188"/>
            </a:xfrm>
            <a:prstGeom prst="wedgeRoundRectCallout">
              <a:avLst>
                <a:gd name="adj1" fmla="val -44856"/>
                <a:gd name="adj2" fmla="val -15223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UMIL</a:t>
              </a:r>
            </a:p>
          </p:txBody>
        </p:sp>
        <p:sp>
          <p:nvSpPr>
            <p:cNvPr id="18" name="Bulle rectangulaire à coins arrondis 30">
              <a:extLst>
                <a:ext uri="{FF2B5EF4-FFF2-40B4-BE49-F238E27FC236}">
                  <a16:creationId xmlns:a16="http://schemas.microsoft.com/office/drawing/2014/main" id="{6C5A70F4-E42A-D018-F36B-59EA2EB94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116" y="4371288"/>
              <a:ext cx="908112" cy="204188"/>
            </a:xfrm>
            <a:prstGeom prst="wedgeRoundRectCallout">
              <a:avLst>
                <a:gd name="adj1" fmla="val -55866"/>
                <a:gd name="adj2" fmla="val 10392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ATOMKI-HAS</a:t>
              </a:r>
            </a:p>
          </p:txBody>
        </p:sp>
        <p:sp>
          <p:nvSpPr>
            <p:cNvPr id="19" name="Bulle rectangulaire à coins arrondis 31">
              <a:extLst>
                <a:ext uri="{FF2B5EF4-FFF2-40B4-BE49-F238E27FC236}">
                  <a16:creationId xmlns:a16="http://schemas.microsoft.com/office/drawing/2014/main" id="{A21ECF18-B5AA-5459-ECB5-FAEFC4645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4500" y="4659655"/>
              <a:ext cx="349379" cy="204188"/>
            </a:xfrm>
            <a:prstGeom prst="wedgeRoundRectCallout">
              <a:avLst>
                <a:gd name="adj1" fmla="val -505"/>
                <a:gd name="adj2" fmla="val 11138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ECT*</a:t>
              </a:r>
            </a:p>
          </p:txBody>
        </p:sp>
        <p:sp>
          <p:nvSpPr>
            <p:cNvPr id="20" name="Bulle rectangulaire à coins arrondis 34">
              <a:extLst>
                <a:ext uri="{FF2B5EF4-FFF2-40B4-BE49-F238E27FC236}">
                  <a16:creationId xmlns:a16="http://schemas.microsoft.com/office/drawing/2014/main" id="{3A4BA759-34A9-CAF1-A712-2AF1474FB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75" y="5513448"/>
              <a:ext cx="310351" cy="204188"/>
            </a:xfrm>
            <a:prstGeom prst="wedgeRoundRectCallout">
              <a:avLst>
                <a:gd name="adj1" fmla="val 33329"/>
                <a:gd name="adj2" fmla="val 17478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IST </a:t>
              </a:r>
            </a:p>
          </p:txBody>
        </p:sp>
        <p:sp>
          <p:nvSpPr>
            <p:cNvPr id="21" name="Bulle rectangulaire à coins arrondis 35">
              <a:extLst>
                <a:ext uri="{FF2B5EF4-FFF2-40B4-BE49-F238E27FC236}">
                  <a16:creationId xmlns:a16="http://schemas.microsoft.com/office/drawing/2014/main" id="{8CFD4FF0-C2CD-2740-B611-2C4EF247E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313" y="4619290"/>
              <a:ext cx="1093764" cy="204188"/>
            </a:xfrm>
            <a:prstGeom prst="wedgeRoundRectCallout">
              <a:avLst>
                <a:gd name="adj1" fmla="val -26301"/>
                <a:gd name="adj2" fmla="val 16482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ELI-NP / IFIN-HH</a:t>
              </a:r>
            </a:p>
          </p:txBody>
        </p:sp>
        <p:sp>
          <p:nvSpPr>
            <p:cNvPr id="22" name="Bulle rectangulaire à coins arrondis 39">
              <a:extLst>
                <a:ext uri="{FF2B5EF4-FFF2-40B4-BE49-F238E27FC236}">
                  <a16:creationId xmlns:a16="http://schemas.microsoft.com/office/drawing/2014/main" id="{18B65A00-1F49-64D6-ACA7-542F3D421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606" y="5207168"/>
              <a:ext cx="991989" cy="408375"/>
            </a:xfrm>
            <a:prstGeom prst="wedgeRoundRectCallout">
              <a:avLst>
                <a:gd name="adj1" fmla="val 37852"/>
                <a:gd name="adj2" fmla="val -11455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defRPr/>
              </a:pP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ISOLDE &amp; </a:t>
              </a:r>
              <a:r>
                <a:rPr lang="en-GB" altLang="fr-FR" sz="2400" dirty="0" err="1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nTOF</a:t>
              </a:r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-CERN</a:t>
              </a:r>
            </a:p>
          </p:txBody>
        </p:sp>
        <p:sp>
          <p:nvSpPr>
            <p:cNvPr id="23" name="Bulle rectangulaire à coins arrondis 33">
              <a:extLst>
                <a:ext uri="{FF2B5EF4-FFF2-40B4-BE49-F238E27FC236}">
                  <a16:creationId xmlns:a16="http://schemas.microsoft.com/office/drawing/2014/main" id="{F650B03C-7947-4D38-67B8-7858E7442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1927" y="3601720"/>
              <a:ext cx="352961" cy="204188"/>
            </a:xfrm>
            <a:prstGeom prst="wedgeRoundRectCallout">
              <a:avLst>
                <a:gd name="adj1" fmla="val -137175"/>
                <a:gd name="adj2" fmla="val 3538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squar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I            </a:t>
              </a:r>
            </a:p>
          </p:txBody>
        </p:sp>
        <p:sp>
          <p:nvSpPr>
            <p:cNvPr id="24" name="Bulle rectangulaire à coins arrondis 32">
              <a:extLst>
                <a:ext uri="{FF2B5EF4-FFF2-40B4-BE49-F238E27FC236}">
                  <a16:creationId xmlns:a16="http://schemas.microsoft.com/office/drawing/2014/main" id="{B29AF9A1-50DF-DB7D-B217-D6E4FE2B1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868" y="3588759"/>
              <a:ext cx="1642845" cy="204188"/>
            </a:xfrm>
            <a:prstGeom prst="wedgeRoundRectCallout">
              <a:avLst>
                <a:gd name="adj1" fmla="val -35484"/>
                <a:gd name="adj2" fmla="val 14604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NLC (Warsaw &amp; Krakow)</a:t>
              </a:r>
            </a:p>
          </p:txBody>
        </p:sp>
        <p:sp>
          <p:nvSpPr>
            <p:cNvPr id="25" name="Bulle rectangulaire à coins arrondis 37">
              <a:extLst>
                <a:ext uri="{FF2B5EF4-FFF2-40B4-BE49-F238E27FC236}">
                  <a16:creationId xmlns:a16="http://schemas.microsoft.com/office/drawing/2014/main" id="{95314710-F167-37E1-0224-55FEB45D1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932" y="6110116"/>
              <a:ext cx="381348" cy="204188"/>
            </a:xfrm>
            <a:prstGeom prst="wedgeRoundRectCallout">
              <a:avLst>
                <a:gd name="adj1" fmla="val -250634"/>
                <a:gd name="adj2" fmla="val 5346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 anchor="ctr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GB" altLang="fr-FR" sz="2400" dirty="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USE </a:t>
              </a:r>
            </a:p>
          </p:txBody>
        </p:sp>
      </p:grpSp>
      <p:sp>
        <p:nvSpPr>
          <p:cNvPr id="26" name="ZoneTexte 46">
            <a:extLst>
              <a:ext uri="{FF2B5EF4-FFF2-40B4-BE49-F238E27FC236}">
                <a16:creationId xmlns:a16="http://schemas.microsoft.com/office/drawing/2014/main" id="{C015916C-DF37-4F11-6E20-4F824D943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8623" y="2153739"/>
            <a:ext cx="6558515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62F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GB" altLang="fr-FR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TA/VA facilities</a:t>
            </a:r>
          </a:p>
          <a:p>
            <a:r>
              <a:rPr lang="en-GB" altLang="fr-F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fr-FR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fr-F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countries</a:t>
            </a:r>
            <a:endParaRPr lang="en-GB" altLang="fr-FR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3">
            <a:extLst>
              <a:ext uri="{FF2B5EF4-FFF2-40B4-BE49-F238E27FC236}">
                <a16:creationId xmlns:a16="http://schemas.microsoft.com/office/drawing/2014/main" id="{AE311F2E-D3E1-026D-8E03-551EBE35E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8623" y="6068671"/>
            <a:ext cx="6773509" cy="2123658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Community: </a:t>
            </a:r>
            <a:r>
              <a:rPr lang="en-GB" altLang="fr-FR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2500-3000 </a:t>
            </a:r>
            <a:r>
              <a:rPr lang="en-GB" altLang="fr-FR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 and highly qualified engineers </a:t>
            </a:r>
          </a:p>
        </p:txBody>
      </p:sp>
      <p:sp>
        <p:nvSpPr>
          <p:cNvPr id="28" name="ZoneTexte 46">
            <a:extLst>
              <a:ext uri="{FF2B5EF4-FFF2-40B4-BE49-F238E27FC236}">
                <a16:creationId xmlns:a16="http://schemas.microsoft.com/office/drawing/2014/main" id="{35EE1315-C0B5-209E-274D-99AFCEB18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8622" y="4172760"/>
            <a:ext cx="6558515" cy="1446550"/>
          </a:xfrm>
          <a:prstGeom prst="rect">
            <a:avLst/>
          </a:prstGeom>
          <a:solidFill>
            <a:srgbClr val="C00000"/>
          </a:solidFill>
          <a:ln w="9525">
            <a:solidFill>
              <a:srgbClr val="0062F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alt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beneficiaries</a:t>
            </a:r>
          </a:p>
          <a:p>
            <a:r>
              <a:rPr lang="en-GB" altLang="fr-F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fr-FR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GB" altLang="fr-F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n-GB" altLang="fr-FR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9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02B16B5-7DA1-DD52-83FC-4EC2F0C065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15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D6AE76-A98C-F0AA-BD25-081983745D56}"/>
              </a:ext>
            </a:extLst>
          </p:cNvPr>
          <p:cNvSpPr txBox="1"/>
          <p:nvPr/>
        </p:nvSpPr>
        <p:spPr>
          <a:xfrm>
            <a:off x="0" y="1142028"/>
            <a:ext cx="13221546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pl-PL" sz="4400" dirty="0" err="1"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Meeting (SAM) of EURO-LABS</a:t>
            </a:r>
          </a:p>
          <a:p>
            <a:pPr algn="l"/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pl-PL" sz="4400" dirty="0" err="1">
                <a:latin typeface="Arial" panose="020B0604020202020204" pitchFamily="34" charset="0"/>
                <a:cs typeface="Arial" panose="020B0604020202020204" pitchFamily="34" charset="0"/>
              </a:rPr>
              <a:t>held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9th –11th, 2023</a:t>
            </a:r>
          </a:p>
          <a:p>
            <a:pPr algn="l"/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in Kraków (Poland)</a:t>
            </a:r>
          </a:p>
        </p:txBody>
      </p:sp>
      <p:pic>
        <p:nvPicPr>
          <p:cNvPr id="1026" name="Picture 2" descr="Photo showing Wawel Castle in Kraków (Poland)">
            <a:extLst>
              <a:ext uri="{FF2B5EF4-FFF2-40B4-BE49-F238E27FC236}">
                <a16:creationId xmlns:a16="http://schemas.microsoft.com/office/drawing/2014/main" id="{DEC592E5-50FF-A30B-688F-5A2BC92C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9440"/>
            <a:ext cx="13221546" cy="743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5D93F31-D753-D29E-0E0D-81BCCC601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87" y="185600"/>
            <a:ext cx="11609214" cy="126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7A7CB9A-AAB6-60D5-4CAA-B68A1E46A3E6}"/>
              </a:ext>
            </a:extLst>
          </p:cNvPr>
          <p:cNvSpPr txBox="1"/>
          <p:nvPr/>
        </p:nvSpPr>
        <p:spPr>
          <a:xfrm>
            <a:off x="0" y="10503766"/>
            <a:ext cx="12945979" cy="2811026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IFMIF-DONES,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perfectly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User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l-PL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IFMIF-DONES </a:t>
            </a:r>
            <a:r>
              <a:rPr lang="pl-PL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pl-PL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26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14310B8-BCB8-60EC-BCDE-7614E63F9A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9865" y="45426"/>
            <a:ext cx="19372744" cy="1025922"/>
          </a:xfrm>
        </p:spPr>
        <p:txBody>
          <a:bodyPr/>
          <a:lstStyle/>
          <a:p>
            <a:pPr marL="0" indent="0">
              <a:buNone/>
            </a:pP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EU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pl-PL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B31A97A-0498-C807-D5EA-F81C7037A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35" y="1364082"/>
            <a:ext cx="13711080" cy="16712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4A51BA-61B9-0A5A-185B-FC020FC06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35" y="2975472"/>
            <a:ext cx="14424645" cy="14276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4C32881-CF6A-2EE5-5D42-928E0E482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33" y="4397778"/>
            <a:ext cx="15954267" cy="1579040"/>
          </a:xfrm>
          <a:prstGeom prst="rect">
            <a:avLst/>
          </a:prstGeom>
        </p:spPr>
      </p:pic>
      <p:pic>
        <p:nvPicPr>
          <p:cNvPr id="2050" name="Picture 2" descr="Logo du Site">
            <a:extLst>
              <a:ext uri="{FF2B5EF4-FFF2-40B4-BE49-F238E27FC236}">
                <a16:creationId xmlns:a16="http://schemas.microsoft.com/office/drawing/2014/main" id="{37CC57AE-A6AB-6F6E-6B41-593C9EA0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94" y="6307245"/>
            <a:ext cx="4961743" cy="16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F471CCE-C6B5-F26D-FB95-E21F829B5764}"/>
              </a:ext>
            </a:extLst>
          </p:cNvPr>
          <p:cNvSpPr txBox="1"/>
          <p:nvPr/>
        </p:nvSpPr>
        <p:spPr>
          <a:xfrm>
            <a:off x="6853706" y="8446638"/>
            <a:ext cx="14638785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3200" dirty="0">
                <a:effectLst/>
                <a:latin typeface="Helvetica" pitchFamily="2" charset="0"/>
              </a:rPr>
              <a:t>ERINS: </a:t>
            </a:r>
            <a:r>
              <a:rPr lang="pl-PL" sz="3200" dirty="0" err="1">
                <a:effectLst/>
                <a:latin typeface="Helvetica" pitchFamily="2" charset="0"/>
              </a:rPr>
              <a:t>European</a:t>
            </a:r>
            <a:r>
              <a:rPr lang="pl-PL" sz="3200" dirty="0">
                <a:effectLst/>
                <a:latin typeface="Helvetica" pitchFamily="2" charset="0"/>
              </a:rPr>
              <a:t> </a:t>
            </a:r>
            <a:r>
              <a:rPr lang="pl-PL" sz="3200" dirty="0" err="1">
                <a:effectLst/>
                <a:latin typeface="Helvetica" pitchFamily="2" charset="0"/>
              </a:rPr>
              <a:t>Research</a:t>
            </a:r>
            <a:r>
              <a:rPr lang="pl-PL" sz="3200" dirty="0">
                <a:effectLst/>
                <a:latin typeface="Helvetica" pitchFamily="2" charset="0"/>
              </a:rPr>
              <a:t> </a:t>
            </a:r>
            <a:r>
              <a:rPr lang="pl-PL" sz="3200" dirty="0" err="1">
                <a:effectLst/>
                <a:latin typeface="Helvetica" pitchFamily="2" charset="0"/>
              </a:rPr>
              <a:t>Infrastructures</a:t>
            </a:r>
            <a:r>
              <a:rPr lang="pl-PL" sz="3200" dirty="0">
                <a:effectLst/>
                <a:latin typeface="Helvetica" pitchFamily="2" charset="0"/>
              </a:rPr>
              <a:t> for </a:t>
            </a:r>
            <a:r>
              <a:rPr lang="pl-PL" sz="3200" dirty="0" err="1">
                <a:effectLst/>
                <a:latin typeface="Helvetica" pitchFamily="2" charset="0"/>
              </a:rPr>
              <a:t>Nuclear</a:t>
            </a:r>
            <a:r>
              <a:rPr lang="pl-PL" sz="3200" dirty="0">
                <a:effectLst/>
                <a:latin typeface="Helvetica" pitchFamily="2" charset="0"/>
              </a:rPr>
              <a:t> Science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62F915D-956C-5752-A18C-913813905BC1}"/>
              </a:ext>
            </a:extLst>
          </p:cNvPr>
          <p:cNvSpPr txBox="1"/>
          <p:nvPr/>
        </p:nvSpPr>
        <p:spPr>
          <a:xfrm>
            <a:off x="74895" y="1471178"/>
            <a:ext cx="8109599" cy="122802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49580" algn="l">
              <a:spcAft>
                <a:spcPts val="0"/>
              </a:spcAft>
            </a:pPr>
            <a:r>
              <a:rPr lang="pl-PL" sz="3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FINUPHY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(2000-2005) </a:t>
            </a:r>
          </a:p>
          <a:p>
            <a:pPr marL="449580" algn="l">
              <a:spcAft>
                <a:spcPts val="0"/>
              </a:spcAft>
            </a:pP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dirty="0">
                <a:latin typeface="Calibri" panose="020F0502020204030204" pitchFamily="34" charset="0"/>
              </a:rPr>
              <a:t>.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Jean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Vervier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inst. GSI</a:t>
            </a: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r>
              <a:rPr lang="pl-PL" sz="3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EURONS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(2005-2008) </a:t>
            </a:r>
          </a:p>
          <a:p>
            <a:pPr marL="449580" algn="l">
              <a:spcAft>
                <a:spcPts val="0"/>
              </a:spcAft>
            </a:pP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Alex Mueller,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inst. GSI</a:t>
            </a: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r>
              <a:rPr lang="pl-PL" sz="3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ENSAR 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(2010-2014) </a:t>
            </a:r>
          </a:p>
          <a:p>
            <a:pPr marL="449580" algn="l">
              <a:spcAft>
                <a:spcPts val="0"/>
              </a:spcAft>
            </a:pP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Muhsin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Harakeh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deputy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Marek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Lewitowicz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inst. GANIL</a:t>
            </a: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r>
              <a:rPr lang="pl-PL" sz="3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ENSAR2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(2016-2021) </a:t>
            </a:r>
          </a:p>
          <a:p>
            <a:pPr marL="449580" algn="l">
              <a:spcAft>
                <a:spcPts val="0"/>
              </a:spcAft>
            </a:pP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Muhsin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Harakeh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deputy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Marek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Lewitowicz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inst. GANIL</a:t>
            </a: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r>
              <a:rPr lang="pl-PL" sz="3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ERINS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</a:t>
            </a:r>
          </a:p>
          <a:p>
            <a:pPr marL="449580" algn="l">
              <a:spcAft>
                <a:spcPts val="0"/>
              </a:spcAft>
            </a:pP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Angela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Bracco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inst. INFN</a:t>
            </a: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endParaRPr lang="pl-PL" sz="3600" b="0" dirty="0">
              <a:latin typeface="Calibri" panose="020F0502020204030204" pitchFamily="34" charset="0"/>
            </a:endParaRPr>
          </a:p>
          <a:p>
            <a:pPr marL="449580" algn="l">
              <a:spcAft>
                <a:spcPts val="0"/>
              </a:spcAft>
            </a:pPr>
            <a:r>
              <a:rPr lang="pl-PL" sz="360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EURO-LABS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(2022-2026) </a:t>
            </a:r>
          </a:p>
          <a:p>
            <a:pPr marL="449580" algn="l">
              <a:spcAft>
                <a:spcPts val="0"/>
              </a:spcAft>
            </a:pPr>
            <a:r>
              <a:rPr lang="pl-PL" sz="3600" b="0" i="0" u="none" strike="noStrike" dirty="0" err="1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pl-PL" sz="3600" b="0" i="0" u="none" strike="noStrike" dirty="0" err="1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Navin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3600" b="0" i="0" u="none" strike="noStrike" dirty="0" err="1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Alahari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deputy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Maria </a:t>
            </a:r>
            <a:r>
              <a:rPr lang="pl-PL" sz="3600" b="0" i="0" u="none" strike="noStrike" dirty="0" err="1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Colonna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pl-PL" sz="3600" b="0" i="0" u="none" strike="noStrike" dirty="0" err="1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coord</a:t>
            </a:r>
            <a:r>
              <a:rPr lang="pl-PL" sz="36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. inst. INFN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EB7B719-0DD0-52AD-0AC4-AD8834D71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135" y="9488748"/>
            <a:ext cx="7044809" cy="3328672"/>
          </a:xfrm>
          <a:prstGeom prst="rect">
            <a:avLst/>
          </a:prstGeom>
        </p:spPr>
      </p:pic>
      <p:sp>
        <p:nvSpPr>
          <p:cNvPr id="21" name="Symbol zastępczy numeru slajdu 20">
            <a:extLst>
              <a:ext uri="{FF2B5EF4-FFF2-40B4-BE49-F238E27FC236}">
                <a16:creationId xmlns:a16="http://schemas.microsoft.com/office/drawing/2014/main" id="{2EE515FD-C5AD-1A4C-FE97-0A2A36CD1D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2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7E93CAC-55F0-87AE-D06D-1E6346A2F9F2}"/>
              </a:ext>
            </a:extLst>
          </p:cNvPr>
          <p:cNvSpPr txBox="1"/>
          <p:nvPr/>
        </p:nvSpPr>
        <p:spPr>
          <a:xfrm>
            <a:off x="15997741" y="10295775"/>
            <a:ext cx="6214843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kumimoji="0" lang="pl-PL" sz="30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communities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grouped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together</a:t>
            </a:r>
            <a:r>
              <a:rPr lang="pl-PL" dirty="0">
                <a:solidFill>
                  <a:srgbClr val="C00000"/>
                </a:solidFill>
              </a:rPr>
              <a:t>: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sz="30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Nuclear</a:t>
            </a: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pl-PL" sz="300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Physics</a:t>
            </a: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dirty="0">
                <a:solidFill>
                  <a:srgbClr val="C00000"/>
                </a:solidFill>
              </a:rPr>
              <a:t>HE Accelerators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dirty="0">
                <a:solidFill>
                  <a:srgbClr val="C00000"/>
                </a:solidFill>
              </a:rPr>
              <a:t>HE </a:t>
            </a:r>
            <a:r>
              <a:rPr lang="pl-PL" dirty="0" err="1">
                <a:solidFill>
                  <a:srgbClr val="C00000"/>
                </a:solidFill>
              </a:rPr>
              <a:t>Detectors</a:t>
            </a:r>
            <a:endParaRPr lang="pl-PL" dirty="0">
              <a:solidFill>
                <a:srgbClr val="C00000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51790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D432227-968E-71A0-417B-6B09F49863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3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9D3F121-CB04-03C7-23FA-BAAAB2445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EURO-LABS?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15CE5A-522E-A480-A413-8A72A5FF2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8" y="1274618"/>
            <a:ext cx="21942052" cy="1180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176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5DEF00-ABF2-1144-97F0-D00DEAE12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01"/>
          <a:stretch/>
        </p:blipFill>
        <p:spPr>
          <a:xfrm>
            <a:off x="1588402" y="1120881"/>
            <a:ext cx="22129104" cy="11474238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ED6A2AE-D079-5384-EE73-A015F499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5A20-09F5-8F40-9C1F-E46A8DE50A90}" type="slidenum">
              <a:rPr lang="en-FR" smtClean="0"/>
              <a:t>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7188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00509A75-947F-8248-9502-071E9B46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696" y="-342800"/>
            <a:ext cx="4320480" cy="2119288"/>
          </a:xfrm>
          <a:prstGeom prst="rect">
            <a:avLst/>
          </a:prstGeom>
          <a:effectLst/>
        </p:spPr>
      </p:pic>
      <p:sp>
        <p:nvSpPr>
          <p:cNvPr id="8" name="Snip Diagonal Corner of Rectangle 7">
            <a:extLst>
              <a:ext uri="{FF2B5EF4-FFF2-40B4-BE49-F238E27FC236}">
                <a16:creationId xmlns:a16="http://schemas.microsoft.com/office/drawing/2014/main" id="{0D26BCB9-691F-BA48-9523-742A786E5A35}"/>
              </a:ext>
            </a:extLst>
          </p:cNvPr>
          <p:cNvSpPr/>
          <p:nvPr/>
        </p:nvSpPr>
        <p:spPr>
          <a:xfrm>
            <a:off x="5243847" y="3401616"/>
            <a:ext cx="3671998" cy="144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3200" dirty="0"/>
              <a:t>WP2</a:t>
            </a:r>
          </a:p>
          <a:p>
            <a:pPr algn="ctr"/>
            <a:r>
              <a:rPr lang="en-US" sz="2800" dirty="0"/>
              <a:t>Access to RI for Physics</a:t>
            </a:r>
            <a:endParaRPr lang="el-GR" sz="2800" dirty="0"/>
          </a:p>
        </p:txBody>
      </p:sp>
      <p:sp>
        <p:nvSpPr>
          <p:cNvPr id="9" name="Snip Diagonal Corner of Rectangle 8">
            <a:extLst>
              <a:ext uri="{FF2B5EF4-FFF2-40B4-BE49-F238E27FC236}">
                <a16:creationId xmlns:a16="http://schemas.microsoft.com/office/drawing/2014/main" id="{B2742FF8-FD85-4047-8BE9-A3B02A831D4D}"/>
              </a:ext>
            </a:extLst>
          </p:cNvPr>
          <p:cNvSpPr/>
          <p:nvPr/>
        </p:nvSpPr>
        <p:spPr>
          <a:xfrm>
            <a:off x="707757" y="3401616"/>
            <a:ext cx="3671998" cy="144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WP1</a:t>
            </a:r>
          </a:p>
          <a:p>
            <a:pPr algn="ctr"/>
            <a:r>
              <a:rPr lang="en-US" sz="2800" dirty="0"/>
              <a:t>Management</a:t>
            </a:r>
            <a:endParaRPr lang="el-GR" sz="2800" dirty="0"/>
          </a:p>
        </p:txBody>
      </p:sp>
      <p:sp>
        <p:nvSpPr>
          <p:cNvPr id="10" name="Snip Diagonal Corner of Rectangle 9">
            <a:extLst>
              <a:ext uri="{FF2B5EF4-FFF2-40B4-BE49-F238E27FC236}">
                <a16:creationId xmlns:a16="http://schemas.microsoft.com/office/drawing/2014/main" id="{BCB84181-0E8B-E843-9891-BE6ED040924B}"/>
              </a:ext>
            </a:extLst>
          </p:cNvPr>
          <p:cNvSpPr/>
          <p:nvPr/>
        </p:nvSpPr>
        <p:spPr>
          <a:xfrm>
            <a:off x="9779939" y="3401616"/>
            <a:ext cx="3671998" cy="144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3200" dirty="0"/>
              <a:t>WP3 </a:t>
            </a:r>
          </a:p>
          <a:p>
            <a:pPr algn="ctr"/>
            <a:r>
              <a:rPr lang="en-US" sz="2800" dirty="0"/>
              <a:t>Access to RI for Accelerators</a:t>
            </a:r>
            <a:endParaRPr lang="el-GR" sz="2800" dirty="0"/>
          </a:p>
        </p:txBody>
      </p:sp>
      <p:sp>
        <p:nvSpPr>
          <p:cNvPr id="11" name="Snip Diagonal Corner of Rectangle 10">
            <a:extLst>
              <a:ext uri="{FF2B5EF4-FFF2-40B4-BE49-F238E27FC236}">
                <a16:creationId xmlns:a16="http://schemas.microsoft.com/office/drawing/2014/main" id="{090147F4-5439-4840-8A9F-5DBBFEF0ED42}"/>
              </a:ext>
            </a:extLst>
          </p:cNvPr>
          <p:cNvSpPr/>
          <p:nvPr/>
        </p:nvSpPr>
        <p:spPr>
          <a:xfrm>
            <a:off x="14316027" y="3401616"/>
            <a:ext cx="3671998" cy="144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3200" dirty="0"/>
              <a:t>WP4</a:t>
            </a:r>
          </a:p>
          <a:p>
            <a:pPr algn="ctr"/>
            <a:r>
              <a:rPr lang="en-US" sz="2800" dirty="0"/>
              <a:t>Access to RI for Detectors</a:t>
            </a:r>
            <a:endParaRPr lang="el-GR" sz="2800" dirty="0"/>
          </a:p>
        </p:txBody>
      </p:sp>
      <p:sp>
        <p:nvSpPr>
          <p:cNvPr id="12" name="Snip Diagonal Corner of Rectangle 11">
            <a:extLst>
              <a:ext uri="{FF2B5EF4-FFF2-40B4-BE49-F238E27FC236}">
                <a16:creationId xmlns:a16="http://schemas.microsoft.com/office/drawing/2014/main" id="{E3F21A3D-426F-7248-8C67-89FA2DC604DD}"/>
              </a:ext>
            </a:extLst>
          </p:cNvPr>
          <p:cNvSpPr/>
          <p:nvPr/>
        </p:nvSpPr>
        <p:spPr>
          <a:xfrm>
            <a:off x="18852119" y="3401616"/>
            <a:ext cx="3671998" cy="144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3200" dirty="0"/>
              <a:t>WP5 </a:t>
            </a:r>
          </a:p>
          <a:p>
            <a:pPr algn="ctr"/>
            <a:r>
              <a:rPr lang="en-US" sz="2800" dirty="0"/>
              <a:t>Open Diverse and      Inclusive Science</a:t>
            </a:r>
            <a:endParaRPr lang="el-GR" sz="2800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559E68D-C540-C042-AAC9-4A8E3DD154DE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rot="5400000">
            <a:off x="6267282" y="-1947038"/>
            <a:ext cx="1625128" cy="9072180"/>
          </a:xfrm>
          <a:prstGeom prst="bentConnector3">
            <a:avLst>
              <a:gd name="adj1" fmla="val 66309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8DC6DAED-2067-4945-9741-9873C02EB39C}"/>
              </a:ext>
            </a:extLst>
          </p:cNvPr>
          <p:cNvCxnSpPr>
            <a:cxnSpLocks/>
            <a:stCxn id="7" idx="2"/>
            <a:endCxn id="8" idx="3"/>
          </p:cNvCxnSpPr>
          <p:nvPr/>
        </p:nvCxnSpPr>
        <p:spPr>
          <a:xfrm rot="5400000">
            <a:off x="8535328" y="321009"/>
            <a:ext cx="1625128" cy="4536090"/>
          </a:xfrm>
          <a:prstGeom prst="bentConnector3">
            <a:avLst>
              <a:gd name="adj1" fmla="val 66309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6152A6D6-7273-8342-91B4-966B271B02A4}"/>
              </a:ext>
            </a:extLst>
          </p:cNvPr>
          <p:cNvCxnSpPr>
            <a:cxnSpLocks/>
            <a:stCxn id="7" idx="2"/>
            <a:endCxn id="10" idx="3"/>
          </p:cNvCxnSpPr>
          <p:nvPr/>
        </p:nvCxnSpPr>
        <p:spPr>
          <a:xfrm rot="16200000" flipH="1">
            <a:off x="10803372" y="2589051"/>
            <a:ext cx="1625128" cy="2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05EC0644-A022-334F-B1B2-1FD9AEC69C5A}"/>
              </a:ext>
            </a:extLst>
          </p:cNvPr>
          <p:cNvCxnSpPr>
            <a:cxnSpLocks/>
            <a:stCxn id="7" idx="2"/>
            <a:endCxn id="11" idx="3"/>
          </p:cNvCxnSpPr>
          <p:nvPr/>
        </p:nvCxnSpPr>
        <p:spPr>
          <a:xfrm rot="16200000" flipH="1">
            <a:off x="13071416" y="321007"/>
            <a:ext cx="1625128" cy="4536090"/>
          </a:xfrm>
          <a:prstGeom prst="bentConnector3">
            <a:avLst>
              <a:gd name="adj1" fmla="val 66309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D770BD34-DC08-7043-BC35-C8E8FD86DF4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339460" y="-1692387"/>
            <a:ext cx="1625128" cy="9072182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2EEB08D-1EA1-4144-B25E-97C7657A7A27}"/>
              </a:ext>
            </a:extLst>
          </p:cNvPr>
          <p:cNvSpPr/>
          <p:nvPr/>
        </p:nvSpPr>
        <p:spPr>
          <a:xfrm>
            <a:off x="13920194" y="1661272"/>
            <a:ext cx="9217024" cy="8640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400" dirty="0">
                <a:latin typeface="Times" pitchFamily="2" charset="0"/>
              </a:rPr>
              <a:t>Project Coordinator (GANIL) + 3 Deputies</a:t>
            </a:r>
          </a:p>
          <a:p>
            <a:pPr algn="ctr"/>
            <a:r>
              <a:rPr lang="fr-FR" sz="2400" dirty="0">
                <a:latin typeface="Times" pitchFamily="2" charset="0"/>
              </a:rPr>
              <a:t>Project Office INFN</a:t>
            </a:r>
            <a:endParaRPr lang="el-GR" sz="2400" dirty="0">
              <a:latin typeface="Times" pitchFamily="2" charset="0"/>
            </a:endParaRP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FA89E811-15EA-074F-BBC0-3BC1D8B3C2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729942" y="887915"/>
            <a:ext cx="40952" cy="2304258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7180FB7-0800-E94A-9BF1-D569A7250A64}"/>
              </a:ext>
            </a:extLst>
          </p:cNvPr>
          <p:cNvSpPr/>
          <p:nvPr/>
        </p:nvSpPr>
        <p:spPr>
          <a:xfrm>
            <a:off x="5711282" y="1673427"/>
            <a:ext cx="3600400" cy="7741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/>
              <a:t>Governing Board</a:t>
            </a:r>
            <a:endParaRPr lang="el-GR" sz="3200" dirty="0"/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7395AEF5-AD17-324D-B873-CC6D5C004144}"/>
              </a:ext>
            </a:extLst>
          </p:cNvPr>
          <p:cNvCxnSpPr>
            <a:cxnSpLocks/>
            <a:stCxn id="7" idx="2"/>
            <a:endCxn id="20" idx="3"/>
          </p:cNvCxnSpPr>
          <p:nvPr/>
        </p:nvCxnSpPr>
        <p:spPr>
          <a:xfrm rot="5400000">
            <a:off x="10321794" y="766379"/>
            <a:ext cx="284032" cy="2304254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4596625-9D83-9446-96C5-2B47C52BCA47}"/>
              </a:ext>
            </a:extLst>
          </p:cNvPr>
          <p:cNvCxnSpPr>
            <a:cxnSpLocks/>
            <a:stCxn id="37" idx="4"/>
            <a:endCxn id="52" idx="1"/>
          </p:cNvCxnSpPr>
          <p:nvPr/>
        </p:nvCxnSpPr>
        <p:spPr>
          <a:xfrm rot="16200000" flipH="1">
            <a:off x="-445404" y="6533964"/>
            <a:ext cx="3672408" cy="288032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D001B2C7-CA9E-004A-BED7-F8AB2F4CACCC}"/>
              </a:ext>
            </a:extLst>
          </p:cNvPr>
          <p:cNvCxnSpPr>
            <a:cxnSpLocks/>
            <a:stCxn id="37" idx="4"/>
            <a:endCxn id="51" idx="1"/>
          </p:cNvCxnSpPr>
          <p:nvPr/>
        </p:nvCxnSpPr>
        <p:spPr>
          <a:xfrm rot="16200000" flipH="1">
            <a:off x="274676" y="5813884"/>
            <a:ext cx="2232248" cy="288032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7D525AA6-354F-3E46-92D4-694479F8436E}"/>
              </a:ext>
            </a:extLst>
          </p:cNvPr>
          <p:cNvCxnSpPr>
            <a:cxnSpLocks/>
            <a:stCxn id="37" idx="4"/>
            <a:endCxn id="50" idx="1"/>
          </p:cNvCxnSpPr>
          <p:nvPr/>
        </p:nvCxnSpPr>
        <p:spPr>
          <a:xfrm rot="16200000" flipH="1">
            <a:off x="994756" y="5093804"/>
            <a:ext cx="792088" cy="288032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BBCCCDA-37B3-D345-97FD-49C14055D915}"/>
              </a:ext>
            </a:extLst>
          </p:cNvPr>
          <p:cNvSpPr/>
          <p:nvPr/>
        </p:nvSpPr>
        <p:spPr>
          <a:xfrm>
            <a:off x="526704" y="9410799"/>
            <a:ext cx="388843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Management Team</a:t>
            </a:r>
            <a:endParaRPr lang="el-GR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5D622C-48A7-BB4D-BE83-A3BCA0595E68}"/>
              </a:ext>
            </a:extLst>
          </p:cNvPr>
          <p:cNvSpPr/>
          <p:nvPr/>
        </p:nvSpPr>
        <p:spPr>
          <a:xfrm>
            <a:off x="526704" y="10346903"/>
            <a:ext cx="388843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Project Office</a:t>
            </a:r>
            <a:endParaRPr lang="el-GR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CDACD4-CE10-F449-86F5-E6A680D7207C}"/>
              </a:ext>
            </a:extLst>
          </p:cNvPr>
          <p:cNvSpPr/>
          <p:nvPr/>
        </p:nvSpPr>
        <p:spPr>
          <a:xfrm>
            <a:off x="526704" y="11283007"/>
            <a:ext cx="388843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Governing Board</a:t>
            </a:r>
            <a:endParaRPr lang="el-GR" sz="2800" dirty="0"/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9937EDCA-CDCE-4E49-894B-743E71AF84D2}"/>
              </a:ext>
            </a:extLst>
          </p:cNvPr>
          <p:cNvCxnSpPr>
            <a:cxnSpLocks/>
            <a:stCxn id="34" idx="4"/>
            <a:endCxn id="53" idx="1"/>
          </p:cNvCxnSpPr>
          <p:nvPr/>
        </p:nvCxnSpPr>
        <p:spPr>
          <a:xfrm rot="16200000" flipH="1">
            <a:off x="5675276" y="5165812"/>
            <a:ext cx="792088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D10D7B1E-21B0-9E47-84A1-7A128A381BFF}"/>
              </a:ext>
            </a:extLst>
          </p:cNvPr>
          <p:cNvCxnSpPr>
            <a:cxnSpLocks/>
            <a:stCxn id="34" idx="4"/>
            <a:endCxn id="54" idx="1"/>
          </p:cNvCxnSpPr>
          <p:nvPr/>
        </p:nvCxnSpPr>
        <p:spPr>
          <a:xfrm rot="16200000" flipH="1">
            <a:off x="5070411" y="5770678"/>
            <a:ext cx="2001822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EB128268-30F1-064C-B4BF-8954367E463C}"/>
              </a:ext>
            </a:extLst>
          </p:cNvPr>
          <p:cNvCxnSpPr>
            <a:cxnSpLocks/>
            <a:stCxn id="34" idx="4"/>
            <a:endCxn id="55" idx="1"/>
          </p:cNvCxnSpPr>
          <p:nvPr/>
        </p:nvCxnSpPr>
        <p:spPr>
          <a:xfrm rot="16200000" flipH="1">
            <a:off x="4465542" y="6375546"/>
            <a:ext cx="3211556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9D524CBC-D27D-6045-BCF1-B80C256BB296}"/>
              </a:ext>
            </a:extLst>
          </p:cNvPr>
          <p:cNvCxnSpPr>
            <a:cxnSpLocks/>
            <a:stCxn id="34" idx="4"/>
          </p:cNvCxnSpPr>
          <p:nvPr/>
        </p:nvCxnSpPr>
        <p:spPr>
          <a:xfrm rot="16200000" flipH="1">
            <a:off x="3860677" y="6980412"/>
            <a:ext cx="4421290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F9027C03-C931-5348-AA95-86737799C7E2}"/>
              </a:ext>
            </a:extLst>
          </p:cNvPr>
          <p:cNvCxnSpPr>
            <a:cxnSpLocks/>
            <a:stCxn id="34" idx="4"/>
            <a:endCxn id="56" idx="1"/>
          </p:cNvCxnSpPr>
          <p:nvPr/>
        </p:nvCxnSpPr>
        <p:spPr>
          <a:xfrm rot="16200000" flipH="1">
            <a:off x="3860677" y="6980412"/>
            <a:ext cx="4421290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EFF03FE4-B072-E044-88E0-A7FB2A0B5D9B}"/>
              </a:ext>
            </a:extLst>
          </p:cNvPr>
          <p:cNvCxnSpPr>
            <a:cxnSpLocks/>
            <a:stCxn id="34" idx="4"/>
            <a:endCxn id="57" idx="1"/>
          </p:cNvCxnSpPr>
          <p:nvPr/>
        </p:nvCxnSpPr>
        <p:spPr>
          <a:xfrm rot="16200000" flipH="1">
            <a:off x="3255809" y="7585280"/>
            <a:ext cx="5631026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7A38887D-24B5-294C-BBF9-4E3737F93E5E}"/>
              </a:ext>
            </a:extLst>
          </p:cNvPr>
          <p:cNvSpPr/>
          <p:nvPr/>
        </p:nvSpPr>
        <p:spPr>
          <a:xfrm>
            <a:off x="5855296" y="4553744"/>
            <a:ext cx="288032" cy="288032"/>
          </a:xfrm>
          <a:prstGeom prst="ellips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BFF076-7D45-1D4D-9705-32226A2573DA}"/>
              </a:ext>
            </a:extLst>
          </p:cNvPr>
          <p:cNvSpPr/>
          <p:nvPr/>
        </p:nvSpPr>
        <p:spPr>
          <a:xfrm>
            <a:off x="10175776" y="4553744"/>
            <a:ext cx="288032" cy="288032"/>
          </a:xfrm>
          <a:prstGeom prst="ellips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01F514D-858B-2946-A25E-EEDE15096BA1}"/>
              </a:ext>
            </a:extLst>
          </p:cNvPr>
          <p:cNvSpPr/>
          <p:nvPr/>
        </p:nvSpPr>
        <p:spPr>
          <a:xfrm>
            <a:off x="14784288" y="4553744"/>
            <a:ext cx="288032" cy="288032"/>
          </a:xfrm>
          <a:prstGeom prst="ellips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780ABF-7CE6-2742-B960-9FEBD30A7DAF}"/>
              </a:ext>
            </a:extLst>
          </p:cNvPr>
          <p:cNvSpPr/>
          <p:nvPr/>
        </p:nvSpPr>
        <p:spPr>
          <a:xfrm>
            <a:off x="1102768" y="4553744"/>
            <a:ext cx="288032" cy="288032"/>
          </a:xfrm>
          <a:prstGeom prst="ellips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A429BFED-8060-4A49-9E4A-C713C778F717}"/>
              </a:ext>
            </a:extLst>
          </p:cNvPr>
          <p:cNvCxnSpPr>
            <a:cxnSpLocks/>
            <a:stCxn id="35" idx="4"/>
            <a:endCxn id="58" idx="1"/>
          </p:cNvCxnSpPr>
          <p:nvPr/>
        </p:nvCxnSpPr>
        <p:spPr>
          <a:xfrm rot="16200000" flipH="1">
            <a:off x="9995756" y="5165812"/>
            <a:ext cx="792088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B98EF62B-BE7B-D041-8881-45A1EDE29D56}"/>
              </a:ext>
            </a:extLst>
          </p:cNvPr>
          <p:cNvCxnSpPr>
            <a:cxnSpLocks/>
            <a:stCxn id="35" idx="4"/>
            <a:endCxn id="59" idx="1"/>
          </p:cNvCxnSpPr>
          <p:nvPr/>
        </p:nvCxnSpPr>
        <p:spPr>
          <a:xfrm rot="16200000" flipH="1">
            <a:off x="9390891" y="5770678"/>
            <a:ext cx="2001822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83F7D0D3-AF6F-A34D-92E4-B0D489349E34}"/>
              </a:ext>
            </a:extLst>
          </p:cNvPr>
          <p:cNvCxnSpPr>
            <a:cxnSpLocks/>
            <a:stCxn id="35" idx="4"/>
            <a:endCxn id="60" idx="1"/>
          </p:cNvCxnSpPr>
          <p:nvPr/>
        </p:nvCxnSpPr>
        <p:spPr>
          <a:xfrm rot="16200000" flipH="1">
            <a:off x="8718010" y="6443558"/>
            <a:ext cx="3347580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B1C28308-10D6-E04E-BEBD-ED940F8E8D79}"/>
              </a:ext>
            </a:extLst>
          </p:cNvPr>
          <p:cNvCxnSpPr>
            <a:cxnSpLocks/>
            <a:stCxn id="35" idx="4"/>
            <a:endCxn id="61" idx="1"/>
          </p:cNvCxnSpPr>
          <p:nvPr/>
        </p:nvCxnSpPr>
        <p:spPr>
          <a:xfrm rot="16200000" flipH="1">
            <a:off x="8181157" y="6980412"/>
            <a:ext cx="4421290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F2391C88-BCC9-4541-ADE7-16B4D762D88C}"/>
              </a:ext>
            </a:extLst>
          </p:cNvPr>
          <p:cNvCxnSpPr>
            <a:cxnSpLocks/>
            <a:stCxn id="36" idx="4"/>
            <a:endCxn id="62" idx="1"/>
          </p:cNvCxnSpPr>
          <p:nvPr/>
        </p:nvCxnSpPr>
        <p:spPr>
          <a:xfrm rot="16200000" flipH="1">
            <a:off x="14604268" y="5165812"/>
            <a:ext cx="792088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7D36243-FF67-3641-8E3A-06C33F518609}"/>
              </a:ext>
            </a:extLst>
          </p:cNvPr>
          <p:cNvCxnSpPr>
            <a:cxnSpLocks/>
            <a:stCxn id="36" idx="4"/>
            <a:endCxn id="63" idx="1"/>
          </p:cNvCxnSpPr>
          <p:nvPr/>
        </p:nvCxnSpPr>
        <p:spPr>
          <a:xfrm rot="16200000" flipH="1">
            <a:off x="13999403" y="5770678"/>
            <a:ext cx="2001822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72ECEB6E-ABBA-C945-9ED1-3F3528D5D291}"/>
              </a:ext>
            </a:extLst>
          </p:cNvPr>
          <p:cNvCxnSpPr>
            <a:cxnSpLocks/>
            <a:stCxn id="36" idx="4"/>
            <a:endCxn id="64" idx="1"/>
          </p:cNvCxnSpPr>
          <p:nvPr/>
        </p:nvCxnSpPr>
        <p:spPr>
          <a:xfrm rot="16200000" flipH="1">
            <a:off x="13394534" y="6375546"/>
            <a:ext cx="3211556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854D2E48-71AC-D947-B3C9-E3B129928256}"/>
              </a:ext>
            </a:extLst>
          </p:cNvPr>
          <p:cNvCxnSpPr>
            <a:cxnSpLocks/>
            <a:stCxn id="36" idx="4"/>
          </p:cNvCxnSpPr>
          <p:nvPr/>
        </p:nvCxnSpPr>
        <p:spPr>
          <a:xfrm rot="16200000" flipH="1">
            <a:off x="12789669" y="6980412"/>
            <a:ext cx="4421290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1A34267F-29D9-BB4D-8518-1FA83CDA090C}"/>
              </a:ext>
            </a:extLst>
          </p:cNvPr>
          <p:cNvCxnSpPr>
            <a:cxnSpLocks/>
            <a:stCxn id="36" idx="4"/>
            <a:endCxn id="65" idx="1"/>
          </p:cNvCxnSpPr>
          <p:nvPr/>
        </p:nvCxnSpPr>
        <p:spPr>
          <a:xfrm rot="16200000" flipH="1">
            <a:off x="12732060" y="7038020"/>
            <a:ext cx="4536504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E51E4622-86AB-1540-B603-8801865330C3}"/>
              </a:ext>
            </a:extLst>
          </p:cNvPr>
          <p:cNvCxnSpPr>
            <a:cxnSpLocks/>
            <a:endCxn id="66" idx="1"/>
          </p:cNvCxnSpPr>
          <p:nvPr/>
        </p:nvCxnSpPr>
        <p:spPr>
          <a:xfrm rot="16200000" flipH="1">
            <a:off x="19068764" y="5165812"/>
            <a:ext cx="792088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71522C69-98CA-F646-ACFC-5D48487BECCD}"/>
              </a:ext>
            </a:extLst>
          </p:cNvPr>
          <p:cNvCxnSpPr>
            <a:cxnSpLocks/>
            <a:endCxn id="67" idx="1"/>
          </p:cNvCxnSpPr>
          <p:nvPr/>
        </p:nvCxnSpPr>
        <p:spPr>
          <a:xfrm rot="16200000" flipH="1">
            <a:off x="18463899" y="5770678"/>
            <a:ext cx="2001822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F7ED1E7E-5534-374A-86C4-A43EAB415A29}"/>
              </a:ext>
            </a:extLst>
          </p:cNvPr>
          <p:cNvCxnSpPr>
            <a:cxnSpLocks/>
            <a:endCxn id="68" idx="1"/>
          </p:cNvCxnSpPr>
          <p:nvPr/>
        </p:nvCxnSpPr>
        <p:spPr>
          <a:xfrm rot="16200000" flipH="1">
            <a:off x="17859030" y="6375546"/>
            <a:ext cx="3211556" cy="14401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Table 9">
            <a:extLst>
              <a:ext uri="{FF2B5EF4-FFF2-40B4-BE49-F238E27FC236}">
                <a16:creationId xmlns:a16="http://schemas.microsoft.com/office/drawing/2014/main" id="{E91F045F-7063-C444-A908-578F6ACDE949}"/>
              </a:ext>
            </a:extLst>
          </p:cNvPr>
          <p:cNvGraphicFramePr>
            <a:graphicFrameLocks noGrp="1"/>
          </p:cNvGraphicFramePr>
          <p:nvPr/>
        </p:nvGraphicFramePr>
        <p:xfrm>
          <a:off x="1534816" y="5129808"/>
          <a:ext cx="2880320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470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235620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1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Project Management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1" name="Table 9">
            <a:extLst>
              <a:ext uri="{FF2B5EF4-FFF2-40B4-BE49-F238E27FC236}">
                <a16:creationId xmlns:a16="http://schemas.microsoft.com/office/drawing/2014/main" id="{0E755C03-0D18-F247-8658-75803A810644}"/>
              </a:ext>
            </a:extLst>
          </p:cNvPr>
          <p:cNvGraphicFramePr>
            <a:graphicFrameLocks noGrp="1"/>
          </p:cNvGraphicFramePr>
          <p:nvPr/>
        </p:nvGraphicFramePr>
        <p:xfrm>
          <a:off x="1534816" y="6569968"/>
          <a:ext cx="2880320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470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235620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2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Information Flow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2" name="Table 9">
            <a:extLst>
              <a:ext uri="{FF2B5EF4-FFF2-40B4-BE49-F238E27FC236}">
                <a16:creationId xmlns:a16="http://schemas.microsoft.com/office/drawing/2014/main" id="{2BF3BC3F-9CC4-364D-AB16-46332E7C62EE}"/>
              </a:ext>
            </a:extLst>
          </p:cNvPr>
          <p:cNvGraphicFramePr>
            <a:graphicFrameLocks noGrp="1"/>
          </p:cNvGraphicFramePr>
          <p:nvPr/>
        </p:nvGraphicFramePr>
        <p:xfrm>
          <a:off x="1534816" y="8010128"/>
          <a:ext cx="2880320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470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235620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3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Contacts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3" name="Table 9">
            <a:extLst>
              <a:ext uri="{FF2B5EF4-FFF2-40B4-BE49-F238E27FC236}">
                <a16:creationId xmlns:a16="http://schemas.microsoft.com/office/drawing/2014/main" id="{9014D438-0470-3A40-81A0-8FB1E8687F59}"/>
              </a:ext>
            </a:extLst>
          </p:cNvPr>
          <p:cNvGraphicFramePr>
            <a:graphicFrameLocks noGrp="1"/>
          </p:cNvGraphicFramePr>
          <p:nvPr/>
        </p:nvGraphicFramePr>
        <p:xfrm>
          <a:off x="6143329" y="5129808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1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Stable Beam Facilities</a:t>
                      </a:r>
                      <a:endParaRPr lang="el-GR" sz="2400" b="1" kern="1200" dirty="0">
                        <a:solidFill>
                          <a:srgbClr val="C00000"/>
                        </a:solidFill>
                        <a:latin typeface="Times" pitchFamily="2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4" name="Table 9">
            <a:extLst>
              <a:ext uri="{FF2B5EF4-FFF2-40B4-BE49-F238E27FC236}">
                <a16:creationId xmlns:a16="http://schemas.microsoft.com/office/drawing/2014/main" id="{F12427C4-C5E8-A84D-94EF-979EF3B3BBAC}"/>
              </a:ext>
            </a:extLst>
          </p:cNvPr>
          <p:cNvGraphicFramePr>
            <a:graphicFrameLocks noGrp="1"/>
          </p:cNvGraphicFramePr>
          <p:nvPr/>
        </p:nvGraphicFramePr>
        <p:xfrm>
          <a:off x="6143329" y="6339542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2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Radioactive Ion Beams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5" name="Table 9">
            <a:extLst>
              <a:ext uri="{FF2B5EF4-FFF2-40B4-BE49-F238E27FC236}">
                <a16:creationId xmlns:a16="http://schemas.microsoft.com/office/drawing/2014/main" id="{2E2D6391-4673-834A-8ECB-CCFD7EC36F23}"/>
              </a:ext>
            </a:extLst>
          </p:cNvPr>
          <p:cNvGraphicFramePr>
            <a:graphicFrameLocks noGrp="1"/>
          </p:cNvGraphicFramePr>
          <p:nvPr/>
        </p:nvGraphicFramePr>
        <p:xfrm>
          <a:off x="6143329" y="7549276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3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Neutron Beam Facilities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6" name="Table 9">
            <a:extLst>
              <a:ext uri="{FF2B5EF4-FFF2-40B4-BE49-F238E27FC236}">
                <a16:creationId xmlns:a16="http://schemas.microsoft.com/office/drawing/2014/main" id="{B43CD207-50B1-7544-91D8-9BE98FDA003C}"/>
              </a:ext>
            </a:extLst>
          </p:cNvPr>
          <p:cNvGraphicFramePr>
            <a:graphicFrameLocks noGrp="1"/>
          </p:cNvGraphicFramePr>
          <p:nvPr/>
        </p:nvGraphicFramePr>
        <p:xfrm>
          <a:off x="6143328" y="8759010"/>
          <a:ext cx="3600400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2928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95747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</a:t>
                      </a:r>
                    </a:p>
                    <a:p>
                      <a:pPr algn="ctr"/>
                      <a:r>
                        <a:rPr lang="en-US" sz="2200" dirty="0"/>
                        <a:t>4</a:t>
                      </a:r>
                      <a:endParaRPr lang="el-GR" sz="2200" dirty="0"/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kern="1200" dirty="0">
                          <a:solidFill>
                            <a:srgbClr val="C00000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Theoretical support for Experiments</a:t>
                      </a:r>
                      <a:endParaRPr lang="el-GR" sz="2600" b="1" kern="1200" dirty="0">
                        <a:solidFill>
                          <a:srgbClr val="C00000"/>
                        </a:solidFill>
                        <a:latin typeface="Times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7" name="Table 9">
            <a:extLst>
              <a:ext uri="{FF2B5EF4-FFF2-40B4-BE49-F238E27FC236}">
                <a16:creationId xmlns:a16="http://schemas.microsoft.com/office/drawing/2014/main" id="{CA21F5FA-81EF-174B-AFEC-189BA861204D}"/>
              </a:ext>
            </a:extLst>
          </p:cNvPr>
          <p:cNvGraphicFramePr>
            <a:graphicFrameLocks noGrp="1"/>
          </p:cNvGraphicFramePr>
          <p:nvPr/>
        </p:nvGraphicFramePr>
        <p:xfrm>
          <a:off x="6143328" y="9968746"/>
          <a:ext cx="3600400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2928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95747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5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Service Improvements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8" name="Table 9">
            <a:extLst>
              <a:ext uri="{FF2B5EF4-FFF2-40B4-BE49-F238E27FC236}">
                <a16:creationId xmlns:a16="http://schemas.microsoft.com/office/drawing/2014/main" id="{419A6FAA-B090-F546-8FD6-2EAF2E24E707}"/>
              </a:ext>
            </a:extLst>
          </p:cNvPr>
          <p:cNvGraphicFramePr>
            <a:graphicFrameLocks noGrp="1"/>
          </p:cNvGraphicFramePr>
          <p:nvPr/>
        </p:nvGraphicFramePr>
        <p:xfrm>
          <a:off x="10463809" y="5129808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1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Material Testing Facilities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59" name="Table 9">
            <a:extLst>
              <a:ext uri="{FF2B5EF4-FFF2-40B4-BE49-F238E27FC236}">
                <a16:creationId xmlns:a16="http://schemas.microsoft.com/office/drawing/2014/main" id="{48930F86-F8B0-8648-81E4-E62E52CA1FEA}"/>
              </a:ext>
            </a:extLst>
          </p:cNvPr>
          <p:cNvGraphicFramePr>
            <a:graphicFrameLocks noGrp="1"/>
          </p:cNvGraphicFramePr>
          <p:nvPr/>
        </p:nvGraphicFramePr>
        <p:xfrm>
          <a:off x="10463809" y="6339542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2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Technology Infrastructures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0" name="Table 9">
            <a:extLst>
              <a:ext uri="{FF2B5EF4-FFF2-40B4-BE49-F238E27FC236}">
                <a16:creationId xmlns:a16="http://schemas.microsoft.com/office/drawing/2014/main" id="{2994538D-4376-3A41-B8F3-4C60C3345E5E}"/>
              </a:ext>
            </a:extLst>
          </p:cNvPr>
          <p:cNvGraphicFramePr>
            <a:graphicFrameLocks noGrp="1"/>
          </p:cNvGraphicFramePr>
          <p:nvPr/>
        </p:nvGraphicFramePr>
        <p:xfrm>
          <a:off x="10463809" y="7549276"/>
          <a:ext cx="3600402" cy="12801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3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Electron and Plasma Beam Facilities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1" name="Table 9">
            <a:extLst>
              <a:ext uri="{FF2B5EF4-FFF2-40B4-BE49-F238E27FC236}">
                <a16:creationId xmlns:a16="http://schemas.microsoft.com/office/drawing/2014/main" id="{760A4BA0-EF9C-BD49-9CDF-6E598B628775}"/>
              </a:ext>
            </a:extLst>
          </p:cNvPr>
          <p:cNvGraphicFramePr>
            <a:graphicFrameLocks noGrp="1"/>
          </p:cNvGraphicFramePr>
          <p:nvPr/>
        </p:nvGraphicFramePr>
        <p:xfrm>
          <a:off x="10463809" y="8759010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4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2" name="Table 9">
            <a:extLst>
              <a:ext uri="{FF2B5EF4-FFF2-40B4-BE49-F238E27FC236}">
                <a16:creationId xmlns:a16="http://schemas.microsoft.com/office/drawing/2014/main" id="{33B20A41-7325-A849-9E57-D302DD83D0A8}"/>
              </a:ext>
            </a:extLst>
          </p:cNvPr>
          <p:cNvGraphicFramePr>
            <a:graphicFrameLocks noGrp="1"/>
          </p:cNvGraphicFramePr>
          <p:nvPr/>
        </p:nvGraphicFramePr>
        <p:xfrm>
          <a:off x="15072321" y="5129808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1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Test </a:t>
                      </a:r>
                      <a:r>
                        <a:rPr lang="fr-FR" sz="2400" b="0" kern="1200" dirty="0" err="1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Beams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3" name="Table 9">
            <a:extLst>
              <a:ext uri="{FF2B5EF4-FFF2-40B4-BE49-F238E27FC236}">
                <a16:creationId xmlns:a16="http://schemas.microsoft.com/office/drawing/2014/main" id="{7589561F-D8AA-124C-86CA-7832C9BC61F8}"/>
              </a:ext>
            </a:extLst>
          </p:cNvPr>
          <p:cNvGraphicFramePr>
            <a:graphicFrameLocks noGrp="1"/>
          </p:cNvGraphicFramePr>
          <p:nvPr/>
        </p:nvGraphicFramePr>
        <p:xfrm>
          <a:off x="15072321" y="6339542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2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Detector Characterization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4" name="Table 9">
            <a:extLst>
              <a:ext uri="{FF2B5EF4-FFF2-40B4-BE49-F238E27FC236}">
                <a16:creationId xmlns:a16="http://schemas.microsoft.com/office/drawing/2014/main" id="{84B66E4B-F7B0-E24B-90EA-41DF6EA60F2B}"/>
              </a:ext>
            </a:extLst>
          </p:cNvPr>
          <p:cNvGraphicFramePr>
            <a:graphicFrameLocks noGrp="1"/>
          </p:cNvGraphicFramePr>
          <p:nvPr/>
        </p:nvGraphicFramePr>
        <p:xfrm>
          <a:off x="15072321" y="7549276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3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Irradiation Facilities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5" name="Table 9">
            <a:extLst>
              <a:ext uri="{FF2B5EF4-FFF2-40B4-BE49-F238E27FC236}">
                <a16:creationId xmlns:a16="http://schemas.microsoft.com/office/drawing/2014/main" id="{9FF1B9C6-97DB-CA49-BD01-C0EF33FB3FAC}"/>
              </a:ext>
            </a:extLst>
          </p:cNvPr>
          <p:cNvGraphicFramePr>
            <a:graphicFrameLocks noGrp="1"/>
          </p:cNvGraphicFramePr>
          <p:nvPr/>
        </p:nvGraphicFramePr>
        <p:xfrm>
          <a:off x="15072320" y="8874224"/>
          <a:ext cx="362803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95747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</a:t>
                      </a:r>
                    </a:p>
                    <a:p>
                      <a:pPr algn="ctr"/>
                      <a:r>
                        <a:rPr lang="en-US" sz="2200" dirty="0"/>
                        <a:t>4</a:t>
                      </a:r>
                      <a:endParaRPr lang="el-GR" sz="2200" dirty="0"/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Service Improvements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6" name="Table 9">
            <a:extLst>
              <a:ext uri="{FF2B5EF4-FFF2-40B4-BE49-F238E27FC236}">
                <a16:creationId xmlns:a16="http://schemas.microsoft.com/office/drawing/2014/main" id="{9453B4DC-184E-3542-8906-6AED744E578B}"/>
              </a:ext>
            </a:extLst>
          </p:cNvPr>
          <p:cNvGraphicFramePr>
            <a:graphicFrameLocks noGrp="1"/>
          </p:cNvGraphicFramePr>
          <p:nvPr/>
        </p:nvGraphicFramePr>
        <p:xfrm>
          <a:off x="19536817" y="5129808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1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Diversity Dissemination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7" name="Table 9">
            <a:extLst>
              <a:ext uri="{FF2B5EF4-FFF2-40B4-BE49-F238E27FC236}">
                <a16:creationId xmlns:a16="http://schemas.microsoft.com/office/drawing/2014/main" id="{EBE95145-E987-ED4F-A5D7-41DCC23EDCCF}"/>
              </a:ext>
            </a:extLst>
          </p:cNvPr>
          <p:cNvGraphicFramePr>
            <a:graphicFrameLocks noGrp="1"/>
          </p:cNvGraphicFramePr>
          <p:nvPr/>
        </p:nvGraphicFramePr>
        <p:xfrm>
          <a:off x="19536817" y="6339542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2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rgbClr val="C00000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Open Data</a:t>
                      </a:r>
                      <a:endParaRPr lang="el-GR" sz="3600" b="1" kern="1200" dirty="0">
                        <a:solidFill>
                          <a:srgbClr val="C00000"/>
                        </a:solidFill>
                        <a:latin typeface="Times" pitchFamily="2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8" name="Table 9">
            <a:extLst>
              <a:ext uri="{FF2B5EF4-FFF2-40B4-BE49-F238E27FC236}">
                <a16:creationId xmlns:a16="http://schemas.microsoft.com/office/drawing/2014/main" id="{CC24968C-BDB0-0E4B-9B7E-349AF400AB92}"/>
              </a:ext>
            </a:extLst>
          </p:cNvPr>
          <p:cNvGraphicFramePr>
            <a:graphicFrameLocks noGrp="1"/>
          </p:cNvGraphicFramePr>
          <p:nvPr/>
        </p:nvGraphicFramePr>
        <p:xfrm>
          <a:off x="19536817" y="7549276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3 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Machine Learning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graphicFrame>
        <p:nvGraphicFramePr>
          <p:cNvPr id="69" name="Table 9">
            <a:extLst>
              <a:ext uri="{FF2B5EF4-FFF2-40B4-BE49-F238E27FC236}">
                <a16:creationId xmlns:a16="http://schemas.microsoft.com/office/drawing/2014/main" id="{957CBB6B-C081-6043-A2A0-828E972462B1}"/>
              </a:ext>
            </a:extLst>
          </p:cNvPr>
          <p:cNvGraphicFramePr>
            <a:graphicFrameLocks noGrp="1"/>
          </p:cNvGraphicFramePr>
          <p:nvPr/>
        </p:nvGraphicFramePr>
        <p:xfrm>
          <a:off x="19508747" y="8727214"/>
          <a:ext cx="3600402" cy="10081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771217601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val="360199551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Task 4</a:t>
                      </a:r>
                      <a:endParaRPr lang="el-GR" sz="2200" dirty="0"/>
                    </a:p>
                  </a:txBody>
                  <a:tcPr marL="182880" marR="182880" marT="91440" marB="9144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endParaRPr lang="el-GR" sz="2400" b="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494133"/>
                  </a:ext>
                </a:extLst>
              </a:tr>
            </a:tbl>
          </a:graphicData>
        </a:graphic>
      </p:graphicFrame>
      <p:cxnSp>
        <p:nvCxnSpPr>
          <p:cNvPr id="70" name="Elbow Connector 265">
            <a:extLst>
              <a:ext uri="{FF2B5EF4-FFF2-40B4-BE49-F238E27FC236}">
                <a16:creationId xmlns:a16="http://schemas.microsoft.com/office/drawing/2014/main" id="{6FDA5DA5-530A-FA48-80C2-50EDB43D2952}"/>
              </a:ext>
            </a:extLst>
          </p:cNvPr>
          <p:cNvCxnSpPr>
            <a:cxnSpLocks/>
            <a:endCxn id="69" idx="1"/>
          </p:cNvCxnSpPr>
          <p:nvPr/>
        </p:nvCxnSpPr>
        <p:spPr>
          <a:xfrm rot="16200000" flipH="1">
            <a:off x="17256027" y="6978549"/>
            <a:ext cx="4389494" cy="11594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DA816A20-DEA2-624A-834C-FF0228E9544E}"/>
              </a:ext>
            </a:extLst>
          </p:cNvPr>
          <p:cNvSpPr/>
          <p:nvPr/>
        </p:nvSpPr>
        <p:spPr>
          <a:xfrm>
            <a:off x="4523354" y="2589052"/>
            <a:ext cx="5616622" cy="978582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60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EC85828-2866-66B9-C6AE-E559A518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5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95626" y="13081000"/>
            <a:ext cx="26878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4" name="Text"/>
          <p:cNvSpPr txBox="1">
            <a:spLocks noGrp="1"/>
          </p:cNvSpPr>
          <p:nvPr>
            <p:ph type="body" idx="13"/>
          </p:nvPr>
        </p:nvSpPr>
        <p:spPr>
          <a:xfrm>
            <a:off x="6129842" y="46166"/>
            <a:ext cx="16692683" cy="10259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WP2</a:t>
            </a:r>
            <a:endParaRPr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8288C4-2522-8359-F9DF-122E49FCBBD4}"/>
              </a:ext>
            </a:extLst>
          </p:cNvPr>
          <p:cNvSpPr txBox="1"/>
          <p:nvPr/>
        </p:nvSpPr>
        <p:spPr>
          <a:xfrm>
            <a:off x="209795" y="1182219"/>
            <a:ext cx="16063409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scientific goal of the WP2 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is to provide enhanced opportunities for exploring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nuclei under extreme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conditions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</a:t>
            </a:r>
            <a:r>
              <a:rPr kumimoji="0" lang="en-GB" sz="3600" i="0" u="none" strike="noStrike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high temperatures (T)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GB" sz="3600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GB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angular moment (L)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GB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large isospin (N/Z), i.e. nuclei close to the proton or neutron dripline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with</a:t>
            </a:r>
            <a:r>
              <a:rPr kumimoji="0" lang="en-GB" sz="3600" i="0" u="none" strike="noStrike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extreme masses (A)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4AA9F1C-709A-6A63-A048-9EDD123E8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204" y="1303584"/>
            <a:ext cx="8110796" cy="1081439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E2AFCA1-8F33-1365-AF43-332C81AB70A0}"/>
              </a:ext>
            </a:extLst>
          </p:cNvPr>
          <p:cNvSpPr txBox="1"/>
          <p:nvPr/>
        </p:nvSpPr>
        <p:spPr>
          <a:xfrm>
            <a:off x="186242" y="4652261"/>
            <a:ext cx="16273204" cy="5078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This will be achieved by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providing potential users a Transnational Access to various RIs providing 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</a:t>
            </a:r>
            <a:r>
              <a:rPr lang="en-GB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portofolio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beams of 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stable ions</a:t>
            </a:r>
            <a:r>
              <a:rPr lang="en-GB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ranging from protons to uranium ions;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radioactive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ions: </a:t>
            </a:r>
            <a:r>
              <a:rPr lang="en-GB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 nuclei far from the stability valley, 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developed either by Isotopic Separation On-Line, or by fragmentation induced by fast projectile and </a:t>
            </a:r>
            <a:r>
              <a:rPr lang="en-GB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by In-flight separation;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neutrons 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 various energie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s: 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ranging from few MeV up to 2 GeV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6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3BE26B6-B862-FB5D-9B7A-1C6031B606C8}"/>
              </a:ext>
            </a:extLst>
          </p:cNvPr>
          <p:cNvSpPr txBox="1"/>
          <p:nvPr/>
        </p:nvSpPr>
        <p:spPr>
          <a:xfrm>
            <a:off x="0" y="9743832"/>
            <a:ext cx="16273204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This will be achieved also by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providing potential users a 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Access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to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Theory4Exp facility, with user friendly codes for theoretical preparation and discussion of experimental project.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049C0D0-FFC8-8ECD-922B-9E0D34C37D78}"/>
              </a:ext>
            </a:extLst>
          </p:cNvPr>
          <p:cNvSpPr txBox="1"/>
          <p:nvPr/>
        </p:nvSpPr>
        <p:spPr>
          <a:xfrm>
            <a:off x="0" y="11535253"/>
            <a:ext cx="24115215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Moreover, the project will provide 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improvements 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to all the facilities:</a:t>
            </a:r>
          </a:p>
          <a:p>
            <a:pPr algn="just"/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streamlining the access to RIs,  development of the biomedical applications, improving the ion source and target developments and helping in installations and running traveling detectors.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64909" y="13081000"/>
            <a:ext cx="330220" cy="5950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320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"/>
          <p:cNvSpPr txBox="1">
            <a:spLocks noGrp="1"/>
          </p:cNvSpPr>
          <p:nvPr>
            <p:ph type="body" idx="13"/>
          </p:nvPr>
        </p:nvSpPr>
        <p:spPr>
          <a:xfrm>
            <a:off x="3074915" y="141395"/>
            <a:ext cx="16692683" cy="10259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WP2: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RI and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endParaRPr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8288C4-2522-8359-F9DF-122E49FCBBD4}"/>
              </a:ext>
            </a:extLst>
          </p:cNvPr>
          <p:cNvSpPr txBox="1"/>
          <p:nvPr/>
        </p:nvSpPr>
        <p:spPr>
          <a:xfrm>
            <a:off x="372504" y="1268979"/>
            <a:ext cx="23457515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to Research Infrastructures 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with a large </a:t>
            </a:r>
            <a:r>
              <a:rPr lang="en-GB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portofolio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  of  different types of beams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necessary for production</a:t>
            </a:r>
            <a:r>
              <a:rPr lang="en-GB" sz="3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at extreme conditions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sufficient </a:t>
            </a: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for their studies.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must also  offer </a:t>
            </a:r>
            <a:r>
              <a:rPr lang="en-GB" sz="3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state-of-the-art equipment</a:t>
            </a:r>
            <a:r>
              <a:rPr lang="en-GB" sz="3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Spectrometers and separators: (Super)-FRS, VAMOS, LISE, PRISMA, RITU, MARA, …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DE25CCF9-2550-BB97-9805-7ACF3F47AC23}"/>
              </a:ext>
            </a:extLst>
          </p:cNvPr>
          <p:cNvGrpSpPr/>
          <p:nvPr/>
        </p:nvGrpSpPr>
        <p:grpSpPr>
          <a:xfrm>
            <a:off x="-86066" y="4131301"/>
            <a:ext cx="24097439" cy="8731972"/>
            <a:chOff x="-86066" y="4131301"/>
            <a:chExt cx="24097439" cy="873197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9F40798-2B6F-F927-1BD4-5E4D0A5EC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066" y="5801089"/>
              <a:ext cx="6855455" cy="4368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omparison of FSR and Super-FRS at GSI, Darmstadt [9] | Download Scientific  Diagram">
              <a:extLst>
                <a:ext uri="{FF2B5EF4-FFF2-40B4-BE49-F238E27FC236}">
                  <a16:creationId xmlns:a16="http://schemas.microsoft.com/office/drawing/2014/main" id="{F6152DC3-BDAA-45D0-B0F8-ACD7F3B02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37"/>
            <a:stretch/>
          </p:blipFill>
          <p:spPr bwMode="auto">
            <a:xfrm>
              <a:off x="6478444" y="9421835"/>
              <a:ext cx="10716555" cy="3426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0F8F5027-FBEC-094D-F909-72ECCC2FA37A}"/>
                </a:ext>
              </a:extLst>
            </p:cNvPr>
            <p:cNvSpPr txBox="1"/>
            <p:nvPr/>
          </p:nvSpPr>
          <p:spPr>
            <a:xfrm>
              <a:off x="13653477" y="12268238"/>
              <a:ext cx="216406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3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62713C57-1C3A-712F-130D-9D85AE4655A6}"/>
                </a:ext>
              </a:extLst>
            </p:cNvPr>
            <p:cNvSpPr txBox="1"/>
            <p:nvPr/>
          </p:nvSpPr>
          <p:spPr>
            <a:xfrm>
              <a:off x="4566550" y="4131301"/>
              <a:ext cx="13366180" cy="584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kumimoji="0" lang="en-GB" sz="3200" i="1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Examples </a:t>
              </a:r>
              <a:r>
                <a:rPr lang="en-GB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l</a:t>
              </a:r>
              <a:r>
                <a:rPr kumimoji="0" lang="en-GB" sz="3200" i="1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arge acceptance spectrometers and separators</a:t>
              </a:r>
              <a:endParaRPr lang="pl-P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prisma">
              <a:extLst>
                <a:ext uri="{FF2B5EF4-FFF2-40B4-BE49-F238E27FC236}">
                  <a16:creationId xmlns:a16="http://schemas.microsoft.com/office/drawing/2014/main" id="{E3A10F5C-BFD0-303D-5D50-7D3B6172D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7861" y="5801090"/>
              <a:ext cx="6883512" cy="382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9C92EBEF-6847-DD05-7D42-C23E49846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322" y="5854584"/>
              <a:ext cx="9948132" cy="3130851"/>
            </a:xfrm>
            <a:prstGeom prst="rect">
              <a:avLst/>
            </a:prstGeom>
          </p:spPr>
        </p:pic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BFD61F92-AB1B-2D61-4102-0CE7B3934A03}"/>
                </a:ext>
              </a:extLst>
            </p:cNvPr>
            <p:cNvSpPr txBox="1"/>
            <p:nvPr/>
          </p:nvSpPr>
          <p:spPr>
            <a:xfrm>
              <a:off x="1017799" y="5221443"/>
              <a:ext cx="328455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32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VAMOS@GANIL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E52A7519-B56C-CD51-6B50-06DAE07EFEFA}"/>
                </a:ext>
              </a:extLst>
            </p:cNvPr>
            <p:cNvSpPr txBox="1"/>
            <p:nvPr/>
          </p:nvSpPr>
          <p:spPr>
            <a:xfrm>
              <a:off x="8448774" y="5178039"/>
              <a:ext cx="366927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l-PL" sz="3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MARA</a:t>
              </a:r>
              <a:r>
                <a:rPr kumimoji="0" lang="pl-PL" sz="3200" b="1" i="0" u="none" strike="noStrike" cap="none" spc="0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@Jyvaskyla</a:t>
              </a:r>
              <a:endParaRPr kumimoji="0" lang="pl-PL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402918A3-12DC-1139-4479-A4A3F5A684A9}"/>
                </a:ext>
              </a:extLst>
            </p:cNvPr>
            <p:cNvSpPr txBox="1"/>
            <p:nvPr/>
          </p:nvSpPr>
          <p:spPr>
            <a:xfrm>
              <a:off x="18111470" y="5105685"/>
              <a:ext cx="2896627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32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PRISMA@LNL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937B0666-33F3-D05F-6140-391B93150C7E}"/>
                </a:ext>
              </a:extLst>
            </p:cNvPr>
            <p:cNvSpPr txBox="1"/>
            <p:nvPr/>
          </p:nvSpPr>
          <p:spPr>
            <a:xfrm>
              <a:off x="16735287" y="11917939"/>
              <a:ext cx="2394887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l-PL" sz="32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@GSI/FAIR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511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4906" y="11686647"/>
            <a:ext cx="359074" cy="656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360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"/>
          <p:cNvSpPr txBox="1">
            <a:spLocks noGrp="1"/>
          </p:cNvSpPr>
          <p:nvPr>
            <p:ph type="body" idx="13"/>
          </p:nvPr>
        </p:nvSpPr>
        <p:spPr>
          <a:xfrm>
            <a:off x="3074915" y="141395"/>
            <a:ext cx="16692683" cy="10259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WP2: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RI and </a:t>
            </a: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endParaRPr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8288C4-2522-8359-F9DF-122E49FCBBD4}"/>
              </a:ext>
            </a:extLst>
          </p:cNvPr>
          <p:cNvSpPr txBox="1"/>
          <p:nvPr/>
        </p:nvSpPr>
        <p:spPr>
          <a:xfrm>
            <a:off x="372503" y="1500543"/>
            <a:ext cx="23457515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latin typeface="Arial" panose="020B0604020202020204" pitchFamily="34" charset="0"/>
                <a:cs typeface="Arial" panose="020B0604020202020204" pitchFamily="34" charset="0"/>
              </a:rPr>
              <a:t>In addition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facilities must offer </a:t>
            </a:r>
            <a:r>
              <a:rPr lang="en-GB" sz="3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GB" sz="3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detector setups: AGATA, PARIS, NEDA, FAZIA, MUGAST-GRIT, nu-Ball, R3B, CALIFA, FATIMA, ACTAR TPC, COLLAPSE, T-REX, ROSPHERE, GALILEO, EAGLE, KRATTA, BINA,…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F8F5027-FBEC-094D-F909-72ECCC2FA37A}"/>
              </a:ext>
            </a:extLst>
          </p:cNvPr>
          <p:cNvSpPr txBox="1"/>
          <p:nvPr/>
        </p:nvSpPr>
        <p:spPr>
          <a:xfrm>
            <a:off x="13611797" y="10915097"/>
            <a:ext cx="2308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2713C57-1C3A-712F-130D-9D85AE4655A6}"/>
              </a:ext>
            </a:extLst>
          </p:cNvPr>
          <p:cNvSpPr txBox="1"/>
          <p:nvPr/>
        </p:nvSpPr>
        <p:spPr>
          <a:xfrm>
            <a:off x="3114649" y="3254869"/>
            <a:ext cx="1686208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GB" sz="32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Examples </a:t>
            </a:r>
            <a:r>
              <a:rPr lang="en-GB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detector setups </a:t>
            </a:r>
            <a:r>
              <a:rPr lang="en-GB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some of them  *) are </a:t>
            </a:r>
            <a:r>
              <a:rPr lang="en-GB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travelling detectors</a:t>
            </a:r>
            <a:endParaRPr lang="pl-PL" dirty="0">
              <a:solidFill>
                <a:schemeClr val="tx1"/>
              </a:solidFill>
            </a:endParaRPr>
          </a:p>
        </p:txBody>
      </p:sp>
      <p:grpSp>
        <p:nvGrpSpPr>
          <p:cNvPr id="50" name="Grupa 49">
            <a:extLst>
              <a:ext uri="{FF2B5EF4-FFF2-40B4-BE49-F238E27FC236}">
                <a16:creationId xmlns:a16="http://schemas.microsoft.com/office/drawing/2014/main" id="{B2F4E9AD-6236-96C9-001D-3A882EF2E900}"/>
              </a:ext>
            </a:extLst>
          </p:cNvPr>
          <p:cNvGrpSpPr/>
          <p:nvPr/>
        </p:nvGrpSpPr>
        <p:grpSpPr>
          <a:xfrm>
            <a:off x="151832" y="3839644"/>
            <a:ext cx="23892148" cy="9285259"/>
            <a:chOff x="210577" y="3678058"/>
            <a:chExt cx="23892148" cy="9285259"/>
          </a:xfrm>
        </p:grpSpPr>
        <p:pic>
          <p:nvPicPr>
            <p:cNvPr id="6" name="Picture 6" descr="GANIL">
              <a:extLst>
                <a:ext uri="{FF2B5EF4-FFF2-40B4-BE49-F238E27FC236}">
                  <a16:creationId xmlns:a16="http://schemas.microsoft.com/office/drawing/2014/main" id="{D19EF11F-8E34-DB97-70A3-1DA1C94FB3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2"/>
            <a:stretch/>
          </p:blipFill>
          <p:spPr bwMode="auto">
            <a:xfrm>
              <a:off x="9694535" y="4432806"/>
              <a:ext cx="4997039" cy="448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24E474C3-F24A-BBC9-2E29-228304B3855B}"/>
                </a:ext>
              </a:extLst>
            </p:cNvPr>
            <p:cNvGrpSpPr/>
            <p:nvPr/>
          </p:nvGrpSpPr>
          <p:grpSpPr>
            <a:xfrm>
              <a:off x="210577" y="3678058"/>
              <a:ext cx="23892148" cy="9285259"/>
              <a:chOff x="210577" y="3678058"/>
              <a:chExt cx="23892148" cy="9285259"/>
            </a:xfrm>
          </p:grpSpPr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6C76218D-0807-BA55-3472-5E9F1D424391}"/>
                  </a:ext>
                </a:extLst>
              </p:cNvPr>
              <p:cNvSpPr txBox="1"/>
              <p:nvPr/>
            </p:nvSpPr>
            <p:spPr>
              <a:xfrm>
                <a:off x="15655077" y="3678058"/>
                <a:ext cx="3565079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MUGAST-GRIT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 *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140FD22C-AA71-E1F1-88E4-5B752CA6C36A}"/>
                  </a:ext>
                </a:extLst>
              </p:cNvPr>
              <p:cNvSpPr txBox="1"/>
              <p:nvPr/>
            </p:nvSpPr>
            <p:spPr>
              <a:xfrm>
                <a:off x="11110898" y="3712770"/>
                <a:ext cx="166712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FAZIA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 *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A6D7929E-C50C-9342-F95A-E3F76AFE3398}"/>
                  </a:ext>
                </a:extLst>
              </p:cNvPr>
              <p:cNvSpPr txBox="1"/>
              <p:nvPr/>
            </p:nvSpPr>
            <p:spPr>
              <a:xfrm>
                <a:off x="21058259" y="3698369"/>
                <a:ext cx="1615827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NEDA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 *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35" name="pole tekstowe 34">
                <a:extLst>
                  <a:ext uri="{FF2B5EF4-FFF2-40B4-BE49-F238E27FC236}">
                    <a16:creationId xmlns:a16="http://schemas.microsoft.com/office/drawing/2014/main" id="{F3AB2695-AFD4-AE36-6C35-CE8880838FA6}"/>
                  </a:ext>
                </a:extLst>
              </p:cNvPr>
              <p:cNvSpPr txBox="1"/>
              <p:nvPr/>
            </p:nvSpPr>
            <p:spPr>
              <a:xfrm>
                <a:off x="426370" y="8856950"/>
                <a:ext cx="3169137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CALIFA@R3B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37" name="pole tekstowe 36">
                <a:extLst>
                  <a:ext uri="{FF2B5EF4-FFF2-40B4-BE49-F238E27FC236}">
                    <a16:creationId xmlns:a16="http://schemas.microsoft.com/office/drawing/2014/main" id="{EA653CED-2655-FEE2-E5D8-A07A0BEBB371}"/>
                  </a:ext>
                </a:extLst>
              </p:cNvPr>
              <p:cNvSpPr txBox="1"/>
              <p:nvPr/>
            </p:nvSpPr>
            <p:spPr>
              <a:xfrm>
                <a:off x="5223550" y="8856950"/>
                <a:ext cx="2051845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FATIMA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 *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39" name="pole tekstowe 38">
                <a:extLst>
                  <a:ext uri="{FF2B5EF4-FFF2-40B4-BE49-F238E27FC236}">
                    <a16:creationId xmlns:a16="http://schemas.microsoft.com/office/drawing/2014/main" id="{26558149-2267-8CF7-6C0C-54FC705611FA}"/>
                  </a:ext>
                </a:extLst>
              </p:cNvPr>
              <p:cNvSpPr txBox="1"/>
              <p:nvPr/>
            </p:nvSpPr>
            <p:spPr>
              <a:xfrm>
                <a:off x="9141591" y="8825868"/>
                <a:ext cx="1487587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T-REX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40" name="pole tekstowe 39">
                <a:extLst>
                  <a:ext uri="{FF2B5EF4-FFF2-40B4-BE49-F238E27FC236}">
                    <a16:creationId xmlns:a16="http://schemas.microsoft.com/office/drawing/2014/main" id="{9F0AFB63-36DF-ED30-1D3C-4DACEDEFD1F1}"/>
                  </a:ext>
                </a:extLst>
              </p:cNvPr>
              <p:cNvSpPr txBox="1"/>
              <p:nvPr/>
            </p:nvSpPr>
            <p:spPr>
              <a:xfrm>
                <a:off x="13041957" y="8808049"/>
                <a:ext cx="1692771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EAGLE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41" name="pole tekstowe 40">
                <a:extLst>
                  <a:ext uri="{FF2B5EF4-FFF2-40B4-BE49-F238E27FC236}">
                    <a16:creationId xmlns:a16="http://schemas.microsoft.com/office/drawing/2014/main" id="{0793C70E-2748-90B4-F6DA-F195E915093B}"/>
                  </a:ext>
                </a:extLst>
              </p:cNvPr>
              <p:cNvSpPr txBox="1"/>
              <p:nvPr/>
            </p:nvSpPr>
            <p:spPr>
              <a:xfrm>
                <a:off x="16371348" y="8825868"/>
                <a:ext cx="2205732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KRATTA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 *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BFD61F92-AB1B-2D61-4102-0CE7B3934A03}"/>
                  </a:ext>
                </a:extLst>
              </p:cNvPr>
              <p:cNvSpPr txBox="1"/>
              <p:nvPr/>
            </p:nvSpPr>
            <p:spPr>
              <a:xfrm>
                <a:off x="889279" y="3853696"/>
                <a:ext cx="186429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36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AGATA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*</a:t>
                </a:r>
              </a:p>
            </p:txBody>
          </p:sp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E52A7519-B56C-CD51-6B50-06DAE07EFEFA}"/>
                  </a:ext>
                </a:extLst>
              </p:cNvPr>
              <p:cNvSpPr txBox="1"/>
              <p:nvPr/>
            </p:nvSpPr>
            <p:spPr>
              <a:xfrm>
                <a:off x="6103945" y="3824792"/>
                <a:ext cx="1718419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PARIS</a:t>
                </a:r>
                <a:r>
                  <a:rPr kumimoji="0" lang="pl-PL" sz="3600" b="1" i="0" u="none" strike="noStrike" cap="none" spc="0" normalizeH="0" baseline="3000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 *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  <p:pic>
            <p:nvPicPr>
              <p:cNvPr id="3" name="Obraz 2">
                <a:extLst>
                  <a:ext uri="{FF2B5EF4-FFF2-40B4-BE49-F238E27FC236}">
                    <a16:creationId xmlns:a16="http://schemas.microsoft.com/office/drawing/2014/main" id="{EEE924DD-4AA4-853D-222C-26DB7D581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210"/>
              <a:stretch/>
            </p:blipFill>
            <p:spPr>
              <a:xfrm>
                <a:off x="210577" y="4523280"/>
                <a:ext cx="4590703" cy="4451825"/>
              </a:xfrm>
              <a:prstGeom prst="rect">
                <a:avLst/>
              </a:prstGeom>
            </p:spPr>
          </p:pic>
          <p:pic>
            <p:nvPicPr>
              <p:cNvPr id="5" name="Obraz 4">
                <a:extLst>
                  <a:ext uri="{FF2B5EF4-FFF2-40B4-BE49-F238E27FC236}">
                    <a16:creationId xmlns:a16="http://schemas.microsoft.com/office/drawing/2014/main" id="{30141DFC-6778-6178-0B9F-58C5DB60D8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1314" b="16731"/>
              <a:stretch/>
            </p:blipFill>
            <p:spPr>
              <a:xfrm>
                <a:off x="4952556" y="4432806"/>
                <a:ext cx="4590703" cy="4483139"/>
              </a:xfrm>
              <a:prstGeom prst="rect">
                <a:avLst/>
              </a:prstGeom>
            </p:spPr>
          </p:pic>
          <p:pic>
            <p:nvPicPr>
              <p:cNvPr id="8" name="Obraz 7">
                <a:extLst>
                  <a:ext uri="{FF2B5EF4-FFF2-40B4-BE49-F238E27FC236}">
                    <a16:creationId xmlns:a16="http://schemas.microsoft.com/office/drawing/2014/main" id="{71BCE71D-6B64-4303-F4E7-E2CFC8CF7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4080" y="4192945"/>
                <a:ext cx="4809063" cy="4679089"/>
              </a:xfrm>
              <a:prstGeom prst="rect">
                <a:avLst/>
              </a:prstGeom>
            </p:spPr>
          </p:pic>
          <p:pic>
            <p:nvPicPr>
              <p:cNvPr id="12" name="Obraz 11">
                <a:extLst>
                  <a:ext uri="{FF2B5EF4-FFF2-40B4-BE49-F238E27FC236}">
                    <a16:creationId xmlns:a16="http://schemas.microsoft.com/office/drawing/2014/main" id="{2EF7645B-D2C2-E40C-2983-FE9A20BA25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3" r="20073"/>
              <a:stretch/>
            </p:blipFill>
            <p:spPr>
              <a:xfrm>
                <a:off x="19404444" y="4360470"/>
                <a:ext cx="4698281" cy="4451826"/>
              </a:xfrm>
              <a:prstGeom prst="rect">
                <a:avLst/>
              </a:prstGeom>
            </p:spPr>
          </p:pic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id="{30302E4A-C175-0101-6F0D-378CD51EF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725" y="9500720"/>
                <a:ext cx="3951779" cy="3420674"/>
              </a:xfrm>
              <a:prstGeom prst="rect">
                <a:avLst/>
              </a:prstGeom>
            </p:spPr>
          </p:pic>
          <p:pic>
            <p:nvPicPr>
              <p:cNvPr id="36" name="Picture 2" descr="FATIMA — FAst TIMing Array for DESPEC at FAIR - ScienceDirect">
                <a:extLst>
                  <a:ext uri="{FF2B5EF4-FFF2-40B4-BE49-F238E27FC236}">
                    <a16:creationId xmlns:a16="http://schemas.microsoft.com/office/drawing/2014/main" id="{4EB5F8A7-9529-9856-9857-D0C3E34BF8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06" b="16582"/>
              <a:stretch/>
            </p:blipFill>
            <p:spPr bwMode="auto">
              <a:xfrm>
                <a:off x="4430088" y="9468432"/>
                <a:ext cx="3741784" cy="3494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Polar resolution achievable with T-REX if the strips are ...">
                <a:extLst>
                  <a:ext uri="{FF2B5EF4-FFF2-40B4-BE49-F238E27FC236}">
                    <a16:creationId xmlns:a16="http://schemas.microsoft.com/office/drawing/2014/main" id="{5EFA408C-ED70-CC3D-3AB1-C20B8491FA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1147" y="9443215"/>
                <a:ext cx="3497950" cy="349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>
                <a:extLst>
                  <a:ext uri="{FF2B5EF4-FFF2-40B4-BE49-F238E27FC236}">
                    <a16:creationId xmlns:a16="http://schemas.microsoft.com/office/drawing/2014/main" id="{97EEB237-1458-0700-395A-73D19CB8A0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9514" y="9447376"/>
                <a:ext cx="3782763" cy="3481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0" name="Picture 8" descr="Fundamental research CCB">
                <a:extLst>
                  <a:ext uri="{FF2B5EF4-FFF2-40B4-BE49-F238E27FC236}">
                    <a16:creationId xmlns:a16="http://schemas.microsoft.com/office/drawing/2014/main" id="{333B2647-1FB4-F41E-B78B-C2AABB034F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429" b="11799"/>
              <a:stretch/>
            </p:blipFill>
            <p:spPr bwMode="auto">
              <a:xfrm>
                <a:off x="15502694" y="9447376"/>
                <a:ext cx="4230653" cy="34740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Obraz 43">
                <a:extLst>
                  <a:ext uri="{FF2B5EF4-FFF2-40B4-BE49-F238E27FC236}">
                    <a16:creationId xmlns:a16="http://schemas.microsoft.com/office/drawing/2014/main" id="{DDFD4355-DA3C-F645-9A12-53B6C4EBB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6130" y="9490461"/>
                <a:ext cx="4286290" cy="3430933"/>
              </a:xfrm>
              <a:prstGeom prst="rect">
                <a:avLst/>
              </a:prstGeom>
            </p:spPr>
          </p:pic>
          <p:sp>
            <p:nvSpPr>
              <p:cNvPr id="45" name="pole tekstowe 44">
                <a:extLst>
                  <a:ext uri="{FF2B5EF4-FFF2-40B4-BE49-F238E27FC236}">
                    <a16:creationId xmlns:a16="http://schemas.microsoft.com/office/drawing/2014/main" id="{39FD5173-1E3E-D501-590B-A54E48348699}"/>
                  </a:ext>
                </a:extLst>
              </p:cNvPr>
              <p:cNvSpPr txBox="1"/>
              <p:nvPr/>
            </p:nvSpPr>
            <p:spPr>
              <a:xfrm>
                <a:off x="20443661" y="8786020"/>
                <a:ext cx="2693045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ROSPHERE</a:t>
                </a:r>
                <a:endParaRPr kumimoji="0" lang="pl-PL" sz="36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7578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95626" y="13081000"/>
            <a:ext cx="268785" cy="469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64" name="Text"/>
          <p:cNvSpPr txBox="1">
            <a:spLocks noGrp="1"/>
          </p:cNvSpPr>
          <p:nvPr>
            <p:ph type="body" idx="13"/>
          </p:nvPr>
        </p:nvSpPr>
        <p:spPr>
          <a:xfrm>
            <a:off x="4607805" y="0"/>
            <a:ext cx="8257964" cy="10259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l-PL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pl-PL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WP2</a:t>
            </a:r>
            <a:endParaRPr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D8A5B80-3B77-0828-2726-24397D7E6FA1}"/>
              </a:ext>
            </a:extLst>
          </p:cNvPr>
          <p:cNvSpPr txBox="1"/>
          <p:nvPr/>
        </p:nvSpPr>
        <p:spPr>
          <a:xfrm>
            <a:off x="596347" y="5557069"/>
            <a:ext cx="23368063" cy="7304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algn="just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The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RIs included in WP2 provide access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to an extremely broad range of installations and services,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focused on delivering excellence in fields including, but not limited to: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Fundamental Nuclear Science,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Nuclear Astrophysics,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Neutron Physics,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Physics beyond the Standard Model,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Interdisciplinary Research,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Applications of Nuclear Science,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Atomic Physics,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Biophysics, 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Medical Physics</a:t>
            </a:r>
          </a:p>
          <a:p>
            <a:pPr marL="457200" lvl="8" indent="-457200" algn="just">
              <a:buFont typeface="Wingdings" pitchFamily="2" charset="2"/>
              <a:buChar char="q"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Materials Science</a:t>
            </a:r>
            <a:endParaRPr kumimoji="0" lang="en-GB" sz="360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CDBC108-1B30-5DF5-8681-85FDB7E931EB}"/>
              </a:ext>
            </a:extLst>
          </p:cNvPr>
          <p:cNvSpPr txBox="1"/>
          <p:nvPr/>
        </p:nvSpPr>
        <p:spPr>
          <a:xfrm>
            <a:off x="596348" y="1586751"/>
            <a:ext cx="23368063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The general approach of WP2 is to offer potential users the transnational and virtual access to those RIs,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which in 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 complementary way span opportunity for investigation of important nuclear physics phenomena that are pertinent 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to answer Big </a:t>
            </a:r>
            <a:r>
              <a:rPr lang="en-GB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GB" sz="36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uestions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like: </a:t>
            </a:r>
          </a:p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GB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GB" sz="360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ow does the complexity of nuclear structure arise from the interaction between nucleons? 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What are the limits of nuclear stability?</a:t>
            </a:r>
          </a:p>
          <a:p>
            <a:pPr marL="571500" marR="0" indent="-5715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60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What governs the dynamics of nuclear collisions</a:t>
            </a:r>
          </a:p>
        </p:txBody>
      </p:sp>
    </p:spTree>
    <p:extLst>
      <p:ext uri="{BB962C8B-B14F-4D97-AF65-F5344CB8AC3E}">
        <p14:creationId xmlns:p14="http://schemas.microsoft.com/office/powerpoint/2010/main" val="616697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6443</TotalTime>
  <Words>1747</Words>
  <Application>Microsoft Macintosh PowerPoint</Application>
  <PresentationFormat>Niestandardowy</PresentationFormat>
  <Paragraphs>354</Paragraphs>
  <Slides>15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Times</vt:lpstr>
      <vt:lpstr>Wingdings</vt:lpstr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Adam Maj</cp:lastModifiedBy>
  <cp:revision>58</cp:revision>
  <dcterms:modified xsi:type="dcterms:W3CDTF">2023-10-20T07:26:09Z</dcterms:modified>
</cp:coreProperties>
</file>