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239" r:id="rId2"/>
    <p:sldId id="2223" r:id="rId3"/>
    <p:sldId id="2231" r:id="rId4"/>
    <p:sldId id="2232" r:id="rId5"/>
    <p:sldId id="2233" r:id="rId6"/>
    <p:sldId id="2237" r:id="rId7"/>
    <p:sldId id="2238" r:id="rId8"/>
    <p:sldId id="2235" r:id="rId9"/>
    <p:sldId id="2236" r:id="rId10"/>
    <p:sldId id="2227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527381" y="2348880"/>
            <a:ext cx="11329259" cy="12961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667"/>
              <a:t>Presentation title</a:t>
            </a:r>
            <a:endParaRPr lang="en-GB" sz="4667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527381" y="4293096"/>
            <a:ext cx="5856651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33"/>
              <a:t>Name of presenter</a:t>
            </a:r>
            <a:endParaRPr lang="en-US" sz="2933" dirty="0"/>
          </a:p>
        </p:txBody>
      </p:sp>
      <p:sp>
        <p:nvSpPr>
          <p:cNvPr id="10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41" y="-457198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2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25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6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760001"/>
            <a:ext cx="4320480" cy="8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0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-94099"/>
            <a:ext cx="5774432" cy="891216"/>
          </a:xfrm>
        </p:spPr>
        <p:txBody>
          <a:bodyPr>
            <a:noAutofit/>
          </a:bodyPr>
          <a:lstStyle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| Test </a:t>
            </a:r>
            <a:r>
              <a:rPr lang="en-GB" dirty="0" err="1"/>
              <a:t>Conf</a:t>
            </a:r>
            <a:r>
              <a:rPr lang="en-GB" dirty="0"/>
              <a:t> | Test venue | 17</a:t>
            </a:r>
            <a:r>
              <a:rPr lang="en-GB" baseline="30000" dirty="0"/>
              <a:t>th</a:t>
            </a:r>
            <a:r>
              <a:rPr lang="en-GB" dirty="0"/>
              <a:t> October 2014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38" y="89829"/>
            <a:ext cx="514919" cy="523360"/>
          </a:xfrm>
          <a:prstGeom prst="rect">
            <a:avLst/>
          </a:prstGeom>
        </p:spPr>
      </p:pic>
      <p:pic>
        <p:nvPicPr>
          <p:cNvPr id="9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-27384"/>
            <a:ext cx="1248139" cy="6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02961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8683" y="-27384"/>
            <a:ext cx="12240683" cy="768085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8" y="-99392"/>
            <a:ext cx="6240693" cy="891216"/>
          </a:xfrm>
        </p:spPr>
        <p:txBody>
          <a:bodyPr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| Test </a:t>
            </a:r>
            <a:r>
              <a:rPr lang="en-GB" dirty="0" err="1"/>
              <a:t>Conf</a:t>
            </a:r>
            <a:r>
              <a:rPr lang="en-GB" dirty="0"/>
              <a:t> | Test venue | 17</a:t>
            </a:r>
            <a:r>
              <a:rPr lang="en-GB" baseline="30000" dirty="0"/>
              <a:t>th</a:t>
            </a:r>
            <a:r>
              <a:rPr lang="en-GB" dirty="0"/>
              <a:t> October 2014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F49DE0A-55A3-B251-050C-9E9488AA5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-27383"/>
            <a:ext cx="995868" cy="7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110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9" y="115892"/>
            <a:ext cx="61171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" y="44630"/>
            <a:ext cx="1413513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674866" y="163488"/>
            <a:ext cx="9125660" cy="457200"/>
          </a:xfrm>
        </p:spPr>
        <p:txBody>
          <a:bodyPr>
            <a:noAutofit/>
          </a:bodyPr>
          <a:lstStyle>
            <a:lvl1pPr algn="ctr">
              <a:lnSpc>
                <a:spcPts val="4267"/>
              </a:lnSpc>
              <a:defRPr sz="3733" b="1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DONES. Cost and CODA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4586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2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3" y="115888"/>
            <a:ext cx="61171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65" y="163488"/>
            <a:ext cx="9125660" cy="457200"/>
          </a:xfrm>
        </p:spPr>
        <p:txBody>
          <a:bodyPr>
            <a:noAutofit/>
          </a:bodyPr>
          <a:lstStyle>
            <a:lvl1pPr algn="ctr">
              <a:lnSpc>
                <a:spcPts val="3200"/>
              </a:lnSpc>
              <a:defRPr sz="2812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3" descr="image00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" y="44625"/>
            <a:ext cx="14135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-4401" y="6587189"/>
            <a:ext cx="12192000" cy="268287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r">
              <a:defRPr sz="117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defRPr/>
            </a:pPr>
            <a:r>
              <a:rPr lang="it-IT"/>
              <a:t>P.Favuzza</a:t>
            </a:r>
            <a:r>
              <a:rPr lang="en-GB"/>
              <a:t>		8</a:t>
            </a:r>
            <a:r>
              <a:rPr lang="en-GB" baseline="30000"/>
              <a:t>th</a:t>
            </a:r>
            <a:r>
              <a:rPr lang="en-GB"/>
              <a:t> </a:t>
            </a:r>
            <a:r>
              <a:rPr lang="pl-PL"/>
              <a:t>WPENS Technical Meeting</a:t>
            </a:r>
            <a:r>
              <a:rPr lang="en-GB"/>
              <a:t>	       </a:t>
            </a:r>
            <a:r>
              <a:rPr lang="it-IT"/>
              <a:t>Frascati</a:t>
            </a:r>
            <a:r>
              <a:rPr lang="pl-PL"/>
              <a:t>, </a:t>
            </a:r>
            <a:r>
              <a:rPr lang="it-IT"/>
              <a:t>19</a:t>
            </a:r>
            <a:r>
              <a:rPr lang="pl-PL"/>
              <a:t>-</a:t>
            </a:r>
            <a:r>
              <a:rPr lang="it-IT"/>
              <a:t>21</a:t>
            </a:r>
            <a:r>
              <a:rPr lang="pl-PL"/>
              <a:t> </a:t>
            </a:r>
            <a:r>
              <a:rPr lang="it-IT"/>
              <a:t>Novemb</a:t>
            </a:r>
            <a:r>
              <a:rPr lang="pl-PL"/>
              <a:t>er 201</a:t>
            </a:r>
            <a:r>
              <a:rPr lang="it-IT"/>
              <a:t>9		  </a:t>
            </a:r>
            <a:r>
              <a:rPr lang="en-GB"/>
              <a:t>Page </a:t>
            </a:r>
            <a:fld id="{4F66EC46-2A95-4ACB-80B2-DCC2083C3903}" type="slidenum">
              <a:rPr lang="en-GB" smtClean="0"/>
              <a:pPr algn="l"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84451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20/10/2023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90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35AD56-1515-FCDD-ED0F-C076BC03013C}"/>
              </a:ext>
            </a:extLst>
          </p:cNvPr>
          <p:cNvSpPr txBox="1"/>
          <p:nvPr/>
        </p:nvSpPr>
        <p:spPr>
          <a:xfrm>
            <a:off x="286750" y="1016999"/>
            <a:ext cx="1132925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Calibri"/>
              </a:rPr>
              <a:t>Notes about Medical and Industrial Apps</a:t>
            </a:r>
          </a:p>
          <a:p>
            <a:pPr algn="ctr" defTabSz="1219170"/>
            <a:endParaRPr lang="en-US" sz="3733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Javier Praena (UGR)</a:t>
            </a:r>
            <a:endParaRPr lang="en-GB" sz="186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9C73B-AF6A-D0ED-5160-62CA1A29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54" y="3516724"/>
            <a:ext cx="1280248" cy="128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logo-vector-ciemat – Colegio Oficial de Ingenieros Industriales de la  Región de Murcia">
            <a:extLst>
              <a:ext uri="{FF2B5EF4-FFF2-40B4-BE49-F238E27FC236}">
                <a16:creationId xmlns:a16="http://schemas.microsoft.com/office/drawing/2014/main" id="{B63B79CC-62F7-1DFB-FD93-33C5657C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37" y="5445814"/>
            <a:ext cx="1749083" cy="8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font, line, screenshot, text&#10;&#10;Description automatically generated">
            <a:extLst>
              <a:ext uri="{FF2B5EF4-FFF2-40B4-BE49-F238E27FC236}">
                <a16:creationId xmlns:a16="http://schemas.microsoft.com/office/drawing/2014/main" id="{F9D0E6BC-8D9A-5531-9D8B-16542E59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9" y="5347763"/>
            <a:ext cx="2659735" cy="986475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F0C99976-6A96-93F5-C120-1173BE9376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93" y="3722217"/>
            <a:ext cx="1928099" cy="869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8BFB93-5F88-9597-57A8-B212AFF8E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128" y="3372174"/>
            <a:ext cx="3939881" cy="12193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F3708E-DB6D-2DF3-A18E-409F60D4F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13" y="5389186"/>
            <a:ext cx="3101710" cy="9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9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E8B26-9010-5B7F-B787-8ABFB42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6FA815-15C1-DF85-9B86-F2D90FFED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0755"/>
            <a:ext cx="10972800" cy="4896544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566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2"/>
            <a:ext cx="10972800" cy="2592288"/>
          </a:xfrm>
        </p:spPr>
        <p:txBody>
          <a:bodyPr>
            <a:normAutofit lnSpcReduction="10000"/>
          </a:bodyPr>
          <a:lstStyle/>
          <a:p>
            <a:r>
              <a:rPr lang="es-ES" sz="2200" b="1" u="sng" dirty="0"/>
              <a:t>Industrial Apps:</a:t>
            </a:r>
          </a:p>
          <a:p>
            <a:endParaRPr lang="es-ES" sz="2200" b="1" u="sng" dirty="0"/>
          </a:p>
          <a:p>
            <a:pPr lvl="1"/>
            <a:r>
              <a:rPr lang="es-ES" sz="1667" dirty="0"/>
              <a:t>CERN </a:t>
            </a:r>
            <a:r>
              <a:rPr lang="es-ES" sz="1667" dirty="0" err="1"/>
              <a:t>itself</a:t>
            </a:r>
            <a:r>
              <a:rPr lang="es-ES" sz="1667" dirty="0"/>
              <a:t> is </a:t>
            </a:r>
            <a:r>
              <a:rPr lang="es-ES" sz="1667" dirty="0" err="1"/>
              <a:t>the</a:t>
            </a:r>
            <a:r>
              <a:rPr lang="es-ES" sz="1667" dirty="0"/>
              <a:t> </a:t>
            </a:r>
            <a:r>
              <a:rPr lang="es-ES" sz="1667" dirty="0" err="1"/>
              <a:t>main</a:t>
            </a:r>
            <a:r>
              <a:rPr lang="es-ES" sz="1667" dirty="0"/>
              <a:t> </a:t>
            </a:r>
            <a:r>
              <a:rPr lang="es-ES" sz="1667" dirty="0" err="1"/>
              <a:t>user</a:t>
            </a:r>
            <a:r>
              <a:rPr lang="es-ES" sz="1667" dirty="0"/>
              <a:t> </a:t>
            </a:r>
            <a:r>
              <a:rPr lang="es-ES" sz="1667" dirty="0" err="1"/>
              <a:t>of</a:t>
            </a:r>
            <a:r>
              <a:rPr lang="es-ES" sz="1667" dirty="0"/>
              <a:t> </a:t>
            </a:r>
            <a:r>
              <a:rPr lang="es-ES" sz="1667" dirty="0" err="1"/>
              <a:t>the</a:t>
            </a:r>
            <a:r>
              <a:rPr lang="es-ES" sz="1667" dirty="0"/>
              <a:t> studies on </a:t>
            </a:r>
            <a:r>
              <a:rPr lang="es-ES" sz="1667" dirty="0" err="1"/>
              <a:t>electronics</a:t>
            </a:r>
            <a:r>
              <a:rPr lang="es-ES" sz="1667" dirty="0"/>
              <a:t> and material </a:t>
            </a:r>
            <a:r>
              <a:rPr lang="es-ES" sz="1667" dirty="0" err="1"/>
              <a:t>damage</a:t>
            </a:r>
            <a:r>
              <a:rPr lang="es-ES" sz="1667" dirty="0"/>
              <a:t>.</a:t>
            </a:r>
          </a:p>
          <a:p>
            <a:pPr lvl="1"/>
            <a:r>
              <a:rPr lang="es-ES" sz="1667" dirty="0"/>
              <a:t>CERN Accelerator </a:t>
            </a:r>
            <a:r>
              <a:rPr lang="es-ES" sz="1667" dirty="0" err="1"/>
              <a:t>complex</a:t>
            </a:r>
            <a:r>
              <a:rPr lang="es-ES" sz="1667" dirty="0"/>
              <a:t> is </a:t>
            </a:r>
            <a:r>
              <a:rPr lang="es-ES" sz="1667" dirty="0" err="1"/>
              <a:t>composed</a:t>
            </a:r>
            <a:r>
              <a:rPr lang="es-ES" sz="1667" dirty="0"/>
              <a:t> </a:t>
            </a:r>
            <a:r>
              <a:rPr lang="es-ES" sz="1667" dirty="0" err="1"/>
              <a:t>of</a:t>
            </a:r>
            <a:r>
              <a:rPr lang="es-ES" sz="1667" dirty="0"/>
              <a:t> </a:t>
            </a:r>
            <a:r>
              <a:rPr lang="es-ES" sz="1667" dirty="0" err="1"/>
              <a:t>many</a:t>
            </a:r>
            <a:r>
              <a:rPr lang="es-ES" sz="1667" dirty="0"/>
              <a:t> </a:t>
            </a:r>
            <a:r>
              <a:rPr lang="es-ES" sz="1667" dirty="0" err="1"/>
              <a:t>facilities</a:t>
            </a:r>
            <a:r>
              <a:rPr lang="es-ES" sz="1667" dirty="0"/>
              <a:t> with </a:t>
            </a:r>
            <a:r>
              <a:rPr lang="es-ES" sz="1667" dirty="0" err="1"/>
              <a:t>different</a:t>
            </a:r>
            <a:r>
              <a:rPr lang="es-ES" sz="1667" dirty="0"/>
              <a:t> </a:t>
            </a:r>
            <a:r>
              <a:rPr lang="es-ES" sz="1667" dirty="0" err="1"/>
              <a:t>purposes</a:t>
            </a:r>
            <a:r>
              <a:rPr lang="es-ES" sz="1667" dirty="0"/>
              <a:t>.</a:t>
            </a:r>
          </a:p>
          <a:p>
            <a:pPr lvl="1"/>
            <a:r>
              <a:rPr lang="es-ES" sz="1667" dirty="0"/>
              <a:t>DONES should try to </a:t>
            </a:r>
            <a:r>
              <a:rPr lang="es-ES" sz="1667" dirty="0" err="1"/>
              <a:t>develop</a:t>
            </a:r>
            <a:r>
              <a:rPr lang="es-ES" sz="1667" dirty="0"/>
              <a:t> a </a:t>
            </a:r>
            <a:r>
              <a:rPr lang="es-ES" sz="1667" dirty="0" err="1"/>
              <a:t>programme</a:t>
            </a:r>
            <a:r>
              <a:rPr lang="es-ES" sz="1667" dirty="0"/>
              <a:t> in </a:t>
            </a:r>
            <a:r>
              <a:rPr lang="es-ES" sz="1667" dirty="0" err="1"/>
              <a:t>collaboration</a:t>
            </a:r>
            <a:r>
              <a:rPr lang="es-ES" sz="1667" dirty="0"/>
              <a:t> with </a:t>
            </a:r>
            <a:r>
              <a:rPr lang="es-ES" sz="1667" dirty="0" err="1"/>
              <a:t>companies</a:t>
            </a:r>
            <a:r>
              <a:rPr lang="es-ES" sz="1667" dirty="0"/>
              <a:t> </a:t>
            </a:r>
            <a:r>
              <a:rPr lang="es-ES" sz="1667" dirty="0" err="1"/>
              <a:t>that</a:t>
            </a:r>
            <a:r>
              <a:rPr lang="es-ES" sz="1667" dirty="0"/>
              <a:t> </a:t>
            </a:r>
            <a:r>
              <a:rPr lang="es-ES" sz="1667" dirty="0" err="1"/>
              <a:t>could</a:t>
            </a:r>
            <a:r>
              <a:rPr lang="es-ES" sz="1667" dirty="0"/>
              <a:t> be </a:t>
            </a:r>
            <a:r>
              <a:rPr lang="es-ES" sz="1667" dirty="0" err="1"/>
              <a:t>interested</a:t>
            </a:r>
            <a:r>
              <a:rPr lang="es-ES" sz="1667" dirty="0"/>
              <a:t> in </a:t>
            </a:r>
            <a:r>
              <a:rPr lang="es-ES" sz="1667" dirty="0" err="1"/>
              <a:t>the</a:t>
            </a:r>
            <a:r>
              <a:rPr lang="es-ES" sz="1667" dirty="0"/>
              <a:t> future use </a:t>
            </a:r>
            <a:r>
              <a:rPr lang="es-ES" sz="1667" dirty="0" err="1"/>
              <a:t>of</a:t>
            </a:r>
            <a:r>
              <a:rPr lang="es-ES" sz="1667" dirty="0"/>
              <a:t> </a:t>
            </a:r>
            <a:r>
              <a:rPr lang="es-ES" sz="1667" dirty="0" err="1"/>
              <a:t>the</a:t>
            </a:r>
            <a:r>
              <a:rPr lang="es-ES" sz="1667" dirty="0"/>
              <a:t> </a:t>
            </a:r>
            <a:r>
              <a:rPr lang="es-ES" sz="1667" dirty="0" err="1"/>
              <a:t>facility</a:t>
            </a:r>
            <a:r>
              <a:rPr lang="es-ES" sz="1667" dirty="0"/>
              <a:t>. </a:t>
            </a:r>
          </a:p>
          <a:p>
            <a:pPr lvl="1"/>
            <a:r>
              <a:rPr lang="es-ES" sz="1667" dirty="0"/>
              <a:t>JEDEC (</a:t>
            </a:r>
            <a:r>
              <a:rPr lang="en-US" sz="1667" dirty="0"/>
              <a:t>Joint Electron Device Engineering Council) standard procedure?</a:t>
            </a:r>
            <a:endParaRPr lang="es-ES" sz="1667" dirty="0"/>
          </a:p>
          <a:p>
            <a:pPr lvl="1"/>
            <a:r>
              <a:rPr lang="es-ES" sz="1667" dirty="0" err="1"/>
              <a:t>Location</a:t>
            </a:r>
            <a:r>
              <a:rPr lang="es-ES" sz="1667" dirty="0"/>
              <a:t> </a:t>
            </a:r>
            <a:r>
              <a:rPr lang="es-ES" sz="1667" dirty="0" err="1"/>
              <a:t>of</a:t>
            </a:r>
            <a:r>
              <a:rPr lang="es-ES" sz="1667" dirty="0"/>
              <a:t> </a:t>
            </a:r>
            <a:r>
              <a:rPr lang="es-ES" sz="1667" dirty="0" err="1"/>
              <a:t>the</a:t>
            </a:r>
            <a:r>
              <a:rPr lang="es-ES" sz="1667" dirty="0"/>
              <a:t> possible </a:t>
            </a:r>
            <a:r>
              <a:rPr lang="es-ES" sz="1667" dirty="0" err="1"/>
              <a:t>facility</a:t>
            </a:r>
            <a:r>
              <a:rPr lang="es-ES" sz="1667" dirty="0"/>
              <a:t>? R160?</a:t>
            </a:r>
          </a:p>
          <a:p>
            <a:pPr lvl="1"/>
            <a:endParaRPr lang="es-ES" sz="1667" dirty="0"/>
          </a:p>
          <a:p>
            <a:pPr lvl="1"/>
            <a:endParaRPr lang="es-ES" sz="1667" dirty="0"/>
          </a:p>
          <a:p>
            <a:pPr marL="609585" lvl="1" indent="0">
              <a:buNone/>
            </a:pPr>
            <a:endParaRPr lang="es-ES" sz="1067" dirty="0"/>
          </a:p>
        </p:txBody>
      </p:sp>
    </p:spTree>
    <p:extLst>
      <p:ext uri="{BB962C8B-B14F-4D97-AF65-F5344CB8AC3E}">
        <p14:creationId xmlns:p14="http://schemas.microsoft.com/office/powerpoint/2010/main" val="142746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2"/>
            <a:ext cx="10972800" cy="5424603"/>
          </a:xfrm>
        </p:spPr>
        <p:txBody>
          <a:bodyPr>
            <a:normAutofit/>
          </a:bodyPr>
          <a:lstStyle/>
          <a:p>
            <a:r>
              <a:rPr lang="es-ES" sz="2200" b="1" u="sng" dirty="0" err="1"/>
              <a:t>Radiobiology</a:t>
            </a:r>
            <a:r>
              <a:rPr lang="es-ES" sz="2200" b="1" u="sng" dirty="0"/>
              <a:t>:</a:t>
            </a:r>
          </a:p>
          <a:p>
            <a:endParaRPr lang="es-ES" sz="2200" b="1" u="sng" dirty="0"/>
          </a:p>
          <a:p>
            <a:pPr lvl="1"/>
            <a:r>
              <a:rPr lang="es-ES" sz="1667" dirty="0"/>
              <a:t>Wide </a:t>
            </a:r>
            <a:r>
              <a:rPr lang="es-ES" sz="1667" dirty="0" err="1"/>
              <a:t>field</a:t>
            </a:r>
            <a:r>
              <a:rPr lang="es-ES" sz="1667" dirty="0"/>
              <a:t> on studies </a:t>
            </a:r>
            <a:r>
              <a:rPr lang="es-ES" sz="1667" dirty="0" err="1"/>
              <a:t>of</a:t>
            </a:r>
            <a:r>
              <a:rPr lang="es-ES" sz="1667" dirty="0"/>
              <a:t> RBE by </a:t>
            </a:r>
            <a:r>
              <a:rPr lang="es-ES" sz="1667" dirty="0" err="1"/>
              <a:t>fast</a:t>
            </a:r>
            <a:r>
              <a:rPr lang="es-ES" sz="1667" dirty="0"/>
              <a:t> neutrons.</a:t>
            </a:r>
          </a:p>
          <a:p>
            <a:pPr lvl="1"/>
            <a:r>
              <a:rPr lang="es-ES" sz="1667" dirty="0" err="1"/>
              <a:t>Radioprotection</a:t>
            </a:r>
            <a:r>
              <a:rPr lang="es-ES" sz="1667" dirty="0"/>
              <a:t>, Mars </a:t>
            </a:r>
            <a:r>
              <a:rPr lang="es-ES" sz="1667" dirty="0" err="1"/>
              <a:t>mission</a:t>
            </a:r>
            <a:r>
              <a:rPr lang="es-ES" sz="1667" dirty="0"/>
              <a:t>…</a:t>
            </a:r>
          </a:p>
          <a:p>
            <a:pPr lvl="1"/>
            <a:r>
              <a:rPr lang="es-ES" sz="1667" dirty="0" err="1"/>
              <a:t>Location</a:t>
            </a:r>
            <a:r>
              <a:rPr lang="es-ES" sz="1667" dirty="0"/>
              <a:t>? </a:t>
            </a:r>
          </a:p>
          <a:p>
            <a:pPr marL="609585" lvl="1" indent="0">
              <a:buNone/>
            </a:pPr>
            <a:endParaRPr lang="es-ES" sz="1067" dirty="0"/>
          </a:p>
        </p:txBody>
      </p:sp>
      <p:sp>
        <p:nvSpPr>
          <p:cNvPr id="6" name="2 Marcador de pie de página">
            <a:extLst>
              <a:ext uri="{FF2B5EF4-FFF2-40B4-BE49-F238E27FC236}">
                <a16:creationId xmlns:a16="http://schemas.microsoft.com/office/drawing/2014/main" id="{516800C0-EAD8-81BD-C83A-E7A592438CDC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7" name="2 Marcador de pie de página">
            <a:extLst>
              <a:ext uri="{FF2B5EF4-FFF2-40B4-BE49-F238E27FC236}">
                <a16:creationId xmlns:a16="http://schemas.microsoft.com/office/drawing/2014/main" id="{C595E289-87BF-EF7A-F8B4-04FBE64CD206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322446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2"/>
            <a:ext cx="10972800" cy="2141619"/>
          </a:xfrm>
        </p:spPr>
        <p:txBody>
          <a:bodyPr>
            <a:normAutofit/>
          </a:bodyPr>
          <a:lstStyle/>
          <a:p>
            <a:r>
              <a:rPr lang="es-ES" sz="2200" b="1" u="sng" dirty="0"/>
              <a:t>Medical Radioisotopes </a:t>
            </a:r>
            <a:r>
              <a:rPr lang="es-ES" sz="2200" b="1" u="sng" dirty="0" err="1"/>
              <a:t>produced</a:t>
            </a:r>
            <a:r>
              <a:rPr lang="es-ES" sz="2200" b="1" u="sng" dirty="0"/>
              <a:t> </a:t>
            </a:r>
            <a:r>
              <a:rPr lang="es-ES" sz="2200" b="1" u="sng" dirty="0">
                <a:solidFill>
                  <a:srgbClr val="FF0000"/>
                </a:solidFill>
              </a:rPr>
              <a:t>with neutrons</a:t>
            </a:r>
            <a:r>
              <a:rPr lang="es-ES" sz="2200" b="1" u="sng" dirty="0"/>
              <a:t>:</a:t>
            </a:r>
          </a:p>
          <a:p>
            <a:endParaRPr lang="es-ES" sz="2200" b="1" u="sng" dirty="0"/>
          </a:p>
          <a:p>
            <a:pPr lvl="1"/>
            <a:r>
              <a:rPr lang="es-ES" sz="1667" dirty="0" err="1"/>
              <a:t>Production</a:t>
            </a:r>
            <a:r>
              <a:rPr lang="es-ES" sz="1667" dirty="0"/>
              <a:t> with neutrons (TC) at </a:t>
            </a:r>
            <a:r>
              <a:rPr lang="es-ES" sz="1667" dirty="0" err="1"/>
              <a:t>highest</a:t>
            </a:r>
            <a:r>
              <a:rPr lang="es-ES" sz="1667" dirty="0"/>
              <a:t> flux.</a:t>
            </a:r>
          </a:p>
          <a:p>
            <a:pPr lvl="1"/>
            <a:r>
              <a:rPr lang="es-ES" sz="1667" dirty="0" err="1"/>
              <a:t>Major</a:t>
            </a:r>
            <a:r>
              <a:rPr lang="es-ES" sz="1667" dirty="0"/>
              <a:t> </a:t>
            </a:r>
            <a:r>
              <a:rPr lang="es-ES" sz="1667" dirty="0" err="1"/>
              <a:t>radioisotope</a:t>
            </a:r>
            <a:r>
              <a:rPr lang="es-ES" sz="1667" dirty="0"/>
              <a:t> 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99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Mo/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99m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Tc could be produced to feed Spanish needs, at least.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Other radioisotopes as 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with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n,p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and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n,alpha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reactions could be produced in important amounts.</a:t>
            </a:r>
            <a:endParaRPr lang="es-ES" sz="1667" dirty="0"/>
          </a:p>
          <a:p>
            <a:pPr marL="609585" lvl="1" indent="0">
              <a:buNone/>
            </a:pPr>
            <a:endParaRPr lang="es-ES" sz="1067" dirty="0"/>
          </a:p>
        </p:txBody>
      </p:sp>
      <p:pic>
        <p:nvPicPr>
          <p:cNvPr id="16" name="Picture 15" descr="A diagram of a building&#10;&#10;Description automatically generated">
            <a:extLst>
              <a:ext uri="{FF2B5EF4-FFF2-40B4-BE49-F238E27FC236}">
                <a16:creationId xmlns:a16="http://schemas.microsoft.com/office/drawing/2014/main" id="{56E9474D-CB14-1309-A733-A3125D316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2742192"/>
            <a:ext cx="5672688" cy="3678606"/>
          </a:xfrm>
          <a:prstGeom prst="rect">
            <a:avLst/>
          </a:prstGeom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id="{C28CB4DE-B378-6BF3-889A-E0D69EA1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50" y="5278056"/>
            <a:ext cx="3601124" cy="12476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24D8F0-1430-164F-3A16-0985B42E17FB}"/>
              </a:ext>
            </a:extLst>
          </p:cNvPr>
          <p:cNvCxnSpPr>
            <a:cxnSpLocks/>
          </p:cNvCxnSpPr>
          <p:nvPr/>
        </p:nvCxnSpPr>
        <p:spPr>
          <a:xfrm flipH="1" flipV="1">
            <a:off x="2106592" y="4328932"/>
            <a:ext cx="1153064" cy="109959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4">
            <a:extLst>
              <a:ext uri="{FF2B5EF4-FFF2-40B4-BE49-F238E27FC236}">
                <a16:creationId xmlns:a16="http://schemas.microsoft.com/office/drawing/2014/main" id="{27CA9458-F61A-967C-4132-1B7B74661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244108"/>
              </p:ext>
            </p:extLst>
          </p:nvPr>
        </p:nvGraphicFramePr>
        <p:xfrm>
          <a:off x="6531588" y="3017926"/>
          <a:ext cx="5557994" cy="2270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562">
                  <a:extLst>
                    <a:ext uri="{9D8B030D-6E8A-4147-A177-3AD203B41FA5}">
                      <a16:colId xmlns:a16="http://schemas.microsoft.com/office/drawing/2014/main" val="1382846200"/>
                    </a:ext>
                  </a:extLst>
                </a:gridCol>
                <a:gridCol w="2055200">
                  <a:extLst>
                    <a:ext uri="{9D8B030D-6E8A-4147-A177-3AD203B41FA5}">
                      <a16:colId xmlns:a16="http://schemas.microsoft.com/office/drawing/2014/main" val="1218704173"/>
                    </a:ext>
                  </a:extLst>
                </a:gridCol>
                <a:gridCol w="1840232">
                  <a:extLst>
                    <a:ext uri="{9D8B030D-6E8A-4147-A177-3AD203B41FA5}">
                      <a16:colId xmlns:a16="http://schemas.microsoft.com/office/drawing/2014/main" val="4177319921"/>
                    </a:ext>
                  </a:extLst>
                </a:gridCol>
              </a:tblGrid>
              <a:tr h="79595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s-ES_tradnl" sz="1800" b="1" cap="all" dirty="0" err="1">
                          <a:effectLst/>
                        </a:rPr>
                        <a:t>Enriched</a:t>
                      </a:r>
                      <a:r>
                        <a:rPr lang="es-ES_tradnl" sz="1800" b="1" cap="all" dirty="0">
                          <a:effectLst/>
                        </a:rPr>
                        <a:t> M</a:t>
                      </a:r>
                      <a:r>
                        <a:rPr lang="es-ES_tradnl" sz="1800" b="1" dirty="0">
                          <a:effectLst/>
                        </a:rPr>
                        <a:t>o</a:t>
                      </a:r>
                      <a:r>
                        <a:rPr lang="es-ES_tradnl" sz="1800" b="1" cap="all" dirty="0">
                          <a:effectLst/>
                        </a:rPr>
                        <a:t>O</a:t>
                      </a:r>
                      <a:r>
                        <a:rPr lang="es-ES_tradnl" sz="1800" b="1" cap="all" baseline="-25000" dirty="0">
                          <a:effectLst/>
                        </a:rPr>
                        <a:t>3 </a:t>
                      </a: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s-ES_tradnl" sz="1800" b="0" cap="all" baseline="0" dirty="0">
                          <a:effectLst/>
                        </a:rPr>
                        <a:t>(95% </a:t>
                      </a:r>
                      <a:r>
                        <a:rPr lang="es-ES_tradnl" sz="1800" b="0" cap="all" baseline="30000" dirty="0">
                          <a:effectLst/>
                        </a:rPr>
                        <a:t>100</a:t>
                      </a:r>
                      <a:r>
                        <a:rPr lang="es-ES_tradnl" sz="1800" b="0" cap="all" baseline="0" dirty="0">
                          <a:effectLst/>
                        </a:rPr>
                        <a:t>M</a:t>
                      </a:r>
                      <a:r>
                        <a:rPr lang="es-ES_tradnl" sz="1800" b="0" cap="none" baseline="0" dirty="0">
                          <a:effectLst/>
                        </a:rPr>
                        <a:t>o</a:t>
                      </a:r>
                      <a:r>
                        <a:rPr lang="es-ES_tradnl" sz="1800" b="0" cap="all" baseline="0" dirty="0">
                          <a:effectLst/>
                        </a:rPr>
                        <a:t>)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cap="all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SPECIFIC ACTIVITY</a:t>
                      </a:r>
                    </a:p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GBq</a:t>
                      </a:r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/g </a:t>
                      </a:r>
                      <a:r>
                        <a:rPr lang="es-ES" sz="1800" b="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</a:t>
                      </a:r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</a:t>
                      </a:r>
                      <a:endParaRPr lang="es-E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cap="all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ACTIVITY</a:t>
                      </a:r>
                    </a:p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s-ES" sz="1800" b="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TBq</a:t>
                      </a:r>
                      <a:r>
                        <a:rPr lang="es-ES" sz="18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6637011"/>
                  </a:ext>
                </a:extLst>
              </a:tr>
              <a:tr h="24827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Plate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1 </a:t>
                      </a:r>
                      <a:endParaRPr lang="es-E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24.14</a:t>
                      </a:r>
                      <a:endParaRPr lang="es-ES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291563"/>
                  </a:ext>
                </a:extLst>
              </a:tr>
              <a:tr h="24283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Plate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2 </a:t>
                      </a:r>
                      <a:endParaRPr lang="es-E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20.85 </a:t>
                      </a:r>
                      <a:endParaRPr lang="es-E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18.65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9864939"/>
                  </a:ext>
                </a:extLst>
              </a:tr>
              <a:tr h="24283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Plate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3 </a:t>
                      </a:r>
                      <a:endParaRPr lang="es-E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17.81 </a:t>
                      </a:r>
                      <a:endParaRPr lang="es-E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15.93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4092466"/>
                  </a:ext>
                </a:extLst>
              </a:tr>
              <a:tr h="24283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s-ES" sz="18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Plate</a:t>
                      </a:r>
                      <a:r>
                        <a:rPr lang="es-E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4  </a:t>
                      </a:r>
                      <a:endParaRPr lang="es-ES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15.24 </a:t>
                      </a:r>
                      <a:endParaRPr lang="es-E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13.63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0597493"/>
                  </a:ext>
                </a:extLst>
              </a:tr>
              <a:tr h="16087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s-E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s-ES" sz="1800" b="1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69.80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3476312"/>
                  </a:ext>
                </a:extLst>
              </a:tr>
            </a:tbl>
          </a:graphicData>
        </a:graphic>
      </p:graphicFrame>
      <p:sp>
        <p:nvSpPr>
          <p:cNvPr id="6" name="2 Marcador de pie de página">
            <a:extLst>
              <a:ext uri="{FF2B5EF4-FFF2-40B4-BE49-F238E27FC236}">
                <a16:creationId xmlns:a16="http://schemas.microsoft.com/office/drawing/2014/main" id="{EDFD4E03-29F5-DF1E-E424-7D99627980CB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7" name="2 Marcador de pie de página">
            <a:extLst>
              <a:ext uri="{FF2B5EF4-FFF2-40B4-BE49-F238E27FC236}">
                <a16:creationId xmlns:a16="http://schemas.microsoft.com/office/drawing/2014/main" id="{D968835D-7466-5DAD-DCC0-FD1C2AD6691C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21836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2"/>
            <a:ext cx="10972800" cy="1880361"/>
          </a:xfrm>
        </p:spPr>
        <p:txBody>
          <a:bodyPr>
            <a:normAutofit/>
          </a:bodyPr>
          <a:lstStyle/>
          <a:p>
            <a:r>
              <a:rPr lang="es-ES" sz="2000" b="1" u="sng" dirty="0"/>
              <a:t>Medical Radioisotopes </a:t>
            </a:r>
            <a:r>
              <a:rPr lang="es-ES" sz="2000" b="1" u="sng" dirty="0" err="1"/>
              <a:t>produced</a:t>
            </a:r>
            <a:r>
              <a:rPr lang="es-ES" sz="2000" b="1" u="sng" dirty="0"/>
              <a:t> </a:t>
            </a:r>
            <a:r>
              <a:rPr lang="es-ES" sz="2000" b="1" u="sng" dirty="0">
                <a:solidFill>
                  <a:srgbClr val="FF0000"/>
                </a:solidFill>
              </a:rPr>
              <a:t>with </a:t>
            </a:r>
            <a:r>
              <a:rPr lang="es-ES" sz="2000" b="1" u="sng" dirty="0" err="1">
                <a:solidFill>
                  <a:srgbClr val="FF0000"/>
                </a:solidFill>
              </a:rPr>
              <a:t>deuterons</a:t>
            </a:r>
            <a:r>
              <a:rPr lang="es-ES" sz="2000" b="1" u="sng" dirty="0"/>
              <a:t>:</a:t>
            </a:r>
          </a:p>
          <a:p>
            <a:pPr lvl="1"/>
            <a:r>
              <a:rPr lang="es-ES" sz="2000" dirty="0"/>
              <a:t>40 </a:t>
            </a:r>
            <a:r>
              <a:rPr lang="es-ES" sz="2000" dirty="0" err="1"/>
              <a:t>MeV</a:t>
            </a:r>
            <a:r>
              <a:rPr lang="es-ES" sz="2000" dirty="0"/>
              <a:t> 1.25 mA is a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high</a:t>
            </a:r>
            <a:r>
              <a:rPr lang="es-ES" sz="2000" dirty="0"/>
              <a:t> </a:t>
            </a:r>
            <a:r>
              <a:rPr lang="es-ES" sz="2000" dirty="0" err="1"/>
              <a:t>powerful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radioisotope</a:t>
            </a:r>
            <a:r>
              <a:rPr lang="es-ES" sz="2000" dirty="0"/>
              <a:t> </a:t>
            </a:r>
            <a:r>
              <a:rPr lang="es-ES" sz="2000" dirty="0" err="1"/>
              <a:t>production</a:t>
            </a:r>
            <a:r>
              <a:rPr lang="es-ES" sz="2000" dirty="0"/>
              <a:t>.</a:t>
            </a:r>
          </a:p>
          <a:p>
            <a:pPr lvl="1"/>
            <a:r>
              <a:rPr lang="es-ES" sz="2000" dirty="0"/>
              <a:t>New </a:t>
            </a:r>
            <a:r>
              <a:rPr lang="es-ES" sz="2000" dirty="0" err="1"/>
              <a:t>devices</a:t>
            </a:r>
            <a:r>
              <a:rPr lang="es-ES" sz="2000" dirty="0"/>
              <a:t> are </a:t>
            </a:r>
            <a:r>
              <a:rPr lang="es-ES" sz="2000" dirty="0" err="1"/>
              <a:t>being</a:t>
            </a:r>
            <a:r>
              <a:rPr lang="es-ES" sz="2000" dirty="0"/>
              <a:t> </a:t>
            </a:r>
            <a:r>
              <a:rPr lang="es-ES" sz="2000" dirty="0" err="1"/>
              <a:t>developed</a:t>
            </a:r>
            <a:r>
              <a:rPr lang="es-ES" sz="2000" dirty="0"/>
              <a:t> as </a:t>
            </a:r>
            <a:r>
              <a:rPr lang="es-ES" sz="2000" dirty="0" err="1"/>
              <a:t>upgraded</a:t>
            </a:r>
            <a:r>
              <a:rPr lang="es-ES" sz="2000" dirty="0"/>
              <a:t> </a:t>
            </a:r>
            <a:r>
              <a:rPr lang="es-ES" sz="2000" dirty="0" err="1"/>
              <a:t>versions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conventional</a:t>
            </a:r>
            <a:r>
              <a:rPr lang="es-ES" sz="2000" dirty="0"/>
              <a:t> </a:t>
            </a:r>
            <a:r>
              <a:rPr lang="es-ES" sz="2000" dirty="0" err="1"/>
              <a:t>ones</a:t>
            </a:r>
            <a:r>
              <a:rPr lang="es-ES" sz="2000" dirty="0"/>
              <a:t>.</a:t>
            </a:r>
          </a:p>
          <a:p>
            <a:pPr lvl="1"/>
            <a:r>
              <a:rPr lang="es-ES" sz="2000" dirty="0"/>
              <a:t>The </a:t>
            </a:r>
            <a:r>
              <a:rPr lang="es-ES" sz="2000" dirty="0" err="1"/>
              <a:t>possibilities</a:t>
            </a:r>
            <a:r>
              <a:rPr lang="es-ES" sz="2000" dirty="0"/>
              <a:t> are </a:t>
            </a:r>
            <a:r>
              <a:rPr lang="es-ES" sz="2000" dirty="0" err="1"/>
              <a:t>huge</a:t>
            </a:r>
            <a:r>
              <a:rPr lang="es-ES" sz="2000" dirty="0"/>
              <a:t>. </a:t>
            </a:r>
          </a:p>
          <a:p>
            <a:pPr lvl="1"/>
            <a:r>
              <a:rPr lang="es-ES" sz="2000" dirty="0"/>
              <a:t>Solid, </a:t>
            </a:r>
            <a:r>
              <a:rPr lang="es-ES" sz="2000" dirty="0" err="1"/>
              <a:t>liquid</a:t>
            </a:r>
            <a:r>
              <a:rPr lang="es-ES" sz="2000" dirty="0"/>
              <a:t> and </a:t>
            </a:r>
            <a:r>
              <a:rPr lang="es-ES" sz="2000" dirty="0" err="1"/>
              <a:t>gaseous</a:t>
            </a:r>
            <a:r>
              <a:rPr lang="es-ES" sz="2000" dirty="0"/>
              <a:t> targets. </a:t>
            </a:r>
          </a:p>
          <a:p>
            <a:pPr lvl="1"/>
            <a:endParaRPr lang="es-ES" sz="1067" dirty="0"/>
          </a:p>
          <a:p>
            <a:pPr marL="609585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4FD8D-30E1-E4A8-7DC4-D88E61CB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34" y="3009740"/>
            <a:ext cx="5977128" cy="1330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6512B-C37A-226D-33BC-F49D442F9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17" y="4585932"/>
            <a:ext cx="5402580" cy="1901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9517A-ED10-F091-9CF7-796A6E2ED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7" y="3418548"/>
            <a:ext cx="5402580" cy="3069336"/>
          </a:xfrm>
          <a:prstGeom prst="rect">
            <a:avLst/>
          </a:prstGeom>
        </p:spPr>
      </p:pic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CC3B9DC4-E24A-F6AD-5E31-0EBC6A1BB972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279F39A2-BC63-6F3F-A9F8-CB1D0A1D107F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143809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3"/>
            <a:ext cx="10972800" cy="1390922"/>
          </a:xfrm>
        </p:spPr>
        <p:txBody>
          <a:bodyPr>
            <a:normAutofit/>
          </a:bodyPr>
          <a:lstStyle/>
          <a:p>
            <a:r>
              <a:rPr lang="es-ES" sz="2000" b="1" u="sng" dirty="0"/>
              <a:t>Medical Radioisotopes </a:t>
            </a:r>
            <a:r>
              <a:rPr lang="es-ES" sz="2000" b="1" u="sng" dirty="0" err="1"/>
              <a:t>produced</a:t>
            </a:r>
            <a:r>
              <a:rPr lang="es-ES" sz="2000" b="1" u="sng" dirty="0"/>
              <a:t> </a:t>
            </a:r>
            <a:r>
              <a:rPr lang="es-ES" sz="2000" b="1" u="sng" dirty="0">
                <a:solidFill>
                  <a:srgbClr val="FF0000"/>
                </a:solidFill>
              </a:rPr>
              <a:t>with </a:t>
            </a:r>
            <a:r>
              <a:rPr lang="es-ES" sz="2000" b="1" u="sng" dirty="0" err="1">
                <a:solidFill>
                  <a:srgbClr val="FF0000"/>
                </a:solidFill>
              </a:rPr>
              <a:t>deuterons</a:t>
            </a:r>
            <a:r>
              <a:rPr lang="es-ES" sz="2000" b="1" u="sng" dirty="0"/>
              <a:t>:</a:t>
            </a:r>
          </a:p>
          <a:p>
            <a:pPr lvl="1"/>
            <a:r>
              <a:rPr lang="es-ES" sz="2000" dirty="0"/>
              <a:t>40 </a:t>
            </a:r>
            <a:r>
              <a:rPr lang="es-ES" sz="2000" dirty="0" err="1"/>
              <a:t>MeV</a:t>
            </a:r>
            <a:r>
              <a:rPr lang="es-ES" sz="2000" dirty="0"/>
              <a:t> 1.25 mA is a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high</a:t>
            </a:r>
            <a:r>
              <a:rPr lang="es-ES" sz="2000" dirty="0"/>
              <a:t> </a:t>
            </a:r>
            <a:r>
              <a:rPr lang="es-ES" sz="2000" dirty="0" err="1"/>
              <a:t>powerful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radioisotope</a:t>
            </a:r>
            <a:r>
              <a:rPr lang="es-ES" sz="2000" dirty="0"/>
              <a:t> </a:t>
            </a:r>
            <a:r>
              <a:rPr lang="es-ES" sz="2000" dirty="0" err="1"/>
              <a:t>production</a:t>
            </a:r>
            <a:r>
              <a:rPr lang="es-ES" sz="2000" dirty="0"/>
              <a:t>.</a:t>
            </a:r>
          </a:p>
          <a:p>
            <a:pPr lvl="1"/>
            <a:r>
              <a:rPr lang="es-ES" sz="2000" dirty="0" err="1"/>
              <a:t>First</a:t>
            </a:r>
            <a:r>
              <a:rPr lang="es-ES" sz="2000" dirty="0"/>
              <a:t> case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dirty="0" err="1"/>
              <a:t>we</a:t>
            </a:r>
            <a:r>
              <a:rPr lang="es-ES" sz="2000" dirty="0"/>
              <a:t> </a:t>
            </a:r>
            <a:r>
              <a:rPr lang="es-ES" sz="2000" dirty="0" err="1"/>
              <a:t>have</a:t>
            </a:r>
            <a:r>
              <a:rPr lang="es-ES" sz="2000" dirty="0"/>
              <a:t> </a:t>
            </a:r>
            <a:r>
              <a:rPr lang="es-ES" sz="2000" dirty="0" err="1"/>
              <a:t>studied</a:t>
            </a:r>
            <a:r>
              <a:rPr lang="es-ES" sz="2000" dirty="0"/>
              <a:t>: Lu177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deuterons</a:t>
            </a:r>
            <a:r>
              <a:rPr lang="es-ES" sz="2000" dirty="0"/>
              <a:t>.</a:t>
            </a:r>
          </a:p>
          <a:p>
            <a:pPr lvl="1"/>
            <a:endParaRPr lang="es-ES" sz="1067" dirty="0"/>
          </a:p>
          <a:p>
            <a:pPr marL="609585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0ADC55-E2D8-333A-5AAB-AE5A9206B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" y="2495136"/>
            <a:ext cx="3627636" cy="39640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8203AB-47B2-5C5D-7D51-EB31326B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37" y="3146402"/>
            <a:ext cx="7263531" cy="2420210"/>
          </a:xfrm>
          <a:prstGeom prst="rect">
            <a:avLst/>
          </a:prstGeom>
        </p:spPr>
      </p:pic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73FCE8AB-C0A6-62BC-7074-E0EE256009C2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A1BC24F5-AC30-5BAC-4795-02FD37CADE4B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391357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2"/>
            <a:ext cx="10972800" cy="2246595"/>
          </a:xfrm>
        </p:spPr>
        <p:txBody>
          <a:bodyPr>
            <a:normAutofit/>
          </a:bodyPr>
          <a:lstStyle/>
          <a:p>
            <a:r>
              <a:rPr lang="es-ES" sz="2000" b="1" u="sng" dirty="0"/>
              <a:t>Medical Radioisotopes </a:t>
            </a:r>
            <a:r>
              <a:rPr lang="es-ES" sz="2000" b="1" u="sng" dirty="0" err="1"/>
              <a:t>produced</a:t>
            </a:r>
            <a:r>
              <a:rPr lang="es-ES" sz="2000" b="1" u="sng" dirty="0"/>
              <a:t> </a:t>
            </a:r>
            <a:r>
              <a:rPr lang="es-ES" sz="2000" b="1" u="sng" dirty="0">
                <a:solidFill>
                  <a:srgbClr val="FF0000"/>
                </a:solidFill>
              </a:rPr>
              <a:t>with </a:t>
            </a:r>
            <a:r>
              <a:rPr lang="es-ES" sz="2000" b="1" u="sng" dirty="0" err="1">
                <a:solidFill>
                  <a:srgbClr val="FF0000"/>
                </a:solidFill>
              </a:rPr>
              <a:t>deuterons</a:t>
            </a:r>
            <a:r>
              <a:rPr lang="es-ES" sz="2000" b="1" u="sng" dirty="0"/>
              <a:t>:</a:t>
            </a:r>
          </a:p>
          <a:p>
            <a:pPr lvl="1"/>
            <a:r>
              <a:rPr lang="es-ES" sz="2000" dirty="0"/>
              <a:t>40 </a:t>
            </a:r>
            <a:r>
              <a:rPr lang="es-ES" sz="2000" dirty="0" err="1"/>
              <a:t>MeV</a:t>
            </a:r>
            <a:r>
              <a:rPr lang="es-ES" sz="2000" dirty="0"/>
              <a:t> 1.25 mA is a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high</a:t>
            </a:r>
            <a:r>
              <a:rPr lang="es-ES" sz="2000" dirty="0"/>
              <a:t> </a:t>
            </a:r>
            <a:r>
              <a:rPr lang="es-ES" sz="2000" dirty="0" err="1"/>
              <a:t>powerful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radioisotope</a:t>
            </a:r>
            <a:r>
              <a:rPr lang="es-ES" sz="2000" dirty="0"/>
              <a:t> </a:t>
            </a:r>
            <a:r>
              <a:rPr lang="es-ES" sz="2000" dirty="0" err="1"/>
              <a:t>production</a:t>
            </a:r>
            <a:r>
              <a:rPr lang="es-ES" sz="2000" dirty="0"/>
              <a:t>.</a:t>
            </a:r>
          </a:p>
          <a:p>
            <a:pPr lvl="1"/>
            <a:r>
              <a:rPr lang="es-ES" sz="2000" dirty="0"/>
              <a:t>Nuclear data are </a:t>
            </a:r>
            <a:r>
              <a:rPr lang="es-ES" sz="2000" dirty="0" err="1"/>
              <a:t>needed</a:t>
            </a:r>
            <a:r>
              <a:rPr lang="es-ES" sz="2000" dirty="0"/>
              <a:t> at </a:t>
            </a:r>
            <a:r>
              <a:rPr lang="es-ES" sz="2000" dirty="0" err="1"/>
              <a:t>present</a:t>
            </a:r>
            <a:r>
              <a:rPr lang="es-ES" sz="2000" dirty="0"/>
              <a:t>. </a:t>
            </a:r>
          </a:p>
          <a:p>
            <a:pPr lvl="1"/>
            <a:r>
              <a:rPr lang="es-ES" sz="2000" dirty="0" err="1"/>
              <a:t>We</a:t>
            </a:r>
            <a:r>
              <a:rPr lang="es-ES" sz="2000" dirty="0"/>
              <a:t> </a:t>
            </a:r>
            <a:r>
              <a:rPr lang="es-ES" sz="2000" dirty="0" err="1"/>
              <a:t>performed</a:t>
            </a:r>
            <a:r>
              <a:rPr lang="es-ES" sz="2000" dirty="0"/>
              <a:t>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experiment</a:t>
            </a:r>
            <a:r>
              <a:rPr lang="es-ES" sz="2000" dirty="0"/>
              <a:t> at Orleans </a:t>
            </a:r>
            <a:r>
              <a:rPr lang="es-ES" sz="2000" dirty="0" err="1"/>
              <a:t>Cyclotron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production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Er156.</a:t>
            </a:r>
          </a:p>
          <a:p>
            <a:pPr lvl="1"/>
            <a:r>
              <a:rPr lang="es-ES" sz="2000" dirty="0"/>
              <a:t>Future </a:t>
            </a:r>
            <a:r>
              <a:rPr lang="es-ES" sz="2000" dirty="0" err="1"/>
              <a:t>experiments</a:t>
            </a:r>
            <a:r>
              <a:rPr lang="es-ES" sz="2000" dirty="0"/>
              <a:t> at DONES?</a:t>
            </a:r>
          </a:p>
          <a:p>
            <a:pPr lvl="1"/>
            <a:endParaRPr lang="es-ES" sz="1067" dirty="0"/>
          </a:p>
          <a:p>
            <a:pPr marL="609585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8E3CF5-0D01-77EC-1371-4E3C90FB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2" y="3219107"/>
            <a:ext cx="5656380" cy="28021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DCD1B5-0A9D-41F9-44BB-F4098E8A4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93" y="3083307"/>
            <a:ext cx="3317111" cy="3317111"/>
          </a:xfrm>
          <a:prstGeom prst="rect">
            <a:avLst/>
          </a:prstGeom>
        </p:spPr>
      </p:pic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2FF23255-C81C-9C22-F152-27BDE6E59BBE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C403391A-1D28-9C13-BB11-94A61111A923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4487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3"/>
            <a:ext cx="10972800" cy="891216"/>
          </a:xfrm>
        </p:spPr>
        <p:txBody>
          <a:bodyPr>
            <a:normAutofit/>
          </a:bodyPr>
          <a:lstStyle/>
          <a:p>
            <a:r>
              <a:rPr lang="es-ES" sz="2000" b="1" u="sng" dirty="0"/>
              <a:t>Medical Radioisotopes </a:t>
            </a:r>
            <a:r>
              <a:rPr lang="es-ES" sz="2000" b="1" u="sng" dirty="0" err="1"/>
              <a:t>produced</a:t>
            </a:r>
            <a:r>
              <a:rPr lang="es-ES" sz="2000" b="1" u="sng" dirty="0"/>
              <a:t> </a:t>
            </a:r>
            <a:r>
              <a:rPr lang="es-ES" sz="2000" b="1" u="sng" dirty="0">
                <a:solidFill>
                  <a:srgbClr val="FF0000"/>
                </a:solidFill>
              </a:rPr>
              <a:t>with </a:t>
            </a:r>
            <a:r>
              <a:rPr lang="es-ES" sz="2000" b="1" u="sng" dirty="0" err="1">
                <a:solidFill>
                  <a:srgbClr val="FF0000"/>
                </a:solidFill>
              </a:rPr>
              <a:t>deuterons</a:t>
            </a:r>
            <a:r>
              <a:rPr lang="es-ES" sz="2000" b="1" u="sng" dirty="0"/>
              <a:t>:</a:t>
            </a:r>
          </a:p>
          <a:p>
            <a:pPr lvl="1"/>
            <a:r>
              <a:rPr lang="es-ES" sz="2000" dirty="0"/>
              <a:t>40 </a:t>
            </a:r>
            <a:r>
              <a:rPr lang="es-ES" sz="2000" dirty="0" err="1"/>
              <a:t>MeV</a:t>
            </a:r>
            <a:r>
              <a:rPr lang="es-ES" sz="2000" dirty="0"/>
              <a:t> 1.25 mA is a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high</a:t>
            </a:r>
            <a:r>
              <a:rPr lang="es-ES" sz="2000" dirty="0"/>
              <a:t> </a:t>
            </a:r>
            <a:r>
              <a:rPr lang="es-ES" sz="2000" dirty="0" err="1"/>
              <a:t>powerful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radioisotope</a:t>
            </a:r>
            <a:r>
              <a:rPr lang="es-ES" sz="2000" dirty="0"/>
              <a:t> </a:t>
            </a:r>
            <a:r>
              <a:rPr lang="es-ES" sz="2000" dirty="0" err="1"/>
              <a:t>production</a:t>
            </a:r>
            <a:r>
              <a:rPr lang="es-ES" sz="2000" dirty="0"/>
              <a:t>.</a:t>
            </a:r>
          </a:p>
          <a:p>
            <a:pPr lvl="1"/>
            <a:endParaRPr lang="es-ES" sz="1067" dirty="0"/>
          </a:p>
          <a:p>
            <a:pPr marL="609585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esquema RADIOFARMACIA">
            <a:extLst>
              <a:ext uri="{FF2B5EF4-FFF2-40B4-BE49-F238E27FC236}">
                <a16:creationId xmlns:a16="http://schemas.microsoft.com/office/drawing/2014/main" id="{709108AB-BEBC-A714-CEA4-C0F65339A037}"/>
              </a:ext>
            </a:extLst>
          </p:cNvPr>
          <p:cNvPicPr/>
          <p:nvPr/>
        </p:nvPicPr>
        <p:blipFill>
          <a:blip r:embed="rId2"/>
          <a:srcRect l="4159" t="4621" r="9264" b="2474"/>
          <a:stretch/>
        </p:blipFill>
        <p:spPr>
          <a:xfrm>
            <a:off x="43590" y="3576248"/>
            <a:ext cx="4523362" cy="2925360"/>
          </a:xfrm>
          <a:prstGeom prst="rect">
            <a:avLst/>
          </a:prstGeom>
          <a:ln w="0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3D38A63-366D-1BC2-68B7-A5F882B562B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03" y="3053143"/>
            <a:ext cx="2006160" cy="1082692"/>
          </a:xfrm>
          <a:prstGeom prst="rect">
            <a:avLst/>
          </a:prstGeom>
          <a:ln w="0">
            <a:noFill/>
          </a:ln>
          <a:effectLst>
            <a:outerShdw blurRad="190440" dist="228593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C86322-8F76-1939-DEFA-B9173855F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49" y="2142971"/>
            <a:ext cx="7940993" cy="412549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109AF2-656A-817E-4F8A-D47FAC14C311}"/>
              </a:ext>
            </a:extLst>
          </p:cNvPr>
          <p:cNvCxnSpPr>
            <a:cxnSpLocks/>
          </p:cNvCxnSpPr>
          <p:nvPr/>
        </p:nvCxnSpPr>
        <p:spPr>
          <a:xfrm flipV="1">
            <a:off x="4080433" y="4260715"/>
            <a:ext cx="725031" cy="18482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FF48632-5AA7-8F0F-83EB-B28DF7B78894}"/>
              </a:ext>
            </a:extLst>
          </p:cNvPr>
          <p:cNvCxnSpPr>
            <a:cxnSpLocks/>
          </p:cNvCxnSpPr>
          <p:nvPr/>
        </p:nvCxnSpPr>
        <p:spPr>
          <a:xfrm>
            <a:off x="1862011" y="4205719"/>
            <a:ext cx="147052" cy="62364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D52C3713-16AC-DB33-BC14-EC9912B1A4D5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7" name="2 Marcador de pie de página">
            <a:extLst>
              <a:ext uri="{FF2B5EF4-FFF2-40B4-BE49-F238E27FC236}">
                <a16:creationId xmlns:a16="http://schemas.microsoft.com/office/drawing/2014/main" id="{662FDD77-0761-970C-31B5-DD3F3E85CA91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111903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8A1C9-A81F-7582-30D5-A3598179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-94099"/>
            <a:ext cx="8832981" cy="891216"/>
          </a:xfrm>
        </p:spPr>
        <p:txBody>
          <a:bodyPr/>
          <a:lstStyle/>
          <a:p>
            <a:r>
              <a:rPr lang="es-ES" sz="2667" b="1" dirty="0" err="1"/>
              <a:t>Summary</a:t>
            </a:r>
            <a:r>
              <a:rPr lang="es-ES" sz="2667" b="1" dirty="0"/>
              <a:t> </a:t>
            </a:r>
            <a:r>
              <a:rPr lang="es-ES" sz="2667" b="1" dirty="0" err="1"/>
              <a:t>of</a:t>
            </a:r>
            <a:r>
              <a:rPr lang="es-ES" sz="2667" b="1" dirty="0"/>
              <a:t> Medical and Industrial </a:t>
            </a:r>
            <a:r>
              <a:rPr lang="es-ES" sz="2667" b="1" dirty="0" err="1"/>
              <a:t>Session</a:t>
            </a:r>
            <a:endParaRPr lang="es-ES" sz="2667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74E3A-F816-290B-4804-5B0D7321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9" y="836712"/>
            <a:ext cx="10972800" cy="1082693"/>
          </a:xfrm>
        </p:spPr>
        <p:txBody>
          <a:bodyPr>
            <a:normAutofit/>
          </a:bodyPr>
          <a:lstStyle/>
          <a:p>
            <a:r>
              <a:rPr lang="es-ES" sz="2000" b="1" u="sng" dirty="0"/>
              <a:t>Medical </a:t>
            </a:r>
            <a:r>
              <a:rPr lang="es-ES" sz="2000" b="1" u="sng" dirty="0" err="1"/>
              <a:t>Radioisotopes</a:t>
            </a:r>
            <a:r>
              <a:rPr lang="es-ES" sz="2000" b="1" u="sng"/>
              <a:t>; </a:t>
            </a:r>
            <a:r>
              <a:rPr lang="es-ES" sz="2000" b="1"/>
              <a:t>THE COMPLETE PICTURE</a:t>
            </a:r>
            <a:endParaRPr lang="es-ES" sz="2000" b="1" u="sng" dirty="0"/>
          </a:p>
          <a:p>
            <a:endParaRPr lang="es-ES" sz="2000" b="1" u="sng" dirty="0"/>
          </a:p>
          <a:p>
            <a:pPr marL="609585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38">
            <a:extLst>
              <a:ext uri="{FF2B5EF4-FFF2-40B4-BE49-F238E27FC236}">
                <a16:creationId xmlns:a16="http://schemas.microsoft.com/office/drawing/2014/main" id="{2CE7C0E3-46EA-3D69-153A-E82D0E88E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9764" y="2213594"/>
            <a:ext cx="10889323" cy="347740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C5FBAB7-5730-2FFC-D173-94F5CF06481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2209" y="5298510"/>
            <a:ext cx="2006160" cy="1082692"/>
          </a:xfrm>
          <a:prstGeom prst="rect">
            <a:avLst/>
          </a:prstGeom>
          <a:ln w="0">
            <a:noFill/>
          </a:ln>
          <a:effectLst>
            <a:outerShdw blurRad="190440" dist="228593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B624C8-9424-199B-A6E9-FB032BFF33DF}"/>
              </a:ext>
            </a:extLst>
          </p:cNvPr>
          <p:cNvCxnSpPr/>
          <p:nvPr/>
        </p:nvCxnSpPr>
        <p:spPr>
          <a:xfrm flipH="1">
            <a:off x="2685327" y="4930815"/>
            <a:ext cx="46993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16E44-F726-6BDB-9207-7A46364C4B31}"/>
              </a:ext>
            </a:extLst>
          </p:cNvPr>
          <p:cNvCxnSpPr>
            <a:cxnSpLocks/>
          </p:cNvCxnSpPr>
          <p:nvPr/>
        </p:nvCxnSpPr>
        <p:spPr>
          <a:xfrm>
            <a:off x="7293980" y="4155311"/>
            <a:ext cx="0" cy="775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E3CE265-CD6D-F84A-64AE-709AA7F6B4DB}"/>
              </a:ext>
            </a:extLst>
          </p:cNvPr>
          <p:cNvSpPr/>
          <p:nvPr/>
        </p:nvSpPr>
        <p:spPr>
          <a:xfrm>
            <a:off x="680771" y="3973353"/>
            <a:ext cx="2523276" cy="13037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FF1A69-77BC-CAC5-A6BD-F335213A2EC6}"/>
              </a:ext>
            </a:extLst>
          </p:cNvPr>
          <p:cNvSpPr/>
          <p:nvPr/>
        </p:nvSpPr>
        <p:spPr>
          <a:xfrm>
            <a:off x="7780123" y="3508576"/>
            <a:ext cx="1016637" cy="15276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6F2376-4325-3704-AF7F-90CF0666F158}"/>
              </a:ext>
            </a:extLst>
          </p:cNvPr>
          <p:cNvSpPr txBox="1"/>
          <p:nvPr/>
        </p:nvSpPr>
        <p:spPr>
          <a:xfrm>
            <a:off x="4545957" y="5736228"/>
            <a:ext cx="7228464" cy="595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u="sng" dirty="0" err="1">
                <a:solidFill>
                  <a:srgbClr val="FF0000"/>
                </a:solidFill>
              </a:rPr>
              <a:t>Connexion</a:t>
            </a:r>
            <a:r>
              <a:rPr lang="es-ES" sz="2200" b="1" u="sng" dirty="0">
                <a:solidFill>
                  <a:srgbClr val="FF0000"/>
                </a:solidFill>
              </a:rPr>
              <a:t> </a:t>
            </a:r>
            <a:r>
              <a:rPr lang="es-ES" sz="2200" b="1" u="sng" dirty="0" err="1">
                <a:solidFill>
                  <a:srgbClr val="FF0000"/>
                </a:solidFill>
              </a:rPr>
              <a:t>between</a:t>
            </a:r>
            <a:r>
              <a:rPr lang="es-ES" sz="2200" b="1" u="sng" dirty="0">
                <a:solidFill>
                  <a:srgbClr val="FF0000"/>
                </a:solidFill>
              </a:rPr>
              <a:t> </a:t>
            </a:r>
            <a:r>
              <a:rPr lang="es-ES" sz="2200" b="1" u="sng" dirty="0" err="1">
                <a:solidFill>
                  <a:srgbClr val="FF0000"/>
                </a:solidFill>
              </a:rPr>
              <a:t>the</a:t>
            </a:r>
            <a:r>
              <a:rPr lang="es-ES" sz="2200" b="1" u="sng" dirty="0">
                <a:solidFill>
                  <a:srgbClr val="FF0000"/>
                </a:solidFill>
              </a:rPr>
              <a:t> </a:t>
            </a:r>
            <a:r>
              <a:rPr lang="es-ES" sz="2200" b="1" u="sng" dirty="0" err="1">
                <a:solidFill>
                  <a:srgbClr val="FF0000"/>
                </a:solidFill>
              </a:rPr>
              <a:t>two</a:t>
            </a:r>
            <a:r>
              <a:rPr lang="es-ES" sz="2200" b="1" u="sng" dirty="0">
                <a:solidFill>
                  <a:srgbClr val="FF0000"/>
                </a:solidFill>
              </a:rPr>
              <a:t> </a:t>
            </a:r>
            <a:r>
              <a:rPr lang="es-ES" sz="2200" b="1" u="sng" dirty="0" err="1">
                <a:solidFill>
                  <a:srgbClr val="FF0000"/>
                </a:solidFill>
              </a:rPr>
              <a:t>locations</a:t>
            </a:r>
            <a:r>
              <a:rPr lang="es-ES" sz="2200" b="1" u="sng" dirty="0">
                <a:solidFill>
                  <a:srgbClr val="FF0000"/>
                </a:solidFill>
              </a:rPr>
              <a:t> </a:t>
            </a:r>
            <a:r>
              <a:rPr lang="es-ES" sz="2200" b="1" u="sng" dirty="0" err="1">
                <a:solidFill>
                  <a:srgbClr val="FF0000"/>
                </a:solidFill>
              </a:rPr>
              <a:t>for</a:t>
            </a:r>
            <a:r>
              <a:rPr lang="es-ES" sz="2200" b="1" u="sng" dirty="0">
                <a:solidFill>
                  <a:srgbClr val="FF0000"/>
                </a:solidFill>
              </a:rPr>
              <a:t> </a:t>
            </a:r>
            <a:r>
              <a:rPr lang="es-ES" sz="2200" b="1" u="sng" dirty="0" err="1">
                <a:solidFill>
                  <a:srgbClr val="FF0000"/>
                </a:solidFill>
              </a:rPr>
              <a:t>production</a:t>
            </a:r>
            <a:r>
              <a:rPr lang="es-ES" sz="2200" b="1" u="sng" dirty="0">
                <a:solidFill>
                  <a:srgbClr val="FF0000"/>
                </a:solidFill>
              </a:rPr>
              <a:t>?</a:t>
            </a:r>
          </a:p>
          <a:p>
            <a:pPr lvl="1"/>
            <a:endParaRPr lang="es-ES" sz="1067" dirty="0"/>
          </a:p>
        </p:txBody>
      </p:sp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98A577B8-D4A4-65A8-C908-DA1BAD6FB28D}"/>
              </a:ext>
            </a:extLst>
          </p:cNvPr>
          <p:cNvSpPr txBox="1">
            <a:spLocks/>
          </p:cNvSpPr>
          <p:nvPr/>
        </p:nvSpPr>
        <p:spPr>
          <a:xfrm>
            <a:off x="142704" y="6420798"/>
            <a:ext cx="29067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Javier Praena – Universidad de Granada </a:t>
            </a:r>
          </a:p>
        </p:txBody>
      </p:sp>
      <p:sp>
        <p:nvSpPr>
          <p:cNvPr id="6" name="2 Marcador de pie de página">
            <a:extLst>
              <a:ext uri="{FF2B5EF4-FFF2-40B4-BE49-F238E27FC236}">
                <a16:creationId xmlns:a16="http://schemas.microsoft.com/office/drawing/2014/main" id="{F1CACA5C-6DAE-94D1-5AE3-9D0B868E7458}"/>
              </a:ext>
            </a:extLst>
          </p:cNvPr>
          <p:cNvSpPr txBox="1">
            <a:spLocks/>
          </p:cNvSpPr>
          <p:nvPr/>
        </p:nvSpPr>
        <p:spPr>
          <a:xfrm>
            <a:off x="8249057" y="6420798"/>
            <a:ext cx="36965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GB" sz="1200" b="1" dirty="0">
                <a:latin typeface="Perpetua" pitchFamily="18" charset="0"/>
              </a:rPr>
              <a:t>2</a:t>
            </a:r>
            <a:r>
              <a:rPr lang="en-GB" sz="1200" b="1" baseline="30000" dirty="0">
                <a:latin typeface="Perpetua" pitchFamily="18" charset="0"/>
              </a:rPr>
              <a:t>nd</a:t>
            </a:r>
            <a:r>
              <a:rPr lang="en-GB" sz="1200" b="1" dirty="0">
                <a:latin typeface="Perpetua" pitchFamily="18" charset="0"/>
              </a:rPr>
              <a:t> DONES Users Workshop, Granada – 19-20/10/2023</a:t>
            </a:r>
          </a:p>
        </p:txBody>
      </p:sp>
    </p:spTree>
    <p:extLst>
      <p:ext uri="{BB962C8B-B14F-4D97-AF65-F5344CB8AC3E}">
        <p14:creationId xmlns:p14="http://schemas.microsoft.com/office/powerpoint/2010/main" val="1299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494</Words>
  <Application>Microsoft Office PowerPoint</Application>
  <PresentationFormat>Widescreen</PresentationFormat>
  <Paragraphs>81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Perpetua</vt:lpstr>
      <vt:lpstr>Office Theme</vt:lpstr>
      <vt:lpstr>PowerPoint Presentation</vt:lpstr>
      <vt:lpstr>Summary of Medical and Industrial Session</vt:lpstr>
      <vt:lpstr>Summary of Medical and Industrial Session</vt:lpstr>
      <vt:lpstr>Summary of Medical and Industrial Session</vt:lpstr>
      <vt:lpstr>Summary of Medical and Industrial Session</vt:lpstr>
      <vt:lpstr>Summary of Medical and Industrial Session</vt:lpstr>
      <vt:lpstr>Summary of Medical and Industrial Session</vt:lpstr>
      <vt:lpstr>Summary of Medical and Industrial Session</vt:lpstr>
      <vt:lpstr>Summary of Medical and Industrial Session</vt:lpstr>
      <vt:lpstr>Notes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Angel Ibarra</dc:creator>
  <cp:lastModifiedBy>ANTONIO JAVIER PRAENA RODRÍGUEZ</cp:lastModifiedBy>
  <cp:revision>15</cp:revision>
  <dcterms:created xsi:type="dcterms:W3CDTF">2023-10-17T09:47:55Z</dcterms:created>
  <dcterms:modified xsi:type="dcterms:W3CDTF">2023-10-20T07:58:52Z</dcterms:modified>
</cp:coreProperties>
</file>