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111" r:id="rId2"/>
    <p:sldId id="2143" r:id="rId3"/>
    <p:sldId id="2144" r:id="rId4"/>
    <p:sldId id="2112" r:id="rId5"/>
    <p:sldId id="2148" r:id="rId6"/>
    <p:sldId id="2133" r:id="rId7"/>
    <p:sldId id="2132" r:id="rId8"/>
    <p:sldId id="2135" r:id="rId9"/>
    <p:sldId id="2146" r:id="rId10"/>
    <p:sldId id="2145" r:id="rId11"/>
    <p:sldId id="2147" r:id="rId12"/>
    <p:sldId id="2128" r:id="rId13"/>
  </p:sldIdLst>
  <p:sldSz cx="9144000" cy="5143500" type="screen16x9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99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AACD41-E382-4BE8-8335-71B8F935E71B}" v="25" dt="2023-10-19T06:20:32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346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132" y="402"/>
      </p:cViewPr>
      <p:guideLst>
        <p:guide orient="horz" pos="3132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a Philippe (F4E)" userId="5855cb47-b5e7-4052-be95-65a2b178427e" providerId="ADAL" clId="{8BAACD41-E382-4BE8-8335-71B8F935E71B}"/>
    <pc:docChg chg="custSel addSld delSld modSld">
      <pc:chgData name="Cara Philippe (F4E)" userId="5855cb47-b5e7-4052-be95-65a2b178427e" providerId="ADAL" clId="{8BAACD41-E382-4BE8-8335-71B8F935E71B}" dt="2023-10-19T06:20:41.048" v="598" actId="47"/>
      <pc:docMkLst>
        <pc:docMk/>
      </pc:docMkLst>
      <pc:sldChg chg="addSp delSp modSp mod">
        <pc:chgData name="Cara Philippe (F4E)" userId="5855cb47-b5e7-4052-be95-65a2b178427e" providerId="ADAL" clId="{8BAACD41-E382-4BE8-8335-71B8F935E71B}" dt="2023-10-19T06:20:32.635" v="597"/>
        <pc:sldMkLst>
          <pc:docMk/>
          <pc:sldMk cId="2190183940" sldId="2112"/>
        </pc:sldMkLst>
        <pc:spChg chg="mod">
          <ac:chgData name="Cara Philippe (F4E)" userId="5855cb47-b5e7-4052-be95-65a2b178427e" providerId="ADAL" clId="{8BAACD41-E382-4BE8-8335-71B8F935E71B}" dt="2023-10-19T06:20:30.154" v="596" actId="20577"/>
          <ac:spMkLst>
            <pc:docMk/>
            <pc:sldMk cId="2190183940" sldId="2112"/>
            <ac:spMk id="2" creationId="{907369D8-5C63-11B1-841C-77A3C0D4B156}"/>
          </ac:spMkLst>
        </pc:spChg>
        <pc:spChg chg="del">
          <ac:chgData name="Cara Philippe (F4E)" userId="5855cb47-b5e7-4052-be95-65a2b178427e" providerId="ADAL" clId="{8BAACD41-E382-4BE8-8335-71B8F935E71B}" dt="2023-10-19T06:20:12.332" v="571" actId="478"/>
          <ac:spMkLst>
            <pc:docMk/>
            <pc:sldMk cId="2190183940" sldId="2112"/>
            <ac:spMk id="3" creationId="{E8B11D75-5E14-DD79-5B27-9ED88AADBC39}"/>
          </ac:spMkLst>
        </pc:spChg>
        <pc:picChg chg="add mod">
          <ac:chgData name="Cara Philippe (F4E)" userId="5855cb47-b5e7-4052-be95-65a2b178427e" providerId="ADAL" clId="{8BAACD41-E382-4BE8-8335-71B8F935E71B}" dt="2023-10-19T06:20:32.635" v="597"/>
          <ac:picMkLst>
            <pc:docMk/>
            <pc:sldMk cId="2190183940" sldId="2112"/>
            <ac:picMk id="4" creationId="{E460232D-E429-1A39-97A1-C80132491EC6}"/>
          </ac:picMkLst>
        </pc:picChg>
        <pc:picChg chg="del">
          <ac:chgData name="Cara Philippe (F4E)" userId="5855cb47-b5e7-4052-be95-65a2b178427e" providerId="ADAL" clId="{8BAACD41-E382-4BE8-8335-71B8F935E71B}" dt="2023-10-19T06:20:09.741" v="570" actId="478"/>
          <ac:picMkLst>
            <pc:docMk/>
            <pc:sldMk cId="2190183940" sldId="2112"/>
            <ac:picMk id="14" creationId="{0F9D39FE-0C14-39CE-D3F7-7A507B1F812A}"/>
          </ac:picMkLst>
        </pc:picChg>
      </pc:sldChg>
      <pc:sldChg chg="delSp modSp del mod">
        <pc:chgData name="Cara Philippe (F4E)" userId="5855cb47-b5e7-4052-be95-65a2b178427e" providerId="ADAL" clId="{8BAACD41-E382-4BE8-8335-71B8F935E71B}" dt="2023-10-19T06:20:41.048" v="598" actId="47"/>
        <pc:sldMkLst>
          <pc:docMk/>
          <pc:sldMk cId="4279540592" sldId="2136"/>
        </pc:sldMkLst>
        <pc:picChg chg="del mod">
          <ac:chgData name="Cara Philippe (F4E)" userId="5855cb47-b5e7-4052-be95-65a2b178427e" providerId="ADAL" clId="{8BAACD41-E382-4BE8-8335-71B8F935E71B}" dt="2023-10-19T06:20:16.086" v="572" actId="21"/>
          <ac:picMkLst>
            <pc:docMk/>
            <pc:sldMk cId="4279540592" sldId="2136"/>
            <ac:picMk id="9" creationId="{7873A76D-B9A1-FB48-201C-36992C58F72B}"/>
          </ac:picMkLst>
        </pc:picChg>
      </pc:sldChg>
      <pc:sldChg chg="modSp mod modAnim">
        <pc:chgData name="Cara Philippe (F4E)" userId="5855cb47-b5e7-4052-be95-65a2b178427e" providerId="ADAL" clId="{8BAACD41-E382-4BE8-8335-71B8F935E71B}" dt="2023-10-18T18:25:28.215" v="567"/>
        <pc:sldMkLst>
          <pc:docMk/>
          <pc:sldMk cId="3268453165" sldId="2147"/>
        </pc:sldMkLst>
        <pc:spChg chg="mod">
          <ac:chgData name="Cara Philippe (F4E)" userId="5855cb47-b5e7-4052-be95-65a2b178427e" providerId="ADAL" clId="{8BAACD41-E382-4BE8-8335-71B8F935E71B}" dt="2023-10-18T18:05:30.604" v="553" actId="20577"/>
          <ac:spMkLst>
            <pc:docMk/>
            <pc:sldMk cId="3268453165" sldId="2147"/>
            <ac:spMk id="2" creationId="{907369D8-5C63-11B1-841C-77A3C0D4B156}"/>
          </ac:spMkLst>
        </pc:spChg>
        <pc:spChg chg="mod">
          <ac:chgData name="Cara Philippe (F4E)" userId="5855cb47-b5e7-4052-be95-65a2b178427e" providerId="ADAL" clId="{8BAACD41-E382-4BE8-8335-71B8F935E71B}" dt="2023-10-18T18:06:27.734" v="562" actId="20577"/>
          <ac:spMkLst>
            <pc:docMk/>
            <pc:sldMk cId="3268453165" sldId="2147"/>
            <ac:spMk id="4" creationId="{7ACCD4EE-3E75-5123-7BB5-8F00CB176462}"/>
          </ac:spMkLst>
        </pc:spChg>
      </pc:sldChg>
      <pc:sldChg chg="add">
        <pc:chgData name="Cara Philippe (F4E)" userId="5855cb47-b5e7-4052-be95-65a2b178427e" providerId="ADAL" clId="{8BAACD41-E382-4BE8-8335-71B8F935E71B}" dt="2023-10-19T06:20:07.236" v="569" actId="2890"/>
        <pc:sldMkLst>
          <pc:docMk/>
          <pc:sldMk cId="3016874608" sldId="21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/>
          <a:lstStyle>
            <a:lvl1pPr algn="l">
              <a:defRPr sz="13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8" y="0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19/10/2023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 anchor="b"/>
          <a:lstStyle>
            <a:lvl1pPr algn="l">
              <a:defRPr sz="13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8" y="9443662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84" tIns="47741" rIns="95484" bIns="4774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2"/>
          </a:xfrm>
          <a:prstGeom prst="rect">
            <a:avLst/>
          </a:prstGeom>
        </p:spPr>
        <p:txBody>
          <a:bodyPr vert="horz" lIns="95484" tIns="47741" rIns="95484" bIns="4774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8" y="9443662"/>
            <a:ext cx="2951162" cy="497126"/>
          </a:xfrm>
          <a:prstGeom prst="rect">
            <a:avLst/>
          </a:prstGeom>
        </p:spPr>
        <p:txBody>
          <a:bodyPr vert="horz" lIns="95484" tIns="47741" rIns="95484" bIns="47741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Logo of presenter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E31D7D-2844-3C95-ABF6-8A635CBAC50B}"/>
              </a:ext>
            </a:extLst>
          </p:cNvPr>
          <p:cNvSpPr txBox="1">
            <a:spLocks/>
          </p:cNvSpPr>
          <p:nvPr userDrawn="1"/>
        </p:nvSpPr>
        <p:spPr>
          <a:xfrm>
            <a:off x="2411761" y="3944727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TEST 1</a:t>
            </a:r>
          </a:p>
        </p:txBody>
      </p:sp>
    </p:spTree>
    <p:extLst>
      <p:ext uri="{BB962C8B-B14F-4D97-AF65-F5344CB8AC3E}">
        <p14:creationId xmlns:p14="http://schemas.microsoft.com/office/powerpoint/2010/main" val="32992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6B7339E7-D9A9-DBAB-460C-E1138929C0C1}"/>
              </a:ext>
            </a:extLst>
          </p:cNvPr>
          <p:cNvSpPr/>
          <p:nvPr userDrawn="1"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-20538"/>
            <a:ext cx="4680520" cy="668412"/>
          </a:xfrm>
        </p:spPr>
        <p:txBody>
          <a:bodyPr>
            <a:noAutofit/>
          </a:bodyPr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CC4B21D-096E-95DF-9CA2-B55EC8EE1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" y="0"/>
            <a:ext cx="752240" cy="57606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17A78F5-A0D1-59C5-3F39-04B2F694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59CE9ED-8AE4-3220-2A23-36A78F38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2752" y="4767264"/>
            <a:ext cx="5594968" cy="273844"/>
          </a:xfrm>
        </p:spPr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341E755-2607-B1CE-4507-2D93DD1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7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Second DONES Users Workshop | Granada | 18 October 2023 | 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BF0A11DF-0994-1EF8-A7AA-5B0873368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1"/>
            <a:ext cx="9126515" cy="5138179"/>
          </a:xfrm>
          <a:prstGeom prst="rect">
            <a:avLst/>
          </a:prstGeom>
          <a:effectLst>
            <a:glow rad="127000">
              <a:schemeClr val="bg1">
                <a:alpha val="46000"/>
              </a:schemeClr>
            </a:glow>
          </a:effec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57AEDA9-ACE0-95C4-47B7-945FFCF27ACD}"/>
              </a:ext>
            </a:extLst>
          </p:cNvPr>
          <p:cNvSpPr/>
          <p:nvPr/>
        </p:nvSpPr>
        <p:spPr>
          <a:xfrm>
            <a:off x="-38172" y="-92546"/>
            <a:ext cx="9289032" cy="532859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7" y="1720830"/>
            <a:ext cx="8496944" cy="2507104"/>
          </a:xfrm>
        </p:spPr>
        <p:txBody>
          <a:bodyPr/>
          <a:lstStyle/>
          <a:p>
            <a:pPr algn="ctr"/>
            <a:r>
              <a:rPr lang="en-GB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Present status of the DONES Programme</a:t>
            </a:r>
            <a:br>
              <a:rPr lang="es-ES" sz="1600" b="1" dirty="0">
                <a:latin typeface="+mn-lt"/>
              </a:rPr>
            </a:br>
            <a:br>
              <a:rPr lang="es-ES" sz="1600" b="1" dirty="0">
                <a:latin typeface="+mn-lt"/>
              </a:rPr>
            </a:br>
            <a:br>
              <a:rPr lang="es-ES" sz="1600" b="1" dirty="0">
                <a:latin typeface="+mn-lt"/>
              </a:rPr>
            </a:br>
            <a:br>
              <a:rPr lang="es-ES" sz="1600" b="1" dirty="0">
                <a:latin typeface="+mn-lt"/>
              </a:rPr>
            </a:br>
            <a:br>
              <a:rPr lang="es-ES" sz="3200" b="1" dirty="0">
                <a:latin typeface="+mn-lt"/>
              </a:rPr>
            </a:br>
            <a:br>
              <a:rPr lang="es-ES" sz="1800" b="1" dirty="0">
                <a:latin typeface="+mn-lt"/>
              </a:rPr>
            </a:br>
            <a:br>
              <a:rPr lang="es-ES" sz="1200" b="1" dirty="0">
                <a:latin typeface="+mn-lt"/>
              </a:rPr>
            </a:br>
            <a:r>
              <a:rPr lang="en-GB" sz="1200" b="1" dirty="0">
                <a:latin typeface="+mn-lt"/>
              </a:rPr>
              <a:t>Granada, October 18</a:t>
            </a:r>
            <a:r>
              <a:rPr lang="en-GB" sz="1200" b="1" baseline="30000" dirty="0">
                <a:latin typeface="+mn-lt"/>
              </a:rPr>
              <a:t>th</a:t>
            </a:r>
            <a:r>
              <a:rPr lang="en-GB" sz="1200" b="1" dirty="0">
                <a:latin typeface="+mn-lt"/>
              </a:rPr>
              <a:t> 2023</a:t>
            </a:r>
            <a:endParaRPr lang="en-GB" sz="2400" dirty="0">
              <a:latin typeface="+mn-lt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399959" y="3057804"/>
            <a:ext cx="5112567" cy="324036"/>
          </a:xfrm>
        </p:spPr>
        <p:txBody>
          <a:bodyPr>
            <a:noAutofit/>
          </a:bodyPr>
          <a:lstStyle/>
          <a:p>
            <a:pPr marL="457200" indent="-457200"/>
            <a:r>
              <a:rPr lang="es-ES" sz="2000" dirty="0">
                <a:solidFill>
                  <a:srgbClr val="0070C0"/>
                </a:solidFill>
                <a:latin typeface="+mn-lt"/>
              </a:rPr>
              <a:t>P. Cara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0937868D-5FAD-F4DC-75C7-7499CCC48D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031B4F-335D-FC1D-18D3-B46D75725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781"/>
            <a:ext cx="2232247" cy="17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B9D5-9175-B9EB-2BA8-91C687EE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914" y="-20538"/>
            <a:ext cx="6220172" cy="668412"/>
          </a:xfrm>
        </p:spPr>
        <p:txBody>
          <a:bodyPr/>
          <a:lstStyle/>
          <a:p>
            <a:pPr algn="ctr"/>
            <a:r>
              <a:rPr lang="en-GB" dirty="0"/>
              <a:t>Construction of First Auxiliary Buildings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5345F-964E-8001-E85C-C29439E0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7FC36-9641-408A-E901-C38C5450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2" name="Imagen 5" descr="Un grupo de personas en un desierto&#10;&#10;Descripción generada automáticamente con confianza media">
            <a:extLst>
              <a:ext uri="{FF2B5EF4-FFF2-40B4-BE49-F238E27FC236}">
                <a16:creationId xmlns:a16="http://schemas.microsoft.com/office/drawing/2014/main" id="{454F33DB-F554-82CB-69DA-E9FEFB0A2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79" y="668005"/>
            <a:ext cx="5304666" cy="2983874"/>
          </a:xfrm>
          <a:prstGeom prst="rect">
            <a:avLst/>
          </a:prstGeom>
        </p:spPr>
      </p:pic>
      <p:pic>
        <p:nvPicPr>
          <p:cNvPr id="13" name="Picture 12" descr="A picture containing sky&#10;&#10;Description automatically generated">
            <a:extLst>
              <a:ext uri="{FF2B5EF4-FFF2-40B4-BE49-F238E27FC236}">
                <a16:creationId xmlns:a16="http://schemas.microsoft.com/office/drawing/2014/main" id="{5076A47C-1263-48C0-277B-FC519B470A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66" y="616949"/>
            <a:ext cx="2315847" cy="13026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58182D0-3239-8A9A-6946-C3F1977299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8" y="1592634"/>
            <a:ext cx="2247117" cy="126400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E5FB4F9-89CF-93CB-9D38-3865A3346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16" y="2505776"/>
            <a:ext cx="3664417" cy="2637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 Rectángulo">
            <a:extLst>
              <a:ext uri="{FF2B5EF4-FFF2-40B4-BE49-F238E27FC236}">
                <a16:creationId xmlns:a16="http://schemas.microsoft.com/office/drawing/2014/main" id="{2EEBE79F-E639-758B-4AA4-F3ECCE3D5162}"/>
              </a:ext>
            </a:extLst>
          </p:cNvPr>
          <p:cNvSpPr txBox="1">
            <a:spLocks/>
          </p:cNvSpPr>
          <p:nvPr/>
        </p:nvSpPr>
        <p:spPr>
          <a:xfrm>
            <a:off x="3978895" y="3682170"/>
            <a:ext cx="2095706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site is located at Escúzar -18 km southwest from Granada city- Spain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Imagen 3">
            <a:extLst>
              <a:ext uri="{FF2B5EF4-FFF2-40B4-BE49-F238E27FC236}">
                <a16:creationId xmlns:a16="http://schemas.microsoft.com/office/drawing/2014/main" id="{0810446F-FAD3-D11A-CE0C-5C7FC7AD9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8" y="2860376"/>
            <a:ext cx="2815136" cy="19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2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84" y="-20538"/>
            <a:ext cx="5642233" cy="668412"/>
          </a:xfrm>
        </p:spPr>
        <p:txBody>
          <a:bodyPr/>
          <a:lstStyle/>
          <a:p>
            <a:pPr algn="ctr"/>
            <a:r>
              <a:rPr lang="en-GB" dirty="0">
                <a:latin typeface="+mj-lt"/>
              </a:rPr>
              <a:t>Outlook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CD4EE-3E75-5123-7BB5-8F00CB176462}"/>
              </a:ext>
            </a:extLst>
          </p:cNvPr>
          <p:cNvSpPr txBox="1"/>
          <p:nvPr/>
        </p:nvSpPr>
        <p:spPr>
          <a:xfrm>
            <a:off x="268357" y="842240"/>
            <a:ext cx="8607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/>
              <a:t>27 October 2023 : 2</a:t>
            </a:r>
            <a:r>
              <a:rPr lang="en-GB" b="1" baseline="30000" dirty="0"/>
              <a:t>nd</a:t>
            </a:r>
            <a:r>
              <a:rPr lang="en-GB" b="1" dirty="0"/>
              <a:t> DONES SC</a:t>
            </a:r>
          </a:p>
          <a:p>
            <a:pPr marL="827088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With the positive conclusions of the DONES Baseline Review, we can expect the engagement of additional stakeholders.</a:t>
            </a:r>
          </a:p>
          <a:p>
            <a:pPr marL="827088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Work Programme 2024 will be presented with important programme milestones to be met (e.g. First PAs Signed, consolidation of the Baseline…)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ym typeface="Wingdings" panose="05000000000000000000" pitchFamily="2" charset="2"/>
              </a:rPr>
              <a:t>The nomination of the </a:t>
            </a:r>
            <a:r>
              <a:rPr lang="en-GB" u="sng" dirty="0">
                <a:sym typeface="Wingdings" panose="05000000000000000000" pitchFamily="2" charset="2"/>
              </a:rPr>
              <a:t>Programme Manager </a:t>
            </a:r>
            <a:r>
              <a:rPr lang="en-GB" dirty="0">
                <a:sym typeface="Wingdings" panose="05000000000000000000" pitchFamily="2" charset="2"/>
              </a:rPr>
              <a:t>and implementation of the </a:t>
            </a:r>
            <a:r>
              <a:rPr lang="en-GB" u="sng" dirty="0">
                <a:sym typeface="Wingdings" panose="05000000000000000000" pitchFamily="2" charset="2"/>
              </a:rPr>
              <a:t>Programme Team</a:t>
            </a:r>
            <a:r>
              <a:rPr lang="en-GB" dirty="0">
                <a:sym typeface="Wingdings" panose="05000000000000000000" pitchFamily="2" charset="2"/>
              </a:rPr>
              <a:t> is expected within the first semester 2024.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ym typeface="Wingdings" panose="05000000000000000000" pitchFamily="2" charset="2"/>
              </a:rPr>
              <a:t>The </a:t>
            </a:r>
            <a:r>
              <a:rPr lang="en-GB" u="sng" dirty="0">
                <a:sym typeface="Wingdings" panose="05000000000000000000" pitchFamily="2" charset="2"/>
              </a:rPr>
              <a:t>DONES user workshop </a:t>
            </a:r>
            <a:r>
              <a:rPr lang="en-GB" dirty="0">
                <a:sym typeface="Wingdings" panose="05000000000000000000" pitchFamily="2" charset="2"/>
              </a:rPr>
              <a:t>is an important asset and input for the DONES Programme. This coordination will be developed further next year with the MWG and lately with the PT.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4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E43BF-E5BA-F516-89B9-4D974E516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" y="0"/>
            <a:ext cx="9119681" cy="5143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F4DB4A-E9CF-40BD-9D0F-28288BD79F01}"/>
              </a:ext>
            </a:extLst>
          </p:cNvPr>
          <p:cNvSpPr txBox="1"/>
          <p:nvPr/>
        </p:nvSpPr>
        <p:spPr>
          <a:xfrm rot="20702773">
            <a:off x="3555051" y="2789426"/>
            <a:ext cx="252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www.ifmifdones.org</a:t>
            </a:r>
          </a:p>
        </p:txBody>
      </p:sp>
      <p:pic>
        <p:nvPicPr>
          <p:cNvPr id="30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6AA4493-BB7E-FCE6-2A85-DFA71CABF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0" y="208469"/>
            <a:ext cx="1577709" cy="120820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8237A-B145-03E3-5602-B721E38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078F-1CA8-E137-0B76-041195AE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1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DC41-1106-523B-635C-C654B762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3C8F2-00ED-83EE-EFBD-5AEF01E2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1D8BD-3D2C-B270-8ADE-1293881E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4" name="Picture 5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3CF23EF7-7B4C-CA7D-31AA-1809777C36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1"/>
            <a:ext cx="9126515" cy="5138179"/>
          </a:xfrm>
          <a:prstGeom prst="rect">
            <a:avLst/>
          </a:prstGeom>
          <a:effectLst>
            <a:glow rad="127000">
              <a:sysClr val="window" lastClr="FFFFFF">
                <a:alpha val="46000"/>
              </a:sysClr>
            </a:glow>
          </a:effectLst>
        </p:spPr>
      </p:pic>
      <p:sp>
        <p:nvSpPr>
          <p:cNvPr id="15" name="Rectángulo 24">
            <a:extLst>
              <a:ext uri="{FF2B5EF4-FFF2-40B4-BE49-F238E27FC236}">
                <a16:creationId xmlns:a16="http://schemas.microsoft.com/office/drawing/2014/main" id="{A44C8500-EA19-1EDB-DF77-9D593BE7FCE1}"/>
              </a:ext>
            </a:extLst>
          </p:cNvPr>
          <p:cNvSpPr/>
          <p:nvPr/>
        </p:nvSpPr>
        <p:spPr>
          <a:xfrm>
            <a:off x="-72516" y="-92546"/>
            <a:ext cx="9289032" cy="5328592"/>
          </a:xfrm>
          <a:prstGeom prst="rect">
            <a:avLst/>
          </a:prstGeom>
          <a:solidFill>
            <a:sysClr val="window" lastClr="FFFFFF">
              <a:alpha val="51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C86D46-89E7-4D9C-A47B-63C439613188}"/>
              </a:ext>
            </a:extLst>
          </p:cNvPr>
          <p:cNvSpPr txBox="1">
            <a:spLocks/>
          </p:cNvSpPr>
          <p:nvPr/>
        </p:nvSpPr>
        <p:spPr>
          <a:xfrm>
            <a:off x="314785" y="126786"/>
            <a:ext cx="8496944" cy="70346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1st DONES Steering Committee was held in Granada, March 16th 2023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		</a:t>
            </a: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(it means the start of the Construction Phase of the DONES Programme)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9FD2F66-05ED-4734-8A0C-941A37C8C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16" y="3622321"/>
            <a:ext cx="1256234" cy="962022"/>
          </a:xfrm>
          <a:prstGeom prst="rect">
            <a:avLst/>
          </a:prstGeom>
        </p:spPr>
      </p:pic>
      <p:pic>
        <p:nvPicPr>
          <p:cNvPr id="18" name="Imagen 18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9A229EF-4939-791E-F4DF-22B9D7B79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99" y="3551274"/>
            <a:ext cx="2406052" cy="1482730"/>
          </a:xfrm>
          <a:prstGeom prst="rect">
            <a:avLst/>
          </a:prstGeom>
        </p:spPr>
      </p:pic>
      <p:pic>
        <p:nvPicPr>
          <p:cNvPr id="19" name="Imagen 11" descr="Un grupo de personas paradas en un jardín&#10;&#10;Descripción generada automáticamente con confianza media">
            <a:extLst>
              <a:ext uri="{FF2B5EF4-FFF2-40B4-BE49-F238E27FC236}">
                <a16:creationId xmlns:a16="http://schemas.microsoft.com/office/drawing/2014/main" id="{A994DAE3-3AC7-6077-3624-F562FEB24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5" y="2755579"/>
            <a:ext cx="3478050" cy="2278425"/>
          </a:xfrm>
          <a:prstGeom prst="rect">
            <a:avLst/>
          </a:prstGeom>
        </p:spPr>
      </p:pic>
      <p:pic>
        <p:nvPicPr>
          <p:cNvPr id="20" name="Marcador de posición de imagen 5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1BBAA423-A0EE-BE51-AAB4-D88A2507E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 b="10637"/>
          <a:stretch>
            <a:fillRect/>
          </a:stretch>
        </p:blipFill>
        <p:spPr>
          <a:xfrm>
            <a:off x="0" y="951719"/>
            <a:ext cx="3914163" cy="2052458"/>
          </a:xfrm>
          <a:prstGeom prst="rect">
            <a:avLst/>
          </a:prstGeom>
        </p:spPr>
      </p:pic>
      <p:pic>
        <p:nvPicPr>
          <p:cNvPr id="21" name="Imagen 3" descr="Un hombre en traje parado enfrente de una puerta&#10;&#10;Descripción generada automáticamente con confianza media">
            <a:extLst>
              <a:ext uri="{FF2B5EF4-FFF2-40B4-BE49-F238E27FC236}">
                <a16:creationId xmlns:a16="http://schemas.microsoft.com/office/drawing/2014/main" id="{A844056F-405C-9254-C8F0-F30E2FE87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0" y="910101"/>
            <a:ext cx="3814959" cy="25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3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8D03F-8945-3FE0-96EC-7246D36A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740" y="-20538"/>
            <a:ext cx="4680520" cy="668412"/>
          </a:xfrm>
        </p:spPr>
        <p:txBody>
          <a:bodyPr/>
          <a:lstStyle/>
          <a:p>
            <a:pPr algn="ctr"/>
            <a:r>
              <a:rPr lang="en-GB" dirty="0"/>
              <a:t>Mission and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60E0-4461-B1C6-28C4-5123BE0EB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0B88E-DA7C-E251-513C-C87F5E94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95CB8-7359-503D-2F55-EF7E3B69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550CBE58-99D0-34D2-5CB6-6F2A0BCD05B0}"/>
              </a:ext>
            </a:extLst>
          </p:cNvPr>
          <p:cNvSpPr txBox="1"/>
          <p:nvPr/>
        </p:nvSpPr>
        <p:spPr>
          <a:xfrm>
            <a:off x="143508" y="999010"/>
            <a:ext cx="3659565" cy="374974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DONES Program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me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 Mission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lang="en-I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The mission of the DONES Programme is to develop a database of fusion-like neutron irradiation effects in the materials required for the construction of fusion power reactors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376092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DONES Program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me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 Objectives</a:t>
            </a:r>
          </a:p>
          <a:p>
            <a:pPr marL="171446" marR="0" lvl="0" indent="-171446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000">
                <a:solidFill>
                  <a:srgbClr val="376092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To provide a neutron source producing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fusion-like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 neutrons at sufficient intensity and irradiation volume. </a:t>
            </a:r>
          </a:p>
          <a:p>
            <a:pPr marL="171446" marR="0" lvl="0" indent="-171446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000">
                <a:solidFill>
                  <a:srgbClr val="376092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Generate materials irradiation test data for DEMO</a:t>
            </a:r>
          </a:p>
          <a:p>
            <a:pPr marL="171446" marR="0" lvl="0" indent="-171446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000">
                <a:solidFill>
                  <a:srgbClr val="376092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Generate data base for benchmarking with computational material science</a:t>
            </a:r>
          </a:p>
          <a:p>
            <a:pPr marL="171446" marR="0" lvl="0" indent="-171446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000">
                <a:solidFill>
                  <a:srgbClr val="376092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To develop a </a:t>
            </a: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"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Complementary Experiments</a:t>
            </a: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"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 </a:t>
            </a: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w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ork</a:t>
            </a: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sym typeface="Arial"/>
              </a:rPr>
              <a:t>program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latin typeface="+mn-lt"/>
                <a:ea typeface="+mn-ea"/>
                <a:cs typeface="+mn-cs"/>
                <a:sym typeface="Arial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The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IFMIF-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DONES Facility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The fusion relevant neutron source and that will allow to fulfill the objectives of the Program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Arial"/>
              </a:rPr>
              <a:t>me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Arial"/>
            </a:endParaRPr>
          </a:p>
        </p:txBody>
      </p:sp>
      <p:pic>
        <p:nvPicPr>
          <p:cNvPr id="10" name="Imagen 1">
            <a:extLst>
              <a:ext uri="{FF2B5EF4-FFF2-40B4-BE49-F238E27FC236}">
                <a16:creationId xmlns:a16="http://schemas.microsoft.com/office/drawing/2014/main" id="{02158DEC-B885-DA07-133D-F69B5BF392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6" y="777583"/>
            <a:ext cx="4158328" cy="278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A7D7A8-8844-20F9-FFBD-91E3C3E77DE4}"/>
              </a:ext>
            </a:extLst>
          </p:cNvPr>
          <p:cNvSpPr txBox="1">
            <a:spLocks/>
          </p:cNvSpPr>
          <p:nvPr/>
        </p:nvSpPr>
        <p:spPr>
          <a:xfrm>
            <a:off x="4121728" y="3572565"/>
            <a:ext cx="4791224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749789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84"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run by flexible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Team and relying on In-Kind Manpower contributions from different partners</a:t>
            </a:r>
          </a:p>
          <a:p>
            <a:pPr marL="342900" marR="0" lvl="0" indent="-342900" algn="l" defTabSz="749789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84"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749789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84"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Authority with the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Team</a:t>
            </a:r>
          </a:p>
          <a:p>
            <a:pPr marL="342900" marR="0" lvl="0" indent="-342900" algn="l" defTabSz="749789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84"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749789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84"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Owner/Operator responsibility on the Spanish Legal Entity</a:t>
            </a:r>
          </a:p>
        </p:txBody>
      </p:sp>
    </p:spTree>
    <p:extLst>
      <p:ext uri="{BB962C8B-B14F-4D97-AF65-F5344CB8AC3E}">
        <p14:creationId xmlns:p14="http://schemas.microsoft.com/office/powerpoint/2010/main" val="198847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5242987" cy="668412"/>
          </a:xfrm>
        </p:spPr>
        <p:txBody>
          <a:bodyPr/>
          <a:lstStyle/>
          <a:p>
            <a:pPr algn="ctr"/>
            <a:r>
              <a:rPr lang="es-ES" dirty="0">
                <a:latin typeface="+mj-lt"/>
              </a:rPr>
              <a:t>DONES Programme Timeline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0232D-E429-1A39-97A1-C80132491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3"/>
          <a:stretch/>
        </p:blipFill>
        <p:spPr>
          <a:xfrm>
            <a:off x="909467" y="0"/>
            <a:ext cx="7680101" cy="50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8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5242987" cy="668412"/>
          </a:xfrm>
        </p:spPr>
        <p:txBody>
          <a:bodyPr/>
          <a:lstStyle/>
          <a:p>
            <a:pPr algn="ctr"/>
            <a:r>
              <a:rPr lang="es-ES" dirty="0" err="1">
                <a:latin typeface="+mj-lt"/>
              </a:rPr>
              <a:t>Mobilisation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Working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Group</a:t>
            </a:r>
            <a:r>
              <a:rPr lang="es-ES" dirty="0">
                <a:latin typeface="+mj-lt"/>
              </a:rPr>
              <a:t>: </a:t>
            </a:r>
            <a:r>
              <a:rPr lang="es-ES" dirty="0" err="1">
                <a:latin typeface="+mj-lt"/>
              </a:rPr>
              <a:t>Mission</a:t>
            </a:r>
            <a:endParaRPr lang="es-E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9D39FE-0C14-39CE-D3F7-7A507B1F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39" y="879107"/>
            <a:ext cx="6572805" cy="348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B11D75-5E14-DD79-5B27-9ED88AADBC39}"/>
              </a:ext>
            </a:extLst>
          </p:cNvPr>
          <p:cNvSpPr/>
          <p:nvPr/>
        </p:nvSpPr>
        <p:spPr>
          <a:xfrm>
            <a:off x="1080655" y="1760342"/>
            <a:ext cx="6633789" cy="753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87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5642233" cy="668412"/>
          </a:xfrm>
        </p:spPr>
        <p:txBody>
          <a:bodyPr/>
          <a:lstStyle/>
          <a:p>
            <a:pPr algn="ctr"/>
            <a:r>
              <a:rPr lang="es-ES" dirty="0" err="1">
                <a:latin typeface="+mj-lt"/>
              </a:rPr>
              <a:t>Mobilisation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Working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Group</a:t>
            </a:r>
            <a:r>
              <a:rPr lang="es-ES" dirty="0">
                <a:latin typeface="+mj-lt"/>
              </a:rPr>
              <a:t>: </a:t>
            </a:r>
            <a:r>
              <a:rPr lang="es-ES" dirty="0" err="1">
                <a:latin typeface="+mj-lt"/>
              </a:rPr>
              <a:t>Deliverables</a:t>
            </a:r>
            <a:endParaRPr lang="es-E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63AA2-9F2A-C4A3-5620-31605DC29822}"/>
              </a:ext>
            </a:extLst>
          </p:cNvPr>
          <p:cNvSpPr txBox="1"/>
          <p:nvPr/>
        </p:nvSpPr>
        <p:spPr>
          <a:xfrm>
            <a:off x="169572" y="489170"/>
            <a:ext cx="851722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Propose a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ToR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for the WG activities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(to be approved by the DONES SC by written procedure) to address the following: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Review the proposed baseline and assess the present status of the DONES, Programme, including all technical and management documentation,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Define a procedure for the selection of the Programme manager and Chief Engineer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(to be approved by the DONES SC by written procedure)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Prepare a set of Programme Management documents for the initial ramp-up of the Construction Phase of the Facility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(e.g. Programme Team (PT) charter Execution Plan, System Engineering Plan, Organization Plan, Resource Plan, Quality Plan, Management of the Handover from IFMIF/EVEDA and WPENS and a template for the future Procurements Agreements…)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Propose an IP rights agreement,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Contribute to the promotion of the participation of new Parties to the DONES Programme. 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1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6930121" cy="668412"/>
          </a:xfrm>
        </p:spPr>
        <p:txBody>
          <a:bodyPr/>
          <a:lstStyle/>
          <a:p>
            <a:pPr algn="ctr"/>
            <a:r>
              <a:rPr lang="en-GB" dirty="0">
                <a:latin typeface="+mn-lt"/>
              </a:rPr>
              <a:t>MWG working as Interim Programme Team (PT)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F7CDD-8D67-DB37-29BB-D72348E0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373A2-A36E-87E4-8CCC-4BD6AB01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77231A4-8D55-4280-74A1-7765CB8A2574}"/>
              </a:ext>
            </a:extLst>
          </p:cNvPr>
          <p:cNvSpPr txBox="1">
            <a:spLocks/>
          </p:cNvSpPr>
          <p:nvPr/>
        </p:nvSpPr>
        <p:spPr>
          <a:xfrm>
            <a:off x="5224529" y="804224"/>
            <a:ext cx="3867955" cy="399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>
              <a:latin typeface="+mn-lt"/>
            </a:endParaRPr>
          </a:p>
          <a:p>
            <a:pPr marL="0" indent="0">
              <a:buNone/>
            </a:pPr>
            <a:r>
              <a:rPr lang="en-GB" sz="1200" dirty="0">
                <a:latin typeface="+mn-lt"/>
              </a:rPr>
              <a:t>Head of the MWG: </a:t>
            </a:r>
            <a:r>
              <a:rPr lang="en-GB" sz="1200" b="1" dirty="0">
                <a:latin typeface="+mn-lt"/>
              </a:rPr>
              <a:t>Philippe Cara </a:t>
            </a:r>
            <a:r>
              <a:rPr lang="en-GB" sz="1200" dirty="0">
                <a:latin typeface="+mn-lt"/>
              </a:rPr>
              <a:t>(F4E- Onsite)</a:t>
            </a:r>
          </a:p>
          <a:p>
            <a:endParaRPr lang="en-GB" sz="1200" dirty="0">
              <a:latin typeface="+mn-lt"/>
            </a:endParaRPr>
          </a:p>
          <a:p>
            <a:pPr marL="0" indent="0">
              <a:buNone/>
            </a:pPr>
            <a:r>
              <a:rPr lang="en-GB" sz="1200" dirty="0">
                <a:latin typeface="+mn-lt"/>
              </a:rPr>
              <a:t>Members:</a:t>
            </a:r>
          </a:p>
          <a:p>
            <a:pPr lvl="1"/>
            <a:endParaRPr lang="en-GB" sz="1200" dirty="0">
              <a:latin typeface="+mn-lt"/>
            </a:endParaRPr>
          </a:p>
          <a:p>
            <a:pPr marL="446088" lvl="1">
              <a:buFont typeface="Wingdings" panose="05000000000000000000" pitchFamily="2" charset="2"/>
              <a:buChar char="v"/>
            </a:pPr>
            <a:r>
              <a:rPr lang="en-GB" sz="1200" dirty="0">
                <a:latin typeface="+mn-lt"/>
              </a:rPr>
              <a:t>F4E (remote/onsite) – 5 </a:t>
            </a:r>
            <a:r>
              <a:rPr lang="en-GB" sz="1200" dirty="0" err="1">
                <a:latin typeface="+mn-lt"/>
              </a:rPr>
              <a:t>pers</a:t>
            </a:r>
            <a:endParaRPr lang="en-GB" sz="1200" dirty="0">
              <a:latin typeface="+mn-lt"/>
            </a:endParaRPr>
          </a:p>
          <a:p>
            <a:pPr marL="457200" lvl="1" indent="0">
              <a:buNone/>
            </a:pPr>
            <a:r>
              <a:rPr lang="en-GB" sz="12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 Procurement, Legal, IPR, PM</a:t>
            </a:r>
            <a:endParaRPr lang="en-GB" sz="1200" dirty="0">
              <a:solidFill>
                <a:srgbClr val="002060"/>
              </a:solidFill>
              <a:latin typeface="+mn-lt"/>
            </a:endParaRPr>
          </a:p>
          <a:p>
            <a:pPr marL="446088" lvl="1">
              <a:buFont typeface="Wingdings" panose="05000000000000000000" pitchFamily="2" charset="2"/>
              <a:buChar char="v"/>
            </a:pPr>
            <a:r>
              <a:rPr lang="en-GB" sz="1200" dirty="0">
                <a:latin typeface="+mn-lt"/>
              </a:rPr>
              <a:t>IFMIF-DONES </a:t>
            </a:r>
            <a:r>
              <a:rPr lang="en-GB" sz="1200" dirty="0" err="1">
                <a:latin typeface="+mn-lt"/>
              </a:rPr>
              <a:t>España</a:t>
            </a:r>
            <a:r>
              <a:rPr lang="en-GB" sz="1200" dirty="0">
                <a:latin typeface="+mn-lt"/>
              </a:rPr>
              <a:t> (Onsite) ~ 10</a:t>
            </a:r>
          </a:p>
          <a:p>
            <a:pPr marL="457200" lvl="1" indent="0">
              <a:buNone/>
            </a:pPr>
            <a:r>
              <a:rPr lang="en-GB" sz="12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 Engineering and operation department</a:t>
            </a:r>
            <a:endParaRPr lang="en-GB" sz="1200" dirty="0">
              <a:solidFill>
                <a:srgbClr val="002060"/>
              </a:solidFill>
              <a:latin typeface="+mn-lt"/>
            </a:endParaRPr>
          </a:p>
          <a:p>
            <a:pPr marL="446088" lvl="1">
              <a:buFont typeface="Wingdings" panose="05000000000000000000" pitchFamily="2" charset="2"/>
              <a:buChar char="v"/>
            </a:pPr>
            <a:r>
              <a:rPr lang="en-GB" sz="1200" dirty="0">
                <a:latin typeface="+mn-lt"/>
              </a:rPr>
              <a:t>CEA  (remote) – 1 </a:t>
            </a:r>
            <a:r>
              <a:rPr lang="en-GB" sz="1200" dirty="0" err="1">
                <a:latin typeface="+mn-lt"/>
              </a:rPr>
              <a:t>pers</a:t>
            </a:r>
            <a:r>
              <a:rPr lang="en-GB" sz="1200" dirty="0">
                <a:latin typeface="+mn-lt"/>
              </a:rPr>
              <a:t> </a:t>
            </a:r>
          </a:p>
          <a:p>
            <a:pPr marL="457200" lvl="1" indent="0">
              <a:buNone/>
            </a:pPr>
            <a:r>
              <a:rPr lang="en-GB" sz="12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 Accelerator</a:t>
            </a:r>
            <a:endParaRPr lang="en-GB" sz="1200" dirty="0">
              <a:solidFill>
                <a:srgbClr val="002060"/>
              </a:solidFill>
              <a:latin typeface="+mn-lt"/>
            </a:endParaRPr>
          </a:p>
          <a:p>
            <a:pPr marL="446088" lvl="1">
              <a:buFont typeface="Wingdings" panose="05000000000000000000" pitchFamily="2" charset="2"/>
              <a:buChar char="v"/>
            </a:pPr>
            <a:r>
              <a:rPr lang="en-GB" sz="1200" dirty="0">
                <a:latin typeface="+mn-lt"/>
              </a:rPr>
              <a:t>KIT (remote) – 1 </a:t>
            </a:r>
            <a:r>
              <a:rPr lang="en-GB" sz="1200" dirty="0" err="1">
                <a:latin typeface="+mn-lt"/>
              </a:rPr>
              <a:t>pers</a:t>
            </a:r>
            <a:endParaRPr lang="en-GB" sz="1200" dirty="0">
              <a:latin typeface="+mn-lt"/>
            </a:endParaRPr>
          </a:p>
          <a:p>
            <a:pPr marL="457200" lvl="1" indent="0">
              <a:buNone/>
            </a:pPr>
            <a:r>
              <a:rPr lang="en-GB" sz="1200" dirty="0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 DONES Irradiation </a:t>
            </a:r>
            <a:r>
              <a:rPr lang="en-GB" sz="1200" dirty="0" err="1">
                <a:solidFill>
                  <a:srgbClr val="002060"/>
                </a:solidFill>
                <a:latin typeface="+mn-lt"/>
                <a:sym typeface="Wingdings" panose="05000000000000000000" pitchFamily="2" charset="2"/>
              </a:rPr>
              <a:t>capabality</a:t>
            </a:r>
            <a:r>
              <a:rPr lang="en-GB" sz="1200" dirty="0">
                <a:latin typeface="+mn-lt"/>
                <a:sym typeface="Wingdings" panose="05000000000000000000" pitchFamily="2" charset="2"/>
              </a:rPr>
              <a:t> </a:t>
            </a:r>
            <a:endParaRPr lang="en-GB" sz="12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DDA36-527F-AFE8-F175-BB5BF195E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8" y="985451"/>
            <a:ext cx="4590286" cy="35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69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5642233" cy="668412"/>
          </a:xfrm>
        </p:spPr>
        <p:txBody>
          <a:bodyPr/>
          <a:lstStyle/>
          <a:p>
            <a:pPr algn="ctr"/>
            <a:r>
              <a:rPr lang="en-GB" dirty="0">
                <a:latin typeface="+mj-lt"/>
              </a:rPr>
              <a:t>Current Status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63AA2-9F2A-C4A3-5620-31605DC29822}"/>
              </a:ext>
            </a:extLst>
          </p:cNvPr>
          <p:cNvSpPr txBox="1"/>
          <p:nvPr/>
        </p:nvSpPr>
        <p:spPr>
          <a:xfrm>
            <a:off x="457199" y="797358"/>
            <a:ext cx="8280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 u="none" strike="noStrike" baseline="0" dirty="0">
                <a:latin typeface="Calibri" panose="020F0502020204030204" pitchFamily="34" charset="0"/>
              </a:rPr>
              <a:t>The DONES Baseline Review was organized 2 &amp; 3 October 2023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1E48A7F-82B5-B698-F6FF-8A8E3ECDA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04965"/>
              </p:ext>
            </p:extLst>
          </p:nvPr>
        </p:nvGraphicFramePr>
        <p:xfrm>
          <a:off x="1705527" y="1368114"/>
          <a:ext cx="5783812" cy="2407272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868919">
                  <a:extLst>
                    <a:ext uri="{9D8B030D-6E8A-4147-A177-3AD203B41FA5}">
                      <a16:colId xmlns:a16="http://schemas.microsoft.com/office/drawing/2014/main" val="2745918646"/>
                    </a:ext>
                  </a:extLst>
                </a:gridCol>
                <a:gridCol w="2636159">
                  <a:extLst>
                    <a:ext uri="{9D8B030D-6E8A-4147-A177-3AD203B41FA5}">
                      <a16:colId xmlns:a16="http://schemas.microsoft.com/office/drawing/2014/main" val="3623920489"/>
                    </a:ext>
                  </a:extLst>
                </a:gridCol>
                <a:gridCol w="1278734">
                  <a:extLst>
                    <a:ext uri="{9D8B030D-6E8A-4147-A177-3AD203B41FA5}">
                      <a16:colId xmlns:a16="http://schemas.microsoft.com/office/drawing/2014/main" val="2278027332"/>
                    </a:ext>
                  </a:extLst>
                </a:gridCol>
              </a:tblGrid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Name</a:t>
                      </a:r>
                      <a:endParaRPr lang="en-GB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Institution</a:t>
                      </a:r>
                      <a:endParaRPr lang="en-GB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Meeting Role</a:t>
                      </a:r>
                      <a:endParaRPr lang="en-GB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9132303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Marek Lewitowicz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GANIL-SPIRAL2, France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Chair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3678064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Jose Miguel Jimenez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CERN, Switzerland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Member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8311447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Elena Gaio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Consorzio</a:t>
                      </a:r>
                      <a:r>
                        <a:rPr lang="en-GB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RFX, Italy</a:t>
                      </a:r>
                      <a:endParaRPr lang="en-GB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Member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109960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Rolf-Dieter Heuer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CERN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Member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2121172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Atsushi Kasugai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QST, Japan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Member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79800031"/>
                  </a:ext>
                </a:extLst>
              </a:tr>
              <a:tr h="343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Francois Javier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ITER, France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Member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101223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96AE2DA-907E-4058-231B-66740BBF0119}"/>
              </a:ext>
            </a:extLst>
          </p:cNvPr>
          <p:cNvSpPr txBox="1"/>
          <p:nvPr/>
        </p:nvSpPr>
        <p:spPr>
          <a:xfrm>
            <a:off x="406331" y="4086659"/>
            <a:ext cx="8280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The outcome of the review was positives, </a:t>
            </a:r>
            <a:r>
              <a:rPr lang="en-US" sz="1800" b="1" i="0" u="sng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no showstopper</a:t>
            </a:r>
            <a:r>
              <a:rPr lang="en-US" sz="180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identified !</a:t>
            </a:r>
          </a:p>
        </p:txBody>
      </p:sp>
    </p:spTree>
    <p:extLst>
      <p:ext uri="{BB962C8B-B14F-4D97-AF65-F5344CB8AC3E}">
        <p14:creationId xmlns:p14="http://schemas.microsoft.com/office/powerpoint/2010/main" val="43603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369D8-5C63-11B1-841C-77A3C0D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7" y="-20538"/>
            <a:ext cx="5642233" cy="668412"/>
          </a:xfrm>
        </p:spPr>
        <p:txBody>
          <a:bodyPr/>
          <a:lstStyle/>
          <a:p>
            <a:pPr algn="ctr"/>
            <a:r>
              <a:rPr lang="en-GB" dirty="0">
                <a:latin typeface="+mj-lt"/>
              </a:rPr>
              <a:t>Current Status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D6829-E3CD-7B98-2A93-D8890E7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Second DONES Users Workshop | Granada | 18 October 2023 | Page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74894-403D-AEF6-2172-1794BB4C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D9FA1-99C7-4910-8E32-B85D378B006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63AA2-9F2A-C4A3-5620-31605DC29822}"/>
              </a:ext>
            </a:extLst>
          </p:cNvPr>
          <p:cNvSpPr txBox="1"/>
          <p:nvPr/>
        </p:nvSpPr>
        <p:spPr>
          <a:xfrm>
            <a:off x="457199" y="797358"/>
            <a:ext cx="8280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baseline="0" dirty="0">
                <a:latin typeface="Calibri" panose="020F0502020204030204" pitchFamily="34" charset="0"/>
              </a:rPr>
              <a:t>Within the MWG, we are continuing to prepare the ramp-up of the DONES Programme which includes:</a:t>
            </a:r>
          </a:p>
          <a:p>
            <a:endParaRPr lang="en-US" sz="1800" i="0" u="none" strike="noStrike" baseline="0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setup of the Programme Management  Documents (PEP, PMP, SEMP,…),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Calibri" panose="020F0502020204030204" pitchFamily="34" charset="0"/>
              </a:rPr>
              <a:t>Preparation for </a:t>
            </a:r>
            <a:r>
              <a:rPr lang="en-US" dirty="0">
                <a:latin typeface="Calibri" panose="020F0502020204030204" pitchFamily="34" charset="0"/>
              </a:rPr>
              <a:t>the m</a:t>
            </a:r>
            <a:r>
              <a:rPr lang="en-US" sz="1800" i="0" u="none" strike="noStrike" baseline="0" dirty="0">
                <a:latin typeface="Calibri" panose="020F0502020204030204" pitchFamily="34" charset="0"/>
              </a:rPr>
              <a:t>anagement of the Handover from IFMIF/EVEDA and WPENS,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Calibri" panose="020F0502020204030204" pitchFamily="34" charset="0"/>
              </a:rPr>
              <a:t>Consolidation of the current DONES Baseline,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Calibri" panose="020F0502020204030204" pitchFamily="34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0" u="none" strike="noStrike" baseline="0" dirty="0">
                <a:latin typeface="Calibri" panose="020F0502020204030204" pitchFamily="34" charset="0"/>
              </a:rPr>
              <a:t>Engineering design activities with </a:t>
            </a:r>
            <a:r>
              <a:rPr lang="en-US" sz="1800" i="0" u="none" strike="noStrike" baseline="0" dirty="0" err="1">
                <a:latin typeface="Calibri" panose="020F0502020204030204" pitchFamily="34" charset="0"/>
              </a:rPr>
              <a:t>hrDONES</a:t>
            </a:r>
            <a:r>
              <a:rPr lang="en-US" sz="1800" i="0" u="none" strike="noStrike" baseline="0" dirty="0">
                <a:latin typeface="Calibri" panose="020F0502020204030204" pitchFamily="34" charset="0"/>
              </a:rPr>
              <a:t> and esDONES related to their contribution to the IFMIF-DONES Facility.</a:t>
            </a:r>
          </a:p>
        </p:txBody>
      </p:sp>
    </p:spTree>
    <p:extLst>
      <p:ext uri="{BB962C8B-B14F-4D97-AF65-F5344CB8AC3E}">
        <p14:creationId xmlns:p14="http://schemas.microsoft.com/office/powerpoint/2010/main" val="4116611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832</Words>
  <Application>Microsoft Office PowerPoint</Application>
  <PresentationFormat>On-screen Show (16:9)</PresentationFormat>
  <Paragraphs>107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Present status of the DONES Programme       Granada, October 18th 2023</vt:lpstr>
      <vt:lpstr>PowerPoint Presentation</vt:lpstr>
      <vt:lpstr>Mission and Governance</vt:lpstr>
      <vt:lpstr>DONES Programme Timeline</vt:lpstr>
      <vt:lpstr>Mobilisation Working Group: Mission</vt:lpstr>
      <vt:lpstr>Mobilisation Working Group: Deliverables</vt:lpstr>
      <vt:lpstr>MWG working as Interim Programme Team (PT)</vt:lpstr>
      <vt:lpstr>Current Status</vt:lpstr>
      <vt:lpstr>Current Status</vt:lpstr>
      <vt:lpstr>Construction of First Auxiliary Buildings</vt:lpstr>
      <vt:lpstr>Outlook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Cara Philippe (F4E)</cp:lastModifiedBy>
  <cp:revision>10</cp:revision>
  <cp:lastPrinted>2022-09-12T15:24:19Z</cp:lastPrinted>
  <dcterms:created xsi:type="dcterms:W3CDTF">2014-10-17T14:45:18Z</dcterms:created>
  <dcterms:modified xsi:type="dcterms:W3CDTF">2023-10-19T06:20:41Z</dcterms:modified>
</cp:coreProperties>
</file>