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52" r:id="rId2"/>
    <p:sldId id="983" r:id="rId3"/>
    <p:sldId id="1006" r:id="rId4"/>
    <p:sldId id="1003" r:id="rId5"/>
    <p:sldId id="987" r:id="rId6"/>
    <p:sldId id="989" r:id="rId7"/>
    <p:sldId id="997" r:id="rId8"/>
    <p:sldId id="988" r:id="rId9"/>
    <p:sldId id="1004" r:id="rId10"/>
    <p:sldId id="998" r:id="rId11"/>
    <p:sldId id="986" r:id="rId12"/>
    <p:sldId id="999" r:id="rId13"/>
    <p:sldId id="991" r:id="rId14"/>
    <p:sldId id="1005" r:id="rId15"/>
    <p:sldId id="992" r:id="rId16"/>
    <p:sldId id="1000" r:id="rId17"/>
    <p:sldId id="866" r:id="rId18"/>
    <p:sldId id="1002" r:id="rId19"/>
    <p:sldId id="1007" r:id="rId20"/>
    <p:sldId id="1008" r:id="rId21"/>
    <p:sldId id="1009" r:id="rId22"/>
    <p:sldId id="883" r:id="rId23"/>
    <p:sldId id="948" r:id="rId24"/>
    <p:sldId id="978" r:id="rId25"/>
  </p:sldIdLst>
  <p:sldSz cx="9144000" cy="6858000" type="screen4x3"/>
  <p:notesSz cx="6888163" cy="100218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ADA3FB"/>
    <a:srgbClr val="FFCC00"/>
    <a:srgbClr val="ADFCA2"/>
    <a:srgbClr val="A50021"/>
    <a:srgbClr val="3366FF"/>
    <a:srgbClr val="FF33CC"/>
    <a:srgbClr val="FF33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43" autoAdjust="0"/>
    <p:restoredTop sz="90415" autoAdjust="0"/>
  </p:normalViewPr>
  <p:slideViewPr>
    <p:cSldViewPr>
      <p:cViewPr varScale="1">
        <p:scale>
          <a:sx n="91" d="100"/>
          <a:sy n="91" d="100"/>
        </p:scale>
        <p:origin x="18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pPr>
              <a:defRPr/>
            </a:pPr>
            <a:fld id="{191E85CC-BE93-4FA0-9272-4C70B0615603}" type="datetimeFigureOut">
              <a:rPr lang="es-ES"/>
              <a:pPr>
                <a:defRPr/>
              </a:pPr>
              <a:t>19/10/2023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pPr>
              <a:defRPr/>
            </a:pPr>
            <a:fld id="{CD6526B8-7342-4F2D-8934-312B5D2B93D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4D360F6-0BD6-4AAD-A283-38C17A59BF99}" type="datetimeFigureOut">
              <a:rPr lang="es-ES"/>
              <a:pPr>
                <a:defRPr/>
              </a:pPr>
              <a:t>19/10/2023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pPr lvl="0"/>
            <a:endParaRPr lang="es-E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E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9655792-A56B-4476-9D93-BABD26ABC26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  <a:p>
            <a:pPr eaLnBrk="1" hangingPunct="1">
              <a:buFontTx/>
              <a:buChar char="•"/>
            </a:pPr>
            <a:endParaRPr lang="es-ES" dirty="0" smtClean="0"/>
          </a:p>
          <a:p>
            <a:pPr eaLnBrk="1" hangingPunct="1">
              <a:buFontTx/>
              <a:buNone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1</a:t>
            </a:fld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11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9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12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42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13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02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14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30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15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6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smtClean="0"/>
              <a:t>ATTA: Atom Trap Trace Analysis.</a:t>
            </a:r>
            <a:r>
              <a:rPr lang="en-US" sz="1200" baseline="0" dirty="0" smtClean="0"/>
              <a:t> A</a:t>
            </a:r>
            <a:r>
              <a:rPr lang="en-US" sz="1200" dirty="0" smtClean="0"/>
              <a:t> particular isotope is selectively captured and repeatedly excited by resonant laser light in a magneto-optical</a:t>
            </a:r>
          </a:p>
          <a:p>
            <a:r>
              <a:rPr lang="en-US" sz="1200" dirty="0" smtClean="0"/>
              <a:t>trap (MOT) and detected by observing its fluorescence. The isotopic ratios are measured by trapping successively</a:t>
            </a:r>
          </a:p>
          <a:p>
            <a:r>
              <a:rPr lang="en-US" sz="1200" dirty="0" smtClean="0"/>
              <a:t>the rare isotope and a reference isotope by shifting the laser frequency  accordingly and comparing the measured ratios to those of a Kr sample considered as standard.</a:t>
            </a:r>
          </a:p>
          <a:p>
            <a:endParaRPr lang="en-US" sz="12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AMS: </a:t>
            </a:r>
            <a:endParaRPr lang="es-ES" sz="11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eaLnBrk="1" hangingPunct="1">
              <a:buFontTx/>
              <a:buNone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16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38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D41A1-7A26-4780-AB12-FB0F8E7ECE76}" type="slidenum">
              <a:rPr lang="es-ES" smtClean="0"/>
              <a:pPr/>
              <a:t>20</a:t>
            </a:fld>
            <a:endParaRPr lang="es-ES" smtClean="0"/>
          </a:p>
        </p:txBody>
      </p:sp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2152551" y="760342"/>
            <a:ext cx="2583061" cy="375994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15" tIns="48308" rIns="96615" bIns="48308" anchor="ctr"/>
          <a:lstStyle/>
          <a:p>
            <a:endParaRPr lang="es-ES"/>
          </a:p>
        </p:txBody>
      </p:sp>
      <p:sp>
        <p:nvSpPr>
          <p:cNvPr id="83972" name="Text Box 3"/>
          <p:cNvSpPr>
            <a:spLocks noGrp="1" noChangeArrowheads="1"/>
          </p:cNvSpPr>
          <p:nvPr>
            <p:ph type="body"/>
          </p:nvPr>
        </p:nvSpPr>
        <p:spPr>
          <a:xfrm>
            <a:off x="688818" y="4760397"/>
            <a:ext cx="5504152" cy="4509850"/>
          </a:xfrm>
          <a:noFill/>
          <a:ln/>
        </p:spPr>
        <p:txBody>
          <a:bodyPr wrap="none" lIns="96608" tIns="48304" rIns="96608" bIns="48304" anchor="ctr"/>
          <a:lstStyle/>
          <a:p>
            <a:endParaRPr lang="de-DE" i="1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733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D41A1-7A26-4780-AB12-FB0F8E7ECE76}" type="slidenum">
              <a:rPr lang="es-ES" smtClean="0"/>
              <a:pPr/>
              <a:t>21</a:t>
            </a:fld>
            <a:endParaRPr lang="es-ES" smtClean="0"/>
          </a:p>
        </p:txBody>
      </p:sp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2152551" y="760342"/>
            <a:ext cx="2583061" cy="375994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15" tIns="48308" rIns="96615" bIns="48308" anchor="ctr"/>
          <a:lstStyle/>
          <a:p>
            <a:endParaRPr lang="es-ES"/>
          </a:p>
        </p:txBody>
      </p:sp>
      <p:sp>
        <p:nvSpPr>
          <p:cNvPr id="83972" name="Text Box 3"/>
          <p:cNvSpPr>
            <a:spLocks noGrp="1" noChangeArrowheads="1"/>
          </p:cNvSpPr>
          <p:nvPr>
            <p:ph type="body"/>
          </p:nvPr>
        </p:nvSpPr>
        <p:spPr>
          <a:xfrm>
            <a:off x="688818" y="4760397"/>
            <a:ext cx="5504152" cy="4509850"/>
          </a:xfrm>
          <a:noFill/>
          <a:ln/>
        </p:spPr>
        <p:txBody>
          <a:bodyPr wrap="none" lIns="96608" tIns="48304" rIns="96608" bIns="48304" anchor="ctr"/>
          <a:lstStyle/>
          <a:p>
            <a:endParaRPr lang="de-DE" i="1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94199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2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4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4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5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0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6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7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  <a:p>
            <a:pPr eaLnBrk="1" hangingPunct="1">
              <a:buFontTx/>
              <a:buChar char="•"/>
            </a:pPr>
            <a:endParaRPr lang="es-ES" dirty="0" smtClean="0"/>
          </a:p>
          <a:p>
            <a:pPr eaLnBrk="1" hangingPunct="1">
              <a:buFontTx/>
              <a:buChar char="•"/>
            </a:pPr>
            <a:r>
              <a:rPr lang="es-ES" dirty="0" smtClean="0"/>
              <a:t> 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7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6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8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97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9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4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endParaRPr 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81EB8-48EF-4E45-A5B3-DC82EDF3E682}" type="slidenum">
              <a:rPr lang="es-ES" smtClean="0">
                <a:latin typeface="Arial" pitchFamily="34" charset="0"/>
              </a:rPr>
              <a:pPr/>
              <a:t>10</a:t>
            </a:fld>
            <a:endParaRPr lang="es-E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9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6C8BE-AC0F-495B-A5BC-0F74C0B75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D5BC2-C466-4E0A-B835-AB6D64604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659AE-B325-44B7-AB36-204D43D78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733AF-2DE4-4025-9C3C-BDCD3160F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E12BD-2970-4098-966B-1B6B1C323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DAAAA-644D-4579-A323-AC796BC3E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73133-4126-4A9B-9389-05EDEF47A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DFC75-E015-4C69-9CF7-4A305F858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E9294-19DE-4494-BBC9-3411CBF71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497AB-4916-435C-B598-3E39556FA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259F4-415A-4896-BFF4-152ED35E1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569016B-2FB6-4AFB-9B37-3DD1078E6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hyperlink" Target="https://cds.cern.ch/record/2737308?ln=es" TargetMode="External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dx.doi.org/10.1016/j.nima.2014.12.09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3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11" Type="http://schemas.openxmlformats.org/officeDocument/2006/relationships/image" Target="../media/image5.png"/><Relationship Id="rId5" Type="http://schemas.openxmlformats.org/officeDocument/2006/relationships/image" Target="../media/image61.jpeg"/><Relationship Id="rId10" Type="http://schemas.openxmlformats.org/officeDocument/2006/relationships/image" Target="../media/image43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observe.arc.nasa.gov/nasa/space/stellardeath/graphics/redgiant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uc_chart_sprocess_v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282" b="1500"/>
          <a:stretch>
            <a:fillRect/>
          </a:stretch>
        </p:blipFill>
        <p:spPr>
          <a:xfrm>
            <a:off x="381000" y="1557933"/>
            <a:ext cx="8077200" cy="46462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"/>
            <a:ext cx="9144000" cy="13669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3133741" y="5516129"/>
            <a:ext cx="419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C. Domingo 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Pardo, </a:t>
            </a: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on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behalf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</a:t>
            </a: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fNUC@DONES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working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group</a:t>
            </a:r>
            <a:endParaRPr lang="es-ES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IFIC (CSIC-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University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Valencia)</a:t>
            </a:r>
          </a:p>
        </p:txBody>
      </p:sp>
      <p:pic>
        <p:nvPicPr>
          <p:cNvPr id="14" name="Picture 6" descr="Image result for CSIC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5781" y="4908538"/>
            <a:ext cx="737239" cy="1023521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79" y="4940066"/>
            <a:ext cx="750625" cy="991993"/>
          </a:xfrm>
          <a:prstGeom prst="rect">
            <a:avLst/>
          </a:prstGeom>
        </p:spPr>
      </p:pic>
      <p:pic>
        <p:nvPicPr>
          <p:cNvPr id="948228" name="Picture 4" descr="Archivo:Logotipo del Ministerio de Ciencia e Innovación.svg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932"/>
            <a:ext cx="1709057" cy="52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0" name="Picture 6" descr="http://www.fnuc-at-dones.es/sites/fnuc-at-dones.es/files/fnuc_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67478"/>
            <a:ext cx="3048000" cy="5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 smtClean="0">
                <a:solidFill>
                  <a:schemeClr val="bg1"/>
                </a:solidFill>
              </a:rPr>
              <a:t>Activation</a:t>
            </a:r>
            <a:r>
              <a:rPr lang="es-ES" sz="2000" dirty="0" smtClean="0">
                <a:solidFill>
                  <a:schemeClr val="bg1"/>
                </a:solidFill>
              </a:rPr>
              <a:t> and </a:t>
            </a:r>
            <a:r>
              <a:rPr lang="es-ES" sz="2000" b="1" dirty="0" smtClean="0">
                <a:solidFill>
                  <a:schemeClr val="bg1"/>
                </a:solidFill>
              </a:rPr>
              <a:t>TOF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measurements</a:t>
            </a:r>
            <a:r>
              <a:rPr lang="es-ES" sz="2000" dirty="0" smtClean="0">
                <a:solidFill>
                  <a:schemeClr val="bg1"/>
                </a:solidFill>
              </a:rPr>
              <a:t> at DONES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5631" y="609600"/>
            <a:ext cx="899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TOF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already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covered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previous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talk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E. Mendoza at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this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workshop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152400" y="5903770"/>
            <a:ext cx="571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TOF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Measurements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require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at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least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1x10</a:t>
            </a:r>
            <a:r>
              <a:rPr lang="es-ES" sz="1600" b="1" baseline="30000" dirty="0" smtClean="0">
                <a:solidFill>
                  <a:srgbClr val="FF0000"/>
                </a:solidFill>
                <a:latin typeface="+mn-lt"/>
              </a:rPr>
              <a:t>18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sample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atoms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!</a:t>
            </a:r>
          </a:p>
        </p:txBody>
      </p:sp>
      <p:pic>
        <p:nvPicPr>
          <p:cNvPr id="17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15764" r="61351" b="71557"/>
          <a:stretch/>
        </p:blipFill>
        <p:spPr bwMode="auto">
          <a:xfrm>
            <a:off x="8229599" y="57478"/>
            <a:ext cx="804985" cy="9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28443" r="61350" b="58878"/>
          <a:stretch/>
        </p:blipFill>
        <p:spPr bwMode="auto">
          <a:xfrm>
            <a:off x="7315200" y="57477"/>
            <a:ext cx="800984" cy="9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17" y="1471544"/>
            <a:ext cx="4495800" cy="18305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17" y="3371158"/>
            <a:ext cx="4153105" cy="23244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517" y="3119242"/>
            <a:ext cx="3805241" cy="26306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6066153" y="1597064"/>
            <a:ext cx="2819399" cy="107721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See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talk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by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E. Mendoza in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this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workshop and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talk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by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D. Cano-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Ott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in 1st DONES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Users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Workshop 2022.</a:t>
            </a:r>
          </a:p>
        </p:txBody>
      </p:sp>
    </p:spTree>
    <p:extLst>
      <p:ext uri="{BB962C8B-B14F-4D97-AF65-F5344CB8AC3E}">
        <p14:creationId xmlns:p14="http://schemas.microsoft.com/office/powerpoint/2010/main" val="99379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err="1" smtClean="0">
                <a:solidFill>
                  <a:schemeClr val="bg1"/>
                </a:solidFill>
              </a:rPr>
              <a:t>Activation</a:t>
            </a:r>
            <a:r>
              <a:rPr lang="es-ES" sz="2000" dirty="0" smtClean="0">
                <a:solidFill>
                  <a:schemeClr val="bg1"/>
                </a:solidFill>
              </a:rPr>
              <a:t> and TOF </a:t>
            </a:r>
            <a:r>
              <a:rPr lang="es-ES" sz="2000" dirty="0" err="1" smtClean="0">
                <a:solidFill>
                  <a:schemeClr val="bg1"/>
                </a:solidFill>
              </a:rPr>
              <a:t>measurements</a:t>
            </a:r>
            <a:r>
              <a:rPr lang="es-ES" sz="2000" dirty="0" smtClean="0">
                <a:solidFill>
                  <a:schemeClr val="bg1"/>
                </a:solidFill>
              </a:rPr>
              <a:t> at DONES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5630" y="609600"/>
            <a:ext cx="912836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TOF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already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covered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previous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talk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E. Mendoza at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this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Activation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technique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: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most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sensitive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method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nowadays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(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when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applicable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) to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measure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-capture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XSs</a:t>
            </a: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60Fe(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n,γ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)61Fe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(t1/2 = 2.62 My), measured at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FZK Karlsruhe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with the activation method with a sample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of 1.35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μg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 corresponding to 1.35 ×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10</a:t>
            </a:r>
            <a:r>
              <a:rPr lang="en-US" sz="1600" baseline="30000" dirty="0" smtClean="0">
                <a:solidFill>
                  <a:schemeClr val="accent2">
                    <a:lumMod val="75000"/>
                  </a:schemeClr>
                </a:solidFill>
              </a:rPr>
              <a:t>16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atoms, or </a:t>
            </a:r>
            <a:r>
              <a:rPr lang="en-US" sz="1600" baseline="30000" dirty="0" smtClean="0">
                <a:solidFill>
                  <a:schemeClr val="accent2">
                    <a:lumMod val="75000"/>
                  </a:schemeClr>
                </a:solidFill>
              </a:rPr>
              <a:t>147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Pm(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n,g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)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mesured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with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only 28 ng or 10</a:t>
            </a:r>
            <a:r>
              <a:rPr lang="en-US" sz="1600" b="1" baseline="30000" dirty="0" smtClean="0">
                <a:solidFill>
                  <a:srgbClr val="FF0000"/>
                </a:solidFill>
                <a:latin typeface="+mn-lt"/>
              </a:rPr>
              <a:t>14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 atoms only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!</a:t>
            </a: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90600" y="2895600"/>
            <a:ext cx="3551902" cy="2550896"/>
            <a:chOff x="381000" y="2293646"/>
            <a:chExt cx="4170552" cy="32548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2" y="3289205"/>
              <a:ext cx="3810000" cy="22593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 bwMode="auto">
            <a:xfrm>
              <a:off x="381000" y="2293646"/>
              <a:ext cx="3124200" cy="746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Step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1: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neutron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irradiation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in a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Maxwellian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spectrum</a:t>
              </a:r>
              <a:endPara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0" y="6163118"/>
            <a:ext cx="5257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Reifarth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al.,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Astro.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Jour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(2003)</a:t>
            </a:r>
          </a:p>
        </p:txBody>
      </p:sp>
      <p:pic>
        <p:nvPicPr>
          <p:cNvPr id="17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15764" r="61351" b="71557"/>
          <a:stretch/>
        </p:blipFill>
        <p:spPr bwMode="auto">
          <a:xfrm>
            <a:off x="8229599" y="57478"/>
            <a:ext cx="804985" cy="9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28443" r="61350" b="58878"/>
          <a:stretch/>
        </p:blipFill>
        <p:spPr bwMode="auto">
          <a:xfrm>
            <a:off x="7315200" y="57477"/>
            <a:ext cx="800984" cy="9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2081855" y="2293239"/>
            <a:ext cx="571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“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Typical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”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-capture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activation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experiment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05400" y="2976398"/>
            <a:ext cx="3401836" cy="2629038"/>
            <a:chOff x="5562600" y="2991833"/>
            <a:chExt cx="3401836" cy="2629038"/>
          </a:xfrm>
        </p:grpSpPr>
        <p:grpSp>
          <p:nvGrpSpPr>
            <p:cNvPr id="20" name="Group 19"/>
            <p:cNvGrpSpPr/>
            <p:nvPr/>
          </p:nvGrpSpPr>
          <p:grpSpPr>
            <a:xfrm>
              <a:off x="5562600" y="2991833"/>
              <a:ext cx="3401836" cy="1830198"/>
              <a:chOff x="4648200" y="2342005"/>
              <a:chExt cx="4796335" cy="260802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20237" y="2879343"/>
                <a:ext cx="2124298" cy="207068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 bwMode="auto">
              <a:xfrm>
                <a:off x="4648200" y="2342005"/>
                <a:ext cx="4212282" cy="482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Step</a:t>
                </a:r>
                <a:r>
                  <a:rPr lang="es-E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 2: </a:t>
                </a:r>
                <a:r>
                  <a:rPr lang="es-ES" sz="16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measure</a:t>
                </a:r>
                <a:r>
                  <a:rPr lang="es-E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 </a:t>
                </a:r>
                <a:r>
                  <a:rPr lang="es-ES" sz="16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decay</a:t>
                </a:r>
                <a:r>
                  <a:rPr lang="es-E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 </a:t>
                </a:r>
                <a:r>
                  <a:rPr lang="es-ES" sz="16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activity</a:t>
                </a:r>
                <a:endPara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6486" y="3367777"/>
              <a:ext cx="1680273" cy="2253094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 bwMode="auto">
          <a:xfrm>
            <a:off x="152400" y="5715000"/>
            <a:ext cx="571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TOF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Measurements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require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at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least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1x10</a:t>
            </a:r>
            <a:r>
              <a:rPr lang="es-ES" sz="1600" b="1" baseline="30000" dirty="0" smtClean="0">
                <a:solidFill>
                  <a:srgbClr val="FF0000"/>
                </a:solidFill>
                <a:latin typeface="+mn-lt"/>
              </a:rPr>
              <a:t>18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sample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atoms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!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008" y="2799629"/>
            <a:ext cx="4435398" cy="291517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angle 25"/>
          <p:cNvSpPr/>
          <p:nvPr/>
        </p:nvSpPr>
        <p:spPr>
          <a:xfrm>
            <a:off x="5029199" y="2799629"/>
            <a:ext cx="3978031" cy="291517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err="1" smtClean="0">
                <a:solidFill>
                  <a:schemeClr val="bg1"/>
                </a:solidFill>
              </a:rPr>
              <a:t>Activation</a:t>
            </a:r>
            <a:r>
              <a:rPr lang="es-ES" sz="2000" dirty="0" smtClean="0">
                <a:solidFill>
                  <a:schemeClr val="bg1"/>
                </a:solidFill>
              </a:rPr>
              <a:t> and TOF </a:t>
            </a:r>
            <a:r>
              <a:rPr lang="es-ES" sz="2000" dirty="0" err="1" smtClean="0">
                <a:solidFill>
                  <a:schemeClr val="bg1"/>
                </a:solidFill>
              </a:rPr>
              <a:t>measurements</a:t>
            </a:r>
            <a:r>
              <a:rPr lang="es-ES" sz="2000" dirty="0" smtClean="0">
                <a:solidFill>
                  <a:schemeClr val="bg1"/>
                </a:solidFill>
              </a:rPr>
              <a:t> at DONES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29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15764" r="61351" b="71557"/>
          <a:stretch/>
        </p:blipFill>
        <p:spPr bwMode="auto">
          <a:xfrm>
            <a:off x="8229599" y="57478"/>
            <a:ext cx="804985" cy="9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28443" r="61350" b="58878"/>
          <a:stretch/>
        </p:blipFill>
        <p:spPr bwMode="auto">
          <a:xfrm>
            <a:off x="7315200" y="57477"/>
            <a:ext cx="800984" cy="9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0" y="6756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Key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question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is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how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to produce a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suitable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Maxwellian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energy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spectrum</a:t>
            </a: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3728" y="1014176"/>
            <a:ext cx="8917872" cy="2567224"/>
            <a:chOff x="73728" y="1014176"/>
            <a:chExt cx="8917872" cy="2567224"/>
          </a:xfrm>
        </p:grpSpPr>
        <p:grpSp>
          <p:nvGrpSpPr>
            <p:cNvPr id="31" name="Group 30"/>
            <p:cNvGrpSpPr/>
            <p:nvPr/>
          </p:nvGrpSpPr>
          <p:grpSpPr>
            <a:xfrm>
              <a:off x="152400" y="1150187"/>
              <a:ext cx="8775631" cy="2431213"/>
              <a:chOff x="-50731" y="1265758"/>
              <a:chExt cx="8775631" cy="243121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1265758"/>
                <a:ext cx="2413139" cy="48369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67200" y="1281331"/>
                <a:ext cx="4457700" cy="236904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6581" y="1768691"/>
                <a:ext cx="2161071" cy="161331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 bwMode="auto">
              <a:xfrm>
                <a:off x="-50731" y="3419972"/>
                <a:ext cx="63246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P. Pérez-Maroto, C. Guerrero et al., V CPAN </a:t>
                </a:r>
                <a:r>
                  <a:rPr lang="es-ES" sz="12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Days</a:t>
                </a:r>
                <a:r>
                  <a:rPr lang="es-E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, Santander 2023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73728" y="1014176"/>
              <a:ext cx="8917872" cy="256722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6200" y="3711557"/>
            <a:ext cx="9337068" cy="2792537"/>
            <a:chOff x="76200" y="3711557"/>
            <a:chExt cx="9337068" cy="2792537"/>
          </a:xfrm>
        </p:grpSpPr>
        <p:grpSp>
          <p:nvGrpSpPr>
            <p:cNvPr id="34" name="Group 33"/>
            <p:cNvGrpSpPr/>
            <p:nvPr/>
          </p:nvGrpSpPr>
          <p:grpSpPr>
            <a:xfrm>
              <a:off x="76200" y="3711557"/>
              <a:ext cx="9337068" cy="2792537"/>
              <a:chOff x="73728" y="3806712"/>
              <a:chExt cx="9337068" cy="27925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0571" y="3844396"/>
                <a:ext cx="2525499" cy="254420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4438" y="3844396"/>
                <a:ext cx="3367162" cy="1367423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 bwMode="auto">
              <a:xfrm>
                <a:off x="2990850" y="6322250"/>
                <a:ext cx="35052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A.Mengoni</a:t>
                </a:r>
                <a:r>
                  <a:rPr lang="es-E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 et al. (</a:t>
                </a:r>
                <a:r>
                  <a:rPr lang="es-ES" sz="12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n_TOF</a:t>
                </a:r>
                <a:r>
                  <a:rPr lang="es-E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 Col.) CERN-INTC-I-222</a:t>
                </a:r>
              </a:p>
            </p:txBody>
          </p:sp>
          <p:pic>
            <p:nvPicPr>
              <p:cNvPr id="949254" name="Picture 6" descr="https://lh6.googleusercontent.com/8lq2M5U80pPEIR9jxeTwU1w7zOXQEF-RhsA7zUErwhdbPsfh_FrBnx3KBmNo6gfjuVfO4n2N4NhlrPMJXDu1WuDLGzNLmmyzy281PNu3NgZlE6Hinbc6guQXy4QH0s9y0aF7ojxd3SMc0Wf5YJsMLu3IMQ=s204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1122" y="5079825"/>
                <a:ext cx="1409034" cy="1278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258" name="Picture 10" descr="https://lh6.googleusercontent.com/XGyR7n_z6sWJnl-h04foISLuW0R0SgEWlXhVUh4qYLcN8Qr70vpDgza7qBwYtw6WWWwGQHMWDRlxn0a5vld5Z31A19KS-YSVuhcSj_IbWaZTI63Ig0uX7zlqaNfHL2ZPFiJfLxlbE0kYjFVNmSAU_k_nNA=s204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189" y="3938180"/>
                <a:ext cx="1484641" cy="1110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260" name="Picture 12" descr="https://lh4.googleusercontent.com/tgqcYypiuxMXDrXq7BDH-5N3rkUuRCsi9R_NQotVWv9_avdYBLOitDvDjk8SXDdaW_z6_qOIcahybcCFxMYXVxgVuyO-WCJHa-EUEilgNe9toWjGZu-03TPZgwo9B6cgs3w7aP0I-z6tGA381Dqw_k0RbQ=s2048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499" y="5205755"/>
                <a:ext cx="1669709" cy="1067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262" name="Picture 14" descr="https://lh5.googleusercontent.com/VtJY8GJpPRoUS0odQZ9ZBfts8wq3Zb4X1h-KwVOqUCSOD0i_h7aL0xiCtj0pA35yI9Jo9Kve7OoG0kjcxqJDRmL_ILMEdKEwTW03BDMN0IxAAkk6y3LlUD7SEp18Y8S2Ou9Gp9VOJP1y8vJLLX9ARIa5VA=s2048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422" y="5197234"/>
                <a:ext cx="1782861" cy="1139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/>
              <p:cNvSpPr txBox="1"/>
              <p:nvPr/>
            </p:nvSpPr>
            <p:spPr bwMode="auto">
              <a:xfrm>
                <a:off x="5715421" y="5090601"/>
                <a:ext cx="178286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6</a:t>
                </a:r>
                <a:r>
                  <a:rPr lang="es-E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mm = 1 </a:t>
                </a:r>
                <a:r>
                  <a:rPr lang="es-ES" sz="16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keV</a:t>
                </a:r>
                <a:endPara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84" y="5418332"/>
                <a:ext cx="1507416" cy="1049429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4057451"/>
                <a:ext cx="848975" cy="937472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73728" y="3806712"/>
                <a:ext cx="8917872" cy="274311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" name="TextBox 25"/>
              <p:cNvSpPr txBox="1"/>
              <p:nvPr/>
            </p:nvSpPr>
            <p:spPr bwMode="auto">
              <a:xfrm>
                <a:off x="7308328" y="5124355"/>
                <a:ext cx="210246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40mm = 306 </a:t>
                </a:r>
                <a:r>
                  <a:rPr lang="es-ES" sz="16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keV</a:t>
                </a:r>
                <a:endPara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6442504" y="6172200"/>
              <a:ext cx="25490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dirty="0">
                  <a:solidFill>
                    <a:srgbClr val="1155CC"/>
                  </a:solidFill>
                  <a:ea typeface="Arial" panose="020B0604020202020204" pitchFamily="34" charset="0"/>
                  <a:hlinkClick r:id="rId15"/>
                </a:rPr>
                <a:t>https://cds.cern.ch/record/2737308</a:t>
              </a:r>
              <a:endParaRPr lang="es-E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01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err="1" smtClean="0">
                <a:solidFill>
                  <a:schemeClr val="bg1"/>
                </a:solidFill>
              </a:rPr>
              <a:t>Activation</a:t>
            </a:r>
            <a:r>
              <a:rPr lang="es-ES" sz="2000" dirty="0" smtClean="0">
                <a:solidFill>
                  <a:schemeClr val="bg1"/>
                </a:solidFill>
              </a:rPr>
              <a:t> and TOF </a:t>
            </a:r>
            <a:r>
              <a:rPr lang="es-ES" sz="2000" dirty="0" err="1" smtClean="0">
                <a:solidFill>
                  <a:schemeClr val="bg1"/>
                </a:solidFill>
              </a:rPr>
              <a:t>measurements</a:t>
            </a:r>
            <a:r>
              <a:rPr lang="es-ES" sz="2000" dirty="0" smtClean="0">
                <a:solidFill>
                  <a:schemeClr val="bg1"/>
                </a:solidFill>
              </a:rPr>
              <a:t> at DONES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0" y="6276201"/>
            <a:ext cx="5257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Calculations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by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J.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Lerendegui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-Marco, IFIC (2022)</a:t>
            </a:r>
          </a:p>
        </p:txBody>
      </p:sp>
      <p:pic>
        <p:nvPicPr>
          <p:cNvPr id="18" name="image51.png"/>
          <p:cNvPicPr/>
          <p:nvPr/>
        </p:nvPicPr>
        <p:blipFill>
          <a:blip r:embed="rId3"/>
          <a:srcRect l="36212" t="33080" r="23920" b="18727"/>
          <a:stretch>
            <a:fillRect/>
          </a:stretch>
        </p:blipFill>
        <p:spPr>
          <a:xfrm>
            <a:off x="4820920" y="632509"/>
            <a:ext cx="3200400" cy="1676400"/>
          </a:xfrm>
          <a:prstGeom prst="rect">
            <a:avLst/>
          </a:prstGeom>
          <a:ln/>
        </p:spPr>
      </p:pic>
      <p:pic>
        <p:nvPicPr>
          <p:cNvPr id="19" name="image27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81000" y="3978101"/>
            <a:ext cx="3195320" cy="2088072"/>
          </a:xfrm>
          <a:prstGeom prst="rect">
            <a:avLst/>
          </a:prstGeom>
          <a:ln/>
        </p:spPr>
      </p:pic>
      <p:pic>
        <p:nvPicPr>
          <p:cNvPr id="22" name="image56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247228" y="2396712"/>
            <a:ext cx="2439572" cy="1472565"/>
          </a:xfrm>
          <a:prstGeom prst="rect">
            <a:avLst/>
          </a:prstGeom>
          <a:ln/>
        </p:spPr>
      </p:pic>
      <p:pic>
        <p:nvPicPr>
          <p:cNvPr id="23" name="image21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078019" y="2396712"/>
            <a:ext cx="2315210" cy="1472565"/>
          </a:xfrm>
          <a:prstGeom prst="rect">
            <a:avLst/>
          </a:prstGeom>
          <a:ln/>
        </p:spPr>
      </p:pic>
      <p:pic>
        <p:nvPicPr>
          <p:cNvPr id="27" name="image3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81000" y="847295"/>
            <a:ext cx="3593129" cy="2920778"/>
          </a:xfrm>
          <a:prstGeom prst="rect">
            <a:avLst/>
          </a:prstGeom>
          <a:ln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554" y="4032125"/>
            <a:ext cx="3998754" cy="2414760"/>
          </a:xfrm>
          <a:prstGeom prst="rect">
            <a:avLst/>
          </a:prstGeom>
        </p:spPr>
      </p:pic>
      <p:pic>
        <p:nvPicPr>
          <p:cNvPr id="29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15764" r="61351" b="71557"/>
          <a:stretch/>
        </p:blipFill>
        <p:spPr bwMode="auto">
          <a:xfrm>
            <a:off x="8229599" y="57478"/>
            <a:ext cx="804985" cy="9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28443" r="61350" b="58878"/>
          <a:stretch/>
        </p:blipFill>
        <p:spPr bwMode="auto">
          <a:xfrm>
            <a:off x="7315200" y="57477"/>
            <a:ext cx="800984" cy="9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7559346" y="3978101"/>
            <a:ext cx="1340505" cy="843147"/>
            <a:chOff x="1462967" y="4060140"/>
            <a:chExt cx="1929533" cy="1121460"/>
          </a:xfrm>
          <a:solidFill>
            <a:schemeClr val="bg1"/>
          </a:solidFill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10"/>
            <a:srcRect l="52582" b="7921"/>
            <a:stretch/>
          </p:blipFill>
          <p:spPr bwMode="auto">
            <a:xfrm>
              <a:off x="1828800" y="4060636"/>
              <a:ext cx="1563700" cy="1120964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10"/>
            <a:srcRect r="91217" b="14139"/>
            <a:stretch/>
          </p:blipFill>
          <p:spPr bwMode="auto">
            <a:xfrm>
              <a:off x="1462967" y="4060140"/>
              <a:ext cx="289634" cy="104526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 bwMode="auto">
          <a:xfrm>
            <a:off x="4221379" y="3295346"/>
            <a:ext cx="11990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= 8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keV</a:t>
            </a: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6473213" y="2875347"/>
            <a:ext cx="15481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= 120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keV</a:t>
            </a: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86529" y="1915778"/>
            <a:ext cx="552109" cy="690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Oval 24"/>
          <p:cNvSpPr/>
          <p:nvPr/>
        </p:nvSpPr>
        <p:spPr>
          <a:xfrm>
            <a:off x="3422020" y="1706590"/>
            <a:ext cx="552109" cy="690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/>
          <p:cNvSpPr txBox="1"/>
          <p:nvPr/>
        </p:nvSpPr>
        <p:spPr bwMode="auto">
          <a:xfrm>
            <a:off x="3849695" y="1290455"/>
            <a:ext cx="314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+mn-lt"/>
              </a:rPr>
              <a:t>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781118" y="1582180"/>
            <a:ext cx="137154" cy="217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601484" y="1929446"/>
            <a:ext cx="137154" cy="217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 bwMode="auto">
          <a:xfrm>
            <a:off x="2628900" y="1597349"/>
            <a:ext cx="314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+mn-lt"/>
              </a:rPr>
              <a:t>B</a:t>
            </a:r>
          </a:p>
        </p:txBody>
      </p:sp>
      <p:pic>
        <p:nvPicPr>
          <p:cNvPr id="33" name="Picture 6" descr="http://www.fnuc-at-dones.es/sites/fnuc-at-dones.es/files/fnuc_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2"/>
          <a:stretch/>
        </p:blipFill>
        <p:spPr bwMode="auto">
          <a:xfrm>
            <a:off x="495294" y="842073"/>
            <a:ext cx="1404841" cy="67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6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6200" y="1066800"/>
            <a:ext cx="9296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Introduction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: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neutrons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astrophysics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and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key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open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questions</a:t>
            </a:r>
            <a:endParaRPr lang="es-ES" sz="24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Neutron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) Nuclear Data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Needs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Astrophysics</a:t>
            </a:r>
            <a:endParaRPr lang="es-ES" sz="24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Potential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TOF and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Activation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XS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measurements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Novel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approaches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that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could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be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implemented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Summary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&amp; Outlook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3886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>
                <a:solidFill>
                  <a:schemeClr val="bg1"/>
                </a:solidFill>
              </a:rPr>
              <a:t>Outline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smtClean="0">
                <a:solidFill>
                  <a:schemeClr val="bg1"/>
                </a:solidFill>
              </a:rPr>
              <a:t>Novel </a:t>
            </a:r>
            <a:r>
              <a:rPr lang="es-ES" sz="2000" dirty="0" err="1">
                <a:solidFill>
                  <a:schemeClr val="bg1"/>
                </a:solidFill>
              </a:rPr>
              <a:t>a</a:t>
            </a:r>
            <a:r>
              <a:rPr lang="es-ES" sz="2000" dirty="0" err="1" smtClean="0">
                <a:solidFill>
                  <a:schemeClr val="bg1"/>
                </a:solidFill>
              </a:rPr>
              <a:t>ctivation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concepts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applicable</a:t>
            </a:r>
            <a:r>
              <a:rPr lang="es-ES" sz="2000" dirty="0" smtClean="0">
                <a:solidFill>
                  <a:schemeClr val="bg1"/>
                </a:solidFill>
              </a:rPr>
              <a:t> at DONES: r-</a:t>
            </a:r>
            <a:r>
              <a:rPr lang="es-ES" sz="2000" dirty="0" err="1" smtClean="0">
                <a:solidFill>
                  <a:schemeClr val="bg1"/>
                </a:solidFill>
              </a:rPr>
              <a:t>process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-18898" y="6176231"/>
            <a:ext cx="77912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s-ES" sz="1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See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T. </a:t>
            </a:r>
            <a:r>
              <a:rPr lang="es-ES" sz="1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Dickel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al., EPJ-WC (2022) and </a:t>
            </a:r>
            <a:r>
              <a:rPr lang="es-ES" sz="1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refs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4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t</a:t>
            </a:r>
            <a:r>
              <a:rPr lang="es-ES" sz="1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herein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Col. </a:t>
            </a:r>
            <a:r>
              <a:rPr lang="es-ES" sz="1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Giessen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Univ. + SARAF</a:t>
            </a:r>
          </a:p>
        </p:txBody>
      </p:sp>
      <p:pic>
        <p:nvPicPr>
          <p:cNvPr id="20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9" t="28443" r="51011" b="58878"/>
          <a:stretch/>
        </p:blipFill>
        <p:spPr bwMode="auto">
          <a:xfrm>
            <a:off x="7685943" y="88102"/>
            <a:ext cx="809869" cy="9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3728" y="3505314"/>
            <a:ext cx="6936672" cy="2933311"/>
            <a:chOff x="73728" y="3470382"/>
            <a:chExt cx="6915946" cy="29682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4326" y="3470382"/>
              <a:ext cx="5245348" cy="27748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 bwMode="auto">
            <a:xfrm>
              <a:off x="169970" y="3653361"/>
              <a:ext cx="1638788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Step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2: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irradiate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the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radioactive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ions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with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neutrons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and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measure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via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MR-TOF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728" y="3597147"/>
              <a:ext cx="6860472" cy="284147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728" y="739725"/>
            <a:ext cx="6860472" cy="2841675"/>
            <a:chOff x="73728" y="739725"/>
            <a:chExt cx="6860472" cy="28416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8671" y="739725"/>
              <a:ext cx="4989329" cy="27655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93129" y="760818"/>
              <a:ext cx="189463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Step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1: produce a “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sample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” of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trapped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radioactive</a:t>
              </a:r>
              <a:r>
                <a:rPr lang="es-ES" sz="14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4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ions</a:t>
              </a:r>
              <a:endParaRPr lang="es-ES" sz="1400" dirty="0" smtClean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728" y="739922"/>
              <a:ext cx="6860472" cy="284147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219036" y="1099622"/>
            <a:ext cx="2057400" cy="5076608"/>
            <a:chOff x="7219036" y="1099622"/>
            <a:chExt cx="2057400" cy="5076608"/>
          </a:xfrm>
        </p:grpSpPr>
        <p:grpSp>
          <p:nvGrpSpPr>
            <p:cNvPr id="12" name="Group 11"/>
            <p:cNvGrpSpPr/>
            <p:nvPr/>
          </p:nvGrpSpPr>
          <p:grpSpPr>
            <a:xfrm>
              <a:off x="7219036" y="3229346"/>
              <a:ext cx="2057400" cy="2946884"/>
              <a:chOff x="7219036" y="3229346"/>
              <a:chExt cx="2057400" cy="294688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19036" y="3686139"/>
                <a:ext cx="1528571" cy="2490091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 bwMode="auto">
              <a:xfrm>
                <a:off x="7219036" y="3229346"/>
                <a:ext cx="20574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MR-TOF-MS at Univ. </a:t>
                </a:r>
                <a:r>
                  <a:rPr lang="es-ES" sz="12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Giessen</a:t>
                </a:r>
                <a:r>
                  <a:rPr lang="es-E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 (</a:t>
                </a:r>
                <a:r>
                  <a:rPr lang="es-ES" sz="1200" dirty="0" err="1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Germany</a:t>
                </a:r>
                <a:r>
                  <a:rPr lang="es-E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)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9036" y="1099622"/>
              <a:ext cx="1320162" cy="212952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 bwMode="auto">
          <a:xfrm>
            <a:off x="4191000" y="880145"/>
            <a:ext cx="99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10</a:t>
            </a:r>
            <a:r>
              <a:rPr lang="es-ES" sz="1600" baseline="30000" dirty="0" smtClean="0">
                <a:solidFill>
                  <a:srgbClr val="FF0000"/>
                </a:solidFill>
                <a:latin typeface="+mn-lt"/>
              </a:rPr>
              <a:t>15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n/s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4464632" y="1343972"/>
            <a:ext cx="716968" cy="24622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10</a:t>
            </a:r>
            <a:r>
              <a:rPr lang="es-ES" sz="1600" baseline="30000" dirty="0" smtClean="0">
                <a:solidFill>
                  <a:srgbClr val="FF0000"/>
                </a:solidFill>
                <a:latin typeface="+mn-lt"/>
              </a:rPr>
              <a:t>10 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f/s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5181600" y="1752241"/>
            <a:ext cx="99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6x10</a:t>
            </a:r>
            <a:r>
              <a:rPr lang="es-ES" sz="1600" baseline="30000" dirty="0" smtClean="0">
                <a:solidFill>
                  <a:srgbClr val="FF0000"/>
                </a:solidFill>
                <a:latin typeface="+mn-lt"/>
              </a:rPr>
              <a:t>7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ions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/s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562600" y="3250994"/>
            <a:ext cx="99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10</a:t>
            </a:r>
            <a:r>
              <a:rPr lang="es-ES" sz="1600" baseline="30000" dirty="0" smtClean="0">
                <a:solidFill>
                  <a:srgbClr val="FF0000"/>
                </a:solidFill>
                <a:latin typeface="+mn-lt"/>
              </a:rPr>
              <a:t>10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ions</a:t>
            </a:r>
            <a:endParaRPr lang="es-ES" sz="16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1583835" y="1734979"/>
            <a:ext cx="1997565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D, 40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MeV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, 5</a:t>
            </a:r>
            <a:r>
              <a:rPr lang="es-ES" sz="1600" baseline="30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mA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CW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3347672" y="829928"/>
            <a:ext cx="68580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Liq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Li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590800" y="1953341"/>
            <a:ext cx="2667000" cy="1551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6643757" y="5025315"/>
            <a:ext cx="575279" cy="4924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10</a:t>
            </a:r>
            <a:r>
              <a:rPr lang="es-ES" sz="1600" baseline="30000" dirty="0" smtClean="0">
                <a:solidFill>
                  <a:srgbClr val="FF0000"/>
                </a:solidFill>
                <a:latin typeface="+mn-lt"/>
              </a:rPr>
              <a:t>9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ions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/s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5067300" y="4577445"/>
            <a:ext cx="99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10</a:t>
            </a:r>
            <a:r>
              <a:rPr lang="es-ES" sz="1600" baseline="30000" dirty="0" smtClean="0">
                <a:solidFill>
                  <a:srgbClr val="FF0000"/>
                </a:solidFill>
                <a:latin typeface="+mn-lt"/>
              </a:rPr>
              <a:t>10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n/s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220504" y="3759634"/>
            <a:ext cx="4716785" cy="2650768"/>
            <a:chOff x="531326" y="3773483"/>
            <a:chExt cx="4791813" cy="260743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326" y="3773483"/>
              <a:ext cx="4791813" cy="26074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 bwMode="auto">
            <a:xfrm>
              <a:off x="3973435" y="4422831"/>
              <a:ext cx="12573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A. </a:t>
              </a:r>
              <a:r>
                <a:rPr lang="es-ES" sz="1600" dirty="0" err="1" smtClean="0">
                  <a:solidFill>
                    <a:srgbClr val="FF0000"/>
                  </a:solidFill>
                  <a:latin typeface="+mn-lt"/>
                </a:rPr>
                <a:t>Maj</a:t>
              </a:r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’ </a:t>
              </a:r>
              <a:r>
                <a:rPr lang="es-ES" sz="1600" dirty="0" err="1" smtClean="0">
                  <a:solidFill>
                    <a:srgbClr val="FF0000"/>
                  </a:solidFill>
                  <a:latin typeface="+mn-lt"/>
                </a:rPr>
                <a:t>talk</a:t>
              </a:r>
              <a:endParaRPr lang="es-ES" sz="1600" dirty="0" smtClean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3129" y="1963337"/>
            <a:ext cx="2345271" cy="1673616"/>
            <a:chOff x="93129" y="1963337"/>
            <a:chExt cx="2345271" cy="1673616"/>
          </a:xfrm>
        </p:grpSpPr>
        <p:grpSp>
          <p:nvGrpSpPr>
            <p:cNvPr id="26" name="Group 25"/>
            <p:cNvGrpSpPr/>
            <p:nvPr/>
          </p:nvGrpSpPr>
          <p:grpSpPr>
            <a:xfrm>
              <a:off x="93129" y="1963337"/>
              <a:ext cx="2068829" cy="1412265"/>
              <a:chOff x="93129" y="1963337"/>
              <a:chExt cx="2068829" cy="141226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8140" y="2247627"/>
                <a:ext cx="1803818" cy="112797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0"/>
              <a:srcRect t="1" r="56622" b="-5471"/>
              <a:stretch/>
            </p:blipFill>
            <p:spPr>
              <a:xfrm>
                <a:off x="93129" y="1963408"/>
                <a:ext cx="1324744" cy="25477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0"/>
              <a:srcRect l="78604" b="5369"/>
              <a:stretch/>
            </p:blipFill>
            <p:spPr>
              <a:xfrm>
                <a:off x="1399530" y="1963337"/>
                <a:ext cx="653446" cy="228587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 bwMode="auto">
            <a:xfrm>
              <a:off x="533400" y="3298399"/>
              <a:ext cx="1905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PI: D.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Rodriguez</a:t>
              </a:r>
              <a:endPara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3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smtClean="0">
                <a:solidFill>
                  <a:schemeClr val="bg1"/>
                </a:solidFill>
              </a:rPr>
              <a:t>Novel </a:t>
            </a:r>
            <a:r>
              <a:rPr lang="es-ES" sz="2000" dirty="0" err="1">
                <a:solidFill>
                  <a:schemeClr val="bg1"/>
                </a:solidFill>
              </a:rPr>
              <a:t>a</a:t>
            </a:r>
            <a:r>
              <a:rPr lang="es-ES" sz="2000" dirty="0" err="1" smtClean="0">
                <a:solidFill>
                  <a:schemeClr val="bg1"/>
                </a:solidFill>
              </a:rPr>
              <a:t>ctivation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concepts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applicable</a:t>
            </a:r>
            <a:r>
              <a:rPr lang="es-ES" sz="2000" dirty="0" smtClean="0">
                <a:solidFill>
                  <a:schemeClr val="bg1"/>
                </a:solidFill>
              </a:rPr>
              <a:t> at DONES: r-</a:t>
            </a:r>
            <a:r>
              <a:rPr lang="es-ES" sz="2000" dirty="0" err="1" smtClean="0">
                <a:solidFill>
                  <a:schemeClr val="bg1"/>
                </a:solidFill>
              </a:rPr>
              <a:t>process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20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9" t="28443" r="51011" b="58878"/>
          <a:stretch/>
        </p:blipFill>
        <p:spPr bwMode="auto">
          <a:xfrm>
            <a:off x="7685943" y="88102"/>
            <a:ext cx="809869" cy="9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76200" y="5626678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Mardor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al.,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arxiv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2018</a:t>
            </a:r>
          </a:p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C.Y.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Chen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al.,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Science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1999</a:t>
            </a:r>
          </a:p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M. Paul et al. EPJ-WC,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30" y="3690446"/>
            <a:ext cx="2791215" cy="1819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37" y="1615425"/>
            <a:ext cx="2514600" cy="18188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657191" y="3928646"/>
            <a:ext cx="5334409" cy="1989025"/>
            <a:chOff x="3657191" y="3928646"/>
            <a:chExt cx="5334409" cy="19890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6489" y="4156279"/>
              <a:ext cx="4463986" cy="176139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3657191" y="3928646"/>
              <a:ext cx="533440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Counting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activation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products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via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AMS,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e.g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. </a:t>
              </a:r>
              <a:r>
                <a:rPr lang="es-ES" sz="1600" baseline="30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36,38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Ar(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n,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Symbol" panose="05050102010706020507" pitchFamily="18" charset="2"/>
                </a:rPr>
                <a:t>g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76241" y="1169772"/>
            <a:ext cx="5410200" cy="2140750"/>
            <a:chOff x="3654473" y="1181866"/>
            <a:chExt cx="5410200" cy="2140750"/>
          </a:xfrm>
        </p:grpSpPr>
        <p:pic>
          <p:nvPicPr>
            <p:cNvPr id="14" name="image25.png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550232" y="1748054"/>
              <a:ext cx="2746797" cy="1574562"/>
            </a:xfrm>
            <a:prstGeom prst="rect">
              <a:avLst/>
            </a:prstGeom>
            <a:ln/>
          </p:spPr>
        </p:pic>
        <p:sp>
          <p:nvSpPr>
            <p:cNvPr id="18" name="TextBox 17"/>
            <p:cNvSpPr txBox="1"/>
            <p:nvPr/>
          </p:nvSpPr>
          <p:spPr bwMode="auto">
            <a:xfrm>
              <a:off x="3654473" y="1181866"/>
              <a:ext cx="5410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Counting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activation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products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via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ATTA,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e.g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. </a:t>
              </a:r>
              <a:r>
                <a:rPr lang="es-ES" sz="1600" baseline="30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80,84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Kr(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n,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Symbol" panose="05050102010706020507" pitchFamily="18" charset="2"/>
                </a:rPr>
                <a:t>g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58224" y="3462158"/>
            <a:ext cx="4804775" cy="2779071"/>
            <a:chOff x="3958224" y="3462158"/>
            <a:chExt cx="4804775" cy="2779071"/>
          </a:xfrm>
        </p:grpSpPr>
        <p:sp>
          <p:nvSpPr>
            <p:cNvPr id="21" name="TextBox 20"/>
            <p:cNvSpPr txBox="1"/>
            <p:nvPr/>
          </p:nvSpPr>
          <p:spPr bwMode="auto">
            <a:xfrm>
              <a:off x="3958224" y="3462158"/>
              <a:ext cx="4804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Ion-</a:t>
              </a:r>
              <a:r>
                <a:rPr lang="es-ES" sz="1600" dirty="0" err="1" smtClean="0">
                  <a:solidFill>
                    <a:srgbClr val="FF0000"/>
                  </a:solidFill>
                  <a:latin typeface="+mn-lt"/>
                </a:rPr>
                <a:t>Trap</a:t>
              </a:r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s-ES" sz="1600" dirty="0" err="1" smtClean="0">
                  <a:solidFill>
                    <a:srgbClr val="FF0000"/>
                  </a:solidFill>
                  <a:latin typeface="+mn-lt"/>
                </a:rPr>
                <a:t>experts</a:t>
              </a:r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 at Univ. Granada (</a:t>
              </a:r>
              <a:r>
                <a:rPr lang="es-ES" sz="1600" dirty="0">
                  <a:solidFill>
                    <a:srgbClr val="FF0000"/>
                  </a:solidFill>
                  <a:latin typeface="+mn-lt"/>
                </a:rPr>
                <a:t>D</a:t>
              </a:r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. </a:t>
              </a:r>
              <a:r>
                <a:rPr lang="es-ES" sz="1600" dirty="0" err="1" smtClean="0">
                  <a:solidFill>
                    <a:srgbClr val="FF0000"/>
                  </a:solidFill>
                  <a:latin typeface="+mn-lt"/>
                </a:rPr>
                <a:t>Rodriguez</a:t>
              </a:r>
              <a:r>
                <a:rPr lang="es-ES" sz="16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s-ES" sz="1600" dirty="0" smtClean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4724400" y="5902675"/>
              <a:ext cx="301608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AMS </a:t>
              </a:r>
              <a:r>
                <a:rPr lang="es-ES" sz="1600" dirty="0" err="1" smtClean="0">
                  <a:solidFill>
                    <a:srgbClr val="FF0000"/>
                  </a:solidFill>
                  <a:latin typeface="+mn-lt"/>
                </a:rPr>
                <a:t>experts</a:t>
              </a:r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 at CNA-Sevilla</a:t>
              </a:r>
            </a:p>
          </p:txBody>
        </p:sp>
      </p:grpSp>
      <p:sp>
        <p:nvSpPr>
          <p:cNvPr id="19" name="TextBox 18"/>
          <p:cNvSpPr txBox="1"/>
          <p:nvPr/>
        </p:nvSpPr>
        <p:spPr bwMode="auto">
          <a:xfrm>
            <a:off x="76200" y="903405"/>
            <a:ext cx="3853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Soreq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SARAF-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LiLiT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source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7356409" y="1800154"/>
            <a:ext cx="11770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Atom</a:t>
            </a: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Trap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</a:p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Trace</a:t>
            </a:r>
          </a:p>
          <a:p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Analysis</a:t>
            </a: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14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Box 4"/>
          <p:cNvSpPr txBox="1"/>
          <p:nvPr/>
        </p:nvSpPr>
        <p:spPr bwMode="auto">
          <a:xfrm>
            <a:off x="3" y="1"/>
            <a:ext cx="8976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 smtClean="0">
                <a:solidFill>
                  <a:schemeClr val="bg1"/>
                </a:solidFill>
              </a:rPr>
              <a:t>Summary</a:t>
            </a:r>
            <a:r>
              <a:rPr lang="es-ES" dirty="0" smtClean="0">
                <a:solidFill>
                  <a:schemeClr val="bg1"/>
                </a:solidFill>
              </a:rPr>
              <a:t> &amp; Outlook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9496" y="609600"/>
            <a:ext cx="9114503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DONES and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possible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ancillary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TOF-DONES and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neutron-activation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research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facilities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represent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unique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opportunity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study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wealth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-capture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reactions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great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interest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astrophysics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large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need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exists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astrophysics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community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(s-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process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)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regarding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-capture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cross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section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measurements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using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stable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isotopes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particularly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“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high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”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neutron-energy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range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(1keV-1MeV)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which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can be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particularly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well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covered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at DONES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Challenging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experiments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for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r-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process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studies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using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radioactive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samples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could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be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investigated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with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development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and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implementation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advanced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techniques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based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ion-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traps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MR-TOF-MS and AMS.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There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exists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broad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and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varied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expertise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this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field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Spain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both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terms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capture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experients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utilizing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TOF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technique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(CERN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n_TOF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EAR1, EAR2 and HISPANOS@CNA) and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activation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experiments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(CERN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n_TOF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NEAR and HISPANOS@CNA).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For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most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advanced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detection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concepts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such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as AMS and Ion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Traps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expertise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available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nearby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at CNA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Seville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and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University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Granada.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implementation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and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development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these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concepts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at DONES </a:t>
            </a:r>
            <a:r>
              <a:rPr lang="es-ES" sz="16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ould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represent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unique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opportunity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tackle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top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priority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experiments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key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relevance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for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astrophysics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</a:t>
            </a:r>
          </a:p>
          <a:p>
            <a:pPr>
              <a:lnSpc>
                <a:spcPct val="150000"/>
              </a:lnSpc>
            </a:pP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429000" y="6490871"/>
            <a:ext cx="25138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Thanks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for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your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attention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736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s-ES" sz="8800" dirty="0" err="1" smtClean="0"/>
              <a:t>Backup</a:t>
            </a:r>
            <a:r>
              <a:rPr lang="es-ES" sz="8800" dirty="0" smtClean="0"/>
              <a:t> </a:t>
            </a:r>
            <a:r>
              <a:rPr lang="es-ES" sz="8800" dirty="0" err="1" smtClean="0"/>
              <a:t>slides</a:t>
            </a:r>
            <a:endParaRPr lang="es-ES" sz="8800" dirty="0"/>
          </a:p>
        </p:txBody>
      </p:sp>
    </p:spTree>
    <p:extLst>
      <p:ext uri="{BB962C8B-B14F-4D97-AF65-F5344CB8AC3E}">
        <p14:creationId xmlns:p14="http://schemas.microsoft.com/office/powerpoint/2010/main" val="26663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Box 4"/>
          <p:cNvSpPr txBox="1"/>
          <p:nvPr/>
        </p:nvSpPr>
        <p:spPr bwMode="auto">
          <a:xfrm>
            <a:off x="3" y="1"/>
            <a:ext cx="8976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 smtClean="0">
                <a:solidFill>
                  <a:schemeClr val="bg1"/>
                </a:solidFill>
              </a:rPr>
              <a:t>Multi-Reflection</a:t>
            </a:r>
            <a:r>
              <a:rPr lang="es-ES" dirty="0" smtClean="0">
                <a:solidFill>
                  <a:schemeClr val="bg1"/>
                </a:solidFill>
              </a:rPr>
              <a:t> Time-Of-Flight </a:t>
            </a:r>
            <a:r>
              <a:rPr lang="es-ES" dirty="0" err="1" smtClean="0">
                <a:solidFill>
                  <a:schemeClr val="bg1"/>
                </a:solidFill>
              </a:rPr>
              <a:t>Mass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Spectrometry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82989" y="6294007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Dickel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.,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Nucl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Instr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Meth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A 2015 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  <a:hlinkClick r:id="rId2"/>
              </a:rPr>
              <a:t>http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  <a:hlinkClick r:id="rId2"/>
              </a:rPr>
              <a:t>://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  <a:hlinkClick r:id="rId2"/>
              </a:rPr>
              <a:t>dx.doi.org/10.1016/j.nima.2014.12.094</a:t>
            </a:r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es-E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826" y="4350823"/>
            <a:ext cx="3406866" cy="1266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89" y="1238827"/>
            <a:ext cx="4683865" cy="4378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608" y="1676400"/>
            <a:ext cx="3458153" cy="221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6200" y="1066800"/>
            <a:ext cx="9296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Introduction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: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astrophysics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and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key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open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questions</a:t>
            </a:r>
            <a:endParaRPr lang="es-ES" sz="24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(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) Nuclear Data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Needs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Astrophysics</a:t>
            </a:r>
            <a:endParaRPr lang="es-ES" sz="24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Potential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TOF and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Activation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XS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measurements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Novel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approaches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that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could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be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implemented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Summary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&amp; Outlook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3886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>
                <a:solidFill>
                  <a:schemeClr val="bg1"/>
                </a:solidFill>
              </a:rPr>
              <a:t>Outline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b_emp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81400"/>
            <a:ext cx="4114800" cy="2790496"/>
          </a:xfrm>
          <a:prstGeom prst="rect">
            <a:avLst/>
          </a:prstGeom>
        </p:spPr>
      </p:pic>
      <p:pic>
        <p:nvPicPr>
          <p:cNvPr id="68" name="Picture 67" descr="ab_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2" y="3581400"/>
            <a:ext cx="4114067" cy="2790000"/>
          </a:xfrm>
          <a:prstGeom prst="rect">
            <a:avLst/>
          </a:prstGeom>
        </p:spPr>
      </p:pic>
      <p:pic>
        <p:nvPicPr>
          <p:cNvPr id="1005" name="Picture 472" descr="nc_lnl_H2Fe"/>
          <p:cNvPicPr>
            <a:picLocks noChangeAspect="1" noChangeArrowheads="1"/>
          </p:cNvPicPr>
          <p:nvPr/>
        </p:nvPicPr>
        <p:blipFill>
          <a:blip r:embed="rId6"/>
          <a:srcRect t="5478"/>
          <a:stretch>
            <a:fillRect/>
          </a:stretch>
        </p:blipFill>
        <p:spPr bwMode="auto">
          <a:xfrm>
            <a:off x="228600" y="770543"/>
            <a:ext cx="4343400" cy="27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4" name="Picture 485" descr="nc_lnl_H2Bi_spath"/>
          <p:cNvPicPr>
            <a:picLocks noChangeAspect="1" noChangeArrowheads="1"/>
          </p:cNvPicPr>
          <p:nvPr/>
        </p:nvPicPr>
        <p:blipFill>
          <a:blip r:embed="rId7"/>
          <a:srcRect t="5478"/>
          <a:stretch>
            <a:fillRect/>
          </a:stretch>
        </p:blipFill>
        <p:spPr bwMode="auto">
          <a:xfrm>
            <a:off x="228600" y="770543"/>
            <a:ext cx="4343400" cy="27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202364" y="4637088"/>
            <a:ext cx="2620963" cy="0"/>
          </a:xfrm>
          <a:prstGeom prst="line">
            <a:avLst/>
          </a:prstGeom>
          <a:noFill/>
          <a:ln w="12700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61" name="Line 251"/>
          <p:cNvSpPr>
            <a:spLocks noChangeShapeType="1"/>
          </p:cNvSpPr>
          <p:nvPr/>
        </p:nvSpPr>
        <p:spPr bwMode="auto">
          <a:xfrm>
            <a:off x="6202364" y="4637088"/>
            <a:ext cx="2620963" cy="0"/>
          </a:xfrm>
          <a:prstGeom prst="line">
            <a:avLst/>
          </a:prstGeom>
          <a:noFill/>
          <a:ln w="12700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63" name="Rectangle 256"/>
          <p:cNvSpPr>
            <a:spLocks noChangeArrowheads="1"/>
          </p:cNvSpPr>
          <p:nvPr/>
        </p:nvSpPr>
        <p:spPr bwMode="auto">
          <a:xfrm>
            <a:off x="6430963" y="1255715"/>
            <a:ext cx="14428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/>
          </a:p>
        </p:txBody>
      </p:sp>
      <p:sp>
        <p:nvSpPr>
          <p:cNvPr id="19464" name="Rectangle 257"/>
          <p:cNvSpPr>
            <a:spLocks noChangeArrowheads="1"/>
          </p:cNvSpPr>
          <p:nvPr/>
        </p:nvSpPr>
        <p:spPr bwMode="auto">
          <a:xfrm>
            <a:off x="6430963" y="1255715"/>
            <a:ext cx="14428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/>
          </a:p>
        </p:txBody>
      </p:sp>
      <p:sp>
        <p:nvSpPr>
          <p:cNvPr id="19465" name="Rectangle 258"/>
          <p:cNvSpPr>
            <a:spLocks noChangeArrowheads="1"/>
          </p:cNvSpPr>
          <p:nvPr/>
        </p:nvSpPr>
        <p:spPr bwMode="auto">
          <a:xfrm>
            <a:off x="6421441" y="1285876"/>
            <a:ext cx="2566987" cy="19748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66" name="Line 259"/>
          <p:cNvSpPr>
            <a:spLocks noChangeShapeType="1"/>
          </p:cNvSpPr>
          <p:nvPr/>
        </p:nvSpPr>
        <p:spPr bwMode="auto">
          <a:xfrm>
            <a:off x="6421441" y="1285875"/>
            <a:ext cx="2566987" cy="1588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1" name="Line 264"/>
          <p:cNvSpPr>
            <a:spLocks noChangeShapeType="1"/>
          </p:cNvSpPr>
          <p:nvPr/>
        </p:nvSpPr>
        <p:spPr bwMode="auto">
          <a:xfrm>
            <a:off x="6421441" y="3260725"/>
            <a:ext cx="1587" cy="0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2" name="Line 265"/>
          <p:cNvSpPr>
            <a:spLocks noChangeShapeType="1"/>
          </p:cNvSpPr>
          <p:nvPr/>
        </p:nvSpPr>
        <p:spPr bwMode="auto">
          <a:xfrm flipV="1">
            <a:off x="6421441" y="1285876"/>
            <a:ext cx="1587" cy="1974851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3" name="Line 266"/>
          <p:cNvSpPr>
            <a:spLocks noChangeShapeType="1"/>
          </p:cNvSpPr>
          <p:nvPr/>
        </p:nvSpPr>
        <p:spPr bwMode="auto">
          <a:xfrm>
            <a:off x="6421441" y="1285875"/>
            <a:ext cx="1587" cy="1588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663" name="Text Box 457"/>
          <p:cNvSpPr txBox="1">
            <a:spLocks noChangeArrowheads="1"/>
          </p:cNvSpPr>
          <p:nvPr/>
        </p:nvSpPr>
        <p:spPr bwMode="auto">
          <a:xfrm>
            <a:off x="4572000" y="838201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 process in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ed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iant stars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676" name="Rectangle 477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8"/>
          <a:srcRect l="26839" t="61516" r="35692" b="6398"/>
          <a:stretch>
            <a:fillRect/>
          </a:stretch>
        </p:blipFill>
        <p:spPr bwMode="auto">
          <a:xfrm>
            <a:off x="4343400" y="1219202"/>
            <a:ext cx="4800600" cy="231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Straight Arrow Connector 25"/>
          <p:cNvCxnSpPr/>
          <p:nvPr/>
        </p:nvCxnSpPr>
        <p:spPr bwMode="auto">
          <a:xfrm>
            <a:off x="4495803" y="3429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4876803" y="3429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>
            <a:off x="5257803" y="3429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rot="16200000" flipV="1">
            <a:off x="5174373" y="31314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 bwMode="auto">
          <a:xfrm>
            <a:off x="5181603" y="31242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 bwMode="auto">
          <a:xfrm rot="16200000" flipV="1">
            <a:off x="5174373" y="2902830"/>
            <a:ext cx="184784" cy="1703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>
            <a:off x="5181603" y="28956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>
            <a:off x="6096003" y="2514600"/>
            <a:ext cx="286871" cy="272416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 rot="16200000" flipV="1">
            <a:off x="5783972" y="25218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rot="16200000" flipV="1">
            <a:off x="6393573" y="2521830"/>
            <a:ext cx="260984" cy="246529"/>
          </a:xfrm>
          <a:prstGeom prst="straightConnector1">
            <a:avLst/>
          </a:prstGeom>
          <a:ln w="28575" cap="sq">
            <a:solidFill>
              <a:srgbClr val="FF0000">
                <a:alpha val="76000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>
            <a:off x="7162803" y="19812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 bwMode="auto">
          <a:xfrm>
            <a:off x="5486403" y="28956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 bwMode="auto">
          <a:xfrm>
            <a:off x="5791203" y="28956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 bwMode="auto">
          <a:xfrm>
            <a:off x="6172203" y="2895603"/>
            <a:ext cx="246529" cy="1813"/>
          </a:xfrm>
          <a:prstGeom prst="straightConnector1">
            <a:avLst/>
          </a:prstGeom>
          <a:ln w="28575" cap="sq">
            <a:solidFill>
              <a:srgbClr val="FF3300">
                <a:alpha val="76863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 bwMode="auto">
          <a:xfrm>
            <a:off x="6477003" y="2895603"/>
            <a:ext cx="246529" cy="1813"/>
          </a:xfrm>
          <a:prstGeom prst="straightConnector1">
            <a:avLst/>
          </a:prstGeom>
          <a:ln w="28575" cap="sq">
            <a:solidFill>
              <a:srgbClr val="FF0000">
                <a:alpha val="76000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 bwMode="auto">
          <a:xfrm>
            <a:off x="5867403" y="25908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 bwMode="auto">
          <a:xfrm>
            <a:off x="6477003" y="2590803"/>
            <a:ext cx="246529" cy="1813"/>
          </a:xfrm>
          <a:prstGeom prst="straightConnector1">
            <a:avLst/>
          </a:prstGeom>
          <a:ln w="28575" cap="sq">
            <a:solidFill>
              <a:srgbClr val="FF0000">
                <a:alpha val="76000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 bwMode="auto">
          <a:xfrm rot="16200000" flipV="1">
            <a:off x="6469772" y="2293230"/>
            <a:ext cx="260984" cy="246529"/>
          </a:xfrm>
          <a:prstGeom prst="straightConnector1">
            <a:avLst/>
          </a:prstGeom>
          <a:ln w="28575" cap="sq">
            <a:solidFill>
              <a:srgbClr val="FF0000">
                <a:alpha val="76000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 bwMode="auto">
          <a:xfrm rot="16200000" flipV="1">
            <a:off x="5783973" y="22170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 bwMode="auto">
          <a:xfrm>
            <a:off x="5867403" y="2286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>
            <a:off x="6172203" y="2286000"/>
            <a:ext cx="286871" cy="272416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>
            <a:off x="6477003" y="2286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 bwMode="auto">
          <a:xfrm>
            <a:off x="6781803" y="2286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 bwMode="auto">
          <a:xfrm>
            <a:off x="7086603" y="2286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 bwMode="auto">
          <a:xfrm rot="16200000" flipV="1">
            <a:off x="7003173" y="19884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 bwMode="auto">
          <a:xfrm rot="16200000" flipV="1">
            <a:off x="7079372" y="16074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 bwMode="auto">
          <a:xfrm>
            <a:off x="7086603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 bwMode="auto">
          <a:xfrm>
            <a:off x="7391403" y="1676400"/>
            <a:ext cx="286871" cy="272416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 bwMode="auto">
          <a:xfrm>
            <a:off x="7772403" y="19812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 bwMode="auto">
          <a:xfrm rot="16200000" flipV="1">
            <a:off x="7688972" y="16836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 bwMode="auto">
          <a:xfrm>
            <a:off x="7772403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 bwMode="auto">
          <a:xfrm>
            <a:off x="8077203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 bwMode="auto">
          <a:xfrm>
            <a:off x="8458203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 bwMode="auto">
          <a:xfrm rot="16200000" flipV="1">
            <a:off x="8374772" y="13788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 bwMode="auto">
          <a:xfrm>
            <a:off x="8382003" y="13716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 bwMode="auto">
          <a:xfrm>
            <a:off x="8686803" y="1371600"/>
            <a:ext cx="286871" cy="272416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 bwMode="auto">
          <a:xfrm>
            <a:off x="9020738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4267200" y="3657602"/>
            <a:ext cx="4012096" cy="11537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5747" tIns="37873" rIns="75747" bIns="37873">
            <a:spAutoFit/>
          </a:bodyPr>
          <a:lstStyle/>
          <a:p>
            <a:pPr defTabSz="757220"/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core He-burning    </a:t>
            </a:r>
            <a:r>
              <a:rPr lang="en-US" sz="1400" dirty="0">
                <a:solidFill>
                  <a:srgbClr val="FF0000"/>
                </a:solidFill>
              </a:rPr>
              <a:t>shell C-burning </a:t>
            </a:r>
          </a:p>
          <a:p>
            <a:pPr defTabSz="757220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   3-3.5·10</a:t>
            </a:r>
            <a:r>
              <a:rPr lang="en-US" sz="1400" baseline="30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K	 ~1·10</a:t>
            </a:r>
            <a:r>
              <a:rPr lang="en-US" sz="1400" baseline="30000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K</a:t>
            </a:r>
          </a:p>
          <a:p>
            <a:pPr defTabSz="757220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kT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=25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keV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	 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kT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=90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keV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defTabSz="757220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    10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cm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-3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10</a:t>
            </a:r>
            <a:r>
              <a:rPr lang="en-US" sz="1400" b="1" baseline="30000" dirty="0">
                <a:solidFill>
                  <a:srgbClr val="FF0000"/>
                </a:solidFill>
              </a:rPr>
              <a:t>11</a:t>
            </a:r>
            <a:r>
              <a:rPr lang="en-US" sz="1400" b="1" dirty="0">
                <a:solidFill>
                  <a:srgbClr val="FF0000"/>
                </a:solidFill>
              </a:rPr>
              <a:t>-10</a:t>
            </a:r>
            <a:r>
              <a:rPr lang="en-US" sz="1400" b="1" baseline="30000" dirty="0">
                <a:solidFill>
                  <a:srgbClr val="FF0000"/>
                </a:solidFill>
              </a:rPr>
              <a:t>12</a:t>
            </a:r>
            <a:r>
              <a:rPr lang="en-US" sz="1400" b="1" dirty="0">
                <a:solidFill>
                  <a:srgbClr val="FF0000"/>
                </a:solidFill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</a:rPr>
              <a:t>-3</a:t>
            </a:r>
          </a:p>
          <a:p>
            <a:pPr defTabSz="757220"/>
            <a:r>
              <a:rPr lang="en-US" sz="14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14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baseline="30000" dirty="0" smtClean="0">
                <a:solidFill>
                  <a:schemeClr val="accent6">
                    <a:lumMod val="75000"/>
                  </a:schemeClr>
                </a:solidFill>
              </a:rPr>
              <a:t>22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Ne(</a:t>
            </a:r>
            <a:r>
              <a:rPr lang="en-US" sz="1400" b="1" baseline="30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He,n)</a:t>
            </a:r>
            <a:r>
              <a:rPr lang="en-US" sz="1400" b="1" baseline="30000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Mg</a:t>
            </a:r>
            <a:endParaRPr lang="de-DE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Text Box 478"/>
          <p:cNvSpPr txBox="1">
            <a:spLocks noChangeArrowheads="1"/>
          </p:cNvSpPr>
          <p:nvPr/>
        </p:nvSpPr>
        <p:spPr bwMode="auto">
          <a:xfrm>
            <a:off x="2895600" y="3657601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rgbClr val="00CC00"/>
                </a:solidFill>
              </a:rPr>
              <a:t>s </a:t>
            </a:r>
            <a:r>
              <a:rPr lang="es-ES" dirty="0" err="1">
                <a:solidFill>
                  <a:srgbClr val="00CC00"/>
                </a:solidFill>
              </a:rPr>
              <a:t>process</a:t>
            </a:r>
            <a:endParaRPr lang="es-ES" dirty="0">
              <a:solidFill>
                <a:srgbClr val="00CC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219200" y="2514600"/>
            <a:ext cx="228600" cy="152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2" name="Straight Connector 71"/>
          <p:cNvCxnSpPr>
            <a:stCxn id="70" idx="2"/>
          </p:cNvCxnSpPr>
          <p:nvPr/>
        </p:nvCxnSpPr>
        <p:spPr>
          <a:xfrm rot="16200000" flipH="1">
            <a:off x="2419351" y="1581151"/>
            <a:ext cx="838200" cy="30099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0" idx="0"/>
          </p:cNvCxnSpPr>
          <p:nvPr/>
        </p:nvCxnSpPr>
        <p:spPr>
          <a:xfrm rot="5400000" flipH="1" flipV="1">
            <a:off x="2190751" y="361951"/>
            <a:ext cx="1295400" cy="30099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482"/>
          <p:cNvSpPr txBox="1">
            <a:spLocks noChangeArrowheads="1"/>
          </p:cNvSpPr>
          <p:nvPr/>
        </p:nvSpPr>
        <p:spPr bwMode="auto">
          <a:xfrm>
            <a:off x="609600" y="838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b="1" baseline="-25000" dirty="0">
                <a:solidFill>
                  <a:srgbClr val="FF0000"/>
                </a:solidFill>
              </a:rPr>
              <a:t>n  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small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b="1" baseline="-2500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 &gt;&gt; </a:t>
            </a:r>
            <a:r>
              <a:rPr lang="en-US" b="1" dirty="0" err="1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b="1" baseline="-25000" dirty="0" err="1">
                <a:solidFill>
                  <a:srgbClr val="FF0000"/>
                </a:solidFill>
              </a:rPr>
              <a:t>n</a:t>
            </a:r>
            <a:r>
              <a:rPr lang="en-US" b="1" baseline="-25000" dirty="0" err="1">
                <a:solidFill>
                  <a:srgbClr val="FF0000"/>
                </a:solidFill>
                <a:latin typeface="Symbol" pitchFamily="18" charset="2"/>
              </a:rPr>
              <a:t>,g</a:t>
            </a:r>
            <a:endParaRPr lang="en-US" b="1" baseline="-25000" dirty="0">
              <a:solidFill>
                <a:srgbClr val="FF0000"/>
              </a:solidFill>
              <a:latin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 &lt;&lt; </a:t>
            </a:r>
            <a:r>
              <a:rPr lang="en-US" b="1" dirty="0" err="1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</a:rPr>
              <a:t>n,</a:t>
            </a:r>
            <a:r>
              <a:rPr lang="en-US" b="1" baseline="-250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en-US" b="1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7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333399"/>
          </a:solidFill>
          <a:ln w="255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6" name="TextBox 75"/>
          <p:cNvSpPr txBox="1"/>
          <p:nvPr/>
        </p:nvSpPr>
        <p:spPr bwMode="auto">
          <a:xfrm>
            <a:off x="371061" y="1"/>
            <a:ext cx="8507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err="1">
                <a:solidFill>
                  <a:schemeClr val="bg1"/>
                </a:solidFill>
              </a:rPr>
              <a:t>The</a:t>
            </a:r>
            <a:r>
              <a:rPr lang="es-ES" dirty="0">
                <a:solidFill>
                  <a:schemeClr val="bg1"/>
                </a:solidFill>
              </a:rPr>
              <a:t> s-</a:t>
            </a:r>
            <a:r>
              <a:rPr lang="es-ES" dirty="0" err="1">
                <a:solidFill>
                  <a:schemeClr val="bg1"/>
                </a:solidFill>
              </a:rPr>
              <a:t>process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mechanism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>
            <a:off x="4624388" y="5038728"/>
            <a:ext cx="329976" cy="2227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 bwMode="auto">
          <a:xfrm>
            <a:off x="4969567" y="4850295"/>
            <a:ext cx="1855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= </a:t>
            </a:r>
            <a:r>
              <a:rPr lang="es-ES" sz="2000" baseline="300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Z(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n,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s-ES" baseline="30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aseline="30000" dirty="0">
                <a:solidFill>
                  <a:schemeClr val="accent2">
                    <a:lumMod val="75000"/>
                  </a:schemeClr>
                </a:solidFill>
              </a:rPr>
              <a:t>A+1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Z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35732" y="5278021"/>
            <a:ext cx="3933264" cy="760286"/>
            <a:chOff x="4235732" y="5278021"/>
            <a:chExt cx="3933264" cy="760286"/>
          </a:xfrm>
        </p:grpSpPr>
        <p:sp>
          <p:nvSpPr>
            <p:cNvPr id="73" name="TextBox 72"/>
            <p:cNvSpPr txBox="1"/>
            <p:nvPr/>
          </p:nvSpPr>
          <p:spPr bwMode="auto">
            <a:xfrm>
              <a:off x="4524009" y="5668975"/>
              <a:ext cx="2703443" cy="369332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ct val="50000"/>
                </a:spcBef>
                <a:buFont typeface="Wingdings" panose="05000000000000000000" pitchFamily="2" charset="2"/>
                <a:buChar char="à"/>
              </a:pPr>
              <a:r>
                <a:rPr lang="es-ES" b="1" dirty="0" smtClean="0">
                  <a:solidFill>
                    <a:srgbClr val="FF0000"/>
                  </a:solidFill>
                </a:rPr>
                <a:t>(n,</a:t>
              </a:r>
              <a:r>
                <a:rPr lang="es-ES" b="1" dirty="0" smtClean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r>
                <a:rPr lang="es-ES" b="1" dirty="0" smtClean="0">
                  <a:solidFill>
                    <a:srgbClr val="FF0000"/>
                  </a:solidFill>
                </a:rPr>
                <a:t>) Cross </a:t>
              </a:r>
              <a:r>
                <a:rPr lang="es-ES" b="1" dirty="0" err="1" smtClean="0">
                  <a:solidFill>
                    <a:srgbClr val="FF0000"/>
                  </a:solidFill>
                </a:rPr>
                <a:t>Sections</a:t>
              </a:r>
              <a:endParaRPr lang="es-ES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 bwMode="auto">
            <a:xfrm>
              <a:off x="4235732" y="5278021"/>
              <a:ext cx="39332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Main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 input </a:t>
              </a:r>
              <a:r>
                <a:rPr lang="es-ES" sz="16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needed</a:t>
              </a:r>
              <a:r>
                <a:rPr lang="es-ES" sz="16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:</a:t>
              </a:r>
              <a:endParaRPr lang="en-U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</p:grpSp>
      <p:pic>
        <p:nvPicPr>
          <p:cNvPr id="69" name="Picture 2" descr="http://www.messagetoeagle.com/images/disruptedstarcasA.jpg"/>
          <p:cNvPicPr>
            <a:picLocks noChangeAspect="1" noChangeArrowheads="1"/>
          </p:cNvPicPr>
          <p:nvPr/>
        </p:nvPicPr>
        <p:blipFill>
          <a:blip r:embed="rId9"/>
          <a:srcRect l="1853" t="1932" r="51413" b="4346"/>
          <a:stretch>
            <a:fillRect/>
          </a:stretch>
        </p:blipFill>
        <p:spPr bwMode="auto">
          <a:xfrm>
            <a:off x="7333129" y="3830087"/>
            <a:ext cx="1811551" cy="174376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92817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b_emp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81400"/>
            <a:ext cx="4114800" cy="2790496"/>
          </a:xfrm>
          <a:prstGeom prst="rect">
            <a:avLst/>
          </a:prstGeom>
        </p:spPr>
      </p:pic>
      <p:pic>
        <p:nvPicPr>
          <p:cNvPr id="68" name="Picture 67" descr="ab_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2" y="3581400"/>
            <a:ext cx="4114067" cy="2790000"/>
          </a:xfrm>
          <a:prstGeom prst="rect">
            <a:avLst/>
          </a:prstGeom>
        </p:spPr>
      </p:pic>
      <p:pic>
        <p:nvPicPr>
          <p:cNvPr id="1005" name="Picture 472" descr="nc_lnl_H2Fe"/>
          <p:cNvPicPr>
            <a:picLocks noChangeAspect="1" noChangeArrowheads="1"/>
          </p:cNvPicPr>
          <p:nvPr/>
        </p:nvPicPr>
        <p:blipFill>
          <a:blip r:embed="rId6"/>
          <a:srcRect t="5478"/>
          <a:stretch>
            <a:fillRect/>
          </a:stretch>
        </p:blipFill>
        <p:spPr bwMode="auto">
          <a:xfrm>
            <a:off x="228600" y="770543"/>
            <a:ext cx="4343400" cy="27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4" name="Picture 485" descr="nc_lnl_H2Bi_spath"/>
          <p:cNvPicPr>
            <a:picLocks noChangeAspect="1" noChangeArrowheads="1"/>
          </p:cNvPicPr>
          <p:nvPr/>
        </p:nvPicPr>
        <p:blipFill>
          <a:blip r:embed="rId7"/>
          <a:srcRect t="5478"/>
          <a:stretch>
            <a:fillRect/>
          </a:stretch>
        </p:blipFill>
        <p:spPr bwMode="auto">
          <a:xfrm>
            <a:off x="228600" y="770543"/>
            <a:ext cx="4343400" cy="27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202364" y="4637088"/>
            <a:ext cx="2620963" cy="0"/>
          </a:xfrm>
          <a:prstGeom prst="line">
            <a:avLst/>
          </a:prstGeom>
          <a:noFill/>
          <a:ln w="12700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61" name="Line 251"/>
          <p:cNvSpPr>
            <a:spLocks noChangeShapeType="1"/>
          </p:cNvSpPr>
          <p:nvPr/>
        </p:nvSpPr>
        <p:spPr bwMode="auto">
          <a:xfrm>
            <a:off x="6202364" y="4637088"/>
            <a:ext cx="2620963" cy="0"/>
          </a:xfrm>
          <a:prstGeom prst="line">
            <a:avLst/>
          </a:prstGeom>
          <a:noFill/>
          <a:ln w="12700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63" name="Rectangle 256"/>
          <p:cNvSpPr>
            <a:spLocks noChangeArrowheads="1"/>
          </p:cNvSpPr>
          <p:nvPr/>
        </p:nvSpPr>
        <p:spPr bwMode="auto">
          <a:xfrm>
            <a:off x="6430963" y="1255715"/>
            <a:ext cx="14428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/>
          </a:p>
        </p:txBody>
      </p:sp>
      <p:sp>
        <p:nvSpPr>
          <p:cNvPr id="19464" name="Rectangle 257"/>
          <p:cNvSpPr>
            <a:spLocks noChangeArrowheads="1"/>
          </p:cNvSpPr>
          <p:nvPr/>
        </p:nvSpPr>
        <p:spPr bwMode="auto">
          <a:xfrm>
            <a:off x="6430963" y="1255715"/>
            <a:ext cx="14428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/>
          </a:p>
        </p:txBody>
      </p:sp>
      <p:sp>
        <p:nvSpPr>
          <p:cNvPr id="19465" name="Rectangle 258"/>
          <p:cNvSpPr>
            <a:spLocks noChangeArrowheads="1"/>
          </p:cNvSpPr>
          <p:nvPr/>
        </p:nvSpPr>
        <p:spPr bwMode="auto">
          <a:xfrm>
            <a:off x="6421441" y="1285876"/>
            <a:ext cx="2566987" cy="19748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66" name="Line 259"/>
          <p:cNvSpPr>
            <a:spLocks noChangeShapeType="1"/>
          </p:cNvSpPr>
          <p:nvPr/>
        </p:nvSpPr>
        <p:spPr bwMode="auto">
          <a:xfrm>
            <a:off x="6421441" y="1285875"/>
            <a:ext cx="2566987" cy="1588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1" name="Line 264"/>
          <p:cNvSpPr>
            <a:spLocks noChangeShapeType="1"/>
          </p:cNvSpPr>
          <p:nvPr/>
        </p:nvSpPr>
        <p:spPr bwMode="auto">
          <a:xfrm>
            <a:off x="6421441" y="3260725"/>
            <a:ext cx="1587" cy="0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2" name="Line 265"/>
          <p:cNvSpPr>
            <a:spLocks noChangeShapeType="1"/>
          </p:cNvSpPr>
          <p:nvPr/>
        </p:nvSpPr>
        <p:spPr bwMode="auto">
          <a:xfrm flipV="1">
            <a:off x="6421441" y="1285876"/>
            <a:ext cx="1587" cy="1974851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473" name="Line 266"/>
          <p:cNvSpPr>
            <a:spLocks noChangeShapeType="1"/>
          </p:cNvSpPr>
          <p:nvPr/>
        </p:nvSpPr>
        <p:spPr bwMode="auto">
          <a:xfrm>
            <a:off x="6421441" y="1285875"/>
            <a:ext cx="1587" cy="1588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9676" name="Rectangle 477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8"/>
          <a:srcRect l="26839" t="61516" r="35692" b="6398"/>
          <a:stretch>
            <a:fillRect/>
          </a:stretch>
        </p:blipFill>
        <p:spPr bwMode="auto">
          <a:xfrm>
            <a:off x="4343400" y="1219202"/>
            <a:ext cx="4800600" cy="231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Straight Arrow Connector 25"/>
          <p:cNvCxnSpPr/>
          <p:nvPr/>
        </p:nvCxnSpPr>
        <p:spPr bwMode="auto">
          <a:xfrm>
            <a:off x="4495803" y="3429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4876803" y="3429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>
            <a:off x="5257803" y="3429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rot="16200000" flipV="1">
            <a:off x="5174373" y="31314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 bwMode="auto">
          <a:xfrm>
            <a:off x="5181603" y="31242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 bwMode="auto">
          <a:xfrm rot="16200000" flipV="1">
            <a:off x="5174373" y="2902830"/>
            <a:ext cx="184784" cy="1703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>
            <a:off x="5181603" y="28956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>
            <a:off x="6096003" y="2514600"/>
            <a:ext cx="286871" cy="272416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 rot="16200000" flipV="1">
            <a:off x="5783972" y="25218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rot="16200000" flipV="1">
            <a:off x="6393573" y="2521830"/>
            <a:ext cx="260984" cy="246529"/>
          </a:xfrm>
          <a:prstGeom prst="straightConnector1">
            <a:avLst/>
          </a:prstGeom>
          <a:ln w="28575" cap="sq">
            <a:solidFill>
              <a:srgbClr val="FF0000">
                <a:alpha val="76000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>
            <a:off x="7162803" y="19812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 bwMode="auto">
          <a:xfrm>
            <a:off x="5486403" y="28956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 bwMode="auto">
          <a:xfrm>
            <a:off x="5791203" y="28956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 bwMode="auto">
          <a:xfrm>
            <a:off x="6172203" y="2895603"/>
            <a:ext cx="246529" cy="1813"/>
          </a:xfrm>
          <a:prstGeom prst="straightConnector1">
            <a:avLst/>
          </a:prstGeom>
          <a:ln w="28575" cap="sq">
            <a:solidFill>
              <a:srgbClr val="FF3300">
                <a:alpha val="76863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 bwMode="auto">
          <a:xfrm>
            <a:off x="6477003" y="2895603"/>
            <a:ext cx="246529" cy="1813"/>
          </a:xfrm>
          <a:prstGeom prst="straightConnector1">
            <a:avLst/>
          </a:prstGeom>
          <a:ln w="28575" cap="sq">
            <a:solidFill>
              <a:srgbClr val="FF0000">
                <a:alpha val="76000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 bwMode="auto">
          <a:xfrm>
            <a:off x="5867403" y="25908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 bwMode="auto">
          <a:xfrm>
            <a:off x="6477003" y="2590803"/>
            <a:ext cx="246529" cy="1813"/>
          </a:xfrm>
          <a:prstGeom prst="straightConnector1">
            <a:avLst/>
          </a:prstGeom>
          <a:ln w="28575" cap="sq">
            <a:solidFill>
              <a:srgbClr val="FF0000">
                <a:alpha val="76000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 bwMode="auto">
          <a:xfrm rot="16200000" flipV="1">
            <a:off x="6469772" y="2293230"/>
            <a:ext cx="260984" cy="246529"/>
          </a:xfrm>
          <a:prstGeom prst="straightConnector1">
            <a:avLst/>
          </a:prstGeom>
          <a:ln w="28575" cap="sq">
            <a:solidFill>
              <a:srgbClr val="FF0000">
                <a:alpha val="76000"/>
              </a:srgb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 bwMode="auto">
          <a:xfrm rot="16200000" flipV="1">
            <a:off x="5783973" y="22170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 bwMode="auto">
          <a:xfrm>
            <a:off x="5867403" y="2286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>
            <a:off x="6172203" y="2286000"/>
            <a:ext cx="286871" cy="272416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>
            <a:off x="6477003" y="2286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 bwMode="auto">
          <a:xfrm>
            <a:off x="6781803" y="2286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 bwMode="auto">
          <a:xfrm>
            <a:off x="7086603" y="22860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 bwMode="auto">
          <a:xfrm rot="16200000" flipV="1">
            <a:off x="7003173" y="19884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 bwMode="auto">
          <a:xfrm rot="16200000" flipV="1">
            <a:off x="7079372" y="16074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 bwMode="auto">
          <a:xfrm>
            <a:off x="7086603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 bwMode="auto">
          <a:xfrm>
            <a:off x="7391403" y="1676400"/>
            <a:ext cx="286871" cy="272416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 bwMode="auto">
          <a:xfrm>
            <a:off x="7772403" y="19812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 bwMode="auto">
          <a:xfrm rot="16200000" flipV="1">
            <a:off x="7688972" y="16836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 bwMode="auto">
          <a:xfrm>
            <a:off x="7772403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 bwMode="auto">
          <a:xfrm>
            <a:off x="8077203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 bwMode="auto">
          <a:xfrm>
            <a:off x="8458203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 bwMode="auto">
          <a:xfrm rot="16200000" flipV="1">
            <a:off x="8374772" y="1378830"/>
            <a:ext cx="260984" cy="246529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 bwMode="auto">
          <a:xfrm>
            <a:off x="8382003" y="13716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 bwMode="auto">
          <a:xfrm>
            <a:off x="8686803" y="1371600"/>
            <a:ext cx="286871" cy="272416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 bwMode="auto">
          <a:xfrm>
            <a:off x="9020738" y="1676403"/>
            <a:ext cx="246529" cy="1813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4267200" y="3657602"/>
            <a:ext cx="4012096" cy="11537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5747" tIns="37873" rIns="75747" bIns="37873">
            <a:spAutoFit/>
          </a:bodyPr>
          <a:lstStyle/>
          <a:p>
            <a:pPr defTabSz="757220"/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core He-burning    </a:t>
            </a:r>
            <a:r>
              <a:rPr lang="en-US" sz="1400" dirty="0">
                <a:solidFill>
                  <a:srgbClr val="FF0000"/>
                </a:solidFill>
              </a:rPr>
              <a:t>shell C-burning </a:t>
            </a:r>
          </a:p>
          <a:p>
            <a:pPr defTabSz="757220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   3-3.5·10</a:t>
            </a:r>
            <a:r>
              <a:rPr lang="en-US" sz="1400" baseline="30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K	 ~1·10</a:t>
            </a:r>
            <a:r>
              <a:rPr lang="en-US" sz="1400" baseline="30000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K</a:t>
            </a:r>
          </a:p>
          <a:p>
            <a:pPr defTabSz="757220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kT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=25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keV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	 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kT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=90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keV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defTabSz="757220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    10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cm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-3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10</a:t>
            </a:r>
            <a:r>
              <a:rPr lang="en-US" sz="1400" b="1" baseline="30000" dirty="0">
                <a:solidFill>
                  <a:srgbClr val="FF0000"/>
                </a:solidFill>
              </a:rPr>
              <a:t>11</a:t>
            </a:r>
            <a:r>
              <a:rPr lang="en-US" sz="1400" b="1" dirty="0">
                <a:solidFill>
                  <a:srgbClr val="FF0000"/>
                </a:solidFill>
              </a:rPr>
              <a:t>-10</a:t>
            </a:r>
            <a:r>
              <a:rPr lang="en-US" sz="1400" b="1" baseline="30000" dirty="0">
                <a:solidFill>
                  <a:srgbClr val="FF0000"/>
                </a:solidFill>
              </a:rPr>
              <a:t>12</a:t>
            </a:r>
            <a:r>
              <a:rPr lang="en-US" sz="1400" b="1" dirty="0">
                <a:solidFill>
                  <a:srgbClr val="FF0000"/>
                </a:solidFill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</a:rPr>
              <a:t>-3</a:t>
            </a:r>
          </a:p>
          <a:p>
            <a:pPr defTabSz="757220"/>
            <a:r>
              <a:rPr lang="en-US" sz="14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14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baseline="30000" dirty="0" smtClean="0">
                <a:solidFill>
                  <a:schemeClr val="accent6">
                    <a:lumMod val="75000"/>
                  </a:schemeClr>
                </a:solidFill>
              </a:rPr>
              <a:t>22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Ne(</a:t>
            </a:r>
            <a:r>
              <a:rPr lang="en-US" sz="1400" b="1" baseline="30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He,n)</a:t>
            </a:r>
            <a:r>
              <a:rPr lang="en-US" sz="1400" b="1" baseline="30000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Mg</a:t>
            </a:r>
            <a:endParaRPr lang="de-DE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Text Box 478"/>
          <p:cNvSpPr txBox="1">
            <a:spLocks noChangeArrowheads="1"/>
          </p:cNvSpPr>
          <p:nvPr/>
        </p:nvSpPr>
        <p:spPr bwMode="auto">
          <a:xfrm>
            <a:off x="2895600" y="3657601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rgbClr val="00CC00"/>
                </a:solidFill>
              </a:rPr>
              <a:t>s </a:t>
            </a:r>
            <a:r>
              <a:rPr lang="es-ES" dirty="0" err="1">
                <a:solidFill>
                  <a:srgbClr val="00CC00"/>
                </a:solidFill>
              </a:rPr>
              <a:t>process</a:t>
            </a:r>
            <a:endParaRPr lang="es-ES" dirty="0">
              <a:solidFill>
                <a:srgbClr val="00CC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219200" y="2514600"/>
            <a:ext cx="228600" cy="152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2" name="Straight Connector 71"/>
          <p:cNvCxnSpPr>
            <a:stCxn id="70" idx="2"/>
          </p:cNvCxnSpPr>
          <p:nvPr/>
        </p:nvCxnSpPr>
        <p:spPr>
          <a:xfrm rot="16200000" flipH="1">
            <a:off x="2419351" y="1581151"/>
            <a:ext cx="838200" cy="30099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0" idx="0"/>
          </p:cNvCxnSpPr>
          <p:nvPr/>
        </p:nvCxnSpPr>
        <p:spPr>
          <a:xfrm rot="5400000" flipH="1" flipV="1">
            <a:off x="2190751" y="361951"/>
            <a:ext cx="1295400" cy="30099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482"/>
          <p:cNvSpPr txBox="1">
            <a:spLocks noChangeArrowheads="1"/>
          </p:cNvSpPr>
          <p:nvPr/>
        </p:nvSpPr>
        <p:spPr bwMode="auto">
          <a:xfrm>
            <a:off x="609600" y="838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b="1" baseline="-25000" dirty="0">
                <a:solidFill>
                  <a:srgbClr val="FF0000"/>
                </a:solidFill>
              </a:rPr>
              <a:t>n  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small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b="1" baseline="-2500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 &gt;&gt; </a:t>
            </a:r>
            <a:r>
              <a:rPr lang="en-US" b="1" dirty="0" err="1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b="1" baseline="-25000" dirty="0" err="1">
                <a:solidFill>
                  <a:srgbClr val="FF0000"/>
                </a:solidFill>
              </a:rPr>
              <a:t>n</a:t>
            </a:r>
            <a:r>
              <a:rPr lang="en-US" b="1" baseline="-25000" dirty="0" err="1">
                <a:solidFill>
                  <a:srgbClr val="FF0000"/>
                </a:solidFill>
                <a:latin typeface="Symbol" pitchFamily="18" charset="2"/>
              </a:rPr>
              <a:t>,g</a:t>
            </a:r>
            <a:endParaRPr lang="en-US" b="1" baseline="-25000" dirty="0">
              <a:solidFill>
                <a:srgbClr val="FF0000"/>
              </a:solidFill>
              <a:latin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 &lt;&lt; </a:t>
            </a:r>
            <a:r>
              <a:rPr lang="en-US" b="1" dirty="0" err="1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</a:rPr>
              <a:t>n,</a:t>
            </a:r>
            <a:r>
              <a:rPr lang="en-US" b="1" baseline="-250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en-US" b="1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73" name="TextBox 72"/>
          <p:cNvSpPr txBox="1"/>
          <p:nvPr/>
        </p:nvSpPr>
        <p:spPr bwMode="auto">
          <a:xfrm>
            <a:off x="4520728" y="5624951"/>
            <a:ext cx="2703443" cy="78483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lang="es-ES" b="1" dirty="0" smtClean="0">
                <a:solidFill>
                  <a:srgbClr val="FF0000"/>
                </a:solidFill>
              </a:rPr>
              <a:t>(n,</a:t>
            </a:r>
            <a:r>
              <a:rPr lang="es-ES" b="1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s-ES" b="1" dirty="0" smtClean="0">
                <a:solidFill>
                  <a:srgbClr val="FF0000"/>
                </a:solidFill>
              </a:rPr>
              <a:t>) Cross </a:t>
            </a:r>
            <a:r>
              <a:rPr lang="es-ES" b="1" dirty="0" err="1" smtClean="0">
                <a:solidFill>
                  <a:srgbClr val="FF0000"/>
                </a:solidFill>
              </a:rPr>
              <a:t>Sections</a:t>
            </a:r>
            <a:endParaRPr lang="es-ES" b="1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Branching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nuclei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333399"/>
          </a:solidFill>
          <a:ln w="255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6" name="TextBox 75"/>
          <p:cNvSpPr txBox="1"/>
          <p:nvPr/>
        </p:nvSpPr>
        <p:spPr bwMode="auto">
          <a:xfrm>
            <a:off x="371061" y="1"/>
            <a:ext cx="8507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err="1">
                <a:solidFill>
                  <a:schemeClr val="bg1"/>
                </a:solidFill>
              </a:rPr>
              <a:t>The</a:t>
            </a:r>
            <a:r>
              <a:rPr lang="es-ES" dirty="0">
                <a:solidFill>
                  <a:schemeClr val="bg1"/>
                </a:solidFill>
              </a:rPr>
              <a:t> s-</a:t>
            </a:r>
            <a:r>
              <a:rPr lang="es-ES" dirty="0" err="1">
                <a:solidFill>
                  <a:schemeClr val="bg1"/>
                </a:solidFill>
              </a:rPr>
              <a:t>process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mechanism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>
            <a:off x="4624388" y="5038728"/>
            <a:ext cx="329976" cy="2227"/>
          </a:xfrm>
          <a:prstGeom prst="straightConnector1">
            <a:avLst/>
          </a:prstGeom>
          <a:ln w="28575" cap="sq">
            <a:solidFill>
              <a:schemeClr val="accent1">
                <a:alpha val="76000"/>
              </a:schemeClr>
            </a:solidFill>
            <a:miter lim="800000"/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 bwMode="auto">
          <a:xfrm>
            <a:off x="4969567" y="4850295"/>
            <a:ext cx="1855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= </a:t>
            </a:r>
            <a:r>
              <a:rPr lang="es-ES" sz="2000" baseline="300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Z(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n,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g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s-ES" baseline="30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aseline="30000" dirty="0">
                <a:solidFill>
                  <a:schemeClr val="accent2">
                    <a:lumMod val="75000"/>
                  </a:schemeClr>
                </a:solidFill>
              </a:rPr>
              <a:t>A+1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Z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235732" y="5278021"/>
            <a:ext cx="3933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Pick-up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message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: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9" name="Picture 2" descr="http://www.messagetoeagle.com/images/disruptedstarcasA.jpg"/>
          <p:cNvPicPr>
            <a:picLocks noChangeAspect="1" noChangeArrowheads="1"/>
          </p:cNvPicPr>
          <p:nvPr/>
        </p:nvPicPr>
        <p:blipFill>
          <a:blip r:embed="rId9"/>
          <a:srcRect l="1853" t="1932" r="51413" b="4346"/>
          <a:stretch>
            <a:fillRect/>
          </a:stretch>
        </p:blipFill>
        <p:spPr bwMode="auto">
          <a:xfrm>
            <a:off x="7333129" y="3830087"/>
            <a:ext cx="1811551" cy="1743762"/>
          </a:xfrm>
          <a:prstGeom prst="rect">
            <a:avLst/>
          </a:prstGeom>
          <a:noFill/>
        </p:spPr>
      </p:pic>
      <p:pic>
        <p:nvPicPr>
          <p:cNvPr id="94" name="image3.png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2848081" y="3647619"/>
            <a:ext cx="4376090" cy="2952098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 bwMode="auto">
          <a:xfrm>
            <a:off x="6891804" y="4424340"/>
            <a:ext cx="441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=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6907329" y="4107265"/>
            <a:ext cx="57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(!)</a:t>
            </a:r>
          </a:p>
        </p:txBody>
      </p:sp>
      <p:pic>
        <p:nvPicPr>
          <p:cNvPr id="106" name="Picture 6" descr="http://www.fnuc-at-dones.es/sites/fnuc-at-dones.es/files/fnuc_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2"/>
          <a:stretch/>
        </p:blipFill>
        <p:spPr bwMode="auto">
          <a:xfrm>
            <a:off x="3020748" y="3693470"/>
            <a:ext cx="1404841" cy="67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02766" y="5682522"/>
            <a:ext cx="1765034" cy="1093587"/>
            <a:chOff x="1462967" y="4060140"/>
            <a:chExt cx="1929533" cy="1121460"/>
          </a:xfrm>
          <a:solidFill>
            <a:schemeClr val="bg1"/>
          </a:solidFill>
        </p:grpSpPr>
        <p:pic>
          <p:nvPicPr>
            <p:cNvPr id="107" name="Picture 4"/>
            <p:cNvPicPr>
              <a:picLocks noChangeAspect="1" noChangeArrowheads="1"/>
            </p:cNvPicPr>
            <p:nvPr/>
          </p:nvPicPr>
          <p:blipFill rotWithShape="1">
            <a:blip r:embed="rId12"/>
            <a:srcRect l="52582" b="7921"/>
            <a:stretch/>
          </p:blipFill>
          <p:spPr bwMode="auto">
            <a:xfrm>
              <a:off x="1828800" y="4060636"/>
              <a:ext cx="1563700" cy="1120964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</p:pic>
        <p:pic>
          <p:nvPicPr>
            <p:cNvPr id="108" name="Picture 4"/>
            <p:cNvPicPr>
              <a:picLocks noChangeAspect="1" noChangeArrowheads="1"/>
            </p:cNvPicPr>
            <p:nvPr/>
          </p:nvPicPr>
          <p:blipFill rotWithShape="1">
            <a:blip r:embed="rId12"/>
            <a:srcRect r="91217" b="14139"/>
            <a:stretch/>
          </p:blipFill>
          <p:spPr bwMode="auto">
            <a:xfrm>
              <a:off x="1462967" y="4060140"/>
              <a:ext cx="289634" cy="104526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</p:pic>
      </p:grpSp>
      <p:sp>
        <p:nvSpPr>
          <p:cNvPr id="112" name="Text Box 457"/>
          <p:cNvSpPr txBox="1">
            <a:spLocks noChangeArrowheads="1"/>
          </p:cNvSpPr>
          <p:nvPr/>
        </p:nvSpPr>
        <p:spPr bwMode="auto">
          <a:xfrm>
            <a:off x="4572000" y="838201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 process in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ed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iant stars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45022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333399"/>
          </a:solidFill>
          <a:ln w="255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" y="1"/>
            <a:ext cx="877255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s-ES" dirty="0">
                <a:solidFill>
                  <a:srgbClr val="FFFFFF"/>
                </a:solidFill>
              </a:rPr>
              <a:t>(n,</a:t>
            </a:r>
            <a:r>
              <a:rPr lang="es-ES" dirty="0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s-ES" dirty="0">
                <a:solidFill>
                  <a:srgbClr val="FFFFFF"/>
                </a:solidFill>
              </a:rPr>
              <a:t>) Cross </a:t>
            </a:r>
            <a:r>
              <a:rPr lang="es-ES" dirty="0" err="1">
                <a:solidFill>
                  <a:srgbClr val="FFFFFF"/>
                </a:solidFill>
              </a:rPr>
              <a:t>sections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via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prompt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s-ES" dirty="0">
                <a:solidFill>
                  <a:srgbClr val="FFFFFF"/>
                </a:solidFill>
              </a:rPr>
              <a:t>-</a:t>
            </a:r>
            <a:r>
              <a:rPr lang="es-ES" dirty="0" err="1">
                <a:solidFill>
                  <a:srgbClr val="FFFFFF"/>
                </a:solidFill>
              </a:rPr>
              <a:t>ray</a:t>
            </a:r>
            <a:r>
              <a:rPr lang="es-ES" dirty="0">
                <a:solidFill>
                  <a:srgbClr val="FFFFFF"/>
                </a:solidFill>
              </a:rPr>
              <a:t>(s) </a:t>
            </a:r>
            <a:r>
              <a:rPr lang="es-ES" dirty="0" err="1">
                <a:solidFill>
                  <a:srgbClr val="FFFFFF"/>
                </a:solidFill>
              </a:rPr>
              <a:t>detection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" y="6548439"/>
            <a:ext cx="8428039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s-ES" sz="1400" b="1" dirty="0">
                <a:solidFill>
                  <a:srgbClr val="FFFFFF"/>
                </a:solidFill>
              </a:rPr>
              <a:t>César Domingo-Pardo</a:t>
            </a:r>
          </a:p>
        </p:txBody>
      </p: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5302686" y="1360121"/>
            <a:ext cx="2279651" cy="777875"/>
            <a:chOff x="480" y="1142"/>
            <a:chExt cx="1436" cy="538"/>
          </a:xfrm>
        </p:grpSpPr>
        <p:pic>
          <p:nvPicPr>
            <p:cNvPr id="107" name="Picture 1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44" y="1142"/>
              <a:ext cx="572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8" name="Picture 1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1199"/>
              <a:ext cx="517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9" name="Picture 1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1322"/>
              <a:ext cx="164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" name="Line 112"/>
            <p:cNvSpPr>
              <a:spLocks noChangeAspect="1" noChangeShapeType="1"/>
            </p:cNvSpPr>
            <p:nvPr/>
          </p:nvSpPr>
          <p:spPr bwMode="auto">
            <a:xfrm>
              <a:off x="1200" y="1411"/>
              <a:ext cx="1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" name="Text Box 113"/>
            <p:cNvSpPr txBox="1">
              <a:spLocks noChangeArrowheads="1"/>
            </p:cNvSpPr>
            <p:nvPr/>
          </p:nvSpPr>
          <p:spPr bwMode="auto">
            <a:xfrm>
              <a:off x="624" y="1315"/>
              <a:ext cx="182" cy="2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latin typeface="Helvetica" pitchFamily="34" charset="0"/>
                </a:rPr>
                <a:t>+</a:t>
              </a:r>
              <a:endParaRPr lang="en-US">
                <a:latin typeface="Times" pitchFamily="18" charset="0"/>
              </a:endParaRPr>
            </a:p>
          </p:txBody>
        </p:sp>
      </p:grpSp>
      <p:pic>
        <p:nvPicPr>
          <p:cNvPr id="112" name="Picture 114" descr="latex-image-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4051" y="1576193"/>
            <a:ext cx="935039" cy="222251"/>
          </a:xfrm>
          <a:prstGeom prst="rect">
            <a:avLst/>
          </a:prstGeom>
          <a:noFill/>
        </p:spPr>
      </p:pic>
      <p:sp>
        <p:nvSpPr>
          <p:cNvPr id="113" name="TextBox 112"/>
          <p:cNvSpPr txBox="1"/>
          <p:nvPr/>
        </p:nvSpPr>
        <p:spPr bwMode="auto">
          <a:xfrm>
            <a:off x="5248406" y="1164920"/>
            <a:ext cx="288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4" name="TextBox 113"/>
          <p:cNvSpPr txBox="1"/>
          <p:nvPr/>
        </p:nvSpPr>
        <p:spPr bwMode="auto">
          <a:xfrm>
            <a:off x="5774502" y="1127343"/>
            <a:ext cx="977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(Z,A)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5" name="TextBox 114"/>
          <p:cNvSpPr txBox="1"/>
          <p:nvPr/>
        </p:nvSpPr>
        <p:spPr bwMode="auto">
          <a:xfrm>
            <a:off x="6728567" y="1104379"/>
            <a:ext cx="977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(Z,A+1)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6" name="Picture 3" descr="neutron_capture_scheme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4840" y="2207727"/>
            <a:ext cx="4246323" cy="362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37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3" y="990600"/>
            <a:ext cx="368427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 bwMode="auto">
          <a:xfrm>
            <a:off x="152400" y="609602"/>
            <a:ext cx="4114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BaF</a:t>
            </a:r>
            <a:r>
              <a:rPr lang="es-ES" sz="1600" baseline="-25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2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Total </a:t>
            </a:r>
            <a:r>
              <a:rPr lang="es-ES" sz="16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Absorption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Calorimeter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(</a:t>
            </a: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TAC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152400" y="3623847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</a:t>
            </a:r>
            <a:r>
              <a:rPr lang="es-ES" sz="1600" baseline="-25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6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</a:t>
            </a:r>
            <a:r>
              <a:rPr lang="es-ES" sz="1600" baseline="-25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6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based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Total </a:t>
            </a:r>
            <a:r>
              <a:rPr lang="es-ES" sz="16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Energy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Detector (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TED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pic>
        <p:nvPicPr>
          <p:cNvPr id="883715" name="Picture 3" descr="C:\Users\domingo\Documents\work\nTOF\paper_ited_test\fotos_cern\DSC_02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1" y="3962400"/>
            <a:ext cx="4336900" cy="2438400"/>
          </a:xfrm>
          <a:prstGeom prst="rect">
            <a:avLst/>
          </a:prstGeom>
          <a:noFill/>
        </p:spPr>
      </p:pic>
      <p:cxnSp>
        <p:nvCxnSpPr>
          <p:cNvPr id="42" name="Straight Arrow Connector 41"/>
          <p:cNvCxnSpPr/>
          <p:nvPr/>
        </p:nvCxnSpPr>
        <p:spPr>
          <a:xfrm rot="5400000" flipH="1" flipV="1">
            <a:off x="2209800" y="5562601"/>
            <a:ext cx="12192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9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819" name="Text Box 18"/>
          <p:cNvSpPr txBox="1">
            <a:spLocks noChangeArrowheads="1"/>
          </p:cNvSpPr>
          <p:nvPr/>
        </p:nvSpPr>
        <p:spPr bwMode="auto">
          <a:xfrm>
            <a:off x="1524000" y="1066802"/>
            <a:ext cx="6565050" cy="3534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7" tIns="37873" rIns="75747" bIns="37873">
            <a:spAutoFit/>
          </a:bodyPr>
          <a:lstStyle/>
          <a:p>
            <a:pPr defTabSz="75722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Two components were identified and connected to stellar sites:</a:t>
            </a:r>
          </a:p>
        </p:txBody>
      </p:sp>
      <p:sp>
        <p:nvSpPr>
          <p:cNvPr id="34820" name="Text Box 19"/>
          <p:cNvSpPr txBox="1">
            <a:spLocks noChangeArrowheads="1"/>
          </p:cNvSpPr>
          <p:nvPr/>
        </p:nvSpPr>
        <p:spPr bwMode="auto">
          <a:xfrm>
            <a:off x="673100" y="1576390"/>
            <a:ext cx="2846018" cy="353485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7" tIns="37873" rIns="75747" bIns="37873">
            <a:spAutoFit/>
          </a:bodyPr>
          <a:lstStyle/>
          <a:p>
            <a:pPr defTabSz="757220"/>
            <a:r>
              <a:rPr lang="de-DE" dirty="0">
                <a:solidFill>
                  <a:srgbClr val="000066"/>
                </a:solidFill>
              </a:rPr>
              <a:t>Main s-process 90&lt;A&lt;210</a:t>
            </a:r>
          </a:p>
        </p:txBody>
      </p:sp>
      <p:sp>
        <p:nvSpPr>
          <p:cNvPr id="34821" name="Text Box 20"/>
          <p:cNvSpPr txBox="1">
            <a:spLocks noChangeArrowheads="1"/>
          </p:cNvSpPr>
          <p:nvPr/>
        </p:nvSpPr>
        <p:spPr bwMode="auto">
          <a:xfrm>
            <a:off x="5503863" y="1576390"/>
            <a:ext cx="2399486" cy="353485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7" tIns="37873" rIns="75747" bIns="37873">
            <a:spAutoFit/>
          </a:bodyPr>
          <a:lstStyle/>
          <a:p>
            <a:pPr defTabSz="757220"/>
            <a:r>
              <a:rPr lang="de-DE" dirty="0">
                <a:solidFill>
                  <a:srgbClr val="000066"/>
                </a:solidFill>
              </a:rPr>
              <a:t>Weak s-process A&lt;90</a:t>
            </a:r>
          </a:p>
        </p:txBody>
      </p:sp>
      <p:pic>
        <p:nvPicPr>
          <p:cNvPr id="34822" name="Picture 21" descr="redgian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9301" y="3943306"/>
            <a:ext cx="3076184" cy="277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23"/>
          <p:cNvSpPr txBox="1">
            <a:spLocks noChangeArrowheads="1"/>
          </p:cNvSpPr>
          <p:nvPr/>
        </p:nvSpPr>
        <p:spPr bwMode="auto">
          <a:xfrm>
            <a:off x="1255716" y="1947865"/>
            <a:ext cx="2376339" cy="3534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7" tIns="37873" rIns="75747" bIns="37873">
            <a:spAutoFit/>
          </a:bodyPr>
          <a:lstStyle/>
          <a:p>
            <a:pPr defTabSz="757220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TP-AGB stars 1-3 M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⊙</a:t>
            </a:r>
          </a:p>
        </p:txBody>
      </p:sp>
      <p:sp>
        <p:nvSpPr>
          <p:cNvPr id="34825" name="Text Box 24"/>
          <p:cNvSpPr txBox="1">
            <a:spLocks noChangeArrowheads="1"/>
          </p:cNvSpPr>
          <p:nvPr/>
        </p:nvSpPr>
        <p:spPr bwMode="auto">
          <a:xfrm>
            <a:off x="5503865" y="1947863"/>
            <a:ext cx="2597553" cy="384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7" tIns="37873" rIns="75747" bIns="37873">
            <a:spAutoFit/>
          </a:bodyPr>
          <a:lstStyle/>
          <a:p>
            <a:pPr defTabSz="757220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massive stars &gt; 8 M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⊙</a:t>
            </a:r>
          </a:p>
        </p:txBody>
      </p:sp>
      <p:sp>
        <p:nvSpPr>
          <p:cNvPr id="34826" name="Rectangle 25"/>
          <p:cNvSpPr>
            <a:spLocks noChangeArrowheads="1"/>
          </p:cNvSpPr>
          <p:nvPr/>
        </p:nvSpPr>
        <p:spPr bwMode="auto">
          <a:xfrm>
            <a:off x="4572000" y="2379664"/>
            <a:ext cx="4572000" cy="14717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75747" tIns="37873" rIns="75747" bIns="37873">
            <a:spAutoFit/>
          </a:bodyPr>
          <a:lstStyle/>
          <a:p>
            <a:pPr defTabSz="757220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core He-burning           shell C-burning </a:t>
            </a:r>
          </a:p>
          <a:p>
            <a:pPr defTabSz="757220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 3-3.5·10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K	             ~1·10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K</a:t>
            </a:r>
          </a:p>
          <a:p>
            <a:pPr defTabSz="757220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=26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keV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	            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=91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keV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defTabSz="757220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  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cm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-3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	              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-10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cm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-3</a:t>
            </a:r>
          </a:p>
          <a:p>
            <a:pPr defTabSz="757220"/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                                 </a:t>
            </a:r>
          </a:p>
          <a:p>
            <a:pPr defTabSz="757220"/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                                   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22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Ne(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a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,n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Mg</a:t>
            </a:r>
            <a:endParaRPr lang="de-DE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828" name="Rectangle 27"/>
          <p:cNvSpPr>
            <a:spLocks noChangeArrowheads="1"/>
          </p:cNvSpPr>
          <p:nvPr/>
        </p:nvSpPr>
        <p:spPr bwMode="auto">
          <a:xfrm>
            <a:off x="0" y="2379665"/>
            <a:ext cx="4572000" cy="14717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75747" tIns="37873" rIns="75747" bIns="37873">
            <a:spAutoFit/>
          </a:bodyPr>
          <a:lstStyle/>
          <a:p>
            <a:pPr defTabSz="757220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shell H-burning         	He-flash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defTabSz="757220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 0.9·10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K	                   3-3.5·10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K</a:t>
            </a:r>
          </a:p>
          <a:p>
            <a:pPr defTabSz="757220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=8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keV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	       	       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=23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keV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defTabSz="757220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 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7-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cm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-3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	                 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-10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cm</a:t>
            </a:r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-3</a:t>
            </a:r>
          </a:p>
          <a:p>
            <a:pPr defTabSz="757220"/>
            <a:endParaRPr lang="en-US" sz="1600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pPr defTabSz="757220"/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C(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a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,n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16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O                  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22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Ne(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a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,n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Mg</a:t>
            </a:r>
            <a:endParaRPr lang="de-DE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6200000" flipH="1">
            <a:off x="2347859" y="4139081"/>
            <a:ext cx="4785192" cy="1382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371600" y="3124201"/>
            <a:ext cx="1219200" cy="158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6057900" y="2933701"/>
            <a:ext cx="990600" cy="158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333399"/>
          </a:solidFill>
          <a:ln w="255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" name="TextBox 19"/>
          <p:cNvSpPr txBox="1"/>
          <p:nvPr/>
        </p:nvSpPr>
        <p:spPr bwMode="auto">
          <a:xfrm>
            <a:off x="371061" y="1"/>
            <a:ext cx="8507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err="1">
                <a:solidFill>
                  <a:schemeClr val="bg1"/>
                </a:solidFill>
              </a:rPr>
              <a:t>Two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different</a:t>
            </a:r>
            <a:r>
              <a:rPr lang="es-ES" dirty="0">
                <a:solidFill>
                  <a:schemeClr val="bg1"/>
                </a:solidFill>
              </a:rPr>
              <a:t> s-</a:t>
            </a:r>
            <a:r>
              <a:rPr lang="es-ES" dirty="0" err="1">
                <a:solidFill>
                  <a:schemeClr val="bg1"/>
                </a:solidFill>
              </a:rPr>
              <a:t>process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sites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/>
          <a:srcRect l="14262"/>
          <a:stretch>
            <a:fillRect/>
          </a:stretch>
        </p:blipFill>
        <p:spPr bwMode="auto">
          <a:xfrm>
            <a:off x="3" y="4343401"/>
            <a:ext cx="4626087" cy="221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0" y="2895600"/>
            <a:ext cx="9144000" cy="457200"/>
          </a:xfrm>
          <a:prstGeom prst="rect">
            <a:avLst/>
          </a:prstGeom>
          <a:solidFill>
            <a:srgbClr val="ADA3F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74167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b="23931"/>
          <a:stretch/>
        </p:blipFill>
        <p:spPr bwMode="auto">
          <a:xfrm>
            <a:off x="1170386" y="5185373"/>
            <a:ext cx="6381751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259" y="765773"/>
            <a:ext cx="6474327" cy="222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785" y="2956521"/>
            <a:ext cx="6362700" cy="226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40363" y="91295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66CC"/>
                </a:solidFill>
                <a:latin typeface="Calibri" panose="020F0502020204030204" pitchFamily="34" charset="0"/>
              </a:rPr>
              <a:t>Water moderated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4963" y="912951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Stellar spectra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36163" y="91295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Fission &amp; Fusion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6166" y="1598749"/>
            <a:ext cx="1142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u="sng" dirty="0">
                <a:solidFill>
                  <a:srgbClr val="0066CC"/>
                </a:solidFill>
                <a:latin typeface="Calibri" panose="020F0502020204030204" pitchFamily="34" charset="0"/>
              </a:rPr>
              <a:t>Present</a:t>
            </a:r>
          </a:p>
          <a:p>
            <a:pPr algn="ctr">
              <a:defRPr/>
            </a:pPr>
            <a:r>
              <a:rPr lang="en-US" sz="1400" b="1" u="sng" dirty="0">
                <a:solidFill>
                  <a:srgbClr val="0066CC"/>
                </a:solidFill>
                <a:latin typeface="Calibri" panose="020F0502020204030204" pitchFamily="34" charset="0"/>
              </a:rPr>
              <a:t>reactors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53883" y="1389200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Gen-IV </a:t>
            </a:r>
          </a:p>
          <a:p>
            <a:pPr algn="ctr">
              <a:defRPr/>
            </a:pPr>
            <a:r>
              <a:rPr lang="en-US" sz="1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ADS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863016" y="5218189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</a:rPr>
              <a:t>p(</a:t>
            </a:r>
            <a:r>
              <a:rPr lang="en-US" sz="1600" baseline="30000" dirty="0">
                <a:solidFill>
                  <a:srgbClr val="000000"/>
                </a:solidFill>
              </a:rPr>
              <a:t>7</a:t>
            </a:r>
            <a:r>
              <a:rPr lang="en-US" sz="1600" dirty="0">
                <a:solidFill>
                  <a:srgbClr val="000000"/>
                </a:solidFill>
              </a:rPr>
              <a:t>Li,n)</a:t>
            </a:r>
            <a:r>
              <a:rPr lang="en-US" sz="1600" baseline="30000" dirty="0">
                <a:solidFill>
                  <a:srgbClr val="000000"/>
                </a:solidFill>
              </a:rPr>
              <a:t>7</a:t>
            </a:r>
            <a:r>
              <a:rPr lang="en-US" sz="1600" dirty="0">
                <a:solidFill>
                  <a:srgbClr val="000000"/>
                </a:solidFill>
              </a:rPr>
              <a:t>Be   </a:t>
            </a:r>
            <a:r>
              <a:rPr lang="en-US" sz="1600" dirty="0">
                <a:solidFill>
                  <a:srgbClr val="FF0000"/>
                </a:solidFill>
              </a:rPr>
              <a:t>@CNA</a:t>
            </a:r>
          </a:p>
          <a:p>
            <a:pPr lvl="1">
              <a:defRPr/>
            </a:pPr>
            <a:endParaRPr lang="es-E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274015" y="5473698"/>
            <a:ext cx="194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defRPr/>
            </a:pPr>
            <a:r>
              <a:rPr lang="en-US" sz="1600" dirty="0">
                <a:solidFill>
                  <a:srgbClr val="000000"/>
                </a:solidFill>
              </a:rPr>
              <a:t>D-D, D-T,… </a:t>
            </a:r>
            <a:r>
              <a:rPr lang="en-US" sz="1600" dirty="0">
                <a:solidFill>
                  <a:srgbClr val="FF0000"/>
                </a:solidFill>
              </a:rPr>
              <a:t>@CNA</a:t>
            </a:r>
            <a:endParaRPr lang="es-ES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084280" y="5706970"/>
            <a:ext cx="653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Many</a:t>
            </a:r>
            <a:endParaRPr lang="es-E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333399"/>
          </a:solidFill>
          <a:ln w="255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9871" y="63967"/>
            <a:ext cx="877255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s-ES" dirty="0">
                <a:solidFill>
                  <a:srgbClr val="FFFFFF"/>
                </a:solidFill>
              </a:rPr>
              <a:t>CERN </a:t>
            </a:r>
            <a:r>
              <a:rPr lang="es-ES" dirty="0" err="1">
                <a:solidFill>
                  <a:srgbClr val="FFFFFF"/>
                </a:solidFill>
              </a:rPr>
              <a:t>n_TOF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facility</a:t>
            </a:r>
            <a:endParaRPr lang="es-ES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4982" y="5837147"/>
            <a:ext cx="7948418" cy="727246"/>
            <a:chOff x="204982" y="5837147"/>
            <a:chExt cx="7823402" cy="61528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76923"/>
            <a:stretch/>
          </p:blipFill>
          <p:spPr bwMode="auto">
            <a:xfrm>
              <a:off x="1094184" y="6052148"/>
              <a:ext cx="6934200" cy="257175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9" name="Picture 18" descr="ntof-logo copy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82" y="5837147"/>
              <a:ext cx="797486" cy="61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768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a_nuclid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9144000" cy="695885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81400" y="152401"/>
            <a:ext cx="5029200" cy="1591999"/>
            <a:chOff x="3581400" y="152401"/>
            <a:chExt cx="5029200" cy="1591999"/>
          </a:xfrm>
        </p:grpSpPr>
        <p:grpSp>
          <p:nvGrpSpPr>
            <p:cNvPr id="11" name="Group 10"/>
            <p:cNvGrpSpPr/>
            <p:nvPr/>
          </p:nvGrpSpPr>
          <p:grpSpPr>
            <a:xfrm>
              <a:off x="3581400" y="152401"/>
              <a:ext cx="5029200" cy="1252436"/>
              <a:chOff x="3581400" y="152401"/>
              <a:chExt cx="5029200" cy="1252436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81400" y="152401"/>
                <a:ext cx="3048000" cy="1252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" name="TextBox 4"/>
              <p:cNvSpPr txBox="1"/>
              <p:nvPr/>
            </p:nvSpPr>
            <p:spPr bwMode="auto">
              <a:xfrm>
                <a:off x="6629400" y="193844"/>
                <a:ext cx="198120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Red-</a:t>
                </a:r>
                <a:r>
                  <a:rPr lang="es-ES" sz="1600" dirty="0" err="1" smtClean="0">
                    <a:solidFill>
                      <a:srgbClr val="FF0000"/>
                    </a:solidFill>
                    <a:latin typeface="+mn-lt"/>
                  </a:rPr>
                  <a:t>giant</a:t>
                </a:r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es-ES" sz="1600" dirty="0" err="1" smtClean="0">
                    <a:solidFill>
                      <a:srgbClr val="FF0000"/>
                    </a:solidFill>
                    <a:latin typeface="+mn-lt"/>
                  </a:rPr>
                  <a:t>stars</a:t>
                </a:r>
                <a:endParaRPr lang="es-ES" sz="1600" dirty="0" smtClean="0">
                  <a:solidFill>
                    <a:srgbClr val="FF0000"/>
                  </a:solidFill>
                  <a:latin typeface="+mn-lt"/>
                </a:endParaRPr>
              </a:p>
              <a:p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10</a:t>
                </a:r>
                <a:r>
                  <a:rPr lang="es-ES" sz="1600" baseline="30000" dirty="0" smtClean="0">
                    <a:solidFill>
                      <a:srgbClr val="FF0000"/>
                    </a:solidFill>
                    <a:latin typeface="+mn-lt"/>
                  </a:rPr>
                  <a:t>6</a:t>
                </a:r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-10</a:t>
                </a:r>
                <a:r>
                  <a:rPr lang="es-ES" sz="1600" baseline="30000" dirty="0" smtClean="0">
                    <a:solidFill>
                      <a:srgbClr val="FF0000"/>
                    </a:solidFill>
                    <a:latin typeface="+mn-lt"/>
                  </a:rPr>
                  <a:t>12</a:t>
                </a:r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 n/cm</a:t>
                </a:r>
                <a:r>
                  <a:rPr lang="es-ES" sz="1600" baseline="30000" dirty="0" smtClean="0">
                    <a:solidFill>
                      <a:srgbClr val="FF0000"/>
                    </a:solidFill>
                    <a:latin typeface="+mn-lt"/>
                  </a:rPr>
                  <a:t>3</a:t>
                </a:r>
              </a:p>
            </p:txBody>
          </p:sp>
        </p:grpSp>
        <p:pic>
          <p:nvPicPr>
            <p:cNvPr id="13" name="Picture 2" descr="https://lh4.googleusercontent.com/5hNU36HpgrNhWnhRnqX7mRwNbOjBfxFSWYq-JoIAvmOQCWZbrC3RpdkozqlfiZ-akTEgUtm3RFc2Bjdix2cPRW8ZgPxTsodUbexGcW3EEjGuYsJxE5vFweDPMJljgZ2e_RZ5WUFy3dQJ7Yn_65wW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29" t="15764" r="61351" b="71557"/>
            <a:stretch/>
          </p:blipFill>
          <p:spPr bwMode="auto">
            <a:xfrm>
              <a:off x="7674707" y="838792"/>
              <a:ext cx="804985" cy="90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lh4.googleusercontent.com/5hNU36HpgrNhWnhRnqX7mRwNbOjBfxFSWYq-JoIAvmOQCWZbrC3RpdkozqlfiZ-akTEgUtm3RFc2Bjdix2cPRW8ZgPxTsodUbexGcW3EEjGuYsJxE5vFweDPMJljgZ2e_RZ5WUFy3dQJ7Yn_65wW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0" t="28443" r="61350" b="58878"/>
            <a:stretch/>
          </p:blipFill>
          <p:spPr bwMode="auto">
            <a:xfrm>
              <a:off x="6760308" y="838791"/>
              <a:ext cx="800984" cy="901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419603" y="3572254"/>
            <a:ext cx="4536783" cy="3285747"/>
            <a:chOff x="4419603" y="3572254"/>
            <a:chExt cx="4536783" cy="3285747"/>
          </a:xfrm>
        </p:grpSpPr>
        <p:grpSp>
          <p:nvGrpSpPr>
            <p:cNvPr id="12" name="Group 11"/>
            <p:cNvGrpSpPr/>
            <p:nvPr/>
          </p:nvGrpSpPr>
          <p:grpSpPr>
            <a:xfrm>
              <a:off x="4419603" y="3886370"/>
              <a:ext cx="4532519" cy="2971631"/>
              <a:chOff x="4419603" y="3886370"/>
              <a:chExt cx="4532519" cy="2971631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419603" y="4572000"/>
                <a:ext cx="4532519" cy="2286001"/>
                <a:chOff x="4419603" y="4572000"/>
                <a:chExt cx="4532519" cy="2286001"/>
              </a:xfrm>
            </p:grpSpPr>
            <p:pic>
              <p:nvPicPr>
                <p:cNvPr id="7" name="Picture 2" descr="http://www.ligo.org/science/GW-Overview/images/inspiral_image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419603" y="4572000"/>
                  <a:ext cx="4532519" cy="1219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60311" y="5968486"/>
                  <a:ext cx="3791808" cy="889515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/>
              <p:cNvSpPr txBox="1"/>
              <p:nvPr/>
            </p:nvSpPr>
            <p:spPr bwMode="auto">
              <a:xfrm>
                <a:off x="6324600" y="3886370"/>
                <a:ext cx="198120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rgbClr val="FF0000"/>
                    </a:solidFill>
                    <a:latin typeface="+mn-lt"/>
                  </a:rPr>
                  <a:t>NSMs</a:t>
                </a:r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, </a:t>
                </a:r>
                <a:r>
                  <a:rPr lang="es-ES" sz="1600" dirty="0" err="1" smtClean="0">
                    <a:solidFill>
                      <a:srgbClr val="FF0000"/>
                    </a:solidFill>
                    <a:latin typeface="+mn-lt"/>
                  </a:rPr>
                  <a:t>SNe</a:t>
                </a:r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, </a:t>
                </a:r>
                <a:r>
                  <a:rPr lang="es-ES" sz="1600" dirty="0" err="1" smtClean="0">
                    <a:solidFill>
                      <a:srgbClr val="FF0000"/>
                    </a:solidFill>
                    <a:latin typeface="+mn-lt"/>
                  </a:rPr>
                  <a:t>etc</a:t>
                </a:r>
                <a:endParaRPr lang="es-ES" sz="1600" dirty="0" smtClean="0">
                  <a:solidFill>
                    <a:srgbClr val="FF0000"/>
                  </a:solidFill>
                  <a:latin typeface="+mn-lt"/>
                </a:endParaRPr>
              </a:p>
              <a:p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&gt;10</a:t>
                </a:r>
                <a:r>
                  <a:rPr lang="es-ES" sz="1600" baseline="30000" dirty="0" smtClean="0">
                    <a:solidFill>
                      <a:srgbClr val="FF0000"/>
                    </a:solidFill>
                    <a:latin typeface="+mn-lt"/>
                  </a:rPr>
                  <a:t>20</a:t>
                </a:r>
                <a:r>
                  <a:rPr lang="es-ES" sz="1600" dirty="0" smtClean="0">
                    <a:solidFill>
                      <a:srgbClr val="FF0000"/>
                    </a:solidFill>
                    <a:latin typeface="+mn-lt"/>
                  </a:rPr>
                  <a:t> n/cm</a:t>
                </a:r>
                <a:r>
                  <a:rPr lang="es-ES" sz="1600" baseline="30000" dirty="0" smtClean="0">
                    <a:solidFill>
                      <a:srgbClr val="FF0000"/>
                    </a:solidFill>
                    <a:latin typeface="+mn-lt"/>
                  </a:rPr>
                  <a:t>3</a:t>
                </a:r>
              </a:p>
            </p:txBody>
          </p:sp>
        </p:grpSp>
        <p:pic>
          <p:nvPicPr>
            <p:cNvPr id="15" name="Picture 2" descr="https://lh4.googleusercontent.com/5hNU36HpgrNhWnhRnqX7mRwNbOjBfxFSWYq-JoIAvmOQCWZbrC3RpdkozqlfiZ-akTEgUtm3RFc2Bjdix2cPRW8ZgPxTsodUbexGcW3EEjGuYsJxE5vFweDPMJljgZ2e_RZ5WUFy3dQJ7Yn_65wW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69" t="28443" r="51011" b="58878"/>
            <a:stretch/>
          </p:blipFill>
          <p:spPr bwMode="auto">
            <a:xfrm>
              <a:off x="8146517" y="3572254"/>
              <a:ext cx="809869" cy="911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774057"/>
            <a:ext cx="517595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6200" y="1066800"/>
            <a:ext cx="9296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Introduction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: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neutrons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astrophysics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and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key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open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questions</a:t>
            </a:r>
            <a:endParaRPr lang="es-ES" sz="24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(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Neutron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) Nuclear Data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Needs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Astrophysics</a:t>
            </a:r>
            <a:endParaRPr lang="es-ES" sz="24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Potential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TOF and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Activation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XS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measurements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Novel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approaches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that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could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be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implemented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Summary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&amp; Outlook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3886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>
                <a:solidFill>
                  <a:schemeClr val="bg1"/>
                </a:solidFill>
              </a:rPr>
              <a:t>Outline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6200" y="1066800"/>
            <a:ext cx="9296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Introduction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: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neutrons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astrophysics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and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key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open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questions</a:t>
            </a:r>
            <a:endParaRPr lang="es-ES" sz="24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rgbClr val="0000FF"/>
                </a:solidFill>
                <a:latin typeface="+mn-lt"/>
              </a:rPr>
              <a:t>(</a:t>
            </a:r>
            <a:r>
              <a:rPr lang="es-ES" sz="2400" dirty="0" err="1" smtClean="0">
                <a:solidFill>
                  <a:srgbClr val="0000FF"/>
                </a:solidFill>
                <a:latin typeface="+mn-lt"/>
              </a:rPr>
              <a:t>Neutron</a:t>
            </a:r>
            <a:r>
              <a:rPr lang="es-ES" sz="2400" dirty="0" smtClean="0">
                <a:solidFill>
                  <a:srgbClr val="0000FF"/>
                </a:solidFill>
                <a:latin typeface="+mn-lt"/>
              </a:rPr>
              <a:t>) Nuclear Data </a:t>
            </a:r>
            <a:r>
              <a:rPr lang="es-ES" sz="2400" dirty="0" err="1" smtClean="0">
                <a:solidFill>
                  <a:srgbClr val="0000FF"/>
                </a:solidFill>
                <a:latin typeface="+mn-lt"/>
              </a:rPr>
              <a:t>Needs</a:t>
            </a:r>
            <a:r>
              <a:rPr lang="es-ES" sz="2400" dirty="0" smtClean="0">
                <a:solidFill>
                  <a:srgbClr val="0000FF"/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rgbClr val="0000FF"/>
                </a:solidFill>
                <a:latin typeface="+mn-lt"/>
              </a:rPr>
              <a:t>Astrophysics</a:t>
            </a:r>
            <a:endParaRPr lang="es-ES" sz="2400" dirty="0" smtClean="0">
              <a:solidFill>
                <a:srgbClr val="0000FF"/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Activation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and TOF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measurements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Novel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approaches</a:t>
            </a:r>
            <a:endParaRPr lang="es-ES" sz="24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Summary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&amp; Outlook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" y="802624"/>
            <a:ext cx="8706774" cy="5064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0" y="6132944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Dillmann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Eur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Phys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Jour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A (2023)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381000" y="85993"/>
            <a:ext cx="701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 smtClean="0">
                <a:solidFill>
                  <a:schemeClr val="bg1"/>
                </a:solidFill>
              </a:rPr>
              <a:t>Neutron</a:t>
            </a:r>
            <a:r>
              <a:rPr lang="es-ES" sz="2000" dirty="0" smtClean="0">
                <a:solidFill>
                  <a:schemeClr val="bg1"/>
                </a:solidFill>
              </a:rPr>
              <a:t> Data </a:t>
            </a:r>
            <a:r>
              <a:rPr lang="es-ES" sz="2000" dirty="0" err="1" smtClean="0">
                <a:solidFill>
                  <a:schemeClr val="bg1"/>
                </a:solidFill>
              </a:rPr>
              <a:t>Needs</a:t>
            </a:r>
            <a:r>
              <a:rPr lang="es-ES" sz="2000" dirty="0" smtClean="0">
                <a:solidFill>
                  <a:schemeClr val="bg1"/>
                </a:solidFill>
              </a:rPr>
              <a:t> in </a:t>
            </a:r>
            <a:r>
              <a:rPr lang="es-ES" sz="2000" dirty="0" err="1" smtClean="0">
                <a:solidFill>
                  <a:schemeClr val="bg1"/>
                </a:solidFill>
              </a:rPr>
              <a:t>Astrophysics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5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701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 smtClean="0">
                <a:solidFill>
                  <a:schemeClr val="bg1"/>
                </a:solidFill>
              </a:rPr>
              <a:t>Neutron</a:t>
            </a:r>
            <a:r>
              <a:rPr lang="es-ES" sz="2000" dirty="0" smtClean="0">
                <a:solidFill>
                  <a:schemeClr val="bg1"/>
                </a:solidFill>
              </a:rPr>
              <a:t> Data </a:t>
            </a:r>
            <a:r>
              <a:rPr lang="es-ES" sz="2000" dirty="0" err="1" smtClean="0">
                <a:solidFill>
                  <a:schemeClr val="bg1"/>
                </a:solidFill>
              </a:rPr>
              <a:t>Needs</a:t>
            </a:r>
            <a:r>
              <a:rPr lang="es-ES" sz="2000" dirty="0" smtClean="0">
                <a:solidFill>
                  <a:schemeClr val="bg1"/>
                </a:solidFill>
              </a:rPr>
              <a:t> in </a:t>
            </a:r>
            <a:r>
              <a:rPr lang="es-ES" sz="2000" dirty="0" err="1" smtClean="0">
                <a:solidFill>
                  <a:schemeClr val="bg1"/>
                </a:solidFill>
              </a:rPr>
              <a:t>Astrophysics</a:t>
            </a:r>
            <a:r>
              <a:rPr lang="es-ES" sz="2000" dirty="0" smtClean="0">
                <a:solidFill>
                  <a:schemeClr val="bg1"/>
                </a:solidFill>
              </a:rPr>
              <a:t>: s-</a:t>
            </a:r>
            <a:r>
              <a:rPr lang="es-ES" sz="2000" dirty="0" err="1" smtClean="0">
                <a:solidFill>
                  <a:schemeClr val="bg1"/>
                </a:solidFill>
              </a:rPr>
              <a:t>process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14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15764" r="61351" b="71557"/>
          <a:stretch/>
        </p:blipFill>
        <p:spPr bwMode="auto">
          <a:xfrm>
            <a:off x="8229599" y="57478"/>
            <a:ext cx="804985" cy="9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28443" r="61350" b="58878"/>
          <a:stretch/>
        </p:blipFill>
        <p:spPr bwMode="auto">
          <a:xfrm>
            <a:off x="7315200" y="57477"/>
            <a:ext cx="800984" cy="9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 bwMode="auto">
          <a:xfrm>
            <a:off x="0" y="5642829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Käppeler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al. Rev.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Mod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Phys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(2011)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9" y="805239"/>
            <a:ext cx="3800773" cy="21972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-1954" y="5861348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Dillmann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Eur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Phys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Jour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A (2023)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206645"/>
            <a:ext cx="3428315" cy="25816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26" y="3002663"/>
            <a:ext cx="4330174" cy="24768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 bwMode="auto">
          <a:xfrm>
            <a:off x="0" y="6109742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C. Domingo-Pardo et al.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Eur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Phys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s-ES" sz="1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Jour</a:t>
            </a:r>
            <a:r>
              <a:rPr lang="es-ES" sz="1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A (2023)</a:t>
            </a:r>
          </a:p>
        </p:txBody>
      </p:sp>
      <p:sp>
        <p:nvSpPr>
          <p:cNvPr id="9" name="TextBox 8"/>
          <p:cNvSpPr txBox="1"/>
          <p:nvPr/>
        </p:nvSpPr>
        <p:spPr bwMode="auto">
          <a:xfrm rot="16200000">
            <a:off x="-792657" y="1744669"/>
            <a:ext cx="2384317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MACS UNCERTAINTY </a:t>
            </a:r>
            <a:r>
              <a:rPr lang="es-ES" sz="1000" b="1" dirty="0" smtClean="0">
                <a:solidFill>
                  <a:srgbClr val="FF0000"/>
                </a:solidFill>
                <a:latin typeface="+mn-lt"/>
              </a:rPr>
              <a:t>@ 30 </a:t>
            </a:r>
            <a:r>
              <a:rPr lang="es-ES" sz="1000" b="1" dirty="0" err="1" smtClean="0">
                <a:solidFill>
                  <a:srgbClr val="FF0000"/>
                </a:solidFill>
                <a:latin typeface="+mn-lt"/>
              </a:rPr>
              <a:t>keV</a:t>
            </a:r>
            <a:r>
              <a:rPr lang="es-ES" sz="1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(%)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989" y="966261"/>
            <a:ext cx="2433595" cy="17619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770" y="942499"/>
            <a:ext cx="2457219" cy="18545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5800" y="1782000"/>
            <a:ext cx="327660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5800" y="1981200"/>
            <a:ext cx="327660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989" y="966261"/>
            <a:ext cx="2433595" cy="1761923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701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 smtClean="0">
                <a:solidFill>
                  <a:schemeClr val="bg1"/>
                </a:solidFill>
              </a:rPr>
              <a:t>Neutron</a:t>
            </a:r>
            <a:r>
              <a:rPr lang="es-ES" sz="2000" dirty="0" smtClean="0">
                <a:solidFill>
                  <a:schemeClr val="bg1"/>
                </a:solidFill>
              </a:rPr>
              <a:t> Data </a:t>
            </a:r>
            <a:r>
              <a:rPr lang="es-ES" sz="2000" dirty="0" err="1" smtClean="0">
                <a:solidFill>
                  <a:schemeClr val="bg1"/>
                </a:solidFill>
              </a:rPr>
              <a:t>Needs</a:t>
            </a:r>
            <a:r>
              <a:rPr lang="es-ES" sz="2000" dirty="0" smtClean="0">
                <a:solidFill>
                  <a:schemeClr val="bg1"/>
                </a:solidFill>
              </a:rPr>
              <a:t> in </a:t>
            </a:r>
            <a:r>
              <a:rPr lang="es-ES" sz="2000" dirty="0" err="1" smtClean="0">
                <a:solidFill>
                  <a:schemeClr val="bg1"/>
                </a:solidFill>
              </a:rPr>
              <a:t>Astrophysics</a:t>
            </a:r>
            <a:r>
              <a:rPr lang="es-ES" sz="2000" dirty="0" smtClean="0">
                <a:solidFill>
                  <a:schemeClr val="bg1"/>
                </a:solidFill>
              </a:rPr>
              <a:t>: s-</a:t>
            </a:r>
            <a:r>
              <a:rPr lang="es-ES" sz="2000" dirty="0" err="1" smtClean="0">
                <a:solidFill>
                  <a:schemeClr val="bg1"/>
                </a:solidFill>
              </a:rPr>
              <a:t>process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14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15764" r="61351" b="71557"/>
          <a:stretch/>
        </p:blipFill>
        <p:spPr bwMode="auto">
          <a:xfrm>
            <a:off x="8229599" y="57478"/>
            <a:ext cx="804985" cy="9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28443" r="61350" b="58878"/>
          <a:stretch/>
        </p:blipFill>
        <p:spPr bwMode="auto">
          <a:xfrm>
            <a:off x="7315200" y="57477"/>
            <a:ext cx="800984" cy="9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89" y="805239"/>
            <a:ext cx="3800773" cy="2197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770" y="942499"/>
            <a:ext cx="2457219" cy="18545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3206645"/>
            <a:ext cx="3428315" cy="2581646"/>
          </a:xfrm>
          <a:prstGeom prst="rect">
            <a:avLst/>
          </a:prstGeom>
        </p:spPr>
      </p:pic>
      <p:pic>
        <p:nvPicPr>
          <p:cNvPr id="26" name="image50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65625" y="2977566"/>
            <a:ext cx="4634975" cy="3218978"/>
          </a:xfrm>
          <a:prstGeom prst="rect">
            <a:avLst/>
          </a:prstGeom>
          <a:ln/>
        </p:spPr>
      </p:pic>
      <p:sp>
        <p:nvSpPr>
          <p:cNvPr id="9" name="Rectangle 8"/>
          <p:cNvSpPr/>
          <p:nvPr/>
        </p:nvSpPr>
        <p:spPr>
          <a:xfrm>
            <a:off x="2819400" y="3355950"/>
            <a:ext cx="1066800" cy="2359049"/>
          </a:xfrm>
          <a:prstGeom prst="rect">
            <a:avLst/>
          </a:prstGeom>
          <a:solidFill>
            <a:srgbClr val="FF0000">
              <a:alpha val="1607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TextBox 26"/>
          <p:cNvSpPr txBox="1"/>
          <p:nvPr/>
        </p:nvSpPr>
        <p:spPr bwMode="auto">
          <a:xfrm rot="16200000">
            <a:off x="-792657" y="1744669"/>
            <a:ext cx="2384317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MACS UNCERTAINTY </a:t>
            </a:r>
            <a:r>
              <a:rPr lang="es-ES" sz="1000" b="1" dirty="0" smtClean="0">
                <a:solidFill>
                  <a:srgbClr val="FF0000"/>
                </a:solidFill>
                <a:latin typeface="+mn-lt"/>
              </a:rPr>
              <a:t>@ 30 </a:t>
            </a:r>
            <a:r>
              <a:rPr lang="es-ES" sz="1000" b="1" dirty="0" err="1" smtClean="0">
                <a:solidFill>
                  <a:srgbClr val="FF0000"/>
                </a:solidFill>
                <a:latin typeface="+mn-lt"/>
              </a:rPr>
              <a:t>keV</a:t>
            </a:r>
            <a:r>
              <a:rPr lang="es-ES" sz="1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(%)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1752600" y="2977566"/>
            <a:ext cx="754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Stellar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energy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range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of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interest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where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present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uncertainties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are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large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!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6836932" y="3821821"/>
            <a:ext cx="1620583" cy="107721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Later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more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on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radioactive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isotopes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 XS </a:t>
            </a:r>
            <a:r>
              <a:rPr lang="es-ES" sz="1600" dirty="0" err="1" smtClean="0">
                <a:solidFill>
                  <a:srgbClr val="FF0000"/>
                </a:solidFill>
                <a:latin typeface="+mn-lt"/>
              </a:rPr>
              <a:t>measurements</a:t>
            </a:r>
            <a:endParaRPr lang="es-ES" sz="1600" dirty="0" smtClean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7485" y="723557"/>
            <a:ext cx="8868958" cy="2170736"/>
            <a:chOff x="165626" y="724864"/>
            <a:chExt cx="8868958" cy="2170736"/>
          </a:xfrm>
        </p:grpSpPr>
        <p:sp>
          <p:nvSpPr>
            <p:cNvPr id="4" name="Rectangle 3"/>
            <p:cNvSpPr/>
            <p:nvPr/>
          </p:nvSpPr>
          <p:spPr>
            <a:xfrm>
              <a:off x="165626" y="762000"/>
              <a:ext cx="8868958" cy="2133600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494957" y="724864"/>
              <a:ext cx="6248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rgbClr val="FF0000"/>
                  </a:solidFill>
                  <a:latin typeface="+mn-lt"/>
                </a:rPr>
                <a:t>COULD BE MEASURED AT DONES VIA TOF (OR ACTIVATION)!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685800" y="1782000"/>
            <a:ext cx="327660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1981200"/>
            <a:ext cx="327660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3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701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 smtClean="0">
                <a:solidFill>
                  <a:schemeClr val="bg1"/>
                </a:solidFill>
              </a:rPr>
              <a:t>Neutron</a:t>
            </a:r>
            <a:r>
              <a:rPr lang="es-ES" sz="2000" dirty="0" smtClean="0">
                <a:solidFill>
                  <a:schemeClr val="bg1"/>
                </a:solidFill>
              </a:rPr>
              <a:t> Data </a:t>
            </a:r>
            <a:r>
              <a:rPr lang="es-ES" sz="2000" dirty="0" err="1" smtClean="0">
                <a:solidFill>
                  <a:schemeClr val="bg1"/>
                </a:solidFill>
              </a:rPr>
              <a:t>Needs</a:t>
            </a:r>
            <a:r>
              <a:rPr lang="es-ES" sz="2000" dirty="0" smtClean="0">
                <a:solidFill>
                  <a:schemeClr val="bg1"/>
                </a:solidFill>
              </a:rPr>
              <a:t> in </a:t>
            </a:r>
            <a:r>
              <a:rPr lang="es-ES" sz="2000" dirty="0" err="1" smtClean="0">
                <a:solidFill>
                  <a:schemeClr val="bg1"/>
                </a:solidFill>
              </a:rPr>
              <a:t>Astrophysics</a:t>
            </a:r>
            <a:r>
              <a:rPr lang="es-ES" sz="2000" dirty="0" smtClean="0">
                <a:solidFill>
                  <a:schemeClr val="bg1"/>
                </a:solidFill>
              </a:rPr>
              <a:t>: s-</a:t>
            </a:r>
            <a:r>
              <a:rPr lang="es-ES" sz="2000" dirty="0" err="1" smtClean="0">
                <a:solidFill>
                  <a:schemeClr val="bg1"/>
                </a:solidFill>
              </a:rPr>
              <a:t>process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needs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-75953" y="5948237"/>
            <a:ext cx="419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G.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Cescutti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et al. MNRAS (2018)</a:t>
            </a:r>
          </a:p>
          <a:p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N.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Nishimura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et al. MNRAS (2016)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3" y="675622"/>
            <a:ext cx="3296719" cy="369013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819331"/>
            <a:ext cx="407978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534" y="634623"/>
            <a:ext cx="3038362" cy="1712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505200" y="4452943"/>
            <a:ext cx="32353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Dying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low-mass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red-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giant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stars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6651788" y="1337527"/>
            <a:ext cx="23827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“Several </a:t>
            </a:r>
            <a:r>
              <a:rPr lang="en-US" sz="1400" dirty="0">
                <a:solidFill>
                  <a:schemeClr val="accent2"/>
                </a:solidFill>
              </a:rPr>
              <a:t>further reactions are of particular interest because of </a:t>
            </a:r>
            <a:r>
              <a:rPr lang="en-US" sz="1400" dirty="0" smtClean="0">
                <a:solidFill>
                  <a:schemeClr val="accent2"/>
                </a:solidFill>
              </a:rPr>
              <a:t>their </a:t>
            </a:r>
            <a:r>
              <a:rPr lang="pt-BR" sz="1400" dirty="0" err="1" smtClean="0">
                <a:solidFill>
                  <a:schemeClr val="accent2"/>
                </a:solidFill>
              </a:rPr>
              <a:t>broader</a:t>
            </a:r>
            <a:r>
              <a:rPr lang="pt-BR" sz="1400" dirty="0" smtClean="0">
                <a:solidFill>
                  <a:schemeClr val="accent2"/>
                </a:solidFill>
              </a:rPr>
              <a:t> </a:t>
            </a:r>
            <a:r>
              <a:rPr lang="pt-BR" sz="1400" dirty="0" err="1">
                <a:solidFill>
                  <a:schemeClr val="accent2"/>
                </a:solidFill>
              </a:rPr>
              <a:t>impact</a:t>
            </a:r>
            <a:r>
              <a:rPr lang="pt-BR" sz="1400" dirty="0">
                <a:solidFill>
                  <a:schemeClr val="accent2"/>
                </a:solidFill>
              </a:rPr>
              <a:t>: </a:t>
            </a:r>
            <a:r>
              <a:rPr lang="pt-BR" sz="1400" b="1" dirty="0" smtClean="0">
                <a:solidFill>
                  <a:schemeClr val="accent2"/>
                </a:solidFill>
              </a:rPr>
              <a:t>56Fe(</a:t>
            </a:r>
            <a:r>
              <a:rPr lang="pt-BR" sz="1400" b="1" dirty="0" err="1" smtClean="0">
                <a:solidFill>
                  <a:schemeClr val="accent2"/>
                </a:solidFill>
              </a:rPr>
              <a:t>n,</a:t>
            </a:r>
            <a:r>
              <a:rPr lang="pt-BR" sz="1400" b="1" i="1" dirty="0" err="1" smtClean="0">
                <a:solidFill>
                  <a:schemeClr val="accent2"/>
                </a:solidFill>
              </a:rPr>
              <a:t>γ</a:t>
            </a:r>
            <a:r>
              <a:rPr lang="pt-BR" sz="1400" b="1" dirty="0" smtClean="0">
                <a:solidFill>
                  <a:schemeClr val="accent2"/>
                </a:solidFill>
              </a:rPr>
              <a:t>)</a:t>
            </a:r>
            <a:r>
              <a:rPr lang="pt-BR" sz="1400" dirty="0" smtClean="0">
                <a:solidFill>
                  <a:schemeClr val="accent2"/>
                </a:solidFill>
              </a:rPr>
              <a:t>, </a:t>
            </a:r>
            <a:r>
              <a:rPr lang="pt-BR" sz="1400" b="1" dirty="0" smtClean="0">
                <a:solidFill>
                  <a:schemeClr val="accent2"/>
                </a:solidFill>
              </a:rPr>
              <a:t>64Ni(</a:t>
            </a:r>
            <a:r>
              <a:rPr lang="pt-BR" sz="1400" b="1" dirty="0" err="1" smtClean="0">
                <a:solidFill>
                  <a:schemeClr val="accent2"/>
                </a:solidFill>
              </a:rPr>
              <a:t>n,</a:t>
            </a:r>
            <a:r>
              <a:rPr lang="pt-BR" sz="1400" b="1" i="1" dirty="0" err="1" smtClean="0">
                <a:solidFill>
                  <a:schemeClr val="accent2"/>
                </a:solidFill>
              </a:rPr>
              <a:t>γ</a:t>
            </a:r>
            <a:r>
              <a:rPr lang="pt-BR" sz="1400" b="1" dirty="0" smtClean="0">
                <a:solidFill>
                  <a:schemeClr val="accent2"/>
                </a:solidFill>
              </a:rPr>
              <a:t>)</a:t>
            </a:r>
            <a:r>
              <a:rPr lang="pt-BR" sz="1400" dirty="0" smtClean="0">
                <a:solidFill>
                  <a:schemeClr val="accent2"/>
                </a:solidFill>
              </a:rPr>
              <a:t>, </a:t>
            </a:r>
            <a:r>
              <a:rPr lang="pt-BR" sz="1400" b="1" dirty="0" smtClean="0">
                <a:solidFill>
                  <a:schemeClr val="accent2"/>
                </a:solidFill>
              </a:rPr>
              <a:t>138Ba(</a:t>
            </a:r>
            <a:r>
              <a:rPr lang="pt-BR" sz="1400" b="1" dirty="0" err="1" smtClean="0">
                <a:solidFill>
                  <a:schemeClr val="accent2"/>
                </a:solidFill>
              </a:rPr>
              <a:t>n,</a:t>
            </a:r>
            <a:r>
              <a:rPr lang="pt-BR" sz="1400" b="1" i="1" dirty="0" err="1" smtClean="0">
                <a:solidFill>
                  <a:schemeClr val="accent2"/>
                </a:solidFill>
              </a:rPr>
              <a:t>γ</a:t>
            </a:r>
            <a:r>
              <a:rPr lang="pt-BR" sz="1400" b="1" dirty="0" smtClean="0">
                <a:solidFill>
                  <a:schemeClr val="accent2"/>
                </a:solidFill>
              </a:rPr>
              <a:t>)</a:t>
            </a:r>
            <a:r>
              <a:rPr lang="pt-BR" sz="1400" dirty="0" smtClean="0">
                <a:solidFill>
                  <a:schemeClr val="accent2"/>
                </a:solidFill>
              </a:rPr>
              <a:t>, </a:t>
            </a:r>
            <a:r>
              <a:rPr lang="pt-BR" sz="1400" dirty="0" err="1">
                <a:solidFill>
                  <a:schemeClr val="accent2"/>
                </a:solidFill>
              </a:rPr>
              <a:t>and</a:t>
            </a:r>
            <a:r>
              <a:rPr lang="pt-BR" sz="1400" dirty="0">
                <a:solidFill>
                  <a:schemeClr val="accent2"/>
                </a:solidFill>
              </a:rPr>
              <a:t> </a:t>
            </a:r>
            <a:r>
              <a:rPr lang="pt-BR" sz="1400" b="1" dirty="0" smtClean="0">
                <a:solidFill>
                  <a:schemeClr val="accent2"/>
                </a:solidFill>
              </a:rPr>
              <a:t>140Ce(</a:t>
            </a:r>
            <a:r>
              <a:rPr lang="pt-BR" sz="1400" b="1" dirty="0" err="1" smtClean="0">
                <a:solidFill>
                  <a:schemeClr val="accent2"/>
                </a:solidFill>
              </a:rPr>
              <a:t>n,</a:t>
            </a:r>
            <a:r>
              <a:rPr lang="pt-BR" sz="1400" b="1" i="1" dirty="0" err="1" smtClean="0">
                <a:solidFill>
                  <a:schemeClr val="accent2"/>
                </a:solidFill>
              </a:rPr>
              <a:t>γ</a:t>
            </a:r>
            <a:r>
              <a:rPr lang="pt-BR" sz="1400" b="1" dirty="0" smtClean="0">
                <a:solidFill>
                  <a:schemeClr val="accent2"/>
                </a:solidFill>
              </a:rPr>
              <a:t>)</a:t>
            </a:r>
            <a:r>
              <a:rPr lang="pt-BR" sz="1400" dirty="0" smtClean="0">
                <a:solidFill>
                  <a:schemeClr val="accent2"/>
                </a:solidFill>
              </a:rPr>
              <a:t>”</a:t>
            </a:r>
            <a:endParaRPr lang="es-ES" sz="1200" dirty="0" smtClean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6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15764" r="61351" b="71557"/>
          <a:stretch/>
        </p:blipFill>
        <p:spPr bwMode="auto">
          <a:xfrm>
            <a:off x="8229599" y="57478"/>
            <a:ext cx="804985" cy="9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lh4.googleusercontent.com/5hNU36HpgrNhWnhRnqX7mRwNbOjBfxFSWYq-JoIAvmOQCWZbrC3RpdkozqlfiZ-akTEgUtm3RFc2Bjdix2cPRW8ZgPxTsodUbexGcW3EEjGuYsJxE5vFweDPMJljgZ2e_RZ5WUFy3dQJ7Yn_65w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28443" r="61350" b="58878"/>
          <a:stretch/>
        </p:blipFill>
        <p:spPr bwMode="auto">
          <a:xfrm>
            <a:off x="7315200" y="57477"/>
            <a:ext cx="800984" cy="9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961" y="2446722"/>
            <a:ext cx="2802272" cy="1871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7019448" y="2895600"/>
            <a:ext cx="1946216" cy="18158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All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these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stable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nuclei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could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be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measured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at DONES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via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TOF (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prev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.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Talk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by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E. Mendoza),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especially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in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the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high-energy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(1keV-100keV)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range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for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rgbClr val="FF0000"/>
                </a:solidFill>
                <a:latin typeface="+mn-lt"/>
              </a:rPr>
              <a:t>astrophysics</a:t>
            </a:r>
            <a:r>
              <a:rPr lang="es-ES" sz="1400" dirty="0" smtClean="0">
                <a:solidFill>
                  <a:srgbClr val="FF0000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177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550030"/>
            <a:ext cx="9144000" cy="307975"/>
            <a:chOff x="0" y="6550025"/>
            <a:chExt cx="9144000" cy="307975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550025"/>
              <a:ext cx="91440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C. Domingo-Pardo, 2nd DONES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Users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Workshop, Granada, 19-20 </a:t>
              </a:r>
              <a:r>
                <a:rPr lang="es-ES" sz="1400" dirty="0" err="1" smtClean="0">
                  <a:solidFill>
                    <a:schemeClr val="bg1"/>
                  </a:solidFill>
                  <a:latin typeface="Calibri" pitchFamily="34" charset="0"/>
                </a:rPr>
                <a:t>October</a:t>
              </a:r>
              <a:r>
                <a:rPr lang="es-ES" sz="1400" dirty="0" smtClean="0">
                  <a:solidFill>
                    <a:schemeClr val="bg1"/>
                  </a:solidFill>
                  <a:latin typeface="Calibri" pitchFamily="34" charset="0"/>
                </a:rPr>
                <a:t> 2023</a:t>
              </a:r>
              <a:endParaRPr lang="es-ES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0" y="152402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Nuclear Astrophysics Prospects at DONES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6200" y="1066800"/>
            <a:ext cx="9296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Introduction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: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neutrons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astrophysics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and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key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open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questions</a:t>
            </a:r>
            <a:endParaRPr lang="es-ES" sz="24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Neutron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) Nuclear Data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Needs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in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Astrophysics</a:t>
            </a:r>
            <a:endParaRPr lang="es-ES" sz="24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Potential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TOF and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Activation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XS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measurements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Novel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approaches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that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could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be </a:t>
            </a: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implemented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at DONES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Summary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&amp; Outlook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81000" y="85993"/>
            <a:ext cx="3886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err="1">
                <a:solidFill>
                  <a:schemeClr val="bg1"/>
                </a:solidFill>
              </a:rPr>
              <a:t>Outline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8|24.9|4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8|24.9|40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sz="1600" dirty="0" smtClean="0">
            <a:solidFill>
              <a:schemeClr val="accent2">
                <a:lumMod val="75000"/>
              </a:schemeClr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39838</TotalTime>
  <Words>1629</Words>
  <Application>Microsoft Office PowerPoint</Application>
  <PresentationFormat>On-screen Show (4:3)</PresentationFormat>
  <Paragraphs>246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Batang</vt:lpstr>
      <vt:lpstr>Calibri</vt:lpstr>
      <vt:lpstr>Helvetica</vt:lpstr>
      <vt:lpstr>Symbol</vt:lpstr>
      <vt:lpstr>Times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>GSI - Darmstadt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Spectroscopic insight into the shape coexistence in 78Sr</dc:title>
  <dc:creator>cdomingo</dc:creator>
  <cp:lastModifiedBy>domingo</cp:lastModifiedBy>
  <cp:revision>1775</cp:revision>
  <dcterms:created xsi:type="dcterms:W3CDTF">2010-02-09T14:08:22Z</dcterms:created>
  <dcterms:modified xsi:type="dcterms:W3CDTF">2023-10-19T20:31:29Z</dcterms:modified>
</cp:coreProperties>
</file>