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302" r:id="rId3"/>
    <p:sldId id="303" r:id="rId4"/>
    <p:sldId id="307" r:id="rId5"/>
    <p:sldId id="313" r:id="rId6"/>
    <p:sldId id="314" r:id="rId7"/>
    <p:sldId id="306" r:id="rId8"/>
    <p:sldId id="308" r:id="rId9"/>
    <p:sldId id="309" r:id="rId10"/>
    <p:sldId id="320" r:id="rId11"/>
    <p:sldId id="317" r:id="rId12"/>
    <p:sldId id="318" r:id="rId13"/>
    <p:sldId id="319" r:id="rId14"/>
    <p:sldId id="315" r:id="rId15"/>
    <p:sldId id="328" r:id="rId16"/>
    <p:sldId id="321" r:id="rId17"/>
    <p:sldId id="327" r:id="rId18"/>
    <p:sldId id="326" r:id="rId19"/>
    <p:sldId id="333" r:id="rId20"/>
    <p:sldId id="334" r:id="rId21"/>
    <p:sldId id="335" r:id="rId22"/>
    <p:sldId id="336" r:id="rId23"/>
    <p:sldId id="330" r:id="rId24"/>
    <p:sldId id="346" r:id="rId25"/>
    <p:sldId id="331" r:id="rId26"/>
    <p:sldId id="347" r:id="rId27"/>
    <p:sldId id="337" r:id="rId28"/>
    <p:sldId id="345" r:id="rId29"/>
    <p:sldId id="338" r:id="rId30"/>
    <p:sldId id="344" r:id="rId31"/>
    <p:sldId id="339" r:id="rId32"/>
    <p:sldId id="340" r:id="rId33"/>
    <p:sldId id="332" r:id="rId34"/>
    <p:sldId id="341" r:id="rId35"/>
    <p:sldId id="342" r:id="rId36"/>
    <p:sldId id="322" r:id="rId37"/>
    <p:sldId id="324" r:id="rId38"/>
    <p:sldId id="298" r:id="rId39"/>
    <p:sldId id="323" r:id="rId4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A78B"/>
    <a:srgbClr val="FFCDBD"/>
    <a:srgbClr val="E1CCF0"/>
    <a:srgbClr val="AC75D5"/>
    <a:srgbClr val="D1B2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659" autoAdjust="0"/>
    <p:restoredTop sz="94660"/>
  </p:normalViewPr>
  <p:slideViewPr>
    <p:cSldViewPr snapToGrid="0">
      <p:cViewPr varScale="1">
        <p:scale>
          <a:sx n="130" d="100"/>
          <a:sy n="130" d="100"/>
        </p:scale>
        <p:origin x="150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A234BA-A411-44CC-84F7-FEA1299CB273}" type="datetimeFigureOut">
              <a:rPr lang="hr-HR" smtClean="0"/>
              <a:t>20.10.2023.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6B4A19-52FA-4773-B318-387B3EC91BD2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77179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35A3-56A0-4D3B-8E21-4E6124677A82}" type="datetimeFigureOut">
              <a:rPr lang="hr-HR" smtClean="0"/>
              <a:t>20.10.2023.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B51C-52A1-446B-B5F0-90EFF19CCC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3777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35A3-56A0-4D3B-8E21-4E6124677A82}" type="datetimeFigureOut">
              <a:rPr lang="hr-HR" smtClean="0"/>
              <a:t>20.10.2023.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B51C-52A1-446B-B5F0-90EFF19CCC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1485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35A3-56A0-4D3B-8E21-4E6124677A82}" type="datetimeFigureOut">
              <a:rPr lang="hr-HR" smtClean="0"/>
              <a:t>20.10.2023.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B51C-52A1-446B-B5F0-90EFF19CCC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46571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35A3-56A0-4D3B-8E21-4E6124677A82}" type="datetimeFigureOut">
              <a:rPr lang="hr-HR" smtClean="0"/>
              <a:t>20.10.2023.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B51C-52A1-446B-B5F0-90EFF19CCC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467258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35A3-56A0-4D3B-8E21-4E6124677A82}" type="datetimeFigureOut">
              <a:rPr lang="hr-HR" smtClean="0"/>
              <a:t>20.10.2023.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B51C-52A1-446B-B5F0-90EFF19CCC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2482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35A3-56A0-4D3B-8E21-4E6124677A82}" type="datetimeFigureOut">
              <a:rPr lang="hr-HR" smtClean="0"/>
              <a:t>20.10.2023.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B51C-52A1-446B-B5F0-90EFF19CCC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9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35A3-56A0-4D3B-8E21-4E6124677A82}" type="datetimeFigureOut">
              <a:rPr lang="hr-HR" smtClean="0"/>
              <a:t>20.10.2023.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B51C-52A1-446B-B5F0-90EFF19CCC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04576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35A3-56A0-4D3B-8E21-4E6124677A82}" type="datetimeFigureOut">
              <a:rPr lang="hr-HR" smtClean="0"/>
              <a:t>20.10.2023.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B51C-52A1-446B-B5F0-90EFF19CCC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44404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35A3-56A0-4D3B-8E21-4E6124677A82}" type="datetimeFigureOut">
              <a:rPr lang="hr-HR" smtClean="0"/>
              <a:t>20.10.2023.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B51C-52A1-446B-B5F0-90EFF19CCC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83140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35A3-56A0-4D3B-8E21-4E6124677A82}" type="datetimeFigureOut">
              <a:rPr lang="hr-HR" smtClean="0"/>
              <a:t>20.10.2023.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B51C-52A1-446B-B5F0-90EFF19CCC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832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835A3-56A0-4D3B-8E21-4E6124677A82}" type="datetimeFigureOut">
              <a:rPr lang="hr-HR" smtClean="0"/>
              <a:t>20.10.2023.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0B51C-52A1-446B-B5F0-90EFF19CCC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65266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835A3-56A0-4D3B-8E21-4E6124677A82}" type="datetimeFigureOut">
              <a:rPr lang="hr-HR" smtClean="0"/>
              <a:t>20.10.2023.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0B51C-52A1-446B-B5F0-90EFF19CCC61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321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survey.czi.irb.hr/q/index.php?r=survey/index&amp;sid=247174&amp;newtest=Y&amp;lang=en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hyperlink" Target="https://survey.czi.irb.hr/q/index.php?r=survey/index&amp;sid=247174&amp;newtest=Y&amp;lang=en" TargetMode="Externa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hyperlink" Target="mailto:Alen.Vodopjevec@irb.hr" TargetMode="External"/><Relationship Id="rId2" Type="http://schemas.openxmlformats.org/officeDocument/2006/relationships/hyperlink" Target="mailto:Andreja.Gajovic@irb.hr" TargetMode="Externa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62045"/>
            <a:ext cx="12261669" cy="1871878"/>
          </a:xfrm>
        </p:spPr>
        <p:txBody>
          <a:bodyPr>
            <a:noAutofit/>
          </a:bodyPr>
          <a:lstStyle/>
          <a:p>
            <a:r>
              <a:rPr lang="hr-H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Draft of</a:t>
            </a: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users’ form on the </a:t>
            </a:r>
            <a:r>
              <a:rPr lang="hr-H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r-HR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Request </a:t>
            </a:r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Transnational Access on IFMIF-DONES Facility</a:t>
            </a:r>
            <a:endParaRPr lang="hr-HR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463" y="4029609"/>
            <a:ext cx="11730446" cy="1984936"/>
          </a:xfrm>
        </p:spPr>
        <p:txBody>
          <a:bodyPr>
            <a:normAutofit/>
          </a:bodyPr>
          <a:lstStyle/>
          <a:p>
            <a:r>
              <a:rPr lang="en-GB" sz="2800" dirty="0"/>
              <a:t>Andreja </a:t>
            </a:r>
            <a:r>
              <a:rPr lang="en-GB" sz="2800" dirty="0" err="1"/>
              <a:t>Gajović</a:t>
            </a:r>
            <a:r>
              <a:rPr lang="en-GB" sz="2800" dirty="0"/>
              <a:t>*, </a:t>
            </a:r>
            <a:r>
              <a:rPr lang="en-GB" sz="2800" dirty="0" err="1"/>
              <a:t>Alen</a:t>
            </a:r>
            <a:r>
              <a:rPr lang="en-GB" sz="2800" dirty="0"/>
              <a:t> </a:t>
            </a:r>
            <a:r>
              <a:rPr lang="en-GB" sz="2800" dirty="0" err="1"/>
              <a:t>Vodopijevec</a:t>
            </a:r>
            <a:r>
              <a:rPr lang="en-GB" sz="2800" dirty="0"/>
              <a:t>, </a:t>
            </a:r>
            <a:r>
              <a:rPr lang="en-GB" sz="2800" dirty="0" err="1"/>
              <a:t>Mirna</a:t>
            </a:r>
            <a:r>
              <a:rPr lang="en-GB" sz="2800" dirty="0"/>
              <a:t> </a:t>
            </a:r>
            <a:r>
              <a:rPr lang="en-GB" sz="2800" dirty="0" err="1"/>
              <a:t>Benat</a:t>
            </a:r>
            <a:r>
              <a:rPr lang="en-GB" sz="2800" dirty="0"/>
              <a:t>, </a:t>
            </a:r>
            <a:r>
              <a:rPr lang="en-GB" sz="2800" dirty="0" err="1"/>
              <a:t>Krunoslav</a:t>
            </a:r>
            <a:r>
              <a:rPr lang="en-GB" sz="2800" dirty="0"/>
              <a:t> </a:t>
            </a:r>
            <a:r>
              <a:rPr lang="en-GB" sz="2800" dirty="0" err="1"/>
              <a:t>Juraić</a:t>
            </a:r>
            <a:r>
              <a:rPr lang="en-GB" sz="2800" dirty="0"/>
              <a:t>, </a:t>
            </a:r>
            <a:r>
              <a:rPr lang="en-GB" sz="2800" dirty="0" err="1"/>
              <a:t>Tonči</a:t>
            </a:r>
            <a:r>
              <a:rPr lang="en-GB" sz="2800" dirty="0"/>
              <a:t> </a:t>
            </a:r>
            <a:r>
              <a:rPr lang="en-GB" sz="2800" dirty="0" err="1"/>
              <a:t>Tadić</a:t>
            </a:r>
            <a:endParaRPr lang="hr-HR" sz="2800" dirty="0"/>
          </a:p>
          <a:p>
            <a:r>
              <a:rPr lang="en-IN" sz="2800" i="1" dirty="0" err="1" smtClean="0"/>
              <a:t>Ruđer</a:t>
            </a:r>
            <a:r>
              <a:rPr lang="en-IN" sz="2800" i="1" dirty="0" smtClean="0"/>
              <a:t> </a:t>
            </a:r>
            <a:r>
              <a:rPr lang="en-IN" sz="2800" i="1" dirty="0" err="1"/>
              <a:t>Bošković</a:t>
            </a:r>
            <a:r>
              <a:rPr lang="en-IN" sz="2800" i="1" dirty="0"/>
              <a:t> Institute, </a:t>
            </a:r>
            <a:r>
              <a:rPr lang="en-IN" sz="2800" i="1" dirty="0" err="1"/>
              <a:t>Bijenička</a:t>
            </a:r>
            <a:r>
              <a:rPr lang="en-IN" sz="2800" i="1" dirty="0"/>
              <a:t> </a:t>
            </a:r>
            <a:r>
              <a:rPr lang="en-IN" sz="2800" i="1" dirty="0" err="1"/>
              <a:t>cesta</a:t>
            </a:r>
            <a:r>
              <a:rPr lang="en-IN" sz="2800" i="1" dirty="0"/>
              <a:t> 54, Zagreb, </a:t>
            </a:r>
            <a:r>
              <a:rPr lang="en-IN" sz="2800" i="1" dirty="0" smtClean="0"/>
              <a:t>Croatia</a:t>
            </a:r>
            <a:endParaRPr lang="hr-HR" sz="2800" dirty="0"/>
          </a:p>
        </p:txBody>
      </p:sp>
      <p:pic>
        <p:nvPicPr>
          <p:cNvPr id="4" name="Picture 3" descr="Logo&#10;&#10;Description automatically generated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85379" y="-128227"/>
            <a:ext cx="2660537" cy="14666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7356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64860" y="1016478"/>
            <a:ext cx="10311456" cy="5668996"/>
          </a:xfrm>
        </p:spPr>
        <p:txBody>
          <a:bodyPr>
            <a:normAutofit/>
          </a:bodyPr>
          <a:lstStyle/>
          <a:p>
            <a:pPr lvl="1"/>
            <a:endParaRPr lang="hr-HR" sz="3200" u="sng" dirty="0" smtClean="0"/>
          </a:p>
          <a:p>
            <a:pPr lvl="1"/>
            <a:r>
              <a:rPr lang="hr-HR" sz="3200" u="sng" dirty="0" smtClean="0"/>
              <a:t>User interface</a:t>
            </a:r>
          </a:p>
          <a:p>
            <a:pPr lvl="1"/>
            <a:endParaRPr lang="hr-HR" sz="3200" dirty="0" smtClean="0"/>
          </a:p>
          <a:p>
            <a:pPr lvl="1"/>
            <a:r>
              <a:rPr lang="hr-HR" sz="3200" u="sng" dirty="0" smtClean="0"/>
              <a:t>Evaluator interface</a:t>
            </a:r>
          </a:p>
          <a:p>
            <a:pPr lvl="1"/>
            <a:endParaRPr lang="hr-HR" sz="3200" dirty="0">
              <a:solidFill>
                <a:schemeClr val="bg1">
                  <a:lumMod val="85000"/>
                </a:schemeClr>
              </a:solidFill>
            </a:endParaRPr>
          </a:p>
          <a:p>
            <a:pPr lvl="1"/>
            <a:r>
              <a:rPr lang="hr-HR" sz="3200" u="sng" dirty="0" smtClean="0"/>
              <a:t>IFMIF-DONES </a:t>
            </a:r>
            <a:r>
              <a:rPr lang="hr-HR" sz="3200" u="sng" dirty="0"/>
              <a:t>Admin </a:t>
            </a:r>
            <a:r>
              <a:rPr lang="hr-HR" sz="3200" u="sng" dirty="0" smtClean="0"/>
              <a:t>interface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hr-HR" sz="2000" dirty="0" smtClean="0">
                <a:solidFill>
                  <a:schemeClr val="bg1"/>
                </a:solidFill>
              </a:rPr>
              <a:t>results</a:t>
            </a:r>
            <a:endParaRPr lang="hr-HR" sz="2000" u="sng" dirty="0" smtClean="0">
              <a:solidFill>
                <a:schemeClr val="bg1"/>
              </a:solidFill>
            </a:endParaRPr>
          </a:p>
          <a:p>
            <a:pPr marL="457200" lvl="1" indent="0">
              <a:buNone/>
            </a:pPr>
            <a:endParaRPr lang="hr-HR" sz="2800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157322" y="290859"/>
            <a:ext cx="595002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Software application specification</a:t>
            </a:r>
            <a:endParaRPr lang="hr-HR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2250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64861" y="1016475"/>
            <a:ext cx="9069252" cy="5151411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hr-HR" sz="4000" b="1" dirty="0" smtClean="0"/>
              <a:t>Features</a:t>
            </a:r>
            <a:endParaRPr lang="hr-HR" sz="4000" b="1" dirty="0"/>
          </a:p>
          <a:p>
            <a:pPr lvl="1"/>
            <a:r>
              <a:rPr lang="hr-HR" sz="3200" u="sng" dirty="0"/>
              <a:t>User </a:t>
            </a:r>
            <a:r>
              <a:rPr lang="hr-HR" sz="3200" u="sng" dirty="0" smtClean="0"/>
              <a:t>interface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hr-HR" sz="2800" dirty="0"/>
              <a:t>Authentication and profile creation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hr-HR" sz="2800" dirty="0"/>
              <a:t>Facility application requests management</a:t>
            </a:r>
          </a:p>
          <a:p>
            <a:pPr lvl="3"/>
            <a:r>
              <a:rPr lang="hr-HR" sz="2800" dirty="0"/>
              <a:t>New application</a:t>
            </a:r>
          </a:p>
          <a:p>
            <a:pPr lvl="3"/>
            <a:r>
              <a:rPr lang="hr-HR" sz="2800" dirty="0"/>
              <a:t>List of applications</a:t>
            </a:r>
          </a:p>
          <a:p>
            <a:pPr lvl="3"/>
            <a:r>
              <a:rPr lang="hr-HR" sz="2800" dirty="0"/>
              <a:t>Application status</a:t>
            </a:r>
          </a:p>
          <a:p>
            <a:pPr lvl="3"/>
            <a:r>
              <a:rPr lang="hr-HR" sz="2800" dirty="0"/>
              <a:t>Copy/Cancel application</a:t>
            </a:r>
          </a:p>
          <a:p>
            <a:pPr lvl="1"/>
            <a:endParaRPr lang="hr-HR" sz="3200" dirty="0" smtClean="0"/>
          </a:p>
          <a:p>
            <a:pPr lvl="1"/>
            <a:endParaRPr lang="hr-HR" sz="3200" dirty="0" smtClean="0"/>
          </a:p>
          <a:p>
            <a:pPr marL="457200" lvl="1" indent="0">
              <a:buNone/>
            </a:pPr>
            <a:endParaRPr lang="hr-HR" sz="2800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157322" y="290859"/>
            <a:ext cx="595002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Software application specification</a:t>
            </a:r>
            <a:endParaRPr lang="hr-HR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74737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765260" y="1016476"/>
            <a:ext cx="10734150" cy="4961630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hr-HR" sz="4000" b="1" dirty="0" smtClean="0"/>
              <a:t>Features</a:t>
            </a:r>
            <a:endParaRPr lang="hr-HR" sz="4000" b="1" dirty="0"/>
          </a:p>
          <a:p>
            <a:pPr lvl="1"/>
            <a:r>
              <a:rPr lang="hr-HR" sz="3200" u="sng" dirty="0">
                <a:solidFill>
                  <a:schemeClr val="bg1">
                    <a:lumMod val="85000"/>
                  </a:schemeClr>
                </a:solidFill>
              </a:rPr>
              <a:t>User </a:t>
            </a:r>
            <a:r>
              <a:rPr lang="hr-HR" sz="3200" u="sng" dirty="0" smtClean="0">
                <a:solidFill>
                  <a:schemeClr val="bg1">
                    <a:lumMod val="85000"/>
                  </a:schemeClr>
                </a:solidFill>
              </a:rPr>
              <a:t>interface</a:t>
            </a:r>
            <a:endParaRPr lang="hr-HR" sz="3200" dirty="0" smtClean="0"/>
          </a:p>
          <a:p>
            <a:pPr lvl="1"/>
            <a:endParaRPr lang="hr-HR" sz="3200" dirty="0" smtClean="0"/>
          </a:p>
          <a:p>
            <a:pPr lvl="1"/>
            <a:r>
              <a:rPr lang="hr-HR" sz="3200" u="sng" dirty="0" smtClean="0"/>
              <a:t>Evaluator interface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hr-HR" sz="2800" dirty="0"/>
              <a:t>Authentication and profile creation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hr-HR" sz="2800" dirty="0"/>
              <a:t>Scientific expertise </a:t>
            </a:r>
            <a:r>
              <a:rPr lang="hr-HR" sz="2800" dirty="0" smtClean="0"/>
              <a:t>definition</a:t>
            </a:r>
            <a:endParaRPr lang="hr-HR" sz="2800" dirty="0"/>
          </a:p>
          <a:p>
            <a:pPr lvl="2">
              <a:buFont typeface="Wingdings" panose="05000000000000000000" pitchFamily="2" charset="2"/>
              <a:buChar char="Ø"/>
            </a:pPr>
            <a:r>
              <a:rPr lang="hr-HR" sz="2800" dirty="0"/>
              <a:t>List of relevant applications</a:t>
            </a:r>
          </a:p>
          <a:p>
            <a:pPr marL="1851025" lvl="4" indent="-323850"/>
            <a:r>
              <a:rPr lang="hr-HR" sz="2800" dirty="0"/>
              <a:t>Application assessment and evaluation by defined criteria</a:t>
            </a:r>
          </a:p>
          <a:p>
            <a:pPr lvl="1"/>
            <a:endParaRPr lang="hr-HR" sz="3200" dirty="0"/>
          </a:p>
          <a:p>
            <a:pPr marL="457200" lvl="1" indent="0">
              <a:buNone/>
            </a:pPr>
            <a:endParaRPr lang="hr-HR" sz="2800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157322" y="290859"/>
            <a:ext cx="595002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Software application specification</a:t>
            </a:r>
            <a:endParaRPr lang="hr-HR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79304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157322" y="290859"/>
            <a:ext cx="595002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Software application specification</a:t>
            </a:r>
            <a:endParaRPr lang="hr-HR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65260" y="1085485"/>
            <a:ext cx="10734150" cy="62210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sz="4000" b="1" dirty="0" smtClean="0"/>
              <a:t>Features</a:t>
            </a:r>
          </a:p>
          <a:p>
            <a:pPr lvl="1"/>
            <a:r>
              <a:rPr lang="hr-HR" sz="3200" u="sng" dirty="0" smtClean="0">
                <a:solidFill>
                  <a:schemeClr val="bg1">
                    <a:lumMod val="85000"/>
                  </a:schemeClr>
                </a:solidFill>
              </a:rPr>
              <a:t>User interface</a:t>
            </a:r>
          </a:p>
          <a:p>
            <a:pPr marL="457200" lvl="1" indent="0">
              <a:buNone/>
            </a:pPr>
            <a:endParaRPr lang="hr-HR" sz="3600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1"/>
            <a:r>
              <a:rPr lang="hr-HR" sz="3200" u="sng" dirty="0" smtClean="0">
                <a:solidFill>
                  <a:schemeClr val="bg1">
                    <a:lumMod val="85000"/>
                  </a:schemeClr>
                </a:solidFill>
              </a:rPr>
              <a:t>Evaluator interface</a:t>
            </a:r>
          </a:p>
          <a:p>
            <a:pPr lvl="1"/>
            <a:endParaRPr lang="hr-HR" sz="3200" dirty="0" smtClean="0">
              <a:solidFill>
                <a:schemeClr val="bg1">
                  <a:lumMod val="85000"/>
                </a:schemeClr>
              </a:solidFill>
            </a:endParaRPr>
          </a:p>
          <a:p>
            <a:pPr lvl="1"/>
            <a:r>
              <a:rPr lang="hr-HR" sz="3200" u="sng" dirty="0" smtClean="0"/>
              <a:t>IFMIF-DONES Admin interface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hr-HR" sz="2800" dirty="0" smtClean="0"/>
              <a:t>List of evaluators</a:t>
            </a:r>
          </a:p>
          <a:p>
            <a:pPr lvl="3"/>
            <a:r>
              <a:rPr lang="hr-HR" sz="2000" dirty="0" smtClean="0"/>
              <a:t>Authorization</a:t>
            </a:r>
          </a:p>
          <a:p>
            <a:pPr lvl="3"/>
            <a:r>
              <a:rPr lang="hr-HR" sz="2000" dirty="0" smtClean="0"/>
              <a:t>Definition of experimental programme for evaluation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hr-HR" sz="2800" dirty="0" smtClean="0"/>
              <a:t>List of applicants</a:t>
            </a:r>
          </a:p>
          <a:p>
            <a:pPr lvl="3"/>
            <a:r>
              <a:rPr lang="hr-HR" sz="2000" dirty="0" smtClean="0"/>
              <a:t>Approval, deleting, …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hr-HR" sz="2800" dirty="0" smtClean="0"/>
              <a:t>List of applications</a:t>
            </a:r>
          </a:p>
          <a:p>
            <a:pPr lvl="3"/>
            <a:r>
              <a:rPr lang="hr-HR" sz="2000" dirty="0" smtClean="0"/>
              <a:t>Filtering, searching</a:t>
            </a:r>
          </a:p>
          <a:p>
            <a:pPr lvl="3"/>
            <a:r>
              <a:rPr lang="hr-HR" sz="2000" dirty="0" smtClean="0"/>
              <a:t>Sort by evaluation results</a:t>
            </a:r>
            <a:endParaRPr lang="hr-HR" sz="2000" u="sng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1245840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471563" y="1421917"/>
            <a:ext cx="11321546" cy="5125531"/>
          </a:xfrm>
        </p:spPr>
        <p:txBody>
          <a:bodyPr>
            <a:normAutofit/>
          </a:bodyPr>
          <a:lstStyle/>
          <a:p>
            <a:pPr lvl="0"/>
            <a:r>
              <a:rPr lang="hr-HR" sz="3200" b="1" dirty="0" smtClean="0">
                <a:solidFill>
                  <a:schemeClr val="bg1">
                    <a:lumMod val="75000"/>
                  </a:schemeClr>
                </a:solidFill>
              </a:rPr>
              <a:t>Features</a:t>
            </a:r>
            <a:endParaRPr lang="hr-HR" sz="3200" b="1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hr-HR" sz="2800" dirty="0">
                <a:solidFill>
                  <a:schemeClr val="bg1">
                    <a:lumMod val="75000"/>
                  </a:schemeClr>
                </a:solidFill>
              </a:rPr>
              <a:t>User </a:t>
            </a:r>
            <a:r>
              <a:rPr lang="hr-HR" sz="2800" dirty="0" smtClean="0">
                <a:solidFill>
                  <a:schemeClr val="bg1">
                    <a:lumMod val="75000"/>
                  </a:schemeClr>
                </a:solidFill>
              </a:rPr>
              <a:t>interface</a:t>
            </a:r>
            <a:endParaRPr lang="hr-HR" sz="2800" dirty="0">
              <a:solidFill>
                <a:schemeClr val="bg1">
                  <a:lumMod val="75000"/>
                </a:schemeClr>
              </a:solidFill>
            </a:endParaRPr>
          </a:p>
          <a:p>
            <a:pPr lvl="1"/>
            <a:r>
              <a:rPr lang="hr-HR" sz="2800" dirty="0">
                <a:solidFill>
                  <a:schemeClr val="bg1">
                    <a:lumMod val="75000"/>
                  </a:schemeClr>
                </a:solidFill>
              </a:rPr>
              <a:t>Evaluator interface</a:t>
            </a:r>
          </a:p>
          <a:p>
            <a:pPr lvl="1"/>
            <a:r>
              <a:rPr lang="hr-HR" sz="2800" dirty="0" smtClean="0">
                <a:solidFill>
                  <a:schemeClr val="bg1">
                    <a:lumMod val="75000"/>
                  </a:schemeClr>
                </a:solidFill>
              </a:rPr>
              <a:t>IFMIF-DONES </a:t>
            </a:r>
            <a:r>
              <a:rPr lang="hr-HR" sz="2800" dirty="0">
                <a:solidFill>
                  <a:schemeClr val="bg1">
                    <a:lumMod val="75000"/>
                  </a:schemeClr>
                </a:solidFill>
              </a:rPr>
              <a:t>Admin </a:t>
            </a:r>
            <a:r>
              <a:rPr lang="hr-HR" sz="2800" dirty="0" smtClean="0">
                <a:solidFill>
                  <a:schemeClr val="bg1">
                    <a:lumMod val="75000"/>
                  </a:schemeClr>
                </a:solidFill>
              </a:rPr>
              <a:t>interface</a:t>
            </a:r>
          </a:p>
          <a:p>
            <a:pPr marL="457200" lvl="1" indent="0">
              <a:buNone/>
            </a:pPr>
            <a:endParaRPr lang="hr-HR" sz="2800" dirty="0"/>
          </a:p>
          <a:p>
            <a:r>
              <a:rPr lang="hr-HR" sz="3200" b="1" dirty="0"/>
              <a:t>Definition of the </a:t>
            </a:r>
            <a:r>
              <a:rPr lang="hr-HR" sz="3200" b="1" dirty="0" smtClean="0"/>
              <a:t>application form for user interface</a:t>
            </a:r>
            <a:r>
              <a:rPr lang="hr-HR" sz="3200" dirty="0" smtClean="0"/>
              <a:t>:</a:t>
            </a:r>
          </a:p>
          <a:p>
            <a:pPr marL="0" indent="0">
              <a:buNone/>
            </a:pPr>
            <a:r>
              <a:rPr lang="hr-HR" sz="3200" dirty="0" smtClean="0"/>
              <a:t>	Draft </a:t>
            </a:r>
            <a:r>
              <a:rPr lang="hr-HR" sz="3200" dirty="0"/>
              <a:t>application </a:t>
            </a:r>
            <a:r>
              <a:rPr lang="hr-HR" sz="3200" dirty="0" smtClean="0"/>
              <a:t>form:</a:t>
            </a:r>
            <a:endParaRPr lang="hr-HR" sz="3200" dirty="0"/>
          </a:p>
          <a:p>
            <a:pPr lvl="2"/>
            <a:r>
              <a:rPr lang="hr-HR" sz="2800" dirty="0" smtClean="0"/>
              <a:t>Defining EP</a:t>
            </a:r>
            <a:endParaRPr lang="hr-HR" sz="2800" dirty="0"/>
          </a:p>
          <a:p>
            <a:pPr lvl="2"/>
            <a:r>
              <a:rPr lang="hr-HR" sz="2800" dirty="0"/>
              <a:t>Defining specific research </a:t>
            </a:r>
            <a:r>
              <a:rPr lang="hr-HR" sz="2800" dirty="0" smtClean="0"/>
              <a:t>area </a:t>
            </a:r>
            <a:r>
              <a:rPr lang="hr-HR" sz="2800" dirty="0"/>
              <a:t>and </a:t>
            </a:r>
            <a:r>
              <a:rPr lang="hr-HR" sz="2800" dirty="0" smtClean="0"/>
              <a:t>experiment</a:t>
            </a:r>
            <a:endParaRPr lang="hr-HR" sz="2800" dirty="0"/>
          </a:p>
          <a:p>
            <a:pPr lvl="2"/>
            <a:r>
              <a:rPr lang="hr-HR" sz="2800" dirty="0" smtClean="0"/>
              <a:t>Defining </a:t>
            </a:r>
            <a:r>
              <a:rPr lang="hr-HR" sz="2800" dirty="0"/>
              <a:t>specific requirements based on chosen area/experiment</a:t>
            </a:r>
            <a:r>
              <a:rPr lang="hr-HR" sz="2800" dirty="0" smtClean="0"/>
              <a:t>.</a:t>
            </a:r>
            <a:endParaRPr lang="hr-HR" sz="2800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3157322" y="290859"/>
            <a:ext cx="595002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Software application specification</a:t>
            </a:r>
            <a:endParaRPr lang="hr-HR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50659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TextShape 2"/>
          <p:cNvSpPr txBox="1"/>
          <p:nvPr/>
        </p:nvSpPr>
        <p:spPr>
          <a:xfrm>
            <a:off x="1921847" y="1990065"/>
            <a:ext cx="9338548" cy="4158524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/>
          <a:p>
            <a:pPr marL="457200" indent="-457200">
              <a:spcBef>
                <a:spcPts val="479"/>
              </a:spcBef>
              <a:buFont typeface="Wingdings" panose="05000000000000000000" pitchFamily="2" charset="2"/>
              <a:buChar char="q"/>
            </a:pPr>
            <a:r>
              <a:rPr lang="en-US" sz="2600" spc="-1" dirty="0" smtClean="0">
                <a:solidFill>
                  <a:srgbClr val="000000"/>
                </a:solidFill>
                <a:latin typeface="Arial"/>
              </a:rPr>
              <a:t>D</a:t>
            </a:r>
            <a:r>
              <a:rPr lang="hr-HR" sz="2600" spc="-1" dirty="0" smtClean="0">
                <a:solidFill>
                  <a:srgbClr val="000000"/>
                </a:solidFill>
                <a:latin typeface="Arial"/>
              </a:rPr>
              <a:t>raft</a:t>
            </a:r>
            <a:r>
              <a:rPr lang="en-US" sz="2600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600" spc="-1" dirty="0">
                <a:solidFill>
                  <a:srgbClr val="000000"/>
                </a:solidFill>
                <a:latin typeface="Arial"/>
              </a:rPr>
              <a:t>forms are built using </a:t>
            </a:r>
            <a:r>
              <a:rPr lang="en-US" sz="2600" spc="-1" dirty="0" err="1">
                <a:solidFill>
                  <a:srgbClr val="000000"/>
                </a:solidFill>
                <a:latin typeface="Arial"/>
              </a:rPr>
              <a:t>Limesurvey</a:t>
            </a:r>
            <a:r>
              <a:rPr lang="en-US" sz="2600" spc="-1" dirty="0">
                <a:solidFill>
                  <a:srgbClr val="000000"/>
                </a:solidFill>
                <a:latin typeface="Arial"/>
              </a:rPr>
              <a:t> software. </a:t>
            </a:r>
            <a:endParaRPr lang="hr-HR" sz="2600" spc="-1" dirty="0" smtClean="0">
              <a:solidFill>
                <a:srgbClr val="000000"/>
              </a:solidFill>
              <a:latin typeface="Arial"/>
            </a:endParaRPr>
          </a:p>
          <a:p>
            <a:pPr marL="457200" indent="-457200">
              <a:spcBef>
                <a:spcPts val="479"/>
              </a:spcBef>
              <a:buFont typeface="Wingdings" panose="05000000000000000000" pitchFamily="2" charset="2"/>
              <a:buChar char="q"/>
            </a:pPr>
            <a:endParaRPr lang="hr-HR" sz="2600" spc="-1" dirty="0" smtClean="0">
              <a:solidFill>
                <a:srgbClr val="000000"/>
              </a:solidFill>
              <a:latin typeface="Arial"/>
            </a:endParaRPr>
          </a:p>
          <a:p>
            <a:pPr marL="457200" indent="-457200">
              <a:spcBef>
                <a:spcPts val="479"/>
              </a:spcBef>
              <a:buFont typeface="Wingdings" panose="05000000000000000000" pitchFamily="2" charset="2"/>
              <a:buChar char="q"/>
            </a:pPr>
            <a:r>
              <a:rPr lang="en-US" sz="2600" spc="-1" dirty="0" smtClean="0">
                <a:solidFill>
                  <a:srgbClr val="000000"/>
                </a:solidFill>
                <a:latin typeface="Arial"/>
              </a:rPr>
              <a:t>For </a:t>
            </a:r>
            <a:r>
              <a:rPr lang="en-US" sz="2600" spc="-1" dirty="0">
                <a:solidFill>
                  <a:srgbClr val="000000"/>
                </a:solidFill>
                <a:latin typeface="Arial"/>
              </a:rPr>
              <a:t>the production system we will develop custom web application built with standard </a:t>
            </a:r>
            <a:r>
              <a:rPr lang="en-US" sz="2600" spc="-1" dirty="0" smtClean="0">
                <a:solidFill>
                  <a:srgbClr val="000000"/>
                </a:solidFill>
                <a:latin typeface="Arial"/>
              </a:rPr>
              <a:t>open</a:t>
            </a:r>
            <a:r>
              <a:rPr lang="hr-HR" sz="2600" spc="-1" dirty="0" smtClean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2600" spc="-1" dirty="0" smtClean="0">
                <a:solidFill>
                  <a:srgbClr val="000000"/>
                </a:solidFill>
                <a:latin typeface="Arial"/>
              </a:rPr>
              <a:t>source </a:t>
            </a:r>
            <a:r>
              <a:rPr lang="en-US" sz="2600" spc="-1" dirty="0">
                <a:solidFill>
                  <a:srgbClr val="000000"/>
                </a:solidFill>
                <a:latin typeface="Arial"/>
              </a:rPr>
              <a:t>tools</a:t>
            </a:r>
            <a:r>
              <a:rPr lang="en-US" sz="2600" spc="-1" dirty="0" smtClean="0">
                <a:solidFill>
                  <a:srgbClr val="000000"/>
                </a:solidFill>
                <a:latin typeface="Arial"/>
              </a:rPr>
              <a:t>.</a:t>
            </a:r>
            <a:endParaRPr lang="hr-HR" sz="2600" spc="-1" dirty="0" smtClean="0">
              <a:solidFill>
                <a:srgbClr val="000000"/>
              </a:solidFill>
              <a:latin typeface="Arial"/>
            </a:endParaRPr>
          </a:p>
          <a:p>
            <a:pPr marL="457200" indent="-457200">
              <a:spcBef>
                <a:spcPts val="479"/>
              </a:spcBef>
              <a:buFont typeface="Wingdings" panose="05000000000000000000" pitchFamily="2" charset="2"/>
              <a:buChar char="q"/>
            </a:pPr>
            <a:endParaRPr lang="hr-HR" sz="2600" spc="-1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479"/>
              </a:spcBef>
            </a:pPr>
            <a:endParaRPr lang="en-US" sz="2400" spc="-1" dirty="0">
              <a:solidFill>
                <a:srgbClr val="000000"/>
              </a:solidFill>
              <a:latin typeface="Arial"/>
            </a:endParaRPr>
          </a:p>
          <a:p>
            <a:pPr>
              <a:spcBef>
                <a:spcPts val="479"/>
              </a:spcBef>
            </a:pPr>
            <a:r>
              <a:rPr lang="en-US" sz="2400" spc="-1" dirty="0">
                <a:solidFill>
                  <a:srgbClr val="000000"/>
                </a:solidFill>
                <a:latin typeface="Arial"/>
              </a:rPr>
              <a:t>		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3157322" y="290859"/>
            <a:ext cx="595002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Software application specification</a:t>
            </a:r>
            <a:endParaRPr lang="hr-HR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10910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93459" y="1571611"/>
            <a:ext cx="10789213" cy="4267200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pitchFamily="2" charset="2"/>
              <a:buChar char="q"/>
            </a:pP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Motivation and introduction </a:t>
            </a:r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Software application specification</a:t>
            </a:r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pitchFamily="2" charset="2"/>
              <a:buChar char="q"/>
            </a:pP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Example of on-line users’ access form</a:t>
            </a:r>
          </a:p>
          <a:p>
            <a:pPr marL="534988" indent="-534988">
              <a:buClr>
                <a:schemeClr val="bg2">
                  <a:lumMod val="20000"/>
                  <a:lumOff val="80000"/>
                </a:schemeClr>
              </a:buClr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Instead of conclusion - </a:t>
            </a:r>
            <a:r>
              <a:rPr lang="en-US" sz="3200" b="1" u="sng" dirty="0" smtClean="0">
                <a:solidFill>
                  <a:schemeClr val="bg1">
                    <a:lumMod val="75000"/>
                  </a:schemeClr>
                </a:solidFill>
              </a:rPr>
              <a:t>input needed</a:t>
            </a:r>
            <a:endParaRPr lang="en-US" sz="3200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4784726" y="396876"/>
            <a:ext cx="16626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r>
              <a:rPr lang="hr-H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10977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8714" y="2952125"/>
            <a:ext cx="111333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>
                <a:hlinkClick r:id="rId2"/>
              </a:rPr>
              <a:t>https://</a:t>
            </a:r>
            <a:r>
              <a:rPr lang="hr-HR" sz="2400" dirty="0" smtClean="0">
                <a:hlinkClick r:id="rId2"/>
              </a:rPr>
              <a:t>survey.czi.irb.hr/q/index.php?r=survey/index&amp;sid=247174&amp;newtest=Y&amp;lang=en</a:t>
            </a:r>
            <a:endParaRPr lang="hr-HR" sz="2400" dirty="0" smtClean="0"/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398847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9628" y="0"/>
            <a:ext cx="8498430" cy="72375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420" y="0"/>
            <a:ext cx="2395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>
                <a:solidFill>
                  <a:srgbClr val="7030A0"/>
                </a:solidFill>
              </a:rPr>
              <a:t>Initial page after log in:</a:t>
            </a:r>
            <a:endParaRPr lang="hr-HR" b="1" dirty="0">
              <a:solidFill>
                <a:srgbClr val="7030A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2114" y="6012810"/>
            <a:ext cx="1056692" cy="74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1955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8017" y="0"/>
            <a:ext cx="8498430" cy="72375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420" y="0"/>
            <a:ext cx="2395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>
                <a:solidFill>
                  <a:srgbClr val="7030A0"/>
                </a:solidFill>
              </a:rPr>
              <a:t>Initial page after log in:</a:t>
            </a:r>
            <a:endParaRPr lang="hr-HR" b="1" dirty="0">
              <a:solidFill>
                <a:srgbClr val="7030A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352573" y="2728453"/>
            <a:ext cx="199103" cy="1843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468073" y="2828004"/>
            <a:ext cx="696287" cy="0"/>
          </a:xfrm>
          <a:prstGeom prst="straightConnector1">
            <a:avLst/>
          </a:prstGeom>
          <a:ln w="476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2114" y="6012810"/>
            <a:ext cx="1056692" cy="74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0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93459" y="1571611"/>
            <a:ext cx="10789213" cy="4267200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pitchFamily="2" charset="2"/>
              <a:buChar char="q"/>
            </a:pP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Motivation and introduction </a:t>
            </a:r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pitchFamily="2" charset="2"/>
              <a:buChar char="q"/>
            </a:pP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Software application specification</a:t>
            </a:r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pitchFamily="2" charset="2"/>
              <a:buChar char="q"/>
            </a:pP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Example of on-line users’ access form</a:t>
            </a:r>
          </a:p>
          <a:p>
            <a:pPr marL="534988" indent="-534988">
              <a:buClr>
                <a:schemeClr val="bg2">
                  <a:lumMod val="20000"/>
                  <a:lumOff val="80000"/>
                </a:schemeClr>
              </a:buClr>
              <a:buFont typeface="Wingdings" pitchFamily="2" charset="2"/>
              <a:buChar char="q"/>
            </a:pP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Instead of conclusion - </a:t>
            </a:r>
            <a:r>
              <a:rPr lang="en-US" sz="3200" b="1" u="sng" dirty="0" smtClean="0"/>
              <a:t>input needed</a:t>
            </a: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4784726" y="396876"/>
            <a:ext cx="16626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r>
              <a:rPr lang="hr-H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2194603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8017" y="0"/>
            <a:ext cx="8498430" cy="72375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420" y="0"/>
            <a:ext cx="2395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>
                <a:solidFill>
                  <a:srgbClr val="7030A0"/>
                </a:solidFill>
              </a:rPr>
              <a:t>Initial page after log in:</a:t>
            </a:r>
            <a:endParaRPr lang="hr-HR" b="1" dirty="0">
              <a:solidFill>
                <a:srgbClr val="7030A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 flipV="1">
            <a:off x="2359947" y="4144297"/>
            <a:ext cx="199103" cy="215476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459684" y="4304466"/>
            <a:ext cx="696287" cy="0"/>
          </a:xfrm>
          <a:prstGeom prst="straightConnector1">
            <a:avLst/>
          </a:prstGeom>
          <a:ln w="476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2114" y="6012810"/>
            <a:ext cx="1056692" cy="74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270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893" y="0"/>
            <a:ext cx="5610718" cy="68560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6286" y="104684"/>
            <a:ext cx="5376293" cy="664671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0544" y="6338813"/>
            <a:ext cx="5447776" cy="825177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385893" y="378903"/>
            <a:ext cx="10272803" cy="5781593"/>
            <a:chOff x="385893" y="378903"/>
            <a:chExt cx="10272803" cy="5781593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85893" y="6140741"/>
              <a:ext cx="4842410" cy="19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5816286" y="378903"/>
              <a:ext cx="4842410" cy="19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5816286" y="612396"/>
              <a:ext cx="1347912" cy="2692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24761" y="6128377"/>
            <a:ext cx="1267239" cy="72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111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8017" y="0"/>
            <a:ext cx="8498430" cy="72375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420" y="0"/>
            <a:ext cx="2395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>
                <a:solidFill>
                  <a:srgbClr val="7030A0"/>
                </a:solidFill>
              </a:rPr>
              <a:t>Initial page after log in:</a:t>
            </a:r>
            <a:endParaRPr lang="hr-HR" b="1" dirty="0">
              <a:solidFill>
                <a:srgbClr val="7030A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278699" y="5588084"/>
            <a:ext cx="199103" cy="1843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381730" y="5664397"/>
            <a:ext cx="696287" cy="0"/>
          </a:xfrm>
          <a:prstGeom prst="straightConnector1">
            <a:avLst/>
          </a:prstGeom>
          <a:ln w="476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2114" y="6012810"/>
            <a:ext cx="1056692" cy="74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742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8860" y="-247156"/>
            <a:ext cx="8151606" cy="6167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926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8860" y="-247156"/>
            <a:ext cx="8151606" cy="6167098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572314" y="2433823"/>
            <a:ext cx="199103" cy="1843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675345" y="2510136"/>
            <a:ext cx="696287" cy="0"/>
          </a:xfrm>
          <a:prstGeom prst="straightConnector1">
            <a:avLst/>
          </a:prstGeom>
          <a:ln w="476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576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0978" y="176981"/>
            <a:ext cx="7260977" cy="6496664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2572314" y="2433823"/>
            <a:ext cx="199103" cy="1843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675345" y="2510136"/>
            <a:ext cx="696287" cy="0"/>
          </a:xfrm>
          <a:prstGeom prst="straightConnector1">
            <a:avLst/>
          </a:prstGeom>
          <a:ln w="476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6267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0978" y="176981"/>
            <a:ext cx="7260977" cy="6496664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2572314" y="2433823"/>
            <a:ext cx="199103" cy="1843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675345" y="2510136"/>
            <a:ext cx="696287" cy="0"/>
          </a:xfrm>
          <a:prstGeom prst="straightConnector1">
            <a:avLst/>
          </a:prstGeom>
          <a:ln w="476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2572314" y="5623038"/>
            <a:ext cx="199103" cy="1843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675345" y="5699351"/>
            <a:ext cx="696287" cy="0"/>
          </a:xfrm>
          <a:prstGeom prst="straightConnector1">
            <a:avLst/>
          </a:prstGeom>
          <a:ln w="476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552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893" y="0"/>
            <a:ext cx="5610718" cy="68560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6286" y="104684"/>
            <a:ext cx="5376293" cy="664671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0544" y="6338813"/>
            <a:ext cx="5447776" cy="825177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>
          <a:xfrm>
            <a:off x="5816286" y="378903"/>
            <a:ext cx="4842410" cy="197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816286" y="612396"/>
            <a:ext cx="1347912" cy="269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24761" y="6128377"/>
            <a:ext cx="1267239" cy="72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625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8860" y="-247156"/>
            <a:ext cx="8151606" cy="6167098"/>
          </a:xfrm>
          <a:prstGeom prst="rect">
            <a:avLst/>
          </a:prstGeom>
        </p:spPr>
      </p:pic>
      <p:sp>
        <p:nvSpPr>
          <p:cNvPr id="3" name="Oval 2"/>
          <p:cNvSpPr/>
          <p:nvPr/>
        </p:nvSpPr>
        <p:spPr>
          <a:xfrm>
            <a:off x="2572314" y="2861524"/>
            <a:ext cx="199103" cy="1843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675345" y="2937837"/>
            <a:ext cx="696287" cy="0"/>
          </a:xfrm>
          <a:prstGeom prst="straightConnector1">
            <a:avLst/>
          </a:prstGeom>
          <a:ln w="476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5794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7408" y="0"/>
            <a:ext cx="7133095" cy="6907500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2572314" y="2769383"/>
            <a:ext cx="199103" cy="1843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675345" y="2845696"/>
            <a:ext cx="696287" cy="0"/>
          </a:xfrm>
          <a:prstGeom prst="straightConnector1">
            <a:avLst/>
          </a:prstGeom>
          <a:ln w="476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977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93459" y="1571611"/>
            <a:ext cx="10789213" cy="4267200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pitchFamily="2" charset="2"/>
              <a:buChar char="q"/>
            </a:pP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Motivation and introduction </a:t>
            </a:r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pitchFamily="2" charset="2"/>
              <a:buChar char="q"/>
            </a:pP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Software application specification</a:t>
            </a:r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Example of on-line users’ access form</a:t>
            </a:r>
          </a:p>
          <a:p>
            <a:pPr marL="534988" indent="-534988">
              <a:buClr>
                <a:schemeClr val="bg2">
                  <a:lumMod val="20000"/>
                  <a:lumOff val="80000"/>
                </a:schemeClr>
              </a:buClr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Instead of conclusion - </a:t>
            </a:r>
            <a:r>
              <a:rPr lang="en-US" sz="3200" b="1" u="sng" dirty="0" smtClean="0">
                <a:solidFill>
                  <a:schemeClr val="bg1">
                    <a:lumMod val="85000"/>
                  </a:schemeClr>
                </a:solidFill>
              </a:rPr>
              <a:t>input needed</a:t>
            </a:r>
            <a:endParaRPr lang="en-US" sz="32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4784726" y="396876"/>
            <a:ext cx="16626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r>
              <a:rPr lang="hr-H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793050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37408" y="0"/>
            <a:ext cx="7133095" cy="6907500"/>
          </a:xfrm>
          <a:prstGeom prst="rect">
            <a:avLst/>
          </a:prstGeom>
        </p:spPr>
      </p:pic>
      <p:sp>
        <p:nvSpPr>
          <p:cNvPr id="9" name="Oval 8"/>
          <p:cNvSpPr/>
          <p:nvPr/>
        </p:nvSpPr>
        <p:spPr>
          <a:xfrm>
            <a:off x="2572314" y="2769383"/>
            <a:ext cx="199103" cy="1843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675345" y="2845696"/>
            <a:ext cx="696287" cy="0"/>
          </a:xfrm>
          <a:prstGeom prst="straightConnector1">
            <a:avLst/>
          </a:prstGeom>
          <a:ln w="476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2572314" y="5958598"/>
            <a:ext cx="199103" cy="1843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675345" y="6034911"/>
            <a:ext cx="696287" cy="0"/>
          </a:xfrm>
          <a:prstGeom prst="straightConnector1">
            <a:avLst/>
          </a:prstGeom>
          <a:ln w="476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01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893" y="0"/>
            <a:ext cx="5610718" cy="68560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6286" y="104684"/>
            <a:ext cx="5376293" cy="664671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0544" y="6338813"/>
            <a:ext cx="5447776" cy="825177"/>
          </a:xfrm>
          <a:prstGeom prst="rect">
            <a:avLst/>
          </a:prstGeom>
        </p:spPr>
      </p:pic>
      <p:cxnSp>
        <p:nvCxnSpPr>
          <p:cNvPr id="5" name="Straight Connector 4"/>
          <p:cNvCxnSpPr/>
          <p:nvPr/>
        </p:nvCxnSpPr>
        <p:spPr>
          <a:xfrm>
            <a:off x="385893" y="6128377"/>
            <a:ext cx="4842410" cy="197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16286" y="378903"/>
            <a:ext cx="4842410" cy="1975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816286" y="612396"/>
            <a:ext cx="1347912" cy="269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24761" y="6128377"/>
            <a:ext cx="1267239" cy="72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417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8017" y="0"/>
            <a:ext cx="8498430" cy="723756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4420" y="0"/>
            <a:ext cx="23950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b="1" dirty="0" smtClean="0">
                <a:solidFill>
                  <a:srgbClr val="7030A0"/>
                </a:solidFill>
              </a:rPr>
              <a:t>Initial page after log in:</a:t>
            </a:r>
            <a:endParaRPr lang="hr-HR" b="1" dirty="0">
              <a:solidFill>
                <a:srgbClr val="7030A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2344994" y="6343097"/>
            <a:ext cx="199103" cy="184354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1468073" y="6435274"/>
            <a:ext cx="696287" cy="0"/>
          </a:xfrm>
          <a:prstGeom prst="straightConnector1">
            <a:avLst/>
          </a:prstGeom>
          <a:ln w="47625"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2114" y="6012810"/>
            <a:ext cx="1056692" cy="74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25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4302" y="390832"/>
            <a:ext cx="9603052" cy="636787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62114" y="6012810"/>
            <a:ext cx="1056692" cy="745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202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893" y="0"/>
            <a:ext cx="5610718" cy="68560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6286" y="104684"/>
            <a:ext cx="5376293" cy="6646718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80544" y="6338813"/>
            <a:ext cx="5447776" cy="825177"/>
          </a:xfrm>
          <a:prstGeom prst="rect">
            <a:avLst/>
          </a:prstGeom>
        </p:spPr>
      </p:pic>
      <p:grpSp>
        <p:nvGrpSpPr>
          <p:cNvPr id="10" name="Group 9"/>
          <p:cNvGrpSpPr/>
          <p:nvPr/>
        </p:nvGrpSpPr>
        <p:grpSpPr>
          <a:xfrm>
            <a:off x="385893" y="378903"/>
            <a:ext cx="10272803" cy="5781593"/>
            <a:chOff x="385893" y="378903"/>
            <a:chExt cx="10272803" cy="5781593"/>
          </a:xfrm>
        </p:grpSpPr>
        <p:cxnSp>
          <p:nvCxnSpPr>
            <p:cNvPr id="5" name="Straight Connector 4"/>
            <p:cNvCxnSpPr/>
            <p:nvPr/>
          </p:nvCxnSpPr>
          <p:spPr>
            <a:xfrm>
              <a:off x="385893" y="6140741"/>
              <a:ext cx="4842410" cy="19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5816286" y="378903"/>
              <a:ext cx="4842410" cy="1975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5816286" y="612396"/>
              <a:ext cx="1347912" cy="2692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924761" y="6128377"/>
            <a:ext cx="1267239" cy="7296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24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38714" y="2952125"/>
            <a:ext cx="111333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2400" dirty="0">
                <a:hlinkClick r:id="rId2"/>
              </a:rPr>
              <a:t>https://</a:t>
            </a:r>
            <a:r>
              <a:rPr lang="hr-HR" sz="2400" dirty="0" smtClean="0">
                <a:hlinkClick r:id="rId2"/>
              </a:rPr>
              <a:t>survey.czi.irb.hr/q/index.php?r=survey/index&amp;sid=247174&amp;newtest=Y&amp;lang=en</a:t>
            </a:r>
            <a:endParaRPr lang="hr-HR" sz="2400" dirty="0" smtClean="0"/>
          </a:p>
          <a:p>
            <a:endParaRPr lang="hr-HR" sz="2400" dirty="0"/>
          </a:p>
        </p:txBody>
      </p:sp>
    </p:spTree>
    <p:extLst>
      <p:ext uri="{BB962C8B-B14F-4D97-AF65-F5344CB8AC3E}">
        <p14:creationId xmlns:p14="http://schemas.microsoft.com/office/powerpoint/2010/main" val="4131634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93460" y="1571611"/>
            <a:ext cx="7569054" cy="2586321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pitchFamily="2" charset="2"/>
              <a:buChar char="q"/>
            </a:pP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Motivation and introduction </a:t>
            </a:r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Software application specification</a:t>
            </a:r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Example of on-line users’ access form</a:t>
            </a:r>
          </a:p>
          <a:p>
            <a:pPr marL="534988" indent="-534988">
              <a:buClr>
                <a:schemeClr val="bg2">
                  <a:lumMod val="20000"/>
                  <a:lumOff val="80000"/>
                </a:schemeClr>
              </a:buClr>
              <a:buFont typeface="Wingdings" pitchFamily="2" charset="2"/>
              <a:buChar char="q"/>
            </a:pP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Instead of conclusion - </a:t>
            </a:r>
            <a:r>
              <a:rPr lang="en-US" sz="3200" b="1" u="sng" dirty="0" smtClean="0"/>
              <a:t>input needed</a:t>
            </a: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4784726" y="396876"/>
            <a:ext cx="16626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r>
              <a:rPr lang="hr-H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2015542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4784726" y="396876"/>
            <a:ext cx="16626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r>
              <a:rPr lang="hr-H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OUTLINE</a:t>
            </a:r>
          </a:p>
        </p:txBody>
      </p:sp>
      <p:sp>
        <p:nvSpPr>
          <p:cNvPr id="2" name="Rectangle 1"/>
          <p:cNvSpPr/>
          <p:nvPr/>
        </p:nvSpPr>
        <p:spPr>
          <a:xfrm>
            <a:off x="1736724" y="4563543"/>
            <a:ext cx="9650144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chemeClr val="bg2">
                  <a:lumMod val="20000"/>
                  <a:lumOff val="80000"/>
                </a:schemeClr>
              </a:buClr>
            </a:pPr>
            <a:r>
              <a:rPr lang="en-US" sz="2800" b="1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Please discuss with us about:</a:t>
            </a:r>
          </a:p>
          <a:p>
            <a:pPr>
              <a:buClr>
                <a:schemeClr val="bg2">
                  <a:lumMod val="20000"/>
                  <a:lumOff val="80000"/>
                </a:schemeClr>
              </a:buClr>
            </a:pPr>
            <a:r>
              <a:rPr lang="hr-HR" sz="2800" dirty="0" smtClean="0">
                <a:latin typeface="Calibri" pitchFamily="34" charset="0"/>
              </a:rPr>
              <a:t>Predicted </a:t>
            </a:r>
            <a:r>
              <a:rPr lang="en-US" sz="2800" dirty="0" smtClean="0">
                <a:latin typeface="Calibri" pitchFamily="34" charset="0"/>
              </a:rPr>
              <a:t>experiments </a:t>
            </a:r>
            <a:r>
              <a:rPr lang="en-US" sz="2800" dirty="0">
                <a:latin typeface="Calibri" pitchFamily="34" charset="0"/>
              </a:rPr>
              <a:t>and suggestions: </a:t>
            </a:r>
            <a:r>
              <a:rPr lang="en-US" sz="28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hlinkClick r:id="rId2"/>
              </a:rPr>
              <a:t>Andreja.Gajovic@irb.hr</a:t>
            </a:r>
            <a:r>
              <a:rPr lang="en-US" sz="28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</a:p>
          <a:p>
            <a:pPr>
              <a:buClr>
                <a:schemeClr val="bg2">
                  <a:lumMod val="20000"/>
                  <a:lumOff val="80000"/>
                </a:schemeClr>
              </a:buClr>
            </a:pPr>
            <a:r>
              <a:rPr lang="en-US" sz="2800" dirty="0">
                <a:latin typeface="Calibri" pitchFamily="34" charset="0"/>
              </a:rPr>
              <a:t>Software solutions: </a:t>
            </a:r>
            <a:r>
              <a:rPr lang="en-US" sz="28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hlinkClick r:id="rId3"/>
              </a:rPr>
              <a:t>Alen.Vodopjevec@irb.hr</a:t>
            </a:r>
            <a:r>
              <a:rPr lang="en-US" sz="2800" u="sng" dirty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93460" y="1571611"/>
            <a:ext cx="7569054" cy="25863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pitchFamily="2" charset="2"/>
              <a:buChar char="q"/>
            </a:pPr>
            <a:r>
              <a:rPr lang="en-US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  <a:r>
              <a:rPr lang="en-US" sz="3200" b="1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Motivation and introduction </a:t>
            </a:r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pitchFamily="2" charset="2"/>
              <a:buChar char="q"/>
            </a:pPr>
            <a:r>
              <a:rPr lang="en-US" sz="3200" b="1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Software application specification</a:t>
            </a:r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pitchFamily="2" charset="2"/>
              <a:buChar char="q"/>
            </a:pPr>
            <a:r>
              <a:rPr lang="en-US" sz="3200" b="1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Example of on-line users’ access form</a:t>
            </a:r>
          </a:p>
          <a:p>
            <a:pPr marL="534988" indent="-534988">
              <a:buClr>
                <a:schemeClr val="bg2">
                  <a:lumMod val="20000"/>
                  <a:lumOff val="80000"/>
                </a:schemeClr>
              </a:buClr>
              <a:buFont typeface="Wingdings" pitchFamily="2" charset="2"/>
              <a:buChar char="q"/>
            </a:pPr>
            <a:r>
              <a:rPr lang="en-US" sz="32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Instead of conclusion - </a:t>
            </a:r>
            <a:r>
              <a:rPr lang="en-US" sz="3200" b="1" u="sng" smtClean="0"/>
              <a:t>input needed</a:t>
            </a:r>
            <a:endParaRPr lang="en-US" sz="3200" b="1" dirty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017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8955" y="2918194"/>
            <a:ext cx="112132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6000" dirty="0" smtClean="0">
                <a:effectLst>
                  <a:outerShdw blurRad="50800" dist="38100" algn="l" rotWithShape="0">
                    <a:srgbClr val="C00000">
                      <a:alpha val="40000"/>
                    </a:srgbClr>
                  </a:outerShdw>
                </a:effectLst>
              </a:rPr>
              <a:t>Thank you for your attention!</a:t>
            </a:r>
          </a:p>
        </p:txBody>
      </p:sp>
    </p:spTree>
    <p:extLst>
      <p:ext uri="{BB962C8B-B14F-4D97-AF65-F5344CB8AC3E}">
        <p14:creationId xmlns:p14="http://schemas.microsoft.com/office/powerpoint/2010/main" val="21022115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8955" y="2918194"/>
            <a:ext cx="1121322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6000" dirty="0" smtClean="0">
                <a:effectLst>
                  <a:outerShdw blurRad="50800" dist="38100" algn="l" rotWithShape="0">
                    <a:srgbClr val="C00000">
                      <a:alpha val="40000"/>
                    </a:srgbClr>
                  </a:outerShdw>
                </a:effectLst>
              </a:rPr>
              <a:t>Thank you for your attention!</a:t>
            </a:r>
          </a:p>
          <a:p>
            <a:pPr algn="ctr"/>
            <a:r>
              <a:rPr lang="hr-HR" sz="5400" dirty="0" smtClean="0">
                <a:effectLst>
                  <a:outerShdw blurRad="50800" dist="38100" algn="l" rotWithShape="0">
                    <a:srgbClr val="C00000">
                      <a:alpha val="40000"/>
                    </a:srgbClr>
                  </a:outerShdw>
                </a:effectLst>
              </a:rPr>
              <a:t>...</a:t>
            </a:r>
            <a:r>
              <a:rPr lang="hr-HR" sz="5400" dirty="0">
                <a:effectLst>
                  <a:outerShdw blurRad="50800" dist="38100" algn="l" rotWithShape="0">
                    <a:srgbClr val="C00000">
                      <a:alpha val="40000"/>
                    </a:srgbClr>
                  </a:outerShdw>
                </a:effectLst>
              </a:rPr>
              <a:t>and </a:t>
            </a:r>
            <a:r>
              <a:rPr lang="hr-HR" sz="5400" u="sng" dirty="0" smtClean="0">
                <a:effectLst>
                  <a:outerShdw blurRad="50800" dist="38100" algn="l" rotWithShape="0">
                    <a:srgbClr val="C00000">
                      <a:alpha val="40000"/>
                    </a:srgbClr>
                  </a:outerShdw>
                </a:effectLst>
              </a:rPr>
              <a:t>input</a:t>
            </a:r>
            <a:r>
              <a:rPr lang="hr-HR" sz="5400" dirty="0" smtClean="0">
                <a:effectLst>
                  <a:outerShdw blurRad="50800" dist="38100" algn="l" rotWithShape="0">
                    <a:srgbClr val="C00000">
                      <a:alpha val="40000"/>
                    </a:srgbClr>
                  </a:outerShdw>
                </a:effectLst>
              </a:rPr>
              <a:t> in the future</a:t>
            </a:r>
            <a:endParaRPr lang="hr-HR" sz="5400" dirty="0">
              <a:effectLst>
                <a:outerShdw blurRad="50800" dist="38100" algn="l" rotWithShape="0">
                  <a:srgbClr val="C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57444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20769" y="1354958"/>
            <a:ext cx="11397721" cy="4267200"/>
          </a:xfrm>
        </p:spPr>
        <p:txBody>
          <a:bodyPr>
            <a:normAutofit fontScale="92500" lnSpcReduction="20000"/>
          </a:bodyPr>
          <a:lstStyle/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pitchFamily="2" charset="2"/>
              <a:buChar char="q"/>
            </a:pPr>
            <a:r>
              <a:rPr lang="hr-HR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  <a:r>
              <a:rPr lang="hr-HR" sz="3200" b="1" dirty="0" smtClean="0">
                <a:latin typeface="Calibri" pitchFamily="34" charset="0"/>
              </a:rPr>
              <a:t>IFMIF-DONES is an ESFRI facility</a:t>
            </a:r>
          </a:p>
          <a:p>
            <a:pPr marL="457200" lvl="1" indent="0">
              <a:buClr>
                <a:schemeClr val="bg2">
                  <a:lumMod val="20000"/>
                  <a:lumOff val="80000"/>
                </a:schemeClr>
              </a:buClr>
              <a:buNone/>
            </a:pPr>
            <a:r>
              <a:rPr lang="hr-HR" sz="2800" dirty="0" smtClean="0">
                <a:latin typeface="Calibri" pitchFamily="34" charset="0"/>
              </a:rPr>
              <a:t>- it should have users’ friendly system for application of research proposals</a:t>
            </a:r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pitchFamily="2" charset="2"/>
              <a:buChar char="q"/>
            </a:pP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  <a:r>
              <a:rPr lang="hr-HR" sz="3200" b="1" dirty="0"/>
              <a:t>N</a:t>
            </a:r>
            <a:r>
              <a:rPr lang="en-GB" sz="3200" b="1" dirty="0" err="1" smtClean="0"/>
              <a:t>umerable</a:t>
            </a:r>
            <a:r>
              <a:rPr lang="en-GB" sz="3200" b="1" dirty="0" smtClean="0"/>
              <a:t> research facilities </a:t>
            </a:r>
            <a:r>
              <a:rPr lang="hr-HR" sz="3200" b="1" dirty="0" smtClean="0"/>
              <a:t>in EU</a:t>
            </a:r>
            <a:r>
              <a:rPr lang="en-GB" sz="3200" b="1" dirty="0" smtClean="0"/>
              <a:t> have calls for proposals for access to infrastructures</a:t>
            </a:r>
            <a:r>
              <a:rPr lang="hr-HR" dirty="0" smtClean="0"/>
              <a:t>:</a:t>
            </a:r>
          </a:p>
          <a:p>
            <a:pPr marL="801688" lvl="1" indent="-171450" defTabSz="715963">
              <a:buClr>
                <a:schemeClr val="bg2">
                  <a:lumMod val="20000"/>
                  <a:lumOff val="80000"/>
                </a:schemeClr>
              </a:buClr>
              <a:buFont typeface="Wingdings" pitchFamily="2" charset="2"/>
              <a:buChar char="q"/>
            </a:pPr>
            <a:r>
              <a:rPr lang="hr-HR" dirty="0" smtClean="0"/>
              <a:t>- </a:t>
            </a:r>
            <a:r>
              <a:rPr lang="en-GB" dirty="0" smtClean="0"/>
              <a:t>state-of-the-art electron microscopy research infrastructures through ESTEEM3 </a:t>
            </a:r>
            <a:endParaRPr lang="hr-HR" dirty="0" smtClean="0"/>
          </a:p>
          <a:p>
            <a:pPr marL="1165225" lvl="1" indent="-258763" defTabSz="715963">
              <a:buClr>
                <a:schemeClr val="bg2">
                  <a:lumMod val="20000"/>
                  <a:lumOff val="80000"/>
                </a:schemeClr>
              </a:buClr>
              <a:buNone/>
            </a:pPr>
            <a:r>
              <a:rPr lang="hr-HR" dirty="0" smtClean="0"/>
              <a:t>- </a:t>
            </a:r>
            <a:r>
              <a:rPr lang="en-GB" dirty="0" smtClean="0"/>
              <a:t>the high brilliance 3rd Generation Synchrotron Radiation Source at DESY (</a:t>
            </a:r>
            <a:r>
              <a:rPr lang="en-GB" dirty="0" err="1" smtClean="0"/>
              <a:t>Deutsches</a:t>
            </a:r>
            <a:r>
              <a:rPr lang="en-GB" dirty="0" smtClean="0"/>
              <a:t> </a:t>
            </a:r>
            <a:r>
              <a:rPr lang="en-GB" dirty="0" err="1" smtClean="0"/>
              <a:t>Elektronen</a:t>
            </a:r>
            <a:r>
              <a:rPr lang="en-GB" dirty="0" smtClean="0"/>
              <a:t>-Synchrotron) PETRA III DESY </a:t>
            </a:r>
            <a:endParaRPr lang="hr-HR" dirty="0" smtClean="0"/>
          </a:p>
          <a:p>
            <a:pPr marL="896938" lvl="1" indent="-258763" defTabSz="715963">
              <a:buClr>
                <a:schemeClr val="bg2">
                  <a:lumMod val="20000"/>
                  <a:lumOff val="80000"/>
                </a:schemeClr>
              </a:buClr>
              <a:buFont typeface="Wingdings" pitchFamily="2" charset="2"/>
              <a:buChar char="q"/>
            </a:pPr>
            <a:r>
              <a:rPr lang="hr-HR" dirty="0" smtClean="0"/>
              <a:t>- </a:t>
            </a:r>
            <a:r>
              <a:rPr lang="en-GB" dirty="0" smtClean="0"/>
              <a:t>European  Synchrotron  Radiation  Facility (ESRF) Grenoble </a:t>
            </a:r>
            <a:endParaRPr lang="hr-HR" dirty="0" smtClean="0"/>
          </a:p>
          <a:p>
            <a:pPr marL="896938" lvl="1" indent="-258763" defTabSz="715963">
              <a:buClr>
                <a:schemeClr val="bg2">
                  <a:lumMod val="20000"/>
                  <a:lumOff val="80000"/>
                </a:schemeClr>
              </a:buClr>
              <a:buFont typeface="Wingdings" pitchFamily="2" charset="2"/>
              <a:buChar char="q"/>
            </a:pPr>
            <a:r>
              <a:rPr lang="hr-HR" dirty="0" smtClean="0"/>
              <a:t>- </a:t>
            </a:r>
            <a:r>
              <a:rPr lang="en-GB" dirty="0" err="1" smtClean="0"/>
              <a:t>Elettra</a:t>
            </a:r>
            <a:r>
              <a:rPr lang="en-GB" dirty="0" smtClean="0"/>
              <a:t> </a:t>
            </a:r>
            <a:r>
              <a:rPr lang="en-GB" dirty="0" err="1" smtClean="0"/>
              <a:t>Sincrotrone</a:t>
            </a:r>
            <a:r>
              <a:rPr lang="en-GB" dirty="0" smtClean="0"/>
              <a:t> Trieste </a:t>
            </a:r>
            <a:endParaRPr lang="hr-HR" dirty="0" smtClean="0"/>
          </a:p>
          <a:p>
            <a:pPr marL="896938" lvl="1" indent="-258763" defTabSz="715963">
              <a:buClr>
                <a:schemeClr val="bg2">
                  <a:lumMod val="20000"/>
                  <a:lumOff val="80000"/>
                </a:schemeClr>
              </a:buClr>
              <a:buFont typeface="Wingdings" pitchFamily="2" charset="2"/>
              <a:buChar char="q"/>
            </a:pPr>
            <a:r>
              <a:rPr lang="hr-HR" dirty="0" smtClean="0"/>
              <a:t>- </a:t>
            </a:r>
            <a:r>
              <a:rPr lang="en-GB" dirty="0" smtClean="0"/>
              <a:t>Central European Research Infrastructure Consortium (CERIC) </a:t>
            </a:r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pitchFamily="2" charset="2"/>
              <a:buChar char="q"/>
            </a:pPr>
            <a:r>
              <a:rPr lang="hr-HR" sz="3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  <a:r>
              <a:rPr lang="hr-HR" sz="3200" b="1" dirty="0" smtClean="0">
                <a:latin typeface="Calibri" pitchFamily="34" charset="0"/>
              </a:rPr>
              <a:t>RBI already prepared Integrated Data Management</a:t>
            </a:r>
            <a:r>
              <a:rPr lang="en-US" sz="3200" b="1" dirty="0" smtClean="0">
                <a:latin typeface="Calibri" pitchFamily="34" charset="0"/>
              </a:rPr>
              <a:t> </a:t>
            </a:r>
            <a:r>
              <a:rPr lang="en-US" sz="3200" b="1" dirty="0">
                <a:latin typeface="Calibri" pitchFamily="34" charset="0"/>
              </a:rPr>
              <a:t>system for DONES </a:t>
            </a:r>
            <a:r>
              <a:rPr lang="en-US" sz="3200" b="1" dirty="0" err="1" smtClean="0">
                <a:latin typeface="Calibri" pitchFamily="34" charset="0"/>
              </a:rPr>
              <a:t>PreP</a:t>
            </a:r>
            <a:r>
              <a:rPr lang="hr-HR" sz="3200" b="1" dirty="0" smtClean="0">
                <a:latin typeface="Calibri" pitchFamily="34" charset="0"/>
              </a:rPr>
              <a:t> </a:t>
            </a:r>
            <a:r>
              <a:rPr lang="hr-HR" sz="3200" dirty="0" smtClean="0">
                <a:latin typeface="Calibri" pitchFamily="34" charset="0"/>
              </a:rPr>
              <a:t>(</a:t>
            </a:r>
            <a:r>
              <a:rPr lang="hr-HR" dirty="0"/>
              <a:t>https://</a:t>
            </a:r>
            <a:r>
              <a:rPr lang="hr-HR" dirty="0" smtClean="0"/>
              <a:t>idm.dones.irb.hr)</a:t>
            </a:r>
            <a:endParaRPr lang="hr-HR" sz="3200" b="1" dirty="0" smtClean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4784726" y="396876"/>
            <a:ext cx="202311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r>
              <a:rPr lang="hr-HR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Motivation</a:t>
            </a:r>
            <a:endParaRPr lang="hr-HR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5" name="TextShape 3"/>
          <p:cNvSpPr txBox="1"/>
          <p:nvPr/>
        </p:nvSpPr>
        <p:spPr>
          <a:xfrm>
            <a:off x="120768" y="5622158"/>
            <a:ext cx="11672339" cy="26784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r">
              <a:lnSpc>
                <a:spcPct val="100000"/>
              </a:lnSpc>
            </a:pPr>
            <a:r>
              <a:rPr lang="hr-HR" spc="-1" dirty="0" smtClean="0">
                <a:latin typeface="Arial"/>
              </a:rPr>
              <a:t>Presented at: </a:t>
            </a:r>
            <a:r>
              <a:rPr lang="en-US" spc="-1" dirty="0" smtClean="0">
                <a:latin typeface="Arial"/>
              </a:rPr>
              <a:t>General </a:t>
            </a:r>
            <a:r>
              <a:rPr lang="en-US" spc="-1" dirty="0">
                <a:latin typeface="Arial"/>
              </a:rPr>
              <a:t>Assembly </a:t>
            </a:r>
            <a:r>
              <a:rPr lang="en-US" spc="-1" dirty="0" err="1">
                <a:latin typeface="Arial"/>
              </a:rPr>
              <a:t>Mtg</a:t>
            </a:r>
            <a:r>
              <a:rPr lang="en-US" spc="-1" dirty="0">
                <a:latin typeface="Arial"/>
              </a:rPr>
              <a:t>, Madrid (Spain) | October 10th </a:t>
            </a:r>
            <a:r>
              <a:rPr lang="en-US" spc="-1" dirty="0" smtClean="0">
                <a:latin typeface="Arial"/>
              </a:rPr>
              <a:t>2019</a:t>
            </a:r>
            <a:r>
              <a:rPr lang="hr-HR" spc="-1" dirty="0" smtClean="0">
                <a:latin typeface="Arial"/>
              </a:rPr>
              <a:t>, </a:t>
            </a:r>
            <a:r>
              <a:rPr lang="en-US" spc="-1" dirty="0">
                <a:latin typeface="Arial"/>
              </a:rPr>
              <a:t>A. </a:t>
            </a:r>
            <a:r>
              <a:rPr lang="en-US" spc="-1" dirty="0" err="1">
                <a:latin typeface="Arial"/>
              </a:rPr>
              <a:t>Vodopijevec</a:t>
            </a:r>
            <a:r>
              <a:rPr lang="en-US" spc="-1" dirty="0">
                <a:latin typeface="Arial"/>
              </a:rPr>
              <a:t>| WP1 T1.4 </a:t>
            </a:r>
            <a:r>
              <a:rPr lang="en-US" spc="-1" dirty="0" smtClean="0">
                <a:latin typeface="Arial"/>
              </a:rPr>
              <a:t>Reporting</a:t>
            </a:r>
            <a:endParaRPr lang="en-US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42025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1117" y="1233436"/>
            <a:ext cx="11651225" cy="4829739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bg2">
                  <a:lumMod val="20000"/>
                  <a:lumOff val="80000"/>
                </a:schemeClr>
              </a:buClr>
              <a:buNone/>
            </a:pPr>
            <a:r>
              <a:rPr lang="es-ES" sz="3200" b="1" dirty="0" smtClean="0"/>
              <a:t>D3.4-1</a:t>
            </a:r>
            <a:r>
              <a:rPr lang="hr-HR" sz="3200" b="1" dirty="0" smtClean="0"/>
              <a:t> </a:t>
            </a:r>
            <a:r>
              <a:rPr lang="en-US" sz="3200" b="1" dirty="0"/>
              <a:t>Report on User Access Strategy for </a:t>
            </a:r>
            <a:r>
              <a:rPr lang="en-US" sz="3200" b="1" dirty="0" smtClean="0"/>
              <a:t>DONES</a:t>
            </a:r>
            <a:r>
              <a:rPr lang="hr-HR" sz="3200" b="1" dirty="0" smtClean="0"/>
              <a:t> (2021)</a:t>
            </a:r>
          </a:p>
          <a:p>
            <a:pPr marL="0" indent="0">
              <a:buNone/>
            </a:pPr>
            <a:r>
              <a:rPr lang="hr-HR" dirty="0"/>
              <a:t>T</a:t>
            </a:r>
            <a:r>
              <a:rPr lang="en-GB" dirty="0" smtClean="0"/>
              <a:t>he </a:t>
            </a:r>
            <a:r>
              <a:rPr lang="en-GB" dirty="0"/>
              <a:t>scientific exploitation of DONES would be divided in three separate experimental </a:t>
            </a:r>
            <a:r>
              <a:rPr lang="en-GB" dirty="0" smtClean="0"/>
              <a:t>programmes</a:t>
            </a:r>
            <a:r>
              <a:rPr lang="hr-HR" dirty="0" smtClean="0"/>
              <a:t> (EPs)</a:t>
            </a:r>
            <a:r>
              <a:rPr lang="en-GB" dirty="0" smtClean="0"/>
              <a:t>:</a:t>
            </a: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lvl="0"/>
            <a:r>
              <a:rPr lang="en-GB" b="1" dirty="0"/>
              <a:t>EP.1</a:t>
            </a:r>
            <a:r>
              <a:rPr lang="en-GB" dirty="0"/>
              <a:t> 	An experimental program focused on </a:t>
            </a:r>
            <a:r>
              <a:rPr lang="en-GB" b="1" dirty="0"/>
              <a:t>high-priority fusion-related experiments</a:t>
            </a:r>
            <a:r>
              <a:rPr lang="en-GB" dirty="0"/>
              <a:t> i.e. irradiation campaigns of fusion materials’ samples;</a:t>
            </a:r>
            <a:endParaRPr lang="hr-HR" dirty="0"/>
          </a:p>
          <a:p>
            <a:pPr lvl="0"/>
            <a:r>
              <a:rPr lang="en-GB" b="1" dirty="0"/>
              <a:t>EP.2</a:t>
            </a:r>
            <a:r>
              <a:rPr lang="en-GB" dirty="0"/>
              <a:t> 	An experimental program focused on </a:t>
            </a:r>
            <a:r>
              <a:rPr lang="en-GB" b="1" dirty="0"/>
              <a:t>other fusion-related </a:t>
            </a:r>
            <a:r>
              <a:rPr lang="en-GB" b="1" dirty="0" smtClean="0"/>
              <a:t>experiments</a:t>
            </a:r>
            <a:r>
              <a:rPr lang="en-GB" dirty="0" smtClean="0"/>
              <a:t>;</a:t>
            </a:r>
            <a:endParaRPr lang="hr-HR" dirty="0" smtClean="0"/>
          </a:p>
          <a:p>
            <a:pPr lvl="0"/>
            <a:r>
              <a:rPr lang="en-GB" b="1" dirty="0" smtClean="0"/>
              <a:t>EP.3</a:t>
            </a:r>
            <a:r>
              <a:rPr lang="en-GB" dirty="0" smtClean="0"/>
              <a:t> 	An experimental program focused on so called </a:t>
            </a:r>
            <a:r>
              <a:rPr lang="en-GB" b="1" dirty="0" smtClean="0"/>
              <a:t>Complementary Research activity</a:t>
            </a:r>
            <a:r>
              <a:rPr lang="en-GB" dirty="0" smtClean="0"/>
              <a:t>, i.e. experiments related to research fields out of fusion.</a:t>
            </a:r>
            <a:endParaRPr lang="hr-HR" sz="3200" b="1" dirty="0" smtClean="0"/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pitchFamily="2" charset="2"/>
              <a:buChar char="q"/>
            </a:pPr>
            <a:endParaRPr lang="hr-HR" sz="3200" b="1" dirty="0" smtClean="0"/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3794282" y="354673"/>
            <a:ext cx="4821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r>
              <a:rPr lang="hr-HR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- </a:t>
            </a:r>
            <a:r>
              <a:rPr lang="hr-HR" sz="3200" b="1" dirty="0"/>
              <a:t>DOCUMENTS</a:t>
            </a:r>
            <a:endParaRPr lang="hr-HR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8965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88212" y="1101680"/>
            <a:ext cx="11886404" cy="5589917"/>
          </a:xfrm>
        </p:spPr>
        <p:txBody>
          <a:bodyPr>
            <a:normAutofit/>
          </a:bodyPr>
          <a:lstStyle/>
          <a:p>
            <a:pPr marL="0" indent="0" algn="ctr">
              <a:buClr>
                <a:schemeClr val="bg2">
                  <a:lumMod val="20000"/>
                  <a:lumOff val="80000"/>
                </a:schemeClr>
              </a:buClr>
              <a:buNone/>
            </a:pPr>
            <a:r>
              <a:rPr lang="en-US" sz="3200" b="1" u="sng" dirty="0"/>
              <a:t>Periodic Technical </a:t>
            </a:r>
            <a:r>
              <a:rPr lang="en-US" sz="3200" b="1" u="sng" dirty="0" smtClean="0"/>
              <a:t>Report</a:t>
            </a:r>
            <a:r>
              <a:rPr lang="hr-HR" sz="3200" b="1" u="sng" dirty="0" smtClean="0"/>
              <a:t>, </a:t>
            </a:r>
            <a:r>
              <a:rPr lang="en-US" sz="3200" b="1" u="sng" dirty="0" smtClean="0"/>
              <a:t>Part B</a:t>
            </a:r>
            <a:endParaRPr lang="hr-HR" sz="3200" b="1" u="sng" dirty="0" smtClean="0"/>
          </a:p>
          <a:p>
            <a:pPr marL="0" indent="0" algn="ctr">
              <a:buClr>
                <a:schemeClr val="bg2">
                  <a:lumMod val="20000"/>
                  <a:lumOff val="80000"/>
                </a:schemeClr>
              </a:buClr>
              <a:buNone/>
            </a:pPr>
            <a:r>
              <a:rPr lang="en-GB" dirty="0" smtClean="0"/>
              <a:t>Period covered by the report:</a:t>
            </a:r>
            <a:r>
              <a:rPr lang="hr-HR" dirty="0" smtClean="0"/>
              <a:t> </a:t>
            </a:r>
            <a:r>
              <a:rPr lang="en-GB" dirty="0" smtClean="0"/>
              <a:t>from [01/10/2019] to [01/04/2021]</a:t>
            </a:r>
            <a:endParaRPr lang="en-US" b="1" dirty="0" smtClean="0"/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pitchFamily="2" charset="2"/>
              <a:buChar char="q"/>
            </a:pPr>
            <a:r>
              <a:rPr lang="en-GB" b="1" u="sng" dirty="0" smtClean="0"/>
              <a:t>Work </a:t>
            </a:r>
            <a:r>
              <a:rPr lang="en-GB" b="1" u="sng" dirty="0"/>
              <a:t>package 8 </a:t>
            </a:r>
            <a:r>
              <a:rPr lang="en-GB" b="1" u="sng" dirty="0" smtClean="0"/>
              <a:t>Other </a:t>
            </a:r>
            <a:r>
              <a:rPr lang="en-GB" b="1" u="sng" dirty="0"/>
              <a:t>complementary experiments and Upgradeability</a:t>
            </a:r>
            <a:r>
              <a:rPr lang="en-GB" b="1" dirty="0"/>
              <a:t> </a:t>
            </a:r>
            <a:endParaRPr lang="hr-HR" b="1" dirty="0"/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pitchFamily="2" charset="2"/>
              <a:buChar char="q"/>
            </a:pPr>
            <a:r>
              <a:rPr lang="en-GB" i="1" u="sng" dirty="0"/>
              <a:t>Task 8.1 Other complementary experiments using </a:t>
            </a:r>
            <a:r>
              <a:rPr lang="en-GB" i="1" u="sng" dirty="0" smtClean="0"/>
              <a:t>neutrons </a:t>
            </a:r>
            <a:endParaRPr lang="hr-HR" i="1" u="sng" dirty="0" smtClean="0"/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pitchFamily="2" charset="2"/>
              <a:buChar char="q"/>
            </a:pPr>
            <a:r>
              <a:rPr lang="hr-HR" sz="2400" dirty="0" smtClean="0"/>
              <a:t>-</a:t>
            </a:r>
            <a:r>
              <a:rPr lang="en-GB" sz="2400" dirty="0" smtClean="0"/>
              <a:t>experiments </a:t>
            </a:r>
            <a:r>
              <a:rPr lang="en-GB" sz="2400" dirty="0"/>
              <a:t>that can take place in room R160 adjacent to the test </a:t>
            </a:r>
            <a:r>
              <a:rPr lang="en-GB" sz="2400" dirty="0" smtClean="0"/>
              <a:t>cell</a:t>
            </a:r>
            <a:endParaRPr lang="hr-HR" sz="2400" dirty="0" smtClean="0"/>
          </a:p>
          <a:p>
            <a:pPr marL="0" indent="0">
              <a:buClr>
                <a:schemeClr val="bg2">
                  <a:lumMod val="20000"/>
                  <a:lumOff val="80000"/>
                </a:schemeClr>
              </a:buClr>
              <a:buNone/>
            </a:pPr>
            <a:r>
              <a:rPr lang="hr-HR" sz="2400" dirty="0" smtClean="0"/>
              <a:t>Without moderator: the n</a:t>
            </a:r>
            <a:r>
              <a:rPr lang="en-GB" sz="2400" dirty="0" err="1" smtClean="0"/>
              <a:t>eutrons</a:t>
            </a:r>
            <a:r>
              <a:rPr lang="en-GB" sz="2400" dirty="0" smtClean="0"/>
              <a:t> </a:t>
            </a:r>
            <a:r>
              <a:rPr lang="en-GB" sz="2400" dirty="0"/>
              <a:t>with kinetic energy </a:t>
            </a:r>
            <a:r>
              <a:rPr lang="hr-HR" sz="2400" dirty="0" smtClean="0"/>
              <a:t>&gt;</a:t>
            </a:r>
            <a:r>
              <a:rPr lang="en-GB" sz="2400" dirty="0" smtClean="0"/>
              <a:t>1 </a:t>
            </a:r>
            <a:r>
              <a:rPr lang="en-GB" sz="2400" dirty="0"/>
              <a:t>MeV (10 MeV). At the entrance of room R160 the </a:t>
            </a:r>
            <a:r>
              <a:rPr lang="en-GB" sz="2400" dirty="0" smtClean="0"/>
              <a:t>flux </a:t>
            </a:r>
            <a:r>
              <a:rPr lang="en-GB" sz="2400" dirty="0"/>
              <a:t>1.67 1010 n/cm2/s</a:t>
            </a:r>
            <a:r>
              <a:rPr lang="en-GB" sz="2400" dirty="0" smtClean="0"/>
              <a:t>.</a:t>
            </a:r>
            <a:endParaRPr lang="hr-HR" sz="2400" dirty="0" smtClean="0"/>
          </a:p>
          <a:p>
            <a:pPr marL="0" indent="0">
              <a:buClr>
                <a:schemeClr val="bg2">
                  <a:lumMod val="20000"/>
                  <a:lumOff val="80000"/>
                </a:schemeClr>
              </a:buClr>
              <a:buNone/>
            </a:pPr>
            <a:r>
              <a:rPr lang="hr-HR" sz="2400" dirty="0" smtClean="0"/>
              <a:t>With </a:t>
            </a:r>
            <a:r>
              <a:rPr lang="en-GB" sz="2400" dirty="0" smtClean="0"/>
              <a:t>moderator </a:t>
            </a:r>
            <a:r>
              <a:rPr lang="en-GB" sz="2400" dirty="0"/>
              <a:t>placed at the entrance of room </a:t>
            </a:r>
            <a:r>
              <a:rPr lang="en-GB" sz="2400" dirty="0" smtClean="0"/>
              <a:t>R1</a:t>
            </a:r>
            <a:r>
              <a:rPr lang="hr-HR" sz="2400" dirty="0" smtClean="0"/>
              <a:t>: </a:t>
            </a:r>
            <a:r>
              <a:rPr lang="en-GB" sz="2400" dirty="0"/>
              <a:t>kinetic </a:t>
            </a:r>
            <a:r>
              <a:rPr lang="en-GB" sz="2400" dirty="0" smtClean="0"/>
              <a:t>energies </a:t>
            </a:r>
            <a:r>
              <a:rPr lang="hr-HR" sz="2400" dirty="0" smtClean="0"/>
              <a:t>&lt;</a:t>
            </a:r>
            <a:r>
              <a:rPr lang="en-GB" sz="2400" dirty="0" smtClean="0"/>
              <a:t>400 </a:t>
            </a:r>
            <a:r>
              <a:rPr lang="en-GB" sz="2400" dirty="0" err="1" smtClean="0"/>
              <a:t>meV</a:t>
            </a:r>
            <a:r>
              <a:rPr lang="hr-HR" sz="2400" dirty="0" smtClean="0"/>
              <a:t>, </a:t>
            </a:r>
            <a:r>
              <a:rPr lang="en-GB" sz="2400" dirty="0"/>
              <a:t>fluxes of about 9. 106 </a:t>
            </a:r>
            <a:r>
              <a:rPr lang="en-GB" sz="2400" dirty="0" smtClean="0"/>
              <a:t>n/cm2/s</a:t>
            </a:r>
            <a:r>
              <a:rPr lang="hr-HR" sz="2400" dirty="0" smtClean="0"/>
              <a:t>.</a:t>
            </a:r>
          </a:p>
          <a:p>
            <a:pPr marL="361950" indent="0">
              <a:buClr>
                <a:schemeClr val="bg2">
                  <a:lumMod val="20000"/>
                  <a:lumOff val="80000"/>
                </a:schemeClr>
              </a:buClr>
              <a:buNone/>
            </a:pPr>
            <a:r>
              <a:rPr lang="en-GB" i="1" u="sng" dirty="0" smtClean="0"/>
              <a:t>Task </a:t>
            </a:r>
            <a:r>
              <a:rPr lang="en-GB" i="1" u="sng" dirty="0"/>
              <a:t>8.2 Other complementary experiments using </a:t>
            </a:r>
            <a:r>
              <a:rPr lang="en-GB" i="1" u="sng" dirty="0" smtClean="0"/>
              <a:t>deuterons</a:t>
            </a:r>
            <a:endParaRPr lang="hr-HR" i="1" u="sng" dirty="0" smtClean="0"/>
          </a:p>
          <a:p>
            <a:pPr marL="0" indent="0">
              <a:buClr>
                <a:schemeClr val="bg2">
                  <a:lumMod val="20000"/>
                  <a:lumOff val="80000"/>
                </a:schemeClr>
              </a:buClr>
              <a:buNone/>
            </a:pPr>
            <a:r>
              <a:rPr lang="en-GB" sz="2400" dirty="0"/>
              <a:t>Measurements that could be conducted with a pulsed deuteron beam of </a:t>
            </a:r>
            <a:r>
              <a:rPr lang="en-GB" sz="2400" dirty="0" smtClean="0"/>
              <a:t>40</a:t>
            </a:r>
            <a:r>
              <a:rPr lang="hr-HR" sz="2400" dirty="0" smtClean="0"/>
              <a:t> M</a:t>
            </a:r>
            <a:r>
              <a:rPr lang="en-GB" sz="2400" dirty="0" smtClean="0"/>
              <a:t>eV </a:t>
            </a:r>
            <a:r>
              <a:rPr lang="en-GB" sz="2400" dirty="0"/>
              <a:t>or pulsed neutron beam produced in deuteron-induced </a:t>
            </a:r>
            <a:r>
              <a:rPr lang="en-GB" sz="2400" dirty="0" smtClean="0"/>
              <a:t>reactions</a:t>
            </a:r>
            <a:r>
              <a:rPr lang="hr-HR" sz="2400" dirty="0" smtClean="0"/>
              <a:t> in room R026.</a:t>
            </a:r>
            <a:endParaRPr lang="hr-HR" sz="2400" b="1" i="1" u="sng" dirty="0" smtClean="0"/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3794282" y="354673"/>
            <a:ext cx="4821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r>
              <a:rPr lang="hr-HR" sz="3200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Introduction - </a:t>
            </a:r>
            <a:r>
              <a:rPr lang="hr-HR" sz="3200" b="1" dirty="0"/>
              <a:t>DOCUMENTS</a:t>
            </a:r>
            <a:endParaRPr lang="hr-HR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71757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337" y="1066802"/>
            <a:ext cx="12069233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7823200" y="3339152"/>
            <a:ext cx="508000" cy="381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900" tIns="51951" rIns="103900" bIns="51951" anchor="ctr"/>
          <a:lstStyle/>
          <a:p>
            <a:pPr algn="ctr">
              <a:defRPr/>
            </a:pPr>
            <a:endParaRPr lang="hr-HR" sz="2400"/>
          </a:p>
        </p:txBody>
      </p:sp>
      <p:cxnSp>
        <p:nvCxnSpPr>
          <p:cNvPr id="7" name="Straight Arrow Connector 6"/>
          <p:cNvCxnSpPr>
            <a:stCxn id="69638" idx="0"/>
            <a:endCxn id="5" idx="2"/>
          </p:cNvCxnSpPr>
          <p:nvPr/>
        </p:nvCxnSpPr>
        <p:spPr>
          <a:xfrm flipH="1" flipV="1">
            <a:off x="8077200" y="3720152"/>
            <a:ext cx="2752043" cy="221206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638" name="TextBox 7"/>
          <p:cNvSpPr txBox="1">
            <a:spLocks noChangeArrowheads="1"/>
          </p:cNvSpPr>
          <p:nvPr/>
        </p:nvSpPr>
        <p:spPr bwMode="auto">
          <a:xfrm>
            <a:off x="9864043" y="5932218"/>
            <a:ext cx="1930400" cy="925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3900" tIns="51951" rIns="103900" bIns="51951">
            <a:spAutoFit/>
          </a:bodyPr>
          <a:lstStyle/>
          <a:p>
            <a:r>
              <a:rPr lang="hr-HR" sz="2667" b="1" dirty="0">
                <a:solidFill>
                  <a:srgbClr val="FF0000"/>
                </a:solidFill>
              </a:rPr>
              <a:t>Test </a:t>
            </a:r>
            <a:r>
              <a:rPr lang="hr-HR" sz="2667" b="1" dirty="0" smtClean="0">
                <a:solidFill>
                  <a:srgbClr val="FF0000"/>
                </a:solidFill>
              </a:rPr>
              <a:t>Cell (EP1, EP2)</a:t>
            </a:r>
            <a:endParaRPr lang="hr-HR" sz="2667" b="1" dirty="0">
              <a:solidFill>
                <a:srgbClr val="FF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8534400" y="3048000"/>
            <a:ext cx="2032000" cy="6858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900" tIns="51951" rIns="103900" bIns="51951" anchor="ctr"/>
          <a:lstStyle/>
          <a:p>
            <a:pPr algn="ctr">
              <a:defRPr/>
            </a:pPr>
            <a:endParaRPr lang="hr-HR" sz="2400"/>
          </a:p>
        </p:txBody>
      </p:sp>
      <p:sp>
        <p:nvSpPr>
          <p:cNvPr id="69640" name="TextBox 9"/>
          <p:cNvSpPr txBox="1">
            <a:spLocks noChangeArrowheads="1"/>
          </p:cNvSpPr>
          <p:nvPr/>
        </p:nvSpPr>
        <p:spPr bwMode="auto">
          <a:xfrm>
            <a:off x="6728219" y="87390"/>
            <a:ext cx="4752290" cy="925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3900" tIns="51951" rIns="103900" bIns="51951">
            <a:spAutoFit/>
          </a:bodyPr>
          <a:lstStyle/>
          <a:p>
            <a:r>
              <a:rPr lang="hr-HR" sz="2667" b="1" dirty="0" smtClean="0">
                <a:solidFill>
                  <a:srgbClr val="C00000"/>
                </a:solidFill>
              </a:rPr>
              <a:t>Complementary </a:t>
            </a:r>
            <a:r>
              <a:rPr lang="hr-HR" sz="2667" b="1" dirty="0">
                <a:solidFill>
                  <a:srgbClr val="C00000"/>
                </a:solidFill>
              </a:rPr>
              <a:t>Research </a:t>
            </a:r>
            <a:r>
              <a:rPr lang="hr-HR" sz="2667" b="1" dirty="0" smtClean="0">
                <a:solidFill>
                  <a:srgbClr val="C00000"/>
                </a:solidFill>
              </a:rPr>
              <a:t>activity using neutrons (EP3.1)</a:t>
            </a:r>
            <a:endParaRPr lang="hr-HR" sz="2667" b="1" dirty="0">
              <a:solidFill>
                <a:srgbClr val="C00000"/>
              </a:solidFill>
            </a:endParaRPr>
          </a:p>
        </p:txBody>
      </p:sp>
      <p:cxnSp>
        <p:nvCxnSpPr>
          <p:cNvPr id="11" name="Straight Arrow Connector 10"/>
          <p:cNvCxnSpPr>
            <a:stCxn id="69640" idx="2"/>
            <a:endCxn id="9" idx="0"/>
          </p:cNvCxnSpPr>
          <p:nvPr/>
        </p:nvCxnSpPr>
        <p:spPr>
          <a:xfrm>
            <a:off x="9104364" y="1013172"/>
            <a:ext cx="446036" cy="203482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7289547" y="3339576"/>
            <a:ext cx="432000" cy="360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2400"/>
          </a:p>
        </p:txBody>
      </p:sp>
      <p:sp>
        <p:nvSpPr>
          <p:cNvPr id="18" name="TextBox 9"/>
          <p:cNvSpPr txBox="1">
            <a:spLocks noChangeArrowheads="1"/>
          </p:cNvSpPr>
          <p:nvPr/>
        </p:nvSpPr>
        <p:spPr bwMode="auto">
          <a:xfrm>
            <a:off x="5999989" y="5877272"/>
            <a:ext cx="2976331" cy="925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3900" tIns="51951" rIns="103900" bIns="51951">
            <a:spAutoFit/>
          </a:bodyPr>
          <a:lstStyle/>
          <a:p>
            <a:pPr algn="r"/>
            <a:r>
              <a:rPr lang="hr-HR" sz="2667" dirty="0">
                <a:solidFill>
                  <a:srgbClr val="040498"/>
                </a:solidFill>
              </a:rPr>
              <a:t>Target Interface </a:t>
            </a:r>
          </a:p>
          <a:p>
            <a:pPr algn="r"/>
            <a:r>
              <a:rPr lang="hr-HR" sz="2667" dirty="0">
                <a:solidFill>
                  <a:srgbClr val="040498"/>
                </a:solidFill>
              </a:rPr>
              <a:t>Room  (TIR)</a:t>
            </a:r>
          </a:p>
        </p:txBody>
      </p:sp>
      <p:cxnSp>
        <p:nvCxnSpPr>
          <p:cNvPr id="19" name="Straight Arrow Connector 18"/>
          <p:cNvCxnSpPr>
            <a:stCxn id="18" idx="0"/>
            <a:endCxn id="13" idx="2"/>
          </p:cNvCxnSpPr>
          <p:nvPr/>
        </p:nvCxnSpPr>
        <p:spPr>
          <a:xfrm flipV="1">
            <a:off x="7488155" y="3699576"/>
            <a:ext cx="17392" cy="2177696"/>
          </a:xfrm>
          <a:prstGeom prst="straightConnector1">
            <a:avLst/>
          </a:prstGeom>
          <a:ln w="28575">
            <a:solidFill>
              <a:srgbClr val="04049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6726656" y="3555600"/>
            <a:ext cx="384000" cy="43200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2400"/>
          </a:p>
        </p:txBody>
      </p:sp>
      <p:cxnSp>
        <p:nvCxnSpPr>
          <p:cNvPr id="23" name="Straight Arrow Connector 22"/>
          <p:cNvCxnSpPr>
            <a:stCxn id="26" idx="2"/>
            <a:endCxn id="22" idx="0"/>
          </p:cNvCxnSpPr>
          <p:nvPr/>
        </p:nvCxnSpPr>
        <p:spPr>
          <a:xfrm>
            <a:off x="4560943" y="1090612"/>
            <a:ext cx="2357713" cy="2464988"/>
          </a:xfrm>
          <a:prstGeom prst="straightConnector1">
            <a:avLst/>
          </a:prstGeom>
          <a:ln w="28575">
            <a:solidFill>
              <a:srgbClr val="04049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9"/>
          <p:cNvSpPr txBox="1">
            <a:spLocks noChangeArrowheads="1"/>
          </p:cNvSpPr>
          <p:nvPr/>
        </p:nvSpPr>
        <p:spPr bwMode="auto">
          <a:xfrm>
            <a:off x="3054207" y="164830"/>
            <a:ext cx="3013472" cy="925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3900" tIns="51951" rIns="103900" bIns="51951">
            <a:spAutoFit/>
          </a:bodyPr>
          <a:lstStyle/>
          <a:p>
            <a:r>
              <a:rPr lang="hr-HR" sz="2667" dirty="0">
                <a:solidFill>
                  <a:srgbClr val="040498"/>
                </a:solidFill>
              </a:rPr>
              <a:t>Radiation Isolation </a:t>
            </a:r>
          </a:p>
          <a:p>
            <a:r>
              <a:rPr lang="hr-HR" sz="2667" dirty="0">
                <a:solidFill>
                  <a:srgbClr val="040498"/>
                </a:solidFill>
              </a:rPr>
              <a:t>Room (RIR)</a:t>
            </a:r>
          </a:p>
        </p:txBody>
      </p:sp>
      <p:sp>
        <p:nvSpPr>
          <p:cNvPr id="28" name="Rectangle 27"/>
          <p:cNvSpPr/>
          <p:nvPr/>
        </p:nvSpPr>
        <p:spPr>
          <a:xfrm>
            <a:off x="522358" y="3573016"/>
            <a:ext cx="4517525" cy="411416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900" tIns="51951" rIns="103900" bIns="51951" anchor="ctr"/>
          <a:lstStyle/>
          <a:p>
            <a:pPr algn="ctr">
              <a:defRPr/>
            </a:pPr>
            <a:endParaRPr lang="hr-HR" sz="2400"/>
          </a:p>
        </p:txBody>
      </p:sp>
      <p:sp>
        <p:nvSpPr>
          <p:cNvPr id="29" name="TextBox 9"/>
          <p:cNvSpPr txBox="1">
            <a:spLocks noChangeArrowheads="1"/>
          </p:cNvSpPr>
          <p:nvPr/>
        </p:nvSpPr>
        <p:spPr bwMode="auto">
          <a:xfrm>
            <a:off x="0" y="5949281"/>
            <a:ext cx="3013472" cy="925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3900" tIns="51951" rIns="103900" bIns="51951">
            <a:spAutoFit/>
          </a:bodyPr>
          <a:lstStyle/>
          <a:p>
            <a:pPr algn="r"/>
            <a:r>
              <a:rPr lang="hr-HR" sz="2667" dirty="0">
                <a:solidFill>
                  <a:srgbClr val="040498"/>
                </a:solidFill>
              </a:rPr>
              <a:t>Accelerator</a:t>
            </a:r>
          </a:p>
          <a:p>
            <a:pPr algn="r"/>
            <a:r>
              <a:rPr lang="hr-HR" sz="2667" dirty="0">
                <a:solidFill>
                  <a:srgbClr val="040498"/>
                </a:solidFill>
              </a:rPr>
              <a:t>Room</a:t>
            </a:r>
          </a:p>
        </p:txBody>
      </p:sp>
      <p:cxnSp>
        <p:nvCxnSpPr>
          <p:cNvPr id="30" name="Straight Arrow Connector 29"/>
          <p:cNvCxnSpPr/>
          <p:nvPr/>
        </p:nvCxnSpPr>
        <p:spPr>
          <a:xfrm flipV="1">
            <a:off x="1967541" y="4077072"/>
            <a:ext cx="864096" cy="1872208"/>
          </a:xfrm>
          <a:prstGeom prst="straightConnector1">
            <a:avLst/>
          </a:prstGeom>
          <a:ln w="28575">
            <a:solidFill>
              <a:srgbClr val="04049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5483541" y="3573016"/>
            <a:ext cx="1152000" cy="792040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2400"/>
          </a:p>
        </p:txBody>
      </p:sp>
      <p:sp>
        <p:nvSpPr>
          <p:cNvPr id="32" name="Rectangle 31"/>
          <p:cNvSpPr/>
          <p:nvPr/>
        </p:nvSpPr>
        <p:spPr>
          <a:xfrm>
            <a:off x="5135893" y="3573016"/>
            <a:ext cx="384043" cy="432048"/>
          </a:xfrm>
          <a:prstGeom prst="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2400"/>
          </a:p>
        </p:txBody>
      </p:sp>
      <p:sp>
        <p:nvSpPr>
          <p:cNvPr id="35" name="TextBox 9"/>
          <p:cNvSpPr txBox="1">
            <a:spLocks noChangeArrowheads="1"/>
          </p:cNvSpPr>
          <p:nvPr/>
        </p:nvSpPr>
        <p:spPr bwMode="auto">
          <a:xfrm>
            <a:off x="2639616" y="5949280"/>
            <a:ext cx="2976331" cy="925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103900" tIns="51951" rIns="103900" bIns="51951">
            <a:spAutoFit/>
          </a:bodyPr>
          <a:lstStyle/>
          <a:p>
            <a:pPr algn="r"/>
            <a:r>
              <a:rPr lang="hr-HR" sz="2667" dirty="0">
                <a:solidFill>
                  <a:srgbClr val="040498"/>
                </a:solidFill>
              </a:rPr>
              <a:t>Beam Transport </a:t>
            </a:r>
          </a:p>
          <a:p>
            <a:pPr algn="r"/>
            <a:r>
              <a:rPr lang="hr-HR" sz="2667" dirty="0">
                <a:solidFill>
                  <a:srgbClr val="040498"/>
                </a:solidFill>
              </a:rPr>
              <a:t>Room  (BTR)</a:t>
            </a:r>
          </a:p>
        </p:txBody>
      </p:sp>
      <p:cxnSp>
        <p:nvCxnSpPr>
          <p:cNvPr id="36" name="Straight Arrow Connector 35"/>
          <p:cNvCxnSpPr>
            <a:stCxn id="35" idx="0"/>
          </p:cNvCxnSpPr>
          <p:nvPr/>
        </p:nvCxnSpPr>
        <p:spPr>
          <a:xfrm flipV="1">
            <a:off x="4127782" y="4365104"/>
            <a:ext cx="1776197" cy="1584176"/>
          </a:xfrm>
          <a:prstGeom prst="straightConnector1">
            <a:avLst/>
          </a:prstGeom>
          <a:ln w="28575">
            <a:solidFill>
              <a:srgbClr val="040498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/>
          <p:cNvSpPr/>
          <p:nvPr/>
        </p:nvSpPr>
        <p:spPr>
          <a:xfrm>
            <a:off x="8585200" y="3018714"/>
            <a:ext cx="1981200" cy="730724"/>
          </a:xfrm>
          <a:prstGeom prst="rect">
            <a:avLst/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5562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11834" y="1526249"/>
            <a:ext cx="11715476" cy="4267200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pitchFamily="2" charset="2"/>
              <a:buChar char="q"/>
            </a:pPr>
            <a:r>
              <a:rPr lang="hr-HR" sz="3200" b="1" dirty="0" smtClean="0"/>
              <a:t>REQUREMENTS:</a:t>
            </a:r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pitchFamily="2" charset="2"/>
              <a:buChar char="q"/>
            </a:pPr>
            <a:endParaRPr lang="hr-HR" sz="3200" b="1" dirty="0" smtClean="0"/>
          </a:p>
          <a:p>
            <a:pPr marL="627063" indent="-449263">
              <a:buClr>
                <a:schemeClr val="tx1">
                  <a:lumMod val="65000"/>
                  <a:lumOff val="35000"/>
                </a:schemeClr>
              </a:buClr>
              <a:buFont typeface="Wingdings" pitchFamily="2" charset="2"/>
              <a:buChar char="q"/>
            </a:pPr>
            <a:r>
              <a:rPr lang="en-GB" dirty="0" smtClean="0"/>
              <a:t>the administration should be </a:t>
            </a:r>
            <a:r>
              <a:rPr lang="en-GB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user friendly and kept to a minimum</a:t>
            </a:r>
            <a:endParaRPr lang="hr-HR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27063" indent="-449263">
              <a:buClr>
                <a:schemeClr val="tx1">
                  <a:lumMod val="65000"/>
                  <a:lumOff val="35000"/>
                </a:schemeClr>
              </a:buClr>
              <a:buFont typeface="Wingdings" pitchFamily="2" charset="2"/>
              <a:buChar char="q"/>
            </a:pP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evaluation</a:t>
            </a:r>
            <a:r>
              <a:rPr lang="hr-HR" dirty="0" smtClean="0"/>
              <a:t> process of proposals 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by specialists </a:t>
            </a:r>
            <a:r>
              <a:rPr lang="hr-HR" dirty="0" smtClean="0"/>
              <a:t>(different fields)</a:t>
            </a:r>
          </a:p>
          <a:p>
            <a:pPr marL="627063" indent="-449263">
              <a:buClr>
                <a:schemeClr val="tx1">
                  <a:lumMod val="65000"/>
                  <a:lumOff val="35000"/>
                </a:schemeClr>
              </a:buClr>
              <a:buFont typeface="Wingdings" pitchFamily="2" charset="2"/>
              <a:buChar char="q"/>
            </a:pP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beam/experimental time</a:t>
            </a:r>
            <a:r>
              <a:rPr lang="hr-HR" dirty="0" smtClean="0"/>
              <a:t> shoud be assigned </a:t>
            </a:r>
            <a:r>
              <a:rPr lang="hr-HR" dirty="0"/>
              <a:t>to users by </a:t>
            </a:r>
            <a:r>
              <a:rPr lang="hr-HR" dirty="0" smtClean="0"/>
              <a:t>IFMIF-DONES (?!)</a:t>
            </a:r>
            <a:endParaRPr lang="hr-HR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2722275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893459" y="1571611"/>
            <a:ext cx="10789213" cy="4267200"/>
          </a:xfrm>
        </p:spPr>
        <p:txBody>
          <a:bodyPr>
            <a:normAutofit/>
          </a:bodyPr>
          <a:lstStyle/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pitchFamily="2" charset="2"/>
              <a:buChar char="q"/>
            </a:pP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 </a:t>
            </a:r>
            <a:r>
              <a:rPr lang="en-US" sz="3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Motivation and introduction </a:t>
            </a:r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pitchFamily="2" charset="2"/>
              <a:buChar char="q"/>
            </a:pP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Software application specification</a:t>
            </a:r>
          </a:p>
          <a:p>
            <a:pPr>
              <a:buClr>
                <a:schemeClr val="bg2">
                  <a:lumMod val="20000"/>
                  <a:lumOff val="80000"/>
                </a:schemeClr>
              </a:buClr>
              <a:buFont typeface="Wingdings" pitchFamily="2" charset="2"/>
              <a:buChar char="q"/>
            </a:pPr>
            <a:r>
              <a:rPr lang="en-US" sz="3200" b="1" dirty="0" smtClean="0"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3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Example of on-line users’ access form</a:t>
            </a:r>
          </a:p>
          <a:p>
            <a:pPr marL="534988" indent="-534988">
              <a:buClr>
                <a:schemeClr val="bg2">
                  <a:lumMod val="20000"/>
                  <a:lumOff val="80000"/>
                </a:schemeClr>
              </a:buClr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Instead of conclusion - </a:t>
            </a:r>
            <a:r>
              <a:rPr lang="en-US" sz="3200" b="1" u="sng" dirty="0" smtClean="0">
                <a:solidFill>
                  <a:schemeClr val="bg1">
                    <a:lumMod val="85000"/>
                  </a:schemeClr>
                </a:solidFill>
              </a:rPr>
              <a:t>input needed</a:t>
            </a:r>
            <a:endParaRPr lang="en-US" sz="3200" b="1" dirty="0">
              <a:solidFill>
                <a:schemeClr val="bg1">
                  <a:lumMod val="85000"/>
                </a:scheme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</a:endParaRP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4784726" y="396876"/>
            <a:ext cx="166263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>
            <a:spAutoFit/>
          </a:bodyPr>
          <a:lstStyle/>
          <a:p>
            <a:r>
              <a:rPr lang="hr-HR" sz="3200">
                <a:effectLst>
                  <a:outerShdw blurRad="38100" dist="38100" dir="2700000" algn="tl">
                    <a:srgbClr val="000000"/>
                  </a:outerShdw>
                </a:effectLst>
              </a:rPr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3715514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11027</TotalTime>
  <Words>834</Words>
  <Application>Microsoft Office PowerPoint</Application>
  <PresentationFormat>Widescreen</PresentationFormat>
  <Paragraphs>149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Arial</vt:lpstr>
      <vt:lpstr>Calibri</vt:lpstr>
      <vt:lpstr>Calibri Light</vt:lpstr>
      <vt:lpstr>Times New Roman</vt:lpstr>
      <vt:lpstr>Wingdings</vt:lpstr>
      <vt:lpstr>Office Theme</vt:lpstr>
      <vt:lpstr>Draft of users’ form on the  Request for Transnational Access on IFMIF-DONES Facility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Tungsten doped titania porous thin films for photocatalytic purification of water</dc:title>
  <dc:creator>gajovic@irb.hr</dc:creator>
  <cp:lastModifiedBy>gajovic@irb.hr</cp:lastModifiedBy>
  <cp:revision>284</cp:revision>
  <dcterms:created xsi:type="dcterms:W3CDTF">2022-05-13T14:16:51Z</dcterms:created>
  <dcterms:modified xsi:type="dcterms:W3CDTF">2023-10-20T11:04:45Z</dcterms:modified>
</cp:coreProperties>
</file>