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36" r:id="rId2"/>
    <p:sldId id="350" r:id="rId3"/>
    <p:sldId id="395" r:id="rId4"/>
    <p:sldId id="396" r:id="rId5"/>
    <p:sldId id="433" r:id="rId6"/>
    <p:sldId id="434" r:id="rId7"/>
    <p:sldId id="271" r:id="rId8"/>
    <p:sldId id="261" r:id="rId9"/>
    <p:sldId id="265" r:id="rId10"/>
    <p:sldId id="266" r:id="rId11"/>
    <p:sldId id="267" r:id="rId12"/>
    <p:sldId id="269" r:id="rId13"/>
    <p:sldId id="270" r:id="rId14"/>
    <p:sldId id="258" r:id="rId15"/>
    <p:sldId id="268" r:id="rId16"/>
    <p:sldId id="436" r:id="rId17"/>
    <p:sldId id="437" r:id="rId18"/>
    <p:sldId id="435" r:id="rId19"/>
    <p:sldId id="438" r:id="rId20"/>
    <p:sldId id="348" r:id="rId21"/>
    <p:sldId id="338" r:id="rId22"/>
    <p:sldId id="408" r:id="rId23"/>
    <p:sldId id="409" r:id="rId24"/>
    <p:sldId id="424" r:id="rId25"/>
    <p:sldId id="431" r:id="rId26"/>
    <p:sldId id="432" r:id="rId27"/>
    <p:sldId id="425" r:id="rId28"/>
    <p:sldId id="426" r:id="rId29"/>
    <p:sldId id="427" r:id="rId30"/>
    <p:sldId id="428" r:id="rId31"/>
    <p:sldId id="429" r:id="rId32"/>
    <p:sldId id="430" r:id="rId33"/>
    <p:sldId id="418" r:id="rId34"/>
    <p:sldId id="419" r:id="rId35"/>
    <p:sldId id="420" r:id="rId36"/>
    <p:sldId id="421" r:id="rId37"/>
    <p:sldId id="422" r:id="rId38"/>
    <p:sldId id="416" r:id="rId39"/>
    <p:sldId id="404" r:id="rId40"/>
    <p:sldId id="406" r:id="rId41"/>
    <p:sldId id="405" r:id="rId42"/>
    <p:sldId id="407" r:id="rId43"/>
    <p:sldId id="387" r:id="rId44"/>
    <p:sldId id="388" r:id="rId45"/>
    <p:sldId id="389" r:id="rId46"/>
    <p:sldId id="390" r:id="rId47"/>
    <p:sldId id="397" r:id="rId48"/>
    <p:sldId id="399" r:id="rId49"/>
    <p:sldId id="403" r:id="rId50"/>
    <p:sldId id="400" r:id="rId51"/>
    <p:sldId id="401" r:id="rId52"/>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Ángela García Sanz" initials="ÁGS" lastIdx="9" clrIdx="0"/>
  <p:cmAuthor id="1" name="Serikov, Arkady (INR)" initials="SA(" lastIdx="1" clrIdx="1">
    <p:extLst>
      <p:ext uri="{19B8F6BF-5375-455C-9EA6-DF929625EA0E}">
        <p15:presenceInfo xmlns:p15="http://schemas.microsoft.com/office/powerpoint/2012/main" userId="S-1-5-21-1202744845-3101423955-345487624-689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E8A"/>
    <a:srgbClr val="DDA0DD"/>
    <a:srgbClr val="FFC7CE"/>
    <a:srgbClr val="FF3300"/>
    <a:srgbClr val="003399"/>
    <a:srgbClr val="C00000"/>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16" autoAdjust="0"/>
    <p:restoredTop sz="94675" autoAdjust="0"/>
  </p:normalViewPr>
  <p:slideViewPr>
    <p:cSldViewPr>
      <p:cViewPr varScale="1">
        <p:scale>
          <a:sx n="252" d="100"/>
          <a:sy n="252" d="100"/>
        </p:scale>
        <p:origin x="660" y="2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74" d="100"/>
          <a:sy n="74" d="100"/>
        </p:scale>
        <p:origin x="-2760"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J:\Conf_2023\ICFRM-21\BB\BB_TRTM_v2.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J:\Conf_2023\ICFRM-21\BB\BB_TRTM_v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J:\Conf_2023\ICFRM-21\BB\BB_TRTM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Total</a:t>
            </a:r>
            <a:r>
              <a:rPr lang="en-US" sz="2000" b="1" baseline="0" dirty="0"/>
              <a:t> neutron flux at 7 CER detectors for 5 variants of TC configurations</a:t>
            </a:r>
          </a:p>
        </c:rich>
      </c:tx>
      <c:layout>
        <c:manualLayout>
          <c:xMode val="edge"/>
          <c:yMode val="edge"/>
          <c:x val="0.19984350990735328"/>
          <c:y val="1.2843180823045806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0273340156737793E-2"/>
          <c:y val="0.12271029668875538"/>
          <c:w val="0.89124980921712715"/>
          <c:h val="0.79373630850917021"/>
        </c:manualLayout>
      </c:layout>
      <c:barChart>
        <c:barDir val="col"/>
        <c:grouping val="clustered"/>
        <c:varyColors val="0"/>
        <c:ser>
          <c:idx val="0"/>
          <c:order val="0"/>
          <c:tx>
            <c:v>TC liner 8 mm</c:v>
          </c:tx>
          <c:spPr>
            <a:solidFill>
              <a:schemeClr val="accent1"/>
            </a:solidFill>
            <a:ln>
              <a:noFill/>
            </a:ln>
            <a:effectLst/>
          </c:spPr>
          <c:invertIfNegative val="0"/>
          <c:dLbls>
            <c:dLbl>
              <c:idx val="0"/>
              <c:layout>
                <c:manualLayout>
                  <c:x val="-1.9851960893234086E-2"/>
                  <c:y val="-1.652007801602291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DC1-4390-9F8C-8D06B195DB68}"/>
                </c:ext>
              </c:extLst>
            </c:dLbl>
            <c:dLbl>
              <c:idx val="1"/>
              <c:layout>
                <c:manualLayout>
                  <c:x val="-1.465201465201469E-2"/>
                  <c:y val="-6.384675705814587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DC1-4390-9F8C-8D06B195DB68}"/>
                </c:ext>
              </c:extLst>
            </c:dLbl>
            <c:dLbl>
              <c:idx val="2"/>
              <c:layout>
                <c:manualLayout>
                  <c:x val="-4.0544664896748385E-3"/>
                  <c:y val="-3.135454085348548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16D-42E3-9297-12CEFFD1228C}"/>
                </c:ext>
              </c:extLst>
            </c:dLbl>
            <c:dLbl>
              <c:idx val="3"/>
              <c:layout>
                <c:manualLayout>
                  <c:x val="-5.0680831120935481E-3"/>
                  <c:y val="-1.567727042674270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16D-42E3-9297-12CEFFD1228C}"/>
                </c:ext>
              </c:extLst>
            </c:dLbl>
            <c:dLbl>
              <c:idx val="4"/>
              <c:layout>
                <c:manualLayout>
                  <c:x val="-5.6173662425482258E-3"/>
                  <c:y val="-2.977217953139995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16D-42E3-9297-12CEFFD1228C}"/>
                </c:ext>
              </c:extLst>
            </c:dLbl>
            <c:dLbl>
              <c:idx val="5"/>
              <c:layout>
                <c:manualLayout>
                  <c:x val="-1.0136166224187096E-3"/>
                  <c:y val="-2.155624683677122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16D-42E3-9297-12CEFFD1228C}"/>
                </c:ext>
              </c:extLst>
            </c:dLbl>
            <c:dLbl>
              <c:idx val="6"/>
              <c:layout>
                <c:manualLayout>
                  <c:x val="-2.0272332448374192E-3"/>
                  <c:y val="-2.939488205014264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16D-42E3-9297-12CEFFD1228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'total flux'!$K$3:$K$9</c:f>
              <c:numCache>
                <c:formatCode>0.000E+00</c:formatCode>
                <c:ptCount val="7"/>
                <c:pt idx="0">
                  <c:v>875210936993.43103</c:v>
                </c:pt>
                <c:pt idx="1">
                  <c:v>608573687239.60693</c:v>
                </c:pt>
                <c:pt idx="2">
                  <c:v>32321350.032857783</c:v>
                </c:pt>
                <c:pt idx="3">
                  <c:v>108910243.23634207</c:v>
                </c:pt>
                <c:pt idx="4">
                  <c:v>21516078240.066624</c:v>
                </c:pt>
                <c:pt idx="5">
                  <c:v>268980041.69764698</c:v>
                </c:pt>
                <c:pt idx="6">
                  <c:v>65094597.233577475</c:v>
                </c:pt>
              </c:numCache>
            </c:numRef>
          </c:val>
          <c:extLst>
            <c:ext xmlns:c16="http://schemas.microsoft.com/office/drawing/2014/chart" uri="{C3380CC4-5D6E-409C-BE32-E72D297353CC}">
              <c16:uniqueId val="{00000002-DDC1-4390-9F8C-8D06B195DB68}"/>
            </c:ext>
          </c:extLst>
        </c:ser>
        <c:ser>
          <c:idx val="1"/>
          <c:order val="1"/>
          <c:tx>
            <c:v>TC liner 15 mm</c:v>
          </c:tx>
          <c:spPr>
            <a:solidFill>
              <a:schemeClr val="accent2"/>
            </a:solidFill>
            <a:ln>
              <a:noFill/>
            </a:ln>
            <a:effectLst/>
          </c:spPr>
          <c:invertIfNegative val="0"/>
          <c:dLbls>
            <c:dLbl>
              <c:idx val="4"/>
              <c:layout>
                <c:manualLayout>
                  <c:x val="0"/>
                  <c:y val="-1.587849575008001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16D-42E3-9297-12CEFFD1228C}"/>
                </c:ext>
              </c:extLst>
            </c:dLbl>
            <c:dLbl>
              <c:idx val="6"/>
              <c:layout>
                <c:manualLayout>
                  <c:x val="6.0816997345122569E-3"/>
                  <c:y val="-1.56772704267427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16D-42E3-9297-12CEFFD122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'total flux'!$L$3:$L$9</c:f>
              <c:numCache>
                <c:formatCode>0.000E+00</c:formatCode>
                <c:ptCount val="7"/>
                <c:pt idx="0">
                  <c:v>858753321159.33472</c:v>
                </c:pt>
                <c:pt idx="1">
                  <c:v>566097222365.1687</c:v>
                </c:pt>
                <c:pt idx="2">
                  <c:v>27206199.173643898</c:v>
                </c:pt>
                <c:pt idx="3">
                  <c:v>91769368.932628244</c:v>
                </c:pt>
                <c:pt idx="4">
                  <c:v>18227744524.418037</c:v>
                </c:pt>
                <c:pt idx="5">
                  <c:v>225148633.55801767</c:v>
                </c:pt>
                <c:pt idx="6">
                  <c:v>54965870.627145186</c:v>
                </c:pt>
              </c:numCache>
            </c:numRef>
          </c:val>
          <c:extLst>
            <c:ext xmlns:c16="http://schemas.microsoft.com/office/drawing/2014/chart" uri="{C3380CC4-5D6E-409C-BE32-E72D297353CC}">
              <c16:uniqueId val="{00000003-DDC1-4390-9F8C-8D06B195DB68}"/>
            </c:ext>
          </c:extLst>
        </c:ser>
        <c:ser>
          <c:idx val="2"/>
          <c:order val="2"/>
          <c:tx>
            <c:v>TC liner 25 mm</c:v>
          </c:tx>
          <c:spPr>
            <a:solidFill>
              <a:schemeClr val="accent3"/>
            </a:solidFill>
            <a:ln>
              <a:noFill/>
            </a:ln>
            <a:effectLst/>
          </c:spPr>
          <c:invertIfNegative val="0"/>
          <c:dLbls>
            <c:dLbl>
              <c:idx val="0"/>
              <c:layout>
                <c:manualLayout>
                  <c:x val="1.9818998399922377E-2"/>
                  <c:y val="-1.030394770951375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DC1-4390-9F8C-8D06B195DB68}"/>
                </c:ext>
              </c:extLst>
            </c:dLbl>
            <c:dLbl>
              <c:idx val="1"/>
              <c:layout>
                <c:manualLayout>
                  <c:x val="2.0272332448374192E-3"/>
                  <c:y val="-2.70454517399301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DC1-4390-9F8C-8D06B195DB68}"/>
                </c:ext>
              </c:extLst>
            </c:dLbl>
            <c:dLbl>
              <c:idx val="2"/>
              <c:layout>
                <c:manualLayout>
                  <c:x val="7.0953163569308928E-3"/>
                  <c:y val="1.959658803342766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16D-42E3-9297-12CEFFD1228C}"/>
                </c:ext>
              </c:extLst>
            </c:dLbl>
            <c:dLbl>
              <c:idx val="3"/>
              <c:layout>
                <c:manualLayout>
                  <c:x val="1.4190632713861858E-2"/>
                  <c:y val="5.878976410028515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16D-42E3-9297-12CEFFD1228C}"/>
                </c:ext>
              </c:extLst>
            </c:dLbl>
            <c:dLbl>
              <c:idx val="4"/>
              <c:layout>
                <c:manualLayout>
                  <c:x val="1.797557197615406E-2"/>
                  <c:y val="5.954435906279955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16D-42E3-9297-12CEFFD1228C}"/>
                </c:ext>
              </c:extLst>
            </c:dLbl>
            <c:dLbl>
              <c:idx val="5"/>
              <c:layout>
                <c:manualLayout>
                  <c:x val="1.6217865958699354E-2"/>
                  <c:y val="7.838635213371282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16D-42E3-9297-12CEFFD1228C}"/>
                </c:ext>
              </c:extLst>
            </c:dLbl>
            <c:dLbl>
              <c:idx val="6"/>
              <c:layout>
                <c:manualLayout>
                  <c:x val="9.1225496017683858E-3"/>
                  <c:y val="3.919317606685676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16D-42E3-9297-12CEFFD122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'total flux'!$M$3:$M$9</c:f>
              <c:numCache>
                <c:formatCode>0.000E+00</c:formatCode>
                <c:ptCount val="7"/>
                <c:pt idx="0">
                  <c:v>814665412486.09106</c:v>
                </c:pt>
                <c:pt idx="1">
                  <c:v>567822064060.92712</c:v>
                </c:pt>
                <c:pt idx="2">
                  <c:v>21468533.160059065</c:v>
                </c:pt>
                <c:pt idx="3">
                  <c:v>72078714.122407898</c:v>
                </c:pt>
                <c:pt idx="4">
                  <c:v>14739430218.726439</c:v>
                </c:pt>
                <c:pt idx="5">
                  <c:v>179597995.97464177</c:v>
                </c:pt>
                <c:pt idx="6">
                  <c:v>43906336.627299592</c:v>
                </c:pt>
              </c:numCache>
            </c:numRef>
          </c:val>
          <c:extLst>
            <c:ext xmlns:c16="http://schemas.microsoft.com/office/drawing/2014/chart" uri="{C3380CC4-5D6E-409C-BE32-E72D297353CC}">
              <c16:uniqueId val="{00000006-DDC1-4390-9F8C-8D06B195DB68}"/>
            </c:ext>
          </c:extLst>
        </c:ser>
        <c:ser>
          <c:idx val="3"/>
          <c:order val="3"/>
          <c:tx>
            <c:v>TRTM inside TC (8 mm liner in front of NBT)</c:v>
          </c:tx>
          <c:spPr>
            <a:solidFill>
              <a:schemeClr val="accent4"/>
            </a:solidFill>
            <a:ln>
              <a:noFill/>
            </a:ln>
            <a:effectLst/>
          </c:spPr>
          <c:invertIfNegative val="0"/>
          <c:dLbls>
            <c:dLbl>
              <c:idx val="0"/>
              <c:layout>
                <c:manualLayout>
                  <c:x val="1.013616622418691E-3"/>
                  <c:y val="-1.567727042674270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16D-42E3-9297-12CEFFD1228C}"/>
                </c:ext>
              </c:extLst>
            </c:dLbl>
            <c:dLbl>
              <c:idx val="1"/>
              <c:layout>
                <c:manualLayout>
                  <c:x val="2.3313182315630319E-2"/>
                  <c:y val="-1.371761162339987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16D-42E3-9297-12CEFFD122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'total flux'!$N$3:$N$9</c:f>
              <c:numCache>
                <c:formatCode>0.000E+00</c:formatCode>
                <c:ptCount val="7"/>
                <c:pt idx="0">
                  <c:v>236403579933.05106</c:v>
                </c:pt>
                <c:pt idx="1">
                  <c:v>945096867223.47668</c:v>
                </c:pt>
                <c:pt idx="2">
                  <c:v>470005.66780780989</c:v>
                </c:pt>
                <c:pt idx="3">
                  <c:v>1465514.5714358892</c:v>
                </c:pt>
                <c:pt idx="4">
                  <c:v>216685508.64336425</c:v>
                </c:pt>
                <c:pt idx="5">
                  <c:v>4372487.8512848364</c:v>
                </c:pt>
                <c:pt idx="6">
                  <c:v>803118.04351106181</c:v>
                </c:pt>
              </c:numCache>
            </c:numRef>
          </c:val>
          <c:extLst>
            <c:ext xmlns:c16="http://schemas.microsoft.com/office/drawing/2014/chart" uri="{C3380CC4-5D6E-409C-BE32-E72D297353CC}">
              <c16:uniqueId val="{00000007-DDC1-4390-9F8C-8D06B195DB68}"/>
            </c:ext>
          </c:extLst>
        </c:ser>
        <c:ser>
          <c:idx val="4"/>
          <c:order val="4"/>
          <c:tx>
            <c:v>HCPB BB inside TC (8 mm liner in front of NBT)</c:v>
          </c:tx>
          <c:spPr>
            <a:solidFill>
              <a:schemeClr val="accent5"/>
            </a:solidFill>
            <a:ln>
              <a:noFill/>
            </a:ln>
            <a:effectLst/>
          </c:spPr>
          <c:invertIfNegative val="0"/>
          <c:dLbls>
            <c:dLbl>
              <c:idx val="0"/>
              <c:layout>
                <c:manualLayout>
                  <c:x val="1.5204249336280624E-2"/>
                  <c:y val="1.175795282005699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16D-42E3-9297-12CEFFD1228C}"/>
                </c:ext>
              </c:extLst>
            </c:dLbl>
            <c:dLbl>
              <c:idx val="1"/>
              <c:layout>
                <c:manualLayout>
                  <c:x val="3.7503815029492217E-2"/>
                  <c:y val="5.878976410028515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16D-42E3-9297-12CEFFD122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'total flux'!$O$3:$O$9</c:f>
              <c:numCache>
                <c:formatCode>0.000E+00</c:formatCode>
                <c:ptCount val="7"/>
                <c:pt idx="0">
                  <c:v>207539935756.78091</c:v>
                </c:pt>
                <c:pt idx="1">
                  <c:v>920337331670.34937</c:v>
                </c:pt>
                <c:pt idx="2">
                  <c:v>171775.17031145561</c:v>
                </c:pt>
                <c:pt idx="3">
                  <c:v>592176.55527847097</c:v>
                </c:pt>
                <c:pt idx="4">
                  <c:v>73379462.531920493</c:v>
                </c:pt>
                <c:pt idx="5">
                  <c:v>1728965.7821439393</c:v>
                </c:pt>
                <c:pt idx="6">
                  <c:v>285289.04460877803</c:v>
                </c:pt>
              </c:numCache>
            </c:numRef>
          </c:val>
          <c:extLst>
            <c:ext xmlns:c16="http://schemas.microsoft.com/office/drawing/2014/chart" uri="{C3380CC4-5D6E-409C-BE32-E72D297353CC}">
              <c16:uniqueId val="{00000008-DDC1-4390-9F8C-8D06B195DB68}"/>
            </c:ext>
          </c:extLst>
        </c:ser>
        <c:dLbls>
          <c:dLblPos val="outEnd"/>
          <c:showLegendKey val="0"/>
          <c:showVal val="1"/>
          <c:showCatName val="0"/>
          <c:showSerName val="0"/>
          <c:showPercent val="0"/>
          <c:showBubbleSize val="0"/>
        </c:dLbls>
        <c:gapWidth val="219"/>
        <c:overlap val="-27"/>
        <c:axId val="565712208"/>
        <c:axId val="565715160"/>
      </c:barChart>
      <c:catAx>
        <c:axId val="56571220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Detector #</a:t>
                </a:r>
              </a:p>
            </c:rich>
          </c:tx>
          <c:layout>
            <c:manualLayout>
              <c:xMode val="edge"/>
              <c:yMode val="edge"/>
              <c:x val="0.47395077799261071"/>
              <c:y val="0.9548454599038459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5715160"/>
        <c:crosses val="autoZero"/>
        <c:auto val="1"/>
        <c:lblAlgn val="ctr"/>
        <c:lblOffset val="100"/>
        <c:noMultiLvlLbl val="0"/>
      </c:catAx>
      <c:valAx>
        <c:axId val="565715160"/>
        <c:scaling>
          <c:logBase val="10"/>
          <c:orientation val="minMax"/>
          <c:min val="1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Total neutron flux, n/cm2/s</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E+00" sourceLinked="0"/>
        <c:majorTickMark val="out"/>
        <c:minorTickMark val="out"/>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65712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i="0" baseline="0">
                <a:effectLst/>
              </a:rPr>
              <a:t>Epithermal neutron flux (0.625E-6 MeV&lt;En&lt; 0.5 MeV) </a:t>
            </a:r>
            <a:r>
              <a:rPr lang="en-US" sz="1800" b="1" i="0" u="none" strike="noStrike" baseline="0">
                <a:effectLst/>
              </a:rPr>
              <a:t>at 7 CER detectors for 5 variants of TC configurations</a:t>
            </a:r>
            <a:r>
              <a:rPr lang="en-US" sz="1800" b="1" i="0" baseline="0">
                <a:effectLst/>
              </a:rPr>
              <a:t> </a:t>
            </a:r>
            <a:endParaRPr lang="en-US" sz="1800" b="1">
              <a:effectLst/>
            </a:endParaRPr>
          </a:p>
        </c:rich>
      </c:tx>
      <c:layout>
        <c:manualLayout>
          <c:xMode val="edge"/>
          <c:yMode val="edge"/>
          <c:x val="0.17090568376464618"/>
          <c:y val="3.5537300681487511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445070388530214E-2"/>
          <c:y val="0.18701242272213936"/>
          <c:w val="0.87801304918576795"/>
          <c:h val="0.71652862953362417"/>
        </c:manualLayout>
      </c:layout>
      <c:barChart>
        <c:barDir val="col"/>
        <c:grouping val="clustered"/>
        <c:varyColors val="0"/>
        <c:ser>
          <c:idx val="0"/>
          <c:order val="0"/>
          <c:spPr>
            <a:solidFill>
              <a:schemeClr val="accent1"/>
            </a:solidFill>
            <a:ln>
              <a:noFill/>
            </a:ln>
            <a:effectLst/>
          </c:spPr>
          <c:invertIfNegative val="0"/>
          <c:dLbls>
            <c:dLbl>
              <c:idx val="0"/>
              <c:layout>
                <c:manualLayout>
                  <c:x val="-1.9163948839801461E-2"/>
                  <c:y val="-4.52357679064184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B0-404F-9BBC-4058026FBC9E}"/>
                </c:ext>
              </c:extLst>
            </c:dLbl>
            <c:dLbl>
              <c:idx val="1"/>
              <c:layout>
                <c:manualLayout>
                  <c:x val="-5.3233191221671115E-3"/>
                  <c:y val="-4.32954366547782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A0-4E82-B3CC-3B47E079AF7D}"/>
                </c:ext>
              </c:extLst>
            </c:dLbl>
            <c:dLbl>
              <c:idx val="2"/>
              <c:layout>
                <c:manualLayout>
                  <c:x val="-4.2586552977336573E-3"/>
                  <c:y val="-3.14875902943841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A0-4E82-B3CC-3B47E079AF7D}"/>
                </c:ext>
              </c:extLst>
            </c:dLbl>
            <c:dLbl>
              <c:idx val="3"/>
              <c:layout>
                <c:manualLayout>
                  <c:x val="-8.5173105954673145E-3"/>
                  <c:y val="-3.34555646877831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A0-4E82-B3CC-3B47E079AF7D}"/>
                </c:ext>
              </c:extLst>
            </c:dLbl>
            <c:dLbl>
              <c:idx val="4"/>
              <c:layout>
                <c:manualLayout>
                  <c:x val="-1.0646638244334143E-3"/>
                  <c:y val="-7.8718975735961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A0-4E82-B3CC-3B47E079AF7D}"/>
                </c:ext>
              </c:extLst>
            </c:dLbl>
            <c:dLbl>
              <c:idx val="5"/>
              <c:layout>
                <c:manualLayout>
                  <c:x val="0"/>
                  <c:y val="-2.36156927207881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AA0-4E82-B3CC-3B47E079AF7D}"/>
                </c:ext>
              </c:extLst>
            </c:dLbl>
            <c:dLbl>
              <c:idx val="6"/>
              <c:layout>
                <c:manualLayout>
                  <c:x val="-1.0646638244334145E-2"/>
                  <c:y val="-2.16477183273891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AA0-4E82-B3CC-3B47E079AF7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'epithermal flux'!$K$3:$K$9</c:f>
              <c:numCache>
                <c:formatCode>0.000E+00</c:formatCode>
                <c:ptCount val="7"/>
                <c:pt idx="0">
                  <c:v>561707530091.01538</c:v>
                </c:pt>
                <c:pt idx="1">
                  <c:v>440133047936.69373</c:v>
                </c:pt>
                <c:pt idx="2">
                  <c:v>11222239.763840729</c:v>
                </c:pt>
                <c:pt idx="3">
                  <c:v>41368819.370799594</c:v>
                </c:pt>
                <c:pt idx="4">
                  <c:v>1772550148.8608503</c:v>
                </c:pt>
                <c:pt idx="5">
                  <c:v>100152492.80586824</c:v>
                </c:pt>
                <c:pt idx="6">
                  <c:v>14119849.123812886</c:v>
                </c:pt>
              </c:numCache>
            </c:numRef>
          </c:val>
          <c:extLst>
            <c:ext xmlns:c16="http://schemas.microsoft.com/office/drawing/2014/chart" uri="{C3380CC4-5D6E-409C-BE32-E72D297353CC}">
              <c16:uniqueId val="{00000000-C1B0-404F-9BBC-4058026FBC9E}"/>
            </c:ext>
          </c:extLst>
        </c:ser>
        <c:ser>
          <c:idx val="1"/>
          <c:order val="1"/>
          <c:spPr>
            <a:solidFill>
              <a:schemeClr val="accent2"/>
            </a:solidFill>
            <a:ln>
              <a:noFill/>
            </a:ln>
            <a:effectLst/>
          </c:spPr>
          <c:invertIfNegative val="0"/>
          <c:dLbls>
            <c:dLbl>
              <c:idx val="1"/>
              <c:layout>
                <c:manualLayout>
                  <c:x val="4.2586552977336182E-3"/>
                  <c:y val="-3.9359487867980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AA0-4E82-B3CC-3B47E079AF7D}"/>
                </c:ext>
              </c:extLst>
            </c:dLbl>
            <c:dLbl>
              <c:idx val="2"/>
              <c:layout>
                <c:manualLayout>
                  <c:x val="0"/>
                  <c:y val="-1.57437951471920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A0-4E82-B3CC-3B47E079AF7D}"/>
                </c:ext>
              </c:extLst>
            </c:dLbl>
            <c:dLbl>
              <c:idx val="3"/>
              <c:layout>
                <c:manualLayout>
                  <c:x val="1.0646638244334143E-3"/>
                  <c:y val="-1.57437951471920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A0-4E82-B3CC-3B47E079AF7D}"/>
                </c:ext>
              </c:extLst>
            </c:dLbl>
            <c:dLbl>
              <c:idx val="6"/>
              <c:layout>
                <c:manualLayout>
                  <c:x val="0"/>
                  <c:y val="-7.87189757359604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AA0-4E82-B3CC-3B47E079AF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'epithermal flux'!$L$3:$L$9</c:f>
              <c:numCache>
                <c:formatCode>0.000E+00</c:formatCode>
                <c:ptCount val="7"/>
                <c:pt idx="0">
                  <c:v>556998533212.28394</c:v>
                </c:pt>
                <c:pt idx="1">
                  <c:v>413078697047.86011</c:v>
                </c:pt>
                <c:pt idx="2">
                  <c:v>9382154.2479749937</c:v>
                </c:pt>
                <c:pt idx="3">
                  <c:v>34622129.214280434</c:v>
                </c:pt>
                <c:pt idx="4">
                  <c:v>1462406969.9484186</c:v>
                </c:pt>
                <c:pt idx="5">
                  <c:v>83949370.107524902</c:v>
                </c:pt>
                <c:pt idx="6">
                  <c:v>11776023.700255122</c:v>
                </c:pt>
              </c:numCache>
            </c:numRef>
          </c:val>
          <c:extLst>
            <c:ext xmlns:c16="http://schemas.microsoft.com/office/drawing/2014/chart" uri="{C3380CC4-5D6E-409C-BE32-E72D297353CC}">
              <c16:uniqueId val="{00000001-C1B0-404F-9BBC-4058026FBC9E}"/>
            </c:ext>
          </c:extLst>
        </c:ser>
        <c:ser>
          <c:idx val="2"/>
          <c:order val="2"/>
          <c:spPr>
            <a:solidFill>
              <a:schemeClr val="accent3"/>
            </a:solidFill>
            <a:ln>
              <a:noFill/>
            </a:ln>
            <a:effectLst/>
          </c:spPr>
          <c:invertIfNegative val="0"/>
          <c:dLbls>
            <c:dLbl>
              <c:idx val="0"/>
              <c:layout>
                <c:manualLayout>
                  <c:x val="2.0228612664234875E-2"/>
                  <c:y val="-2.36949260462192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B0-404F-9BBC-4058026FBC9E}"/>
                </c:ext>
              </c:extLst>
            </c:dLbl>
            <c:dLbl>
              <c:idx val="1"/>
              <c:layout>
                <c:manualLayout>
                  <c:x val="-2.1293276488668286E-3"/>
                  <c:y val="-2.36156927207881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AA0-4E82-B3CC-3B47E079AF7D}"/>
                </c:ext>
              </c:extLst>
            </c:dLbl>
            <c:dLbl>
              <c:idx val="2"/>
              <c:layout>
                <c:manualLayout>
                  <c:x val="2.2357940313101704E-2"/>
                  <c:y val="-1.96797439339901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A0-4E82-B3CC-3B47E079AF7D}"/>
                </c:ext>
              </c:extLst>
            </c:dLbl>
            <c:dLbl>
              <c:idx val="5"/>
              <c:layout>
                <c:manualLayout>
                  <c:x val="3.1939914733002434E-3"/>
                  <c:y val="1.96797439339893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AA0-4E82-B3CC-3B47E079AF7D}"/>
                </c:ext>
              </c:extLst>
            </c:dLbl>
            <c:dLbl>
              <c:idx val="6"/>
              <c:layout>
                <c:manualLayout>
                  <c:x val="1.5969957366501215E-2"/>
                  <c:y val="9.83987196699505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AA0-4E82-B3CC-3B47E079AF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'epithermal flux'!$M$3:$M$9</c:f>
              <c:numCache>
                <c:formatCode>0.000E+00</c:formatCode>
                <c:ptCount val="7"/>
                <c:pt idx="0">
                  <c:v>533107386817.40173</c:v>
                </c:pt>
                <c:pt idx="1">
                  <c:v>414478265828.6745</c:v>
                </c:pt>
                <c:pt idx="2">
                  <c:v>7374097.2605530368</c:v>
                </c:pt>
                <c:pt idx="3">
                  <c:v>26685616.010358579</c:v>
                </c:pt>
                <c:pt idx="4">
                  <c:v>1112085466.005713</c:v>
                </c:pt>
                <c:pt idx="5">
                  <c:v>66017069.238484763</c:v>
                </c:pt>
                <c:pt idx="6">
                  <c:v>9197585.4108338002</c:v>
                </c:pt>
              </c:numCache>
            </c:numRef>
          </c:val>
          <c:extLst>
            <c:ext xmlns:c16="http://schemas.microsoft.com/office/drawing/2014/chart" uri="{C3380CC4-5D6E-409C-BE32-E72D297353CC}">
              <c16:uniqueId val="{00000002-C1B0-404F-9BBC-4058026FBC9E}"/>
            </c:ext>
          </c:extLst>
        </c:ser>
        <c:ser>
          <c:idx val="3"/>
          <c:order val="3"/>
          <c:spPr>
            <a:solidFill>
              <a:schemeClr val="accent4"/>
            </a:solidFill>
            <a:ln>
              <a:noFill/>
            </a:ln>
            <a:effectLst/>
          </c:spPr>
          <c:invertIfNegative val="0"/>
          <c:dLbls>
            <c:dLbl>
              <c:idx val="1"/>
              <c:layout>
                <c:manualLayout>
                  <c:x val="1.1711302068767559E-2"/>
                  <c:y val="-1.377582075379309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A0-4E82-B3CC-3B47E079AF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'epithermal flux'!$N$3:$N$9</c:f>
              <c:numCache>
                <c:formatCode>0.00E+00</c:formatCode>
                <c:ptCount val="7"/>
                <c:pt idx="0">
                  <c:v>187312436680.03476</c:v>
                </c:pt>
                <c:pt idx="1">
                  <c:v>726853662071.92639</c:v>
                </c:pt>
                <c:pt idx="2">
                  <c:v>223281.48899968379</c:v>
                </c:pt>
                <c:pt idx="3">
                  <c:v>652047.77138039551</c:v>
                </c:pt>
                <c:pt idx="4">
                  <c:v>96865612.275015652</c:v>
                </c:pt>
                <c:pt idx="5">
                  <c:v>1974408.7008457934</c:v>
                </c:pt>
                <c:pt idx="6">
                  <c:v>372110.99297772156</c:v>
                </c:pt>
              </c:numCache>
            </c:numRef>
          </c:val>
          <c:extLst>
            <c:ext xmlns:c16="http://schemas.microsoft.com/office/drawing/2014/chart" uri="{C3380CC4-5D6E-409C-BE32-E72D297353CC}">
              <c16:uniqueId val="{00000003-C1B0-404F-9BBC-4058026FBC9E}"/>
            </c:ext>
          </c:extLst>
        </c:ser>
        <c:ser>
          <c:idx val="4"/>
          <c:order val="4"/>
          <c:spPr>
            <a:solidFill>
              <a:schemeClr val="accent5"/>
            </a:solidFill>
            <a:ln>
              <a:noFill/>
            </a:ln>
            <a:effectLst/>
          </c:spPr>
          <c:invertIfNegative val="0"/>
          <c:dLbls>
            <c:dLbl>
              <c:idx val="0"/>
              <c:layout>
                <c:manualLayout>
                  <c:x val="3.1939914733002434E-3"/>
                  <c:y val="-3.44653469763188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B0-404F-9BBC-4058026FBC9E}"/>
                </c:ext>
              </c:extLst>
            </c:dLbl>
            <c:dLbl>
              <c:idx val="1"/>
              <c:layout>
                <c:manualLayout>
                  <c:x val="5.3233191221670723E-2"/>
                  <c:y val="-5.90392318019703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A0-4E82-B3CC-3B47E079AF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'epithermal flux'!$O$3:$O$9</c:f>
              <c:numCache>
                <c:formatCode>0.00E+00</c:formatCode>
                <c:ptCount val="7"/>
                <c:pt idx="0">
                  <c:v>166056597727.23608</c:v>
                </c:pt>
                <c:pt idx="1">
                  <c:v>706501723724.05029</c:v>
                </c:pt>
                <c:pt idx="2">
                  <c:v>85148.873898798687</c:v>
                </c:pt>
                <c:pt idx="3">
                  <c:v>302612.33242345625</c:v>
                </c:pt>
                <c:pt idx="4">
                  <c:v>48763741.037911594</c:v>
                </c:pt>
                <c:pt idx="5">
                  <c:v>850910.14470917918</c:v>
                </c:pt>
                <c:pt idx="6">
                  <c:v>159947.15857391685</c:v>
                </c:pt>
              </c:numCache>
            </c:numRef>
          </c:val>
          <c:extLst>
            <c:ext xmlns:c16="http://schemas.microsoft.com/office/drawing/2014/chart" uri="{C3380CC4-5D6E-409C-BE32-E72D297353CC}">
              <c16:uniqueId val="{00000004-C1B0-404F-9BBC-4058026FBC9E}"/>
            </c:ext>
          </c:extLst>
        </c:ser>
        <c:dLbls>
          <c:dLblPos val="outEnd"/>
          <c:showLegendKey val="0"/>
          <c:showVal val="1"/>
          <c:showCatName val="0"/>
          <c:showSerName val="0"/>
          <c:showPercent val="0"/>
          <c:showBubbleSize val="0"/>
        </c:dLbls>
        <c:gapWidth val="219"/>
        <c:overlap val="-27"/>
        <c:axId val="719649208"/>
        <c:axId val="719647896"/>
      </c:barChart>
      <c:catAx>
        <c:axId val="71964920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Detector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9647896"/>
        <c:crosses val="autoZero"/>
        <c:auto val="1"/>
        <c:lblAlgn val="ctr"/>
        <c:lblOffset val="100"/>
        <c:noMultiLvlLbl val="0"/>
      </c:catAx>
      <c:valAx>
        <c:axId val="719647896"/>
        <c:scaling>
          <c:logBase val="10"/>
          <c:orientation val="minMax"/>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u="none" strike="noStrike" baseline="0">
                    <a:effectLst/>
                  </a:rPr>
                  <a:t>Epithermal neutron flux (0.625E-6 MeV &lt;En &lt; 0.5 MeV) , n/cm2/s</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E+00" sourceLinked="0"/>
        <c:majorTickMark val="out"/>
        <c:minorTickMark val="out"/>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9649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i="0" baseline="0">
                <a:effectLst/>
              </a:rPr>
              <a:t>Thermal neutron flux (En&lt; 0.625E-6 MeV) </a:t>
            </a:r>
            <a:r>
              <a:rPr lang="en-US" sz="1800" b="1" i="0" u="none" strike="noStrike" baseline="0">
                <a:effectLst/>
              </a:rPr>
              <a:t>at 7 CER detectors for 5 variants of TC configurations </a:t>
            </a:r>
            <a:endParaRPr lang="en-US" sz="1800" b="1">
              <a:effectLst/>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244060865922E-2"/>
          <c:y val="0.1171068113530251"/>
          <c:w val="0.93347559391340784"/>
          <c:h val="0.80468095960190456"/>
        </c:manualLayout>
      </c:layout>
      <c:barChart>
        <c:barDir val="col"/>
        <c:grouping val="clustered"/>
        <c:varyColors val="0"/>
        <c:ser>
          <c:idx val="0"/>
          <c:order val="0"/>
          <c:spPr>
            <a:solidFill>
              <a:schemeClr val="accent1"/>
            </a:solidFill>
            <a:ln>
              <a:noFill/>
            </a:ln>
            <a:effectLst/>
          </c:spPr>
          <c:invertIfNegative val="0"/>
          <c:dLbls>
            <c:dLbl>
              <c:idx val="0"/>
              <c:layout>
                <c:manualLayout>
                  <c:x val="-1.9219546634309313E-3"/>
                  <c:y val="-3.22816075253921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A1-42EC-A60B-06510B6BC963}"/>
                </c:ext>
              </c:extLst>
            </c:dLbl>
            <c:dLbl>
              <c:idx val="1"/>
              <c:layout>
                <c:manualLayout>
                  <c:x val="-2.062781245068861E-2"/>
                  <c:y val="-3.94408571800807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A1-42EC-A60B-06510B6BC963}"/>
                </c:ext>
              </c:extLst>
            </c:dLbl>
            <c:dLbl>
              <c:idx val="2"/>
              <c:layout>
                <c:manualLayout>
                  <c:x val="3.9590369048940998E-17"/>
                  <c:y val="-2.7942368315303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72-4D68-9480-FF516ED6FB76}"/>
                </c:ext>
              </c:extLst>
            </c:dLbl>
            <c:dLbl>
              <c:idx val="3"/>
              <c:layout>
                <c:manualLayout>
                  <c:x val="-1.7275996974660056E-2"/>
                  <c:y val="-3.19341352174892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172-4D68-9480-FF516ED6FB76}"/>
                </c:ext>
              </c:extLst>
            </c:dLbl>
            <c:dLbl>
              <c:idx val="4"/>
              <c:layout>
                <c:manualLayout>
                  <c:x val="-3.4551993949320112E-2"/>
                  <c:y val="-9.97941725546538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72-4D68-9480-FF516ED6FB76}"/>
                </c:ext>
              </c:extLst>
            </c:dLbl>
            <c:dLbl>
              <c:idx val="5"/>
              <c:layout>
                <c:manualLayout>
                  <c:x val="-2.1594996218326657E-3"/>
                  <c:y val="-1.19753007065584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172-4D68-9480-FF516ED6FB76}"/>
                </c:ext>
              </c:extLst>
            </c:dLbl>
            <c:dLbl>
              <c:idx val="6"/>
              <c:layout>
                <c:manualLayout>
                  <c:x val="-7.558248676413617E-3"/>
                  <c:y val="-2.39506014131169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172-4D68-9480-FF516ED6FB7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'thermal flux'!$K$3:$K$9</c:f>
              <c:numCache>
                <c:formatCode>0.000E+00</c:formatCode>
                <c:ptCount val="7"/>
                <c:pt idx="0">
                  <c:v>100867130924.15344</c:v>
                </c:pt>
                <c:pt idx="1">
                  <c:v>86089892873.589233</c:v>
                </c:pt>
                <c:pt idx="2">
                  <c:v>9662168.3579313699</c:v>
                </c:pt>
                <c:pt idx="3">
                  <c:v>33000374.914043836</c:v>
                </c:pt>
                <c:pt idx="4">
                  <c:v>705984021.07280958</c:v>
                </c:pt>
                <c:pt idx="5">
                  <c:v>91833121.406557411</c:v>
                </c:pt>
                <c:pt idx="6">
                  <c:v>10929050.725653281</c:v>
                </c:pt>
              </c:numCache>
            </c:numRef>
          </c:val>
          <c:extLst>
            <c:ext xmlns:c16="http://schemas.microsoft.com/office/drawing/2014/chart" uri="{C3380CC4-5D6E-409C-BE32-E72D297353CC}">
              <c16:uniqueId val="{00000002-72A1-42EC-A60B-06510B6BC963}"/>
            </c:ext>
          </c:extLst>
        </c:ser>
        <c:ser>
          <c:idx val="1"/>
          <c:order val="1"/>
          <c:spPr>
            <a:solidFill>
              <a:schemeClr val="accent2"/>
            </a:solidFill>
            <a:ln>
              <a:noFill/>
            </a:ln>
            <a:effectLst/>
          </c:spPr>
          <c:invertIfNegative val="0"/>
          <c:dLbls>
            <c:dLbl>
              <c:idx val="1"/>
              <c:layout>
                <c:manualLayout>
                  <c:x val="-9.8769051207687406E-3"/>
                  <c:y val="-1.99588345109307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A1-42EC-A60B-06510B6BC963}"/>
                </c:ext>
              </c:extLst>
            </c:dLbl>
            <c:dLbl>
              <c:idx val="2"/>
              <c:layout>
                <c:manualLayout>
                  <c:x val="8.6379984873299499E-3"/>
                  <c:y val="-1.1975300706558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172-4D68-9480-FF516ED6FB76}"/>
                </c:ext>
              </c:extLst>
            </c:dLbl>
            <c:dLbl>
              <c:idx val="3"/>
              <c:layout>
                <c:manualLayout>
                  <c:x val="4.318999243665014E-3"/>
                  <c:y val="-1.79629510598376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172-4D68-9480-FF516ED6FB76}"/>
                </c:ext>
              </c:extLst>
            </c:dLbl>
            <c:dLbl>
              <c:idx val="4"/>
              <c:layout>
                <c:manualLayout>
                  <c:x val="-7.9180738097881996E-17"/>
                  <c:y val="-1.79629510598376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172-4D68-9480-FF516ED6FB76}"/>
                </c:ext>
              </c:extLst>
            </c:dLbl>
            <c:dLbl>
              <c:idx val="6"/>
              <c:layout>
                <c:manualLayout>
                  <c:x val="-1.5836147619576399E-16"/>
                  <c:y val="-1.19753007065584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172-4D68-9480-FF516ED6FB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'thermal flux'!$L$3:$L$9</c:f>
              <c:numCache>
                <c:formatCode>0.000E+00</c:formatCode>
                <c:ptCount val="7"/>
                <c:pt idx="0">
                  <c:v>101170321090.7435</c:v>
                </c:pt>
                <c:pt idx="1">
                  <c:v>83874456065.750046</c:v>
                </c:pt>
                <c:pt idx="2">
                  <c:v>8069474.6019550283</c:v>
                </c:pt>
                <c:pt idx="3">
                  <c:v>27400433.91532455</c:v>
                </c:pt>
                <c:pt idx="4">
                  <c:v>587786437.89802957</c:v>
                </c:pt>
                <c:pt idx="5">
                  <c:v>75686561.133346438</c:v>
                </c:pt>
                <c:pt idx="6">
                  <c:v>9122580.0598207209</c:v>
                </c:pt>
              </c:numCache>
            </c:numRef>
          </c:val>
          <c:extLst>
            <c:ext xmlns:c16="http://schemas.microsoft.com/office/drawing/2014/chart" uri="{C3380CC4-5D6E-409C-BE32-E72D297353CC}">
              <c16:uniqueId val="{00000004-72A1-42EC-A60B-06510B6BC963}"/>
            </c:ext>
          </c:extLst>
        </c:ser>
        <c:ser>
          <c:idx val="2"/>
          <c:order val="2"/>
          <c:spPr>
            <a:solidFill>
              <a:schemeClr val="accent3"/>
            </a:solidFill>
            <a:ln>
              <a:noFill/>
            </a:ln>
            <a:effectLst/>
          </c:spPr>
          <c:invertIfNegative val="0"/>
          <c:dLbls>
            <c:dLbl>
              <c:idx val="0"/>
              <c:layout>
                <c:manualLayout>
                  <c:x val="1.7006654659622051E-2"/>
                  <c:y val="-2.06536219705593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A1-42EC-A60B-06510B6BC963}"/>
                </c:ext>
              </c:extLst>
            </c:dLbl>
            <c:dLbl>
              <c:idx val="2"/>
              <c:layout>
                <c:manualLayout>
                  <c:x val="2.4834245651073832E-2"/>
                  <c:y val="-7.318154780726103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172-4D68-9480-FF516ED6FB76}"/>
                </c:ext>
              </c:extLst>
            </c:dLbl>
            <c:dLbl>
              <c:idx val="3"/>
              <c:layout>
                <c:manualLayout>
                  <c:x val="8.6379984873300279E-3"/>
                  <c:y val="1.39711841576515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172-4D68-9480-FF516ED6FB76}"/>
                </c:ext>
              </c:extLst>
            </c:dLbl>
            <c:dLbl>
              <c:idx val="4"/>
              <c:layout>
                <c:manualLayout>
                  <c:x val="2.6993745272906339E-2"/>
                  <c:y val="-3.99176690218622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72-4D68-9480-FF516ED6FB76}"/>
                </c:ext>
              </c:extLst>
            </c:dLbl>
            <c:dLbl>
              <c:idx val="5"/>
              <c:layout>
                <c:manualLayout>
                  <c:x val="2.2674746029241324E-2"/>
                  <c:y val="1.19753007065583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172-4D68-9480-FF516ED6FB76}"/>
                </c:ext>
              </c:extLst>
            </c:dLbl>
            <c:dLbl>
              <c:idx val="6"/>
              <c:layout>
                <c:manualLayout>
                  <c:x val="1.7275996974660056E-2"/>
                  <c:y val="1.9958834510930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172-4D68-9480-FF516ED6FB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'thermal flux'!$M$3:$M$9</c:f>
              <c:numCache>
                <c:formatCode>0.000E+00</c:formatCode>
                <c:ptCount val="7"/>
                <c:pt idx="0">
                  <c:v>98468168572.561401</c:v>
                </c:pt>
                <c:pt idx="1">
                  <c:v>84138852214.961456</c:v>
                </c:pt>
                <c:pt idx="2">
                  <c:v>6438693.4114932688</c:v>
                </c:pt>
                <c:pt idx="3">
                  <c:v>22374240.107006956</c:v>
                </c:pt>
                <c:pt idx="4">
                  <c:v>469581029.88182813</c:v>
                </c:pt>
                <c:pt idx="5">
                  <c:v>60546275.466936991</c:v>
                </c:pt>
                <c:pt idx="6">
                  <c:v>7282361.9930650545</c:v>
                </c:pt>
              </c:numCache>
            </c:numRef>
          </c:val>
          <c:extLst>
            <c:ext xmlns:c16="http://schemas.microsoft.com/office/drawing/2014/chart" uri="{C3380CC4-5D6E-409C-BE32-E72D297353CC}">
              <c16:uniqueId val="{00000006-72A1-42EC-A60B-06510B6BC963}"/>
            </c:ext>
          </c:extLst>
        </c:ser>
        <c:ser>
          <c:idx val="3"/>
          <c:order val="3"/>
          <c:spPr>
            <a:solidFill>
              <a:schemeClr val="accent4"/>
            </a:solidFill>
            <a:ln>
              <a:noFill/>
            </a:ln>
            <a:effectLst/>
          </c:spPr>
          <c:invertIfNegative val="0"/>
          <c:dLbls>
            <c:dLbl>
              <c:idx val="0"/>
              <c:layout>
                <c:manualLayout>
                  <c:x val="1.2956997730995044E-2"/>
                  <c:y val="-3.19341352174892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172-4D68-9480-FF516ED6FB76}"/>
                </c:ext>
              </c:extLst>
            </c:dLbl>
            <c:dLbl>
              <c:idx val="1"/>
              <c:layout>
                <c:manualLayout>
                  <c:x val="1.2956997730995044E-2"/>
                  <c:y val="-1.19753007065584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172-4D68-9480-FF516ED6FB76}"/>
                </c:ext>
              </c:extLst>
            </c:dLbl>
            <c:dLbl>
              <c:idx val="4"/>
              <c:layout>
                <c:manualLayout>
                  <c:x val="8.6379984873300279E-3"/>
                  <c:y val="7.98353380437223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172-4D68-9480-FF516ED6FB76}"/>
                </c:ext>
              </c:extLst>
            </c:dLbl>
            <c:dLbl>
              <c:idx val="5"/>
              <c:layout>
                <c:manualLayout>
                  <c:x val="1.187724792007879E-2"/>
                  <c:y val="-7.98353380437230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172-4D68-9480-FF516ED6FB76}"/>
                </c:ext>
              </c:extLst>
            </c:dLbl>
            <c:dLbl>
              <c:idx val="6"/>
              <c:layout>
                <c:manualLayout>
                  <c:x val="1.2956997730995044E-2"/>
                  <c:y val="-3.9917669021861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172-4D68-9480-FF516ED6FB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'thermal flux'!$N$3:$N$9</c:f>
              <c:numCache>
                <c:formatCode>0.00E+00</c:formatCode>
                <c:ptCount val="7"/>
                <c:pt idx="0">
                  <c:v>36039940560.283707</c:v>
                </c:pt>
                <c:pt idx="1">
                  <c:v>123997616162.89577</c:v>
                </c:pt>
                <c:pt idx="2">
                  <c:v>190141.2170862786</c:v>
                </c:pt>
                <c:pt idx="3">
                  <c:v>618751.20758360706</c:v>
                </c:pt>
                <c:pt idx="4">
                  <c:v>19304442.704012394</c:v>
                </c:pt>
                <c:pt idx="5">
                  <c:v>1950352.9026472056</c:v>
                </c:pt>
                <c:pt idx="6">
                  <c:v>223228.54233752083</c:v>
                </c:pt>
              </c:numCache>
            </c:numRef>
          </c:val>
          <c:extLst>
            <c:ext xmlns:c16="http://schemas.microsoft.com/office/drawing/2014/chart" uri="{C3380CC4-5D6E-409C-BE32-E72D297353CC}">
              <c16:uniqueId val="{00000007-72A1-42EC-A60B-06510B6BC963}"/>
            </c:ext>
          </c:extLst>
        </c:ser>
        <c:ser>
          <c:idx val="4"/>
          <c:order val="4"/>
          <c:spPr>
            <a:solidFill>
              <a:schemeClr val="accent5"/>
            </a:solidFill>
            <a:ln>
              <a:noFill/>
            </a:ln>
            <a:effectLst/>
          </c:spPr>
          <c:invertIfNegative val="0"/>
          <c:dLbls>
            <c:dLbl>
              <c:idx val="0"/>
              <c:layout>
                <c:manualLayout>
                  <c:x val="1.6196247163743824E-2"/>
                  <c:y val="-1.9958834510930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172-4D68-9480-FF516ED6FB76}"/>
                </c:ext>
              </c:extLst>
            </c:dLbl>
            <c:dLbl>
              <c:idx val="1"/>
              <c:layout>
                <c:manualLayout>
                  <c:x val="2.5566209261129551E-2"/>
                  <c:y val="7.029876328607417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2A1-42EC-A60B-06510B6BC963}"/>
                </c:ext>
              </c:extLst>
            </c:dLbl>
            <c:dLbl>
              <c:idx val="2"/>
              <c:layout>
                <c:manualLayout>
                  <c:x val="7.5582486764137749E-3"/>
                  <c:y val="-3.99176690218629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172-4D68-9480-FF516ED6FB76}"/>
                </c:ext>
              </c:extLst>
            </c:dLbl>
            <c:dLbl>
              <c:idx val="3"/>
              <c:layout>
                <c:manualLayout>
                  <c:x val="1.9435496596492564E-2"/>
                  <c:y val="-1.463630956145220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172-4D68-9480-FF516ED6FB76}"/>
                </c:ext>
              </c:extLst>
            </c:dLbl>
            <c:dLbl>
              <c:idx val="4"/>
              <c:layout>
                <c:manualLayout>
                  <c:x val="1.0797498109162456E-2"/>
                  <c:y val="3.9917669021861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172-4D68-9480-FF516ED6FB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'thermal flux'!$O$3:$O$9</c:f>
              <c:numCache>
                <c:formatCode>0.00E+00</c:formatCode>
                <c:ptCount val="7"/>
                <c:pt idx="0">
                  <c:v>31919717499.152828</c:v>
                </c:pt>
                <c:pt idx="1">
                  <c:v>120542262876.53128</c:v>
                </c:pt>
                <c:pt idx="2">
                  <c:v>76762.743897817214</c:v>
                </c:pt>
                <c:pt idx="3">
                  <c:v>263885.32860009657</c:v>
                </c:pt>
                <c:pt idx="4">
                  <c:v>8006020.0354123218</c:v>
                </c:pt>
                <c:pt idx="5">
                  <c:v>825129.52789440088</c:v>
                </c:pt>
                <c:pt idx="6">
                  <c:v>90557.194821263751</c:v>
                </c:pt>
              </c:numCache>
            </c:numRef>
          </c:val>
          <c:extLst>
            <c:ext xmlns:c16="http://schemas.microsoft.com/office/drawing/2014/chart" uri="{C3380CC4-5D6E-409C-BE32-E72D297353CC}">
              <c16:uniqueId val="{00000009-72A1-42EC-A60B-06510B6BC963}"/>
            </c:ext>
          </c:extLst>
        </c:ser>
        <c:dLbls>
          <c:dLblPos val="outEnd"/>
          <c:showLegendKey val="0"/>
          <c:showVal val="1"/>
          <c:showCatName val="0"/>
          <c:showSerName val="0"/>
          <c:showPercent val="0"/>
          <c:showBubbleSize val="0"/>
        </c:dLbls>
        <c:gapWidth val="219"/>
        <c:overlap val="-27"/>
        <c:axId val="717842920"/>
        <c:axId val="717844232"/>
      </c:barChart>
      <c:catAx>
        <c:axId val="71784292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Detector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17844232"/>
        <c:crosses val="autoZero"/>
        <c:auto val="1"/>
        <c:lblAlgn val="ctr"/>
        <c:lblOffset val="100"/>
        <c:noMultiLvlLbl val="0"/>
      </c:catAx>
      <c:valAx>
        <c:axId val="717844232"/>
        <c:scaling>
          <c:logBase val="10"/>
          <c:orientation val="minMax"/>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i="0" u="none" strike="noStrike" baseline="0">
                    <a:effectLst/>
                  </a:rPr>
                  <a:t>Thermal neutron flux (En&lt; 0.625E-6 MeV) , n/cm2/s</a:t>
                </a:r>
                <a:endParaRPr lang="en-US"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E+00" sourceLinked="0"/>
        <c:majorTickMark val="out"/>
        <c:minorTickMark val="out"/>
        <c:tickLblPos val="nextTo"/>
        <c:spPr>
          <a:noFill/>
          <a:ln>
            <a:solidFill>
              <a:schemeClr val="accent1"/>
            </a:solid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717842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10-19T06:11:01.540"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62" cy="495793"/>
          </a:xfrm>
          <a:prstGeom prst="rect">
            <a:avLst/>
          </a:prstGeom>
        </p:spPr>
        <p:txBody>
          <a:bodyPr vert="horz" lIns="95562" tIns="47781" rIns="95562" bIns="47781" rtlCol="0"/>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3" name="Date Placeholder 2"/>
          <p:cNvSpPr>
            <a:spLocks noGrp="1"/>
          </p:cNvSpPr>
          <p:nvPr>
            <p:ph type="dt" sz="quarter" idx="1"/>
          </p:nvPr>
        </p:nvSpPr>
        <p:spPr>
          <a:xfrm>
            <a:off x="3850294" y="0"/>
            <a:ext cx="2945862" cy="495793"/>
          </a:xfrm>
          <a:prstGeom prst="rect">
            <a:avLst/>
          </a:prstGeom>
        </p:spPr>
        <p:txBody>
          <a:bodyPr vert="horz" lIns="95562" tIns="47781" rIns="95562" bIns="47781" rtlCol="0"/>
          <a:lstStyle>
            <a:lvl1pPr algn="r" fontAlgn="auto">
              <a:spcBef>
                <a:spcPts val="0"/>
              </a:spcBef>
              <a:spcAft>
                <a:spcPts val="0"/>
              </a:spcAft>
              <a:defRPr sz="1300">
                <a:latin typeface="Arial" panose="020B0604020202020204" pitchFamily="34" charset="0"/>
                <a:cs typeface="+mn-cs"/>
              </a:defRPr>
            </a:lvl1pPr>
          </a:lstStyle>
          <a:p>
            <a:pPr>
              <a:defRPr/>
            </a:pPr>
            <a:fld id="{A04946DF-4975-4919-9F53-A6393498ED6F}" type="datetimeFigureOut">
              <a:rPr lang="en-GB"/>
              <a:pPr>
                <a:defRPr/>
              </a:pPr>
              <a:t>12/11/2023</a:t>
            </a:fld>
            <a:endParaRPr lang="en-GB" dirty="0"/>
          </a:p>
        </p:txBody>
      </p:sp>
      <p:sp>
        <p:nvSpPr>
          <p:cNvPr id="4" name="Footer Placeholder 3"/>
          <p:cNvSpPr>
            <a:spLocks noGrp="1"/>
          </p:cNvSpPr>
          <p:nvPr>
            <p:ph type="ftr" sz="quarter" idx="2"/>
          </p:nvPr>
        </p:nvSpPr>
        <p:spPr>
          <a:xfrm>
            <a:off x="0" y="9429305"/>
            <a:ext cx="2945862" cy="495793"/>
          </a:xfrm>
          <a:prstGeom prst="rect">
            <a:avLst/>
          </a:prstGeom>
        </p:spPr>
        <p:txBody>
          <a:bodyPr vert="horz" lIns="95562" tIns="47781" rIns="95562" bIns="47781" rtlCol="0" anchor="b"/>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5" name="Slide Number Placeholder 4"/>
          <p:cNvSpPr>
            <a:spLocks noGrp="1"/>
          </p:cNvSpPr>
          <p:nvPr>
            <p:ph type="sldNum" sz="quarter" idx="3"/>
          </p:nvPr>
        </p:nvSpPr>
        <p:spPr>
          <a:xfrm>
            <a:off x="3850294" y="9429305"/>
            <a:ext cx="2945862" cy="495793"/>
          </a:xfrm>
          <a:prstGeom prst="rect">
            <a:avLst/>
          </a:prstGeom>
        </p:spPr>
        <p:txBody>
          <a:bodyPr vert="horz" lIns="95562" tIns="47781" rIns="95562" bIns="47781" rtlCol="0" anchor="b"/>
          <a:lstStyle>
            <a:lvl1pPr algn="r" fontAlgn="auto">
              <a:spcBef>
                <a:spcPts val="0"/>
              </a:spcBef>
              <a:spcAft>
                <a:spcPts val="0"/>
              </a:spcAft>
              <a:defRPr sz="1300">
                <a:latin typeface="Arial" panose="020B0604020202020204" pitchFamily="34" charset="0"/>
                <a:cs typeface="+mn-cs"/>
              </a:defRPr>
            </a:lvl1pPr>
          </a:lstStyle>
          <a:p>
            <a:pPr>
              <a:defRPr/>
            </a:pPr>
            <a:fld id="{991D4E74-62C5-4E1F-A9B8-8508045D6FCD}" type="slidenum">
              <a:rPr lang="en-GB"/>
              <a:pPr>
                <a:defRPr/>
              </a:pPr>
              <a:t>‹#›</a:t>
            </a:fld>
            <a:endParaRPr lang="en-GB" dirty="0"/>
          </a:p>
        </p:txBody>
      </p:sp>
    </p:spTree>
    <p:extLst>
      <p:ext uri="{BB962C8B-B14F-4D97-AF65-F5344CB8AC3E}">
        <p14:creationId xmlns:p14="http://schemas.microsoft.com/office/powerpoint/2010/main" val="4062530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62" cy="495793"/>
          </a:xfrm>
          <a:prstGeom prst="rect">
            <a:avLst/>
          </a:prstGeom>
        </p:spPr>
        <p:txBody>
          <a:bodyPr vert="horz" lIns="95562" tIns="47781" rIns="95562" bIns="47781" rtlCol="0"/>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3" name="Date Placeholder 2"/>
          <p:cNvSpPr>
            <a:spLocks noGrp="1"/>
          </p:cNvSpPr>
          <p:nvPr>
            <p:ph type="dt" idx="1"/>
          </p:nvPr>
        </p:nvSpPr>
        <p:spPr>
          <a:xfrm>
            <a:off x="3850294" y="0"/>
            <a:ext cx="2945862" cy="495793"/>
          </a:xfrm>
          <a:prstGeom prst="rect">
            <a:avLst/>
          </a:prstGeom>
        </p:spPr>
        <p:txBody>
          <a:bodyPr vert="horz" lIns="95562" tIns="47781" rIns="95562" bIns="47781" rtlCol="0"/>
          <a:lstStyle>
            <a:lvl1pPr algn="r" fontAlgn="auto">
              <a:spcBef>
                <a:spcPts val="0"/>
              </a:spcBef>
              <a:spcAft>
                <a:spcPts val="0"/>
              </a:spcAft>
              <a:defRPr sz="1300">
                <a:latin typeface="Arial" panose="020B0604020202020204" pitchFamily="34" charset="0"/>
                <a:cs typeface="+mn-cs"/>
              </a:defRPr>
            </a:lvl1pPr>
          </a:lstStyle>
          <a:p>
            <a:pPr>
              <a:defRPr/>
            </a:pPr>
            <a:fld id="{23D93AC8-4DA6-4744-A836-F665BECFF98E}" type="datetimeFigureOut">
              <a:rPr lang="en-GB"/>
              <a:pPr>
                <a:defRPr/>
              </a:pPr>
              <a:t>12/11/2023</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62" tIns="47781" rIns="95562" bIns="47781" rtlCol="0" anchor="ctr"/>
          <a:lstStyle/>
          <a:p>
            <a:pPr lvl="0"/>
            <a:endParaRPr lang="en-GB" noProof="0" dirty="0"/>
          </a:p>
        </p:txBody>
      </p:sp>
      <p:sp>
        <p:nvSpPr>
          <p:cNvPr id="5" name="Notes Placeholder 4"/>
          <p:cNvSpPr>
            <a:spLocks noGrp="1"/>
          </p:cNvSpPr>
          <p:nvPr>
            <p:ph type="body" sz="quarter" idx="3"/>
          </p:nvPr>
        </p:nvSpPr>
        <p:spPr>
          <a:xfrm>
            <a:off x="679464" y="4714653"/>
            <a:ext cx="5438748" cy="4466756"/>
          </a:xfrm>
          <a:prstGeom prst="rect">
            <a:avLst/>
          </a:prstGeom>
        </p:spPr>
        <p:txBody>
          <a:bodyPr vert="horz" lIns="95562" tIns="47781" rIns="95562" bIns="4778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p:cNvSpPr>
            <a:spLocks noGrp="1"/>
          </p:cNvSpPr>
          <p:nvPr>
            <p:ph type="ftr" sz="quarter" idx="4"/>
          </p:nvPr>
        </p:nvSpPr>
        <p:spPr>
          <a:xfrm>
            <a:off x="0" y="9429305"/>
            <a:ext cx="2945862" cy="495793"/>
          </a:xfrm>
          <a:prstGeom prst="rect">
            <a:avLst/>
          </a:prstGeom>
        </p:spPr>
        <p:txBody>
          <a:bodyPr vert="horz" lIns="95562" tIns="47781" rIns="95562" bIns="47781" rtlCol="0" anchor="b"/>
          <a:lstStyle>
            <a:lvl1pPr algn="l" fontAlgn="auto">
              <a:spcBef>
                <a:spcPts val="0"/>
              </a:spcBef>
              <a:spcAft>
                <a:spcPts val="0"/>
              </a:spcAft>
              <a:defRPr sz="1300">
                <a:latin typeface="Arial" panose="020B0604020202020204" pitchFamily="34" charset="0"/>
                <a:cs typeface="+mn-cs"/>
              </a:defRPr>
            </a:lvl1pPr>
          </a:lstStyle>
          <a:p>
            <a:pPr>
              <a:defRPr/>
            </a:pPr>
            <a:endParaRPr lang="en-GB"/>
          </a:p>
        </p:txBody>
      </p:sp>
      <p:sp>
        <p:nvSpPr>
          <p:cNvPr id="7" name="Slide Number Placeholder 6"/>
          <p:cNvSpPr>
            <a:spLocks noGrp="1"/>
          </p:cNvSpPr>
          <p:nvPr>
            <p:ph type="sldNum" sz="quarter" idx="5"/>
          </p:nvPr>
        </p:nvSpPr>
        <p:spPr>
          <a:xfrm>
            <a:off x="3850294" y="9429305"/>
            <a:ext cx="2945862" cy="495793"/>
          </a:xfrm>
          <a:prstGeom prst="rect">
            <a:avLst/>
          </a:prstGeom>
        </p:spPr>
        <p:txBody>
          <a:bodyPr vert="horz" lIns="95562" tIns="47781" rIns="95562" bIns="47781" rtlCol="0" anchor="b"/>
          <a:lstStyle>
            <a:lvl1pPr algn="r" fontAlgn="auto">
              <a:spcBef>
                <a:spcPts val="0"/>
              </a:spcBef>
              <a:spcAft>
                <a:spcPts val="0"/>
              </a:spcAft>
              <a:defRPr sz="1300">
                <a:latin typeface="Arial" panose="020B0604020202020204" pitchFamily="34" charset="0"/>
                <a:cs typeface="+mn-cs"/>
              </a:defRPr>
            </a:lvl1pPr>
          </a:lstStyle>
          <a:p>
            <a:pPr>
              <a:defRPr/>
            </a:pPr>
            <a:fld id="{67F0E5B5-8C1E-427C-8B43-5C98F1169A8C}" type="slidenum">
              <a:rPr lang="en-GB"/>
              <a:pPr>
                <a:defRPr/>
              </a:pPr>
              <a:t>‹#›</a:t>
            </a:fld>
            <a:endParaRPr lang="en-GB" dirty="0"/>
          </a:p>
        </p:txBody>
      </p:sp>
    </p:spTree>
    <p:extLst>
      <p:ext uri="{BB962C8B-B14F-4D97-AF65-F5344CB8AC3E}">
        <p14:creationId xmlns:p14="http://schemas.microsoft.com/office/powerpoint/2010/main" val="4280781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image1.png" descr="EUROFUSION PowerPoint MASTER DECKBLAT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121920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 name="AutoShape 2" descr="https://idw-online.de/pages/de/institutionlogo921"/>
          <p:cNvSpPr>
            <a:spLocks noChangeAspect="1" noChangeArrowheads="1"/>
          </p:cNvSpPr>
          <p:nvPr userDrawn="1"/>
        </p:nvSpPr>
        <p:spPr bwMode="auto">
          <a:xfrm>
            <a:off x="207434" y="-457200"/>
            <a:ext cx="14351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GB" altLang="es-ES"/>
          </a:p>
        </p:txBody>
      </p:sp>
      <p:sp>
        <p:nvSpPr>
          <p:cNvPr id="22" name="1 Rectángulo"/>
          <p:cNvSpPr/>
          <p:nvPr userDrawn="1"/>
        </p:nvSpPr>
        <p:spPr>
          <a:xfrm>
            <a:off x="4367808" y="3405214"/>
            <a:ext cx="7491389" cy="369332"/>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r"/>
            <a:r>
              <a:rPr lang="en-US" b="1" kern="1200" dirty="0">
                <a:solidFill>
                  <a:schemeClr val="tx1"/>
                </a:solidFill>
                <a:effectLst/>
                <a:latin typeface="Calibri" pitchFamily="34" charset="0"/>
                <a:ea typeface="+mn-ea"/>
                <a:cs typeface="Arial" charset="0"/>
              </a:rPr>
              <a:t>Second IFMIF-DONES Users Workshop, 19-20 Oct 2023, Granada, Spain</a:t>
            </a:r>
            <a:endParaRPr lang="en-US" sz="1800" b="1" dirty="0"/>
          </a:p>
        </p:txBody>
      </p:sp>
      <p:grpSp>
        <p:nvGrpSpPr>
          <p:cNvPr id="28" name="Grupo 27">
            <a:extLst>
              <a:ext uri="{FF2B5EF4-FFF2-40B4-BE49-F238E27FC236}">
                <a16:creationId xmlns:a16="http://schemas.microsoft.com/office/drawing/2014/main" id="{BF00F64F-79CE-403C-9A86-755EC6FB1CBE}"/>
              </a:ext>
            </a:extLst>
          </p:cNvPr>
          <p:cNvGrpSpPr/>
          <p:nvPr userDrawn="1"/>
        </p:nvGrpSpPr>
        <p:grpSpPr>
          <a:xfrm>
            <a:off x="423457" y="5445225"/>
            <a:ext cx="5600535" cy="1332871"/>
            <a:chOff x="459333" y="1340768"/>
            <a:chExt cx="4930237" cy="1332871"/>
          </a:xfrm>
        </p:grpSpPr>
        <p:pic>
          <p:nvPicPr>
            <p:cNvPr id="29" name="Imagen 28">
              <a:extLst>
                <a:ext uri="{FF2B5EF4-FFF2-40B4-BE49-F238E27FC236}">
                  <a16:creationId xmlns:a16="http://schemas.microsoft.com/office/drawing/2014/main" id="{71251778-23DD-41EE-82C9-7D895E1827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313" b="-1251"/>
            <a:stretch/>
          </p:blipFill>
          <p:spPr>
            <a:xfrm>
              <a:off x="459333" y="1352310"/>
              <a:ext cx="2322866" cy="360000"/>
            </a:xfrm>
            <a:prstGeom prst="rect">
              <a:avLst/>
            </a:prstGeom>
          </p:spPr>
        </p:pic>
        <p:pic>
          <p:nvPicPr>
            <p:cNvPr id="30" name="Imagen 29" descr="Forma&#10;&#10;Descripción generada automáticamente">
              <a:extLst>
                <a:ext uri="{FF2B5EF4-FFF2-40B4-BE49-F238E27FC236}">
                  <a16:creationId xmlns:a16="http://schemas.microsoft.com/office/drawing/2014/main" id="{63919A51-6414-4E3A-B931-CB86C6E276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024" y="1340768"/>
              <a:ext cx="720000" cy="360000"/>
            </a:xfrm>
            <a:prstGeom prst="rect">
              <a:avLst/>
            </a:prstGeom>
          </p:spPr>
        </p:pic>
        <p:pic>
          <p:nvPicPr>
            <p:cNvPr id="31" name="Imagen 30" descr="Imagen que contiene Logotipo&#10;&#10;Descripción generada automáticamente">
              <a:extLst>
                <a:ext uri="{FF2B5EF4-FFF2-40B4-BE49-F238E27FC236}">
                  <a16:creationId xmlns:a16="http://schemas.microsoft.com/office/drawing/2014/main" id="{0C460A65-FC1C-4E30-957F-B79EA9F58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8570" y="1352310"/>
              <a:ext cx="441000" cy="360000"/>
            </a:xfrm>
            <a:prstGeom prst="rect">
              <a:avLst/>
            </a:prstGeom>
          </p:spPr>
        </p:pic>
        <p:pic>
          <p:nvPicPr>
            <p:cNvPr id="32" name="Imagen 31" descr="Dibujo de un animal con la boca abierta&#10;&#10;Descripción generada automáticamente con confianza baja">
              <a:extLst>
                <a:ext uri="{FF2B5EF4-FFF2-40B4-BE49-F238E27FC236}">
                  <a16:creationId xmlns:a16="http://schemas.microsoft.com/office/drawing/2014/main" id="{839EECC6-1C17-43B6-A62C-586361292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5108" y="2306416"/>
              <a:ext cx="1074462" cy="360000"/>
            </a:xfrm>
            <a:prstGeom prst="rect">
              <a:avLst/>
            </a:prstGeom>
          </p:spPr>
        </p:pic>
        <p:pic>
          <p:nvPicPr>
            <p:cNvPr id="33" name="Imagen 32" descr="Logotipo&#10;&#10;Descripción generada automáticamente con confianza baja">
              <a:extLst>
                <a:ext uri="{FF2B5EF4-FFF2-40B4-BE49-F238E27FC236}">
                  <a16:creationId xmlns:a16="http://schemas.microsoft.com/office/drawing/2014/main" id="{8CC55233-3D07-422E-8EED-E9800504EE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0" t="25229" r="4327" b="21852"/>
            <a:stretch/>
          </p:blipFill>
          <p:spPr>
            <a:xfrm>
              <a:off x="3678188" y="1836901"/>
              <a:ext cx="928910" cy="360000"/>
            </a:xfrm>
            <a:prstGeom prst="rect">
              <a:avLst/>
            </a:prstGeom>
          </p:spPr>
        </p:pic>
        <p:pic>
          <p:nvPicPr>
            <p:cNvPr id="34" name="Imagen 33" descr="Imagen que contiene Forma&#10;&#10;Descripción generada automáticamente">
              <a:extLst>
                <a:ext uri="{FF2B5EF4-FFF2-40B4-BE49-F238E27FC236}">
                  <a16:creationId xmlns:a16="http://schemas.microsoft.com/office/drawing/2014/main" id="{4D1FCCB4-07EB-4E71-BE89-CEEAAAB816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502" y="1785521"/>
              <a:ext cx="916363" cy="360000"/>
            </a:xfrm>
            <a:prstGeom prst="rect">
              <a:avLst/>
            </a:prstGeom>
          </p:spPr>
        </p:pic>
        <p:pic>
          <p:nvPicPr>
            <p:cNvPr id="35" name="Imagen 34">
              <a:extLst>
                <a:ext uri="{FF2B5EF4-FFF2-40B4-BE49-F238E27FC236}">
                  <a16:creationId xmlns:a16="http://schemas.microsoft.com/office/drawing/2014/main" id="{8B713888-61DF-4660-9C03-0FA921F16D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75" t="31006" r="3014" b="30991"/>
            <a:stretch/>
          </p:blipFill>
          <p:spPr>
            <a:xfrm>
              <a:off x="2652153" y="1836901"/>
              <a:ext cx="890527" cy="360000"/>
            </a:xfrm>
            <a:prstGeom prst="rect">
              <a:avLst/>
            </a:prstGeom>
          </p:spPr>
        </p:pic>
        <p:pic>
          <p:nvPicPr>
            <p:cNvPr id="36" name="Imagen 35" descr="Icono&#10;&#10;Descripción generada automáticamente">
              <a:extLst>
                <a:ext uri="{FF2B5EF4-FFF2-40B4-BE49-F238E27FC236}">
                  <a16:creationId xmlns:a16="http://schemas.microsoft.com/office/drawing/2014/main" id="{B869720D-785D-4908-A972-A41C6B4891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0766" y="1816221"/>
              <a:ext cx="360000" cy="360000"/>
            </a:xfrm>
            <a:prstGeom prst="rect">
              <a:avLst/>
            </a:prstGeom>
          </p:spPr>
        </p:pic>
        <p:pic>
          <p:nvPicPr>
            <p:cNvPr id="37" name="Imagen 36" descr="Icono&#10;&#10;Descripción generada automáticamente">
              <a:extLst>
                <a:ext uri="{FF2B5EF4-FFF2-40B4-BE49-F238E27FC236}">
                  <a16:creationId xmlns:a16="http://schemas.microsoft.com/office/drawing/2014/main" id="{22A7DE0F-A1B5-4458-8489-28DD883021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0266" y="1847239"/>
              <a:ext cx="360000" cy="360000"/>
            </a:xfrm>
            <a:prstGeom prst="rect">
              <a:avLst/>
            </a:prstGeom>
          </p:spPr>
        </p:pic>
        <p:pic>
          <p:nvPicPr>
            <p:cNvPr id="38" name="Imagen 37">
              <a:extLst>
                <a:ext uri="{FF2B5EF4-FFF2-40B4-BE49-F238E27FC236}">
                  <a16:creationId xmlns:a16="http://schemas.microsoft.com/office/drawing/2014/main" id="{09663D9D-1746-414A-A7FE-EFB903BB1B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715" y="2291175"/>
              <a:ext cx="851215" cy="360000"/>
            </a:xfrm>
            <a:prstGeom prst="rect">
              <a:avLst/>
            </a:prstGeom>
          </p:spPr>
        </p:pic>
        <p:pic>
          <p:nvPicPr>
            <p:cNvPr id="39" name="Imagen 38" descr="Logotipo&#10;&#10;Descripción generada automáticamente">
              <a:extLst>
                <a:ext uri="{FF2B5EF4-FFF2-40B4-BE49-F238E27FC236}">
                  <a16:creationId xmlns:a16="http://schemas.microsoft.com/office/drawing/2014/main" id="{650B30A0-84BC-4BD4-AEAE-10D48907809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2448" b="27552"/>
            <a:stretch/>
          </p:blipFill>
          <p:spPr>
            <a:xfrm>
              <a:off x="4660081" y="1785521"/>
              <a:ext cx="719998" cy="360000"/>
            </a:xfrm>
            <a:prstGeom prst="rect">
              <a:avLst/>
            </a:prstGeom>
          </p:spPr>
        </p:pic>
        <p:pic>
          <p:nvPicPr>
            <p:cNvPr id="40" name="Imagen 39" descr="Imagen que contiene Logotipo&#10;&#10;Descripción generada automáticamente">
              <a:extLst>
                <a:ext uri="{FF2B5EF4-FFF2-40B4-BE49-F238E27FC236}">
                  <a16:creationId xmlns:a16="http://schemas.microsoft.com/office/drawing/2014/main" id="{22301E56-BCD9-4241-BA58-25E0596A9E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999" y="2294618"/>
              <a:ext cx="765957" cy="360000"/>
            </a:xfrm>
            <a:prstGeom prst="rect">
              <a:avLst/>
            </a:prstGeom>
          </p:spPr>
        </p:pic>
        <p:pic>
          <p:nvPicPr>
            <p:cNvPr id="41" name="Imagen 40" descr="Logotipo&#10;&#10;Descripción generada automáticamente">
              <a:extLst>
                <a:ext uri="{FF2B5EF4-FFF2-40B4-BE49-F238E27FC236}">
                  <a16:creationId xmlns:a16="http://schemas.microsoft.com/office/drawing/2014/main" id="{F2B8C948-19C2-4421-9740-666717E25A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30266" y="2313639"/>
              <a:ext cx="535020" cy="360000"/>
            </a:xfrm>
            <a:prstGeom prst="rect">
              <a:avLst/>
            </a:prstGeom>
          </p:spPr>
        </p:pic>
        <p:pic>
          <p:nvPicPr>
            <p:cNvPr id="42" name="Imagen 41" descr="Icono&#10;&#10;Descripción generada automáticamente">
              <a:extLst>
                <a:ext uri="{FF2B5EF4-FFF2-40B4-BE49-F238E27FC236}">
                  <a16:creationId xmlns:a16="http://schemas.microsoft.com/office/drawing/2014/main" id="{72E81EC9-045F-428E-B449-BCA4419A399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88332" y="2306416"/>
              <a:ext cx="359532" cy="360000"/>
            </a:xfrm>
            <a:prstGeom prst="rect">
              <a:avLst/>
            </a:prstGeom>
          </p:spPr>
        </p:pic>
        <p:pic>
          <p:nvPicPr>
            <p:cNvPr id="43" name="Imagen 42" descr="Patrón de fondo&#10;&#10;Descripción generada automáticamente">
              <a:extLst>
                <a:ext uri="{FF2B5EF4-FFF2-40B4-BE49-F238E27FC236}">
                  <a16:creationId xmlns:a16="http://schemas.microsoft.com/office/drawing/2014/main" id="{A690EC9C-0A75-4260-91F9-CB56B094147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19872" y="2313138"/>
              <a:ext cx="246744" cy="360000"/>
            </a:xfrm>
            <a:prstGeom prst="rect">
              <a:avLst/>
            </a:prstGeom>
          </p:spPr>
        </p:pic>
        <p:pic>
          <p:nvPicPr>
            <p:cNvPr id="44" name="Imagen 43">
              <a:extLst>
                <a:ext uri="{FF2B5EF4-FFF2-40B4-BE49-F238E27FC236}">
                  <a16:creationId xmlns:a16="http://schemas.microsoft.com/office/drawing/2014/main" id="{CFEE853F-10AE-4B3C-9565-34886FBECDA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85298" b="7392"/>
            <a:stretch/>
          </p:blipFill>
          <p:spPr>
            <a:xfrm>
              <a:off x="3779912" y="2291175"/>
              <a:ext cx="491288" cy="360000"/>
            </a:xfrm>
            <a:prstGeom prst="rect">
              <a:avLst/>
            </a:prstGeom>
          </p:spPr>
        </p:pic>
        <p:pic>
          <p:nvPicPr>
            <p:cNvPr id="45" name="Imagen 44" descr="Imagen que contiene firmar, texto, objeto, reloj&#10;&#10;Descripción generada automáticamente">
              <a:extLst>
                <a:ext uri="{FF2B5EF4-FFF2-40B4-BE49-F238E27FC236}">
                  <a16:creationId xmlns:a16="http://schemas.microsoft.com/office/drawing/2014/main" id="{7A5B5308-F8DF-4A50-AEDE-968E7A88524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91271" y="1357091"/>
              <a:ext cx="1206704" cy="360000"/>
            </a:xfrm>
            <a:prstGeom prst="rect">
              <a:avLst/>
            </a:prstGeom>
          </p:spPr>
        </p:pic>
      </p:grpSp>
    </p:spTree>
    <p:extLst>
      <p:ext uri="{BB962C8B-B14F-4D97-AF65-F5344CB8AC3E}">
        <p14:creationId xmlns:p14="http://schemas.microsoft.com/office/powerpoint/2010/main" val="319625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 descr="EurofusionDis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875" y="115888"/>
            <a:ext cx="545061"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74863" y="163488"/>
            <a:ext cx="9125660" cy="457200"/>
          </a:xfrm>
        </p:spPr>
        <p:txBody>
          <a:bodyPr>
            <a:noAutofit/>
          </a:bodyPr>
          <a:lstStyle>
            <a:lvl1pPr algn="ctr">
              <a:lnSpc>
                <a:spcPts val="3200"/>
              </a:lnSpc>
              <a:defRPr sz="2800" b="1">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412776"/>
            <a:ext cx="10972800" cy="4896544"/>
          </a:xfrm>
        </p:spPr>
        <p:txBody>
          <a:bodyPr/>
          <a:lstStyle>
            <a:lvl1pPr marL="342900" indent="-342900">
              <a:buFont typeface="Arial" panose="020B0604020202020204" pitchFamily="34" charset="0"/>
              <a:buChar char="•"/>
              <a:defRPr sz="2400">
                <a:latin typeface="+mn-lt"/>
                <a:cs typeface="Arial" panose="020B0604020202020204" pitchFamily="34" charset="0"/>
              </a:defRPr>
            </a:lvl1pPr>
            <a:lvl2pPr marL="742950" indent="-285750">
              <a:buFont typeface="Arial" panose="020B0604020202020204" pitchFamily="34" charset="0"/>
              <a:buChar char="•"/>
              <a:defRPr sz="2000">
                <a:latin typeface="+mn-lt"/>
                <a:cs typeface="Arial" panose="020B0604020202020204" pitchFamily="34" charset="0"/>
              </a:defRPr>
            </a:lvl2pPr>
            <a:lvl3pPr marL="1143000" indent="-228600">
              <a:buFont typeface="Arial" panose="020B0604020202020204" pitchFamily="34" charset="0"/>
              <a:buChar char="•"/>
              <a:defRPr sz="18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6" name="Footer Placeholder 4"/>
          <p:cNvSpPr>
            <a:spLocks noGrp="1"/>
          </p:cNvSpPr>
          <p:nvPr>
            <p:ph type="ftr" sz="quarter" idx="10"/>
          </p:nvPr>
        </p:nvSpPr>
        <p:spPr>
          <a:xfrm>
            <a:off x="624418" y="6525345"/>
            <a:ext cx="10985500" cy="268287"/>
          </a:xfrm>
          <a:prstGeom prst="rect">
            <a:avLst/>
          </a:prstGeom>
        </p:spPr>
        <p:txBody>
          <a:bodyPr/>
          <a:lstStyle>
            <a:lvl1pPr algn="r">
              <a:defRPr sz="1100">
                <a:solidFill>
                  <a:schemeClr val="tx1"/>
                </a:solidFill>
                <a:latin typeface="Arial" panose="020B0604020202020204" pitchFamily="34" charset="0"/>
                <a:cs typeface="Arial" panose="020B0604020202020204" pitchFamily="34" charset="0"/>
              </a:defRPr>
            </a:lvl1pPr>
          </a:lstStyle>
          <a:p>
            <a:pPr>
              <a:defRPr/>
            </a:pPr>
            <a:r>
              <a:rPr lang="en-US" dirty="0"/>
              <a:t>A. Serikov</a:t>
            </a:r>
            <a:r>
              <a:rPr lang="pl-PL" dirty="0"/>
              <a:t> </a:t>
            </a:r>
            <a:r>
              <a:rPr lang="en-GB" dirty="0"/>
              <a:t>| </a:t>
            </a:r>
            <a:r>
              <a:rPr lang="en-US" dirty="0"/>
              <a:t>Second IFMIF-DONES Users Workshop, Granada, October 2023 </a:t>
            </a:r>
            <a:r>
              <a:rPr lang="pl-PL" dirty="0"/>
              <a:t> </a:t>
            </a:r>
            <a:r>
              <a:rPr lang="en-GB" dirty="0"/>
              <a:t>| Page </a:t>
            </a:r>
            <a:fld id="{4F66EC46-2A95-4ACB-80B2-DCC2083C3903}" type="slidenum">
              <a:rPr lang="en-GB" smtClean="0"/>
              <a:pPr>
                <a:defRPr/>
              </a:pPr>
              <a:t>‹#›</a:t>
            </a:fld>
            <a:endParaRPr lang="en-GB" dirty="0"/>
          </a:p>
        </p:txBody>
      </p:sp>
      <p:pic>
        <p:nvPicPr>
          <p:cNvPr id="7" name="Picture 3" descr="image00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1345" y="22174"/>
            <a:ext cx="1296143" cy="64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273842"/>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dirty="0"/>
              <a:t>Click to edit Master title style</a:t>
            </a:r>
            <a:endParaRPr lang="en-GB" altLang="es-ES" dirty="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dirty="0"/>
              <a:t>Click to edit Master text styles</a:t>
            </a:r>
          </a:p>
          <a:p>
            <a:pPr lvl="1"/>
            <a:r>
              <a:rPr lang="en-US" altLang="es-ES" dirty="0"/>
              <a:t>Second level</a:t>
            </a:r>
          </a:p>
          <a:p>
            <a:pPr lvl="2"/>
            <a:r>
              <a:rPr lang="en-US" altLang="es-ES" dirty="0"/>
              <a:t>Third level</a:t>
            </a:r>
          </a:p>
          <a:p>
            <a:pPr lvl="3"/>
            <a:r>
              <a:rPr lang="en-US" altLang="es-ES" dirty="0"/>
              <a:t>Fourth level</a:t>
            </a:r>
          </a:p>
          <a:p>
            <a:pPr lvl="4"/>
            <a:r>
              <a:rPr lang="en-US" altLang="es-ES" dirty="0"/>
              <a:t>Fifth level</a:t>
            </a:r>
            <a:endParaRPr lang="en-GB" altLang="es-ES" dirty="0"/>
          </a:p>
        </p:txBody>
      </p:sp>
      <p:sp>
        <p:nvSpPr>
          <p:cNvPr id="5" name="Footer Placeholder 4"/>
          <p:cNvSpPr>
            <a:spLocks noGrp="1"/>
          </p:cNvSpPr>
          <p:nvPr>
            <p:ph type="ftr" sz="quarter" idx="3"/>
          </p:nvPr>
        </p:nvSpPr>
        <p:spPr>
          <a:xfrm>
            <a:off x="624418" y="6525345"/>
            <a:ext cx="10985500" cy="268287"/>
          </a:xfrm>
          <a:prstGeom prst="rect">
            <a:avLst/>
          </a:prstGeom>
        </p:spPr>
        <p:txBody>
          <a:bodyPr/>
          <a:lstStyle>
            <a:lvl1pPr algn="r">
              <a:defRPr sz="1100">
                <a:solidFill>
                  <a:schemeClr val="tx1"/>
                </a:solidFill>
                <a:latin typeface="Arial" panose="020B0604020202020204" pitchFamily="34" charset="0"/>
                <a:cs typeface="Arial" panose="020B0604020202020204" pitchFamily="34" charset="0"/>
              </a:defRPr>
            </a:lvl1pPr>
          </a:lstStyle>
          <a:p>
            <a:pPr>
              <a:defRPr/>
            </a:pPr>
            <a:r>
              <a:rPr lang="en-US" dirty="0"/>
              <a:t>A. Serikov</a:t>
            </a:r>
            <a:r>
              <a:rPr lang="pl-PL" dirty="0"/>
              <a:t> </a:t>
            </a:r>
            <a:r>
              <a:rPr lang="en-GB" dirty="0"/>
              <a:t>| </a:t>
            </a:r>
            <a:r>
              <a:rPr lang="en-US" dirty="0"/>
              <a:t>Second IFMIF-DONES Users Workshop, Granada, October 2023 </a:t>
            </a:r>
            <a:r>
              <a:rPr lang="pl-PL" dirty="0"/>
              <a:t> </a:t>
            </a:r>
            <a:r>
              <a:rPr lang="en-GB" dirty="0"/>
              <a:t>| Page </a:t>
            </a:r>
            <a:fld id="{4F66EC46-2A95-4ACB-80B2-DCC2083C3903}"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Lst>
  <p:txStyles>
    <p:titleStyle>
      <a:lvl1pPr algn="ctr" rtl="0" eaLnBrk="0" fontAlgn="base" hangingPunct="0">
        <a:spcBef>
          <a:spcPct val="0"/>
        </a:spcBef>
        <a:spcAft>
          <a:spcPct val="0"/>
        </a:spcAft>
        <a:defRPr sz="4400" kern="1200">
          <a:solidFill>
            <a:schemeClr val="tx1"/>
          </a:solidFill>
          <a:latin typeface="+mn-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agenda.ciemat.es/event/3879/contributions/412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16/j.fusengdes.2008.11.009" TargetMode="External"/><Relationship Id="rId2" Type="http://schemas.openxmlformats.org/officeDocument/2006/relationships/hyperlink" Target="https://doi.org/10.1016/j.jnucmat.2012.10.03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551384" y="2060848"/>
            <a:ext cx="11556607" cy="1296144"/>
          </a:xfrm>
        </p:spPr>
        <p:txBody>
          <a:bodyPr anchor="t">
            <a:noAutofit/>
          </a:bodyPr>
          <a:lstStyle>
            <a:lvl1pPr algn="l">
              <a:defRPr sz="2800" b="1" baseline="0">
                <a:latin typeface="+mn-lt"/>
                <a:cs typeface="Arial" panose="020B0604020202020204" pitchFamily="34" charset="0"/>
              </a:defRPr>
            </a:lvl1pPr>
          </a:lstStyle>
          <a:p>
            <a:r>
              <a:rPr lang="en-US" dirty="0"/>
              <a:t>Impact of installation of the Tritium Release Test Module in the IFMIF-DONES Test Cell on the neutron spectra inside the Complementary Experiments Room collimated by Neutron Beam Tube and Shutter</a:t>
            </a:r>
            <a:endParaRPr lang="en-GB" dirty="0"/>
          </a:p>
        </p:txBody>
      </p:sp>
      <p:sp>
        <p:nvSpPr>
          <p:cNvPr id="5" name="Subtitle 2"/>
          <p:cNvSpPr>
            <a:spLocks noGrp="1"/>
          </p:cNvSpPr>
          <p:nvPr>
            <p:ph type="subTitle" idx="4294967295"/>
          </p:nvPr>
        </p:nvSpPr>
        <p:spPr>
          <a:xfrm>
            <a:off x="479376" y="3789040"/>
            <a:ext cx="11545283" cy="432048"/>
          </a:xfrm>
        </p:spPr>
        <p:txBody>
          <a:bodyPr>
            <a:noAutofit/>
          </a:bodyPr>
          <a:lstStyle>
            <a:lvl1pPr marL="0" indent="0" algn="l">
              <a:buNone/>
              <a:defRPr sz="2400" b="1" baseline="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Aft>
                <a:spcPts val="1000"/>
              </a:spcAft>
            </a:pPr>
            <a:r>
              <a:rPr lang="de-DE" sz="2000" dirty="0">
                <a:latin typeface="Times New Roman" panose="02020603050405020304" pitchFamily="18" charset="0"/>
                <a:ea typeface="MS Mincho"/>
              </a:rPr>
              <a:t>A. Serikov </a:t>
            </a:r>
            <a:r>
              <a:rPr lang="de-DE" sz="2000" baseline="30000" dirty="0">
                <a:latin typeface="Times New Roman" panose="02020603050405020304" pitchFamily="18" charset="0"/>
                <a:ea typeface="MS Mincho"/>
              </a:rPr>
              <a:t>1</a:t>
            </a:r>
            <a:r>
              <a:rPr lang="de-DE" sz="2000" dirty="0">
                <a:latin typeface="Times New Roman" panose="02020603050405020304" pitchFamily="18" charset="0"/>
                <a:ea typeface="MS Mincho"/>
              </a:rPr>
              <a:t>, G. Zhou</a:t>
            </a:r>
            <a:r>
              <a:rPr lang="de-DE" sz="2000" baseline="30000" dirty="0">
                <a:latin typeface="Times New Roman" panose="02020603050405020304" pitchFamily="18" charset="0"/>
                <a:ea typeface="MS Mincho"/>
              </a:rPr>
              <a:t> 1</a:t>
            </a:r>
            <a:r>
              <a:rPr lang="de-DE" sz="2000" dirty="0">
                <a:latin typeface="Times New Roman" panose="02020603050405020304" pitchFamily="18" charset="0"/>
                <a:ea typeface="MS Mincho"/>
              </a:rPr>
              <a:t>, Y. Qiu </a:t>
            </a:r>
            <a:r>
              <a:rPr lang="de-DE" sz="2000" baseline="30000" dirty="0">
                <a:latin typeface="Times New Roman" panose="02020603050405020304" pitchFamily="18" charset="0"/>
                <a:ea typeface="MS Mincho"/>
              </a:rPr>
              <a:t>1</a:t>
            </a:r>
            <a:r>
              <a:rPr lang="de-DE" sz="2000" dirty="0">
                <a:latin typeface="Times New Roman" panose="02020603050405020304" pitchFamily="18" charset="0"/>
                <a:ea typeface="MS Mincho"/>
              </a:rPr>
              <a:t>, B. </a:t>
            </a:r>
            <a:r>
              <a:rPr lang="de-DE" sz="2000" dirty="0" err="1">
                <a:latin typeface="Times New Roman" panose="02020603050405020304" pitchFamily="18" charset="0"/>
                <a:ea typeface="MS Mincho"/>
              </a:rPr>
              <a:t>Bienkowska</a:t>
            </a:r>
            <a:r>
              <a:rPr lang="de-DE" sz="2000" dirty="0">
                <a:latin typeface="Times New Roman" panose="02020603050405020304" pitchFamily="18" charset="0"/>
                <a:ea typeface="MS Mincho"/>
              </a:rPr>
              <a:t> </a:t>
            </a:r>
            <a:r>
              <a:rPr lang="de-DE" sz="2000" baseline="30000" dirty="0">
                <a:latin typeface="Times New Roman" panose="02020603050405020304" pitchFamily="18" charset="0"/>
                <a:ea typeface="MS Mincho"/>
              </a:rPr>
              <a:t>2</a:t>
            </a:r>
            <a:r>
              <a:rPr lang="de-DE" sz="2000" dirty="0">
                <a:latin typeface="Times New Roman" panose="02020603050405020304" pitchFamily="18" charset="0"/>
                <a:ea typeface="MS Mincho"/>
              </a:rPr>
              <a:t>, R. Prokopowicz </a:t>
            </a:r>
            <a:r>
              <a:rPr lang="de-DE" sz="2000" baseline="30000" dirty="0">
                <a:latin typeface="Times New Roman" panose="02020603050405020304" pitchFamily="18" charset="0"/>
                <a:ea typeface="MS Mincho"/>
              </a:rPr>
              <a:t>3</a:t>
            </a:r>
            <a:endParaRPr lang="en-US" dirty="0">
              <a:latin typeface="Times New Roman" panose="02020603050405020304" pitchFamily="18" charset="0"/>
              <a:ea typeface="MS Mincho"/>
            </a:endParaRPr>
          </a:p>
          <a:p>
            <a:pPr>
              <a:spcAft>
                <a:spcPts val="0"/>
              </a:spcAft>
            </a:pPr>
            <a:r>
              <a:rPr lang="en-US" sz="1400" baseline="30000" dirty="0">
                <a:latin typeface="Times New Roman" panose="02020603050405020304" pitchFamily="18" charset="0"/>
                <a:ea typeface="MS Mincho"/>
              </a:rPr>
              <a:t>1  </a:t>
            </a:r>
            <a:r>
              <a:rPr lang="it-IT" sz="1400" dirty="0">
                <a:latin typeface="Times New Roman" panose="02020603050405020304" pitchFamily="18" charset="0"/>
                <a:ea typeface="MS Mincho"/>
              </a:rPr>
              <a:t>Karlsruhe </a:t>
            </a:r>
            <a:r>
              <a:rPr lang="it-IT" sz="1400" dirty="0" err="1">
                <a:latin typeface="Times New Roman" panose="02020603050405020304" pitchFamily="18" charset="0"/>
                <a:ea typeface="MS Mincho"/>
              </a:rPr>
              <a:t>Institute</a:t>
            </a:r>
            <a:r>
              <a:rPr lang="it-IT" sz="1400" dirty="0">
                <a:latin typeface="Times New Roman" panose="02020603050405020304" pitchFamily="18" charset="0"/>
                <a:ea typeface="MS Mincho"/>
              </a:rPr>
              <a:t> of Technology (KIT), </a:t>
            </a:r>
            <a:r>
              <a:rPr lang="it-IT" sz="1400" dirty="0" err="1">
                <a:latin typeface="Times New Roman" panose="02020603050405020304" pitchFamily="18" charset="0"/>
                <a:ea typeface="MS Mincho"/>
              </a:rPr>
              <a:t>Institute</a:t>
            </a:r>
            <a:r>
              <a:rPr lang="it-IT" sz="1400" dirty="0">
                <a:latin typeface="Times New Roman" panose="02020603050405020304" pitchFamily="18" charset="0"/>
                <a:ea typeface="MS Mincho"/>
              </a:rPr>
              <a:t> for </a:t>
            </a:r>
            <a:r>
              <a:rPr lang="it-IT" sz="1400" dirty="0" err="1">
                <a:latin typeface="Times New Roman" panose="02020603050405020304" pitchFamily="18" charset="0"/>
                <a:ea typeface="MS Mincho"/>
              </a:rPr>
              <a:t>Neutron</a:t>
            </a:r>
            <a:r>
              <a:rPr lang="it-IT" sz="1400" dirty="0">
                <a:latin typeface="Times New Roman" panose="02020603050405020304" pitchFamily="18" charset="0"/>
                <a:ea typeface="MS Mincho"/>
              </a:rPr>
              <a:t> </a:t>
            </a:r>
            <a:r>
              <a:rPr lang="it-IT" sz="1400" dirty="0" err="1">
                <a:latin typeface="Times New Roman" panose="02020603050405020304" pitchFamily="18" charset="0"/>
                <a:ea typeface="MS Mincho"/>
              </a:rPr>
              <a:t>Physics</a:t>
            </a:r>
            <a:r>
              <a:rPr lang="it-IT" sz="1400" dirty="0">
                <a:latin typeface="Times New Roman" panose="02020603050405020304" pitchFamily="18" charset="0"/>
                <a:ea typeface="MS Mincho"/>
              </a:rPr>
              <a:t> and </a:t>
            </a:r>
            <a:r>
              <a:rPr lang="it-IT" sz="1400" dirty="0" err="1">
                <a:latin typeface="Times New Roman" panose="02020603050405020304" pitchFamily="18" charset="0"/>
                <a:ea typeface="MS Mincho"/>
              </a:rPr>
              <a:t>Reactor</a:t>
            </a:r>
            <a:r>
              <a:rPr lang="it-IT" sz="1400" dirty="0">
                <a:latin typeface="Times New Roman" panose="02020603050405020304" pitchFamily="18" charset="0"/>
                <a:ea typeface="MS Mincho"/>
              </a:rPr>
              <a:t> Technology, </a:t>
            </a:r>
            <a:r>
              <a:rPr lang="it-IT" sz="1400" dirty="0" err="1">
                <a:latin typeface="Times New Roman" panose="02020603050405020304" pitchFamily="18" charset="0"/>
                <a:ea typeface="MS Mincho"/>
              </a:rPr>
              <a:t>Eggenstein-Leopoldshafen</a:t>
            </a:r>
            <a:r>
              <a:rPr lang="it-IT" sz="1400" dirty="0">
                <a:latin typeface="Times New Roman" panose="02020603050405020304" pitchFamily="18" charset="0"/>
                <a:ea typeface="MS Mincho"/>
              </a:rPr>
              <a:t>, Germany</a:t>
            </a:r>
            <a:endParaRPr lang="en-US" sz="2000" dirty="0">
              <a:latin typeface="Times New Roman" panose="02020603050405020304" pitchFamily="18" charset="0"/>
              <a:ea typeface="MS Mincho"/>
            </a:endParaRPr>
          </a:p>
          <a:p>
            <a:pPr>
              <a:spcAft>
                <a:spcPts val="0"/>
              </a:spcAft>
            </a:pPr>
            <a:r>
              <a:rPr lang="en-US" sz="1400" baseline="30000" dirty="0">
                <a:latin typeface="Times New Roman" panose="02020603050405020304" pitchFamily="18" charset="0"/>
                <a:ea typeface="MS Mincho"/>
              </a:rPr>
              <a:t>2  </a:t>
            </a:r>
            <a:r>
              <a:rPr lang="en-US" sz="1400" dirty="0">
                <a:latin typeface="Times New Roman" panose="02020603050405020304" pitchFamily="18" charset="0"/>
                <a:ea typeface="MS Mincho"/>
              </a:rPr>
              <a:t>Institute of Plasma Physics and Laser </a:t>
            </a:r>
            <a:r>
              <a:rPr lang="en-US" sz="1400" dirty="0" err="1">
                <a:latin typeface="Times New Roman" panose="02020603050405020304" pitchFamily="18" charset="0"/>
                <a:ea typeface="MS Mincho"/>
              </a:rPr>
              <a:t>Microfusion</a:t>
            </a:r>
            <a:r>
              <a:rPr lang="en-US" sz="1400" dirty="0">
                <a:latin typeface="Times New Roman" panose="02020603050405020304" pitchFamily="18" charset="0"/>
                <a:ea typeface="MS Mincho"/>
              </a:rPr>
              <a:t>, Warsaw, Poland</a:t>
            </a:r>
            <a:endParaRPr lang="en-US" sz="2000" dirty="0">
              <a:latin typeface="Times New Roman" panose="02020603050405020304" pitchFamily="18" charset="0"/>
              <a:ea typeface="MS Mincho"/>
            </a:endParaRPr>
          </a:p>
          <a:p>
            <a:pPr>
              <a:spcAft>
                <a:spcPts val="0"/>
              </a:spcAft>
            </a:pPr>
            <a:r>
              <a:rPr lang="en-US" sz="1400" baseline="30000" dirty="0">
                <a:latin typeface="Times New Roman" panose="02020603050405020304" pitchFamily="18" charset="0"/>
                <a:ea typeface="MS Mincho"/>
              </a:rPr>
              <a:t>3  </a:t>
            </a:r>
            <a:r>
              <a:rPr lang="en-US" sz="1400" dirty="0">
                <a:latin typeface="Times New Roman" panose="02020603050405020304" pitchFamily="18" charset="0"/>
                <a:ea typeface="MS Mincho"/>
              </a:rPr>
              <a:t>National Centre for Nuclear Research (NCBJ), </a:t>
            </a:r>
            <a:r>
              <a:rPr lang="en-US" sz="1400" dirty="0" err="1">
                <a:latin typeface="Times New Roman" panose="02020603050405020304" pitchFamily="18" charset="0"/>
                <a:ea typeface="MS Mincho"/>
              </a:rPr>
              <a:t>Otwock-Swierk</a:t>
            </a:r>
            <a:r>
              <a:rPr lang="en-US" sz="1400" dirty="0">
                <a:latin typeface="Times New Roman" panose="02020603050405020304" pitchFamily="18" charset="0"/>
                <a:ea typeface="MS Mincho"/>
              </a:rPr>
              <a:t>, Poland</a:t>
            </a:r>
            <a:endParaRPr lang="en-US" sz="2000" dirty="0">
              <a:latin typeface="Times New Roman" panose="02020603050405020304" pitchFamily="18" charset="0"/>
              <a:ea typeface="MS Mincho"/>
            </a:endParaRPr>
          </a:p>
          <a:p>
            <a:endParaRPr lang="pl-PL" sz="1600" dirty="0"/>
          </a:p>
        </p:txBody>
      </p:sp>
      <p:pic>
        <p:nvPicPr>
          <p:cNvPr id="6" name="Picture 5"/>
          <p:cNvPicPr>
            <a:picLocks noChangeAspect="1"/>
          </p:cNvPicPr>
          <p:nvPr/>
        </p:nvPicPr>
        <p:blipFill>
          <a:blip r:embed="rId2"/>
          <a:stretch>
            <a:fillRect/>
          </a:stretch>
        </p:blipFill>
        <p:spPr>
          <a:xfrm>
            <a:off x="6888088" y="0"/>
            <a:ext cx="5303912" cy="1311651"/>
          </a:xfrm>
          <a:prstGeom prst="rect">
            <a:avLst/>
          </a:prstGeom>
        </p:spPr>
      </p:pic>
    </p:spTree>
    <p:extLst>
      <p:ext uri="{BB962C8B-B14F-4D97-AF65-F5344CB8AC3E}">
        <p14:creationId xmlns:p14="http://schemas.microsoft.com/office/powerpoint/2010/main" val="4167197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531F3-44C4-4E4C-87D5-6D84399A5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5" y="14221"/>
            <a:ext cx="12096549" cy="6829557"/>
          </a:xfrm>
          <a:prstGeom prst="rect">
            <a:avLst/>
          </a:prstGeom>
        </p:spPr>
      </p:pic>
      <p:sp>
        <p:nvSpPr>
          <p:cNvPr id="3" name="TextBox 2">
            <a:extLst>
              <a:ext uri="{FF2B5EF4-FFF2-40B4-BE49-F238E27FC236}">
                <a16:creationId xmlns:a16="http://schemas.microsoft.com/office/drawing/2014/main" id="{8953D448-09FA-4C3E-8A39-DF9F9B3B332B}"/>
              </a:ext>
            </a:extLst>
          </p:cNvPr>
          <p:cNvSpPr txBox="1"/>
          <p:nvPr/>
        </p:nvSpPr>
        <p:spPr>
          <a:xfrm>
            <a:off x="1798319" y="929563"/>
            <a:ext cx="8516111" cy="369332"/>
          </a:xfrm>
          <a:prstGeom prst="rect">
            <a:avLst/>
          </a:prstGeom>
          <a:noFill/>
        </p:spPr>
        <p:txBody>
          <a:bodyPr wrap="square">
            <a:spAutoFit/>
          </a:bodyPr>
          <a:lstStyle/>
          <a:p>
            <a:r>
              <a:rPr lang="en-US" sz="1800" b="1" u="sng" dirty="0">
                <a:solidFill>
                  <a:schemeClr val="bg1"/>
                </a:solidFill>
              </a:rPr>
              <a:t>Profile #1</a:t>
            </a:r>
            <a:r>
              <a:rPr lang="en-US" sz="1800" b="1" dirty="0">
                <a:solidFill>
                  <a:schemeClr val="bg1"/>
                </a:solidFill>
              </a:rPr>
              <a:t> of volumetric nuclear heating (W/cc) in </a:t>
            </a:r>
            <a:r>
              <a:rPr lang="it-IT" sz="1800" b="1" dirty="0">
                <a:solidFill>
                  <a:schemeClr val="bg1"/>
                </a:solidFill>
              </a:rPr>
              <a:t>Li-</a:t>
            </a:r>
            <a:r>
              <a:rPr lang="it-IT" sz="1800" b="1" dirty="0" err="1">
                <a:solidFill>
                  <a:schemeClr val="bg1"/>
                </a:solidFill>
              </a:rPr>
              <a:t>ceramics</a:t>
            </a:r>
            <a:r>
              <a:rPr lang="it-IT" sz="1800" b="1" dirty="0">
                <a:solidFill>
                  <a:schemeClr val="bg1"/>
                </a:solidFill>
              </a:rPr>
              <a:t> </a:t>
            </a:r>
            <a:r>
              <a:rPr lang="en-US" sz="1800" b="1" dirty="0">
                <a:solidFill>
                  <a:schemeClr val="bg1"/>
                </a:solidFill>
              </a:rPr>
              <a:t>at a distance of Y=3.7 cm</a:t>
            </a:r>
            <a:endParaRPr lang="en-US" dirty="0">
              <a:solidFill>
                <a:schemeClr val="bg1"/>
              </a:solidFill>
            </a:endParaRPr>
          </a:p>
        </p:txBody>
      </p:sp>
      <p:cxnSp>
        <p:nvCxnSpPr>
          <p:cNvPr id="7" name="Straight Arrow Connector 6">
            <a:extLst>
              <a:ext uri="{FF2B5EF4-FFF2-40B4-BE49-F238E27FC236}">
                <a16:creationId xmlns:a16="http://schemas.microsoft.com/office/drawing/2014/main" id="{9B790C5C-8A53-4244-8BC9-FC6A715B120A}"/>
              </a:ext>
            </a:extLst>
          </p:cNvPr>
          <p:cNvCxnSpPr>
            <a:cxnSpLocks/>
          </p:cNvCxnSpPr>
          <p:nvPr/>
        </p:nvCxnSpPr>
        <p:spPr>
          <a:xfrm>
            <a:off x="5230368" y="1298448"/>
            <a:ext cx="0" cy="2383536"/>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304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BBC60-6435-4CA4-9F05-C677DC1DA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37" y="29466"/>
            <a:ext cx="12020326" cy="6799068"/>
          </a:xfrm>
          <a:prstGeom prst="rect">
            <a:avLst/>
          </a:prstGeom>
        </p:spPr>
      </p:pic>
      <p:sp>
        <p:nvSpPr>
          <p:cNvPr id="4" name="TextBox 3">
            <a:extLst>
              <a:ext uri="{FF2B5EF4-FFF2-40B4-BE49-F238E27FC236}">
                <a16:creationId xmlns:a16="http://schemas.microsoft.com/office/drawing/2014/main" id="{D3B677C9-0845-4343-BC26-2F641CB575CF}"/>
              </a:ext>
            </a:extLst>
          </p:cNvPr>
          <p:cNvSpPr txBox="1"/>
          <p:nvPr/>
        </p:nvSpPr>
        <p:spPr>
          <a:xfrm>
            <a:off x="1798319" y="929563"/>
            <a:ext cx="8516111" cy="369332"/>
          </a:xfrm>
          <a:prstGeom prst="rect">
            <a:avLst/>
          </a:prstGeom>
          <a:noFill/>
        </p:spPr>
        <p:txBody>
          <a:bodyPr wrap="square">
            <a:spAutoFit/>
          </a:bodyPr>
          <a:lstStyle/>
          <a:p>
            <a:r>
              <a:rPr lang="en-US" sz="1800" b="1" u="sng" dirty="0">
                <a:solidFill>
                  <a:schemeClr val="bg1"/>
                </a:solidFill>
              </a:rPr>
              <a:t>Profile #2</a:t>
            </a:r>
            <a:r>
              <a:rPr lang="en-US" sz="1800" b="1" dirty="0">
                <a:solidFill>
                  <a:schemeClr val="bg1"/>
                </a:solidFill>
              </a:rPr>
              <a:t> of volumetric nuclear heating (W/cc) in </a:t>
            </a:r>
            <a:r>
              <a:rPr lang="it-IT" sz="1800" b="1" dirty="0">
                <a:solidFill>
                  <a:schemeClr val="bg1"/>
                </a:solidFill>
              </a:rPr>
              <a:t>EUROFER </a:t>
            </a:r>
            <a:r>
              <a:rPr lang="en-US" sz="1800" b="1" dirty="0">
                <a:solidFill>
                  <a:schemeClr val="bg1"/>
                </a:solidFill>
              </a:rPr>
              <a:t>at a distance of Y=4.5 cm</a:t>
            </a:r>
            <a:endParaRPr lang="en-US" dirty="0">
              <a:solidFill>
                <a:schemeClr val="bg1"/>
              </a:solidFill>
            </a:endParaRPr>
          </a:p>
        </p:txBody>
      </p:sp>
      <p:cxnSp>
        <p:nvCxnSpPr>
          <p:cNvPr id="5" name="Straight Arrow Connector 4">
            <a:extLst>
              <a:ext uri="{FF2B5EF4-FFF2-40B4-BE49-F238E27FC236}">
                <a16:creationId xmlns:a16="http://schemas.microsoft.com/office/drawing/2014/main" id="{95402897-8F99-4592-A168-4FB78667865F}"/>
              </a:ext>
            </a:extLst>
          </p:cNvPr>
          <p:cNvCxnSpPr/>
          <p:nvPr/>
        </p:nvCxnSpPr>
        <p:spPr>
          <a:xfrm>
            <a:off x="5230368" y="1298448"/>
            <a:ext cx="0" cy="2328672"/>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97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3EB89C-6A53-4F5D-B1AC-D940A02F3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6" y="29466"/>
            <a:ext cx="12027948" cy="6799068"/>
          </a:xfrm>
          <a:prstGeom prst="rect">
            <a:avLst/>
          </a:prstGeom>
        </p:spPr>
      </p:pic>
      <p:sp>
        <p:nvSpPr>
          <p:cNvPr id="3" name="TextBox 2">
            <a:extLst>
              <a:ext uri="{FF2B5EF4-FFF2-40B4-BE49-F238E27FC236}">
                <a16:creationId xmlns:a16="http://schemas.microsoft.com/office/drawing/2014/main" id="{8953D448-09FA-4C3E-8A39-DF9F9B3B332B}"/>
              </a:ext>
            </a:extLst>
          </p:cNvPr>
          <p:cNvSpPr txBox="1"/>
          <p:nvPr/>
        </p:nvSpPr>
        <p:spPr>
          <a:xfrm>
            <a:off x="1798319" y="929563"/>
            <a:ext cx="8918449" cy="369332"/>
          </a:xfrm>
          <a:prstGeom prst="rect">
            <a:avLst/>
          </a:prstGeom>
          <a:noFill/>
        </p:spPr>
        <p:txBody>
          <a:bodyPr wrap="square">
            <a:spAutoFit/>
          </a:bodyPr>
          <a:lstStyle/>
          <a:p>
            <a:r>
              <a:rPr lang="en-US" sz="1800" b="1" u="sng" dirty="0">
                <a:solidFill>
                  <a:schemeClr val="bg1"/>
                </a:solidFill>
              </a:rPr>
              <a:t>Profile #3</a:t>
            </a:r>
            <a:r>
              <a:rPr lang="en-US" sz="1800" b="1" dirty="0">
                <a:solidFill>
                  <a:schemeClr val="bg1"/>
                </a:solidFill>
              </a:rPr>
              <a:t> of volumetric nuclear heating (W/cc) in </a:t>
            </a:r>
            <a:r>
              <a:rPr lang="it-IT" b="1" dirty="0">
                <a:solidFill>
                  <a:schemeClr val="bg1"/>
                </a:solidFill>
              </a:rPr>
              <a:t>Be12Ti-inner </a:t>
            </a:r>
            <a:r>
              <a:rPr lang="en-US" b="1" dirty="0">
                <a:solidFill>
                  <a:schemeClr val="bg1"/>
                </a:solidFill>
              </a:rPr>
              <a:t>block</a:t>
            </a:r>
            <a:r>
              <a:rPr lang="it-IT" sz="1800" b="1" dirty="0">
                <a:solidFill>
                  <a:schemeClr val="bg1"/>
                </a:solidFill>
              </a:rPr>
              <a:t> </a:t>
            </a:r>
            <a:r>
              <a:rPr lang="en-US" sz="1800" b="1" dirty="0">
                <a:solidFill>
                  <a:schemeClr val="bg1"/>
                </a:solidFill>
              </a:rPr>
              <a:t>at a distance of Y=1 cm</a:t>
            </a:r>
            <a:endParaRPr lang="en-US" dirty="0">
              <a:solidFill>
                <a:schemeClr val="bg1"/>
              </a:solidFill>
            </a:endParaRPr>
          </a:p>
        </p:txBody>
      </p:sp>
      <p:cxnSp>
        <p:nvCxnSpPr>
          <p:cNvPr id="7" name="Straight Arrow Connector 6">
            <a:extLst>
              <a:ext uri="{FF2B5EF4-FFF2-40B4-BE49-F238E27FC236}">
                <a16:creationId xmlns:a16="http://schemas.microsoft.com/office/drawing/2014/main" id="{9B790C5C-8A53-4244-8BC9-FC6A715B120A}"/>
              </a:ext>
            </a:extLst>
          </p:cNvPr>
          <p:cNvCxnSpPr>
            <a:cxnSpLocks/>
          </p:cNvCxnSpPr>
          <p:nvPr/>
        </p:nvCxnSpPr>
        <p:spPr>
          <a:xfrm>
            <a:off x="5230368" y="1298448"/>
            <a:ext cx="0" cy="2700528"/>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55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52769C-2578-4E1E-9A99-7A8670603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93" y="25655"/>
            <a:ext cx="11982214" cy="6806690"/>
          </a:xfrm>
          <a:prstGeom prst="rect">
            <a:avLst/>
          </a:prstGeom>
        </p:spPr>
      </p:pic>
      <p:cxnSp>
        <p:nvCxnSpPr>
          <p:cNvPr id="5" name="Straight Arrow Connector 4">
            <a:extLst>
              <a:ext uri="{FF2B5EF4-FFF2-40B4-BE49-F238E27FC236}">
                <a16:creationId xmlns:a16="http://schemas.microsoft.com/office/drawing/2014/main" id="{95402897-8F99-4592-A168-4FB78667865F}"/>
              </a:ext>
            </a:extLst>
          </p:cNvPr>
          <p:cNvCxnSpPr>
            <a:cxnSpLocks/>
          </p:cNvCxnSpPr>
          <p:nvPr/>
        </p:nvCxnSpPr>
        <p:spPr>
          <a:xfrm>
            <a:off x="5230368" y="1298448"/>
            <a:ext cx="0" cy="2023872"/>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05CEEEE-5A63-4B31-B172-C957C778C9EF}"/>
              </a:ext>
            </a:extLst>
          </p:cNvPr>
          <p:cNvSpPr txBox="1"/>
          <p:nvPr/>
        </p:nvSpPr>
        <p:spPr>
          <a:xfrm>
            <a:off x="1798319" y="929563"/>
            <a:ext cx="8918449" cy="369332"/>
          </a:xfrm>
          <a:prstGeom prst="rect">
            <a:avLst/>
          </a:prstGeom>
          <a:noFill/>
        </p:spPr>
        <p:txBody>
          <a:bodyPr wrap="square">
            <a:spAutoFit/>
          </a:bodyPr>
          <a:lstStyle/>
          <a:p>
            <a:r>
              <a:rPr lang="en-US" sz="1800" b="1" u="sng" dirty="0">
                <a:solidFill>
                  <a:schemeClr val="bg1"/>
                </a:solidFill>
              </a:rPr>
              <a:t>Profile #4</a:t>
            </a:r>
            <a:r>
              <a:rPr lang="en-US" sz="1800" b="1" dirty="0">
                <a:solidFill>
                  <a:schemeClr val="bg1"/>
                </a:solidFill>
              </a:rPr>
              <a:t> of volumetric nuclear heating (W/cc) in </a:t>
            </a:r>
            <a:r>
              <a:rPr lang="it-IT" b="1" dirty="0">
                <a:solidFill>
                  <a:schemeClr val="bg1"/>
                </a:solidFill>
              </a:rPr>
              <a:t>Be12Ti-outer </a:t>
            </a:r>
            <a:r>
              <a:rPr lang="en-US" b="1" dirty="0">
                <a:solidFill>
                  <a:schemeClr val="bg1"/>
                </a:solidFill>
              </a:rPr>
              <a:t>block</a:t>
            </a:r>
            <a:r>
              <a:rPr lang="it-IT" sz="1800" b="1" dirty="0">
                <a:solidFill>
                  <a:schemeClr val="bg1"/>
                </a:solidFill>
              </a:rPr>
              <a:t> </a:t>
            </a:r>
            <a:r>
              <a:rPr lang="en-US" sz="1800" b="1" dirty="0">
                <a:solidFill>
                  <a:schemeClr val="bg1"/>
                </a:solidFill>
              </a:rPr>
              <a:t>at a distance of Y=7 cm</a:t>
            </a:r>
            <a:endParaRPr lang="en-US" dirty="0">
              <a:solidFill>
                <a:schemeClr val="bg1"/>
              </a:solidFill>
            </a:endParaRPr>
          </a:p>
        </p:txBody>
      </p:sp>
    </p:spTree>
    <p:extLst>
      <p:ext uri="{BB962C8B-B14F-4D97-AF65-F5344CB8AC3E}">
        <p14:creationId xmlns:p14="http://schemas.microsoft.com/office/powerpoint/2010/main" val="16225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7654E-F481-415D-9591-5C8F6F9D2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539" y="0"/>
            <a:ext cx="9192922" cy="6858000"/>
          </a:xfrm>
          <a:prstGeom prst="rect">
            <a:avLst/>
          </a:prstGeom>
        </p:spPr>
      </p:pic>
      <p:sp>
        <p:nvSpPr>
          <p:cNvPr id="7" name="TextBox 6">
            <a:extLst>
              <a:ext uri="{FF2B5EF4-FFF2-40B4-BE49-F238E27FC236}">
                <a16:creationId xmlns:a16="http://schemas.microsoft.com/office/drawing/2014/main" id="{911BF306-F47D-45A8-822D-30AD4F5B4061}"/>
              </a:ext>
            </a:extLst>
          </p:cNvPr>
          <p:cNvSpPr txBox="1"/>
          <p:nvPr/>
        </p:nvSpPr>
        <p:spPr>
          <a:xfrm>
            <a:off x="1686242" y="769882"/>
            <a:ext cx="3155159" cy="369332"/>
          </a:xfrm>
          <a:prstGeom prst="rect">
            <a:avLst/>
          </a:prstGeom>
          <a:noFill/>
        </p:spPr>
        <p:txBody>
          <a:bodyPr wrap="none" rtlCol="0">
            <a:spAutoFit/>
          </a:bodyPr>
          <a:lstStyle/>
          <a:p>
            <a:r>
              <a:rPr lang="en-US" dirty="0">
                <a:solidFill>
                  <a:schemeClr val="bg1"/>
                </a:solidFill>
              </a:rPr>
              <a:t>Four iso-surfaces of total n-flux:</a:t>
            </a:r>
          </a:p>
        </p:txBody>
      </p:sp>
      <p:sp>
        <p:nvSpPr>
          <p:cNvPr id="9" name="TextBox 8">
            <a:extLst>
              <a:ext uri="{FF2B5EF4-FFF2-40B4-BE49-F238E27FC236}">
                <a16:creationId xmlns:a16="http://schemas.microsoft.com/office/drawing/2014/main" id="{C574F212-E23A-4D39-8DED-41676BB1D68D}"/>
              </a:ext>
            </a:extLst>
          </p:cNvPr>
          <p:cNvSpPr txBox="1"/>
          <p:nvPr/>
        </p:nvSpPr>
        <p:spPr>
          <a:xfrm>
            <a:off x="2095342" y="2977791"/>
            <a:ext cx="560592" cy="307777"/>
          </a:xfrm>
          <a:prstGeom prst="rect">
            <a:avLst/>
          </a:prstGeom>
          <a:noFill/>
        </p:spPr>
        <p:txBody>
          <a:bodyPr wrap="square">
            <a:spAutoFit/>
          </a:bodyPr>
          <a:lstStyle/>
          <a:p>
            <a:r>
              <a:rPr lang="en-US" sz="1400" b="1" dirty="0">
                <a:solidFill>
                  <a:schemeClr val="bg1"/>
                </a:solidFill>
              </a:rPr>
              <a:t>5e13</a:t>
            </a:r>
            <a:endParaRPr lang="en-US" sz="1400" b="1" dirty="0"/>
          </a:p>
        </p:txBody>
      </p:sp>
      <p:sp>
        <p:nvSpPr>
          <p:cNvPr id="10" name="TextBox 9">
            <a:extLst>
              <a:ext uri="{FF2B5EF4-FFF2-40B4-BE49-F238E27FC236}">
                <a16:creationId xmlns:a16="http://schemas.microsoft.com/office/drawing/2014/main" id="{F3D6EA1D-D58B-40FF-9473-92EA61D3675A}"/>
              </a:ext>
            </a:extLst>
          </p:cNvPr>
          <p:cNvSpPr txBox="1"/>
          <p:nvPr/>
        </p:nvSpPr>
        <p:spPr>
          <a:xfrm>
            <a:off x="2983526" y="2443443"/>
            <a:ext cx="560592" cy="307777"/>
          </a:xfrm>
          <a:prstGeom prst="rect">
            <a:avLst/>
          </a:prstGeom>
          <a:noFill/>
        </p:spPr>
        <p:txBody>
          <a:bodyPr wrap="square">
            <a:spAutoFit/>
          </a:bodyPr>
          <a:lstStyle/>
          <a:p>
            <a:r>
              <a:rPr lang="en-US" sz="1400" b="1" dirty="0">
                <a:solidFill>
                  <a:schemeClr val="bg1"/>
                </a:solidFill>
              </a:rPr>
              <a:t>1e13</a:t>
            </a:r>
            <a:endParaRPr lang="en-US" sz="1400" b="1" dirty="0"/>
          </a:p>
        </p:txBody>
      </p:sp>
      <p:sp>
        <p:nvSpPr>
          <p:cNvPr id="11" name="TextBox 10">
            <a:extLst>
              <a:ext uri="{FF2B5EF4-FFF2-40B4-BE49-F238E27FC236}">
                <a16:creationId xmlns:a16="http://schemas.microsoft.com/office/drawing/2014/main" id="{1AE737DE-7975-40AE-BF4F-5F685AC7FDCD}"/>
              </a:ext>
            </a:extLst>
          </p:cNvPr>
          <p:cNvSpPr txBox="1"/>
          <p:nvPr/>
        </p:nvSpPr>
        <p:spPr>
          <a:xfrm>
            <a:off x="3678153" y="2177850"/>
            <a:ext cx="560592" cy="307777"/>
          </a:xfrm>
          <a:prstGeom prst="rect">
            <a:avLst/>
          </a:prstGeom>
          <a:noFill/>
        </p:spPr>
        <p:txBody>
          <a:bodyPr wrap="square">
            <a:spAutoFit/>
          </a:bodyPr>
          <a:lstStyle/>
          <a:p>
            <a:r>
              <a:rPr lang="en-US" sz="1400" b="1" dirty="0">
                <a:solidFill>
                  <a:schemeClr val="bg1"/>
                </a:solidFill>
              </a:rPr>
              <a:t>5e12</a:t>
            </a:r>
            <a:endParaRPr lang="en-US" sz="1400" b="1" dirty="0"/>
          </a:p>
        </p:txBody>
      </p:sp>
      <p:sp>
        <p:nvSpPr>
          <p:cNvPr id="12" name="TextBox 11">
            <a:extLst>
              <a:ext uri="{FF2B5EF4-FFF2-40B4-BE49-F238E27FC236}">
                <a16:creationId xmlns:a16="http://schemas.microsoft.com/office/drawing/2014/main" id="{86BD16C8-9E4F-4008-A806-C9CC762E7BC4}"/>
              </a:ext>
            </a:extLst>
          </p:cNvPr>
          <p:cNvSpPr txBox="1"/>
          <p:nvPr/>
        </p:nvSpPr>
        <p:spPr>
          <a:xfrm>
            <a:off x="5616983" y="1919844"/>
            <a:ext cx="560592" cy="307777"/>
          </a:xfrm>
          <a:prstGeom prst="rect">
            <a:avLst/>
          </a:prstGeom>
          <a:noFill/>
        </p:spPr>
        <p:txBody>
          <a:bodyPr wrap="square">
            <a:spAutoFit/>
          </a:bodyPr>
          <a:lstStyle/>
          <a:p>
            <a:r>
              <a:rPr lang="en-US" sz="1400" b="1" dirty="0">
                <a:solidFill>
                  <a:schemeClr val="bg1"/>
                </a:solidFill>
              </a:rPr>
              <a:t>1e12</a:t>
            </a:r>
            <a:endParaRPr lang="en-US" sz="1400" b="1" dirty="0"/>
          </a:p>
        </p:txBody>
      </p:sp>
    </p:spTree>
    <p:extLst>
      <p:ext uri="{BB962C8B-B14F-4D97-AF65-F5344CB8AC3E}">
        <p14:creationId xmlns:p14="http://schemas.microsoft.com/office/powerpoint/2010/main" val="79664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35F46-0BB3-4C23-8546-5AC8903BE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19" y="732155"/>
            <a:ext cx="5996087" cy="4470818"/>
          </a:xfrm>
          <a:prstGeom prst="rect">
            <a:avLst/>
          </a:prstGeom>
        </p:spPr>
      </p:pic>
      <p:pic>
        <p:nvPicPr>
          <p:cNvPr id="5" name="Picture 4">
            <a:extLst>
              <a:ext uri="{FF2B5EF4-FFF2-40B4-BE49-F238E27FC236}">
                <a16:creationId xmlns:a16="http://schemas.microsoft.com/office/drawing/2014/main" id="{EE480CBB-71E5-41C7-B57A-4559940B6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996" y="732155"/>
            <a:ext cx="5961091" cy="4470818"/>
          </a:xfrm>
          <a:prstGeom prst="rect">
            <a:avLst/>
          </a:prstGeom>
        </p:spPr>
      </p:pic>
      <p:sp>
        <p:nvSpPr>
          <p:cNvPr id="7" name="TextBox 6">
            <a:extLst>
              <a:ext uri="{FF2B5EF4-FFF2-40B4-BE49-F238E27FC236}">
                <a16:creationId xmlns:a16="http://schemas.microsoft.com/office/drawing/2014/main" id="{7F7C3B90-F5B6-4DA7-B787-DC384D90153F}"/>
              </a:ext>
            </a:extLst>
          </p:cNvPr>
          <p:cNvSpPr txBox="1"/>
          <p:nvPr/>
        </p:nvSpPr>
        <p:spPr>
          <a:xfrm>
            <a:off x="209312" y="5673442"/>
            <a:ext cx="11242187" cy="707886"/>
          </a:xfrm>
          <a:prstGeom prst="rect">
            <a:avLst/>
          </a:prstGeom>
          <a:noFill/>
        </p:spPr>
        <p:txBody>
          <a:bodyPr wrap="square">
            <a:spAutoFit/>
          </a:bodyPr>
          <a:lstStyle/>
          <a:p>
            <a:r>
              <a:rPr lang="en-US" sz="2000" dirty="0"/>
              <a:t>View on the Total Neutron Flux to show similarity           with               the Six-Petal Narcissus Flower</a:t>
            </a:r>
          </a:p>
          <a:p>
            <a:endParaRPr lang="en-US" sz="2000" dirty="0"/>
          </a:p>
        </p:txBody>
      </p:sp>
    </p:spTree>
    <p:extLst>
      <p:ext uri="{BB962C8B-B14F-4D97-AF65-F5344CB8AC3E}">
        <p14:creationId xmlns:p14="http://schemas.microsoft.com/office/powerpoint/2010/main" val="1866100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7A8DB-3E84-46A6-B9B2-D4E457056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859" y="0"/>
            <a:ext cx="8742742" cy="6858000"/>
          </a:xfrm>
          <a:prstGeom prst="rect">
            <a:avLst/>
          </a:prstGeom>
        </p:spPr>
      </p:pic>
      <p:sp>
        <p:nvSpPr>
          <p:cNvPr id="4" name="TextBox 3">
            <a:extLst>
              <a:ext uri="{FF2B5EF4-FFF2-40B4-BE49-F238E27FC236}">
                <a16:creationId xmlns:a16="http://schemas.microsoft.com/office/drawing/2014/main" id="{4B491B6F-0A96-441C-9C8F-45BBBF6F9A41}"/>
              </a:ext>
            </a:extLst>
          </p:cNvPr>
          <p:cNvSpPr txBox="1"/>
          <p:nvPr/>
        </p:nvSpPr>
        <p:spPr>
          <a:xfrm>
            <a:off x="94856" y="921649"/>
            <a:ext cx="2849436" cy="646331"/>
          </a:xfrm>
          <a:prstGeom prst="rect">
            <a:avLst/>
          </a:prstGeom>
          <a:noFill/>
        </p:spPr>
        <p:txBody>
          <a:bodyPr wrap="square" rtlCol="0">
            <a:spAutoFit/>
          </a:bodyPr>
          <a:lstStyle/>
          <a:p>
            <a:r>
              <a:rPr lang="en-US" u="sng" dirty="0"/>
              <a:t>Central slice </a:t>
            </a:r>
            <a:r>
              <a:rPr lang="en-US" dirty="0"/>
              <a:t>by plane PZ=0 perpendicular to the Z-axis</a:t>
            </a:r>
          </a:p>
        </p:txBody>
      </p:sp>
    </p:spTree>
    <p:extLst>
      <p:ext uri="{BB962C8B-B14F-4D97-AF65-F5344CB8AC3E}">
        <p14:creationId xmlns:p14="http://schemas.microsoft.com/office/powerpoint/2010/main" val="364046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B0C29-7101-49B0-881D-CDC9DFCF9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81"/>
            <a:ext cx="12192000" cy="6818637"/>
          </a:xfrm>
          <a:prstGeom prst="rect">
            <a:avLst/>
          </a:prstGeom>
        </p:spPr>
      </p:pic>
      <p:sp>
        <p:nvSpPr>
          <p:cNvPr id="4" name="TextBox 3">
            <a:extLst>
              <a:ext uri="{FF2B5EF4-FFF2-40B4-BE49-F238E27FC236}">
                <a16:creationId xmlns:a16="http://schemas.microsoft.com/office/drawing/2014/main" id="{D118D787-FBBE-4FDE-98FE-4CFD8BA0024C}"/>
              </a:ext>
            </a:extLst>
          </p:cNvPr>
          <p:cNvSpPr txBox="1"/>
          <p:nvPr/>
        </p:nvSpPr>
        <p:spPr>
          <a:xfrm>
            <a:off x="331043" y="3596244"/>
            <a:ext cx="560592" cy="276999"/>
          </a:xfrm>
          <a:prstGeom prst="rect">
            <a:avLst/>
          </a:prstGeom>
          <a:noFill/>
        </p:spPr>
        <p:txBody>
          <a:bodyPr wrap="square">
            <a:spAutoFit/>
          </a:bodyPr>
          <a:lstStyle/>
          <a:p>
            <a:r>
              <a:rPr lang="en-US" sz="1200" b="1" dirty="0">
                <a:solidFill>
                  <a:schemeClr val="bg1"/>
                </a:solidFill>
              </a:rPr>
              <a:t>5e13</a:t>
            </a:r>
            <a:endParaRPr lang="en-US" sz="1200" b="1" dirty="0"/>
          </a:p>
        </p:txBody>
      </p:sp>
      <p:sp>
        <p:nvSpPr>
          <p:cNvPr id="5" name="TextBox 4">
            <a:extLst>
              <a:ext uri="{FF2B5EF4-FFF2-40B4-BE49-F238E27FC236}">
                <a16:creationId xmlns:a16="http://schemas.microsoft.com/office/drawing/2014/main" id="{0578F669-629D-4C5B-AFDF-AF4E759C8B57}"/>
              </a:ext>
            </a:extLst>
          </p:cNvPr>
          <p:cNvSpPr txBox="1"/>
          <p:nvPr/>
        </p:nvSpPr>
        <p:spPr>
          <a:xfrm>
            <a:off x="942382" y="3618366"/>
            <a:ext cx="560592" cy="276999"/>
          </a:xfrm>
          <a:prstGeom prst="rect">
            <a:avLst/>
          </a:prstGeom>
          <a:noFill/>
        </p:spPr>
        <p:txBody>
          <a:bodyPr wrap="square">
            <a:spAutoFit/>
          </a:bodyPr>
          <a:lstStyle/>
          <a:p>
            <a:r>
              <a:rPr lang="en-US" sz="1200" b="1" dirty="0">
                <a:solidFill>
                  <a:schemeClr val="bg1"/>
                </a:solidFill>
              </a:rPr>
              <a:t>1e13</a:t>
            </a:r>
            <a:endParaRPr lang="en-US" sz="1200" b="1" dirty="0"/>
          </a:p>
        </p:txBody>
      </p:sp>
      <p:sp>
        <p:nvSpPr>
          <p:cNvPr id="6" name="TextBox 5">
            <a:extLst>
              <a:ext uri="{FF2B5EF4-FFF2-40B4-BE49-F238E27FC236}">
                <a16:creationId xmlns:a16="http://schemas.microsoft.com/office/drawing/2014/main" id="{1CFDECE6-C53D-4495-AD63-9918CCF7C8E8}"/>
              </a:ext>
            </a:extLst>
          </p:cNvPr>
          <p:cNvSpPr txBox="1"/>
          <p:nvPr/>
        </p:nvSpPr>
        <p:spPr>
          <a:xfrm>
            <a:off x="1431992" y="3615221"/>
            <a:ext cx="560592" cy="276999"/>
          </a:xfrm>
          <a:prstGeom prst="rect">
            <a:avLst/>
          </a:prstGeom>
          <a:noFill/>
        </p:spPr>
        <p:txBody>
          <a:bodyPr wrap="square">
            <a:spAutoFit/>
          </a:bodyPr>
          <a:lstStyle/>
          <a:p>
            <a:r>
              <a:rPr lang="en-US" sz="1200" b="1" dirty="0">
                <a:solidFill>
                  <a:schemeClr val="bg1"/>
                </a:solidFill>
              </a:rPr>
              <a:t>5e12</a:t>
            </a:r>
            <a:endParaRPr lang="en-US" sz="1200" b="1" dirty="0"/>
          </a:p>
        </p:txBody>
      </p:sp>
      <p:sp>
        <p:nvSpPr>
          <p:cNvPr id="7" name="TextBox 6">
            <a:extLst>
              <a:ext uri="{FF2B5EF4-FFF2-40B4-BE49-F238E27FC236}">
                <a16:creationId xmlns:a16="http://schemas.microsoft.com/office/drawing/2014/main" id="{5019FB5B-EF75-4A66-B4F1-6B873C06CBA0}"/>
              </a:ext>
            </a:extLst>
          </p:cNvPr>
          <p:cNvSpPr txBox="1"/>
          <p:nvPr/>
        </p:nvSpPr>
        <p:spPr>
          <a:xfrm>
            <a:off x="3727476" y="2875980"/>
            <a:ext cx="560592" cy="276999"/>
          </a:xfrm>
          <a:prstGeom prst="rect">
            <a:avLst/>
          </a:prstGeom>
          <a:noFill/>
        </p:spPr>
        <p:txBody>
          <a:bodyPr wrap="square">
            <a:spAutoFit/>
          </a:bodyPr>
          <a:lstStyle/>
          <a:p>
            <a:r>
              <a:rPr lang="en-US" sz="1200" b="1" dirty="0">
                <a:solidFill>
                  <a:schemeClr val="bg1"/>
                </a:solidFill>
              </a:rPr>
              <a:t>1e12</a:t>
            </a:r>
            <a:endParaRPr lang="en-US" sz="1200" b="1" dirty="0"/>
          </a:p>
        </p:txBody>
      </p:sp>
      <p:sp>
        <p:nvSpPr>
          <p:cNvPr id="12" name="TextBox 11">
            <a:extLst>
              <a:ext uri="{FF2B5EF4-FFF2-40B4-BE49-F238E27FC236}">
                <a16:creationId xmlns:a16="http://schemas.microsoft.com/office/drawing/2014/main" id="{B8E27B64-189E-4F93-B9E6-BF5C35F5F616}"/>
              </a:ext>
            </a:extLst>
          </p:cNvPr>
          <p:cNvSpPr txBox="1"/>
          <p:nvPr/>
        </p:nvSpPr>
        <p:spPr>
          <a:xfrm>
            <a:off x="4657685" y="2598981"/>
            <a:ext cx="560592" cy="276999"/>
          </a:xfrm>
          <a:prstGeom prst="rect">
            <a:avLst/>
          </a:prstGeom>
          <a:noFill/>
        </p:spPr>
        <p:txBody>
          <a:bodyPr wrap="square">
            <a:spAutoFit/>
          </a:bodyPr>
          <a:lstStyle/>
          <a:p>
            <a:r>
              <a:rPr lang="en-US" sz="1200" b="1" dirty="0">
                <a:solidFill>
                  <a:schemeClr val="bg1"/>
                </a:solidFill>
              </a:rPr>
              <a:t>1e12</a:t>
            </a:r>
            <a:endParaRPr lang="en-US" sz="1200" b="1" dirty="0"/>
          </a:p>
        </p:txBody>
      </p:sp>
    </p:spTree>
    <p:extLst>
      <p:ext uri="{BB962C8B-B14F-4D97-AF65-F5344CB8AC3E}">
        <p14:creationId xmlns:p14="http://schemas.microsoft.com/office/powerpoint/2010/main" val="59641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4117A37D-3EFF-40A3-AC7B-6D61FD7F2109}"/>
              </a:ext>
            </a:extLst>
          </p:cNvPr>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18</a:t>
            </a:fld>
            <a:endParaRPr lang="en-GB" dirty="0"/>
          </a:p>
        </p:txBody>
      </p:sp>
      <p:pic>
        <p:nvPicPr>
          <p:cNvPr id="5" name="Grafik 4">
            <a:extLst>
              <a:ext uri="{FF2B5EF4-FFF2-40B4-BE49-F238E27FC236}">
                <a16:creationId xmlns:a16="http://schemas.microsoft.com/office/drawing/2014/main" id="{1ADC6926-39F2-42AC-8226-4D8ED783E0DF}"/>
              </a:ext>
            </a:extLst>
          </p:cNvPr>
          <p:cNvPicPr>
            <a:picLocks noChangeAspect="1"/>
          </p:cNvPicPr>
          <p:nvPr/>
        </p:nvPicPr>
        <p:blipFill>
          <a:blip r:embed="rId2"/>
          <a:stretch>
            <a:fillRect/>
          </a:stretch>
        </p:blipFill>
        <p:spPr>
          <a:xfrm>
            <a:off x="0" y="1018346"/>
            <a:ext cx="12192000" cy="4821308"/>
          </a:xfrm>
          <a:prstGeom prst="rect">
            <a:avLst/>
          </a:prstGeom>
        </p:spPr>
      </p:pic>
      <p:sp>
        <p:nvSpPr>
          <p:cNvPr id="6" name="Titel 1">
            <a:extLst>
              <a:ext uri="{FF2B5EF4-FFF2-40B4-BE49-F238E27FC236}">
                <a16:creationId xmlns:a16="http://schemas.microsoft.com/office/drawing/2014/main" id="{02512FA0-3FE2-446D-83EF-7A855FE80CC6}"/>
              </a:ext>
            </a:extLst>
          </p:cNvPr>
          <p:cNvSpPr>
            <a:spLocks noGrp="1"/>
          </p:cNvSpPr>
          <p:nvPr>
            <p:ph type="title"/>
          </p:nvPr>
        </p:nvSpPr>
        <p:spPr>
          <a:xfrm>
            <a:off x="1554338" y="104055"/>
            <a:ext cx="9125660" cy="457200"/>
          </a:xfrm>
        </p:spPr>
        <p:txBody>
          <a:bodyPr/>
          <a:lstStyle/>
          <a:p>
            <a:pPr>
              <a:lnSpc>
                <a:spcPct val="100000"/>
              </a:lnSpc>
            </a:pPr>
            <a:r>
              <a:rPr lang="en-US" sz="2000" dirty="0"/>
              <a:t>T-production rate in ACB pebbles map with 1D plot </a:t>
            </a:r>
            <a:r>
              <a:rPr lang="en-GB" sz="2000" dirty="0"/>
              <a:t>along the axial line at a distance of Y=3.7 from the central x-axis. Case of one accelerator beam run I=125 mA</a:t>
            </a:r>
            <a:endParaRPr lang="en-US" sz="2000" dirty="0"/>
          </a:p>
        </p:txBody>
      </p:sp>
      <p:sp>
        <p:nvSpPr>
          <p:cNvPr id="7" name="Textfeld 6">
            <a:extLst>
              <a:ext uri="{FF2B5EF4-FFF2-40B4-BE49-F238E27FC236}">
                <a16:creationId xmlns:a16="http://schemas.microsoft.com/office/drawing/2014/main" id="{6C0E4022-1B59-4762-B376-D18FFC0BF3B9}"/>
              </a:ext>
            </a:extLst>
          </p:cNvPr>
          <p:cNvSpPr txBox="1"/>
          <p:nvPr/>
        </p:nvSpPr>
        <p:spPr>
          <a:xfrm>
            <a:off x="652463" y="5997833"/>
            <a:ext cx="11332911" cy="369332"/>
          </a:xfrm>
          <a:prstGeom prst="rect">
            <a:avLst/>
          </a:prstGeom>
          <a:noFill/>
        </p:spPr>
        <p:txBody>
          <a:bodyPr wrap="none" rtlCol="0">
            <a:spAutoFit/>
          </a:bodyPr>
          <a:lstStyle/>
          <a:p>
            <a:r>
              <a:rPr lang="en-US" b="1" dirty="0">
                <a:highlight>
                  <a:srgbClr val="FFFF00"/>
                </a:highlight>
              </a:rPr>
              <a:t>1-Accelerator run: Max T-production in ACB ~1.7e18 / 1.75/1e6 = 9.71e+11 atoms-T/g-ACB/s ~</a:t>
            </a:r>
            <a:r>
              <a:rPr lang="en-US" b="1" dirty="0">
                <a:solidFill>
                  <a:srgbClr val="FF0000"/>
                </a:solidFill>
                <a:highlight>
                  <a:srgbClr val="FFFF00"/>
                </a:highlight>
              </a:rPr>
              <a:t>1e12 atoms-T/g-ACB/s </a:t>
            </a:r>
          </a:p>
        </p:txBody>
      </p:sp>
    </p:spTree>
    <p:extLst>
      <p:ext uri="{BB962C8B-B14F-4D97-AF65-F5344CB8AC3E}">
        <p14:creationId xmlns:p14="http://schemas.microsoft.com/office/powerpoint/2010/main" val="2475098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7D2BC-BA9D-4901-BE78-AE9DB1CF6E2E}"/>
              </a:ext>
            </a:extLst>
          </p:cNvPr>
          <p:cNvSpPr>
            <a:spLocks noGrp="1"/>
          </p:cNvSpPr>
          <p:nvPr>
            <p:ph type="title"/>
          </p:nvPr>
        </p:nvSpPr>
        <p:spPr>
          <a:xfrm>
            <a:off x="1554338" y="104055"/>
            <a:ext cx="9125660" cy="457200"/>
          </a:xfrm>
        </p:spPr>
        <p:txBody>
          <a:bodyPr/>
          <a:lstStyle/>
          <a:p>
            <a:pPr>
              <a:lnSpc>
                <a:spcPct val="100000"/>
              </a:lnSpc>
            </a:pPr>
            <a:r>
              <a:rPr lang="en-US" sz="2000" dirty="0"/>
              <a:t>T-production rate in ACB pebbles map with 1D plot </a:t>
            </a:r>
            <a:r>
              <a:rPr lang="en-GB" sz="2000" dirty="0"/>
              <a:t>along the axial line at a distance of Y=3.7 from the central x-axis. Case of two accelerators’ beam run I=250 mA</a:t>
            </a:r>
            <a:endParaRPr lang="en-US" sz="2000" dirty="0"/>
          </a:p>
        </p:txBody>
      </p:sp>
      <p:sp>
        <p:nvSpPr>
          <p:cNvPr id="4" name="Fußzeilenplatzhalter 3">
            <a:extLst>
              <a:ext uri="{FF2B5EF4-FFF2-40B4-BE49-F238E27FC236}">
                <a16:creationId xmlns:a16="http://schemas.microsoft.com/office/drawing/2014/main" id="{CA67EDA3-A11A-48DB-A464-420FDBD054DB}"/>
              </a:ext>
            </a:extLst>
          </p:cNvPr>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19</a:t>
            </a:fld>
            <a:endParaRPr lang="en-GB" dirty="0"/>
          </a:p>
        </p:txBody>
      </p:sp>
      <p:pic>
        <p:nvPicPr>
          <p:cNvPr id="6" name="Grafik 5">
            <a:extLst>
              <a:ext uri="{FF2B5EF4-FFF2-40B4-BE49-F238E27FC236}">
                <a16:creationId xmlns:a16="http://schemas.microsoft.com/office/drawing/2014/main" id="{52C212B3-F15F-4410-8B65-1DA39A49A8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6040"/>
            <a:ext cx="12192000" cy="4805920"/>
          </a:xfrm>
          <a:prstGeom prst="rect">
            <a:avLst/>
          </a:prstGeom>
        </p:spPr>
      </p:pic>
      <p:sp>
        <p:nvSpPr>
          <p:cNvPr id="7" name="Textfeld 6">
            <a:extLst>
              <a:ext uri="{FF2B5EF4-FFF2-40B4-BE49-F238E27FC236}">
                <a16:creationId xmlns:a16="http://schemas.microsoft.com/office/drawing/2014/main" id="{9CF21449-E58B-473C-B251-3EDBEA4C8675}"/>
              </a:ext>
            </a:extLst>
          </p:cNvPr>
          <p:cNvSpPr txBox="1"/>
          <p:nvPr/>
        </p:nvSpPr>
        <p:spPr>
          <a:xfrm>
            <a:off x="358820" y="6021288"/>
            <a:ext cx="11474360" cy="369332"/>
          </a:xfrm>
          <a:prstGeom prst="rect">
            <a:avLst/>
          </a:prstGeom>
          <a:solidFill>
            <a:srgbClr val="FFFF00"/>
          </a:solidFill>
        </p:spPr>
        <p:txBody>
          <a:bodyPr wrap="none" rtlCol="0">
            <a:spAutoFit/>
          </a:bodyPr>
          <a:lstStyle/>
          <a:p>
            <a:r>
              <a:rPr lang="en-US" b="1" dirty="0">
                <a:highlight>
                  <a:srgbClr val="FFFF00"/>
                </a:highlight>
              </a:rPr>
              <a:t>2-Accelerators run: Max T-production in ACB ~3.4e18 / 1.75/1e6 = </a:t>
            </a:r>
            <a:r>
              <a:rPr lang="en-US" b="1" dirty="0"/>
              <a:t>1.94e+12 </a:t>
            </a:r>
            <a:r>
              <a:rPr lang="en-US" b="1" dirty="0">
                <a:highlight>
                  <a:srgbClr val="FFFF00"/>
                </a:highlight>
              </a:rPr>
              <a:t>atoms-T/g-ACB/s ~ </a:t>
            </a:r>
            <a:r>
              <a:rPr lang="en-US" b="1" dirty="0">
                <a:solidFill>
                  <a:srgbClr val="FF0000"/>
                </a:solidFill>
                <a:highlight>
                  <a:srgbClr val="FFFF00"/>
                </a:highlight>
              </a:rPr>
              <a:t>2e12 atoms-T/g-ACB/s </a:t>
            </a:r>
            <a:endParaRPr lang="en-US" b="1" dirty="0">
              <a:highlight>
                <a:srgbClr val="FFFF00"/>
              </a:highlight>
            </a:endParaRPr>
          </a:p>
        </p:txBody>
      </p:sp>
    </p:spTree>
    <p:extLst>
      <p:ext uri="{BB962C8B-B14F-4D97-AF65-F5344CB8AC3E}">
        <p14:creationId xmlns:p14="http://schemas.microsoft.com/office/powerpoint/2010/main" val="386898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27263" y="116632"/>
            <a:ext cx="91256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ts val="3200"/>
              </a:lnSpc>
              <a:spcBef>
                <a:spcPct val="0"/>
              </a:spcBef>
              <a:spcAft>
                <a:spcPct val="0"/>
              </a:spcAft>
              <a:defRPr sz="2800" b="1" kern="1200">
                <a:solidFill>
                  <a:schemeClr val="tx1"/>
                </a:solidFill>
                <a:latin typeface="+mn-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r>
              <a:rPr lang="en-US" dirty="0"/>
              <a:t>Neutronics analyses for DONES Test Cell and CER </a:t>
            </a:r>
          </a:p>
        </p:txBody>
      </p:sp>
      <p:sp>
        <p:nvSpPr>
          <p:cNvPr id="2" name="Content Placeholder 1"/>
          <p:cNvSpPr>
            <a:spLocks noGrp="1"/>
          </p:cNvSpPr>
          <p:nvPr>
            <p:ph idx="1"/>
          </p:nvPr>
        </p:nvSpPr>
        <p:spPr>
          <a:xfrm>
            <a:off x="191344" y="980728"/>
            <a:ext cx="11809312" cy="6165304"/>
          </a:xfrm>
        </p:spPr>
        <p:txBody>
          <a:bodyPr/>
          <a:lstStyle/>
          <a:p>
            <a:pPr algn="just">
              <a:lnSpc>
                <a:spcPct val="115000"/>
              </a:lnSpc>
              <a:spcAft>
                <a:spcPts val="1000"/>
              </a:spcAft>
            </a:pPr>
            <a:r>
              <a:rPr lang="en-US" sz="1400" dirty="0">
                <a:latin typeface="Times New Roman" panose="02020603050405020304" pitchFamily="18" charset="0"/>
                <a:ea typeface="MS Mincho"/>
                <a:cs typeface="Times New Roman" panose="02020603050405020304" pitchFamily="18" charset="0"/>
              </a:rPr>
              <a:t>To conduct variety neutronics experiments, collimated neutrons from the </a:t>
            </a:r>
            <a:r>
              <a:rPr lang="en-US" sz="1400" b="1" dirty="0">
                <a:latin typeface="Times New Roman" panose="02020603050405020304" pitchFamily="18" charset="0"/>
                <a:ea typeface="MS Mincho"/>
                <a:cs typeface="Times New Roman" panose="02020603050405020304" pitchFamily="18" charset="0"/>
              </a:rPr>
              <a:t>DONES Test Cell (TC)</a:t>
            </a:r>
            <a:r>
              <a:rPr lang="en-US" sz="1400" dirty="0">
                <a:latin typeface="Times New Roman" panose="02020603050405020304" pitchFamily="18" charset="0"/>
                <a:ea typeface="MS Mincho"/>
                <a:cs typeface="Times New Roman" panose="02020603050405020304" pitchFamily="18" charset="0"/>
              </a:rPr>
              <a:t> will be directed to Complementary Experiments Room (</a:t>
            </a:r>
            <a:r>
              <a:rPr lang="en-US" sz="1400" b="1" dirty="0">
                <a:latin typeface="Times New Roman" panose="02020603050405020304" pitchFamily="18" charset="0"/>
                <a:ea typeface="MS Mincho"/>
                <a:cs typeface="Times New Roman" panose="02020603050405020304" pitchFamily="18" charset="0"/>
              </a:rPr>
              <a:t>CER</a:t>
            </a:r>
            <a:r>
              <a:rPr lang="en-US" sz="1400" dirty="0">
                <a:latin typeface="Times New Roman" panose="02020603050405020304" pitchFamily="18" charset="0"/>
                <a:ea typeface="MS Mincho"/>
                <a:cs typeface="Times New Roman" panose="02020603050405020304" pitchFamily="18" charset="0"/>
              </a:rPr>
              <a:t>) through the Neutron Beam Tube and Shutter (</a:t>
            </a:r>
            <a:r>
              <a:rPr lang="en-US" sz="1400" b="1" dirty="0">
                <a:latin typeface="Times New Roman" panose="02020603050405020304" pitchFamily="18" charset="0"/>
                <a:ea typeface="MS Mincho"/>
                <a:cs typeface="Times New Roman" panose="02020603050405020304" pitchFamily="18" charset="0"/>
              </a:rPr>
              <a:t>NBT&amp;S</a:t>
            </a:r>
            <a:r>
              <a:rPr lang="en-US" sz="1400" dirty="0">
                <a:latin typeface="Times New Roman" panose="02020603050405020304" pitchFamily="18" charset="0"/>
                <a:ea typeface="MS Mincho"/>
                <a:cs typeface="Times New Roman" panose="02020603050405020304" pitchFamily="18" charset="0"/>
              </a:rPr>
              <a:t>) system.</a:t>
            </a:r>
          </a:p>
          <a:p>
            <a:pPr algn="just">
              <a:lnSpc>
                <a:spcPct val="115000"/>
              </a:lnSpc>
              <a:spcAft>
                <a:spcPts val="1000"/>
              </a:spcAft>
            </a:pPr>
            <a:r>
              <a:rPr lang="en-US" sz="1400" dirty="0">
                <a:latin typeface="Times New Roman" panose="02020603050405020304" pitchFamily="18" charset="0"/>
                <a:ea typeface="MS Mincho"/>
                <a:cs typeface="Times New Roman" panose="02020603050405020304" pitchFamily="18" charset="0"/>
              </a:rPr>
              <a:t>Neutronics analyses performed in this work continue the task of neutron spectra assessments [1] inside the Complementary Experiments Room (CER) collimated by the Neutron Beam Tube and Shutter (NBT&amp;S) system. The NBT&amp;S system is developed to supply neutrons from the D-Li target of the IFMIF-DONES Test Cell (TC) to the CER (Room R160) for conducting experiments with neutron spectra variated from fast to thermal. </a:t>
            </a:r>
          </a:p>
          <a:p>
            <a:pPr algn="just">
              <a:lnSpc>
                <a:spcPct val="115000"/>
              </a:lnSpc>
              <a:spcAft>
                <a:spcPts val="1000"/>
              </a:spcAft>
            </a:pPr>
            <a:r>
              <a:rPr lang="en-US" sz="1400" dirty="0">
                <a:latin typeface="Times New Roman" panose="02020603050405020304" pitchFamily="18" charset="0"/>
                <a:ea typeface="MS Mincho"/>
                <a:cs typeface="Times New Roman" panose="02020603050405020304" pitchFamily="18" charset="0"/>
              </a:rPr>
              <a:t>The neutron and photon radiation transport has been performed by the McDeLicious-17 code package – MCNP modification, which simulates the deuteron-lithium (</a:t>
            </a:r>
            <a:r>
              <a:rPr lang="en-US" sz="1400" b="1" dirty="0">
                <a:latin typeface="Times New Roman" panose="02020603050405020304" pitchFamily="18" charset="0"/>
                <a:ea typeface="MS Mincho"/>
                <a:cs typeface="Times New Roman" panose="02020603050405020304" pitchFamily="18" charset="0"/>
              </a:rPr>
              <a:t>d-Li</a:t>
            </a:r>
            <a:r>
              <a:rPr lang="en-US" sz="1400" dirty="0">
                <a:latin typeface="Times New Roman" panose="02020603050405020304" pitchFamily="18" charset="0"/>
                <a:ea typeface="MS Mincho"/>
                <a:cs typeface="Times New Roman" panose="02020603050405020304" pitchFamily="18" charset="0"/>
              </a:rPr>
              <a:t>) nuclear </a:t>
            </a:r>
            <a:r>
              <a:rPr lang="en-US" sz="1400" dirty="0" err="1">
                <a:latin typeface="Times New Roman" panose="02020603050405020304" pitchFamily="18" charset="0"/>
                <a:ea typeface="MS Mincho"/>
                <a:cs typeface="Times New Roman" panose="02020603050405020304" pitchFamily="18" charset="0"/>
              </a:rPr>
              <a:t>reactions.The</a:t>
            </a:r>
            <a:r>
              <a:rPr lang="en-US" sz="1400" dirty="0">
                <a:latin typeface="Times New Roman" panose="02020603050405020304" pitchFamily="18" charset="0"/>
                <a:ea typeface="MS Mincho"/>
                <a:cs typeface="Times New Roman" panose="02020603050405020304" pitchFamily="18" charset="0"/>
              </a:rPr>
              <a:t> neutronics results were normalized to a 125 mA deuteron beam of 40 MeV deuterons impinging the lithium target. </a:t>
            </a:r>
          </a:p>
          <a:p>
            <a:pPr algn="just">
              <a:lnSpc>
                <a:spcPct val="115000"/>
              </a:lnSpc>
              <a:spcAft>
                <a:spcPts val="1000"/>
              </a:spcAft>
            </a:pPr>
            <a:r>
              <a:rPr lang="en-US" sz="1400" dirty="0">
                <a:latin typeface="Times New Roman" panose="02020603050405020304" pitchFamily="18" charset="0"/>
                <a:ea typeface="MS Mincho"/>
                <a:cs typeface="Times New Roman" panose="02020603050405020304" pitchFamily="18" charset="0"/>
              </a:rPr>
              <a:t>As fusion neutrons are necessary for Breeding Blanket qualification, it is proposed in this work to place the irradiated breeding materials close to the D-Li neutron source, where the materials get the highest neutron loads and, therefore, the space is most valuable for materials irradiation. Such space is behind the High Flux Test Module (HFTM), in the region of the Medium Flux Test Module (MFTM). In this work, initial steps in developing the neutronics models to simulate the radiation conditions suitable for the breeding two . </a:t>
            </a:r>
          </a:p>
          <a:p>
            <a:pPr lvl="1" algn="just">
              <a:lnSpc>
                <a:spcPct val="115000"/>
              </a:lnSpc>
              <a:spcAft>
                <a:spcPts val="1000"/>
              </a:spcAft>
            </a:pPr>
            <a:r>
              <a:rPr lang="en-US" sz="1400" b="1" dirty="0">
                <a:solidFill>
                  <a:srgbClr val="FF0000"/>
                </a:solidFill>
                <a:latin typeface="Times New Roman" panose="02020603050405020304" pitchFamily="18" charset="0"/>
                <a:cs typeface="Times New Roman" panose="02020603050405020304" pitchFamily="18" charset="0"/>
              </a:rPr>
              <a:t>Tritium Release Test Module (TRTM) </a:t>
            </a:r>
            <a:r>
              <a:rPr lang="en-US" sz="1400" dirty="0">
                <a:latin typeface="Times New Roman" panose="02020603050405020304" pitchFamily="18" charset="0"/>
                <a:cs typeface="Times New Roman" panose="02020603050405020304" pitchFamily="18" charset="0"/>
              </a:rPr>
              <a:t>- geometry has been implemented into the final reference test cell model at the EVEDA phase [2], with updates during the DONES </a:t>
            </a:r>
            <a:r>
              <a:rPr lang="en-US" sz="1400" dirty="0" err="1">
                <a:latin typeface="Times New Roman" panose="02020603050405020304" pitchFamily="18" charset="0"/>
                <a:cs typeface="Times New Roman" panose="02020603050405020304" pitchFamily="18" charset="0"/>
              </a:rPr>
              <a:t>PreP</a:t>
            </a:r>
            <a:r>
              <a:rPr lang="en-US" sz="1400" dirty="0">
                <a:latin typeface="Times New Roman" panose="02020603050405020304" pitchFamily="18" charset="0"/>
                <a:cs typeface="Times New Roman" panose="02020603050405020304" pitchFamily="18" charset="0"/>
              </a:rPr>
              <a:t> phase.</a:t>
            </a:r>
          </a:p>
          <a:p>
            <a:pPr lvl="1" algn="just">
              <a:lnSpc>
                <a:spcPct val="115000"/>
              </a:lnSpc>
              <a:spcAft>
                <a:spcPts val="1000"/>
              </a:spcAft>
            </a:pPr>
            <a:r>
              <a:rPr lang="en-US" sz="1400" b="1" dirty="0">
                <a:solidFill>
                  <a:srgbClr val="FF0000"/>
                </a:solidFill>
                <a:latin typeface="Times New Roman" panose="02020603050405020304" pitchFamily="18" charset="0"/>
                <a:cs typeface="Times New Roman" panose="02020603050405020304" pitchFamily="18" charset="0"/>
              </a:rPr>
              <a:t>DEMO Helium Cooled Pebble Bed (HCPB) Breeding Blanket (BB) module</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as module is large, DONES D-Li source could not cover uniformly the whole FW surface of the BB. Therefore, decision was to perform neutronics analyses to test the HCPB BB in radiation conditions of DONES MFTM, and based on the results of the performed analyses, decide about the conceptual designing as a potential “Other” Irradiation Module (OIM) in DONES.</a:t>
            </a:r>
            <a:endParaRPr lang="de-DE" sz="1400" dirty="0">
              <a:latin typeface="Times New Roman" panose="02020603050405020304" pitchFamily="18" charset="0"/>
              <a:cs typeface="Times New Roman" panose="02020603050405020304" pitchFamily="18" charset="0"/>
            </a:endParaRPr>
          </a:p>
          <a:p>
            <a:pPr lvl="1" algn="just">
              <a:lnSpc>
                <a:spcPct val="115000"/>
              </a:lnSpc>
              <a:spcAft>
                <a:spcPts val="1000"/>
              </a:spcAft>
            </a:pPr>
            <a:endParaRPr lang="en-US" sz="1400" dirty="0">
              <a:latin typeface="Times New Roman" panose="02020603050405020304" pitchFamily="18" charset="0"/>
              <a:ea typeface="MS Mincho"/>
              <a:cs typeface="Times New Roman" panose="02020603050405020304" pitchFamily="18" charset="0"/>
            </a:endParaRPr>
          </a:p>
        </p:txBody>
      </p:sp>
      <p:sp>
        <p:nvSpPr>
          <p:cNvPr id="6" name="Rectangle 5"/>
          <p:cNvSpPr/>
          <p:nvPr/>
        </p:nvSpPr>
        <p:spPr>
          <a:xfrm>
            <a:off x="335360" y="5868561"/>
            <a:ext cx="10585176" cy="938719"/>
          </a:xfrm>
          <a:prstGeom prst="rect">
            <a:avLst/>
          </a:prstGeom>
        </p:spPr>
        <p:txBody>
          <a:bodyPr wrap="square">
            <a:spAutoFit/>
          </a:bodyPr>
          <a:lstStyle/>
          <a:p>
            <a:r>
              <a:rPr lang="en-US" sz="1100" b="1" dirty="0">
                <a:latin typeface="Times New Roman" panose="02020603050405020304" pitchFamily="18" charset="0"/>
                <a:ea typeface="MS Mincho"/>
                <a:cs typeface="Times New Roman" panose="02020603050405020304" pitchFamily="18" charset="0"/>
              </a:rPr>
              <a:t>Reference: </a:t>
            </a:r>
          </a:p>
          <a:p>
            <a:r>
              <a:rPr lang="en-US" sz="1100" dirty="0">
                <a:latin typeface="Times New Roman" panose="02020603050405020304" pitchFamily="18" charset="0"/>
                <a:ea typeface="MS Mincho"/>
                <a:cs typeface="Times New Roman" panose="02020603050405020304" pitchFamily="18" charset="0"/>
              </a:rPr>
              <a:t>[1] A. Serikov et al., “Neutrons supply to the IFMIF-DONES Complementary Experiments Room through the neutron tube and neutron beam shutter”, First IFMIF-DONES Users Workshop, September 26-27, 2022, </a:t>
            </a:r>
            <a:r>
              <a:rPr lang="en-US" sz="1100" dirty="0">
                <a:latin typeface="Times New Roman" panose="02020603050405020304" pitchFamily="18" charset="0"/>
                <a:ea typeface="MS Mincho"/>
                <a:cs typeface="Times New Roman" panose="02020603050405020304" pitchFamily="18" charset="0"/>
                <a:hlinkClick r:id="rId2"/>
              </a:rPr>
              <a:t>https://agenda.ciemat.es/event/3879/contributions/4128/</a:t>
            </a:r>
            <a:r>
              <a:rPr lang="en-US" sz="1100" dirty="0">
                <a:latin typeface="Times New Roman" panose="02020603050405020304" pitchFamily="18" charset="0"/>
                <a:ea typeface="MS Mincho"/>
                <a:cs typeface="Times New Roman" panose="02020603050405020304" pitchFamily="18" charset="0"/>
              </a:rPr>
              <a:t>.</a:t>
            </a:r>
          </a:p>
          <a:p>
            <a:r>
              <a:rPr lang="en-US" sz="1100" dirty="0">
                <a:latin typeface="Times New Roman" panose="02020603050405020304" pitchFamily="18" charset="0"/>
                <a:cs typeface="Times New Roman" panose="02020603050405020304" pitchFamily="18" charset="0"/>
              </a:rPr>
              <a:t>[2] K. Kondo et al., “Neutronic Analysis of the IFMIF Tritium Release Test Module Based on the EVEDA Design”, Fusion Science and Technology, 66:1 (2014), 228-234, https://doi.org/10.13182/FST13-74310.13182/FST13-743</a:t>
            </a:r>
          </a:p>
        </p:txBody>
      </p:sp>
    </p:spTree>
    <p:extLst>
      <p:ext uri="{BB962C8B-B14F-4D97-AF65-F5344CB8AC3E}">
        <p14:creationId xmlns:p14="http://schemas.microsoft.com/office/powerpoint/2010/main" val="227324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072"/>
          <a:stretch/>
        </p:blipFill>
        <p:spPr>
          <a:xfrm>
            <a:off x="5231904" y="27032"/>
            <a:ext cx="6960096" cy="6768752"/>
          </a:xfrm>
          <a:prstGeom prst="rect">
            <a:avLst/>
          </a:prstGeom>
        </p:spPr>
      </p:pic>
      <p:sp>
        <p:nvSpPr>
          <p:cNvPr id="7" name="Rectangle 6"/>
          <p:cNvSpPr/>
          <p:nvPr/>
        </p:nvSpPr>
        <p:spPr>
          <a:xfrm>
            <a:off x="10200456" y="3599438"/>
            <a:ext cx="1292620" cy="261610"/>
          </a:xfrm>
          <a:prstGeom prst="rect">
            <a:avLst/>
          </a:prstGeom>
          <a:solidFill>
            <a:srgbClr val="00B050"/>
          </a:solidFill>
        </p:spPr>
        <p:txBody>
          <a:bodyPr wrap="square">
            <a:spAutoFit/>
          </a:bodyPr>
          <a:lstStyle/>
          <a:p>
            <a:pPr algn="ctr"/>
            <a:r>
              <a:rPr lang="en-US" sz="1100" b="1" dirty="0">
                <a:solidFill>
                  <a:schemeClr val="bg1"/>
                </a:solidFill>
              </a:rPr>
              <a:t>TC liner = 25 mm </a:t>
            </a:r>
            <a:endParaRPr lang="en-US" sz="1100" dirty="0">
              <a:solidFill>
                <a:schemeClr val="bg1"/>
              </a:solidFill>
            </a:endParaRPr>
          </a:p>
        </p:txBody>
      </p:sp>
      <p:cxnSp>
        <p:nvCxnSpPr>
          <p:cNvPr id="10" name="Straight Arrow Connector 9"/>
          <p:cNvCxnSpPr>
            <a:stCxn id="7" idx="2"/>
          </p:cNvCxnSpPr>
          <p:nvPr/>
        </p:nvCxnSpPr>
        <p:spPr>
          <a:xfrm flipH="1">
            <a:off x="10034814" y="3861048"/>
            <a:ext cx="811952" cy="56696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91344" y="1844824"/>
            <a:ext cx="4934209" cy="2477120"/>
          </a:xfrm>
          <a:prstGeom prst="rect">
            <a:avLst/>
          </a:prstGeom>
        </p:spPr>
      </p:pic>
      <p:sp>
        <p:nvSpPr>
          <p:cNvPr id="9" name="Rectangle 8"/>
          <p:cNvSpPr/>
          <p:nvPr/>
        </p:nvSpPr>
        <p:spPr>
          <a:xfrm>
            <a:off x="1726405" y="1426136"/>
            <a:ext cx="1283110" cy="430887"/>
          </a:xfrm>
          <a:prstGeom prst="rect">
            <a:avLst/>
          </a:prstGeom>
          <a:solidFill>
            <a:srgbClr val="FFFF00"/>
          </a:solidFill>
        </p:spPr>
        <p:txBody>
          <a:bodyPr wrap="square">
            <a:spAutoFit/>
          </a:bodyPr>
          <a:lstStyle/>
          <a:p>
            <a:pPr algn="ctr"/>
            <a:r>
              <a:rPr lang="en-US" sz="1100" b="1" dirty="0"/>
              <a:t>Actual CAD model of the TC liner:  </a:t>
            </a:r>
            <a:endParaRPr lang="en-US" sz="1100" dirty="0"/>
          </a:p>
        </p:txBody>
      </p:sp>
      <p:sp>
        <p:nvSpPr>
          <p:cNvPr id="11" name="Rectangle 10"/>
          <p:cNvSpPr/>
          <p:nvPr/>
        </p:nvSpPr>
        <p:spPr>
          <a:xfrm>
            <a:off x="4655840" y="697111"/>
            <a:ext cx="1374239" cy="261610"/>
          </a:xfrm>
          <a:prstGeom prst="rect">
            <a:avLst/>
          </a:prstGeom>
          <a:solidFill>
            <a:srgbClr val="FF0000"/>
          </a:solidFill>
        </p:spPr>
        <p:txBody>
          <a:bodyPr wrap="square">
            <a:spAutoFit/>
          </a:bodyPr>
          <a:lstStyle/>
          <a:p>
            <a:pPr algn="ctr"/>
            <a:r>
              <a:rPr lang="en-US" sz="1100" b="1" dirty="0">
                <a:solidFill>
                  <a:schemeClr val="bg1"/>
                </a:solidFill>
              </a:rPr>
              <a:t>TC liner = 35 mm </a:t>
            </a:r>
            <a:endParaRPr lang="en-US" sz="1100" dirty="0">
              <a:solidFill>
                <a:schemeClr val="bg1"/>
              </a:solidFill>
            </a:endParaRPr>
          </a:p>
        </p:txBody>
      </p:sp>
      <p:cxnSp>
        <p:nvCxnSpPr>
          <p:cNvPr id="12" name="Straight Arrow Connector 11"/>
          <p:cNvCxnSpPr/>
          <p:nvPr/>
        </p:nvCxnSpPr>
        <p:spPr>
          <a:xfrm flipH="1" flipV="1">
            <a:off x="6266103" y="1426136"/>
            <a:ext cx="405961" cy="274672"/>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59245" y="3573016"/>
            <a:ext cx="2160240" cy="307777"/>
          </a:xfrm>
          <a:prstGeom prst="rect">
            <a:avLst/>
          </a:prstGeom>
          <a:solidFill>
            <a:schemeClr val="bg1"/>
          </a:solidFill>
          <a:ln w="15875">
            <a:solidFill>
              <a:srgbClr val="0070C0"/>
            </a:solidFill>
          </a:ln>
        </p:spPr>
        <p:txBody>
          <a:bodyPr wrap="square" rtlCol="0">
            <a:spAutoFit/>
          </a:bodyPr>
          <a:lstStyle/>
          <a:p>
            <a:r>
              <a:rPr lang="en-US" sz="1400" dirty="0"/>
              <a:t>100 mm TC bottom plate</a:t>
            </a:r>
          </a:p>
        </p:txBody>
      </p:sp>
      <p:cxnSp>
        <p:nvCxnSpPr>
          <p:cNvPr id="15" name="Straight Connector 14"/>
          <p:cNvCxnSpPr/>
          <p:nvPr/>
        </p:nvCxnSpPr>
        <p:spPr>
          <a:xfrm>
            <a:off x="6240016" y="188640"/>
            <a:ext cx="0" cy="633670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97277" y="708199"/>
            <a:ext cx="1321252" cy="253916"/>
          </a:xfrm>
          <a:prstGeom prst="rect">
            <a:avLst/>
          </a:prstGeom>
          <a:solidFill>
            <a:srgbClr val="00B050"/>
          </a:solidFill>
        </p:spPr>
        <p:txBody>
          <a:bodyPr wrap="square">
            <a:spAutoFit/>
          </a:bodyPr>
          <a:lstStyle/>
          <a:p>
            <a:pPr algn="ctr"/>
            <a:r>
              <a:rPr lang="en-US" sz="1050" b="1" dirty="0">
                <a:solidFill>
                  <a:schemeClr val="bg1"/>
                </a:solidFill>
              </a:rPr>
              <a:t>TC liner = 25 mm </a:t>
            </a:r>
            <a:endParaRPr lang="en-US" sz="1050" dirty="0">
              <a:solidFill>
                <a:schemeClr val="bg1"/>
              </a:solidFill>
            </a:endParaRPr>
          </a:p>
        </p:txBody>
      </p:sp>
      <p:sp>
        <p:nvSpPr>
          <p:cNvPr id="19" name="Rectangle 18"/>
          <p:cNvSpPr/>
          <p:nvPr/>
        </p:nvSpPr>
        <p:spPr>
          <a:xfrm>
            <a:off x="6549677" y="1628800"/>
            <a:ext cx="1321252" cy="577081"/>
          </a:xfrm>
          <a:prstGeom prst="rect">
            <a:avLst/>
          </a:prstGeom>
          <a:solidFill>
            <a:schemeClr val="accent1"/>
          </a:solidFill>
        </p:spPr>
        <p:txBody>
          <a:bodyPr wrap="square">
            <a:spAutoFit/>
          </a:bodyPr>
          <a:lstStyle/>
          <a:p>
            <a:pPr algn="ctr"/>
            <a:r>
              <a:rPr lang="en-US" sz="1050" b="1" dirty="0">
                <a:solidFill>
                  <a:schemeClr val="bg1"/>
                </a:solidFill>
              </a:rPr>
              <a:t>TC liner thickness shift  from 35 mm to 25 mm</a:t>
            </a:r>
            <a:endParaRPr lang="en-US" sz="1050" dirty="0">
              <a:solidFill>
                <a:schemeClr val="bg1"/>
              </a:solidFill>
            </a:endParaRPr>
          </a:p>
        </p:txBody>
      </p:sp>
      <p:cxnSp>
        <p:nvCxnSpPr>
          <p:cNvPr id="24" name="Straight Arrow Connector 23"/>
          <p:cNvCxnSpPr/>
          <p:nvPr/>
        </p:nvCxnSpPr>
        <p:spPr>
          <a:xfrm>
            <a:off x="6030079" y="958721"/>
            <a:ext cx="0" cy="52606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057903" y="958721"/>
            <a:ext cx="1" cy="46741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5" idx="3"/>
          </p:cNvCxnSpPr>
          <p:nvPr/>
        </p:nvCxnSpPr>
        <p:spPr>
          <a:xfrm flipV="1">
            <a:off x="11280576" y="3068960"/>
            <a:ext cx="288032" cy="5495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696400" y="2996952"/>
            <a:ext cx="1584176" cy="253916"/>
          </a:xfrm>
          <a:prstGeom prst="rect">
            <a:avLst/>
          </a:prstGeom>
          <a:solidFill>
            <a:schemeClr val="accent6">
              <a:lumMod val="75000"/>
            </a:schemeClr>
          </a:solidFill>
        </p:spPr>
        <p:txBody>
          <a:bodyPr wrap="square">
            <a:spAutoFit/>
          </a:bodyPr>
          <a:lstStyle/>
          <a:p>
            <a:pPr algn="ctr"/>
            <a:r>
              <a:rPr lang="en-US" sz="1050" b="1" dirty="0">
                <a:solidFill>
                  <a:schemeClr val="bg1"/>
                </a:solidFill>
              </a:rPr>
              <a:t>Grooved TC liner = 8 mm</a:t>
            </a:r>
            <a:endParaRPr lang="en-US" sz="1050" dirty="0">
              <a:solidFill>
                <a:schemeClr val="bg1"/>
              </a:solidFill>
            </a:endParaRPr>
          </a:p>
        </p:txBody>
      </p:sp>
      <p:cxnSp>
        <p:nvCxnSpPr>
          <p:cNvPr id="38" name="Straight Arrow Connector 37"/>
          <p:cNvCxnSpPr/>
          <p:nvPr/>
        </p:nvCxnSpPr>
        <p:spPr>
          <a:xfrm flipV="1">
            <a:off x="11136560" y="3314347"/>
            <a:ext cx="432048" cy="28509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ight Arrow 42"/>
          <p:cNvSpPr/>
          <p:nvPr/>
        </p:nvSpPr>
        <p:spPr>
          <a:xfrm>
            <a:off x="6266103" y="330448"/>
            <a:ext cx="817887" cy="292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25 mm</a:t>
            </a:r>
            <a:endParaRPr lang="en-US" sz="1100" dirty="0"/>
          </a:p>
        </p:txBody>
      </p:sp>
      <p:sp>
        <p:nvSpPr>
          <p:cNvPr id="45" name="Left Arrow 44"/>
          <p:cNvSpPr/>
          <p:nvPr/>
        </p:nvSpPr>
        <p:spPr>
          <a:xfrm>
            <a:off x="5519936" y="332656"/>
            <a:ext cx="69399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35 mm</a:t>
            </a:r>
          </a:p>
        </p:txBody>
      </p:sp>
      <p:sp>
        <p:nvSpPr>
          <p:cNvPr id="46" name="TextBox 45"/>
          <p:cNvSpPr txBox="1"/>
          <p:nvPr/>
        </p:nvSpPr>
        <p:spPr>
          <a:xfrm>
            <a:off x="5807968" y="143054"/>
            <a:ext cx="832279" cy="261610"/>
          </a:xfrm>
          <a:prstGeom prst="rect">
            <a:avLst/>
          </a:prstGeom>
          <a:noFill/>
        </p:spPr>
        <p:txBody>
          <a:bodyPr wrap="none" rtlCol="0">
            <a:spAutoFit/>
          </a:bodyPr>
          <a:lstStyle/>
          <a:p>
            <a:r>
              <a:rPr lang="en-US" sz="1100" b="1" dirty="0">
                <a:solidFill>
                  <a:srgbClr val="0070C0"/>
                </a:solidFill>
              </a:rPr>
              <a:t>Border line</a:t>
            </a:r>
          </a:p>
        </p:txBody>
      </p:sp>
      <p:sp>
        <p:nvSpPr>
          <p:cNvPr id="47" name="Rectangle 46"/>
          <p:cNvSpPr/>
          <p:nvPr/>
        </p:nvSpPr>
        <p:spPr>
          <a:xfrm>
            <a:off x="1721138" y="143054"/>
            <a:ext cx="3117905" cy="369332"/>
          </a:xfrm>
          <a:prstGeom prst="rect">
            <a:avLst/>
          </a:prstGeom>
          <a:solidFill>
            <a:srgbClr val="FFFF00"/>
          </a:solidFill>
        </p:spPr>
        <p:txBody>
          <a:bodyPr wrap="none">
            <a:spAutoFit/>
          </a:bodyPr>
          <a:lstStyle/>
          <a:p>
            <a:r>
              <a:rPr lang="en-US" b="1" dirty="0"/>
              <a:t>35-25-8 mm composed TC liner</a:t>
            </a:r>
          </a:p>
        </p:txBody>
      </p:sp>
    </p:spTree>
    <p:extLst>
      <p:ext uri="{BB962C8B-B14F-4D97-AF65-F5344CB8AC3E}">
        <p14:creationId xmlns:p14="http://schemas.microsoft.com/office/powerpoint/2010/main" val="1364030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163488"/>
            <a:ext cx="9241027" cy="457200"/>
          </a:xfrm>
        </p:spPr>
        <p:txBody>
          <a:bodyPr/>
          <a:lstStyle/>
          <a:p>
            <a:r>
              <a:rPr lang="en-US" sz="2400" dirty="0"/>
              <a:t>CAD model of the actual design of RBSB</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4" y="980728"/>
            <a:ext cx="6150949" cy="562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23393" y="620688"/>
            <a:ext cx="4968552" cy="2062103"/>
          </a:xfrm>
          <a:prstGeom prst="rect">
            <a:avLst/>
          </a:prstGeom>
        </p:spPr>
        <p:txBody>
          <a:bodyPr wrap="square">
            <a:spAutoFit/>
          </a:bodyPr>
          <a:lstStyle/>
          <a:p>
            <a:r>
              <a:rPr lang="en-US" sz="1600" b="1" dirty="0"/>
              <a:t>RBSB design characterized:</a:t>
            </a:r>
          </a:p>
          <a:p>
            <a:pPr marL="342900" indent="-342900">
              <a:buFont typeface="Arial" panose="020B0604020202020204" pitchFamily="34" charset="0"/>
              <a:buChar char="•"/>
            </a:pPr>
            <a:r>
              <a:rPr lang="en-US" sz="1600" b="1" dirty="0"/>
              <a:t>5-cm liners (</a:t>
            </a:r>
            <a:r>
              <a:rPr lang="en-US" sz="1600" b="1" dirty="0">
                <a:solidFill>
                  <a:srgbClr val="FF0000"/>
                </a:solidFill>
              </a:rPr>
              <a:t>SS316L steel</a:t>
            </a:r>
            <a:r>
              <a:rPr lang="en-US" sz="1600" b="1" dirty="0"/>
              <a:t>)</a:t>
            </a:r>
          </a:p>
          <a:p>
            <a:pPr marL="342900" indent="-342900">
              <a:buFont typeface="Arial" panose="020B0604020202020204" pitchFamily="34" charset="0"/>
              <a:buChar char="•"/>
            </a:pPr>
            <a:r>
              <a:rPr lang="en-US" sz="1600" b="1" dirty="0"/>
              <a:t>4-cm gaps</a:t>
            </a:r>
          </a:p>
          <a:p>
            <a:pPr marL="342900" indent="-342900">
              <a:buFont typeface="Arial" panose="020B0604020202020204" pitchFamily="34" charset="0"/>
              <a:buChar char="•"/>
            </a:pPr>
            <a:r>
              <a:rPr lang="en-US" sz="1600" b="1" dirty="0"/>
              <a:t>The gaps are shifted in a dog-leg shape to prevent neutron and gamma streaming.</a:t>
            </a:r>
          </a:p>
          <a:p>
            <a:pPr marL="342900" indent="-342900">
              <a:buFont typeface="Arial" panose="020B0604020202020204" pitchFamily="34" charset="0"/>
              <a:buChar char="•"/>
            </a:pPr>
            <a:r>
              <a:rPr lang="en-US" sz="1600" b="1" dirty="0"/>
              <a:t>The shielding filling of the RBSB is composed of </a:t>
            </a:r>
            <a:r>
              <a:rPr lang="en-US" sz="1600" b="1" dirty="0">
                <a:solidFill>
                  <a:srgbClr val="FF0000"/>
                </a:solidFill>
              </a:rPr>
              <a:t>Heavy concrete with rebar and water/pipe mixture. The shielding filling has density 3.495 g/cc.</a:t>
            </a:r>
          </a:p>
        </p:txBody>
      </p:sp>
      <p:pic>
        <p:nvPicPr>
          <p:cNvPr id="3075" name="Picture 3" descr="G:\ENS\C_ENS\ENS\TC\RBSB_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416" y="2703071"/>
            <a:ext cx="3384376" cy="38466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32104" y="4365104"/>
            <a:ext cx="1675459" cy="369332"/>
          </a:xfrm>
          <a:prstGeom prst="rect">
            <a:avLst/>
          </a:prstGeom>
        </p:spPr>
        <p:txBody>
          <a:bodyPr wrap="none">
            <a:spAutoFit/>
          </a:bodyPr>
          <a:lstStyle/>
          <a:p>
            <a:r>
              <a:rPr lang="en-US" b="1" dirty="0"/>
              <a:t>shielding filling </a:t>
            </a:r>
            <a:endParaRPr lang="en-US" dirty="0"/>
          </a:p>
        </p:txBody>
      </p:sp>
      <p:cxnSp>
        <p:nvCxnSpPr>
          <p:cNvPr id="8" name="Straight Arrow Connector 7"/>
          <p:cNvCxnSpPr/>
          <p:nvPr/>
        </p:nvCxnSpPr>
        <p:spPr>
          <a:xfrm>
            <a:off x="7608168" y="4734436"/>
            <a:ext cx="0" cy="63878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51999" y="3364289"/>
            <a:ext cx="1230209" cy="369332"/>
          </a:xfrm>
          <a:prstGeom prst="rect">
            <a:avLst/>
          </a:prstGeom>
        </p:spPr>
        <p:txBody>
          <a:bodyPr wrap="none">
            <a:spAutoFit/>
          </a:bodyPr>
          <a:lstStyle/>
          <a:p>
            <a:r>
              <a:rPr lang="en-US" b="1" dirty="0"/>
              <a:t>5-cm liners</a:t>
            </a:r>
            <a:endParaRPr lang="en-US" dirty="0"/>
          </a:p>
        </p:txBody>
      </p:sp>
      <p:cxnSp>
        <p:nvCxnSpPr>
          <p:cNvPr id="12" name="Straight Arrow Connector 11"/>
          <p:cNvCxnSpPr/>
          <p:nvPr/>
        </p:nvCxnSpPr>
        <p:spPr>
          <a:xfrm flipV="1">
            <a:off x="8445897" y="2852937"/>
            <a:ext cx="386407" cy="50405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107669" y="6180388"/>
            <a:ext cx="2497030" cy="369332"/>
          </a:xfrm>
          <a:prstGeom prst="rect">
            <a:avLst/>
          </a:prstGeom>
        </p:spPr>
        <p:txBody>
          <a:bodyPr wrap="none">
            <a:spAutoFit/>
          </a:bodyPr>
          <a:lstStyle/>
          <a:p>
            <a:r>
              <a:rPr lang="en-US" b="1" dirty="0"/>
              <a:t>CAD view of 5-cm liners </a:t>
            </a:r>
            <a:endParaRPr lang="en-US" dirty="0"/>
          </a:p>
        </p:txBody>
      </p:sp>
      <p:sp>
        <p:nvSpPr>
          <p:cNvPr id="14" name="TextBox 13"/>
          <p:cNvSpPr txBox="1"/>
          <p:nvPr/>
        </p:nvSpPr>
        <p:spPr>
          <a:xfrm>
            <a:off x="7151587" y="672970"/>
            <a:ext cx="3422412" cy="369332"/>
          </a:xfrm>
          <a:prstGeom prst="rect">
            <a:avLst/>
          </a:prstGeom>
          <a:noFill/>
        </p:spPr>
        <p:txBody>
          <a:bodyPr wrap="none" rtlCol="0">
            <a:spAutoFit/>
          </a:bodyPr>
          <a:lstStyle/>
          <a:p>
            <a:r>
              <a:rPr lang="en-US" b="1" dirty="0"/>
              <a:t>Horizontal  cut of the RBSB design</a:t>
            </a:r>
          </a:p>
        </p:txBody>
      </p:sp>
    </p:spTree>
    <p:extLst>
      <p:ext uri="{BB962C8B-B14F-4D97-AF65-F5344CB8AC3E}">
        <p14:creationId xmlns:p14="http://schemas.microsoft.com/office/powerpoint/2010/main" val="26680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454" y="0"/>
            <a:ext cx="8910226" cy="6858000"/>
          </a:xfrm>
          <a:prstGeom prst="rect">
            <a:avLst/>
          </a:prstGeom>
        </p:spPr>
      </p:pic>
      <p:sp>
        <p:nvSpPr>
          <p:cNvPr id="3" name="Title 1"/>
          <p:cNvSpPr>
            <a:spLocks noGrp="1"/>
          </p:cNvSpPr>
          <p:nvPr>
            <p:ph type="title"/>
          </p:nvPr>
        </p:nvSpPr>
        <p:spPr>
          <a:xfrm>
            <a:off x="74092" y="1340768"/>
            <a:ext cx="3029720" cy="457200"/>
          </a:xfrm>
        </p:spPr>
        <p:txBody>
          <a:bodyPr/>
          <a:lstStyle/>
          <a:p>
            <a:r>
              <a:rPr lang="en-US" sz="2000" dirty="0"/>
              <a:t>MCNP material numbers set at horizontal cut </a:t>
            </a:r>
            <a:r>
              <a:rPr lang="en-US" sz="2000" dirty="0" err="1"/>
              <a:t>pz</a:t>
            </a:r>
            <a:r>
              <a:rPr lang="en-US" sz="2000" dirty="0"/>
              <a:t>=0:</a:t>
            </a:r>
          </a:p>
        </p:txBody>
      </p:sp>
      <p:sp>
        <p:nvSpPr>
          <p:cNvPr id="4" name="Rectangle 3"/>
          <p:cNvSpPr/>
          <p:nvPr/>
        </p:nvSpPr>
        <p:spPr>
          <a:xfrm>
            <a:off x="6023992" y="260648"/>
            <a:ext cx="6120680" cy="369332"/>
          </a:xfrm>
          <a:prstGeom prst="rect">
            <a:avLst/>
          </a:prstGeom>
          <a:solidFill>
            <a:srgbClr val="FFFF00"/>
          </a:solidFill>
        </p:spPr>
        <p:txBody>
          <a:bodyPr wrap="square">
            <a:spAutoFit/>
          </a:bodyPr>
          <a:lstStyle/>
          <a:p>
            <a:pPr algn="ctr"/>
            <a:r>
              <a:rPr lang="en-US" dirty="0"/>
              <a:t>TC neutronics model update 2022: </a:t>
            </a:r>
            <a:r>
              <a:rPr lang="en-US" b="1" dirty="0"/>
              <a:t>design of RBSB with liners</a:t>
            </a:r>
          </a:p>
        </p:txBody>
      </p:sp>
      <p:sp>
        <p:nvSpPr>
          <p:cNvPr id="6" name="TextBox 5"/>
          <p:cNvSpPr txBox="1"/>
          <p:nvPr/>
        </p:nvSpPr>
        <p:spPr>
          <a:xfrm>
            <a:off x="9084332" y="890628"/>
            <a:ext cx="832407" cy="369332"/>
          </a:xfrm>
          <a:prstGeom prst="rect">
            <a:avLst/>
          </a:prstGeom>
          <a:noFill/>
        </p:spPr>
        <p:txBody>
          <a:bodyPr wrap="none" rtlCol="0">
            <a:spAutoFit/>
          </a:bodyPr>
          <a:lstStyle/>
          <a:p>
            <a:r>
              <a:rPr lang="en-US" b="1" dirty="0"/>
              <a:t>Bucket</a:t>
            </a:r>
          </a:p>
        </p:txBody>
      </p:sp>
      <p:sp>
        <p:nvSpPr>
          <p:cNvPr id="2" name="TextBox 1"/>
          <p:cNvSpPr txBox="1"/>
          <p:nvPr/>
        </p:nvSpPr>
        <p:spPr>
          <a:xfrm>
            <a:off x="335360" y="2348880"/>
            <a:ext cx="5472608" cy="2646878"/>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M13 = SS316L, density 7.93 g/cc - </a:t>
            </a:r>
            <a:r>
              <a:rPr lang="en-US" sz="1400" b="1" dirty="0">
                <a:solidFill>
                  <a:srgbClr val="FF0000"/>
                </a:solidFill>
              </a:rPr>
              <a:t>Steel</a:t>
            </a:r>
          </a:p>
          <a:p>
            <a:r>
              <a:rPr lang="en-US" sz="1400" dirty="0"/>
              <a:t>M22= Ordinary Concrete, 2.33 g/cc - </a:t>
            </a:r>
            <a:r>
              <a:rPr lang="en-US" sz="1400" b="1" dirty="0">
                <a:solidFill>
                  <a:srgbClr val="FF0000"/>
                </a:solidFill>
              </a:rPr>
              <a:t>Bucket</a:t>
            </a:r>
          </a:p>
          <a:p>
            <a:r>
              <a:rPr lang="en-US" sz="1400" dirty="0"/>
              <a:t>M33 = Lithium with impurities, density 0.512 g/cc</a:t>
            </a:r>
          </a:p>
          <a:p>
            <a:r>
              <a:rPr lang="en-US" sz="1400" dirty="0"/>
              <a:t>M45 = “</a:t>
            </a:r>
            <a:r>
              <a:rPr lang="en-US" sz="1400" dirty="0" err="1"/>
              <a:t>Microtherm</a:t>
            </a:r>
            <a:r>
              <a:rPr lang="en-US" sz="1400" dirty="0"/>
              <a:t>” thermal insulation, 0.35 g/cc</a:t>
            </a:r>
          </a:p>
          <a:p>
            <a:r>
              <a:rPr lang="en-US" sz="1400" dirty="0"/>
              <a:t>M105 = Lithium pipe heater mixed with SS316L shielding, 6.3867 g/cc</a:t>
            </a:r>
          </a:p>
          <a:p>
            <a:r>
              <a:rPr lang="en-US" sz="1400" dirty="0"/>
              <a:t>M201 = Heavy concrete with rebar, 3.513 g/cc</a:t>
            </a:r>
          </a:p>
          <a:p>
            <a:r>
              <a:rPr lang="en-US" sz="1400" dirty="0"/>
              <a:t>M202 = Heavy concrete with rebar and water/pipe mixture,</a:t>
            </a:r>
          </a:p>
          <a:p>
            <a:r>
              <a:rPr lang="en-US" sz="1400" dirty="0"/>
              <a:t>              density 3.495 g/cc- </a:t>
            </a:r>
            <a:r>
              <a:rPr lang="en-US" sz="1400" b="1" dirty="0">
                <a:solidFill>
                  <a:srgbClr val="FF0000"/>
                </a:solidFill>
              </a:rPr>
              <a:t>RBSB filling</a:t>
            </a:r>
          </a:p>
          <a:p>
            <a:r>
              <a:rPr lang="en-US" sz="1400" dirty="0"/>
              <a:t>M203 = TC liner cooling layer, 1.1438 g/cc, its mixture composed of materials with the following volume fractions: </a:t>
            </a:r>
            <a:r>
              <a:rPr lang="en-US" sz="1200" dirty="0"/>
              <a:t>Water(M43): 20.345% , SS316L pipe (M13): 10.30%, </a:t>
            </a:r>
            <a:r>
              <a:rPr lang="en-US" sz="1200" dirty="0" err="1"/>
              <a:t>kaowool</a:t>
            </a:r>
            <a:r>
              <a:rPr lang="en-US" sz="1200" dirty="0"/>
              <a:t> (M23): 68.885%, Aluminum(M34): 0.5%.</a:t>
            </a:r>
            <a:endParaRPr lang="en-US" sz="1000" dirty="0"/>
          </a:p>
          <a:p>
            <a:r>
              <a:rPr lang="en-US" sz="1400" dirty="0"/>
              <a:t> </a:t>
            </a:r>
          </a:p>
        </p:txBody>
      </p:sp>
      <p:sp>
        <p:nvSpPr>
          <p:cNvPr id="7" name="Rectangle 6"/>
          <p:cNvSpPr/>
          <p:nvPr/>
        </p:nvSpPr>
        <p:spPr>
          <a:xfrm>
            <a:off x="9151337" y="1456571"/>
            <a:ext cx="683200" cy="369332"/>
          </a:xfrm>
          <a:prstGeom prst="rect">
            <a:avLst/>
          </a:prstGeom>
        </p:spPr>
        <p:txBody>
          <a:bodyPr wrap="none">
            <a:spAutoFit/>
          </a:bodyPr>
          <a:lstStyle/>
          <a:p>
            <a:r>
              <a:rPr lang="en-US" b="1" dirty="0">
                <a:solidFill>
                  <a:schemeClr val="bg1"/>
                </a:solidFill>
              </a:rPr>
              <a:t>RBSB</a:t>
            </a:r>
            <a:endParaRPr lang="en-US" dirty="0">
              <a:solidFill>
                <a:schemeClr val="bg1"/>
              </a:solidFill>
            </a:endParaRPr>
          </a:p>
        </p:txBody>
      </p:sp>
    </p:spTree>
    <p:extLst>
      <p:ext uri="{BB962C8B-B14F-4D97-AF65-F5344CB8AC3E}">
        <p14:creationId xmlns:p14="http://schemas.microsoft.com/office/powerpoint/2010/main" val="3074052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DEC72416-0362-4F30-B669-C78D68021FE6}"/>
              </a:ext>
            </a:extLst>
          </p:cNvPr>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23</a:t>
            </a:fld>
            <a:endParaRPr lang="en-GB" dirty="0"/>
          </a:p>
        </p:txBody>
      </p:sp>
      <p:sp>
        <p:nvSpPr>
          <p:cNvPr id="17" name="Rectangle 61">
            <a:extLst>
              <a:ext uri="{FF2B5EF4-FFF2-40B4-BE49-F238E27FC236}">
                <a16:creationId xmlns:a16="http://schemas.microsoft.com/office/drawing/2014/main" id="{AEB3C9CF-EF99-4780-8674-D346E09D3204}"/>
              </a:ext>
            </a:extLst>
          </p:cNvPr>
          <p:cNvSpPr/>
          <p:nvPr/>
        </p:nvSpPr>
        <p:spPr>
          <a:xfrm>
            <a:off x="6180009" y="891524"/>
            <a:ext cx="5478028" cy="1077218"/>
          </a:xfrm>
          <a:prstGeom prst="rect">
            <a:avLst/>
          </a:prstGeom>
          <a:noFill/>
        </p:spPr>
        <p:txBody>
          <a:bodyPr wrap="square">
            <a:spAutoFit/>
          </a:bodyPr>
          <a:lstStyle/>
          <a:p>
            <a:pPr algn="just"/>
            <a:r>
              <a:rPr lang="en-US" sz="1600" b="1" dirty="0">
                <a:solidFill>
                  <a:srgbClr val="000000"/>
                </a:solidFill>
                <a:latin typeface="Arial" charset="0"/>
                <a:cs typeface="+mn-cs"/>
              </a:rPr>
              <a:t>Maps of neutrons streaming from Test Cell (TC) through the </a:t>
            </a:r>
            <a:r>
              <a:rPr lang="en-GB" sz="1600" b="1" dirty="0">
                <a:solidFill>
                  <a:srgbClr val="000000"/>
                </a:solidFill>
                <a:latin typeface="Arial" charset="0"/>
                <a:cs typeface="+mn-cs"/>
              </a:rPr>
              <a:t>Neutron Beam Tube and Shutter (NBT &amp; S) system to </a:t>
            </a:r>
            <a:r>
              <a:rPr lang="en-US" sz="1600" b="1" dirty="0">
                <a:solidFill>
                  <a:srgbClr val="000000"/>
                </a:solidFill>
                <a:latin typeface="Arial" charset="0"/>
                <a:cs typeface="+mn-cs"/>
              </a:rPr>
              <a:t>CER. </a:t>
            </a:r>
            <a:r>
              <a:rPr lang="en-US" sz="1600" dirty="0">
                <a:solidFill>
                  <a:srgbClr val="000000"/>
                </a:solidFill>
                <a:latin typeface="Arial" charset="0"/>
                <a:cs typeface="+mn-cs"/>
              </a:rPr>
              <a:t>The collimated neutrons will be supplied to conduct variety neutronics experiments inside CER. </a:t>
            </a:r>
          </a:p>
        </p:txBody>
      </p:sp>
      <p:cxnSp>
        <p:nvCxnSpPr>
          <p:cNvPr id="26" name="Straight Arrow Connector 284">
            <a:extLst>
              <a:ext uri="{FF2B5EF4-FFF2-40B4-BE49-F238E27FC236}">
                <a16:creationId xmlns:a16="http://schemas.microsoft.com/office/drawing/2014/main" id="{735AD529-5179-4FF3-9CA9-9A28A968CF0A}"/>
              </a:ext>
            </a:extLst>
          </p:cNvPr>
          <p:cNvCxnSpPr/>
          <p:nvPr/>
        </p:nvCxnSpPr>
        <p:spPr bwMode="auto">
          <a:xfrm>
            <a:off x="2351584" y="2074061"/>
            <a:ext cx="0" cy="342310"/>
          </a:xfrm>
          <a:prstGeom prst="straightConnector1">
            <a:avLst/>
          </a:prstGeom>
          <a:solidFill>
            <a:srgbClr val="009682"/>
          </a:solidFill>
          <a:ln w="19050" cap="flat" cmpd="sng" algn="ctr">
            <a:solidFill>
              <a:srgbClr val="FFFF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 name="Grafik 29">
            <a:extLst>
              <a:ext uri="{FF2B5EF4-FFF2-40B4-BE49-F238E27FC236}">
                <a16:creationId xmlns:a16="http://schemas.microsoft.com/office/drawing/2014/main" id="{AF3D7750-CAC7-4C03-B347-A64141834E97}"/>
              </a:ext>
            </a:extLst>
          </p:cNvPr>
          <p:cNvPicPr>
            <a:picLocks noChangeAspect="1"/>
          </p:cNvPicPr>
          <p:nvPr/>
        </p:nvPicPr>
        <p:blipFill>
          <a:blip r:embed="rId2"/>
          <a:stretch>
            <a:fillRect/>
          </a:stretch>
        </p:blipFill>
        <p:spPr>
          <a:xfrm>
            <a:off x="7213820" y="2294229"/>
            <a:ext cx="4392488" cy="4231115"/>
          </a:xfrm>
          <a:prstGeom prst="rect">
            <a:avLst/>
          </a:prstGeom>
        </p:spPr>
      </p:pic>
      <p:pic>
        <p:nvPicPr>
          <p:cNvPr id="31" name="Grafik 30">
            <a:extLst>
              <a:ext uri="{FF2B5EF4-FFF2-40B4-BE49-F238E27FC236}">
                <a16:creationId xmlns:a16="http://schemas.microsoft.com/office/drawing/2014/main" id="{FDE33273-6F31-427A-A539-6C8D44D44A31}"/>
              </a:ext>
            </a:extLst>
          </p:cNvPr>
          <p:cNvPicPr>
            <a:picLocks noChangeAspect="1"/>
          </p:cNvPicPr>
          <p:nvPr/>
        </p:nvPicPr>
        <p:blipFill>
          <a:blip r:embed="rId3"/>
          <a:stretch>
            <a:fillRect/>
          </a:stretch>
        </p:blipFill>
        <p:spPr>
          <a:xfrm>
            <a:off x="160760" y="838747"/>
            <a:ext cx="5827228" cy="5838662"/>
          </a:xfrm>
          <a:prstGeom prst="rect">
            <a:avLst/>
          </a:prstGeom>
          <a:solidFill>
            <a:srgbClr val="DDA0DD"/>
          </a:solidFill>
          <a:ln>
            <a:solidFill>
              <a:srgbClr val="DDA0DD"/>
            </a:solidFill>
          </a:ln>
        </p:spPr>
      </p:pic>
      <p:sp>
        <p:nvSpPr>
          <p:cNvPr id="33" name="Rechteck 32">
            <a:extLst>
              <a:ext uri="{FF2B5EF4-FFF2-40B4-BE49-F238E27FC236}">
                <a16:creationId xmlns:a16="http://schemas.microsoft.com/office/drawing/2014/main" id="{BC7BE23B-34BC-4D14-9DD5-D25F092B72D9}"/>
              </a:ext>
            </a:extLst>
          </p:cNvPr>
          <p:cNvSpPr/>
          <p:nvPr/>
        </p:nvSpPr>
        <p:spPr>
          <a:xfrm>
            <a:off x="407368" y="1645920"/>
            <a:ext cx="5112568" cy="315123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hteck 34">
            <a:extLst>
              <a:ext uri="{FF2B5EF4-FFF2-40B4-BE49-F238E27FC236}">
                <a16:creationId xmlns:a16="http://schemas.microsoft.com/office/drawing/2014/main" id="{9B4D0AD2-C8FE-4980-B6AA-8521A94DA0FB}"/>
              </a:ext>
            </a:extLst>
          </p:cNvPr>
          <p:cNvSpPr/>
          <p:nvPr/>
        </p:nvSpPr>
        <p:spPr>
          <a:xfrm>
            <a:off x="9410064" y="3836660"/>
            <a:ext cx="907108" cy="307777"/>
          </a:xfrm>
          <a:prstGeom prst="rect">
            <a:avLst/>
          </a:prstGeom>
        </p:spPr>
        <p:txBody>
          <a:bodyPr wrap="none">
            <a:spAutoFit/>
          </a:bodyPr>
          <a:lstStyle/>
          <a:p>
            <a:r>
              <a:rPr lang="en-GB" sz="1400" b="1" dirty="0" err="1">
                <a:solidFill>
                  <a:srgbClr val="000000"/>
                </a:solidFill>
                <a:latin typeface="Arial" charset="0"/>
              </a:rPr>
              <a:t>NBTube</a:t>
            </a:r>
            <a:r>
              <a:rPr lang="en-GB" sz="1400" b="1" dirty="0">
                <a:solidFill>
                  <a:srgbClr val="000000"/>
                </a:solidFill>
                <a:latin typeface="Arial" charset="0"/>
              </a:rPr>
              <a:t> </a:t>
            </a:r>
            <a:endParaRPr lang="en-US" sz="1400" dirty="0"/>
          </a:p>
        </p:txBody>
      </p:sp>
      <p:sp>
        <p:nvSpPr>
          <p:cNvPr id="36" name="Rechteck 35">
            <a:extLst>
              <a:ext uri="{FF2B5EF4-FFF2-40B4-BE49-F238E27FC236}">
                <a16:creationId xmlns:a16="http://schemas.microsoft.com/office/drawing/2014/main" id="{F713E173-3F49-4531-BE8E-71DAEF0EA1EA}"/>
              </a:ext>
            </a:extLst>
          </p:cNvPr>
          <p:cNvSpPr/>
          <p:nvPr/>
        </p:nvSpPr>
        <p:spPr>
          <a:xfrm>
            <a:off x="3359696" y="2204864"/>
            <a:ext cx="2016224" cy="646331"/>
          </a:xfrm>
          <a:prstGeom prst="rect">
            <a:avLst/>
          </a:prstGeom>
          <a:ln w="12700">
            <a:solidFill>
              <a:srgbClr val="FFFF00"/>
            </a:solidFill>
          </a:ln>
        </p:spPr>
        <p:txBody>
          <a:bodyPr wrap="square">
            <a:spAutoFit/>
          </a:bodyPr>
          <a:lstStyle/>
          <a:p>
            <a:r>
              <a:rPr lang="en-US" kern="0" dirty="0">
                <a:solidFill>
                  <a:srgbClr val="000000"/>
                </a:solidFill>
                <a:latin typeface="Arial" charset="0"/>
              </a:rPr>
              <a:t>Area covered by MCNP</a:t>
            </a:r>
            <a:r>
              <a:rPr lang="en-US" dirty="0">
                <a:solidFill>
                  <a:srgbClr val="000000"/>
                </a:solidFill>
                <a:latin typeface="Arial" charset="0"/>
              </a:rPr>
              <a:t> mesh-tally </a:t>
            </a:r>
            <a:endParaRPr lang="en-US" dirty="0"/>
          </a:p>
        </p:txBody>
      </p:sp>
      <p:sp>
        <p:nvSpPr>
          <p:cNvPr id="37" name="Title 1">
            <a:extLst>
              <a:ext uri="{FF2B5EF4-FFF2-40B4-BE49-F238E27FC236}">
                <a16:creationId xmlns:a16="http://schemas.microsoft.com/office/drawing/2014/main" id="{E498075B-2E67-46E4-8F8E-4044C6B2263F}"/>
              </a:ext>
            </a:extLst>
          </p:cNvPr>
          <p:cNvSpPr>
            <a:spLocks noGrp="1"/>
          </p:cNvSpPr>
          <p:nvPr>
            <p:ph type="title"/>
          </p:nvPr>
        </p:nvSpPr>
        <p:spPr>
          <a:xfrm>
            <a:off x="1559496" y="163488"/>
            <a:ext cx="9241027" cy="457200"/>
          </a:xfrm>
        </p:spPr>
        <p:txBody>
          <a:bodyPr/>
          <a:lstStyle/>
          <a:p>
            <a:r>
              <a:rPr lang="en-US" sz="2400" dirty="0"/>
              <a:t>Neutron flux computations in TC-CER using the MCNP mesh-tallies</a:t>
            </a:r>
          </a:p>
        </p:txBody>
      </p:sp>
      <p:sp>
        <p:nvSpPr>
          <p:cNvPr id="38" name="Textfeld 37">
            <a:extLst>
              <a:ext uri="{FF2B5EF4-FFF2-40B4-BE49-F238E27FC236}">
                <a16:creationId xmlns:a16="http://schemas.microsoft.com/office/drawing/2014/main" id="{74389573-2CD4-4B0D-81E4-8F34A4ABE6CE}"/>
              </a:ext>
            </a:extLst>
          </p:cNvPr>
          <p:cNvSpPr txBox="1"/>
          <p:nvPr/>
        </p:nvSpPr>
        <p:spPr>
          <a:xfrm>
            <a:off x="4465093" y="1647643"/>
            <a:ext cx="910827" cy="369332"/>
          </a:xfrm>
          <a:prstGeom prst="rect">
            <a:avLst/>
          </a:prstGeom>
          <a:noFill/>
        </p:spPr>
        <p:txBody>
          <a:bodyPr wrap="none" rtlCol="0">
            <a:spAutoFit/>
          </a:bodyPr>
          <a:lstStyle/>
          <a:p>
            <a:r>
              <a:rPr lang="en-US" dirty="0"/>
              <a:t>Column</a:t>
            </a:r>
          </a:p>
        </p:txBody>
      </p:sp>
      <p:sp>
        <p:nvSpPr>
          <p:cNvPr id="39" name="Textfeld 38">
            <a:extLst>
              <a:ext uri="{FF2B5EF4-FFF2-40B4-BE49-F238E27FC236}">
                <a16:creationId xmlns:a16="http://schemas.microsoft.com/office/drawing/2014/main" id="{E4CCBCEB-9541-483D-BD9C-F7C99741E3B9}"/>
              </a:ext>
            </a:extLst>
          </p:cNvPr>
          <p:cNvSpPr txBox="1"/>
          <p:nvPr/>
        </p:nvSpPr>
        <p:spPr>
          <a:xfrm>
            <a:off x="1087298" y="1250461"/>
            <a:ext cx="1393010" cy="369332"/>
          </a:xfrm>
          <a:prstGeom prst="rect">
            <a:avLst/>
          </a:prstGeom>
          <a:noFill/>
        </p:spPr>
        <p:txBody>
          <a:bodyPr wrap="none" rtlCol="0">
            <a:spAutoFit/>
          </a:bodyPr>
          <a:lstStyle/>
          <a:p>
            <a:r>
              <a:rPr lang="en-US" b="1" dirty="0"/>
              <a:t>Test Cell (TC)</a:t>
            </a:r>
          </a:p>
        </p:txBody>
      </p:sp>
      <p:sp>
        <p:nvSpPr>
          <p:cNvPr id="40" name="Textfeld 39">
            <a:extLst>
              <a:ext uri="{FF2B5EF4-FFF2-40B4-BE49-F238E27FC236}">
                <a16:creationId xmlns:a16="http://schemas.microsoft.com/office/drawing/2014/main" id="{A733452F-9F77-4B31-8550-E28C5AC6521D}"/>
              </a:ext>
            </a:extLst>
          </p:cNvPr>
          <p:cNvSpPr txBox="1"/>
          <p:nvPr/>
        </p:nvSpPr>
        <p:spPr>
          <a:xfrm>
            <a:off x="3204526" y="1017602"/>
            <a:ext cx="2487348" cy="646331"/>
          </a:xfrm>
          <a:prstGeom prst="rect">
            <a:avLst/>
          </a:prstGeom>
          <a:noFill/>
        </p:spPr>
        <p:txBody>
          <a:bodyPr wrap="none" rtlCol="0">
            <a:spAutoFit/>
          </a:bodyPr>
          <a:lstStyle/>
          <a:p>
            <a:pPr algn="ctr"/>
            <a:r>
              <a:rPr lang="en-US" b="1" dirty="0" err="1"/>
              <a:t>Compl</a:t>
            </a:r>
            <a:r>
              <a:rPr lang="en-US" b="1" dirty="0"/>
              <a:t>. Exp. Room (CER)</a:t>
            </a:r>
          </a:p>
          <a:p>
            <a:pPr algn="ctr"/>
            <a:r>
              <a:rPr lang="en-US" b="1" dirty="0"/>
              <a:t>R160</a:t>
            </a:r>
          </a:p>
        </p:txBody>
      </p:sp>
    </p:spTree>
    <p:extLst>
      <p:ext uri="{BB962C8B-B14F-4D97-AF65-F5344CB8AC3E}">
        <p14:creationId xmlns:p14="http://schemas.microsoft.com/office/powerpoint/2010/main" val="835647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325" y="83053"/>
            <a:ext cx="10153128" cy="457200"/>
          </a:xfrm>
        </p:spPr>
        <p:txBody>
          <a:bodyPr/>
          <a:lstStyle/>
          <a:p>
            <a:r>
              <a:rPr lang="en-US" sz="2200" dirty="0">
                <a:solidFill>
                  <a:srgbClr val="FF0000"/>
                </a:solidFill>
              </a:rPr>
              <a:t>Collimated neutrons in CER : </a:t>
            </a:r>
            <a:r>
              <a:rPr lang="en-GB" sz="2200" dirty="0"/>
              <a:t>Neutron Beam Tube and Shutter (NBT &amp; S) system</a:t>
            </a:r>
            <a:endParaRPr lang="en-US" sz="2200" dirty="0"/>
          </a:p>
        </p:txBody>
      </p:sp>
      <p:sp>
        <p:nvSpPr>
          <p:cNvPr id="3" name="Content Placeholder 2"/>
          <p:cNvSpPr>
            <a:spLocks noGrp="1"/>
          </p:cNvSpPr>
          <p:nvPr>
            <p:ph idx="1"/>
          </p:nvPr>
        </p:nvSpPr>
        <p:spPr>
          <a:xfrm>
            <a:off x="5860519" y="1058414"/>
            <a:ext cx="6211835" cy="3456384"/>
          </a:xfrm>
        </p:spPr>
        <p:txBody>
          <a:bodyPr/>
          <a:lstStyle/>
          <a:p>
            <a:pPr marL="0" indent="0">
              <a:buNone/>
            </a:pPr>
            <a:r>
              <a:rPr lang="en-US" sz="2000" b="1" dirty="0">
                <a:solidFill>
                  <a:srgbClr val="FF0000"/>
                </a:solidFill>
              </a:rPr>
              <a:t>Subject:</a:t>
            </a:r>
            <a:r>
              <a:rPr lang="en-US" sz="2000" b="1" dirty="0">
                <a:solidFill>
                  <a:schemeClr val="bg1"/>
                </a:solidFill>
              </a:rPr>
              <a:t> </a:t>
            </a:r>
            <a:r>
              <a:rPr lang="en-US" sz="2000" b="1" dirty="0"/>
              <a:t>Analyses of neutron fluxes in broad energy groups at the entrance to CER from TC through the open NB shutter.</a:t>
            </a:r>
          </a:p>
          <a:p>
            <a:pPr marL="0" indent="0">
              <a:buNone/>
            </a:pPr>
            <a:r>
              <a:rPr lang="en-US" sz="2000" b="1" dirty="0">
                <a:solidFill>
                  <a:srgbClr val="FF0000"/>
                </a:solidFill>
              </a:rPr>
              <a:t>Method: </a:t>
            </a:r>
            <a:r>
              <a:rPr lang="en-US" sz="2000" b="1" dirty="0"/>
              <a:t>Using OTF variance reduction, n-fluxes maps have been calculated with MCNP mesh-tallies of in three e-groups :</a:t>
            </a:r>
          </a:p>
          <a:p>
            <a:pPr marL="457200" indent="-457200">
              <a:buFont typeface="+mj-lt"/>
              <a:buAutoNum type="arabicPeriod"/>
            </a:pPr>
            <a:r>
              <a:rPr lang="en-US" sz="2000" dirty="0"/>
              <a:t>Thermal neutron flux (En&lt; 0.625E-6 MeV)</a:t>
            </a:r>
          </a:p>
          <a:p>
            <a:pPr marL="457200" indent="-457200">
              <a:buFont typeface="+mj-lt"/>
              <a:buAutoNum type="arabicPeriod"/>
            </a:pPr>
            <a:r>
              <a:rPr lang="en-US" sz="2000" dirty="0"/>
              <a:t>Epithermal neutron flux (0.625E-6 MeV&lt;En&lt; 0.5 MeV)  </a:t>
            </a:r>
          </a:p>
          <a:p>
            <a:pPr marL="457200" indent="-457200">
              <a:buFont typeface="+mj-lt"/>
              <a:buAutoNum type="arabicPeriod"/>
            </a:pPr>
            <a:r>
              <a:rPr lang="en-US" sz="2000" dirty="0"/>
              <a:t>Fast neutron flux (0.5 MeV&lt;En&lt;100 MeV) </a:t>
            </a:r>
            <a:endParaRPr lang="en-US" sz="2000" b="1" dirty="0"/>
          </a:p>
        </p:txBody>
      </p:sp>
      <p:pic>
        <p:nvPicPr>
          <p:cNvPr id="6" name="Obraz 9">
            <a:extLst>
              <a:ext uri="{FF2B5EF4-FFF2-40B4-BE49-F238E27FC236}">
                <a16:creationId xmlns:a16="http://schemas.microsoft.com/office/drawing/2014/main" id="{834BDE71-CD9D-4064-A914-A2D55637F586}"/>
              </a:ext>
            </a:extLst>
          </p:cNvPr>
          <p:cNvPicPr>
            <a:picLocks noChangeAspect="1"/>
          </p:cNvPicPr>
          <p:nvPr/>
        </p:nvPicPr>
        <p:blipFill rotWithShape="1">
          <a:blip r:embed="rId2"/>
          <a:srcRect l="30312" t="26901" r="29526" b="18651"/>
          <a:stretch/>
        </p:blipFill>
        <p:spPr>
          <a:xfrm>
            <a:off x="335360" y="1236158"/>
            <a:ext cx="5230395" cy="3384376"/>
          </a:xfrm>
          <a:prstGeom prst="rect">
            <a:avLst/>
          </a:prstGeom>
        </p:spPr>
      </p:pic>
      <p:sp>
        <p:nvSpPr>
          <p:cNvPr id="7" name="Rectangle 19">
            <a:extLst>
              <a:ext uri="{FF2B5EF4-FFF2-40B4-BE49-F238E27FC236}">
                <a16:creationId xmlns:a16="http://schemas.microsoft.com/office/drawing/2014/main" id="{AE0C46B8-B10A-468E-91D5-8D60811729D2}"/>
              </a:ext>
            </a:extLst>
          </p:cNvPr>
          <p:cNvSpPr/>
          <p:nvPr/>
        </p:nvSpPr>
        <p:spPr>
          <a:xfrm>
            <a:off x="191345" y="4620534"/>
            <a:ext cx="11233248" cy="1754326"/>
          </a:xfrm>
          <a:prstGeom prst="rect">
            <a:avLst/>
          </a:prstGeom>
        </p:spPr>
        <p:txBody>
          <a:bodyPr wrap="square">
            <a:spAutoFit/>
          </a:bodyPr>
          <a:lstStyle/>
          <a:p>
            <a:pPr marL="285750" indent="-285750">
              <a:buFont typeface="Arial" panose="020B0604020202020204" pitchFamily="34" charset="0"/>
              <a:buChar char="•"/>
            </a:pPr>
            <a:r>
              <a:rPr lang="en-US" dirty="0"/>
              <a:t>In all the presented MCNP calculation results, all channels of the NB shutter have been empty.</a:t>
            </a:r>
          </a:p>
          <a:p>
            <a:pPr marL="285750" indent="-285750">
              <a:buFont typeface="Arial" panose="020B0604020202020204" pitchFamily="34" charset="0"/>
              <a:buChar char="•"/>
            </a:pPr>
            <a:r>
              <a:rPr lang="en-US" dirty="0"/>
              <a:t>The position of </a:t>
            </a:r>
            <a:r>
              <a:rPr lang="en-US" b="1" dirty="0"/>
              <a:t>“open NB shutter” </a:t>
            </a:r>
            <a:r>
              <a:rPr lang="en-US" dirty="0"/>
              <a:t>is formed when the NB shutter central channel coincides with the NB Tube.</a:t>
            </a:r>
          </a:p>
          <a:p>
            <a:pPr marL="285750" indent="-285750">
              <a:buFont typeface="Arial" panose="020B0604020202020204" pitchFamily="34" charset="0"/>
              <a:buChar char="•"/>
            </a:pPr>
            <a:r>
              <a:rPr lang="en-US" dirty="0"/>
              <a:t>The</a:t>
            </a:r>
            <a:r>
              <a:rPr lang="en-US" b="1" dirty="0"/>
              <a:t> “closed NB shutter” </a:t>
            </a:r>
            <a:r>
              <a:rPr lang="en-US" dirty="0"/>
              <a:t>– when all channels inside the rotated “Revolver-type” drums are at the farthest position to the NB Tube.</a:t>
            </a:r>
          </a:p>
          <a:p>
            <a:pPr marL="285750" indent="-285750">
              <a:buFont typeface="Arial" panose="020B0604020202020204" pitchFamily="34" charset="0"/>
              <a:buChar char="•"/>
            </a:pPr>
            <a:r>
              <a:rPr lang="en-US" dirty="0"/>
              <a:t>In future studies, the 5 open channels in the last drum will be filled with materials to function as neutron filters and neutron spectral shifters. </a:t>
            </a:r>
          </a:p>
        </p:txBody>
      </p:sp>
      <p:sp>
        <p:nvSpPr>
          <p:cNvPr id="11" name="Rectangle 47">
            <a:extLst>
              <a:ext uri="{FF2B5EF4-FFF2-40B4-BE49-F238E27FC236}">
                <a16:creationId xmlns:a16="http://schemas.microsoft.com/office/drawing/2014/main" id="{ECED1848-3880-4806-B50C-6FA8D38509AD}"/>
              </a:ext>
            </a:extLst>
          </p:cNvPr>
          <p:cNvSpPr/>
          <p:nvPr/>
        </p:nvSpPr>
        <p:spPr>
          <a:xfrm>
            <a:off x="191344" y="4011669"/>
            <a:ext cx="2213298" cy="369332"/>
          </a:xfrm>
          <a:prstGeom prst="rect">
            <a:avLst/>
          </a:prstGeom>
        </p:spPr>
        <p:txBody>
          <a:bodyPr wrap="none">
            <a:spAutoFit/>
          </a:bodyPr>
          <a:lstStyle/>
          <a:p>
            <a:r>
              <a:rPr lang="en-US" b="1" dirty="0"/>
              <a:t>Central open channel</a:t>
            </a:r>
          </a:p>
        </p:txBody>
      </p:sp>
      <p:cxnSp>
        <p:nvCxnSpPr>
          <p:cNvPr id="12" name="Straight Arrow Connector 49">
            <a:extLst>
              <a:ext uri="{FF2B5EF4-FFF2-40B4-BE49-F238E27FC236}">
                <a16:creationId xmlns:a16="http://schemas.microsoft.com/office/drawing/2014/main" id="{FC592CA9-82AA-4E67-A6E6-7595903D137B}"/>
              </a:ext>
            </a:extLst>
          </p:cNvPr>
          <p:cNvCxnSpPr/>
          <p:nvPr/>
        </p:nvCxnSpPr>
        <p:spPr>
          <a:xfrm flipV="1">
            <a:off x="1465362" y="3066972"/>
            <a:ext cx="0" cy="1012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Rechteck 3">
            <a:extLst>
              <a:ext uri="{FF2B5EF4-FFF2-40B4-BE49-F238E27FC236}">
                <a16:creationId xmlns:a16="http://schemas.microsoft.com/office/drawing/2014/main" id="{CF3F2C4E-2EA6-46EF-A6B1-0A24336A832B}"/>
              </a:ext>
            </a:extLst>
          </p:cNvPr>
          <p:cNvSpPr/>
          <p:nvPr/>
        </p:nvSpPr>
        <p:spPr>
          <a:xfrm>
            <a:off x="262911" y="842166"/>
            <a:ext cx="1209883" cy="369332"/>
          </a:xfrm>
          <a:prstGeom prst="rect">
            <a:avLst/>
          </a:prstGeom>
        </p:spPr>
        <p:txBody>
          <a:bodyPr wrap="none">
            <a:spAutoFit/>
          </a:bodyPr>
          <a:lstStyle/>
          <a:p>
            <a:r>
              <a:rPr lang="en-US" b="1" dirty="0">
                <a:solidFill>
                  <a:srgbClr val="FF0000"/>
                </a:solidFill>
              </a:rPr>
              <a:t>NB shutter</a:t>
            </a:r>
          </a:p>
        </p:txBody>
      </p:sp>
      <p:sp>
        <p:nvSpPr>
          <p:cNvPr id="14" name="Footer Placeholder 3">
            <a:extLst>
              <a:ext uri="{FF2B5EF4-FFF2-40B4-BE49-F238E27FC236}">
                <a16:creationId xmlns:a16="http://schemas.microsoft.com/office/drawing/2014/main" id="{7201E259-FC7E-4AA2-85CA-4A0B86948781}"/>
              </a:ext>
            </a:extLst>
          </p:cNvPr>
          <p:cNvSpPr>
            <a:spLocks noGrp="1"/>
          </p:cNvSpPr>
          <p:nvPr>
            <p:ph type="ftr" sz="quarter" idx="10"/>
          </p:nvPr>
        </p:nvSpPr>
        <p:spPr>
          <a:xfrm>
            <a:off x="624418" y="6525345"/>
            <a:ext cx="10985500" cy="268287"/>
          </a:xfrm>
        </p:spPr>
        <p:txBody>
          <a:bodyPr/>
          <a:lstStyle/>
          <a:p>
            <a:pPr>
              <a:defRPr/>
            </a:pPr>
            <a:r>
              <a:rPr lang="en-US" dirty="0"/>
              <a:t>A. Serikov</a:t>
            </a:r>
            <a:r>
              <a:rPr lang="pl-PL" dirty="0"/>
              <a:t> </a:t>
            </a:r>
            <a:r>
              <a:rPr lang="en-GB" dirty="0"/>
              <a:t>| </a:t>
            </a:r>
            <a:r>
              <a:rPr lang="en-US" dirty="0"/>
              <a:t>Second IFMIF-DONES Users Workshop, Granada, October 2023 </a:t>
            </a:r>
            <a:r>
              <a:rPr lang="pl-PL" dirty="0"/>
              <a:t> </a:t>
            </a:r>
            <a:r>
              <a:rPr lang="en-GB" dirty="0"/>
              <a:t>| Page </a:t>
            </a:r>
            <a:fld id="{4F66EC46-2A95-4ACB-80B2-DCC2083C3903}" type="slidenum">
              <a:rPr lang="en-GB" smtClean="0"/>
              <a:pPr>
                <a:defRPr/>
              </a:pPr>
              <a:t>24</a:t>
            </a:fld>
            <a:endParaRPr lang="en-GB" dirty="0"/>
          </a:p>
        </p:txBody>
      </p:sp>
    </p:spTree>
    <p:extLst>
      <p:ext uri="{BB962C8B-B14F-4D97-AF65-F5344CB8AC3E}">
        <p14:creationId xmlns:p14="http://schemas.microsoft.com/office/powerpoint/2010/main" val="2885927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163488"/>
            <a:ext cx="10081120" cy="457200"/>
          </a:xfrm>
        </p:spPr>
        <p:txBody>
          <a:bodyPr/>
          <a:lstStyle/>
          <a:p>
            <a:r>
              <a:rPr lang="en-US" b="0" dirty="0"/>
              <a:t>Neutron dose rate maps for two positions of the NB shutter</a:t>
            </a:r>
          </a:p>
        </p:txBody>
      </p:sp>
      <p:pic>
        <p:nvPicPr>
          <p:cNvPr id="5" name="Picture 4"/>
          <p:cNvPicPr>
            <a:picLocks noChangeAspect="1"/>
          </p:cNvPicPr>
          <p:nvPr/>
        </p:nvPicPr>
        <p:blipFill>
          <a:blip r:embed="rId2"/>
          <a:stretch>
            <a:fillRect/>
          </a:stretch>
        </p:blipFill>
        <p:spPr>
          <a:xfrm>
            <a:off x="119336" y="1497097"/>
            <a:ext cx="5935074" cy="42361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1484784"/>
            <a:ext cx="5893216" cy="4219152"/>
          </a:xfrm>
          <a:prstGeom prst="rect">
            <a:avLst/>
          </a:prstGeom>
        </p:spPr>
      </p:pic>
      <p:sp>
        <p:nvSpPr>
          <p:cNvPr id="8" name="TextBox 7"/>
          <p:cNvSpPr txBox="1"/>
          <p:nvPr/>
        </p:nvSpPr>
        <p:spPr>
          <a:xfrm>
            <a:off x="10227338" y="3690540"/>
            <a:ext cx="380232" cy="246221"/>
          </a:xfrm>
          <a:prstGeom prst="rect">
            <a:avLst/>
          </a:prstGeom>
          <a:noFill/>
        </p:spPr>
        <p:txBody>
          <a:bodyPr wrap="none" rtlCol="0">
            <a:spAutoFit/>
          </a:bodyPr>
          <a:lstStyle/>
          <a:p>
            <a:r>
              <a:rPr lang="de-DE" sz="1000" b="1" dirty="0">
                <a:solidFill>
                  <a:prstClr val="white"/>
                </a:solidFill>
              </a:rPr>
              <a:t>1e5</a:t>
            </a:r>
            <a:endParaRPr lang="en-US" sz="1000" b="1" dirty="0">
              <a:solidFill>
                <a:prstClr val="white"/>
              </a:solidFill>
            </a:endParaRPr>
          </a:p>
        </p:txBody>
      </p:sp>
      <p:sp>
        <p:nvSpPr>
          <p:cNvPr id="9" name="TextBox 8"/>
          <p:cNvSpPr txBox="1"/>
          <p:nvPr/>
        </p:nvSpPr>
        <p:spPr>
          <a:xfrm>
            <a:off x="10540050" y="3783453"/>
            <a:ext cx="380232" cy="246221"/>
          </a:xfrm>
          <a:prstGeom prst="rect">
            <a:avLst/>
          </a:prstGeom>
          <a:noFill/>
        </p:spPr>
        <p:txBody>
          <a:bodyPr wrap="none" rtlCol="0">
            <a:spAutoFit/>
          </a:bodyPr>
          <a:lstStyle/>
          <a:p>
            <a:r>
              <a:rPr lang="de-DE" sz="1000" b="1" dirty="0">
                <a:solidFill>
                  <a:prstClr val="white"/>
                </a:solidFill>
              </a:rPr>
              <a:t>1e3</a:t>
            </a:r>
            <a:endParaRPr lang="en-US" sz="1000" b="1" dirty="0">
              <a:solidFill>
                <a:prstClr val="white"/>
              </a:solidFill>
            </a:endParaRPr>
          </a:p>
        </p:txBody>
      </p:sp>
      <p:sp>
        <p:nvSpPr>
          <p:cNvPr id="10" name="TextBox 9"/>
          <p:cNvSpPr txBox="1"/>
          <p:nvPr/>
        </p:nvSpPr>
        <p:spPr>
          <a:xfrm>
            <a:off x="10590861" y="4378052"/>
            <a:ext cx="349776" cy="246221"/>
          </a:xfrm>
          <a:prstGeom prst="rect">
            <a:avLst/>
          </a:prstGeom>
          <a:noFill/>
        </p:spPr>
        <p:txBody>
          <a:bodyPr wrap="none" rtlCol="0">
            <a:spAutoFit/>
          </a:bodyPr>
          <a:lstStyle/>
          <a:p>
            <a:r>
              <a:rPr lang="de-DE" sz="1000" b="1" dirty="0">
                <a:solidFill>
                  <a:prstClr val="white"/>
                </a:solidFill>
              </a:rPr>
              <a:t>0.5</a:t>
            </a:r>
            <a:endParaRPr lang="en-US" sz="1000" b="1" dirty="0">
              <a:solidFill>
                <a:prstClr val="white"/>
              </a:solidFill>
            </a:endParaRPr>
          </a:p>
        </p:txBody>
      </p:sp>
      <p:sp>
        <p:nvSpPr>
          <p:cNvPr id="11" name="TextBox 10"/>
          <p:cNvSpPr txBox="1"/>
          <p:nvPr/>
        </p:nvSpPr>
        <p:spPr>
          <a:xfrm>
            <a:off x="10658810" y="4179852"/>
            <a:ext cx="250390" cy="246221"/>
          </a:xfrm>
          <a:prstGeom prst="rect">
            <a:avLst/>
          </a:prstGeom>
          <a:noFill/>
        </p:spPr>
        <p:txBody>
          <a:bodyPr wrap="none" rtlCol="0">
            <a:spAutoFit/>
          </a:bodyPr>
          <a:lstStyle/>
          <a:p>
            <a:r>
              <a:rPr lang="de-DE" sz="1000" b="1" dirty="0">
                <a:solidFill>
                  <a:prstClr val="white"/>
                </a:solidFill>
              </a:rPr>
              <a:t>3</a:t>
            </a:r>
            <a:endParaRPr lang="en-US" sz="1000" b="1" dirty="0">
              <a:solidFill>
                <a:prstClr val="white"/>
              </a:solidFill>
            </a:endParaRPr>
          </a:p>
        </p:txBody>
      </p:sp>
      <p:sp>
        <p:nvSpPr>
          <p:cNvPr id="12" name="TextBox 11"/>
          <p:cNvSpPr txBox="1"/>
          <p:nvPr/>
        </p:nvSpPr>
        <p:spPr>
          <a:xfrm>
            <a:off x="10607693" y="3981653"/>
            <a:ext cx="316112" cy="246221"/>
          </a:xfrm>
          <a:prstGeom prst="rect">
            <a:avLst/>
          </a:prstGeom>
          <a:noFill/>
        </p:spPr>
        <p:txBody>
          <a:bodyPr wrap="none" rtlCol="0">
            <a:spAutoFit/>
          </a:bodyPr>
          <a:lstStyle/>
          <a:p>
            <a:r>
              <a:rPr lang="de-DE" sz="1000" b="1" dirty="0">
                <a:solidFill>
                  <a:prstClr val="white"/>
                </a:solidFill>
              </a:rPr>
              <a:t>10</a:t>
            </a:r>
            <a:endParaRPr lang="en-US" sz="1000" b="1" dirty="0">
              <a:solidFill>
                <a:prstClr val="white"/>
              </a:solidFill>
            </a:endParaRPr>
          </a:p>
        </p:txBody>
      </p:sp>
      <p:sp>
        <p:nvSpPr>
          <p:cNvPr id="13" name="Rectangle 12"/>
          <p:cNvSpPr/>
          <p:nvPr/>
        </p:nvSpPr>
        <p:spPr>
          <a:xfrm>
            <a:off x="1286746" y="940078"/>
            <a:ext cx="2935547" cy="369332"/>
          </a:xfrm>
          <a:prstGeom prst="rect">
            <a:avLst/>
          </a:prstGeom>
        </p:spPr>
        <p:txBody>
          <a:bodyPr wrap="none">
            <a:spAutoFit/>
          </a:bodyPr>
          <a:lstStyle/>
          <a:p>
            <a:r>
              <a:rPr lang="en-US" b="1" u="sng" dirty="0">
                <a:solidFill>
                  <a:prstClr val="black"/>
                </a:solidFill>
              </a:rPr>
              <a:t>Position #1: Open</a:t>
            </a:r>
            <a:r>
              <a:rPr lang="en-US" dirty="0">
                <a:solidFill>
                  <a:prstClr val="black"/>
                </a:solidFill>
              </a:rPr>
              <a:t> NB shutter</a:t>
            </a:r>
          </a:p>
        </p:txBody>
      </p:sp>
      <p:sp>
        <p:nvSpPr>
          <p:cNvPr id="14" name="Rectangle 13"/>
          <p:cNvSpPr/>
          <p:nvPr/>
        </p:nvSpPr>
        <p:spPr>
          <a:xfrm>
            <a:off x="7558209" y="951740"/>
            <a:ext cx="3049361" cy="369332"/>
          </a:xfrm>
          <a:prstGeom prst="rect">
            <a:avLst/>
          </a:prstGeom>
        </p:spPr>
        <p:txBody>
          <a:bodyPr wrap="none">
            <a:spAutoFit/>
          </a:bodyPr>
          <a:lstStyle/>
          <a:p>
            <a:r>
              <a:rPr lang="en-US" b="1" u="sng" dirty="0">
                <a:solidFill>
                  <a:prstClr val="black"/>
                </a:solidFill>
              </a:rPr>
              <a:t>Position #2: Closed</a:t>
            </a:r>
            <a:r>
              <a:rPr lang="en-US" dirty="0">
                <a:solidFill>
                  <a:prstClr val="black"/>
                </a:solidFill>
              </a:rPr>
              <a:t> NB shutter</a:t>
            </a:r>
          </a:p>
        </p:txBody>
      </p:sp>
      <p:sp>
        <p:nvSpPr>
          <p:cNvPr id="15" name="Rectangle 14"/>
          <p:cNvSpPr/>
          <p:nvPr/>
        </p:nvSpPr>
        <p:spPr>
          <a:xfrm>
            <a:off x="6179448" y="5970766"/>
            <a:ext cx="5893216" cy="338554"/>
          </a:xfrm>
          <a:prstGeom prst="rect">
            <a:avLst/>
          </a:prstGeom>
          <a:solidFill>
            <a:srgbClr val="FFFF00"/>
          </a:solidFill>
        </p:spPr>
        <p:txBody>
          <a:bodyPr wrap="square">
            <a:spAutoFit/>
          </a:bodyPr>
          <a:lstStyle/>
          <a:p>
            <a:r>
              <a:rPr lang="en-US" sz="1600" b="1" dirty="0">
                <a:solidFill>
                  <a:prstClr val="black"/>
                </a:solidFill>
                <a:sym typeface="Wingdings" panose="05000000000000000000" pitchFamily="2" charset="2"/>
              </a:rPr>
              <a:t>CER is Yellow (limited regulated) rad. zone: (10&lt;DR&lt;1e3) </a:t>
            </a:r>
            <a:r>
              <a:rPr lang="en-US" sz="1600" b="1" dirty="0" err="1">
                <a:solidFill>
                  <a:prstClr val="black"/>
                </a:solidFill>
                <a:sym typeface="Wingdings" panose="05000000000000000000" pitchFamily="2" charset="2"/>
              </a:rPr>
              <a:t>microSv</a:t>
            </a:r>
            <a:r>
              <a:rPr lang="en-US" sz="1600" b="1" dirty="0">
                <a:solidFill>
                  <a:prstClr val="black"/>
                </a:solidFill>
                <a:sym typeface="Wingdings" panose="05000000000000000000" pitchFamily="2" charset="2"/>
              </a:rPr>
              <a:t>/h</a:t>
            </a:r>
            <a:endParaRPr lang="en-US" sz="1600" b="1" dirty="0">
              <a:solidFill>
                <a:prstClr val="black"/>
              </a:solidFill>
            </a:endParaRPr>
          </a:p>
        </p:txBody>
      </p:sp>
      <p:sp>
        <p:nvSpPr>
          <p:cNvPr id="16" name="Rectangle 15"/>
          <p:cNvSpPr/>
          <p:nvPr/>
        </p:nvSpPr>
        <p:spPr>
          <a:xfrm>
            <a:off x="119336" y="5970766"/>
            <a:ext cx="5935074" cy="338554"/>
          </a:xfrm>
          <a:prstGeom prst="rect">
            <a:avLst/>
          </a:prstGeom>
          <a:solidFill>
            <a:srgbClr val="FF0000"/>
          </a:solidFill>
        </p:spPr>
        <p:txBody>
          <a:bodyPr wrap="square">
            <a:spAutoFit/>
          </a:bodyPr>
          <a:lstStyle/>
          <a:p>
            <a:pPr algn="ctr"/>
            <a:r>
              <a:rPr lang="en-US" sz="1600" b="1" dirty="0">
                <a:solidFill>
                  <a:prstClr val="white"/>
                </a:solidFill>
                <a:sym typeface="Wingdings" panose="05000000000000000000" pitchFamily="2" charset="2"/>
              </a:rPr>
              <a:t>CER is Red (forbidden) radiation zone: DR&gt;1e5 </a:t>
            </a:r>
            <a:r>
              <a:rPr lang="en-US" sz="1600" b="1" dirty="0" err="1">
                <a:solidFill>
                  <a:prstClr val="white"/>
                </a:solidFill>
                <a:sym typeface="Wingdings" panose="05000000000000000000" pitchFamily="2" charset="2"/>
              </a:rPr>
              <a:t>microSv</a:t>
            </a:r>
            <a:r>
              <a:rPr lang="en-US" sz="1600" b="1" dirty="0">
                <a:solidFill>
                  <a:prstClr val="white"/>
                </a:solidFill>
                <a:sym typeface="Wingdings" panose="05000000000000000000" pitchFamily="2" charset="2"/>
              </a:rPr>
              <a:t>/h</a:t>
            </a:r>
            <a:endParaRPr lang="en-US" sz="1600" b="1" dirty="0">
              <a:solidFill>
                <a:prstClr val="white"/>
              </a:solidFill>
            </a:endParaRPr>
          </a:p>
        </p:txBody>
      </p:sp>
      <p:sp>
        <p:nvSpPr>
          <p:cNvPr id="17" name="TextBox 16"/>
          <p:cNvSpPr txBox="1"/>
          <p:nvPr/>
        </p:nvSpPr>
        <p:spPr>
          <a:xfrm>
            <a:off x="4302581" y="3717032"/>
            <a:ext cx="380232" cy="246221"/>
          </a:xfrm>
          <a:prstGeom prst="rect">
            <a:avLst/>
          </a:prstGeom>
          <a:noFill/>
        </p:spPr>
        <p:txBody>
          <a:bodyPr wrap="none" rtlCol="0">
            <a:spAutoFit/>
          </a:bodyPr>
          <a:lstStyle/>
          <a:p>
            <a:r>
              <a:rPr lang="de-DE" sz="1000" b="1" dirty="0">
                <a:solidFill>
                  <a:prstClr val="white"/>
                </a:solidFill>
              </a:rPr>
              <a:t>1e5</a:t>
            </a:r>
            <a:endParaRPr lang="en-US" sz="1000" b="1" dirty="0">
              <a:solidFill>
                <a:prstClr val="white"/>
              </a:solidFill>
            </a:endParaRPr>
          </a:p>
        </p:txBody>
      </p:sp>
      <p:sp>
        <p:nvSpPr>
          <p:cNvPr id="18" name="TextBox 17"/>
          <p:cNvSpPr txBox="1"/>
          <p:nvPr/>
        </p:nvSpPr>
        <p:spPr>
          <a:xfrm>
            <a:off x="4319847" y="3990320"/>
            <a:ext cx="380232" cy="246221"/>
          </a:xfrm>
          <a:prstGeom prst="rect">
            <a:avLst/>
          </a:prstGeom>
          <a:noFill/>
        </p:spPr>
        <p:txBody>
          <a:bodyPr wrap="none" rtlCol="0">
            <a:spAutoFit/>
          </a:bodyPr>
          <a:lstStyle/>
          <a:p>
            <a:r>
              <a:rPr lang="de-DE" sz="1000" b="1" dirty="0">
                <a:solidFill>
                  <a:prstClr val="white"/>
                </a:solidFill>
              </a:rPr>
              <a:t>1e3</a:t>
            </a:r>
            <a:endParaRPr lang="en-US" sz="1000" b="1" dirty="0">
              <a:solidFill>
                <a:prstClr val="white"/>
              </a:solidFill>
            </a:endParaRPr>
          </a:p>
        </p:txBody>
      </p:sp>
      <p:sp>
        <p:nvSpPr>
          <p:cNvPr id="19" name="TextBox 18"/>
          <p:cNvSpPr txBox="1"/>
          <p:nvPr/>
        </p:nvSpPr>
        <p:spPr>
          <a:xfrm>
            <a:off x="4317265" y="4702980"/>
            <a:ext cx="349776" cy="246221"/>
          </a:xfrm>
          <a:prstGeom prst="rect">
            <a:avLst/>
          </a:prstGeom>
          <a:noFill/>
        </p:spPr>
        <p:txBody>
          <a:bodyPr wrap="none" rtlCol="0">
            <a:spAutoFit/>
          </a:bodyPr>
          <a:lstStyle/>
          <a:p>
            <a:r>
              <a:rPr lang="de-DE" sz="1000" b="1" dirty="0">
                <a:solidFill>
                  <a:prstClr val="white"/>
                </a:solidFill>
              </a:rPr>
              <a:t>0.5</a:t>
            </a:r>
            <a:endParaRPr lang="en-US" sz="1000" b="1" dirty="0">
              <a:solidFill>
                <a:prstClr val="white"/>
              </a:solidFill>
            </a:endParaRPr>
          </a:p>
        </p:txBody>
      </p:sp>
      <p:sp>
        <p:nvSpPr>
          <p:cNvPr id="20" name="TextBox 19"/>
          <p:cNvSpPr txBox="1"/>
          <p:nvPr/>
        </p:nvSpPr>
        <p:spPr>
          <a:xfrm>
            <a:off x="4367502" y="4418217"/>
            <a:ext cx="250390" cy="246221"/>
          </a:xfrm>
          <a:prstGeom prst="rect">
            <a:avLst/>
          </a:prstGeom>
          <a:noFill/>
        </p:spPr>
        <p:txBody>
          <a:bodyPr wrap="none" rtlCol="0">
            <a:spAutoFit/>
          </a:bodyPr>
          <a:lstStyle/>
          <a:p>
            <a:r>
              <a:rPr lang="de-DE" sz="1000" b="1" dirty="0">
                <a:solidFill>
                  <a:prstClr val="white"/>
                </a:solidFill>
              </a:rPr>
              <a:t>3</a:t>
            </a:r>
            <a:endParaRPr lang="en-US" sz="1000" b="1" dirty="0">
              <a:solidFill>
                <a:prstClr val="white"/>
              </a:solidFill>
            </a:endParaRPr>
          </a:p>
        </p:txBody>
      </p:sp>
      <p:sp>
        <p:nvSpPr>
          <p:cNvPr id="21" name="TextBox 20"/>
          <p:cNvSpPr txBox="1"/>
          <p:nvPr/>
        </p:nvSpPr>
        <p:spPr>
          <a:xfrm>
            <a:off x="4330702" y="4227830"/>
            <a:ext cx="316112" cy="246221"/>
          </a:xfrm>
          <a:prstGeom prst="rect">
            <a:avLst/>
          </a:prstGeom>
          <a:noFill/>
        </p:spPr>
        <p:txBody>
          <a:bodyPr wrap="none" rtlCol="0">
            <a:spAutoFit/>
          </a:bodyPr>
          <a:lstStyle/>
          <a:p>
            <a:r>
              <a:rPr lang="de-DE" sz="1000" b="1" dirty="0">
                <a:solidFill>
                  <a:prstClr val="white"/>
                </a:solidFill>
              </a:rPr>
              <a:t>10</a:t>
            </a:r>
            <a:endParaRPr lang="en-US" sz="1000" b="1" dirty="0">
              <a:solidFill>
                <a:prstClr val="white"/>
              </a:solidFill>
            </a:endParaRPr>
          </a:p>
        </p:txBody>
      </p:sp>
      <p:sp>
        <p:nvSpPr>
          <p:cNvPr id="22" name="TextBox 21"/>
          <p:cNvSpPr txBox="1"/>
          <p:nvPr/>
        </p:nvSpPr>
        <p:spPr>
          <a:xfrm>
            <a:off x="4851672" y="4334907"/>
            <a:ext cx="380232" cy="246221"/>
          </a:xfrm>
          <a:prstGeom prst="rect">
            <a:avLst/>
          </a:prstGeom>
          <a:noFill/>
        </p:spPr>
        <p:txBody>
          <a:bodyPr wrap="none" rtlCol="0">
            <a:spAutoFit/>
          </a:bodyPr>
          <a:lstStyle/>
          <a:p>
            <a:r>
              <a:rPr lang="de-DE" sz="1000" b="1" dirty="0">
                <a:solidFill>
                  <a:prstClr val="white"/>
                </a:solidFill>
              </a:rPr>
              <a:t>1e5</a:t>
            </a:r>
            <a:endParaRPr lang="en-US" sz="1000" b="1" dirty="0">
              <a:solidFill>
                <a:prstClr val="white"/>
              </a:solidFill>
            </a:endParaRPr>
          </a:p>
        </p:txBody>
      </p:sp>
      <p:sp>
        <p:nvSpPr>
          <p:cNvPr id="23" name="TextBox 22"/>
          <p:cNvSpPr txBox="1"/>
          <p:nvPr/>
        </p:nvSpPr>
        <p:spPr>
          <a:xfrm>
            <a:off x="4727848" y="2564904"/>
            <a:ext cx="380232" cy="246221"/>
          </a:xfrm>
          <a:prstGeom prst="rect">
            <a:avLst/>
          </a:prstGeom>
          <a:noFill/>
        </p:spPr>
        <p:txBody>
          <a:bodyPr wrap="none" rtlCol="0">
            <a:spAutoFit/>
          </a:bodyPr>
          <a:lstStyle/>
          <a:p>
            <a:r>
              <a:rPr lang="de-DE" sz="1000" b="1" dirty="0">
                <a:solidFill>
                  <a:prstClr val="white"/>
                </a:solidFill>
              </a:rPr>
              <a:t>1e5</a:t>
            </a:r>
            <a:endParaRPr lang="en-US" sz="1000" b="1" dirty="0">
              <a:solidFill>
                <a:prstClr val="white"/>
              </a:solidFill>
            </a:endParaRPr>
          </a:p>
        </p:txBody>
      </p:sp>
      <p:sp>
        <p:nvSpPr>
          <p:cNvPr id="25" name="Footer Placeholder 3">
            <a:extLst>
              <a:ext uri="{FF2B5EF4-FFF2-40B4-BE49-F238E27FC236}">
                <a16:creationId xmlns:a16="http://schemas.microsoft.com/office/drawing/2014/main" id="{44BD476E-6BA9-418D-9741-A733EB90E4AB}"/>
              </a:ext>
            </a:extLst>
          </p:cNvPr>
          <p:cNvSpPr>
            <a:spLocks noGrp="1"/>
          </p:cNvSpPr>
          <p:nvPr>
            <p:ph type="ftr" sz="quarter" idx="10"/>
          </p:nvPr>
        </p:nvSpPr>
        <p:spPr>
          <a:xfrm>
            <a:off x="624418" y="6525345"/>
            <a:ext cx="10985500" cy="268287"/>
          </a:xfrm>
        </p:spPr>
        <p:txBody>
          <a:bodyPr/>
          <a:lstStyle/>
          <a:p>
            <a:pPr>
              <a:defRPr/>
            </a:pPr>
            <a:r>
              <a:rPr lang="en-US" dirty="0"/>
              <a:t>A. Serikov</a:t>
            </a:r>
            <a:r>
              <a:rPr lang="pl-PL" dirty="0"/>
              <a:t> </a:t>
            </a:r>
            <a:r>
              <a:rPr lang="en-GB" dirty="0"/>
              <a:t>| </a:t>
            </a:r>
            <a:r>
              <a:rPr lang="en-US" dirty="0"/>
              <a:t>Second IFMIF-DONES Users Workshop, Granada, October 2023 </a:t>
            </a:r>
            <a:r>
              <a:rPr lang="pl-PL" dirty="0"/>
              <a:t> </a:t>
            </a:r>
            <a:r>
              <a:rPr lang="en-GB" dirty="0"/>
              <a:t>| Page </a:t>
            </a:r>
            <a:fld id="{4F66EC46-2A95-4ACB-80B2-DCC2083C3903}" type="slidenum">
              <a:rPr lang="en-GB" smtClean="0"/>
              <a:pPr>
                <a:defRPr/>
              </a:pPr>
              <a:t>25</a:t>
            </a:fld>
            <a:endParaRPr lang="en-GB" dirty="0"/>
          </a:p>
        </p:txBody>
      </p:sp>
    </p:spTree>
    <p:extLst>
      <p:ext uri="{BB962C8B-B14F-4D97-AF65-F5344CB8AC3E}">
        <p14:creationId xmlns:p14="http://schemas.microsoft.com/office/powerpoint/2010/main" val="3485949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a:t>A. Serikov</a:t>
            </a:r>
            <a:r>
              <a:rPr lang="pl-PL" dirty="0"/>
              <a:t> </a:t>
            </a:r>
            <a:r>
              <a:rPr lang="en-GB" dirty="0"/>
              <a:t>| </a:t>
            </a:r>
            <a:r>
              <a:rPr lang="en-US" dirty="0"/>
              <a:t>Second IFMIF-DONES Users Workshop, Granada, October 2023 </a:t>
            </a:r>
            <a:r>
              <a:rPr lang="pl-PL" dirty="0"/>
              <a:t> </a:t>
            </a:r>
            <a:r>
              <a:rPr lang="en-GB" dirty="0"/>
              <a:t>| Page </a:t>
            </a:r>
            <a:fld id="{4F66EC46-2A95-4ACB-80B2-DCC2083C3903}" type="slidenum">
              <a:rPr lang="en-GB" smtClean="0"/>
              <a:pPr>
                <a:defRPr/>
              </a:pPr>
              <a:t>26</a:t>
            </a:fld>
            <a:endParaRPr lang="en-GB" dirty="0"/>
          </a:p>
        </p:txBody>
      </p:sp>
      <p:sp>
        <p:nvSpPr>
          <p:cNvPr id="2" name="Textfeld 1">
            <a:extLst>
              <a:ext uri="{FF2B5EF4-FFF2-40B4-BE49-F238E27FC236}">
                <a16:creationId xmlns:a16="http://schemas.microsoft.com/office/drawing/2014/main" id="{467B8214-1764-43DA-89DD-99DDFF5365A7}"/>
              </a:ext>
            </a:extLst>
          </p:cNvPr>
          <p:cNvSpPr txBox="1"/>
          <p:nvPr/>
        </p:nvSpPr>
        <p:spPr>
          <a:xfrm>
            <a:off x="983432" y="2564904"/>
            <a:ext cx="9575127" cy="2308324"/>
          </a:xfrm>
          <a:prstGeom prst="rect">
            <a:avLst/>
          </a:prstGeom>
          <a:noFill/>
        </p:spPr>
        <p:txBody>
          <a:bodyPr wrap="square" rtlCol="0">
            <a:spAutoFit/>
          </a:bodyPr>
          <a:lstStyle/>
          <a:p>
            <a:pPr algn="ctr"/>
            <a:r>
              <a:rPr lang="en-US" sz="4800" dirty="0"/>
              <a:t>Neutron maps in TC &amp; CER</a:t>
            </a:r>
          </a:p>
          <a:p>
            <a:pPr algn="ctr"/>
            <a:r>
              <a:rPr lang="en-US" sz="4800" dirty="0"/>
              <a:t>for the MCNP model with empty DONES TC behind HFTM</a:t>
            </a:r>
          </a:p>
        </p:txBody>
      </p:sp>
    </p:spTree>
    <p:extLst>
      <p:ext uri="{BB962C8B-B14F-4D97-AF65-F5344CB8AC3E}">
        <p14:creationId xmlns:p14="http://schemas.microsoft.com/office/powerpoint/2010/main" val="390334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87" y="0"/>
            <a:ext cx="8910226" cy="6858000"/>
          </a:xfrm>
          <a:prstGeom prst="rect">
            <a:avLst/>
          </a:prstGeom>
        </p:spPr>
      </p:pic>
      <p:sp>
        <p:nvSpPr>
          <p:cNvPr id="7" name="Title 1"/>
          <p:cNvSpPr txBox="1">
            <a:spLocks/>
          </p:cNvSpPr>
          <p:nvPr/>
        </p:nvSpPr>
        <p:spPr bwMode="auto">
          <a:xfrm>
            <a:off x="3863751" y="163488"/>
            <a:ext cx="6624737" cy="45720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ts val="3200"/>
              </a:lnSpc>
              <a:spcBef>
                <a:spcPct val="0"/>
              </a:spcBef>
              <a:spcAft>
                <a:spcPct val="0"/>
              </a:spcAft>
              <a:defRPr sz="2800" b="1" kern="1200">
                <a:solidFill>
                  <a:schemeClr val="tx1"/>
                </a:solidFill>
                <a:latin typeface="+mn-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r>
              <a:rPr lang="en-US" sz="2000" dirty="0"/>
              <a:t>High resolution (2-cm) mesh-tally around NB-shutter</a:t>
            </a:r>
          </a:p>
        </p:txBody>
      </p:sp>
    </p:spTree>
    <p:extLst>
      <p:ext uri="{BB962C8B-B14F-4D97-AF65-F5344CB8AC3E}">
        <p14:creationId xmlns:p14="http://schemas.microsoft.com/office/powerpoint/2010/main" val="427364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87" y="0"/>
            <a:ext cx="8910226" cy="6858000"/>
          </a:xfrm>
          <a:prstGeom prst="rect">
            <a:avLst/>
          </a:prstGeom>
        </p:spPr>
      </p:pic>
      <p:sp>
        <p:nvSpPr>
          <p:cNvPr id="2" name="Title 1"/>
          <p:cNvSpPr>
            <a:spLocks noGrp="1"/>
          </p:cNvSpPr>
          <p:nvPr>
            <p:ph type="title"/>
          </p:nvPr>
        </p:nvSpPr>
        <p:spPr>
          <a:xfrm>
            <a:off x="3863751" y="163488"/>
            <a:ext cx="6624737" cy="457200"/>
          </a:xfrm>
          <a:solidFill>
            <a:schemeClr val="accent5">
              <a:lumMod val="20000"/>
              <a:lumOff val="80000"/>
            </a:schemeClr>
          </a:solidFill>
        </p:spPr>
        <p:txBody>
          <a:bodyPr/>
          <a:lstStyle/>
          <a:p>
            <a:r>
              <a:rPr lang="en-US" sz="2000" dirty="0"/>
              <a:t>High resolution (2-cm) mesh-tally around NB-shutter</a:t>
            </a:r>
          </a:p>
        </p:txBody>
      </p:sp>
    </p:spTree>
    <p:extLst>
      <p:ext uri="{BB962C8B-B14F-4D97-AF65-F5344CB8AC3E}">
        <p14:creationId xmlns:p14="http://schemas.microsoft.com/office/powerpoint/2010/main" val="2753417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87" y="0"/>
            <a:ext cx="8910226" cy="6858000"/>
          </a:xfrm>
          <a:prstGeom prst="rect">
            <a:avLst/>
          </a:prstGeom>
        </p:spPr>
      </p:pic>
      <p:sp>
        <p:nvSpPr>
          <p:cNvPr id="2" name="Title 1"/>
          <p:cNvSpPr>
            <a:spLocks noGrp="1"/>
          </p:cNvSpPr>
          <p:nvPr>
            <p:ph type="title"/>
          </p:nvPr>
        </p:nvSpPr>
        <p:spPr>
          <a:xfrm>
            <a:off x="3863751" y="163488"/>
            <a:ext cx="6624737" cy="457200"/>
          </a:xfrm>
          <a:solidFill>
            <a:schemeClr val="accent5">
              <a:lumMod val="20000"/>
              <a:lumOff val="80000"/>
            </a:schemeClr>
          </a:solidFill>
        </p:spPr>
        <p:txBody>
          <a:bodyPr/>
          <a:lstStyle/>
          <a:p>
            <a:r>
              <a:rPr lang="en-US" sz="2000" dirty="0"/>
              <a:t>High resolution (2-cm) mesh-tally around NB-shutter</a:t>
            </a:r>
          </a:p>
        </p:txBody>
      </p:sp>
    </p:spTree>
    <p:extLst>
      <p:ext uri="{BB962C8B-B14F-4D97-AF65-F5344CB8AC3E}">
        <p14:creationId xmlns:p14="http://schemas.microsoft.com/office/powerpoint/2010/main" val="3553200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a:t>A. Serikov</a:t>
            </a:r>
            <a:r>
              <a:rPr lang="pl-PL" dirty="0"/>
              <a:t> </a:t>
            </a:r>
            <a:r>
              <a:rPr lang="en-GB" dirty="0"/>
              <a:t>| </a:t>
            </a:r>
            <a:r>
              <a:rPr lang="en-US" dirty="0"/>
              <a:t>Second IFMIF-DONES Users Workshop, Granada, October 2023 </a:t>
            </a:r>
            <a:r>
              <a:rPr lang="pl-PL" dirty="0"/>
              <a:t> </a:t>
            </a:r>
            <a:r>
              <a:rPr lang="en-GB" dirty="0"/>
              <a:t>| Page </a:t>
            </a:r>
            <a:fld id="{4F66EC46-2A95-4ACB-80B2-DCC2083C3903}" type="slidenum">
              <a:rPr lang="en-GB" smtClean="0"/>
              <a:pPr>
                <a:defRPr/>
              </a:pPr>
              <a:t>3</a:t>
            </a:fld>
            <a:endParaRPr lang="en-GB" dirty="0"/>
          </a:p>
        </p:txBody>
      </p:sp>
      <p:sp>
        <p:nvSpPr>
          <p:cNvPr id="5" name="Title 1"/>
          <p:cNvSpPr>
            <a:spLocks noGrp="1"/>
          </p:cNvSpPr>
          <p:nvPr>
            <p:ph type="title"/>
          </p:nvPr>
        </p:nvSpPr>
        <p:spPr>
          <a:xfrm>
            <a:off x="1487488" y="-27384"/>
            <a:ext cx="9125660" cy="457200"/>
          </a:xfrm>
        </p:spPr>
        <p:txBody>
          <a:bodyPr/>
          <a:lstStyle/>
          <a:p>
            <a:r>
              <a:rPr lang="en-US" noProof="1"/>
              <a:t>Introduction</a:t>
            </a: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2" y="446713"/>
            <a:ext cx="7848601" cy="40481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 name="Picture 6"/>
          <p:cNvPicPr>
            <a:picLocks noChangeAspect="1"/>
          </p:cNvPicPr>
          <p:nvPr/>
        </p:nvPicPr>
        <p:blipFill>
          <a:blip r:embed="rId3"/>
          <a:stretch>
            <a:fillRect/>
          </a:stretch>
        </p:blipFill>
        <p:spPr>
          <a:xfrm>
            <a:off x="254010" y="3431293"/>
            <a:ext cx="4665997" cy="2743301"/>
          </a:xfrm>
          <a:prstGeom prst="rect">
            <a:avLst/>
          </a:prstGeom>
        </p:spPr>
      </p:pic>
      <p:sp>
        <p:nvSpPr>
          <p:cNvPr id="14" name="TextBox 13"/>
          <p:cNvSpPr txBox="1"/>
          <p:nvPr/>
        </p:nvSpPr>
        <p:spPr>
          <a:xfrm>
            <a:off x="5201206" y="4845589"/>
            <a:ext cx="6655434" cy="1077218"/>
          </a:xfrm>
          <a:prstGeom prst="rect">
            <a:avLst/>
          </a:prstGeom>
          <a:solidFill>
            <a:schemeClr val="accent5">
              <a:lumMod val="20000"/>
              <a:lumOff val="80000"/>
            </a:schemeClr>
          </a:solidFill>
        </p:spPr>
        <p:txBody>
          <a:bodyPr wrap="square" rtlCol="0">
            <a:spAutoFit/>
          </a:bodyPr>
          <a:lstStyle/>
          <a:p>
            <a:r>
              <a:rPr lang="en-US" sz="1600" dirty="0">
                <a:latin typeface="Times New Roman" panose="02020603050405020304" pitchFamily="18" charset="0"/>
                <a:cs typeface="Times New Roman" panose="02020603050405020304" pitchFamily="18" charset="0"/>
              </a:rPr>
              <a:t>We propose to develop OIM based on the actual version of the HCPB BB because its implementation permits a wide scope of neutron irradiation and material tests. </a:t>
            </a:r>
            <a:r>
              <a:rPr lang="en-US" sz="1600" kern="0" dirty="0">
                <a:solidFill>
                  <a:prstClr val="black"/>
                </a:solidFill>
                <a:latin typeface="Times New Roman" panose="02020603050405020304" pitchFamily="18" charset="0"/>
                <a:cs typeface="Times New Roman" panose="02020603050405020304" pitchFamily="18" charset="0"/>
              </a:rPr>
              <a:t>Nuclear, thermal hydraulic and thermal-mechanical analyses confirmed soundness of the </a:t>
            </a:r>
            <a:r>
              <a:rPr lang="en-US" sz="1600" dirty="0">
                <a:latin typeface="Times New Roman" panose="02020603050405020304" pitchFamily="18" charset="0"/>
                <a:cs typeface="Times New Roman" panose="02020603050405020304" pitchFamily="18" charset="0"/>
              </a:rPr>
              <a:t>HCPB BB design</a:t>
            </a:r>
            <a:r>
              <a:rPr lang="en-US" sz="1600" kern="0" dirty="0">
                <a:solidFill>
                  <a:prstClr val="black"/>
                </a:solidFill>
                <a:latin typeface="Times New Roman" panose="02020603050405020304" pitchFamily="18" charset="0"/>
                <a:cs typeface="Times New Roman" panose="02020603050405020304" pitchFamily="18" charset="0"/>
              </a:rPr>
              <a:t> </a:t>
            </a:r>
            <a:r>
              <a:rPr lang="en-US" sz="1600" b="1" kern="0" dirty="0">
                <a:solidFill>
                  <a:prstClr val="black"/>
                </a:solidFill>
                <a:latin typeface="Times New Roman" panose="02020603050405020304" pitchFamily="18" charset="0"/>
                <a:cs typeface="Times New Roman" panose="02020603050405020304" pitchFamily="18" charset="0"/>
              </a:rPr>
              <a:t>[3]</a:t>
            </a:r>
            <a:r>
              <a:rPr lang="en-US" sz="1600" kern="0" dirty="0">
                <a:solidFill>
                  <a:prstClr val="black"/>
                </a:solidFill>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5" name="Rectangle 14"/>
          <p:cNvSpPr/>
          <p:nvPr/>
        </p:nvSpPr>
        <p:spPr>
          <a:xfrm>
            <a:off x="4497378" y="5978775"/>
            <a:ext cx="7834154" cy="523220"/>
          </a:xfrm>
          <a:prstGeom prst="rect">
            <a:avLst/>
          </a:prstGeom>
        </p:spPr>
        <p:txBody>
          <a:bodyPr wrap="square">
            <a:spAutoFit/>
          </a:bodyPr>
          <a:lstStyle/>
          <a:p>
            <a:r>
              <a:rPr lang="en-US" sz="1400" b="1" dirty="0"/>
              <a:t>Ref.[3] </a:t>
            </a:r>
            <a:r>
              <a:rPr lang="en-US" sz="1400" dirty="0"/>
              <a:t>G. Zhou, et al., “Solid Breeding Blankets: overview and key pending validation needs,” Second IFMIF-DONES Users Workshop, Granada, October 2023. </a:t>
            </a:r>
          </a:p>
        </p:txBody>
      </p:sp>
      <p:sp>
        <p:nvSpPr>
          <p:cNvPr id="2" name="Rechteck 1">
            <a:extLst>
              <a:ext uri="{FF2B5EF4-FFF2-40B4-BE49-F238E27FC236}">
                <a16:creationId xmlns:a16="http://schemas.microsoft.com/office/drawing/2014/main" id="{84067521-717C-441C-9948-32AF163DB537}"/>
              </a:ext>
            </a:extLst>
          </p:cNvPr>
          <p:cNvSpPr/>
          <p:nvPr/>
        </p:nvSpPr>
        <p:spPr>
          <a:xfrm>
            <a:off x="1200975" y="6066872"/>
            <a:ext cx="3082832"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HCPB Breeding Blanket (BB) module</a:t>
            </a:r>
            <a:endParaRPr lang="en-US" sz="1400" dirty="0"/>
          </a:p>
        </p:txBody>
      </p:sp>
    </p:spTree>
    <p:extLst>
      <p:ext uri="{BB962C8B-B14F-4D97-AF65-F5344CB8AC3E}">
        <p14:creationId xmlns:p14="http://schemas.microsoft.com/office/powerpoint/2010/main" val="156404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2072"/>
            <a:ext cx="11932210" cy="6858000"/>
          </a:xfrm>
          <a:prstGeom prst="rect">
            <a:avLst/>
          </a:prstGeom>
        </p:spPr>
      </p:pic>
      <p:sp>
        <p:nvSpPr>
          <p:cNvPr id="6" name="TextBox 5"/>
          <p:cNvSpPr txBox="1"/>
          <p:nvPr/>
        </p:nvSpPr>
        <p:spPr>
          <a:xfrm>
            <a:off x="2790436" y="1582625"/>
            <a:ext cx="437940" cy="292388"/>
          </a:xfrm>
          <a:prstGeom prst="rect">
            <a:avLst/>
          </a:prstGeom>
          <a:noFill/>
        </p:spPr>
        <p:txBody>
          <a:bodyPr wrap="none" rtlCol="0">
            <a:spAutoFit/>
          </a:bodyPr>
          <a:lstStyle/>
          <a:p>
            <a:r>
              <a:rPr lang="en-US" sz="1300" b="1" dirty="0">
                <a:solidFill>
                  <a:schemeClr val="bg1"/>
                </a:solidFill>
              </a:rPr>
              <a:t>1e9</a:t>
            </a:r>
          </a:p>
        </p:txBody>
      </p:sp>
      <p:sp>
        <p:nvSpPr>
          <p:cNvPr id="7" name="TextBox 6"/>
          <p:cNvSpPr txBox="1"/>
          <p:nvPr/>
        </p:nvSpPr>
        <p:spPr>
          <a:xfrm>
            <a:off x="2705864" y="1810163"/>
            <a:ext cx="457176" cy="307777"/>
          </a:xfrm>
          <a:prstGeom prst="rect">
            <a:avLst/>
          </a:prstGeom>
          <a:noFill/>
        </p:spPr>
        <p:txBody>
          <a:bodyPr wrap="none" rtlCol="0">
            <a:spAutoFit/>
          </a:bodyPr>
          <a:lstStyle/>
          <a:p>
            <a:r>
              <a:rPr lang="en-US" sz="1400" b="1" dirty="0">
                <a:solidFill>
                  <a:schemeClr val="bg1"/>
                </a:solidFill>
              </a:rPr>
              <a:t>1e8</a:t>
            </a:r>
          </a:p>
        </p:txBody>
      </p:sp>
      <p:sp>
        <p:nvSpPr>
          <p:cNvPr id="8" name="TextBox 7"/>
          <p:cNvSpPr txBox="1"/>
          <p:nvPr/>
        </p:nvSpPr>
        <p:spPr>
          <a:xfrm>
            <a:off x="2653894" y="2045306"/>
            <a:ext cx="457176" cy="307777"/>
          </a:xfrm>
          <a:prstGeom prst="rect">
            <a:avLst/>
          </a:prstGeom>
          <a:noFill/>
        </p:spPr>
        <p:txBody>
          <a:bodyPr wrap="none" rtlCol="0">
            <a:spAutoFit/>
          </a:bodyPr>
          <a:lstStyle/>
          <a:p>
            <a:r>
              <a:rPr lang="en-US" sz="1400" b="1" dirty="0">
                <a:solidFill>
                  <a:schemeClr val="bg1"/>
                </a:solidFill>
              </a:rPr>
              <a:t>1e7</a:t>
            </a:r>
          </a:p>
        </p:txBody>
      </p:sp>
      <p:sp>
        <p:nvSpPr>
          <p:cNvPr id="9" name="TextBox 8"/>
          <p:cNvSpPr txBox="1"/>
          <p:nvPr/>
        </p:nvSpPr>
        <p:spPr>
          <a:xfrm>
            <a:off x="2552230" y="2321273"/>
            <a:ext cx="457176" cy="307777"/>
          </a:xfrm>
          <a:prstGeom prst="rect">
            <a:avLst/>
          </a:prstGeom>
          <a:noFill/>
        </p:spPr>
        <p:txBody>
          <a:bodyPr wrap="none" rtlCol="0">
            <a:spAutoFit/>
          </a:bodyPr>
          <a:lstStyle/>
          <a:p>
            <a:r>
              <a:rPr lang="en-US" sz="1400" b="1" dirty="0">
                <a:solidFill>
                  <a:schemeClr val="bg1"/>
                </a:solidFill>
              </a:rPr>
              <a:t>1e6</a:t>
            </a:r>
          </a:p>
        </p:txBody>
      </p:sp>
      <p:sp>
        <p:nvSpPr>
          <p:cNvPr id="10" name="TextBox 9"/>
          <p:cNvSpPr txBox="1"/>
          <p:nvPr/>
        </p:nvSpPr>
        <p:spPr>
          <a:xfrm>
            <a:off x="2815837" y="1336031"/>
            <a:ext cx="497252" cy="276999"/>
          </a:xfrm>
          <a:prstGeom prst="rect">
            <a:avLst/>
          </a:prstGeom>
          <a:noFill/>
        </p:spPr>
        <p:txBody>
          <a:bodyPr wrap="none" rtlCol="0">
            <a:spAutoFit/>
          </a:bodyPr>
          <a:lstStyle/>
          <a:p>
            <a:r>
              <a:rPr lang="en-US" sz="1200" b="1" dirty="0">
                <a:solidFill>
                  <a:schemeClr val="bg1"/>
                </a:solidFill>
              </a:rPr>
              <a:t>1e10</a:t>
            </a:r>
          </a:p>
        </p:txBody>
      </p:sp>
      <p:sp>
        <p:nvSpPr>
          <p:cNvPr id="11" name="TextBox 10"/>
          <p:cNvSpPr txBox="1"/>
          <p:nvPr/>
        </p:nvSpPr>
        <p:spPr>
          <a:xfrm>
            <a:off x="4878668" y="1268760"/>
            <a:ext cx="497252" cy="276999"/>
          </a:xfrm>
          <a:prstGeom prst="rect">
            <a:avLst/>
          </a:prstGeom>
          <a:noFill/>
        </p:spPr>
        <p:txBody>
          <a:bodyPr wrap="none" rtlCol="0">
            <a:spAutoFit/>
          </a:bodyPr>
          <a:lstStyle/>
          <a:p>
            <a:r>
              <a:rPr lang="en-US" sz="1200" b="1" dirty="0">
                <a:solidFill>
                  <a:schemeClr val="bg1"/>
                </a:solidFill>
              </a:rPr>
              <a:t>1e11</a:t>
            </a:r>
          </a:p>
        </p:txBody>
      </p:sp>
      <p:sp>
        <p:nvSpPr>
          <p:cNvPr id="12" name="Rectangle 11"/>
          <p:cNvSpPr/>
          <p:nvPr/>
        </p:nvSpPr>
        <p:spPr>
          <a:xfrm>
            <a:off x="375752" y="-40057"/>
            <a:ext cx="2695912" cy="523220"/>
          </a:xfrm>
          <a:prstGeom prst="rect">
            <a:avLst/>
          </a:prstGeom>
        </p:spPr>
        <p:txBody>
          <a:bodyPr wrap="square">
            <a:spAutoFit/>
          </a:bodyPr>
          <a:lstStyle/>
          <a:p>
            <a:r>
              <a:rPr lang="en-US" sz="1400" b="1" dirty="0">
                <a:solidFill>
                  <a:schemeClr val="bg1"/>
                </a:solidFill>
              </a:rPr>
              <a:t>Total n-flux with open NB shutter and 8 mm TC liner</a:t>
            </a:r>
          </a:p>
        </p:txBody>
      </p:sp>
      <p:sp>
        <p:nvSpPr>
          <p:cNvPr id="13" name="TextBox 12"/>
          <p:cNvSpPr txBox="1"/>
          <p:nvPr/>
        </p:nvSpPr>
        <p:spPr>
          <a:xfrm>
            <a:off x="2934452" y="991761"/>
            <a:ext cx="497252" cy="276999"/>
          </a:xfrm>
          <a:prstGeom prst="rect">
            <a:avLst/>
          </a:prstGeom>
          <a:noFill/>
        </p:spPr>
        <p:txBody>
          <a:bodyPr wrap="none" rtlCol="0">
            <a:spAutoFit/>
          </a:bodyPr>
          <a:lstStyle/>
          <a:p>
            <a:r>
              <a:rPr lang="en-US" sz="1200" b="1" dirty="0">
                <a:solidFill>
                  <a:schemeClr val="bg1"/>
                </a:solidFill>
              </a:rPr>
              <a:t>1e11</a:t>
            </a:r>
          </a:p>
        </p:txBody>
      </p:sp>
      <p:sp>
        <p:nvSpPr>
          <p:cNvPr id="14" name="TextBox 13"/>
          <p:cNvSpPr txBox="1"/>
          <p:nvPr/>
        </p:nvSpPr>
        <p:spPr>
          <a:xfrm>
            <a:off x="8256240" y="5589820"/>
            <a:ext cx="389850" cy="215444"/>
          </a:xfrm>
          <a:prstGeom prst="rect">
            <a:avLst/>
          </a:prstGeom>
          <a:noFill/>
        </p:spPr>
        <p:txBody>
          <a:bodyPr wrap="none" rtlCol="0">
            <a:spAutoFit/>
          </a:bodyPr>
          <a:lstStyle/>
          <a:p>
            <a:r>
              <a:rPr lang="en-US" sz="800" b="1" dirty="0"/>
              <a:t>1e10</a:t>
            </a:r>
          </a:p>
        </p:txBody>
      </p:sp>
      <p:cxnSp>
        <p:nvCxnSpPr>
          <p:cNvPr id="15" name="Straight Connector 14"/>
          <p:cNvCxnSpPr/>
          <p:nvPr/>
        </p:nvCxnSpPr>
        <p:spPr>
          <a:xfrm flipH="1">
            <a:off x="5159896" y="3573016"/>
            <a:ext cx="6624736" cy="331236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272464" y="3717032"/>
            <a:ext cx="712567" cy="307777"/>
          </a:xfrm>
          <a:prstGeom prst="rect">
            <a:avLst/>
          </a:prstGeom>
          <a:noFill/>
        </p:spPr>
        <p:txBody>
          <a:bodyPr wrap="none" rtlCol="0">
            <a:spAutoFit/>
          </a:bodyPr>
          <a:lstStyle/>
          <a:p>
            <a:r>
              <a:rPr lang="en-US" sz="1400" b="1" dirty="0">
                <a:solidFill>
                  <a:schemeClr val="bg1"/>
                </a:solidFill>
              </a:rPr>
              <a:t>TC wall</a:t>
            </a:r>
          </a:p>
        </p:txBody>
      </p:sp>
      <p:sp>
        <p:nvSpPr>
          <p:cNvPr id="18" name="TextBox 17"/>
          <p:cNvSpPr txBox="1"/>
          <p:nvPr/>
        </p:nvSpPr>
        <p:spPr>
          <a:xfrm>
            <a:off x="10712025" y="4201343"/>
            <a:ext cx="468398" cy="307777"/>
          </a:xfrm>
          <a:prstGeom prst="rect">
            <a:avLst/>
          </a:prstGeom>
          <a:noFill/>
        </p:spPr>
        <p:txBody>
          <a:bodyPr wrap="none" rtlCol="0">
            <a:spAutoFit/>
          </a:bodyPr>
          <a:lstStyle/>
          <a:p>
            <a:r>
              <a:rPr lang="en-US" sz="1400" b="1" dirty="0">
                <a:solidFill>
                  <a:schemeClr val="bg1"/>
                </a:solidFill>
              </a:rPr>
              <a:t>CER</a:t>
            </a:r>
          </a:p>
        </p:txBody>
      </p:sp>
    </p:spTree>
    <p:extLst>
      <p:ext uri="{BB962C8B-B14F-4D97-AF65-F5344CB8AC3E}">
        <p14:creationId xmlns:p14="http://schemas.microsoft.com/office/powerpoint/2010/main" val="2611625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51" y="0"/>
            <a:ext cx="11892897" cy="6858000"/>
          </a:xfrm>
          <a:prstGeom prst="rect">
            <a:avLst/>
          </a:prstGeom>
        </p:spPr>
      </p:pic>
      <p:sp>
        <p:nvSpPr>
          <p:cNvPr id="6" name="TextBox 5"/>
          <p:cNvSpPr txBox="1"/>
          <p:nvPr/>
        </p:nvSpPr>
        <p:spPr>
          <a:xfrm>
            <a:off x="2927648" y="1582625"/>
            <a:ext cx="437940" cy="292388"/>
          </a:xfrm>
          <a:prstGeom prst="rect">
            <a:avLst/>
          </a:prstGeom>
          <a:noFill/>
        </p:spPr>
        <p:txBody>
          <a:bodyPr wrap="none" rtlCol="0">
            <a:spAutoFit/>
          </a:bodyPr>
          <a:lstStyle/>
          <a:p>
            <a:r>
              <a:rPr lang="en-US" sz="1300" b="1" dirty="0">
                <a:solidFill>
                  <a:schemeClr val="bg1"/>
                </a:solidFill>
              </a:rPr>
              <a:t>1e9</a:t>
            </a:r>
          </a:p>
        </p:txBody>
      </p:sp>
      <p:sp>
        <p:nvSpPr>
          <p:cNvPr id="7" name="TextBox 6"/>
          <p:cNvSpPr txBox="1"/>
          <p:nvPr/>
        </p:nvSpPr>
        <p:spPr>
          <a:xfrm>
            <a:off x="2843076" y="1810163"/>
            <a:ext cx="457176" cy="307777"/>
          </a:xfrm>
          <a:prstGeom prst="rect">
            <a:avLst/>
          </a:prstGeom>
          <a:noFill/>
        </p:spPr>
        <p:txBody>
          <a:bodyPr wrap="none" rtlCol="0">
            <a:spAutoFit/>
          </a:bodyPr>
          <a:lstStyle/>
          <a:p>
            <a:r>
              <a:rPr lang="en-US" sz="1400" b="1" dirty="0">
                <a:solidFill>
                  <a:schemeClr val="bg1"/>
                </a:solidFill>
              </a:rPr>
              <a:t>1e8</a:t>
            </a:r>
          </a:p>
        </p:txBody>
      </p:sp>
      <p:sp>
        <p:nvSpPr>
          <p:cNvPr id="8" name="TextBox 7"/>
          <p:cNvSpPr txBox="1"/>
          <p:nvPr/>
        </p:nvSpPr>
        <p:spPr>
          <a:xfrm>
            <a:off x="2791106" y="2045306"/>
            <a:ext cx="457176" cy="307777"/>
          </a:xfrm>
          <a:prstGeom prst="rect">
            <a:avLst/>
          </a:prstGeom>
          <a:noFill/>
        </p:spPr>
        <p:txBody>
          <a:bodyPr wrap="none" rtlCol="0">
            <a:spAutoFit/>
          </a:bodyPr>
          <a:lstStyle/>
          <a:p>
            <a:r>
              <a:rPr lang="en-US" sz="1400" b="1" dirty="0">
                <a:solidFill>
                  <a:schemeClr val="bg1"/>
                </a:solidFill>
              </a:rPr>
              <a:t>1e7</a:t>
            </a:r>
          </a:p>
        </p:txBody>
      </p:sp>
      <p:sp>
        <p:nvSpPr>
          <p:cNvPr id="9" name="TextBox 8"/>
          <p:cNvSpPr txBox="1"/>
          <p:nvPr/>
        </p:nvSpPr>
        <p:spPr>
          <a:xfrm>
            <a:off x="2689442" y="2321273"/>
            <a:ext cx="457176" cy="307777"/>
          </a:xfrm>
          <a:prstGeom prst="rect">
            <a:avLst/>
          </a:prstGeom>
          <a:noFill/>
        </p:spPr>
        <p:txBody>
          <a:bodyPr wrap="none" rtlCol="0">
            <a:spAutoFit/>
          </a:bodyPr>
          <a:lstStyle/>
          <a:p>
            <a:r>
              <a:rPr lang="en-US" sz="1400" b="1" dirty="0">
                <a:solidFill>
                  <a:schemeClr val="bg1"/>
                </a:solidFill>
              </a:rPr>
              <a:t>1e6</a:t>
            </a:r>
          </a:p>
        </p:txBody>
      </p:sp>
      <p:sp>
        <p:nvSpPr>
          <p:cNvPr id="10" name="TextBox 9"/>
          <p:cNvSpPr txBox="1"/>
          <p:nvPr/>
        </p:nvSpPr>
        <p:spPr>
          <a:xfrm>
            <a:off x="2953049" y="1336031"/>
            <a:ext cx="497252" cy="276999"/>
          </a:xfrm>
          <a:prstGeom prst="rect">
            <a:avLst/>
          </a:prstGeom>
          <a:noFill/>
        </p:spPr>
        <p:txBody>
          <a:bodyPr wrap="none" rtlCol="0">
            <a:spAutoFit/>
          </a:bodyPr>
          <a:lstStyle/>
          <a:p>
            <a:r>
              <a:rPr lang="en-US" sz="1200" b="1" dirty="0">
                <a:solidFill>
                  <a:schemeClr val="bg1"/>
                </a:solidFill>
              </a:rPr>
              <a:t>1e10</a:t>
            </a:r>
          </a:p>
        </p:txBody>
      </p:sp>
      <p:sp>
        <p:nvSpPr>
          <p:cNvPr id="11" name="TextBox 10"/>
          <p:cNvSpPr txBox="1"/>
          <p:nvPr/>
        </p:nvSpPr>
        <p:spPr>
          <a:xfrm>
            <a:off x="4662644" y="1196752"/>
            <a:ext cx="497252" cy="276999"/>
          </a:xfrm>
          <a:prstGeom prst="rect">
            <a:avLst/>
          </a:prstGeom>
          <a:noFill/>
        </p:spPr>
        <p:txBody>
          <a:bodyPr wrap="none" rtlCol="0">
            <a:spAutoFit/>
          </a:bodyPr>
          <a:lstStyle/>
          <a:p>
            <a:r>
              <a:rPr lang="en-US" sz="1200" b="1" dirty="0">
                <a:solidFill>
                  <a:schemeClr val="bg1"/>
                </a:solidFill>
              </a:rPr>
              <a:t>1e11</a:t>
            </a:r>
          </a:p>
        </p:txBody>
      </p:sp>
      <p:sp>
        <p:nvSpPr>
          <p:cNvPr id="12" name="Rectangle 11"/>
          <p:cNvSpPr/>
          <p:nvPr/>
        </p:nvSpPr>
        <p:spPr>
          <a:xfrm>
            <a:off x="9048328" y="116632"/>
            <a:ext cx="2448272" cy="830997"/>
          </a:xfrm>
          <a:prstGeom prst="rect">
            <a:avLst/>
          </a:prstGeom>
        </p:spPr>
        <p:txBody>
          <a:bodyPr wrap="square">
            <a:spAutoFit/>
          </a:bodyPr>
          <a:lstStyle/>
          <a:p>
            <a:r>
              <a:rPr lang="en-US" sz="1600" b="1" dirty="0">
                <a:solidFill>
                  <a:schemeClr val="bg1"/>
                </a:solidFill>
              </a:rPr>
              <a:t>Fast (En&gt;0.5 MeV) n-flux with open NB shutter and 8 mm TC liner</a:t>
            </a:r>
          </a:p>
        </p:txBody>
      </p:sp>
      <p:sp>
        <p:nvSpPr>
          <p:cNvPr id="13" name="TextBox 12"/>
          <p:cNvSpPr txBox="1"/>
          <p:nvPr/>
        </p:nvSpPr>
        <p:spPr>
          <a:xfrm>
            <a:off x="3071664" y="991761"/>
            <a:ext cx="497252" cy="276999"/>
          </a:xfrm>
          <a:prstGeom prst="rect">
            <a:avLst/>
          </a:prstGeom>
          <a:noFill/>
        </p:spPr>
        <p:txBody>
          <a:bodyPr wrap="none" rtlCol="0">
            <a:spAutoFit/>
          </a:bodyPr>
          <a:lstStyle/>
          <a:p>
            <a:r>
              <a:rPr lang="en-US" sz="1200" b="1" dirty="0">
                <a:solidFill>
                  <a:schemeClr val="bg1"/>
                </a:solidFill>
              </a:rPr>
              <a:t>1e11</a:t>
            </a:r>
          </a:p>
        </p:txBody>
      </p:sp>
      <p:sp>
        <p:nvSpPr>
          <p:cNvPr id="14" name="TextBox 13"/>
          <p:cNvSpPr txBox="1"/>
          <p:nvPr/>
        </p:nvSpPr>
        <p:spPr>
          <a:xfrm>
            <a:off x="8112224" y="5517812"/>
            <a:ext cx="389850" cy="215444"/>
          </a:xfrm>
          <a:prstGeom prst="rect">
            <a:avLst/>
          </a:prstGeom>
          <a:noFill/>
        </p:spPr>
        <p:txBody>
          <a:bodyPr wrap="none" rtlCol="0">
            <a:spAutoFit/>
          </a:bodyPr>
          <a:lstStyle/>
          <a:p>
            <a:r>
              <a:rPr lang="en-US" sz="800" b="1" dirty="0"/>
              <a:t>1e10</a:t>
            </a:r>
          </a:p>
        </p:txBody>
      </p:sp>
      <p:cxnSp>
        <p:nvCxnSpPr>
          <p:cNvPr id="15" name="Straight Connector 14"/>
          <p:cNvCxnSpPr/>
          <p:nvPr/>
        </p:nvCxnSpPr>
        <p:spPr>
          <a:xfrm flipH="1">
            <a:off x="5159896" y="3573016"/>
            <a:ext cx="6624736" cy="331236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72464" y="3717032"/>
            <a:ext cx="712567" cy="307777"/>
          </a:xfrm>
          <a:prstGeom prst="rect">
            <a:avLst/>
          </a:prstGeom>
          <a:noFill/>
        </p:spPr>
        <p:txBody>
          <a:bodyPr wrap="none" rtlCol="0">
            <a:spAutoFit/>
          </a:bodyPr>
          <a:lstStyle/>
          <a:p>
            <a:r>
              <a:rPr lang="en-US" sz="1400" b="1" dirty="0">
                <a:solidFill>
                  <a:schemeClr val="bg1"/>
                </a:solidFill>
              </a:rPr>
              <a:t>TC wall</a:t>
            </a:r>
          </a:p>
        </p:txBody>
      </p:sp>
      <p:sp>
        <p:nvSpPr>
          <p:cNvPr id="17" name="TextBox 16"/>
          <p:cNvSpPr txBox="1"/>
          <p:nvPr/>
        </p:nvSpPr>
        <p:spPr>
          <a:xfrm>
            <a:off x="10712025" y="4201343"/>
            <a:ext cx="468398" cy="307777"/>
          </a:xfrm>
          <a:prstGeom prst="rect">
            <a:avLst/>
          </a:prstGeom>
          <a:noFill/>
        </p:spPr>
        <p:txBody>
          <a:bodyPr wrap="none" rtlCol="0">
            <a:spAutoFit/>
          </a:bodyPr>
          <a:lstStyle/>
          <a:p>
            <a:r>
              <a:rPr lang="en-US" sz="1400" b="1" dirty="0">
                <a:solidFill>
                  <a:schemeClr val="bg1"/>
                </a:solidFill>
              </a:rPr>
              <a:t>CER</a:t>
            </a:r>
          </a:p>
        </p:txBody>
      </p:sp>
    </p:spTree>
    <p:extLst>
      <p:ext uri="{BB962C8B-B14F-4D97-AF65-F5344CB8AC3E}">
        <p14:creationId xmlns:p14="http://schemas.microsoft.com/office/powerpoint/2010/main" val="1296779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0"/>
            <a:ext cx="11859513" cy="6858000"/>
          </a:xfrm>
          <a:prstGeom prst="rect">
            <a:avLst/>
          </a:prstGeom>
        </p:spPr>
      </p:pic>
      <p:sp>
        <p:nvSpPr>
          <p:cNvPr id="6" name="TextBox 5"/>
          <p:cNvSpPr txBox="1"/>
          <p:nvPr/>
        </p:nvSpPr>
        <p:spPr>
          <a:xfrm>
            <a:off x="2927648" y="1734503"/>
            <a:ext cx="437940" cy="292388"/>
          </a:xfrm>
          <a:prstGeom prst="rect">
            <a:avLst/>
          </a:prstGeom>
          <a:noFill/>
        </p:spPr>
        <p:txBody>
          <a:bodyPr wrap="none" rtlCol="0">
            <a:spAutoFit/>
          </a:bodyPr>
          <a:lstStyle/>
          <a:p>
            <a:r>
              <a:rPr lang="en-US" sz="1300" b="1" dirty="0">
                <a:solidFill>
                  <a:schemeClr val="bg1"/>
                </a:solidFill>
              </a:rPr>
              <a:t>1e9</a:t>
            </a:r>
          </a:p>
        </p:txBody>
      </p:sp>
      <p:sp>
        <p:nvSpPr>
          <p:cNvPr id="7" name="TextBox 6"/>
          <p:cNvSpPr txBox="1"/>
          <p:nvPr/>
        </p:nvSpPr>
        <p:spPr>
          <a:xfrm>
            <a:off x="2843076" y="1962041"/>
            <a:ext cx="457176" cy="307777"/>
          </a:xfrm>
          <a:prstGeom prst="rect">
            <a:avLst/>
          </a:prstGeom>
          <a:noFill/>
        </p:spPr>
        <p:txBody>
          <a:bodyPr wrap="none" rtlCol="0">
            <a:spAutoFit/>
          </a:bodyPr>
          <a:lstStyle/>
          <a:p>
            <a:r>
              <a:rPr lang="en-US" sz="1400" b="1" dirty="0">
                <a:solidFill>
                  <a:schemeClr val="bg1"/>
                </a:solidFill>
              </a:rPr>
              <a:t>1e8</a:t>
            </a:r>
          </a:p>
        </p:txBody>
      </p:sp>
      <p:sp>
        <p:nvSpPr>
          <p:cNvPr id="8" name="TextBox 7"/>
          <p:cNvSpPr txBox="1"/>
          <p:nvPr/>
        </p:nvSpPr>
        <p:spPr>
          <a:xfrm>
            <a:off x="2791106" y="2197184"/>
            <a:ext cx="457176" cy="307777"/>
          </a:xfrm>
          <a:prstGeom prst="rect">
            <a:avLst/>
          </a:prstGeom>
          <a:noFill/>
        </p:spPr>
        <p:txBody>
          <a:bodyPr wrap="none" rtlCol="0">
            <a:spAutoFit/>
          </a:bodyPr>
          <a:lstStyle/>
          <a:p>
            <a:r>
              <a:rPr lang="en-US" sz="1400" b="1" dirty="0">
                <a:solidFill>
                  <a:schemeClr val="bg1"/>
                </a:solidFill>
              </a:rPr>
              <a:t>1e7</a:t>
            </a:r>
          </a:p>
        </p:txBody>
      </p:sp>
      <p:sp>
        <p:nvSpPr>
          <p:cNvPr id="9" name="TextBox 8"/>
          <p:cNvSpPr txBox="1"/>
          <p:nvPr/>
        </p:nvSpPr>
        <p:spPr>
          <a:xfrm>
            <a:off x="2689442" y="2473151"/>
            <a:ext cx="457176" cy="307777"/>
          </a:xfrm>
          <a:prstGeom prst="rect">
            <a:avLst/>
          </a:prstGeom>
          <a:noFill/>
        </p:spPr>
        <p:txBody>
          <a:bodyPr wrap="none" rtlCol="0">
            <a:spAutoFit/>
          </a:bodyPr>
          <a:lstStyle/>
          <a:p>
            <a:r>
              <a:rPr lang="en-US" sz="1400" b="1" dirty="0">
                <a:solidFill>
                  <a:schemeClr val="bg1"/>
                </a:solidFill>
              </a:rPr>
              <a:t>1e6</a:t>
            </a:r>
          </a:p>
        </p:txBody>
      </p:sp>
      <p:sp>
        <p:nvSpPr>
          <p:cNvPr id="10" name="TextBox 9"/>
          <p:cNvSpPr txBox="1"/>
          <p:nvPr/>
        </p:nvSpPr>
        <p:spPr>
          <a:xfrm>
            <a:off x="2953049" y="1487909"/>
            <a:ext cx="497252" cy="276999"/>
          </a:xfrm>
          <a:prstGeom prst="rect">
            <a:avLst/>
          </a:prstGeom>
          <a:noFill/>
        </p:spPr>
        <p:txBody>
          <a:bodyPr wrap="none" rtlCol="0">
            <a:spAutoFit/>
          </a:bodyPr>
          <a:lstStyle/>
          <a:p>
            <a:r>
              <a:rPr lang="en-US" sz="1200" b="1" dirty="0">
                <a:solidFill>
                  <a:schemeClr val="bg1"/>
                </a:solidFill>
              </a:rPr>
              <a:t>1e10</a:t>
            </a:r>
          </a:p>
        </p:txBody>
      </p:sp>
      <p:sp>
        <p:nvSpPr>
          <p:cNvPr id="11" name="TextBox 10"/>
          <p:cNvSpPr txBox="1"/>
          <p:nvPr/>
        </p:nvSpPr>
        <p:spPr>
          <a:xfrm>
            <a:off x="4662644" y="1348630"/>
            <a:ext cx="497252" cy="276999"/>
          </a:xfrm>
          <a:prstGeom prst="rect">
            <a:avLst/>
          </a:prstGeom>
          <a:noFill/>
        </p:spPr>
        <p:txBody>
          <a:bodyPr wrap="none" rtlCol="0">
            <a:spAutoFit/>
          </a:bodyPr>
          <a:lstStyle/>
          <a:p>
            <a:r>
              <a:rPr lang="en-US" sz="1200" b="1" dirty="0">
                <a:solidFill>
                  <a:schemeClr val="bg1"/>
                </a:solidFill>
              </a:rPr>
              <a:t>1e11</a:t>
            </a:r>
          </a:p>
        </p:txBody>
      </p:sp>
      <p:sp>
        <p:nvSpPr>
          <p:cNvPr id="12" name="Rectangle 11"/>
          <p:cNvSpPr/>
          <p:nvPr/>
        </p:nvSpPr>
        <p:spPr>
          <a:xfrm>
            <a:off x="9264352" y="44624"/>
            <a:ext cx="2520280" cy="738664"/>
          </a:xfrm>
          <a:prstGeom prst="rect">
            <a:avLst/>
          </a:prstGeom>
        </p:spPr>
        <p:txBody>
          <a:bodyPr wrap="square">
            <a:spAutoFit/>
          </a:bodyPr>
          <a:lstStyle/>
          <a:p>
            <a:r>
              <a:rPr lang="sv-SE" sz="1400" b="1" dirty="0">
                <a:solidFill>
                  <a:schemeClr val="bg1"/>
                </a:solidFill>
              </a:rPr>
              <a:t>Epithermal neutron flux (0.625E-6 MeV&lt;En&lt; 0.5 MeV), </a:t>
            </a:r>
            <a:r>
              <a:rPr lang="en-US" sz="1400" b="1" dirty="0">
                <a:solidFill>
                  <a:schemeClr val="bg1"/>
                </a:solidFill>
              </a:rPr>
              <a:t> open NB shutter, 8 mm TC liner</a:t>
            </a:r>
          </a:p>
        </p:txBody>
      </p:sp>
      <p:sp>
        <p:nvSpPr>
          <p:cNvPr id="13" name="TextBox 12"/>
          <p:cNvSpPr txBox="1"/>
          <p:nvPr/>
        </p:nvSpPr>
        <p:spPr>
          <a:xfrm>
            <a:off x="3071664" y="1143639"/>
            <a:ext cx="497252" cy="276999"/>
          </a:xfrm>
          <a:prstGeom prst="rect">
            <a:avLst/>
          </a:prstGeom>
          <a:noFill/>
        </p:spPr>
        <p:txBody>
          <a:bodyPr wrap="none" rtlCol="0">
            <a:spAutoFit/>
          </a:bodyPr>
          <a:lstStyle/>
          <a:p>
            <a:r>
              <a:rPr lang="en-US" sz="1200" b="1" dirty="0">
                <a:solidFill>
                  <a:schemeClr val="bg1"/>
                </a:solidFill>
              </a:rPr>
              <a:t>1e11</a:t>
            </a:r>
          </a:p>
        </p:txBody>
      </p:sp>
      <p:sp>
        <p:nvSpPr>
          <p:cNvPr id="14" name="TextBox 13"/>
          <p:cNvSpPr txBox="1"/>
          <p:nvPr/>
        </p:nvSpPr>
        <p:spPr>
          <a:xfrm>
            <a:off x="8256240" y="5517232"/>
            <a:ext cx="338554" cy="215444"/>
          </a:xfrm>
          <a:prstGeom prst="rect">
            <a:avLst/>
          </a:prstGeom>
          <a:noFill/>
        </p:spPr>
        <p:txBody>
          <a:bodyPr wrap="none" rtlCol="0">
            <a:spAutoFit/>
          </a:bodyPr>
          <a:lstStyle/>
          <a:p>
            <a:r>
              <a:rPr lang="en-US" sz="800" b="1" dirty="0"/>
              <a:t>1e9</a:t>
            </a:r>
          </a:p>
        </p:txBody>
      </p:sp>
      <p:cxnSp>
        <p:nvCxnSpPr>
          <p:cNvPr id="15" name="Straight Connector 14"/>
          <p:cNvCxnSpPr/>
          <p:nvPr/>
        </p:nvCxnSpPr>
        <p:spPr>
          <a:xfrm flipH="1">
            <a:off x="5282426" y="3501008"/>
            <a:ext cx="6624736" cy="331236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128448" y="3645024"/>
            <a:ext cx="712567" cy="307777"/>
          </a:xfrm>
          <a:prstGeom prst="rect">
            <a:avLst/>
          </a:prstGeom>
          <a:noFill/>
        </p:spPr>
        <p:txBody>
          <a:bodyPr wrap="none" rtlCol="0">
            <a:spAutoFit/>
          </a:bodyPr>
          <a:lstStyle/>
          <a:p>
            <a:r>
              <a:rPr lang="en-US" sz="1400" b="1" dirty="0">
                <a:solidFill>
                  <a:schemeClr val="bg1"/>
                </a:solidFill>
              </a:rPr>
              <a:t>TC wall</a:t>
            </a:r>
          </a:p>
        </p:txBody>
      </p:sp>
      <p:sp>
        <p:nvSpPr>
          <p:cNvPr id="17" name="TextBox 16"/>
          <p:cNvSpPr txBox="1"/>
          <p:nvPr/>
        </p:nvSpPr>
        <p:spPr>
          <a:xfrm>
            <a:off x="10712025" y="4201343"/>
            <a:ext cx="468398" cy="307777"/>
          </a:xfrm>
          <a:prstGeom prst="rect">
            <a:avLst/>
          </a:prstGeom>
          <a:noFill/>
        </p:spPr>
        <p:txBody>
          <a:bodyPr wrap="none" rtlCol="0">
            <a:spAutoFit/>
          </a:bodyPr>
          <a:lstStyle/>
          <a:p>
            <a:r>
              <a:rPr lang="en-US" sz="1400" b="1" dirty="0">
                <a:solidFill>
                  <a:schemeClr val="bg1"/>
                </a:solidFill>
              </a:rPr>
              <a:t>CER</a:t>
            </a:r>
          </a:p>
        </p:txBody>
      </p:sp>
    </p:spTree>
    <p:extLst>
      <p:ext uri="{BB962C8B-B14F-4D97-AF65-F5344CB8AC3E}">
        <p14:creationId xmlns:p14="http://schemas.microsoft.com/office/powerpoint/2010/main" val="2214817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33</a:t>
            </a:fld>
            <a:endParaRPr lang="en-GB" dirty="0"/>
          </a:p>
        </p:txBody>
      </p:sp>
      <p:sp>
        <p:nvSpPr>
          <p:cNvPr id="2" name="Textfeld 1">
            <a:extLst>
              <a:ext uri="{FF2B5EF4-FFF2-40B4-BE49-F238E27FC236}">
                <a16:creationId xmlns:a16="http://schemas.microsoft.com/office/drawing/2014/main" id="{467B8214-1764-43DA-89DD-99DDFF5365A7}"/>
              </a:ext>
            </a:extLst>
          </p:cNvPr>
          <p:cNvSpPr txBox="1"/>
          <p:nvPr/>
        </p:nvSpPr>
        <p:spPr>
          <a:xfrm>
            <a:off x="983432" y="2564904"/>
            <a:ext cx="9575127" cy="2308324"/>
          </a:xfrm>
          <a:prstGeom prst="rect">
            <a:avLst/>
          </a:prstGeom>
          <a:noFill/>
        </p:spPr>
        <p:txBody>
          <a:bodyPr wrap="square" rtlCol="0">
            <a:spAutoFit/>
          </a:bodyPr>
          <a:lstStyle/>
          <a:p>
            <a:pPr algn="ctr"/>
            <a:r>
              <a:rPr lang="en-US" sz="4800" dirty="0"/>
              <a:t>Neutron maps in TC &amp; CER</a:t>
            </a:r>
          </a:p>
          <a:p>
            <a:pPr algn="ctr"/>
            <a:r>
              <a:rPr lang="en-US" sz="4800" dirty="0"/>
              <a:t>for the MCNP model with HCPB BB in DONES TC behind HFTM </a:t>
            </a:r>
          </a:p>
        </p:txBody>
      </p:sp>
    </p:spTree>
    <p:extLst>
      <p:ext uri="{BB962C8B-B14F-4D97-AF65-F5344CB8AC3E}">
        <p14:creationId xmlns:p14="http://schemas.microsoft.com/office/powerpoint/2010/main" val="2251873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34</a:t>
            </a:fld>
            <a:endParaRPr lang="en-GB" dirty="0"/>
          </a:p>
        </p:txBody>
      </p:sp>
      <p:pic>
        <p:nvPicPr>
          <p:cNvPr id="3" name="Grafik 2">
            <a:extLst>
              <a:ext uri="{FF2B5EF4-FFF2-40B4-BE49-F238E27FC236}">
                <a16:creationId xmlns:a16="http://schemas.microsoft.com/office/drawing/2014/main" id="{0040A026-6E5C-4D27-BE39-88A5FD61C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2" y="0"/>
            <a:ext cx="11915775" cy="6858000"/>
          </a:xfrm>
          <a:prstGeom prst="rect">
            <a:avLst/>
          </a:prstGeom>
        </p:spPr>
      </p:pic>
      <p:sp>
        <p:nvSpPr>
          <p:cNvPr id="5" name="Textfeld 4">
            <a:extLst>
              <a:ext uri="{FF2B5EF4-FFF2-40B4-BE49-F238E27FC236}">
                <a16:creationId xmlns:a16="http://schemas.microsoft.com/office/drawing/2014/main" id="{D27F6F8C-FBD2-4D58-A675-6BC3AFBF7B48}"/>
              </a:ext>
            </a:extLst>
          </p:cNvPr>
          <p:cNvSpPr txBox="1"/>
          <p:nvPr/>
        </p:nvSpPr>
        <p:spPr>
          <a:xfrm>
            <a:off x="437231" y="539388"/>
            <a:ext cx="8405891" cy="369332"/>
          </a:xfrm>
          <a:prstGeom prst="rect">
            <a:avLst/>
          </a:prstGeom>
          <a:noFill/>
        </p:spPr>
        <p:txBody>
          <a:bodyPr wrap="none" rtlCol="0">
            <a:spAutoFit/>
          </a:bodyPr>
          <a:lstStyle/>
          <a:p>
            <a:r>
              <a:rPr lang="en-US" b="1" dirty="0">
                <a:solidFill>
                  <a:srgbClr val="FFFF00"/>
                </a:solidFill>
              </a:rPr>
              <a:t>HCPB BB module - Total </a:t>
            </a:r>
            <a:r>
              <a:rPr lang="en-US" b="1" dirty="0">
                <a:solidFill>
                  <a:schemeClr val="bg1"/>
                </a:solidFill>
              </a:rPr>
              <a:t>neutron flux horizontal central cut at entrance to CER from TC</a:t>
            </a:r>
          </a:p>
        </p:txBody>
      </p:sp>
    </p:spTree>
    <p:extLst>
      <p:ext uri="{BB962C8B-B14F-4D97-AF65-F5344CB8AC3E}">
        <p14:creationId xmlns:p14="http://schemas.microsoft.com/office/powerpoint/2010/main" val="3078542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35</a:t>
            </a:fld>
            <a:endParaRPr lang="en-GB" dirty="0"/>
          </a:p>
        </p:txBody>
      </p:sp>
      <p:pic>
        <p:nvPicPr>
          <p:cNvPr id="3" name="Grafik 2">
            <a:extLst>
              <a:ext uri="{FF2B5EF4-FFF2-40B4-BE49-F238E27FC236}">
                <a16:creationId xmlns:a16="http://schemas.microsoft.com/office/drawing/2014/main" id="{C92D759C-FE90-42CA-9581-38224FA2B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948"/>
            <a:ext cx="12192000" cy="6238104"/>
          </a:xfrm>
          <a:prstGeom prst="rect">
            <a:avLst/>
          </a:prstGeom>
        </p:spPr>
      </p:pic>
      <p:sp>
        <p:nvSpPr>
          <p:cNvPr id="5" name="Textfeld 4">
            <a:extLst>
              <a:ext uri="{FF2B5EF4-FFF2-40B4-BE49-F238E27FC236}">
                <a16:creationId xmlns:a16="http://schemas.microsoft.com/office/drawing/2014/main" id="{CC9A45EF-FA41-4ADB-92A1-5CC19E93BFE8}"/>
              </a:ext>
            </a:extLst>
          </p:cNvPr>
          <p:cNvSpPr txBox="1"/>
          <p:nvPr/>
        </p:nvSpPr>
        <p:spPr>
          <a:xfrm>
            <a:off x="335360" y="1052736"/>
            <a:ext cx="8405891" cy="369332"/>
          </a:xfrm>
          <a:prstGeom prst="rect">
            <a:avLst/>
          </a:prstGeom>
          <a:noFill/>
        </p:spPr>
        <p:txBody>
          <a:bodyPr wrap="none" rtlCol="0">
            <a:spAutoFit/>
          </a:bodyPr>
          <a:lstStyle/>
          <a:p>
            <a:r>
              <a:rPr lang="en-US" b="1" dirty="0">
                <a:solidFill>
                  <a:srgbClr val="FFFF00"/>
                </a:solidFill>
              </a:rPr>
              <a:t>HCPB BB module - Total </a:t>
            </a:r>
            <a:r>
              <a:rPr lang="en-US" b="1" dirty="0">
                <a:solidFill>
                  <a:schemeClr val="bg1"/>
                </a:solidFill>
              </a:rPr>
              <a:t>neutron flux horizontal central cut at entrance to CER from TC</a:t>
            </a:r>
          </a:p>
        </p:txBody>
      </p:sp>
    </p:spTree>
    <p:extLst>
      <p:ext uri="{BB962C8B-B14F-4D97-AF65-F5344CB8AC3E}">
        <p14:creationId xmlns:p14="http://schemas.microsoft.com/office/powerpoint/2010/main" val="2218603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36</a:t>
            </a:fld>
            <a:endParaRPr lang="en-GB" dirty="0"/>
          </a:p>
        </p:txBody>
      </p:sp>
      <p:pic>
        <p:nvPicPr>
          <p:cNvPr id="3" name="Grafik 2">
            <a:extLst>
              <a:ext uri="{FF2B5EF4-FFF2-40B4-BE49-F238E27FC236}">
                <a16:creationId xmlns:a16="http://schemas.microsoft.com/office/drawing/2014/main" id="{43879844-F232-42B7-814C-C2F69D91F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248"/>
            <a:ext cx="12192000" cy="6047503"/>
          </a:xfrm>
          <a:prstGeom prst="rect">
            <a:avLst/>
          </a:prstGeom>
        </p:spPr>
      </p:pic>
      <p:sp>
        <p:nvSpPr>
          <p:cNvPr id="5" name="Textfeld 4">
            <a:extLst>
              <a:ext uri="{FF2B5EF4-FFF2-40B4-BE49-F238E27FC236}">
                <a16:creationId xmlns:a16="http://schemas.microsoft.com/office/drawing/2014/main" id="{42F0B93B-3270-421D-A527-12C11EED28FC}"/>
              </a:ext>
            </a:extLst>
          </p:cNvPr>
          <p:cNvSpPr txBox="1"/>
          <p:nvPr/>
        </p:nvSpPr>
        <p:spPr>
          <a:xfrm>
            <a:off x="407368" y="1124744"/>
            <a:ext cx="3592202" cy="369332"/>
          </a:xfrm>
          <a:prstGeom prst="rect">
            <a:avLst/>
          </a:prstGeom>
          <a:noFill/>
        </p:spPr>
        <p:txBody>
          <a:bodyPr wrap="none" rtlCol="0">
            <a:spAutoFit/>
          </a:bodyPr>
          <a:lstStyle/>
          <a:p>
            <a:r>
              <a:rPr lang="en-US" b="1" dirty="0">
                <a:solidFill>
                  <a:srgbClr val="FFFF00"/>
                </a:solidFill>
              </a:rPr>
              <a:t>HCPB BB module - Fast </a:t>
            </a:r>
            <a:r>
              <a:rPr lang="en-US" b="1" dirty="0">
                <a:solidFill>
                  <a:schemeClr val="bg1"/>
                </a:solidFill>
              </a:rPr>
              <a:t>neutron flux</a:t>
            </a:r>
          </a:p>
        </p:txBody>
      </p:sp>
    </p:spTree>
    <p:extLst>
      <p:ext uri="{BB962C8B-B14F-4D97-AF65-F5344CB8AC3E}">
        <p14:creationId xmlns:p14="http://schemas.microsoft.com/office/powerpoint/2010/main" val="3623426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37</a:t>
            </a:fld>
            <a:endParaRPr lang="en-GB" dirty="0"/>
          </a:p>
        </p:txBody>
      </p:sp>
      <p:pic>
        <p:nvPicPr>
          <p:cNvPr id="3" name="Grafik 2">
            <a:extLst>
              <a:ext uri="{FF2B5EF4-FFF2-40B4-BE49-F238E27FC236}">
                <a16:creationId xmlns:a16="http://schemas.microsoft.com/office/drawing/2014/main" id="{38B01ECC-C5D9-4569-BC1A-36EFEE9A138B}"/>
              </a:ext>
            </a:extLst>
          </p:cNvPr>
          <p:cNvPicPr>
            <a:picLocks noChangeAspect="1"/>
          </p:cNvPicPr>
          <p:nvPr/>
        </p:nvPicPr>
        <p:blipFill rotWithShape="1">
          <a:blip r:embed="rId2">
            <a:extLst>
              <a:ext uri="{28A0092B-C50C-407E-A947-70E740481C1C}">
                <a14:useLocalDpi xmlns:a14="http://schemas.microsoft.com/office/drawing/2010/main" val="0"/>
              </a:ext>
            </a:extLst>
          </a:blip>
          <a:srcRect l="1016" r="2750"/>
          <a:stretch/>
        </p:blipFill>
        <p:spPr>
          <a:xfrm>
            <a:off x="0" y="548680"/>
            <a:ext cx="10848528" cy="5931459"/>
          </a:xfrm>
          <a:prstGeom prst="rect">
            <a:avLst/>
          </a:prstGeom>
        </p:spPr>
      </p:pic>
      <p:sp>
        <p:nvSpPr>
          <p:cNvPr id="5" name="Textfeld 4">
            <a:extLst>
              <a:ext uri="{FF2B5EF4-FFF2-40B4-BE49-F238E27FC236}">
                <a16:creationId xmlns:a16="http://schemas.microsoft.com/office/drawing/2014/main" id="{E961D7D1-1473-46BD-8A46-0AD9BD885462}"/>
              </a:ext>
            </a:extLst>
          </p:cNvPr>
          <p:cNvSpPr txBox="1"/>
          <p:nvPr/>
        </p:nvSpPr>
        <p:spPr>
          <a:xfrm>
            <a:off x="407368" y="1196752"/>
            <a:ext cx="4001801" cy="369332"/>
          </a:xfrm>
          <a:prstGeom prst="rect">
            <a:avLst/>
          </a:prstGeom>
          <a:noFill/>
        </p:spPr>
        <p:txBody>
          <a:bodyPr wrap="none" rtlCol="0">
            <a:spAutoFit/>
          </a:bodyPr>
          <a:lstStyle/>
          <a:p>
            <a:r>
              <a:rPr lang="en-US" b="1" dirty="0">
                <a:solidFill>
                  <a:srgbClr val="FFFF00"/>
                </a:solidFill>
              </a:rPr>
              <a:t>HCPB BB module - Thermal </a:t>
            </a:r>
            <a:r>
              <a:rPr lang="en-US" b="1" dirty="0">
                <a:solidFill>
                  <a:schemeClr val="bg1"/>
                </a:solidFill>
              </a:rPr>
              <a:t>neutron flux</a:t>
            </a:r>
          </a:p>
        </p:txBody>
      </p:sp>
    </p:spTree>
    <p:extLst>
      <p:ext uri="{BB962C8B-B14F-4D97-AF65-F5344CB8AC3E}">
        <p14:creationId xmlns:p14="http://schemas.microsoft.com/office/powerpoint/2010/main" val="327420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38</a:t>
            </a:fld>
            <a:endParaRPr lang="en-GB" dirty="0"/>
          </a:p>
        </p:txBody>
      </p:sp>
      <p:sp>
        <p:nvSpPr>
          <p:cNvPr id="6" name="Textfeld 5">
            <a:extLst>
              <a:ext uri="{FF2B5EF4-FFF2-40B4-BE49-F238E27FC236}">
                <a16:creationId xmlns:a16="http://schemas.microsoft.com/office/drawing/2014/main" id="{E7352488-90FF-4690-8158-9CDD68BE875C}"/>
              </a:ext>
            </a:extLst>
          </p:cNvPr>
          <p:cNvSpPr txBox="1"/>
          <p:nvPr/>
        </p:nvSpPr>
        <p:spPr>
          <a:xfrm>
            <a:off x="1055440" y="2492896"/>
            <a:ext cx="9575127" cy="2308324"/>
          </a:xfrm>
          <a:prstGeom prst="rect">
            <a:avLst/>
          </a:prstGeom>
          <a:noFill/>
        </p:spPr>
        <p:txBody>
          <a:bodyPr wrap="square" rtlCol="0">
            <a:spAutoFit/>
          </a:bodyPr>
          <a:lstStyle/>
          <a:p>
            <a:pPr algn="ctr"/>
            <a:r>
              <a:rPr lang="en-US" sz="4800" dirty="0"/>
              <a:t>Neutron maps in TC &amp; CER</a:t>
            </a:r>
          </a:p>
          <a:p>
            <a:pPr algn="ctr"/>
            <a:r>
              <a:rPr lang="en-US" sz="4800" dirty="0"/>
              <a:t>for the MCNP model with TRTM in DONES TC behind HFTM </a:t>
            </a:r>
          </a:p>
        </p:txBody>
      </p:sp>
    </p:spTree>
    <p:extLst>
      <p:ext uri="{BB962C8B-B14F-4D97-AF65-F5344CB8AC3E}">
        <p14:creationId xmlns:p14="http://schemas.microsoft.com/office/powerpoint/2010/main" val="4003843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39</a:t>
            </a:fld>
            <a:endParaRPr lang="en-GB" dirty="0"/>
          </a:p>
        </p:txBody>
      </p:sp>
      <p:pic>
        <p:nvPicPr>
          <p:cNvPr id="3" name="Grafik 2">
            <a:extLst>
              <a:ext uri="{FF2B5EF4-FFF2-40B4-BE49-F238E27FC236}">
                <a16:creationId xmlns:a16="http://schemas.microsoft.com/office/drawing/2014/main" id="{C8173B40-29B2-437D-B247-EC7C35FE9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75487" cy="6858000"/>
          </a:xfrm>
          <a:prstGeom prst="rect">
            <a:avLst/>
          </a:prstGeom>
        </p:spPr>
      </p:pic>
      <p:sp>
        <p:nvSpPr>
          <p:cNvPr id="5" name="Textfeld 4">
            <a:extLst>
              <a:ext uri="{FF2B5EF4-FFF2-40B4-BE49-F238E27FC236}">
                <a16:creationId xmlns:a16="http://schemas.microsoft.com/office/drawing/2014/main" id="{C3BC4872-47FD-468B-8272-726D5E7940BC}"/>
              </a:ext>
            </a:extLst>
          </p:cNvPr>
          <p:cNvSpPr txBox="1"/>
          <p:nvPr/>
        </p:nvSpPr>
        <p:spPr>
          <a:xfrm>
            <a:off x="242627" y="836712"/>
            <a:ext cx="7170937" cy="369332"/>
          </a:xfrm>
          <a:prstGeom prst="rect">
            <a:avLst/>
          </a:prstGeom>
          <a:noFill/>
        </p:spPr>
        <p:txBody>
          <a:bodyPr wrap="none" rtlCol="0">
            <a:spAutoFit/>
          </a:bodyPr>
          <a:lstStyle/>
          <a:p>
            <a:r>
              <a:rPr lang="en-US" b="1" dirty="0">
                <a:solidFill>
                  <a:srgbClr val="FFFF00"/>
                </a:solidFill>
              </a:rPr>
              <a:t>TRTM total </a:t>
            </a:r>
            <a:r>
              <a:rPr lang="en-US" b="1" dirty="0">
                <a:solidFill>
                  <a:schemeClr val="bg1"/>
                </a:solidFill>
              </a:rPr>
              <a:t>neutron flux horizontal central cut at entrance to CER from TC</a:t>
            </a:r>
          </a:p>
        </p:txBody>
      </p:sp>
      <p:cxnSp>
        <p:nvCxnSpPr>
          <p:cNvPr id="7" name="Gerader Verbinder 6">
            <a:extLst>
              <a:ext uri="{FF2B5EF4-FFF2-40B4-BE49-F238E27FC236}">
                <a16:creationId xmlns:a16="http://schemas.microsoft.com/office/drawing/2014/main" id="{5B2E4D4A-B056-4C03-8F0E-59991910C3B1}"/>
              </a:ext>
            </a:extLst>
          </p:cNvPr>
          <p:cNvCxnSpPr/>
          <p:nvPr/>
        </p:nvCxnSpPr>
        <p:spPr>
          <a:xfrm>
            <a:off x="3431704" y="1556792"/>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A03266A3-54BB-4E63-8970-079048AA6C41}"/>
              </a:ext>
            </a:extLst>
          </p:cNvPr>
          <p:cNvCxnSpPr/>
          <p:nvPr/>
        </p:nvCxnSpPr>
        <p:spPr>
          <a:xfrm>
            <a:off x="7320136" y="1556793"/>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31295C7E-D377-4D1C-BC54-58BA45259B4D}"/>
              </a:ext>
            </a:extLst>
          </p:cNvPr>
          <p:cNvSpPr/>
          <p:nvPr/>
        </p:nvSpPr>
        <p:spPr>
          <a:xfrm>
            <a:off x="7320136" y="1673424"/>
            <a:ext cx="548548" cy="369332"/>
          </a:xfrm>
          <a:prstGeom prst="rect">
            <a:avLst/>
          </a:prstGeom>
        </p:spPr>
        <p:txBody>
          <a:bodyPr wrap="none">
            <a:spAutoFit/>
          </a:bodyPr>
          <a:lstStyle/>
          <a:p>
            <a:r>
              <a:rPr lang="en-US" b="1" dirty="0">
                <a:solidFill>
                  <a:srgbClr val="FFFF00"/>
                </a:solidFill>
              </a:rPr>
              <a:t>CER</a:t>
            </a:r>
            <a:endParaRPr lang="en-US" dirty="0">
              <a:solidFill>
                <a:srgbClr val="FFFF00"/>
              </a:solidFill>
            </a:endParaRPr>
          </a:p>
        </p:txBody>
      </p:sp>
      <p:sp>
        <p:nvSpPr>
          <p:cNvPr id="11" name="Rechteck 10">
            <a:extLst>
              <a:ext uri="{FF2B5EF4-FFF2-40B4-BE49-F238E27FC236}">
                <a16:creationId xmlns:a16="http://schemas.microsoft.com/office/drawing/2014/main" id="{5F70D3F1-DAE3-4141-888D-B0BEAFD3049D}"/>
              </a:ext>
            </a:extLst>
          </p:cNvPr>
          <p:cNvSpPr/>
          <p:nvPr/>
        </p:nvSpPr>
        <p:spPr>
          <a:xfrm>
            <a:off x="3016462" y="1673424"/>
            <a:ext cx="415242" cy="369332"/>
          </a:xfrm>
          <a:prstGeom prst="rect">
            <a:avLst/>
          </a:prstGeom>
        </p:spPr>
        <p:txBody>
          <a:bodyPr wrap="none">
            <a:spAutoFit/>
          </a:bodyPr>
          <a:lstStyle/>
          <a:p>
            <a:r>
              <a:rPr lang="en-US" b="1" dirty="0">
                <a:solidFill>
                  <a:srgbClr val="FFFF00"/>
                </a:solidFill>
              </a:rPr>
              <a:t>TC</a:t>
            </a:r>
            <a:endParaRPr lang="en-US" dirty="0">
              <a:solidFill>
                <a:srgbClr val="FFFF00"/>
              </a:solidFill>
            </a:endParaRPr>
          </a:p>
        </p:txBody>
      </p:sp>
      <p:sp>
        <p:nvSpPr>
          <p:cNvPr id="12" name="Rechteck 11">
            <a:extLst>
              <a:ext uri="{FF2B5EF4-FFF2-40B4-BE49-F238E27FC236}">
                <a16:creationId xmlns:a16="http://schemas.microsoft.com/office/drawing/2014/main" id="{F12585A2-DC94-4B8B-9867-C8C7A6B4444B}"/>
              </a:ext>
            </a:extLst>
          </p:cNvPr>
          <p:cNvSpPr/>
          <p:nvPr/>
        </p:nvSpPr>
        <p:spPr>
          <a:xfrm>
            <a:off x="4079776" y="1700808"/>
            <a:ext cx="2712346" cy="369332"/>
          </a:xfrm>
          <a:prstGeom prst="rect">
            <a:avLst/>
          </a:prstGeom>
        </p:spPr>
        <p:txBody>
          <a:bodyPr wrap="none">
            <a:spAutoFit/>
          </a:bodyPr>
          <a:lstStyle/>
          <a:p>
            <a:r>
              <a:rPr lang="en-US" b="1" dirty="0">
                <a:solidFill>
                  <a:srgbClr val="FFFF00"/>
                </a:solidFill>
              </a:rPr>
              <a:t>RBSB + TC Bucket concrete</a:t>
            </a:r>
            <a:endParaRPr lang="en-US" dirty="0">
              <a:solidFill>
                <a:srgbClr val="FFFF00"/>
              </a:solidFill>
            </a:endParaRPr>
          </a:p>
        </p:txBody>
      </p:sp>
      <p:cxnSp>
        <p:nvCxnSpPr>
          <p:cNvPr id="14" name="Gerade Verbindung mit Pfeil 13">
            <a:extLst>
              <a:ext uri="{FF2B5EF4-FFF2-40B4-BE49-F238E27FC236}">
                <a16:creationId xmlns:a16="http://schemas.microsoft.com/office/drawing/2014/main" id="{157EC898-7B46-4035-A90E-27CCC0357DBF}"/>
              </a:ext>
            </a:extLst>
          </p:cNvPr>
          <p:cNvCxnSpPr/>
          <p:nvPr/>
        </p:nvCxnSpPr>
        <p:spPr>
          <a:xfrm>
            <a:off x="3503712" y="1700808"/>
            <a:ext cx="3744416" cy="0"/>
          </a:xfrm>
          <a:prstGeom prst="straightConnector1">
            <a:avLst/>
          </a:prstGeom>
          <a:ln w="158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15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4</a:t>
            </a:fld>
            <a:endParaRPr lang="en-GB" dirty="0"/>
          </a:p>
        </p:txBody>
      </p:sp>
      <p:pic>
        <p:nvPicPr>
          <p:cNvPr id="3" name="Grafik 2">
            <a:extLst>
              <a:ext uri="{FF2B5EF4-FFF2-40B4-BE49-F238E27FC236}">
                <a16:creationId xmlns:a16="http://schemas.microsoft.com/office/drawing/2014/main" id="{73A5FBE7-6952-4D19-A969-EBD84E332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080" y="754968"/>
            <a:ext cx="5323770" cy="5369093"/>
          </a:xfrm>
          <a:prstGeom prst="rect">
            <a:avLst/>
          </a:prstGeom>
        </p:spPr>
      </p:pic>
      <p:pic>
        <p:nvPicPr>
          <p:cNvPr id="6" name="Grafik 5">
            <a:extLst>
              <a:ext uri="{FF2B5EF4-FFF2-40B4-BE49-F238E27FC236}">
                <a16:creationId xmlns:a16="http://schemas.microsoft.com/office/drawing/2014/main" id="{F90C86DB-F3CF-4709-9415-2871C245A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754968"/>
            <a:ext cx="5323770" cy="5348064"/>
          </a:xfrm>
          <a:prstGeom prst="rect">
            <a:avLst/>
          </a:prstGeom>
        </p:spPr>
      </p:pic>
      <p:sp>
        <p:nvSpPr>
          <p:cNvPr id="7" name="Rechteck 6">
            <a:extLst>
              <a:ext uri="{FF2B5EF4-FFF2-40B4-BE49-F238E27FC236}">
                <a16:creationId xmlns:a16="http://schemas.microsoft.com/office/drawing/2014/main" id="{A5E5F53A-358C-4100-BB88-4728524441A2}"/>
              </a:ext>
            </a:extLst>
          </p:cNvPr>
          <p:cNvSpPr/>
          <p:nvPr/>
        </p:nvSpPr>
        <p:spPr>
          <a:xfrm>
            <a:off x="2711624" y="6115608"/>
            <a:ext cx="869020" cy="369332"/>
          </a:xfrm>
          <a:prstGeom prst="rect">
            <a:avLst/>
          </a:prstGeom>
        </p:spPr>
        <p:txBody>
          <a:bodyPr wrap="none">
            <a:spAutoFit/>
          </a:bodyPr>
          <a:lstStyle/>
          <a:p>
            <a:r>
              <a:rPr lang="en-US" b="1" dirty="0">
                <a:highlight>
                  <a:srgbClr val="FFFF00"/>
                </a:highlight>
                <a:latin typeface="Times New Roman" panose="02020603050405020304" pitchFamily="18" charset="0"/>
                <a:cs typeface="Times New Roman" panose="02020603050405020304" pitchFamily="18" charset="0"/>
              </a:rPr>
              <a:t>TRTM</a:t>
            </a:r>
            <a:endParaRPr lang="en-US" dirty="0">
              <a:highlight>
                <a:srgbClr val="FFFF00"/>
              </a:highlight>
            </a:endParaRPr>
          </a:p>
        </p:txBody>
      </p:sp>
      <p:sp>
        <p:nvSpPr>
          <p:cNvPr id="8" name="Rechteck 7">
            <a:extLst>
              <a:ext uri="{FF2B5EF4-FFF2-40B4-BE49-F238E27FC236}">
                <a16:creationId xmlns:a16="http://schemas.microsoft.com/office/drawing/2014/main" id="{A02334C5-D2DF-4A46-80ED-E96D35255B7E}"/>
              </a:ext>
            </a:extLst>
          </p:cNvPr>
          <p:cNvSpPr/>
          <p:nvPr/>
        </p:nvSpPr>
        <p:spPr>
          <a:xfrm>
            <a:off x="9120336" y="6135811"/>
            <a:ext cx="1249060" cy="369332"/>
          </a:xfrm>
          <a:prstGeom prst="rect">
            <a:avLst/>
          </a:prstGeom>
          <a:solidFill>
            <a:srgbClr val="FFFF00"/>
          </a:solidFill>
        </p:spPr>
        <p:txBody>
          <a:bodyPr wrap="none">
            <a:spAutoFit/>
          </a:bodyPr>
          <a:lstStyle/>
          <a:p>
            <a:r>
              <a:rPr lang="en-US" b="1" dirty="0">
                <a:latin typeface="Times New Roman" panose="02020603050405020304" pitchFamily="18" charset="0"/>
                <a:cs typeface="Times New Roman" panose="02020603050405020304" pitchFamily="18" charset="0"/>
              </a:rPr>
              <a:t>HCPB BB </a:t>
            </a:r>
            <a:endParaRPr lang="en-US" dirty="0">
              <a:highlight>
                <a:srgbClr val="FFFF00"/>
              </a:highlight>
            </a:endParaRPr>
          </a:p>
        </p:txBody>
      </p:sp>
      <p:sp>
        <p:nvSpPr>
          <p:cNvPr id="9" name="Title 1">
            <a:extLst>
              <a:ext uri="{FF2B5EF4-FFF2-40B4-BE49-F238E27FC236}">
                <a16:creationId xmlns:a16="http://schemas.microsoft.com/office/drawing/2014/main" id="{DEF80961-ABE9-4CA1-B571-9579E7B58AF5}"/>
              </a:ext>
            </a:extLst>
          </p:cNvPr>
          <p:cNvSpPr>
            <a:spLocks noGrp="1"/>
          </p:cNvSpPr>
          <p:nvPr>
            <p:ph type="title"/>
          </p:nvPr>
        </p:nvSpPr>
        <p:spPr>
          <a:xfrm>
            <a:off x="1271464" y="163488"/>
            <a:ext cx="9865096" cy="457200"/>
          </a:xfrm>
        </p:spPr>
        <p:txBody>
          <a:bodyPr/>
          <a:lstStyle/>
          <a:p>
            <a:pPr>
              <a:lnSpc>
                <a:spcPct val="100000"/>
              </a:lnSpc>
            </a:pPr>
            <a:r>
              <a:rPr lang="en-US" sz="2000" dirty="0"/>
              <a:t>Developed MCNP models for two breeding concepts: TRTM and HCPB BB inside DONES TC Horizontal cross-sections of the two MCNP models</a:t>
            </a:r>
          </a:p>
        </p:txBody>
      </p:sp>
      <p:sp>
        <p:nvSpPr>
          <p:cNvPr id="10" name="Textfeld 9">
            <a:extLst>
              <a:ext uri="{FF2B5EF4-FFF2-40B4-BE49-F238E27FC236}">
                <a16:creationId xmlns:a16="http://schemas.microsoft.com/office/drawing/2014/main" id="{6BBDE7F1-4C97-4343-B9A6-060A67F15208}"/>
              </a:ext>
            </a:extLst>
          </p:cNvPr>
          <p:cNvSpPr txBox="1"/>
          <p:nvPr/>
        </p:nvSpPr>
        <p:spPr>
          <a:xfrm>
            <a:off x="2711624" y="2185119"/>
            <a:ext cx="473206" cy="307777"/>
          </a:xfrm>
          <a:prstGeom prst="rect">
            <a:avLst/>
          </a:prstGeom>
          <a:noFill/>
        </p:spPr>
        <p:txBody>
          <a:bodyPr wrap="none" rtlCol="0">
            <a:spAutoFit/>
          </a:bodyPr>
          <a:lstStyle/>
          <a:p>
            <a:r>
              <a:rPr lang="en-US" sz="1400" b="1" dirty="0"/>
              <a:t>NSS</a:t>
            </a:r>
          </a:p>
        </p:txBody>
      </p:sp>
      <p:sp>
        <p:nvSpPr>
          <p:cNvPr id="11" name="Textfeld 10">
            <a:extLst>
              <a:ext uri="{FF2B5EF4-FFF2-40B4-BE49-F238E27FC236}">
                <a16:creationId xmlns:a16="http://schemas.microsoft.com/office/drawing/2014/main" id="{01DABB6A-AEBD-431E-862E-793B6B87ECB2}"/>
              </a:ext>
            </a:extLst>
          </p:cNvPr>
          <p:cNvSpPr txBox="1"/>
          <p:nvPr/>
        </p:nvSpPr>
        <p:spPr>
          <a:xfrm>
            <a:off x="2081964" y="2041103"/>
            <a:ext cx="625492" cy="307777"/>
          </a:xfrm>
          <a:prstGeom prst="rect">
            <a:avLst/>
          </a:prstGeom>
          <a:noFill/>
        </p:spPr>
        <p:txBody>
          <a:bodyPr wrap="none" rtlCol="0">
            <a:spAutoFit/>
          </a:bodyPr>
          <a:lstStyle/>
          <a:p>
            <a:r>
              <a:rPr lang="en-US" sz="1400" b="1" dirty="0"/>
              <a:t>HFTM</a:t>
            </a:r>
          </a:p>
        </p:txBody>
      </p:sp>
      <p:sp>
        <p:nvSpPr>
          <p:cNvPr id="12" name="Textfeld 11">
            <a:extLst>
              <a:ext uri="{FF2B5EF4-FFF2-40B4-BE49-F238E27FC236}">
                <a16:creationId xmlns:a16="http://schemas.microsoft.com/office/drawing/2014/main" id="{7FBAE5B8-227C-4A26-9280-06B5E9D808AC}"/>
              </a:ext>
            </a:extLst>
          </p:cNvPr>
          <p:cNvSpPr txBox="1"/>
          <p:nvPr/>
        </p:nvSpPr>
        <p:spPr>
          <a:xfrm>
            <a:off x="3349268" y="2339007"/>
            <a:ext cx="617348" cy="307777"/>
          </a:xfrm>
          <a:prstGeom prst="rect">
            <a:avLst/>
          </a:prstGeom>
          <a:noFill/>
        </p:spPr>
        <p:txBody>
          <a:bodyPr wrap="none" rtlCol="0">
            <a:spAutoFit/>
          </a:bodyPr>
          <a:lstStyle/>
          <a:p>
            <a:r>
              <a:rPr lang="en-US" sz="1400" b="1" dirty="0"/>
              <a:t>TRTM</a:t>
            </a:r>
          </a:p>
        </p:txBody>
      </p:sp>
      <p:sp>
        <p:nvSpPr>
          <p:cNvPr id="13" name="Textfeld 12">
            <a:extLst>
              <a:ext uri="{FF2B5EF4-FFF2-40B4-BE49-F238E27FC236}">
                <a16:creationId xmlns:a16="http://schemas.microsoft.com/office/drawing/2014/main" id="{DE901CD9-6416-4987-BA66-9C3E775B740D}"/>
              </a:ext>
            </a:extLst>
          </p:cNvPr>
          <p:cNvSpPr txBox="1"/>
          <p:nvPr/>
        </p:nvSpPr>
        <p:spPr>
          <a:xfrm>
            <a:off x="4132203" y="3501008"/>
            <a:ext cx="1532897" cy="954107"/>
          </a:xfrm>
          <a:prstGeom prst="rect">
            <a:avLst/>
          </a:prstGeom>
          <a:noFill/>
        </p:spPr>
        <p:txBody>
          <a:bodyPr wrap="square" rtlCol="0">
            <a:spAutoFit/>
          </a:bodyPr>
          <a:lstStyle/>
          <a:p>
            <a:r>
              <a:rPr lang="en-US" sz="1400" b="1" dirty="0"/>
              <a:t>TRTM graphite reflectors:</a:t>
            </a:r>
          </a:p>
          <a:p>
            <a:pPr marL="342900" indent="-342900">
              <a:buAutoNum type="arabicParenR"/>
            </a:pPr>
            <a:r>
              <a:rPr lang="en-US" sz="1400" b="1" dirty="0"/>
              <a:t>back-side</a:t>
            </a:r>
          </a:p>
          <a:p>
            <a:pPr marL="342900" indent="-342900">
              <a:buAutoNum type="arabicParenR"/>
            </a:pPr>
            <a:r>
              <a:rPr lang="en-US" sz="1400" b="1" dirty="0"/>
              <a:t>lateral </a:t>
            </a:r>
          </a:p>
        </p:txBody>
      </p:sp>
      <p:cxnSp>
        <p:nvCxnSpPr>
          <p:cNvPr id="15" name="Gerade Verbindung mit Pfeil 14">
            <a:extLst>
              <a:ext uri="{FF2B5EF4-FFF2-40B4-BE49-F238E27FC236}">
                <a16:creationId xmlns:a16="http://schemas.microsoft.com/office/drawing/2014/main" id="{F1C02F76-D09C-4560-9EB2-0345BF0D069D}"/>
              </a:ext>
            </a:extLst>
          </p:cNvPr>
          <p:cNvCxnSpPr>
            <a:cxnSpLocks/>
            <a:stCxn id="12" idx="2"/>
          </p:cNvCxnSpPr>
          <p:nvPr/>
        </p:nvCxnSpPr>
        <p:spPr>
          <a:xfrm flipH="1">
            <a:off x="3287688" y="2646784"/>
            <a:ext cx="370254" cy="422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DBEA86E3-6C2C-44A7-A529-A58AA66500CF}"/>
              </a:ext>
            </a:extLst>
          </p:cNvPr>
          <p:cNvCxnSpPr>
            <a:cxnSpLocks/>
            <a:stCxn id="10" idx="2"/>
          </p:cNvCxnSpPr>
          <p:nvPr/>
        </p:nvCxnSpPr>
        <p:spPr>
          <a:xfrm>
            <a:off x="2948227" y="2492896"/>
            <a:ext cx="14501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499C12CB-8A6B-4DCB-8374-BFB1AA16BAA6}"/>
              </a:ext>
            </a:extLst>
          </p:cNvPr>
          <p:cNvCxnSpPr>
            <a:cxnSpLocks/>
          </p:cNvCxnSpPr>
          <p:nvPr/>
        </p:nvCxnSpPr>
        <p:spPr>
          <a:xfrm>
            <a:off x="2612931" y="2222386"/>
            <a:ext cx="162429" cy="583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6EB1F11F-A3EC-4630-A668-86CE765DBBA5}"/>
              </a:ext>
            </a:extLst>
          </p:cNvPr>
          <p:cNvCxnSpPr>
            <a:cxnSpLocks/>
          </p:cNvCxnSpPr>
          <p:nvPr/>
        </p:nvCxnSpPr>
        <p:spPr>
          <a:xfrm flipH="1" flipV="1">
            <a:off x="3791745" y="3624374"/>
            <a:ext cx="432047" cy="448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64858869-8513-4DC4-A364-7F642132DA60}"/>
              </a:ext>
            </a:extLst>
          </p:cNvPr>
          <p:cNvCxnSpPr>
            <a:cxnSpLocks/>
          </p:cNvCxnSpPr>
          <p:nvPr/>
        </p:nvCxnSpPr>
        <p:spPr>
          <a:xfrm flipH="1" flipV="1">
            <a:off x="3272158" y="4073042"/>
            <a:ext cx="951634" cy="278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B5A6B7AC-987D-408B-98C7-97E9B0D76F37}"/>
              </a:ext>
            </a:extLst>
          </p:cNvPr>
          <p:cNvSpPr txBox="1"/>
          <p:nvPr/>
        </p:nvSpPr>
        <p:spPr>
          <a:xfrm>
            <a:off x="9120336" y="2292691"/>
            <a:ext cx="473206" cy="307777"/>
          </a:xfrm>
          <a:prstGeom prst="rect">
            <a:avLst/>
          </a:prstGeom>
          <a:noFill/>
        </p:spPr>
        <p:txBody>
          <a:bodyPr wrap="none" rtlCol="0">
            <a:spAutoFit/>
          </a:bodyPr>
          <a:lstStyle/>
          <a:p>
            <a:r>
              <a:rPr lang="en-US" sz="1400" b="1" dirty="0"/>
              <a:t>NSS</a:t>
            </a:r>
          </a:p>
        </p:txBody>
      </p:sp>
      <p:sp>
        <p:nvSpPr>
          <p:cNvPr id="36" name="Textfeld 35">
            <a:extLst>
              <a:ext uri="{FF2B5EF4-FFF2-40B4-BE49-F238E27FC236}">
                <a16:creationId xmlns:a16="http://schemas.microsoft.com/office/drawing/2014/main" id="{F06C5573-28D8-4496-BD31-8C884A69DFA0}"/>
              </a:ext>
            </a:extLst>
          </p:cNvPr>
          <p:cNvSpPr txBox="1"/>
          <p:nvPr/>
        </p:nvSpPr>
        <p:spPr>
          <a:xfrm>
            <a:off x="8494844" y="2041103"/>
            <a:ext cx="625492" cy="307777"/>
          </a:xfrm>
          <a:prstGeom prst="rect">
            <a:avLst/>
          </a:prstGeom>
          <a:noFill/>
        </p:spPr>
        <p:txBody>
          <a:bodyPr wrap="none" rtlCol="0">
            <a:spAutoFit/>
          </a:bodyPr>
          <a:lstStyle/>
          <a:p>
            <a:r>
              <a:rPr lang="en-US" sz="1400" b="1" dirty="0"/>
              <a:t>HFTM</a:t>
            </a:r>
          </a:p>
        </p:txBody>
      </p:sp>
      <p:cxnSp>
        <p:nvCxnSpPr>
          <p:cNvPr id="37" name="Gerade Verbindung mit Pfeil 36">
            <a:extLst>
              <a:ext uri="{FF2B5EF4-FFF2-40B4-BE49-F238E27FC236}">
                <a16:creationId xmlns:a16="http://schemas.microsoft.com/office/drawing/2014/main" id="{2BFE88A0-B5A8-47BA-8EE1-504BD4876FDD}"/>
              </a:ext>
            </a:extLst>
          </p:cNvPr>
          <p:cNvCxnSpPr>
            <a:cxnSpLocks/>
            <a:stCxn id="35" idx="2"/>
          </p:cNvCxnSpPr>
          <p:nvPr/>
        </p:nvCxnSpPr>
        <p:spPr>
          <a:xfrm>
            <a:off x="9356939" y="2600468"/>
            <a:ext cx="14501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0AE6C785-3B62-4C17-B136-3FA43EB262E1}"/>
              </a:ext>
            </a:extLst>
          </p:cNvPr>
          <p:cNvCxnSpPr>
            <a:cxnSpLocks/>
          </p:cNvCxnSpPr>
          <p:nvPr/>
        </p:nvCxnSpPr>
        <p:spPr>
          <a:xfrm>
            <a:off x="9029915" y="2222386"/>
            <a:ext cx="162429" cy="583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0B3774F2-DCCC-4408-AEAF-47B6D342D059}"/>
              </a:ext>
            </a:extLst>
          </p:cNvPr>
          <p:cNvSpPr/>
          <p:nvPr/>
        </p:nvSpPr>
        <p:spPr>
          <a:xfrm>
            <a:off x="9698477" y="4024463"/>
            <a:ext cx="2374187" cy="523220"/>
          </a:xfrm>
          <a:prstGeom prst="rect">
            <a:avLst/>
          </a:prstGeom>
        </p:spPr>
        <p:txBody>
          <a:bodyPr wrap="square">
            <a:spAutoFit/>
          </a:bodyPr>
          <a:lstStyle/>
          <a:p>
            <a:r>
              <a:rPr lang="en-US" sz="1400" b="1" dirty="0"/>
              <a:t>7 full-size pins of HCPB BB integrated inside DONES TC:</a:t>
            </a:r>
          </a:p>
        </p:txBody>
      </p:sp>
      <p:sp>
        <p:nvSpPr>
          <p:cNvPr id="40" name="Textfeld 39">
            <a:extLst>
              <a:ext uri="{FF2B5EF4-FFF2-40B4-BE49-F238E27FC236}">
                <a16:creationId xmlns:a16="http://schemas.microsoft.com/office/drawing/2014/main" id="{A13F30B7-847D-43BB-A3DD-51147801D136}"/>
              </a:ext>
            </a:extLst>
          </p:cNvPr>
          <p:cNvSpPr txBox="1"/>
          <p:nvPr/>
        </p:nvSpPr>
        <p:spPr>
          <a:xfrm>
            <a:off x="9675199" y="1622221"/>
            <a:ext cx="2498708" cy="1200329"/>
          </a:xfrm>
          <a:prstGeom prst="rect">
            <a:avLst/>
          </a:prstGeom>
          <a:noFill/>
        </p:spPr>
        <p:txBody>
          <a:bodyPr wrap="square" rtlCol="0">
            <a:spAutoFit/>
          </a:bodyPr>
          <a:lstStyle/>
          <a:p>
            <a:r>
              <a:rPr lang="en-US" sz="1200" b="1" dirty="0"/>
              <a:t>EU DEMO HCPB BB design:</a:t>
            </a:r>
          </a:p>
          <a:p>
            <a:pPr marL="173038" indent="-173038">
              <a:buAutoNum type="arabicParenR"/>
            </a:pPr>
            <a:r>
              <a:rPr lang="en-US" sz="1200" b="1" dirty="0"/>
              <a:t>Advanced ceramic breeder ACB pebbles (lithium orthosilicate, 35mol% lithium </a:t>
            </a:r>
            <a:r>
              <a:rPr lang="en-US" sz="1200" b="1" dirty="0" err="1"/>
              <a:t>metatitanate</a:t>
            </a:r>
            <a:r>
              <a:rPr lang="en-US" sz="1200" b="1" dirty="0"/>
              <a:t>)</a:t>
            </a:r>
          </a:p>
          <a:p>
            <a:pPr marL="173038" indent="-173038">
              <a:buAutoNum type="arabicParenR"/>
            </a:pPr>
            <a:r>
              <a:rPr lang="en-US" sz="1200" b="1" dirty="0"/>
              <a:t>Titanium beryllide </a:t>
            </a:r>
          </a:p>
          <a:p>
            <a:pPr marL="173038" indent="-173038">
              <a:buAutoNum type="arabicParenR"/>
            </a:pPr>
            <a:r>
              <a:rPr lang="en-US" sz="1200" b="1" dirty="0"/>
              <a:t>Structural steel: Eurofer97</a:t>
            </a:r>
          </a:p>
        </p:txBody>
      </p:sp>
      <p:sp>
        <p:nvSpPr>
          <p:cNvPr id="42" name="Textfeld 41">
            <a:extLst>
              <a:ext uri="{FF2B5EF4-FFF2-40B4-BE49-F238E27FC236}">
                <a16:creationId xmlns:a16="http://schemas.microsoft.com/office/drawing/2014/main" id="{1AD7BDE0-6581-4780-8B3F-0FAB0C1D2E78}"/>
              </a:ext>
            </a:extLst>
          </p:cNvPr>
          <p:cNvSpPr txBox="1"/>
          <p:nvPr/>
        </p:nvSpPr>
        <p:spPr>
          <a:xfrm>
            <a:off x="9540356" y="4588088"/>
            <a:ext cx="2498708" cy="307777"/>
          </a:xfrm>
          <a:prstGeom prst="rect">
            <a:avLst/>
          </a:prstGeom>
          <a:noFill/>
        </p:spPr>
        <p:txBody>
          <a:bodyPr wrap="square" rtlCol="0">
            <a:spAutoFit/>
          </a:bodyPr>
          <a:lstStyle/>
          <a:p>
            <a:r>
              <a:rPr lang="en-US" sz="1400" b="1" dirty="0"/>
              <a:t>1)-blue, 2) –green, 3)- magenta </a:t>
            </a:r>
          </a:p>
        </p:txBody>
      </p:sp>
    </p:spTree>
    <p:extLst>
      <p:ext uri="{BB962C8B-B14F-4D97-AF65-F5344CB8AC3E}">
        <p14:creationId xmlns:p14="http://schemas.microsoft.com/office/powerpoint/2010/main" val="640913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40</a:t>
            </a:fld>
            <a:endParaRPr lang="en-GB" dirty="0"/>
          </a:p>
        </p:txBody>
      </p:sp>
      <p:pic>
        <p:nvPicPr>
          <p:cNvPr id="3" name="Grafik 2">
            <a:extLst>
              <a:ext uri="{FF2B5EF4-FFF2-40B4-BE49-F238E27FC236}">
                <a16:creationId xmlns:a16="http://schemas.microsoft.com/office/drawing/2014/main" id="{BCCDDC0F-6E72-46BB-B0D0-D1D8A24D1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88376" cy="6858000"/>
          </a:xfrm>
          <a:prstGeom prst="rect">
            <a:avLst/>
          </a:prstGeom>
        </p:spPr>
      </p:pic>
      <p:sp>
        <p:nvSpPr>
          <p:cNvPr id="5" name="Textfeld 4">
            <a:extLst>
              <a:ext uri="{FF2B5EF4-FFF2-40B4-BE49-F238E27FC236}">
                <a16:creationId xmlns:a16="http://schemas.microsoft.com/office/drawing/2014/main" id="{F404E666-95A2-455D-B160-6FB9136ADE83}"/>
              </a:ext>
            </a:extLst>
          </p:cNvPr>
          <p:cNvSpPr txBox="1"/>
          <p:nvPr/>
        </p:nvSpPr>
        <p:spPr>
          <a:xfrm>
            <a:off x="242627" y="836712"/>
            <a:ext cx="2380652" cy="369332"/>
          </a:xfrm>
          <a:prstGeom prst="rect">
            <a:avLst/>
          </a:prstGeom>
          <a:noFill/>
        </p:spPr>
        <p:txBody>
          <a:bodyPr wrap="none" rtlCol="0">
            <a:spAutoFit/>
          </a:bodyPr>
          <a:lstStyle/>
          <a:p>
            <a:r>
              <a:rPr lang="en-US" b="1" dirty="0">
                <a:solidFill>
                  <a:srgbClr val="FFFF00"/>
                </a:solidFill>
              </a:rPr>
              <a:t>TRTM fast</a:t>
            </a:r>
            <a:r>
              <a:rPr lang="en-US" b="1" dirty="0">
                <a:solidFill>
                  <a:schemeClr val="bg1"/>
                </a:solidFill>
              </a:rPr>
              <a:t> neutron flux</a:t>
            </a:r>
          </a:p>
        </p:txBody>
      </p:sp>
      <p:cxnSp>
        <p:nvCxnSpPr>
          <p:cNvPr id="6" name="Gerader Verbinder 5">
            <a:extLst>
              <a:ext uri="{FF2B5EF4-FFF2-40B4-BE49-F238E27FC236}">
                <a16:creationId xmlns:a16="http://schemas.microsoft.com/office/drawing/2014/main" id="{09DFD6F3-3ABD-4609-B682-76756CD3D845}"/>
              </a:ext>
            </a:extLst>
          </p:cNvPr>
          <p:cNvCxnSpPr/>
          <p:nvPr/>
        </p:nvCxnSpPr>
        <p:spPr>
          <a:xfrm>
            <a:off x="3431704" y="1556792"/>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32802188-B3DA-4D7E-9805-96FED37056E9}"/>
              </a:ext>
            </a:extLst>
          </p:cNvPr>
          <p:cNvCxnSpPr/>
          <p:nvPr/>
        </p:nvCxnSpPr>
        <p:spPr>
          <a:xfrm>
            <a:off x="7320136" y="1556793"/>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C948861C-ED8E-474E-AC9F-9F29AF6A3F33}"/>
              </a:ext>
            </a:extLst>
          </p:cNvPr>
          <p:cNvSpPr/>
          <p:nvPr/>
        </p:nvSpPr>
        <p:spPr>
          <a:xfrm>
            <a:off x="7320136" y="1673424"/>
            <a:ext cx="548548" cy="369332"/>
          </a:xfrm>
          <a:prstGeom prst="rect">
            <a:avLst/>
          </a:prstGeom>
        </p:spPr>
        <p:txBody>
          <a:bodyPr wrap="none">
            <a:spAutoFit/>
          </a:bodyPr>
          <a:lstStyle/>
          <a:p>
            <a:r>
              <a:rPr lang="en-US" b="1" dirty="0">
                <a:solidFill>
                  <a:srgbClr val="FFFF00"/>
                </a:solidFill>
              </a:rPr>
              <a:t>CER</a:t>
            </a:r>
            <a:endParaRPr lang="en-US" dirty="0">
              <a:solidFill>
                <a:srgbClr val="FFFF00"/>
              </a:solidFill>
            </a:endParaRPr>
          </a:p>
        </p:txBody>
      </p:sp>
      <p:sp>
        <p:nvSpPr>
          <p:cNvPr id="9" name="Rechteck 8">
            <a:extLst>
              <a:ext uri="{FF2B5EF4-FFF2-40B4-BE49-F238E27FC236}">
                <a16:creationId xmlns:a16="http://schemas.microsoft.com/office/drawing/2014/main" id="{5EA22B6F-3DF7-41DF-B612-8E5DB3E004A9}"/>
              </a:ext>
            </a:extLst>
          </p:cNvPr>
          <p:cNvSpPr/>
          <p:nvPr/>
        </p:nvSpPr>
        <p:spPr>
          <a:xfrm>
            <a:off x="3016462" y="1673424"/>
            <a:ext cx="415242" cy="369332"/>
          </a:xfrm>
          <a:prstGeom prst="rect">
            <a:avLst/>
          </a:prstGeom>
        </p:spPr>
        <p:txBody>
          <a:bodyPr wrap="none">
            <a:spAutoFit/>
          </a:bodyPr>
          <a:lstStyle/>
          <a:p>
            <a:r>
              <a:rPr lang="en-US" b="1" dirty="0">
                <a:solidFill>
                  <a:srgbClr val="FFFF00"/>
                </a:solidFill>
              </a:rPr>
              <a:t>TC</a:t>
            </a:r>
            <a:endParaRPr lang="en-US" dirty="0">
              <a:solidFill>
                <a:srgbClr val="FFFF00"/>
              </a:solidFill>
            </a:endParaRPr>
          </a:p>
        </p:txBody>
      </p:sp>
      <p:sp>
        <p:nvSpPr>
          <p:cNvPr id="10" name="Rechteck 9">
            <a:extLst>
              <a:ext uri="{FF2B5EF4-FFF2-40B4-BE49-F238E27FC236}">
                <a16:creationId xmlns:a16="http://schemas.microsoft.com/office/drawing/2014/main" id="{C552597B-905D-44EE-AF88-92EAE04B31F6}"/>
              </a:ext>
            </a:extLst>
          </p:cNvPr>
          <p:cNvSpPr/>
          <p:nvPr/>
        </p:nvSpPr>
        <p:spPr>
          <a:xfrm>
            <a:off x="4079776" y="1700808"/>
            <a:ext cx="2712346" cy="369332"/>
          </a:xfrm>
          <a:prstGeom prst="rect">
            <a:avLst/>
          </a:prstGeom>
        </p:spPr>
        <p:txBody>
          <a:bodyPr wrap="none">
            <a:spAutoFit/>
          </a:bodyPr>
          <a:lstStyle/>
          <a:p>
            <a:r>
              <a:rPr lang="en-US" b="1" dirty="0">
                <a:solidFill>
                  <a:srgbClr val="FFFF00"/>
                </a:solidFill>
              </a:rPr>
              <a:t>RBSB + TC Bucket concrete</a:t>
            </a:r>
            <a:endParaRPr lang="en-US" dirty="0">
              <a:solidFill>
                <a:srgbClr val="FFFF00"/>
              </a:solidFill>
            </a:endParaRPr>
          </a:p>
        </p:txBody>
      </p:sp>
      <p:cxnSp>
        <p:nvCxnSpPr>
          <p:cNvPr id="11" name="Gerade Verbindung mit Pfeil 10">
            <a:extLst>
              <a:ext uri="{FF2B5EF4-FFF2-40B4-BE49-F238E27FC236}">
                <a16:creationId xmlns:a16="http://schemas.microsoft.com/office/drawing/2014/main" id="{2250EBB7-9777-4D32-9DFC-734BAF736843}"/>
              </a:ext>
            </a:extLst>
          </p:cNvPr>
          <p:cNvCxnSpPr/>
          <p:nvPr/>
        </p:nvCxnSpPr>
        <p:spPr>
          <a:xfrm>
            <a:off x="3503712" y="1700808"/>
            <a:ext cx="3744416" cy="0"/>
          </a:xfrm>
          <a:prstGeom prst="straightConnector1">
            <a:avLst/>
          </a:prstGeom>
          <a:ln w="158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834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41</a:t>
            </a:fld>
            <a:endParaRPr lang="en-GB" dirty="0"/>
          </a:p>
        </p:txBody>
      </p:sp>
      <p:pic>
        <p:nvPicPr>
          <p:cNvPr id="3" name="Grafik 2">
            <a:extLst>
              <a:ext uri="{FF2B5EF4-FFF2-40B4-BE49-F238E27FC236}">
                <a16:creationId xmlns:a16="http://schemas.microsoft.com/office/drawing/2014/main" id="{8ABFF7AA-C72E-4F12-9A2C-BD096DDEA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 y="0"/>
            <a:ext cx="12018054" cy="6858000"/>
          </a:xfrm>
          <a:prstGeom prst="rect">
            <a:avLst/>
          </a:prstGeom>
        </p:spPr>
      </p:pic>
      <p:sp>
        <p:nvSpPr>
          <p:cNvPr id="5" name="Textfeld 4">
            <a:extLst>
              <a:ext uri="{FF2B5EF4-FFF2-40B4-BE49-F238E27FC236}">
                <a16:creationId xmlns:a16="http://schemas.microsoft.com/office/drawing/2014/main" id="{5EA0CB21-0700-4EC0-80F7-86FDAB0ECD93}"/>
              </a:ext>
            </a:extLst>
          </p:cNvPr>
          <p:cNvSpPr txBox="1"/>
          <p:nvPr/>
        </p:nvSpPr>
        <p:spPr>
          <a:xfrm>
            <a:off x="242627" y="836712"/>
            <a:ext cx="5058501" cy="369332"/>
          </a:xfrm>
          <a:prstGeom prst="rect">
            <a:avLst/>
          </a:prstGeom>
          <a:noFill/>
        </p:spPr>
        <p:txBody>
          <a:bodyPr wrap="none" rtlCol="0">
            <a:spAutoFit/>
          </a:bodyPr>
          <a:lstStyle/>
          <a:p>
            <a:r>
              <a:rPr lang="en-US" b="1" dirty="0">
                <a:solidFill>
                  <a:srgbClr val="FFFF00"/>
                </a:solidFill>
              </a:rPr>
              <a:t>TRTM total &amp; fast </a:t>
            </a:r>
            <a:r>
              <a:rPr lang="en-US" b="1" dirty="0">
                <a:solidFill>
                  <a:schemeClr val="bg1"/>
                </a:solidFill>
              </a:rPr>
              <a:t>neutron fluxes – Overlaid maps</a:t>
            </a:r>
          </a:p>
        </p:txBody>
      </p:sp>
      <p:cxnSp>
        <p:nvCxnSpPr>
          <p:cNvPr id="6" name="Gerader Verbinder 5">
            <a:extLst>
              <a:ext uri="{FF2B5EF4-FFF2-40B4-BE49-F238E27FC236}">
                <a16:creationId xmlns:a16="http://schemas.microsoft.com/office/drawing/2014/main" id="{2CF3332F-01CE-4C7F-A978-ADA101FD51ED}"/>
              </a:ext>
            </a:extLst>
          </p:cNvPr>
          <p:cNvCxnSpPr/>
          <p:nvPr/>
        </p:nvCxnSpPr>
        <p:spPr>
          <a:xfrm>
            <a:off x="3431704" y="1556792"/>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47C00B04-326F-47EA-A6CF-C4442D9FBA1F}"/>
              </a:ext>
            </a:extLst>
          </p:cNvPr>
          <p:cNvCxnSpPr/>
          <p:nvPr/>
        </p:nvCxnSpPr>
        <p:spPr>
          <a:xfrm>
            <a:off x="7320136" y="1556793"/>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BC246DF6-DDA4-4005-9A5A-E2CDAE07F38F}"/>
              </a:ext>
            </a:extLst>
          </p:cNvPr>
          <p:cNvSpPr/>
          <p:nvPr/>
        </p:nvSpPr>
        <p:spPr>
          <a:xfrm>
            <a:off x="7320136" y="1673424"/>
            <a:ext cx="548548" cy="369332"/>
          </a:xfrm>
          <a:prstGeom prst="rect">
            <a:avLst/>
          </a:prstGeom>
        </p:spPr>
        <p:txBody>
          <a:bodyPr wrap="none">
            <a:spAutoFit/>
          </a:bodyPr>
          <a:lstStyle/>
          <a:p>
            <a:r>
              <a:rPr lang="en-US" b="1" dirty="0">
                <a:solidFill>
                  <a:srgbClr val="FFFF00"/>
                </a:solidFill>
              </a:rPr>
              <a:t>CER</a:t>
            </a:r>
            <a:endParaRPr lang="en-US" dirty="0">
              <a:solidFill>
                <a:srgbClr val="FFFF00"/>
              </a:solidFill>
            </a:endParaRPr>
          </a:p>
        </p:txBody>
      </p:sp>
      <p:sp>
        <p:nvSpPr>
          <p:cNvPr id="9" name="Rechteck 8">
            <a:extLst>
              <a:ext uri="{FF2B5EF4-FFF2-40B4-BE49-F238E27FC236}">
                <a16:creationId xmlns:a16="http://schemas.microsoft.com/office/drawing/2014/main" id="{B9E1FB5C-F81C-417E-8C62-6C2B08847A04}"/>
              </a:ext>
            </a:extLst>
          </p:cNvPr>
          <p:cNvSpPr/>
          <p:nvPr/>
        </p:nvSpPr>
        <p:spPr>
          <a:xfrm>
            <a:off x="3016462" y="1673424"/>
            <a:ext cx="415242" cy="369332"/>
          </a:xfrm>
          <a:prstGeom prst="rect">
            <a:avLst/>
          </a:prstGeom>
        </p:spPr>
        <p:txBody>
          <a:bodyPr wrap="none">
            <a:spAutoFit/>
          </a:bodyPr>
          <a:lstStyle/>
          <a:p>
            <a:r>
              <a:rPr lang="en-US" b="1" dirty="0">
                <a:solidFill>
                  <a:srgbClr val="FFFF00"/>
                </a:solidFill>
              </a:rPr>
              <a:t>TC</a:t>
            </a:r>
            <a:endParaRPr lang="en-US" dirty="0">
              <a:solidFill>
                <a:srgbClr val="FFFF00"/>
              </a:solidFill>
            </a:endParaRPr>
          </a:p>
        </p:txBody>
      </p:sp>
      <p:sp>
        <p:nvSpPr>
          <p:cNvPr id="10" name="Rechteck 9">
            <a:extLst>
              <a:ext uri="{FF2B5EF4-FFF2-40B4-BE49-F238E27FC236}">
                <a16:creationId xmlns:a16="http://schemas.microsoft.com/office/drawing/2014/main" id="{8AE1ACEE-C4C6-4AB5-8F8D-A827051DC499}"/>
              </a:ext>
            </a:extLst>
          </p:cNvPr>
          <p:cNvSpPr/>
          <p:nvPr/>
        </p:nvSpPr>
        <p:spPr>
          <a:xfrm>
            <a:off x="4079776" y="1700808"/>
            <a:ext cx="2712346" cy="369332"/>
          </a:xfrm>
          <a:prstGeom prst="rect">
            <a:avLst/>
          </a:prstGeom>
        </p:spPr>
        <p:txBody>
          <a:bodyPr wrap="none">
            <a:spAutoFit/>
          </a:bodyPr>
          <a:lstStyle/>
          <a:p>
            <a:r>
              <a:rPr lang="en-US" b="1" dirty="0">
                <a:solidFill>
                  <a:srgbClr val="FFFF00"/>
                </a:solidFill>
              </a:rPr>
              <a:t>RBSB + TC Bucket concrete</a:t>
            </a:r>
            <a:endParaRPr lang="en-US" dirty="0">
              <a:solidFill>
                <a:srgbClr val="FFFF00"/>
              </a:solidFill>
            </a:endParaRPr>
          </a:p>
        </p:txBody>
      </p:sp>
      <p:cxnSp>
        <p:nvCxnSpPr>
          <p:cNvPr id="11" name="Gerade Verbindung mit Pfeil 10">
            <a:extLst>
              <a:ext uri="{FF2B5EF4-FFF2-40B4-BE49-F238E27FC236}">
                <a16:creationId xmlns:a16="http://schemas.microsoft.com/office/drawing/2014/main" id="{7CC9BB06-C5F8-45F7-8F6F-F03C708666B4}"/>
              </a:ext>
            </a:extLst>
          </p:cNvPr>
          <p:cNvCxnSpPr/>
          <p:nvPr/>
        </p:nvCxnSpPr>
        <p:spPr>
          <a:xfrm>
            <a:off x="3503712" y="1700808"/>
            <a:ext cx="3744416" cy="0"/>
          </a:xfrm>
          <a:prstGeom prst="straightConnector1">
            <a:avLst/>
          </a:prstGeom>
          <a:ln w="158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369516F3-BB76-4AC1-AAB1-1D4561A21B4F}"/>
              </a:ext>
            </a:extLst>
          </p:cNvPr>
          <p:cNvSpPr/>
          <p:nvPr/>
        </p:nvSpPr>
        <p:spPr>
          <a:xfrm>
            <a:off x="4425178" y="2893341"/>
            <a:ext cx="1448986" cy="369332"/>
          </a:xfrm>
          <a:prstGeom prst="rect">
            <a:avLst/>
          </a:prstGeom>
        </p:spPr>
        <p:txBody>
          <a:bodyPr wrap="none">
            <a:spAutoFit/>
          </a:bodyPr>
          <a:lstStyle/>
          <a:p>
            <a:r>
              <a:rPr lang="en-US" b="1" dirty="0">
                <a:solidFill>
                  <a:srgbClr val="FFFF00"/>
                </a:solidFill>
              </a:rPr>
              <a:t>Total contour</a:t>
            </a:r>
            <a:endParaRPr lang="en-US" dirty="0"/>
          </a:p>
        </p:txBody>
      </p:sp>
      <p:sp>
        <p:nvSpPr>
          <p:cNvPr id="13" name="Rechteck 12">
            <a:extLst>
              <a:ext uri="{FF2B5EF4-FFF2-40B4-BE49-F238E27FC236}">
                <a16:creationId xmlns:a16="http://schemas.microsoft.com/office/drawing/2014/main" id="{327394FF-B8B4-4656-AE36-90A2D5FDF8A4}"/>
              </a:ext>
            </a:extLst>
          </p:cNvPr>
          <p:cNvSpPr/>
          <p:nvPr/>
        </p:nvSpPr>
        <p:spPr>
          <a:xfrm>
            <a:off x="4439816" y="3487071"/>
            <a:ext cx="1366143" cy="369332"/>
          </a:xfrm>
          <a:prstGeom prst="rect">
            <a:avLst/>
          </a:prstGeom>
        </p:spPr>
        <p:txBody>
          <a:bodyPr wrap="none">
            <a:spAutoFit/>
          </a:bodyPr>
          <a:lstStyle/>
          <a:p>
            <a:r>
              <a:rPr lang="en-US" b="1" dirty="0">
                <a:solidFill>
                  <a:srgbClr val="FFFF00"/>
                </a:solidFill>
              </a:rPr>
              <a:t>Fast contour</a:t>
            </a:r>
            <a:endParaRPr lang="en-US" dirty="0"/>
          </a:p>
        </p:txBody>
      </p:sp>
    </p:spTree>
    <p:extLst>
      <p:ext uri="{BB962C8B-B14F-4D97-AF65-F5344CB8AC3E}">
        <p14:creationId xmlns:p14="http://schemas.microsoft.com/office/powerpoint/2010/main" val="438163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42</a:t>
            </a:fld>
            <a:endParaRPr lang="en-GB" dirty="0"/>
          </a:p>
        </p:txBody>
      </p:sp>
      <p:pic>
        <p:nvPicPr>
          <p:cNvPr id="3" name="Grafik 2">
            <a:extLst>
              <a:ext uri="{FF2B5EF4-FFF2-40B4-BE49-F238E27FC236}">
                <a16:creationId xmlns:a16="http://schemas.microsoft.com/office/drawing/2014/main" id="{40B8803D-EBE4-46CA-BDCA-8AB37D34C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4" y="0"/>
            <a:ext cx="12039920" cy="6858000"/>
          </a:xfrm>
          <a:prstGeom prst="rect">
            <a:avLst/>
          </a:prstGeom>
        </p:spPr>
      </p:pic>
      <p:sp>
        <p:nvSpPr>
          <p:cNvPr id="5" name="Textfeld 4">
            <a:extLst>
              <a:ext uri="{FF2B5EF4-FFF2-40B4-BE49-F238E27FC236}">
                <a16:creationId xmlns:a16="http://schemas.microsoft.com/office/drawing/2014/main" id="{514CF16C-BAF2-4F6B-B7B4-499E77040948}"/>
              </a:ext>
            </a:extLst>
          </p:cNvPr>
          <p:cNvSpPr txBox="1"/>
          <p:nvPr/>
        </p:nvSpPr>
        <p:spPr>
          <a:xfrm>
            <a:off x="242627" y="836712"/>
            <a:ext cx="2786084" cy="369332"/>
          </a:xfrm>
          <a:prstGeom prst="rect">
            <a:avLst/>
          </a:prstGeom>
          <a:noFill/>
        </p:spPr>
        <p:txBody>
          <a:bodyPr wrap="none" rtlCol="0">
            <a:spAutoFit/>
          </a:bodyPr>
          <a:lstStyle/>
          <a:p>
            <a:r>
              <a:rPr lang="en-US" b="1" dirty="0">
                <a:solidFill>
                  <a:srgbClr val="FFFF00"/>
                </a:solidFill>
              </a:rPr>
              <a:t>TRTM thermal</a:t>
            </a:r>
            <a:r>
              <a:rPr lang="en-US" b="1" dirty="0">
                <a:solidFill>
                  <a:schemeClr val="bg1"/>
                </a:solidFill>
              </a:rPr>
              <a:t> neutron flux</a:t>
            </a:r>
          </a:p>
        </p:txBody>
      </p:sp>
      <p:cxnSp>
        <p:nvCxnSpPr>
          <p:cNvPr id="6" name="Gerader Verbinder 5">
            <a:extLst>
              <a:ext uri="{FF2B5EF4-FFF2-40B4-BE49-F238E27FC236}">
                <a16:creationId xmlns:a16="http://schemas.microsoft.com/office/drawing/2014/main" id="{97031250-9595-4057-8596-2092E4DA993A}"/>
              </a:ext>
            </a:extLst>
          </p:cNvPr>
          <p:cNvCxnSpPr/>
          <p:nvPr/>
        </p:nvCxnSpPr>
        <p:spPr>
          <a:xfrm>
            <a:off x="3431704" y="1556792"/>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FB045E4B-8A20-4625-8287-EDC96DF16340}"/>
              </a:ext>
            </a:extLst>
          </p:cNvPr>
          <p:cNvCxnSpPr/>
          <p:nvPr/>
        </p:nvCxnSpPr>
        <p:spPr>
          <a:xfrm>
            <a:off x="7392144" y="1556793"/>
            <a:ext cx="0" cy="4968552"/>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B3FFF950-ED2C-41E9-9FB1-9C2794EBAB34}"/>
              </a:ext>
            </a:extLst>
          </p:cNvPr>
          <p:cNvSpPr/>
          <p:nvPr/>
        </p:nvSpPr>
        <p:spPr>
          <a:xfrm>
            <a:off x="7419660" y="1673424"/>
            <a:ext cx="548548" cy="369332"/>
          </a:xfrm>
          <a:prstGeom prst="rect">
            <a:avLst/>
          </a:prstGeom>
        </p:spPr>
        <p:txBody>
          <a:bodyPr wrap="none">
            <a:spAutoFit/>
          </a:bodyPr>
          <a:lstStyle/>
          <a:p>
            <a:r>
              <a:rPr lang="en-US" b="1" dirty="0">
                <a:solidFill>
                  <a:srgbClr val="FFFF00"/>
                </a:solidFill>
              </a:rPr>
              <a:t>CER</a:t>
            </a:r>
            <a:endParaRPr lang="en-US" dirty="0">
              <a:solidFill>
                <a:srgbClr val="FFFF00"/>
              </a:solidFill>
            </a:endParaRPr>
          </a:p>
        </p:txBody>
      </p:sp>
      <p:sp>
        <p:nvSpPr>
          <p:cNvPr id="9" name="Rechteck 8">
            <a:extLst>
              <a:ext uri="{FF2B5EF4-FFF2-40B4-BE49-F238E27FC236}">
                <a16:creationId xmlns:a16="http://schemas.microsoft.com/office/drawing/2014/main" id="{11F052F9-71DC-406C-A57B-9632237AEB03}"/>
              </a:ext>
            </a:extLst>
          </p:cNvPr>
          <p:cNvSpPr/>
          <p:nvPr/>
        </p:nvSpPr>
        <p:spPr>
          <a:xfrm>
            <a:off x="3016462" y="1673424"/>
            <a:ext cx="415242" cy="369332"/>
          </a:xfrm>
          <a:prstGeom prst="rect">
            <a:avLst/>
          </a:prstGeom>
        </p:spPr>
        <p:txBody>
          <a:bodyPr wrap="none">
            <a:spAutoFit/>
          </a:bodyPr>
          <a:lstStyle/>
          <a:p>
            <a:r>
              <a:rPr lang="en-US" b="1" dirty="0">
                <a:solidFill>
                  <a:srgbClr val="FFFF00"/>
                </a:solidFill>
              </a:rPr>
              <a:t>TC</a:t>
            </a:r>
            <a:endParaRPr lang="en-US" dirty="0">
              <a:solidFill>
                <a:srgbClr val="FFFF00"/>
              </a:solidFill>
            </a:endParaRPr>
          </a:p>
        </p:txBody>
      </p:sp>
      <p:sp>
        <p:nvSpPr>
          <p:cNvPr id="10" name="Rechteck 9">
            <a:extLst>
              <a:ext uri="{FF2B5EF4-FFF2-40B4-BE49-F238E27FC236}">
                <a16:creationId xmlns:a16="http://schemas.microsoft.com/office/drawing/2014/main" id="{C7143C4A-722A-4BB1-82E9-936F87B9B8FD}"/>
              </a:ext>
            </a:extLst>
          </p:cNvPr>
          <p:cNvSpPr/>
          <p:nvPr/>
        </p:nvSpPr>
        <p:spPr>
          <a:xfrm>
            <a:off x="4079776" y="1700808"/>
            <a:ext cx="2712346" cy="369332"/>
          </a:xfrm>
          <a:prstGeom prst="rect">
            <a:avLst/>
          </a:prstGeom>
        </p:spPr>
        <p:txBody>
          <a:bodyPr wrap="none">
            <a:spAutoFit/>
          </a:bodyPr>
          <a:lstStyle/>
          <a:p>
            <a:r>
              <a:rPr lang="en-US" b="1" dirty="0">
                <a:solidFill>
                  <a:srgbClr val="FFFF00"/>
                </a:solidFill>
              </a:rPr>
              <a:t>RBSB + TC Bucket concrete</a:t>
            </a:r>
            <a:endParaRPr lang="en-US" dirty="0">
              <a:solidFill>
                <a:srgbClr val="FFFF00"/>
              </a:solidFill>
            </a:endParaRPr>
          </a:p>
        </p:txBody>
      </p:sp>
      <p:cxnSp>
        <p:nvCxnSpPr>
          <p:cNvPr id="11" name="Gerade Verbindung mit Pfeil 10">
            <a:extLst>
              <a:ext uri="{FF2B5EF4-FFF2-40B4-BE49-F238E27FC236}">
                <a16:creationId xmlns:a16="http://schemas.microsoft.com/office/drawing/2014/main" id="{F53793E0-33BF-4F6E-B45E-DBD8866DAB6F}"/>
              </a:ext>
            </a:extLst>
          </p:cNvPr>
          <p:cNvCxnSpPr>
            <a:cxnSpLocks/>
          </p:cNvCxnSpPr>
          <p:nvPr/>
        </p:nvCxnSpPr>
        <p:spPr>
          <a:xfrm flipV="1">
            <a:off x="3503712" y="1691640"/>
            <a:ext cx="3836888" cy="9168"/>
          </a:xfrm>
          <a:prstGeom prst="straightConnector1">
            <a:avLst/>
          </a:prstGeom>
          <a:ln w="158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6">
            <a:extLst>
              <a:ext uri="{FF2B5EF4-FFF2-40B4-BE49-F238E27FC236}">
                <a16:creationId xmlns:a16="http://schemas.microsoft.com/office/drawing/2014/main" id="{3374A89B-D0EA-4224-80D0-086B9C9AF0E5}"/>
              </a:ext>
            </a:extLst>
          </p:cNvPr>
          <p:cNvSpPr txBox="1"/>
          <p:nvPr/>
        </p:nvSpPr>
        <p:spPr>
          <a:xfrm>
            <a:off x="781457" y="4598824"/>
            <a:ext cx="1368152" cy="461665"/>
          </a:xfrm>
          <a:prstGeom prst="rect">
            <a:avLst/>
          </a:prstGeom>
          <a:solidFill>
            <a:srgbClr val="FFFF00"/>
          </a:solidFill>
          <a:ln>
            <a:solidFill>
              <a:schemeClr val="tx1"/>
            </a:solidFill>
          </a:ln>
        </p:spPr>
        <p:txBody>
          <a:bodyPr wrap="square" rtlCol="0">
            <a:spAutoFit/>
          </a:bodyPr>
          <a:lstStyle/>
          <a:p>
            <a:pPr algn="ctr"/>
            <a:r>
              <a:rPr lang="en-US" sz="1200" b="1" dirty="0"/>
              <a:t>Detector #1 – sphere R=20cm</a:t>
            </a:r>
          </a:p>
        </p:txBody>
      </p:sp>
      <p:sp>
        <p:nvSpPr>
          <p:cNvPr id="13" name="TextBox 12">
            <a:extLst>
              <a:ext uri="{FF2B5EF4-FFF2-40B4-BE49-F238E27FC236}">
                <a16:creationId xmlns:a16="http://schemas.microsoft.com/office/drawing/2014/main" id="{7D05A583-3BE4-4ECA-BE41-80862CE9C71C}"/>
              </a:ext>
            </a:extLst>
          </p:cNvPr>
          <p:cNvSpPr txBox="1"/>
          <p:nvPr/>
        </p:nvSpPr>
        <p:spPr>
          <a:xfrm>
            <a:off x="839416" y="5430416"/>
            <a:ext cx="1296144" cy="461665"/>
          </a:xfrm>
          <a:prstGeom prst="rect">
            <a:avLst/>
          </a:prstGeom>
          <a:solidFill>
            <a:srgbClr val="FFFF00"/>
          </a:solidFill>
          <a:ln>
            <a:solidFill>
              <a:schemeClr val="tx1"/>
            </a:solidFill>
          </a:ln>
        </p:spPr>
        <p:txBody>
          <a:bodyPr wrap="square" rtlCol="0">
            <a:spAutoFit/>
          </a:bodyPr>
          <a:lstStyle/>
          <a:p>
            <a:pPr algn="ctr"/>
            <a:r>
              <a:rPr lang="en-US" sz="1200" b="1" dirty="0"/>
              <a:t>Detector #2 - sphere R=20cm</a:t>
            </a:r>
          </a:p>
        </p:txBody>
      </p:sp>
      <p:cxnSp>
        <p:nvCxnSpPr>
          <p:cNvPr id="14" name="Gerade Verbindung mit Pfeil 13">
            <a:extLst>
              <a:ext uri="{FF2B5EF4-FFF2-40B4-BE49-F238E27FC236}">
                <a16:creationId xmlns:a16="http://schemas.microsoft.com/office/drawing/2014/main" id="{28B0825B-4E27-4FE5-90D2-658B4A90F621}"/>
              </a:ext>
            </a:extLst>
          </p:cNvPr>
          <p:cNvCxnSpPr/>
          <p:nvPr/>
        </p:nvCxnSpPr>
        <p:spPr>
          <a:xfrm flipV="1">
            <a:off x="2149609" y="4598824"/>
            <a:ext cx="1354103" cy="23083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39DEFF40-5AC1-4A8D-B892-00406D47A462}"/>
              </a:ext>
            </a:extLst>
          </p:cNvPr>
          <p:cNvCxnSpPr>
            <a:cxnSpLocks/>
          </p:cNvCxnSpPr>
          <p:nvPr/>
        </p:nvCxnSpPr>
        <p:spPr>
          <a:xfrm flipV="1">
            <a:off x="2149609" y="5229200"/>
            <a:ext cx="208999" cy="20121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343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10488488" cy="5752793"/>
          </a:xfrm>
          <a:prstGeom prst="rect">
            <a:avLst/>
          </a:prstGeom>
        </p:spPr>
      </p:pic>
      <p:sp>
        <p:nvSpPr>
          <p:cNvPr id="7" name="TextBox 6"/>
          <p:cNvSpPr txBox="1"/>
          <p:nvPr/>
        </p:nvSpPr>
        <p:spPr>
          <a:xfrm>
            <a:off x="3503712" y="4437112"/>
            <a:ext cx="1368152" cy="461665"/>
          </a:xfrm>
          <a:prstGeom prst="rect">
            <a:avLst/>
          </a:prstGeom>
          <a:solidFill>
            <a:srgbClr val="FFFF00"/>
          </a:solidFill>
          <a:ln>
            <a:solidFill>
              <a:schemeClr val="tx1"/>
            </a:solidFill>
          </a:ln>
        </p:spPr>
        <p:txBody>
          <a:bodyPr wrap="square" rtlCol="0">
            <a:spAutoFit/>
          </a:bodyPr>
          <a:lstStyle/>
          <a:p>
            <a:pPr algn="ctr"/>
            <a:r>
              <a:rPr lang="en-US" sz="1200" b="1" dirty="0"/>
              <a:t>Detector #1 – sphere R=20cm</a:t>
            </a:r>
          </a:p>
        </p:txBody>
      </p:sp>
      <p:cxnSp>
        <p:nvCxnSpPr>
          <p:cNvPr id="9" name="Straight Arrow Connector 8"/>
          <p:cNvCxnSpPr>
            <a:stCxn id="7" idx="1"/>
          </p:cNvCxnSpPr>
          <p:nvPr/>
        </p:nvCxnSpPr>
        <p:spPr>
          <a:xfrm flipH="1" flipV="1">
            <a:off x="3215680" y="4653136"/>
            <a:ext cx="288032" cy="148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343472" y="5733256"/>
            <a:ext cx="1296144" cy="461665"/>
          </a:xfrm>
          <a:prstGeom prst="rect">
            <a:avLst/>
          </a:prstGeom>
          <a:solidFill>
            <a:srgbClr val="FFFF00"/>
          </a:solidFill>
          <a:ln>
            <a:solidFill>
              <a:schemeClr val="tx1"/>
            </a:solidFill>
          </a:ln>
        </p:spPr>
        <p:txBody>
          <a:bodyPr wrap="square" rtlCol="0">
            <a:spAutoFit/>
          </a:bodyPr>
          <a:lstStyle/>
          <a:p>
            <a:pPr algn="ctr"/>
            <a:r>
              <a:rPr lang="en-US" sz="1200" b="1" dirty="0"/>
              <a:t>Detector #2 - sphere R=20cm</a:t>
            </a:r>
          </a:p>
        </p:txBody>
      </p:sp>
      <p:cxnSp>
        <p:nvCxnSpPr>
          <p:cNvPr id="14" name="Straight Arrow Connector 13"/>
          <p:cNvCxnSpPr>
            <a:stCxn id="13" idx="1"/>
          </p:cNvCxnSpPr>
          <p:nvPr/>
        </p:nvCxnSpPr>
        <p:spPr>
          <a:xfrm flipH="1" flipV="1">
            <a:off x="983432" y="5949280"/>
            <a:ext cx="360040" cy="148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10632504" y="1772816"/>
            <a:ext cx="1080120" cy="276999"/>
          </a:xfrm>
          <a:prstGeom prst="rect">
            <a:avLst/>
          </a:prstGeom>
          <a:solidFill>
            <a:srgbClr val="FFFF00"/>
          </a:solidFill>
          <a:ln>
            <a:solidFill>
              <a:schemeClr val="tx1"/>
            </a:solidFill>
          </a:ln>
        </p:spPr>
        <p:txBody>
          <a:bodyPr wrap="square" rtlCol="0">
            <a:spAutoFit/>
          </a:bodyPr>
          <a:lstStyle/>
          <a:p>
            <a:pPr algn="ctr"/>
            <a:r>
              <a:rPr lang="en-US" sz="1200" b="1" dirty="0"/>
              <a:t>Detector #3</a:t>
            </a:r>
          </a:p>
        </p:txBody>
      </p:sp>
      <p:cxnSp>
        <p:nvCxnSpPr>
          <p:cNvPr id="16" name="Straight Arrow Connector 15"/>
          <p:cNvCxnSpPr>
            <a:stCxn id="15" idx="1"/>
          </p:cNvCxnSpPr>
          <p:nvPr/>
        </p:nvCxnSpPr>
        <p:spPr>
          <a:xfrm flipH="1" flipV="1">
            <a:off x="10272464" y="1909301"/>
            <a:ext cx="360040" cy="2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0622718" y="2857998"/>
            <a:ext cx="1224136" cy="430887"/>
          </a:xfrm>
          <a:prstGeom prst="rect">
            <a:avLst/>
          </a:prstGeom>
          <a:solidFill>
            <a:srgbClr val="FFFF00"/>
          </a:solidFill>
          <a:ln>
            <a:solidFill>
              <a:schemeClr val="tx1"/>
            </a:solidFill>
          </a:ln>
        </p:spPr>
        <p:txBody>
          <a:bodyPr wrap="square" rtlCol="0">
            <a:spAutoFit/>
          </a:bodyPr>
          <a:lstStyle/>
          <a:p>
            <a:pPr algn="ctr"/>
            <a:r>
              <a:rPr lang="en-US" sz="1100" b="1" dirty="0"/>
              <a:t>Detectors #4, 5, 6</a:t>
            </a:r>
          </a:p>
          <a:p>
            <a:pPr algn="ctr"/>
            <a:r>
              <a:rPr lang="en-US" sz="1100" b="1" dirty="0"/>
              <a:t>at open channels</a:t>
            </a:r>
          </a:p>
        </p:txBody>
      </p:sp>
      <p:cxnSp>
        <p:nvCxnSpPr>
          <p:cNvPr id="18" name="Straight Arrow Connector 17"/>
          <p:cNvCxnSpPr/>
          <p:nvPr/>
        </p:nvCxnSpPr>
        <p:spPr>
          <a:xfrm flipH="1" flipV="1">
            <a:off x="10272464" y="3032456"/>
            <a:ext cx="360040" cy="20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a:off x="10272464" y="3166007"/>
            <a:ext cx="360040" cy="1909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flipV="1">
            <a:off x="10272464" y="2750509"/>
            <a:ext cx="360040" cy="1913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6268442" y="980728"/>
            <a:ext cx="2880320" cy="584775"/>
          </a:xfrm>
          <a:prstGeom prst="rect">
            <a:avLst/>
          </a:prstGeom>
          <a:solidFill>
            <a:srgbClr val="FFFF00"/>
          </a:solidFill>
          <a:ln>
            <a:solidFill>
              <a:schemeClr val="tx1"/>
            </a:solidFill>
          </a:ln>
        </p:spPr>
        <p:txBody>
          <a:bodyPr wrap="square" rtlCol="0">
            <a:spAutoFit/>
          </a:bodyPr>
          <a:lstStyle/>
          <a:p>
            <a:pPr algn="ctr"/>
            <a:r>
              <a:rPr lang="en-US" sz="1600" b="1" dirty="0"/>
              <a:t>Neutron Beam (NB) shutter with open channels</a:t>
            </a:r>
          </a:p>
        </p:txBody>
      </p:sp>
      <p:sp>
        <p:nvSpPr>
          <p:cNvPr id="33" name="Title 1"/>
          <p:cNvSpPr>
            <a:spLocks noGrp="1"/>
          </p:cNvSpPr>
          <p:nvPr>
            <p:ph type="title"/>
          </p:nvPr>
        </p:nvSpPr>
        <p:spPr>
          <a:xfrm>
            <a:off x="1391000" y="44624"/>
            <a:ext cx="9673552" cy="457200"/>
          </a:xfrm>
        </p:spPr>
        <p:txBody>
          <a:bodyPr/>
          <a:lstStyle/>
          <a:p>
            <a:r>
              <a:rPr lang="en-US" sz="1800" dirty="0"/>
              <a:t>Six detectors in </a:t>
            </a:r>
            <a:r>
              <a:rPr lang="en-US" sz="1800" u="sng" dirty="0"/>
              <a:t>open NB-shutter</a:t>
            </a:r>
            <a:r>
              <a:rPr lang="en-US" sz="1800" dirty="0"/>
              <a:t> configuration (two spheres and four disks)</a:t>
            </a:r>
          </a:p>
        </p:txBody>
      </p:sp>
      <p:pic>
        <p:nvPicPr>
          <p:cNvPr id="34" name="Picture 33"/>
          <p:cNvPicPr>
            <a:picLocks noChangeAspect="1"/>
          </p:cNvPicPr>
          <p:nvPr/>
        </p:nvPicPr>
        <p:blipFill>
          <a:blip r:embed="rId3"/>
          <a:stretch>
            <a:fillRect/>
          </a:stretch>
        </p:blipFill>
        <p:spPr>
          <a:xfrm>
            <a:off x="0" y="692696"/>
            <a:ext cx="5650395" cy="2272081"/>
          </a:xfrm>
          <a:prstGeom prst="rect">
            <a:avLst/>
          </a:prstGeom>
        </p:spPr>
      </p:pic>
      <p:sp>
        <p:nvSpPr>
          <p:cNvPr id="35" name="Rectangle 34"/>
          <p:cNvSpPr/>
          <p:nvPr/>
        </p:nvSpPr>
        <p:spPr>
          <a:xfrm>
            <a:off x="7608168" y="5229200"/>
            <a:ext cx="1303562" cy="369332"/>
          </a:xfrm>
          <a:prstGeom prst="rect">
            <a:avLst/>
          </a:prstGeom>
          <a:solidFill>
            <a:srgbClr val="FF0000"/>
          </a:solidFill>
        </p:spPr>
        <p:txBody>
          <a:bodyPr wrap="none">
            <a:spAutoFit/>
          </a:bodyPr>
          <a:lstStyle/>
          <a:p>
            <a:r>
              <a:rPr lang="en-US" b="1" dirty="0">
                <a:solidFill>
                  <a:schemeClr val="bg1"/>
                </a:solidFill>
              </a:rPr>
              <a:t>CAD model </a:t>
            </a:r>
          </a:p>
        </p:txBody>
      </p:sp>
      <p:sp>
        <p:nvSpPr>
          <p:cNvPr id="36" name="Rectangle 35"/>
          <p:cNvSpPr/>
          <p:nvPr/>
        </p:nvSpPr>
        <p:spPr>
          <a:xfrm>
            <a:off x="18256" y="692696"/>
            <a:ext cx="1204176" cy="307777"/>
          </a:xfrm>
          <a:prstGeom prst="rect">
            <a:avLst/>
          </a:prstGeom>
          <a:solidFill>
            <a:srgbClr val="FF0000"/>
          </a:solidFill>
        </p:spPr>
        <p:txBody>
          <a:bodyPr wrap="none">
            <a:spAutoFit/>
          </a:bodyPr>
          <a:lstStyle/>
          <a:p>
            <a:r>
              <a:rPr lang="en-US" sz="1400" b="1" dirty="0">
                <a:solidFill>
                  <a:schemeClr val="bg1"/>
                </a:solidFill>
              </a:rPr>
              <a:t>MCNP model </a:t>
            </a:r>
          </a:p>
        </p:txBody>
      </p:sp>
    </p:spTree>
    <p:extLst>
      <p:ext uri="{BB962C8B-B14F-4D97-AF65-F5344CB8AC3E}">
        <p14:creationId xmlns:p14="http://schemas.microsoft.com/office/powerpoint/2010/main" val="709600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2400" dirty="0"/>
              <a:t>Disk </a:t>
            </a:r>
            <a:r>
              <a:rPr lang="en-US" sz="2400" dirty="0"/>
              <a:t>detectors at the entrance to CER (R160)</a:t>
            </a:r>
          </a:p>
        </p:txBody>
      </p:sp>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WPENS Technical Meeting #13 Neutronics Session</a:t>
            </a:r>
            <a:r>
              <a:rPr lang="en-GB"/>
              <a:t>| 9</a:t>
            </a:r>
            <a:r>
              <a:rPr lang="en-US"/>
              <a:t> June 2022</a:t>
            </a:r>
            <a:r>
              <a:rPr lang="pl-PL"/>
              <a:t> </a:t>
            </a:r>
            <a:r>
              <a:rPr lang="en-GB"/>
              <a:t>| Page </a:t>
            </a:r>
            <a:fld id="{4F66EC46-2A95-4ACB-80B2-DCC2083C3903}" type="slidenum">
              <a:rPr lang="en-GB" smtClean="0"/>
              <a:pPr>
                <a:defRPr/>
              </a:pPr>
              <a:t>44</a:t>
            </a:fld>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6" y="764704"/>
            <a:ext cx="5003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Obraz 9">
            <a:extLst>
              <a:ext uri="{FF2B5EF4-FFF2-40B4-BE49-F238E27FC236}">
                <a16:creationId xmlns:a16="http://schemas.microsoft.com/office/drawing/2014/main" id="{BA9EF34F-4FAD-FB7B-DA6F-6127F71B7E2B}"/>
              </a:ext>
            </a:extLst>
          </p:cNvPr>
          <p:cNvPicPr>
            <a:picLocks noChangeAspect="1"/>
          </p:cNvPicPr>
          <p:nvPr/>
        </p:nvPicPr>
        <p:blipFill rotWithShape="1">
          <a:blip r:embed="rId3"/>
          <a:srcRect l="30312" t="26901" r="29526" b="18651"/>
          <a:stretch/>
        </p:blipFill>
        <p:spPr>
          <a:xfrm>
            <a:off x="407368" y="1412776"/>
            <a:ext cx="5230395" cy="3384376"/>
          </a:xfrm>
          <a:prstGeom prst="rect">
            <a:avLst/>
          </a:prstGeom>
        </p:spPr>
      </p:pic>
      <p:sp>
        <p:nvSpPr>
          <p:cNvPr id="7" name="TextBox 6"/>
          <p:cNvSpPr txBox="1"/>
          <p:nvPr/>
        </p:nvSpPr>
        <p:spPr>
          <a:xfrm>
            <a:off x="10272464" y="4005064"/>
            <a:ext cx="1512168" cy="954107"/>
          </a:xfrm>
          <a:prstGeom prst="rect">
            <a:avLst/>
          </a:prstGeom>
          <a:solidFill>
            <a:srgbClr val="FFFF00"/>
          </a:solidFill>
          <a:ln>
            <a:solidFill>
              <a:schemeClr val="tx1"/>
            </a:solidFill>
          </a:ln>
        </p:spPr>
        <p:txBody>
          <a:bodyPr wrap="square" rtlCol="0">
            <a:spAutoFit/>
          </a:bodyPr>
          <a:lstStyle/>
          <a:p>
            <a:pPr algn="ctr"/>
            <a:r>
              <a:rPr lang="en-US" sz="1400" b="1" dirty="0"/>
              <a:t>Detectors #4, 5, 6 outside the five open channels of revolving drum</a:t>
            </a:r>
          </a:p>
        </p:txBody>
      </p:sp>
      <p:cxnSp>
        <p:nvCxnSpPr>
          <p:cNvPr id="8" name="Straight Arrow Connector 7"/>
          <p:cNvCxnSpPr/>
          <p:nvPr/>
        </p:nvCxnSpPr>
        <p:spPr>
          <a:xfrm flipH="1" flipV="1">
            <a:off x="9371609" y="3648227"/>
            <a:ext cx="900854" cy="845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flipV="1">
            <a:off x="9192344" y="3871790"/>
            <a:ext cx="1053931" cy="6111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flipV="1">
            <a:off x="9425992" y="3279243"/>
            <a:ext cx="846471" cy="1203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0626465" y="1311273"/>
            <a:ext cx="1080120" cy="307777"/>
          </a:xfrm>
          <a:prstGeom prst="rect">
            <a:avLst/>
          </a:prstGeom>
          <a:solidFill>
            <a:srgbClr val="FFFF00"/>
          </a:solidFill>
          <a:ln>
            <a:solidFill>
              <a:schemeClr val="tx1"/>
            </a:solidFill>
          </a:ln>
        </p:spPr>
        <p:txBody>
          <a:bodyPr wrap="square" rtlCol="0">
            <a:spAutoFit/>
          </a:bodyPr>
          <a:lstStyle/>
          <a:p>
            <a:pPr algn="ctr"/>
            <a:r>
              <a:rPr lang="en-US" sz="1400" b="1" dirty="0"/>
              <a:t>Detector #3</a:t>
            </a:r>
          </a:p>
        </p:txBody>
      </p:sp>
      <p:cxnSp>
        <p:nvCxnSpPr>
          <p:cNvPr id="18" name="Straight Arrow Connector 17"/>
          <p:cNvCxnSpPr>
            <a:stCxn id="17" idx="1"/>
          </p:cNvCxnSpPr>
          <p:nvPr/>
        </p:nvCxnSpPr>
        <p:spPr>
          <a:xfrm flipH="1">
            <a:off x="10056441" y="1465162"/>
            <a:ext cx="570024" cy="1384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1991544" y="972719"/>
            <a:ext cx="6096000" cy="338554"/>
          </a:xfrm>
          <a:prstGeom prst="rect">
            <a:avLst/>
          </a:prstGeom>
          <a:solidFill>
            <a:schemeClr val="accent1">
              <a:lumMod val="20000"/>
              <a:lumOff val="80000"/>
            </a:schemeClr>
          </a:solidFill>
        </p:spPr>
        <p:txBody>
          <a:bodyPr>
            <a:spAutoFit/>
          </a:bodyPr>
          <a:lstStyle/>
          <a:p>
            <a:r>
              <a:rPr lang="pt-BR" sz="1600" dirty="0"/>
              <a:t>Det. #3 is a truncated disk with thickness d=5 cm, radius R=200 cm</a:t>
            </a:r>
            <a:endParaRPr lang="en-US" sz="1600" dirty="0"/>
          </a:p>
        </p:txBody>
      </p:sp>
      <p:sp>
        <p:nvSpPr>
          <p:cNvPr id="20" name="Rectangle 19"/>
          <p:cNvSpPr/>
          <p:nvPr/>
        </p:nvSpPr>
        <p:spPr>
          <a:xfrm>
            <a:off x="263352" y="5163974"/>
            <a:ext cx="6211835" cy="923330"/>
          </a:xfrm>
          <a:prstGeom prst="rect">
            <a:avLst/>
          </a:prstGeom>
        </p:spPr>
        <p:txBody>
          <a:bodyPr wrap="square">
            <a:spAutoFit/>
          </a:bodyPr>
          <a:lstStyle/>
          <a:p>
            <a:r>
              <a:rPr lang="en-US" dirty="0"/>
              <a:t>The 5 open holes of Detectors #4, 5, 6 coincide with </a:t>
            </a:r>
            <a:r>
              <a:rPr lang="en-US" b="1" u="sng" dirty="0"/>
              <a:t>5 open channels </a:t>
            </a:r>
            <a:r>
              <a:rPr lang="en-US" dirty="0"/>
              <a:t>of rotated “Revolver-type” drum. The dominate radiation streaming was detected in the central open channel.</a:t>
            </a:r>
          </a:p>
        </p:txBody>
      </p:sp>
      <p:cxnSp>
        <p:nvCxnSpPr>
          <p:cNvPr id="22" name="Straight Arrow Connector 21"/>
          <p:cNvCxnSpPr/>
          <p:nvPr/>
        </p:nvCxnSpPr>
        <p:spPr>
          <a:xfrm>
            <a:off x="8087544" y="1311273"/>
            <a:ext cx="168696" cy="1735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038603" y="3871790"/>
            <a:ext cx="189210" cy="1341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flipV="1">
            <a:off x="4849393" y="4015806"/>
            <a:ext cx="378420" cy="11977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5227813" y="3668516"/>
            <a:ext cx="0" cy="15450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ectangle 47"/>
          <p:cNvSpPr/>
          <p:nvPr/>
        </p:nvSpPr>
        <p:spPr>
          <a:xfrm>
            <a:off x="263352" y="4188287"/>
            <a:ext cx="2213298" cy="369332"/>
          </a:xfrm>
          <a:prstGeom prst="rect">
            <a:avLst/>
          </a:prstGeom>
          <a:solidFill>
            <a:srgbClr val="FFFF00"/>
          </a:solidFill>
        </p:spPr>
        <p:txBody>
          <a:bodyPr wrap="none">
            <a:spAutoFit/>
          </a:bodyPr>
          <a:lstStyle/>
          <a:p>
            <a:r>
              <a:rPr lang="en-US" b="1" dirty="0"/>
              <a:t>Central open channel</a:t>
            </a:r>
          </a:p>
        </p:txBody>
      </p:sp>
      <p:cxnSp>
        <p:nvCxnSpPr>
          <p:cNvPr id="50" name="Straight Arrow Connector 49"/>
          <p:cNvCxnSpPr/>
          <p:nvPr/>
        </p:nvCxnSpPr>
        <p:spPr>
          <a:xfrm flipV="1">
            <a:off x="1537370" y="3243590"/>
            <a:ext cx="0" cy="1012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flipV="1">
            <a:off x="8832305" y="3901400"/>
            <a:ext cx="1413970" cy="5984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6194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328" y="764704"/>
            <a:ext cx="6096000" cy="3972754"/>
          </a:xfrm>
          <a:prstGeom prst="rect">
            <a:avLst/>
          </a:prstGeom>
          <a:ln>
            <a:solidFill>
              <a:schemeClr val="accent1"/>
            </a:solidFill>
          </a:ln>
        </p:spPr>
        <p:txBody>
          <a:bodyPr>
            <a:spAutoFit/>
          </a:bodyPr>
          <a:lstStyle/>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c ccccccccccccccccccccccccccccccccccccccccccccccccccccccccccccccccccccccccccccccccccccccccccc</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c detector behind the NB shutter:</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90004 301 -1.2E-3   -90004 11529 50138</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(50127 50128 50129 50130 50131)</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imp:n</a:t>
            </a:r>
            <a:r>
              <a:rPr lang="en-US" sz="800" b="1" dirty="0">
                <a:latin typeface="Courier New" panose="02070309020205020404" pitchFamily="49" charset="0"/>
                <a:ea typeface="Calibri" panose="020F0502020204030204" pitchFamily="34" charset="0"/>
                <a:cs typeface="Times New Roman" panose="02020603050405020304" pitchFamily="18" charset="0"/>
              </a:rPr>
              <a:t>=1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imp:p</a:t>
            </a:r>
            <a:r>
              <a:rPr lang="en-US" sz="800" b="1" dirty="0">
                <a:latin typeface="Courier New" panose="02070309020205020404" pitchFamily="49" charset="0"/>
                <a:ea typeface="Calibri" panose="020F0502020204030204" pitchFamily="34" charset="0"/>
                <a:cs typeface="Times New Roman" panose="02020603050405020304" pitchFamily="18" charset="0"/>
              </a:rPr>
              <a:t>=1 $ tally for NB shutter</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c detector for open channels in NB shutter:</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90005 301 -1.2E-3   -90004 11529 50138</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(-50127:-50128:-50131)</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imp:n</a:t>
            </a:r>
            <a:r>
              <a:rPr lang="en-US" sz="800" b="1" dirty="0">
                <a:latin typeface="Courier New" panose="02070309020205020404" pitchFamily="49" charset="0"/>
                <a:ea typeface="Calibri" panose="020F0502020204030204" pitchFamily="34" charset="0"/>
                <a:cs typeface="Times New Roman" panose="02020603050405020304" pitchFamily="18" charset="0"/>
              </a:rPr>
              <a:t>=1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imp:p</a:t>
            </a:r>
            <a:r>
              <a:rPr lang="en-US" sz="800" b="1" dirty="0">
                <a:latin typeface="Courier New" panose="02070309020205020404" pitchFamily="49" charset="0"/>
                <a:ea typeface="Calibri" panose="020F0502020204030204" pitchFamily="34" charset="0"/>
                <a:cs typeface="Times New Roman" panose="02020603050405020304" pitchFamily="18" charset="0"/>
              </a:rPr>
              <a:t>=1 $ tally for open channels in NB shutter</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c detector for open channels in NB shutter:</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90006 301 -1.2E-3   -90004 11529 50138</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-50129</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imp:n</a:t>
            </a:r>
            <a:r>
              <a:rPr lang="en-US" sz="800" b="1" dirty="0">
                <a:latin typeface="Courier New" panose="02070309020205020404" pitchFamily="49" charset="0"/>
                <a:ea typeface="Calibri" panose="020F0502020204030204" pitchFamily="34" charset="0"/>
                <a:cs typeface="Times New Roman" panose="02020603050405020304" pitchFamily="18" charset="0"/>
              </a:rPr>
              <a:t>=1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imp:p</a:t>
            </a:r>
            <a:r>
              <a:rPr lang="en-US" sz="800" b="1" dirty="0">
                <a:latin typeface="Courier New" panose="02070309020205020404" pitchFamily="49" charset="0"/>
                <a:ea typeface="Calibri" panose="020F0502020204030204" pitchFamily="34" charset="0"/>
                <a:cs typeface="Times New Roman" panose="02020603050405020304" pitchFamily="18" charset="0"/>
              </a:rPr>
              <a:t>=1 $</a:t>
            </a:r>
            <a:r>
              <a:rPr lang="en-US" sz="900" b="1" u="sng" dirty="0">
                <a:solidFill>
                  <a:srgbClr val="FF0000"/>
                </a:solidFill>
                <a:effectLst>
                  <a:outerShdw blurRad="38100" dist="38100" dir="2700000" algn="tl">
                    <a:srgbClr val="000000">
                      <a:alpha val="43137"/>
                    </a:srgbClr>
                  </a:outerShdw>
                </a:effectLst>
                <a:latin typeface="Courier New" panose="02070309020205020404" pitchFamily="49" charset="0"/>
                <a:ea typeface="Calibri" panose="020F0502020204030204" pitchFamily="34" charset="0"/>
                <a:cs typeface="Times New Roman" panose="02020603050405020304" pitchFamily="18" charset="0"/>
              </a:rPr>
              <a:t>Central open channel of the NB shutter</a:t>
            </a:r>
            <a:endParaRPr lang="en-US" sz="3200"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90007 301 -1.2E-3   -90004 11529 50138</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-50130</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imp:n</a:t>
            </a:r>
            <a:r>
              <a:rPr lang="en-US" sz="800" b="1" dirty="0">
                <a:latin typeface="Courier New" panose="02070309020205020404" pitchFamily="49" charset="0"/>
                <a:ea typeface="Calibri" panose="020F0502020204030204" pitchFamily="34" charset="0"/>
                <a:cs typeface="Times New Roman" panose="02020603050405020304" pitchFamily="18" charset="0"/>
              </a:rPr>
              <a:t>=1 </a:t>
            </a:r>
            <a:r>
              <a:rPr lang="en-US" sz="800" b="1" dirty="0" err="1">
                <a:latin typeface="Courier New" panose="02070309020205020404" pitchFamily="49" charset="0"/>
                <a:ea typeface="Calibri" panose="020F0502020204030204" pitchFamily="34" charset="0"/>
                <a:cs typeface="Times New Roman" panose="02020603050405020304" pitchFamily="18" charset="0"/>
              </a:rPr>
              <a:t>imp:p</a:t>
            </a:r>
            <a:r>
              <a:rPr lang="en-US" sz="800" b="1" dirty="0">
                <a:latin typeface="Courier New" panose="02070309020205020404" pitchFamily="49" charset="0"/>
                <a:ea typeface="Calibri" panose="020F0502020204030204" pitchFamily="34" charset="0"/>
                <a:cs typeface="Times New Roman" panose="02020603050405020304" pitchFamily="18" charset="0"/>
              </a:rPr>
              <a:t>=1 $ Side open channel of the NB shutter</a:t>
            </a:r>
            <a:endParaRPr lang="en-US" sz="3200" b="1" dirty="0">
              <a:ea typeface="Calibri" panose="020F0502020204030204" pitchFamily="34" charset="0"/>
              <a:cs typeface="Times New Roman" panose="02020603050405020304" pitchFamily="18" charset="0"/>
            </a:endParaRPr>
          </a:p>
          <a:p>
            <a:pPr>
              <a:lnSpc>
                <a:spcPct val="107000"/>
              </a:lnSpc>
              <a:spcAft>
                <a:spcPts val="800"/>
              </a:spcAft>
            </a:pPr>
            <a:r>
              <a:rPr lang="en-US" sz="800" b="1" dirty="0">
                <a:latin typeface="Courier New" panose="02070309020205020404" pitchFamily="49" charset="0"/>
                <a:ea typeface="Calibri" panose="020F0502020204030204" pitchFamily="34" charset="0"/>
                <a:cs typeface="Times New Roman" panose="02020603050405020304" pitchFamily="18" charset="0"/>
              </a:rPr>
              <a:t>c ccccccccccccccccccccccccccccccccccccccccccccccccccccccccccccccccccccccccccccccccccccccccccc</a:t>
            </a:r>
            <a:endParaRPr lang="en-US" sz="3200" b="1" dirty="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5384" b="4403"/>
          <a:stretch/>
        </p:blipFill>
        <p:spPr>
          <a:xfrm>
            <a:off x="4089868" y="606622"/>
            <a:ext cx="8102132" cy="6251378"/>
          </a:xfrm>
          <a:prstGeom prst="rect">
            <a:avLst/>
          </a:prstGeom>
        </p:spPr>
      </p:pic>
      <p:sp>
        <p:nvSpPr>
          <p:cNvPr id="8" name="TextBox 7"/>
          <p:cNvSpPr txBox="1"/>
          <p:nvPr/>
        </p:nvSpPr>
        <p:spPr>
          <a:xfrm>
            <a:off x="7680176" y="1257727"/>
            <a:ext cx="2808312" cy="646331"/>
          </a:xfrm>
          <a:prstGeom prst="rect">
            <a:avLst/>
          </a:prstGeom>
          <a:solidFill>
            <a:srgbClr val="00FE8A"/>
          </a:solidFill>
          <a:ln>
            <a:solidFill>
              <a:schemeClr val="tx1"/>
            </a:solidFill>
          </a:ln>
        </p:spPr>
        <p:txBody>
          <a:bodyPr wrap="square" rtlCol="0">
            <a:spAutoFit/>
          </a:bodyPr>
          <a:lstStyle/>
          <a:p>
            <a:pPr algn="ctr"/>
            <a:r>
              <a:rPr lang="en-US" sz="1200" b="1" dirty="0">
                <a:solidFill>
                  <a:srgbClr val="FF0000"/>
                </a:solidFill>
              </a:rPr>
              <a:t>Detector #3: </a:t>
            </a:r>
            <a:r>
              <a:rPr lang="en-US" sz="1200" b="1" dirty="0"/>
              <a:t>MCNP cell #</a:t>
            </a:r>
            <a:r>
              <a:rPr lang="en-US" sz="1200" b="1" dirty="0">
                <a:solidFill>
                  <a:srgbClr val="FF0000"/>
                </a:solidFill>
              </a:rPr>
              <a:t>90004</a:t>
            </a:r>
            <a:r>
              <a:rPr lang="en-US" sz="1200" b="1" dirty="0"/>
              <a:t> - air of </a:t>
            </a:r>
            <a:r>
              <a:rPr lang="pt-BR" sz="1200" b="1" dirty="0"/>
              <a:t>truncated disk with thickness d=5 cm and radius R=200 cm – </a:t>
            </a:r>
            <a:r>
              <a:rPr lang="pt-BR" sz="1200" b="1" dirty="0">
                <a:solidFill>
                  <a:srgbClr val="FF0000"/>
                </a:solidFill>
              </a:rPr>
              <a:t>Outside all 5 disks</a:t>
            </a:r>
            <a:endParaRPr lang="en-US" sz="1200" b="1" dirty="0">
              <a:solidFill>
                <a:srgbClr val="FF0000"/>
              </a:solidFill>
            </a:endParaRPr>
          </a:p>
        </p:txBody>
      </p:sp>
      <p:cxnSp>
        <p:nvCxnSpPr>
          <p:cNvPr id="11" name="Straight Arrow Connector 10"/>
          <p:cNvCxnSpPr>
            <a:stCxn id="9" idx="1"/>
          </p:cNvCxnSpPr>
          <p:nvPr/>
        </p:nvCxnSpPr>
        <p:spPr>
          <a:xfrm flipH="1">
            <a:off x="8588622" y="2795737"/>
            <a:ext cx="675730" cy="444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0668508" y="3026569"/>
            <a:ext cx="0" cy="21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0272464" y="3026569"/>
            <a:ext cx="5483" cy="834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760296" y="4769084"/>
            <a:ext cx="2808312" cy="461665"/>
          </a:xfrm>
          <a:prstGeom prst="rect">
            <a:avLst/>
          </a:prstGeom>
          <a:solidFill>
            <a:srgbClr val="FFFF00"/>
          </a:solidFill>
          <a:ln>
            <a:solidFill>
              <a:schemeClr val="tx1"/>
            </a:solidFill>
          </a:ln>
        </p:spPr>
        <p:txBody>
          <a:bodyPr wrap="square" rtlCol="0">
            <a:spAutoFit/>
          </a:bodyPr>
          <a:lstStyle/>
          <a:p>
            <a:pPr algn="ctr"/>
            <a:r>
              <a:rPr lang="en-US" sz="1200" b="1" dirty="0">
                <a:solidFill>
                  <a:srgbClr val="FF0000"/>
                </a:solidFill>
              </a:rPr>
              <a:t>Detector #5: </a:t>
            </a:r>
            <a:r>
              <a:rPr lang="en-US" sz="1200" b="1" dirty="0"/>
              <a:t>MCNP cell #</a:t>
            </a:r>
            <a:r>
              <a:rPr lang="en-US" sz="1200" b="1" dirty="0">
                <a:solidFill>
                  <a:srgbClr val="FF0000"/>
                </a:solidFill>
              </a:rPr>
              <a:t>90006</a:t>
            </a:r>
            <a:r>
              <a:rPr lang="en-US" sz="1200" b="1" dirty="0"/>
              <a:t> - air of </a:t>
            </a:r>
            <a:r>
              <a:rPr lang="pt-BR" sz="1200" b="1" dirty="0"/>
              <a:t>central open channel</a:t>
            </a:r>
            <a:endParaRPr lang="en-US" sz="1200" b="1" dirty="0"/>
          </a:p>
        </p:txBody>
      </p:sp>
      <p:sp>
        <p:nvSpPr>
          <p:cNvPr id="22" name="Curved Left Arrow 21"/>
          <p:cNvSpPr/>
          <p:nvPr/>
        </p:nvSpPr>
        <p:spPr>
          <a:xfrm>
            <a:off x="10488488" y="1916832"/>
            <a:ext cx="1224136" cy="2820626"/>
          </a:xfrm>
          <a:prstGeom prst="curved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Arrow Connector 18"/>
          <p:cNvCxnSpPr/>
          <p:nvPr/>
        </p:nvCxnSpPr>
        <p:spPr>
          <a:xfrm flipV="1">
            <a:off x="9624392" y="4449436"/>
            <a:ext cx="0" cy="319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64352" y="2564904"/>
            <a:ext cx="2808312" cy="461665"/>
          </a:xfrm>
          <a:prstGeom prst="rect">
            <a:avLst/>
          </a:prstGeom>
          <a:solidFill>
            <a:schemeClr val="bg1"/>
          </a:solidFill>
          <a:ln>
            <a:solidFill>
              <a:schemeClr val="tx1"/>
            </a:solidFill>
          </a:ln>
        </p:spPr>
        <p:txBody>
          <a:bodyPr wrap="square" rtlCol="0">
            <a:spAutoFit/>
          </a:bodyPr>
          <a:lstStyle/>
          <a:p>
            <a:pPr algn="ctr"/>
            <a:r>
              <a:rPr lang="en-US" sz="1200" b="1" dirty="0">
                <a:solidFill>
                  <a:srgbClr val="FF0000"/>
                </a:solidFill>
              </a:rPr>
              <a:t>Detector #4: </a:t>
            </a:r>
            <a:r>
              <a:rPr lang="en-US" sz="1200" b="1" dirty="0"/>
              <a:t>MCNP cell #</a:t>
            </a:r>
            <a:r>
              <a:rPr lang="en-US" sz="1200" b="1" dirty="0">
                <a:solidFill>
                  <a:srgbClr val="FF0000"/>
                </a:solidFill>
              </a:rPr>
              <a:t>90005</a:t>
            </a:r>
            <a:r>
              <a:rPr lang="en-US" sz="1200" b="1" dirty="0"/>
              <a:t> - air of </a:t>
            </a:r>
            <a:r>
              <a:rPr lang="pt-BR" sz="1200" b="1" dirty="0"/>
              <a:t>three side detectors, far from open</a:t>
            </a:r>
            <a:endParaRPr lang="en-US" sz="1200" b="1" dirty="0"/>
          </a:p>
        </p:txBody>
      </p:sp>
      <p:sp>
        <p:nvSpPr>
          <p:cNvPr id="23" name="TextBox 22"/>
          <p:cNvSpPr txBox="1"/>
          <p:nvPr/>
        </p:nvSpPr>
        <p:spPr>
          <a:xfrm>
            <a:off x="5591945" y="4069631"/>
            <a:ext cx="2808312" cy="461665"/>
          </a:xfrm>
          <a:prstGeom prst="rect">
            <a:avLst/>
          </a:prstGeom>
          <a:solidFill>
            <a:schemeClr val="bg1"/>
          </a:solidFill>
          <a:ln>
            <a:solidFill>
              <a:schemeClr val="tx1"/>
            </a:solidFill>
          </a:ln>
        </p:spPr>
        <p:txBody>
          <a:bodyPr wrap="square" rtlCol="0">
            <a:spAutoFit/>
          </a:bodyPr>
          <a:lstStyle/>
          <a:p>
            <a:pPr algn="ctr"/>
            <a:r>
              <a:rPr lang="en-US" sz="1200" b="1" dirty="0">
                <a:solidFill>
                  <a:srgbClr val="FF0000"/>
                </a:solidFill>
              </a:rPr>
              <a:t>Detector #6: </a:t>
            </a:r>
            <a:r>
              <a:rPr lang="en-US" sz="1200" b="1" dirty="0"/>
              <a:t>MCNP cell #</a:t>
            </a:r>
            <a:r>
              <a:rPr lang="en-US" sz="1200" b="1" dirty="0">
                <a:solidFill>
                  <a:srgbClr val="FF0000"/>
                </a:solidFill>
              </a:rPr>
              <a:t>90007</a:t>
            </a:r>
            <a:r>
              <a:rPr lang="en-US" sz="1200" b="1" dirty="0"/>
              <a:t> - air of one </a:t>
            </a:r>
            <a:r>
              <a:rPr lang="pt-BR" sz="1200" b="1" dirty="0"/>
              <a:t>side channel, neighboring to open</a:t>
            </a:r>
            <a:endParaRPr lang="en-US" sz="1200" b="1" dirty="0"/>
          </a:p>
        </p:txBody>
      </p:sp>
      <p:cxnSp>
        <p:nvCxnSpPr>
          <p:cNvPr id="24" name="Straight Arrow Connector 23"/>
          <p:cNvCxnSpPr/>
          <p:nvPr/>
        </p:nvCxnSpPr>
        <p:spPr>
          <a:xfrm flipV="1">
            <a:off x="8404399" y="4148364"/>
            <a:ext cx="427905" cy="15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899222" y="3844255"/>
            <a:ext cx="936104" cy="276999"/>
          </a:xfrm>
          <a:prstGeom prst="rect">
            <a:avLst/>
          </a:prstGeom>
        </p:spPr>
        <p:txBody>
          <a:bodyPr wrap="square">
            <a:spAutoFit/>
          </a:bodyPr>
          <a:lstStyle/>
          <a:p>
            <a:r>
              <a:rPr lang="en-US" sz="1200" b="1" dirty="0">
                <a:solidFill>
                  <a:srgbClr val="FF0000"/>
                </a:solidFill>
              </a:rPr>
              <a:t>Detector #6</a:t>
            </a:r>
            <a:endParaRPr lang="en-US" sz="1200" dirty="0"/>
          </a:p>
        </p:txBody>
      </p:sp>
      <p:sp>
        <p:nvSpPr>
          <p:cNvPr id="28" name="Rectangle 27"/>
          <p:cNvSpPr/>
          <p:nvPr/>
        </p:nvSpPr>
        <p:spPr>
          <a:xfrm>
            <a:off x="2899222" y="3101828"/>
            <a:ext cx="936104" cy="276999"/>
          </a:xfrm>
          <a:prstGeom prst="rect">
            <a:avLst/>
          </a:prstGeom>
          <a:solidFill>
            <a:srgbClr val="FFFF00"/>
          </a:solidFill>
        </p:spPr>
        <p:txBody>
          <a:bodyPr wrap="square">
            <a:spAutoFit/>
          </a:bodyPr>
          <a:lstStyle/>
          <a:p>
            <a:r>
              <a:rPr lang="en-US" sz="1200" b="1" dirty="0">
                <a:solidFill>
                  <a:srgbClr val="FF0000"/>
                </a:solidFill>
              </a:rPr>
              <a:t>Detector #5</a:t>
            </a:r>
            <a:endParaRPr lang="en-US" sz="1200" dirty="0"/>
          </a:p>
        </p:txBody>
      </p:sp>
      <p:sp>
        <p:nvSpPr>
          <p:cNvPr id="29" name="Rectangle 28"/>
          <p:cNvSpPr/>
          <p:nvPr/>
        </p:nvSpPr>
        <p:spPr>
          <a:xfrm>
            <a:off x="2899222" y="2060848"/>
            <a:ext cx="936104" cy="276999"/>
          </a:xfrm>
          <a:prstGeom prst="rect">
            <a:avLst/>
          </a:prstGeom>
        </p:spPr>
        <p:txBody>
          <a:bodyPr wrap="square">
            <a:spAutoFit/>
          </a:bodyPr>
          <a:lstStyle/>
          <a:p>
            <a:r>
              <a:rPr lang="en-US" sz="1200" b="1" dirty="0">
                <a:solidFill>
                  <a:srgbClr val="FF0000"/>
                </a:solidFill>
              </a:rPr>
              <a:t>Detector #4</a:t>
            </a:r>
            <a:endParaRPr lang="en-US" sz="1200" dirty="0"/>
          </a:p>
        </p:txBody>
      </p:sp>
      <p:sp>
        <p:nvSpPr>
          <p:cNvPr id="30" name="Rectangle 29"/>
          <p:cNvSpPr/>
          <p:nvPr/>
        </p:nvSpPr>
        <p:spPr>
          <a:xfrm>
            <a:off x="2905075" y="980728"/>
            <a:ext cx="936104" cy="276999"/>
          </a:xfrm>
          <a:prstGeom prst="rect">
            <a:avLst/>
          </a:prstGeom>
          <a:solidFill>
            <a:srgbClr val="00FE8A"/>
          </a:solidFill>
        </p:spPr>
        <p:txBody>
          <a:bodyPr wrap="square">
            <a:spAutoFit/>
          </a:bodyPr>
          <a:lstStyle/>
          <a:p>
            <a:r>
              <a:rPr lang="en-US" sz="1200" b="1" dirty="0">
                <a:solidFill>
                  <a:srgbClr val="FF0000"/>
                </a:solidFill>
              </a:rPr>
              <a:t>Detector #3</a:t>
            </a:r>
            <a:endParaRPr lang="en-US" sz="1200" dirty="0"/>
          </a:p>
        </p:txBody>
      </p:sp>
      <p:cxnSp>
        <p:nvCxnSpPr>
          <p:cNvPr id="32" name="Straight Connector 31"/>
          <p:cNvCxnSpPr/>
          <p:nvPr/>
        </p:nvCxnSpPr>
        <p:spPr>
          <a:xfrm flipV="1">
            <a:off x="47328" y="1914525"/>
            <a:ext cx="3986510" cy="2307"/>
          </a:xfrm>
          <a:prstGeom prst="line">
            <a:avLst/>
          </a:prstGeom>
          <a:ln w="158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p:cNvCxnSpPr/>
          <p:nvPr/>
        </p:nvCxnSpPr>
        <p:spPr>
          <a:xfrm flipV="1">
            <a:off x="47328" y="2850629"/>
            <a:ext cx="3986510" cy="2307"/>
          </a:xfrm>
          <a:prstGeom prst="line">
            <a:avLst/>
          </a:prstGeom>
          <a:ln w="158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p:cNvCxnSpPr/>
          <p:nvPr/>
        </p:nvCxnSpPr>
        <p:spPr>
          <a:xfrm flipV="1">
            <a:off x="47328" y="3786733"/>
            <a:ext cx="3986510" cy="2307"/>
          </a:xfrm>
          <a:prstGeom prst="line">
            <a:avLst/>
          </a:prstGeom>
          <a:ln w="158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Title 1"/>
          <p:cNvSpPr>
            <a:spLocks noGrp="1"/>
          </p:cNvSpPr>
          <p:nvPr>
            <p:ph type="title"/>
          </p:nvPr>
        </p:nvSpPr>
        <p:spPr>
          <a:xfrm>
            <a:off x="1674863" y="163488"/>
            <a:ext cx="9125660" cy="457200"/>
          </a:xfrm>
        </p:spPr>
        <p:txBody>
          <a:bodyPr/>
          <a:lstStyle/>
          <a:p>
            <a:r>
              <a:rPr lang="pt-BR" sz="1800" dirty="0"/>
              <a:t>Disk </a:t>
            </a:r>
            <a:r>
              <a:rPr lang="en-US" sz="1800" dirty="0"/>
              <a:t>detectors at the entrance to CER (R160)</a:t>
            </a:r>
          </a:p>
        </p:txBody>
      </p:sp>
      <p:sp>
        <p:nvSpPr>
          <p:cNvPr id="2" name="Rectangle 1"/>
          <p:cNvSpPr/>
          <p:nvPr/>
        </p:nvSpPr>
        <p:spPr>
          <a:xfrm>
            <a:off x="119336" y="4925006"/>
            <a:ext cx="3528392" cy="1477328"/>
          </a:xfrm>
          <a:prstGeom prst="rect">
            <a:avLst/>
          </a:prstGeom>
        </p:spPr>
        <p:txBody>
          <a:bodyPr wrap="square">
            <a:spAutoFit/>
          </a:bodyPr>
          <a:lstStyle/>
          <a:p>
            <a:r>
              <a:rPr lang="en-US" dirty="0">
                <a:solidFill>
                  <a:srgbClr val="FF0000"/>
                </a:solidFill>
              </a:rPr>
              <a:t>Detector #7 </a:t>
            </a:r>
            <a:r>
              <a:rPr lang="en-US" dirty="0"/>
              <a:t>= United disk detector for all disk detectors (3+4+5+6)</a:t>
            </a:r>
          </a:p>
          <a:p>
            <a:endParaRPr lang="en-US" dirty="0"/>
          </a:p>
          <a:p>
            <a:endParaRPr lang="en-US" dirty="0"/>
          </a:p>
          <a:p>
            <a:endParaRPr lang="en-US" dirty="0"/>
          </a:p>
        </p:txBody>
      </p:sp>
    </p:spTree>
    <p:extLst>
      <p:ext uri="{BB962C8B-B14F-4D97-AF65-F5344CB8AC3E}">
        <p14:creationId xmlns:p14="http://schemas.microsoft.com/office/powerpoint/2010/main" val="3564239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035" y="163488"/>
            <a:ext cx="5335937" cy="3227629"/>
          </a:xfrm>
          <a:prstGeom prst="rect">
            <a:avLst/>
          </a:prstGeom>
        </p:spPr>
      </p:pic>
      <p:sp>
        <p:nvSpPr>
          <p:cNvPr id="40" name="Title 1"/>
          <p:cNvSpPr>
            <a:spLocks noGrp="1"/>
          </p:cNvSpPr>
          <p:nvPr>
            <p:ph type="title"/>
          </p:nvPr>
        </p:nvSpPr>
        <p:spPr>
          <a:xfrm>
            <a:off x="3822262" y="-2064"/>
            <a:ext cx="5544616" cy="457200"/>
          </a:xfrm>
          <a:solidFill>
            <a:srgbClr val="FFFF00"/>
          </a:solidFill>
        </p:spPr>
        <p:txBody>
          <a:bodyPr/>
          <a:lstStyle/>
          <a:p>
            <a:r>
              <a:rPr lang="pt-BR" sz="1800" dirty="0"/>
              <a:t>Volumes of disk </a:t>
            </a:r>
            <a:r>
              <a:rPr lang="en-US" sz="1800" dirty="0"/>
              <a:t>detectors at the entrance to CER (R160)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3480880"/>
            <a:ext cx="5328592" cy="339024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32" y="3573016"/>
            <a:ext cx="4291704" cy="3221800"/>
          </a:xfrm>
          <a:prstGeom prst="rect">
            <a:avLst/>
          </a:prstGeom>
        </p:spPr>
      </p:pic>
      <p:sp>
        <p:nvSpPr>
          <p:cNvPr id="25" name="Rectangle 24"/>
          <p:cNvSpPr/>
          <p:nvPr/>
        </p:nvSpPr>
        <p:spPr>
          <a:xfrm>
            <a:off x="712144" y="6131566"/>
            <a:ext cx="936104" cy="276999"/>
          </a:xfrm>
          <a:prstGeom prst="rect">
            <a:avLst/>
          </a:prstGeom>
          <a:solidFill>
            <a:srgbClr val="FFFF00"/>
          </a:solidFill>
        </p:spPr>
        <p:txBody>
          <a:bodyPr wrap="square">
            <a:spAutoFit/>
          </a:bodyPr>
          <a:lstStyle/>
          <a:p>
            <a:r>
              <a:rPr lang="en-US" sz="1200" b="1" dirty="0"/>
              <a:t>Detector #6</a:t>
            </a:r>
            <a:endParaRPr lang="en-US" sz="1200" dirty="0"/>
          </a:p>
        </p:txBody>
      </p:sp>
      <p:sp>
        <p:nvSpPr>
          <p:cNvPr id="26" name="Rectangle 25"/>
          <p:cNvSpPr/>
          <p:nvPr/>
        </p:nvSpPr>
        <p:spPr>
          <a:xfrm>
            <a:off x="7150373" y="6270065"/>
            <a:ext cx="936104" cy="276999"/>
          </a:xfrm>
          <a:prstGeom prst="rect">
            <a:avLst/>
          </a:prstGeom>
          <a:solidFill>
            <a:srgbClr val="FFFF00"/>
          </a:solidFill>
        </p:spPr>
        <p:txBody>
          <a:bodyPr wrap="square">
            <a:spAutoFit/>
          </a:bodyPr>
          <a:lstStyle/>
          <a:p>
            <a:r>
              <a:rPr lang="en-US" sz="1200" b="1" dirty="0"/>
              <a:t>Detector #5</a:t>
            </a:r>
            <a:endParaRPr lang="en-US" sz="1200" dirty="0"/>
          </a:p>
        </p:txBody>
      </p:sp>
      <p:sp>
        <p:nvSpPr>
          <p:cNvPr id="31" name="Rectangle 30"/>
          <p:cNvSpPr/>
          <p:nvPr/>
        </p:nvSpPr>
        <p:spPr>
          <a:xfrm>
            <a:off x="8112224" y="2132856"/>
            <a:ext cx="936104" cy="276999"/>
          </a:xfrm>
          <a:prstGeom prst="rect">
            <a:avLst/>
          </a:prstGeom>
          <a:solidFill>
            <a:srgbClr val="FFFF00"/>
          </a:solidFill>
        </p:spPr>
        <p:txBody>
          <a:bodyPr wrap="square">
            <a:spAutoFit/>
          </a:bodyPr>
          <a:lstStyle/>
          <a:p>
            <a:r>
              <a:rPr lang="en-US" sz="1200" b="1" dirty="0"/>
              <a:t>Detector #4</a:t>
            </a:r>
            <a:endParaRPr lang="en-US" sz="1200" dirty="0"/>
          </a:p>
        </p:txBody>
      </p:sp>
      <p:pic>
        <p:nvPicPr>
          <p:cNvPr id="5" name="Picture 4"/>
          <p:cNvPicPr>
            <a:picLocks noChangeAspect="1"/>
          </p:cNvPicPr>
          <p:nvPr/>
        </p:nvPicPr>
        <p:blipFill>
          <a:blip r:embed="rId5"/>
          <a:stretch>
            <a:fillRect/>
          </a:stretch>
        </p:blipFill>
        <p:spPr>
          <a:xfrm>
            <a:off x="205732" y="-8258"/>
            <a:ext cx="3287084" cy="3581274"/>
          </a:xfrm>
          <a:prstGeom prst="rect">
            <a:avLst/>
          </a:prstGeom>
        </p:spPr>
      </p:pic>
      <p:sp>
        <p:nvSpPr>
          <p:cNvPr id="34" name="Curved Left Arrow 33"/>
          <p:cNvSpPr/>
          <p:nvPr/>
        </p:nvSpPr>
        <p:spPr>
          <a:xfrm>
            <a:off x="3885368" y="861042"/>
            <a:ext cx="1224136" cy="2820626"/>
          </a:xfrm>
          <a:prstGeom prst="curved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18192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127448" y="6594408"/>
            <a:ext cx="10985500" cy="268287"/>
          </a:xfrm>
        </p:spPr>
        <p:txBody>
          <a:bodyPr/>
          <a:lstStyle/>
          <a:p>
            <a:pPr>
              <a:defRPr/>
            </a:pPr>
            <a:r>
              <a:rPr lang="en-US" dirty="0"/>
              <a:t>A. Serikov</a:t>
            </a:r>
            <a:r>
              <a:rPr lang="pl-PL" dirty="0"/>
              <a:t> </a:t>
            </a:r>
            <a:r>
              <a:rPr lang="en-GB" dirty="0"/>
              <a:t>| </a:t>
            </a:r>
            <a:r>
              <a:rPr lang="en-US" dirty="0"/>
              <a:t>Second IFMIF-DONES Users Workshop, Granada, October 2023 </a:t>
            </a:r>
            <a:r>
              <a:rPr lang="pl-PL" dirty="0"/>
              <a:t> </a:t>
            </a:r>
            <a:r>
              <a:rPr lang="en-GB" dirty="0"/>
              <a:t>| Page </a:t>
            </a:r>
            <a:fld id="{4F66EC46-2A95-4ACB-80B2-DCC2083C3903}" type="slidenum">
              <a:rPr lang="en-GB" smtClean="0"/>
              <a:pPr>
                <a:defRPr/>
              </a:pPr>
              <a:t>47</a:t>
            </a:fld>
            <a:endParaRPr lang="en-GB" dirty="0"/>
          </a:p>
        </p:txBody>
      </p:sp>
      <p:graphicFrame>
        <p:nvGraphicFramePr>
          <p:cNvPr id="6" name="Chart 5"/>
          <p:cNvGraphicFramePr>
            <a:graphicFrameLocks/>
          </p:cNvGraphicFramePr>
          <p:nvPr>
            <p:extLst>
              <p:ext uri="{D42A27DB-BD31-4B8C-83A1-F6EECF244321}">
                <p14:modId xmlns:p14="http://schemas.microsoft.com/office/powerpoint/2010/main" val="1412057031"/>
              </p:ext>
            </p:extLst>
          </p:nvPr>
        </p:nvGraphicFramePr>
        <p:xfrm>
          <a:off x="-24680" y="188640"/>
          <a:ext cx="12529392" cy="648072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5">
            <a:extLst>
              <a:ext uri="{FF2B5EF4-FFF2-40B4-BE49-F238E27FC236}">
                <a16:creationId xmlns:a16="http://schemas.microsoft.com/office/drawing/2014/main" id="{47AB58FF-E6C6-4FB4-AE1F-D3E95BEF6CB1}"/>
              </a:ext>
            </a:extLst>
          </p:cNvPr>
          <p:cNvPicPr>
            <a:picLocks noChangeAspect="1"/>
          </p:cNvPicPr>
          <p:nvPr/>
        </p:nvPicPr>
        <p:blipFill>
          <a:blip r:embed="rId3"/>
          <a:stretch>
            <a:fillRect/>
          </a:stretch>
        </p:blipFill>
        <p:spPr>
          <a:xfrm>
            <a:off x="8673322" y="1124745"/>
            <a:ext cx="3420380" cy="1368152"/>
          </a:xfrm>
          <a:prstGeom prst="rect">
            <a:avLst/>
          </a:prstGeom>
        </p:spPr>
      </p:pic>
      <p:cxnSp>
        <p:nvCxnSpPr>
          <p:cNvPr id="3" name="Gerader Verbinder 2">
            <a:extLst>
              <a:ext uri="{FF2B5EF4-FFF2-40B4-BE49-F238E27FC236}">
                <a16:creationId xmlns:a16="http://schemas.microsoft.com/office/drawing/2014/main" id="{4FDBE065-EB41-47B6-83AD-81ED3518B08F}"/>
              </a:ext>
            </a:extLst>
          </p:cNvPr>
          <p:cNvCxnSpPr/>
          <p:nvPr/>
        </p:nvCxnSpPr>
        <p:spPr>
          <a:xfrm>
            <a:off x="-47328" y="6646768"/>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838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48</a:t>
            </a:fld>
            <a:endParaRPr lang="en-GB" dirty="0"/>
          </a:p>
        </p:txBody>
      </p:sp>
      <p:pic>
        <p:nvPicPr>
          <p:cNvPr id="2" name="Picture 1"/>
          <p:cNvPicPr>
            <a:picLocks noChangeAspect="1"/>
          </p:cNvPicPr>
          <p:nvPr/>
        </p:nvPicPr>
        <p:blipFill>
          <a:blip r:embed="rId2"/>
          <a:stretch>
            <a:fillRect/>
          </a:stretch>
        </p:blipFill>
        <p:spPr>
          <a:xfrm>
            <a:off x="41867" y="764704"/>
            <a:ext cx="12108265" cy="5760641"/>
          </a:xfrm>
          <a:prstGeom prst="rect">
            <a:avLst/>
          </a:prstGeom>
        </p:spPr>
      </p:pic>
      <p:pic>
        <p:nvPicPr>
          <p:cNvPr id="5" name="Picture 4"/>
          <p:cNvPicPr>
            <a:picLocks noChangeAspect="1"/>
          </p:cNvPicPr>
          <p:nvPr/>
        </p:nvPicPr>
        <p:blipFill>
          <a:blip r:embed="rId3"/>
          <a:stretch>
            <a:fillRect/>
          </a:stretch>
        </p:blipFill>
        <p:spPr>
          <a:xfrm>
            <a:off x="8472264" y="1412776"/>
            <a:ext cx="2858655" cy="1143462"/>
          </a:xfrm>
          <a:prstGeom prst="rect">
            <a:avLst/>
          </a:prstGeom>
        </p:spPr>
      </p:pic>
      <p:cxnSp>
        <p:nvCxnSpPr>
          <p:cNvPr id="6" name="Gerader Verbinder 5">
            <a:extLst>
              <a:ext uri="{FF2B5EF4-FFF2-40B4-BE49-F238E27FC236}">
                <a16:creationId xmlns:a16="http://schemas.microsoft.com/office/drawing/2014/main" id="{56B8A9BE-9DEC-42E4-B8B7-36ED3E45AB12}"/>
              </a:ext>
            </a:extLst>
          </p:cNvPr>
          <p:cNvCxnSpPr/>
          <p:nvPr/>
        </p:nvCxnSpPr>
        <p:spPr>
          <a:xfrm>
            <a:off x="-96688" y="6525345"/>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691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49</a:t>
            </a:fld>
            <a:endParaRPr lang="en-GB" dirty="0"/>
          </a:p>
        </p:txBody>
      </p:sp>
      <p:graphicFrame>
        <p:nvGraphicFramePr>
          <p:cNvPr id="5" name="Chart 4"/>
          <p:cNvGraphicFramePr>
            <a:graphicFrameLocks/>
          </p:cNvGraphicFramePr>
          <p:nvPr>
            <p:extLst>
              <p:ext uri="{D42A27DB-BD31-4B8C-83A1-F6EECF244321}">
                <p14:modId xmlns:p14="http://schemas.microsoft.com/office/powerpoint/2010/main" val="461964066"/>
              </p:ext>
            </p:extLst>
          </p:nvPr>
        </p:nvGraphicFramePr>
        <p:xfrm>
          <a:off x="152844" y="0"/>
          <a:ext cx="11928648" cy="6453336"/>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7680176" y="692696"/>
            <a:ext cx="2931245" cy="1172498"/>
          </a:xfrm>
          <a:prstGeom prst="rect">
            <a:avLst/>
          </a:prstGeom>
        </p:spPr>
      </p:pic>
      <p:cxnSp>
        <p:nvCxnSpPr>
          <p:cNvPr id="7" name="Gerader Verbinder 6">
            <a:extLst>
              <a:ext uri="{FF2B5EF4-FFF2-40B4-BE49-F238E27FC236}">
                <a16:creationId xmlns:a16="http://schemas.microsoft.com/office/drawing/2014/main" id="{316866D8-37A0-46CB-918F-68B3736C34C7}"/>
              </a:ext>
            </a:extLst>
          </p:cNvPr>
          <p:cNvCxnSpPr/>
          <p:nvPr/>
        </p:nvCxnSpPr>
        <p:spPr>
          <a:xfrm>
            <a:off x="47328" y="6439997"/>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577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C1B7F79-E0F4-4D22-95CE-B8DCF6AF1F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2261" y="732766"/>
            <a:ext cx="5551701" cy="5533570"/>
          </a:xfrm>
          <a:prstGeom prst="rect">
            <a:avLst/>
          </a:prstGeom>
        </p:spPr>
      </p:pic>
      <p:pic>
        <p:nvPicPr>
          <p:cNvPr id="5" name="Grafik 4">
            <a:extLst>
              <a:ext uri="{FF2B5EF4-FFF2-40B4-BE49-F238E27FC236}">
                <a16:creationId xmlns:a16="http://schemas.microsoft.com/office/drawing/2014/main" id="{30ACB7E4-76AA-4B6D-8890-F3EE3AA84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716116"/>
            <a:ext cx="5551701" cy="5533570"/>
          </a:xfrm>
          <a:prstGeom prst="rect">
            <a:avLst/>
          </a:prstGeom>
        </p:spPr>
      </p:pic>
      <p:pic>
        <p:nvPicPr>
          <p:cNvPr id="8" name="Grafik 7">
            <a:extLst>
              <a:ext uri="{FF2B5EF4-FFF2-40B4-BE49-F238E27FC236}">
                <a16:creationId xmlns:a16="http://schemas.microsoft.com/office/drawing/2014/main" id="{0CBA2C7C-5906-41B9-8C42-CD8016A039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9"/>
          <a:stretch/>
        </p:blipFill>
        <p:spPr>
          <a:xfrm>
            <a:off x="6528048" y="692696"/>
            <a:ext cx="5184576" cy="5207995"/>
          </a:xfrm>
          <a:prstGeom prst="rect">
            <a:avLst/>
          </a:prstGeom>
        </p:spPr>
      </p:pic>
      <p:sp>
        <p:nvSpPr>
          <p:cNvPr id="10" name="Title 1">
            <a:extLst>
              <a:ext uri="{FF2B5EF4-FFF2-40B4-BE49-F238E27FC236}">
                <a16:creationId xmlns:a16="http://schemas.microsoft.com/office/drawing/2014/main" id="{29389CAB-EA08-46C4-BE99-4DCCEFB5254F}"/>
              </a:ext>
            </a:extLst>
          </p:cNvPr>
          <p:cNvSpPr>
            <a:spLocks noGrp="1"/>
          </p:cNvSpPr>
          <p:nvPr>
            <p:ph type="title"/>
          </p:nvPr>
        </p:nvSpPr>
        <p:spPr>
          <a:xfrm>
            <a:off x="1271464" y="163488"/>
            <a:ext cx="9865096" cy="457200"/>
          </a:xfrm>
        </p:spPr>
        <p:txBody>
          <a:bodyPr/>
          <a:lstStyle/>
          <a:p>
            <a:pPr>
              <a:lnSpc>
                <a:spcPct val="100000"/>
              </a:lnSpc>
            </a:pPr>
            <a:r>
              <a:rPr lang="en-US" sz="2000" dirty="0"/>
              <a:t>Developed MCNP models for two breeding concepts: TRTM and HCPB BB inside DONES TC Vertical cross-sections of the two MCNP models</a:t>
            </a:r>
          </a:p>
        </p:txBody>
      </p:sp>
      <p:sp>
        <p:nvSpPr>
          <p:cNvPr id="11" name="Rechteck 10">
            <a:extLst>
              <a:ext uri="{FF2B5EF4-FFF2-40B4-BE49-F238E27FC236}">
                <a16:creationId xmlns:a16="http://schemas.microsoft.com/office/drawing/2014/main" id="{E8B73394-3E9B-4F0A-97AC-29A1CEE59B8C}"/>
              </a:ext>
            </a:extLst>
          </p:cNvPr>
          <p:cNvSpPr/>
          <p:nvPr/>
        </p:nvSpPr>
        <p:spPr>
          <a:xfrm>
            <a:off x="2748708" y="6309320"/>
            <a:ext cx="869020" cy="369332"/>
          </a:xfrm>
          <a:prstGeom prst="rect">
            <a:avLst/>
          </a:prstGeom>
        </p:spPr>
        <p:txBody>
          <a:bodyPr wrap="none">
            <a:spAutoFit/>
          </a:bodyPr>
          <a:lstStyle/>
          <a:p>
            <a:r>
              <a:rPr lang="en-US" b="1" dirty="0">
                <a:highlight>
                  <a:srgbClr val="FFFF00"/>
                </a:highlight>
                <a:latin typeface="Times New Roman" panose="02020603050405020304" pitchFamily="18" charset="0"/>
                <a:cs typeface="Times New Roman" panose="02020603050405020304" pitchFamily="18" charset="0"/>
              </a:rPr>
              <a:t>TRTM</a:t>
            </a:r>
            <a:endParaRPr lang="en-US" dirty="0">
              <a:highlight>
                <a:srgbClr val="FFFF00"/>
              </a:highlight>
            </a:endParaRPr>
          </a:p>
        </p:txBody>
      </p:sp>
      <p:sp>
        <p:nvSpPr>
          <p:cNvPr id="12" name="Rechteck 11">
            <a:extLst>
              <a:ext uri="{FF2B5EF4-FFF2-40B4-BE49-F238E27FC236}">
                <a16:creationId xmlns:a16="http://schemas.microsoft.com/office/drawing/2014/main" id="{3F283FA8-242B-4B57-B5D7-EF2CC37509BB}"/>
              </a:ext>
            </a:extLst>
          </p:cNvPr>
          <p:cNvSpPr/>
          <p:nvPr/>
        </p:nvSpPr>
        <p:spPr>
          <a:xfrm>
            <a:off x="8403581" y="6309320"/>
            <a:ext cx="1249060" cy="369332"/>
          </a:xfrm>
          <a:prstGeom prst="rect">
            <a:avLst/>
          </a:prstGeom>
          <a:solidFill>
            <a:srgbClr val="FFFF00"/>
          </a:solidFill>
        </p:spPr>
        <p:txBody>
          <a:bodyPr wrap="none">
            <a:spAutoFit/>
          </a:bodyPr>
          <a:lstStyle/>
          <a:p>
            <a:r>
              <a:rPr lang="en-US" b="1" dirty="0">
                <a:latin typeface="Times New Roman" panose="02020603050405020304" pitchFamily="18" charset="0"/>
                <a:cs typeface="Times New Roman" panose="02020603050405020304" pitchFamily="18" charset="0"/>
              </a:rPr>
              <a:t>HCPB BB </a:t>
            </a:r>
            <a:endParaRPr lang="en-US" dirty="0">
              <a:highlight>
                <a:srgbClr val="FFFF00"/>
              </a:highlight>
            </a:endParaRPr>
          </a:p>
        </p:txBody>
      </p:sp>
    </p:spTree>
    <p:extLst>
      <p:ext uri="{BB962C8B-B14F-4D97-AF65-F5344CB8AC3E}">
        <p14:creationId xmlns:p14="http://schemas.microsoft.com/office/powerpoint/2010/main" val="1599516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50</a:t>
            </a:fld>
            <a:endParaRPr lang="en-GB" dirty="0"/>
          </a:p>
        </p:txBody>
      </p:sp>
      <p:graphicFrame>
        <p:nvGraphicFramePr>
          <p:cNvPr id="5" name="Chart 4"/>
          <p:cNvGraphicFramePr>
            <a:graphicFrameLocks/>
          </p:cNvGraphicFramePr>
          <p:nvPr>
            <p:extLst>
              <p:ext uri="{D42A27DB-BD31-4B8C-83A1-F6EECF244321}">
                <p14:modId xmlns:p14="http://schemas.microsoft.com/office/powerpoint/2010/main" val="444875729"/>
              </p:ext>
            </p:extLst>
          </p:nvPr>
        </p:nvGraphicFramePr>
        <p:xfrm>
          <a:off x="191344" y="162248"/>
          <a:ext cx="11761984" cy="636309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7536161" y="1058472"/>
            <a:ext cx="2808312" cy="1123324"/>
          </a:xfrm>
          <a:prstGeom prst="rect">
            <a:avLst/>
          </a:prstGeom>
        </p:spPr>
      </p:pic>
    </p:spTree>
    <p:extLst>
      <p:ext uri="{BB962C8B-B14F-4D97-AF65-F5344CB8AC3E}">
        <p14:creationId xmlns:p14="http://schemas.microsoft.com/office/powerpoint/2010/main" val="433379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9AF3A2B-40D0-46D4-B540-2D507F59569E}"/>
              </a:ext>
            </a:extLst>
          </p:cNvPr>
          <p:cNvSpPr/>
          <p:nvPr/>
        </p:nvSpPr>
        <p:spPr>
          <a:xfrm>
            <a:off x="479376" y="2824001"/>
            <a:ext cx="10562554"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The </a:t>
            </a:r>
            <a:r>
              <a:rPr lang="en-US" sz="1600" kern="0" dirty="0">
                <a:solidFill>
                  <a:srgbClr val="000000"/>
                </a:solidFill>
                <a:latin typeface="Times New Roman" panose="02020603050405020304" pitchFamily="18" charset="0"/>
                <a:cs typeface="Times New Roman" panose="02020603050405020304" pitchFamily="18" charset="0"/>
              </a:rPr>
              <a:t>MCNP</a:t>
            </a:r>
            <a:r>
              <a:rPr lang="en-US" sz="1600" dirty="0">
                <a:solidFill>
                  <a:srgbClr val="000000"/>
                </a:solidFill>
                <a:latin typeface="Times New Roman" panose="02020603050405020304" pitchFamily="18" charset="0"/>
                <a:cs typeface="Times New Roman" panose="02020603050405020304" pitchFamily="18" charset="0"/>
              </a:rPr>
              <a:t> mesh-tally reveled the dominancy of fast neutrons in the total neutron flux at the exit from NB shutter to CER in the initial model without any MFTM. By adding breeding modules the spectrum is getting softer, allowing to conduct experiments in CER (R160) requesting more thermal neutrons. For this reason HCPB BB module is preferential. </a:t>
            </a:r>
            <a:endParaRPr lang="en-US" sz="16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761B4B8F-2A4C-4CBE-8B64-9649721FA9B1}"/>
              </a:ext>
            </a:extLst>
          </p:cNvPr>
          <p:cNvSpPr>
            <a:spLocks noGrp="1"/>
          </p:cNvSpPr>
          <p:nvPr>
            <p:ph type="title"/>
          </p:nvPr>
        </p:nvSpPr>
        <p:spPr>
          <a:xfrm>
            <a:off x="1156325" y="83053"/>
            <a:ext cx="10153128" cy="457200"/>
          </a:xfrm>
        </p:spPr>
        <p:txBody>
          <a:bodyPr/>
          <a:lstStyle/>
          <a:p>
            <a:r>
              <a:rPr lang="en-GB" sz="3200" dirty="0"/>
              <a:t>Conclusions</a:t>
            </a:r>
            <a:endParaRPr lang="en-US" sz="3200" dirty="0"/>
          </a:p>
        </p:txBody>
      </p:sp>
      <p:sp>
        <p:nvSpPr>
          <p:cNvPr id="3" name="Rechteck 2">
            <a:extLst>
              <a:ext uri="{FF2B5EF4-FFF2-40B4-BE49-F238E27FC236}">
                <a16:creationId xmlns:a16="http://schemas.microsoft.com/office/drawing/2014/main" id="{F055127B-112D-4428-A2F4-859721BE3DAB}"/>
              </a:ext>
            </a:extLst>
          </p:cNvPr>
          <p:cNvSpPr/>
          <p:nvPr/>
        </p:nvSpPr>
        <p:spPr>
          <a:xfrm>
            <a:off x="622084" y="5643825"/>
            <a:ext cx="10729192" cy="1169551"/>
          </a:xfrm>
          <a:prstGeom prst="rect">
            <a:avLst/>
          </a:prstGeom>
        </p:spPr>
        <p:txBody>
          <a:bodyPr wrap="square">
            <a:spAutoFit/>
          </a:bodyPr>
          <a:lstStyle/>
          <a:p>
            <a:r>
              <a:rPr lang="en-GB" sz="1400" b="1" dirty="0" smtClean="0"/>
              <a:t>References</a:t>
            </a:r>
            <a:r>
              <a:rPr lang="en-GB" sz="1400" dirty="0" smtClean="0"/>
              <a:t>:</a:t>
            </a:r>
            <a:endParaRPr lang="en-GB" sz="1400" dirty="0"/>
          </a:p>
          <a:p>
            <a:r>
              <a:rPr lang="en-GB" sz="1400" b="1" dirty="0" smtClean="0"/>
              <a:t>[1] </a:t>
            </a:r>
            <a:r>
              <a:rPr lang="en-GB" sz="1400" dirty="0"/>
              <a:t>R. Knitter, M.H.H. Kolb, U. Kaufmann, A.A. </a:t>
            </a:r>
            <a:r>
              <a:rPr lang="en-GB" sz="1400" dirty="0" err="1"/>
              <a:t>Goraieb</a:t>
            </a:r>
            <a:r>
              <a:rPr lang="en-GB" sz="1400" dirty="0"/>
              <a:t>, Fabrication of modified lithium orthosilicate pebbles by addition of </a:t>
            </a:r>
            <a:r>
              <a:rPr lang="en-GB" sz="1400" dirty="0" err="1"/>
              <a:t>titania</a:t>
            </a:r>
            <a:r>
              <a:rPr lang="en-GB" sz="1400" dirty="0"/>
              <a:t>, J. </a:t>
            </a:r>
            <a:r>
              <a:rPr lang="en-GB" sz="1400" dirty="0" err="1"/>
              <a:t>Nucl</a:t>
            </a:r>
            <a:r>
              <a:rPr lang="en-GB" sz="1400" dirty="0"/>
              <a:t>. Mater. 442 (2013) 433–436, </a:t>
            </a:r>
            <a:r>
              <a:rPr lang="en-GB" sz="1400" dirty="0">
                <a:hlinkClick r:id="rId2"/>
              </a:rPr>
              <a:t>https://doi.org/10.1016/j.jnucmat.2012.10.034</a:t>
            </a:r>
            <a:r>
              <a:rPr lang="en-GB" sz="1400" dirty="0"/>
              <a:t>.</a:t>
            </a:r>
          </a:p>
          <a:p>
            <a:r>
              <a:rPr lang="en-GB" sz="1400" b="1" dirty="0" smtClean="0"/>
              <a:t>[2] </a:t>
            </a:r>
            <a:r>
              <a:rPr lang="en-GB" sz="1400" dirty="0"/>
              <a:t>Christopher K. Dorn, et al., A review of physical and mechanical properties of titanium beryllides with specific modern application of TiBe12,</a:t>
            </a:r>
          </a:p>
          <a:p>
            <a:r>
              <a:rPr lang="en-GB" sz="1400" dirty="0"/>
              <a:t>Fusion Engineering and Design, 84 (2009) 319-322, </a:t>
            </a:r>
            <a:r>
              <a:rPr lang="en-GB" sz="1400" dirty="0">
                <a:hlinkClick r:id="rId3"/>
              </a:rPr>
              <a:t>https://doi.org/10.1016/j.fusengdes.2008.11.009</a:t>
            </a:r>
            <a:endParaRPr lang="en-US" sz="1400" dirty="0"/>
          </a:p>
        </p:txBody>
      </p:sp>
      <p:sp>
        <p:nvSpPr>
          <p:cNvPr id="7" name="Rechteck 6">
            <a:extLst>
              <a:ext uri="{FF2B5EF4-FFF2-40B4-BE49-F238E27FC236}">
                <a16:creationId xmlns:a16="http://schemas.microsoft.com/office/drawing/2014/main" id="{E296A973-B0C7-4F07-9A22-5BBACD84F76F}"/>
              </a:ext>
            </a:extLst>
          </p:cNvPr>
          <p:cNvSpPr/>
          <p:nvPr/>
        </p:nvSpPr>
        <p:spPr>
          <a:xfrm>
            <a:off x="299356" y="692696"/>
            <a:ext cx="11593288" cy="2170851"/>
          </a:xfrm>
          <a:prstGeom prst="rect">
            <a:avLst/>
          </a:prstGeom>
        </p:spPr>
        <p:txBody>
          <a:bodyPr wrap="square">
            <a:spAutoFit/>
          </a:bodyPr>
          <a:lstStyle/>
          <a:p>
            <a:pPr marL="342900" lvl="0" indent="-342900" algn="just" eaLnBrk="0" hangingPunct="0">
              <a:spcBef>
                <a:spcPct val="20000"/>
              </a:spcBef>
              <a:spcAft>
                <a:spcPts val="1000"/>
              </a:spcAft>
              <a:buFont typeface="Arial" panose="020B0604020202020204" pitchFamily="34" charset="0"/>
              <a:buChar char="•"/>
            </a:pPr>
            <a:r>
              <a:rPr lang="en-US" sz="1600" dirty="0">
                <a:solidFill>
                  <a:prstClr val="black"/>
                </a:solidFill>
                <a:latin typeface="Times New Roman" panose="02020603050405020304" pitchFamily="18" charset="0"/>
                <a:ea typeface="MS Mincho"/>
                <a:cs typeface="Times New Roman" panose="02020603050405020304" pitchFamily="18" charset="0"/>
              </a:rPr>
              <a:t> Two MCNP neutronics models have been developed to simulate the radiation conditions in </a:t>
            </a:r>
            <a:r>
              <a:rPr lang="en-GB" sz="1600" dirty="0">
                <a:solidFill>
                  <a:prstClr val="black"/>
                </a:solidFill>
                <a:latin typeface="Times New Roman" panose="02020603050405020304" pitchFamily="18" charset="0"/>
                <a:ea typeface="MS Mincho"/>
                <a:cs typeface="Times New Roman" panose="02020603050405020304" pitchFamily="18" charset="0"/>
              </a:rPr>
              <a:t>DONES MFTM</a:t>
            </a:r>
            <a:r>
              <a:rPr lang="en-US" sz="1600" dirty="0">
                <a:solidFill>
                  <a:prstClr val="black"/>
                </a:solidFill>
                <a:latin typeface="Times New Roman" panose="02020603050405020304" pitchFamily="18" charset="0"/>
                <a:ea typeface="MS Mincho"/>
                <a:cs typeface="Times New Roman" panose="02020603050405020304" pitchFamily="18" charset="0"/>
              </a:rPr>
              <a:t> suitable for the breeding: </a:t>
            </a:r>
          </a:p>
          <a:p>
            <a:pPr marL="742950" lvl="1" indent="-285750" algn="just" eaLnBrk="0" hangingPunct="0">
              <a:spcBef>
                <a:spcPct val="20000"/>
              </a:spcBef>
              <a:spcAft>
                <a:spcPts val="1000"/>
              </a:spcAft>
              <a:buFont typeface="Arial" panose="020B0604020202020204" pitchFamily="34" charset="0"/>
              <a:buChar char="•"/>
            </a:pPr>
            <a:r>
              <a:rPr lang="en-US" sz="1600" b="1" dirty="0">
                <a:solidFill>
                  <a:srgbClr val="FF0000"/>
                </a:solidFill>
                <a:latin typeface="Times New Roman" panose="02020603050405020304" pitchFamily="18" charset="0"/>
                <a:cs typeface="Times New Roman" panose="02020603050405020304" pitchFamily="18" charset="0"/>
              </a:rPr>
              <a:t>Tritium Release Test Module (TRTM)</a:t>
            </a:r>
            <a:endParaRPr lang="en-US" sz="1600" dirty="0">
              <a:solidFill>
                <a:prstClr val="black"/>
              </a:solidFill>
              <a:latin typeface="Times New Roman" panose="02020603050405020304" pitchFamily="18" charset="0"/>
              <a:cs typeface="Times New Roman" panose="02020603050405020304" pitchFamily="18" charset="0"/>
            </a:endParaRPr>
          </a:p>
          <a:p>
            <a:pPr marL="742950" lvl="1" indent="-285750" algn="just" eaLnBrk="0" hangingPunct="0">
              <a:spcBef>
                <a:spcPct val="20000"/>
              </a:spcBef>
              <a:spcAft>
                <a:spcPts val="1000"/>
              </a:spcAft>
              <a:buFont typeface="Arial" panose="020B0604020202020204" pitchFamily="34" charset="0"/>
              <a:buChar char="•"/>
            </a:pPr>
            <a:r>
              <a:rPr lang="en-US" sz="1600" b="1" dirty="0">
                <a:solidFill>
                  <a:srgbClr val="FF0000"/>
                </a:solidFill>
                <a:latin typeface="Times New Roman" panose="02020603050405020304" pitchFamily="18" charset="0"/>
                <a:cs typeface="Times New Roman" panose="02020603050405020304" pitchFamily="18" charset="0"/>
              </a:rPr>
              <a:t>DEMO Helium Cooled Pebble Bed (HCPB) Breeding Blanket (BB) module</a:t>
            </a:r>
            <a:r>
              <a:rPr lang="en-US" sz="1600" b="1"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 7 full-size pins of  Advanced ceramic breeder ACB pebbles (lithium orthosilicate, 35mol% lithium </a:t>
            </a:r>
            <a:r>
              <a:rPr lang="en-US" sz="1600" dirty="0" err="1">
                <a:solidFill>
                  <a:prstClr val="black"/>
                </a:solidFill>
                <a:latin typeface="Times New Roman" panose="02020603050405020304" pitchFamily="18" charset="0"/>
                <a:cs typeface="Times New Roman" panose="02020603050405020304" pitchFamily="18" charset="0"/>
              </a:rPr>
              <a:t>metatitanate</a:t>
            </a:r>
            <a:r>
              <a:rPr lang="en-US" sz="1600" dirty="0">
                <a:solidFill>
                  <a:prstClr val="black"/>
                </a:solidFill>
                <a:latin typeface="Times New Roman" panose="02020603050405020304" pitchFamily="18" charset="0"/>
                <a:cs typeface="Times New Roman" panose="02020603050405020304" pitchFamily="18" charset="0"/>
              </a:rPr>
              <a:t>), Li4SiO4 +35% Li2TiO3, Li6 = 60% - </a:t>
            </a:r>
            <a:r>
              <a:rPr lang="en-US" sz="1600" b="1" dirty="0">
                <a:solidFill>
                  <a:prstClr val="black"/>
                </a:solidFill>
                <a:latin typeface="Times New Roman" panose="02020603050405020304" pitchFamily="18" charset="0"/>
                <a:cs typeface="Times New Roman" panose="02020603050405020304" pitchFamily="18" charset="0"/>
              </a:rPr>
              <a:t>Ref. </a:t>
            </a:r>
            <a:r>
              <a:rPr lang="en-US" sz="1600" b="1" dirty="0" smtClean="0">
                <a:solidFill>
                  <a:prstClr val="black"/>
                </a:solidFill>
                <a:latin typeface="Times New Roman" panose="02020603050405020304" pitchFamily="18" charset="0"/>
                <a:cs typeface="Times New Roman" panose="02020603050405020304" pitchFamily="18" charset="0"/>
              </a:rPr>
              <a:t>[1</a:t>
            </a:r>
            <a:r>
              <a:rPr lang="en-US" sz="1600" dirty="0" smtClean="0">
                <a:solidFill>
                  <a:prstClr val="black"/>
                </a:solidFill>
                <a:latin typeface="Times New Roman" panose="02020603050405020304" pitchFamily="18" charset="0"/>
                <a:cs typeface="Times New Roman" panose="02020603050405020304" pitchFamily="18" charset="0"/>
              </a:rPr>
              <a:t>]. </a:t>
            </a:r>
            <a:r>
              <a:rPr lang="en-GB" sz="1600" dirty="0">
                <a:solidFill>
                  <a:prstClr val="black"/>
                </a:solidFill>
                <a:latin typeface="Times New Roman" panose="02020603050405020304" pitchFamily="18" charset="0"/>
                <a:cs typeface="Times New Roman" panose="02020603050405020304" pitchFamily="18" charset="0"/>
              </a:rPr>
              <a:t>Titanium beryllide with the composition TiBe12 has been used for neutron multiplication. TiBe12 stands out from other beryllides for fusion because it has the highest neutron-multiplication characteristic, with the added benefit of higher temperature performance capability compared to beryllium metal</a:t>
            </a:r>
            <a:r>
              <a:rPr lang="en-GB" sz="1600" b="1" dirty="0">
                <a:solidFill>
                  <a:prstClr val="black"/>
                </a:solidFill>
                <a:latin typeface="Times New Roman" panose="02020603050405020304" pitchFamily="18" charset="0"/>
                <a:cs typeface="Times New Roman" panose="02020603050405020304" pitchFamily="18" charset="0"/>
              </a:rPr>
              <a:t> </a:t>
            </a:r>
            <a:r>
              <a:rPr lang="en-GB" sz="1600" b="1" dirty="0" smtClean="0">
                <a:solidFill>
                  <a:prstClr val="black"/>
                </a:solidFill>
                <a:latin typeface="Times New Roman" panose="02020603050405020304" pitchFamily="18" charset="0"/>
                <a:cs typeface="Times New Roman" panose="02020603050405020304" pitchFamily="18" charset="0"/>
              </a:rPr>
              <a:t>[2]</a:t>
            </a:r>
            <a:r>
              <a:rPr lang="en-GB" sz="1600" dirty="0" smtClean="0">
                <a:solidFill>
                  <a:prstClr val="black"/>
                </a:solidFill>
                <a:latin typeface="Times New Roman" panose="02020603050405020304" pitchFamily="18" charset="0"/>
                <a:cs typeface="Times New Roman" panose="02020603050405020304" pitchFamily="18" charset="0"/>
              </a:rPr>
              <a:t>.</a:t>
            </a:r>
            <a:endParaRPr lang="en-US" sz="2000" dirty="0"/>
          </a:p>
        </p:txBody>
      </p:sp>
      <p:graphicFrame>
        <p:nvGraphicFramePr>
          <p:cNvPr id="8" name="Tabelle 7">
            <a:extLst>
              <a:ext uri="{FF2B5EF4-FFF2-40B4-BE49-F238E27FC236}">
                <a16:creationId xmlns:a16="http://schemas.microsoft.com/office/drawing/2014/main" id="{042239FA-844B-466C-B6D2-253CCFB72AEB}"/>
              </a:ext>
            </a:extLst>
          </p:cNvPr>
          <p:cNvGraphicFramePr>
            <a:graphicFrameLocks noGrp="1"/>
          </p:cNvGraphicFramePr>
          <p:nvPr>
            <p:extLst>
              <p:ext uri="{D42A27DB-BD31-4B8C-83A1-F6EECF244321}">
                <p14:modId xmlns:p14="http://schemas.microsoft.com/office/powerpoint/2010/main" val="339978054"/>
              </p:ext>
            </p:extLst>
          </p:nvPr>
        </p:nvGraphicFramePr>
        <p:xfrm>
          <a:off x="749300" y="3735118"/>
          <a:ext cx="5346700" cy="918210"/>
        </p:xfrm>
        <a:graphic>
          <a:graphicData uri="http://schemas.openxmlformats.org/drawingml/2006/table">
            <a:tbl>
              <a:tblPr/>
              <a:tblGrid>
                <a:gridCol w="1701800">
                  <a:extLst>
                    <a:ext uri="{9D8B030D-6E8A-4147-A177-3AD203B41FA5}">
                      <a16:colId xmlns:a16="http://schemas.microsoft.com/office/drawing/2014/main" val="2282396822"/>
                    </a:ext>
                  </a:extLst>
                </a:gridCol>
                <a:gridCol w="1727200">
                  <a:extLst>
                    <a:ext uri="{9D8B030D-6E8A-4147-A177-3AD203B41FA5}">
                      <a16:colId xmlns:a16="http://schemas.microsoft.com/office/drawing/2014/main" val="2093674939"/>
                    </a:ext>
                  </a:extLst>
                </a:gridCol>
                <a:gridCol w="1917700">
                  <a:extLst>
                    <a:ext uri="{9D8B030D-6E8A-4147-A177-3AD203B41FA5}">
                      <a16:colId xmlns:a16="http://schemas.microsoft.com/office/drawing/2014/main" val="124252057"/>
                    </a:ext>
                  </a:extLst>
                </a:gridCol>
              </a:tblGrid>
              <a:tr h="365760">
                <a:tc>
                  <a:txBody>
                    <a:bodyPr/>
                    <a:lstStyle/>
                    <a:p>
                      <a:pPr algn="ctr" fontAlgn="ctr"/>
                      <a:r>
                        <a:rPr lang="en-GB" sz="1100" b="1" i="0" u="none" strike="noStrike" dirty="0">
                          <a:solidFill>
                            <a:srgbClr val="000000"/>
                          </a:solidFill>
                          <a:effectLst/>
                          <a:latin typeface="Calibri" panose="020F0502020204030204" pitchFamily="34" charset="0"/>
                        </a:rPr>
                        <a:t>Neutron broad group</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Percentage of the group in HCPB BB model</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Percentage of the group in TRTM model</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066339"/>
                  </a:ext>
                </a:extLst>
              </a:tr>
              <a:tr h="182880">
                <a:tc>
                  <a:txBody>
                    <a:bodyPr/>
                    <a:lstStyle/>
                    <a:p>
                      <a:pPr algn="ctr" fontAlgn="ctr"/>
                      <a:r>
                        <a:rPr lang="en-GB" sz="1100" b="1" i="0" u="none" strike="noStrike">
                          <a:solidFill>
                            <a:srgbClr val="000000"/>
                          </a:solidFill>
                          <a:effectLst/>
                          <a:latin typeface="Calibri" panose="020F0502020204030204" pitchFamily="34" charset="0"/>
                        </a:rPr>
                        <a:t>Fast</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100" b="1" i="0" u="none" strike="noStrike">
                          <a:solidFill>
                            <a:srgbClr val="000000"/>
                          </a:solidFill>
                          <a:effectLst/>
                          <a:latin typeface="Calibri" panose="020F0502020204030204" pitchFamily="34" charset="0"/>
                        </a:rPr>
                        <a:t>23.0%</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49.1%</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434742"/>
                  </a:ext>
                </a:extLst>
              </a:tr>
              <a:tr h="182880">
                <a:tc>
                  <a:txBody>
                    <a:bodyPr/>
                    <a:lstStyle/>
                    <a:p>
                      <a:pPr algn="ctr" fontAlgn="ctr"/>
                      <a:r>
                        <a:rPr lang="en-GB" sz="1100" b="1" i="0" u="none" strike="noStrike">
                          <a:solidFill>
                            <a:srgbClr val="000000"/>
                          </a:solidFill>
                          <a:effectLst/>
                          <a:latin typeface="Calibri" panose="020F0502020204030204" pitchFamily="34" charset="0"/>
                        </a:rPr>
                        <a:t>Epithermal</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100" b="1" i="0" u="none" strike="noStrike">
                          <a:solidFill>
                            <a:srgbClr val="000000"/>
                          </a:solidFill>
                          <a:effectLst/>
                          <a:latin typeface="Calibri" panose="020F0502020204030204" pitchFamily="34" charset="0"/>
                        </a:rPr>
                        <a:t>66.1%</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42.2%</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394909"/>
                  </a:ext>
                </a:extLst>
              </a:tr>
              <a:tr h="186690">
                <a:tc>
                  <a:txBody>
                    <a:bodyPr/>
                    <a:lstStyle/>
                    <a:p>
                      <a:pPr algn="ctr" fontAlgn="ctr"/>
                      <a:r>
                        <a:rPr lang="en-GB" sz="1100" b="1" i="0" u="none" strike="noStrike">
                          <a:solidFill>
                            <a:srgbClr val="000000"/>
                          </a:solidFill>
                          <a:effectLst/>
                          <a:latin typeface="Calibri" panose="020F0502020204030204" pitchFamily="34" charset="0"/>
                        </a:rPr>
                        <a:t>Thermal</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100" b="1" i="0" u="none" strike="noStrike">
                          <a:solidFill>
                            <a:srgbClr val="000000"/>
                          </a:solidFill>
                          <a:effectLst/>
                          <a:latin typeface="Calibri" panose="020F0502020204030204" pitchFamily="34" charset="0"/>
                        </a:rPr>
                        <a:t>10.9%</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8.7%</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573876"/>
                  </a:ext>
                </a:extLst>
              </a:tr>
            </a:tbl>
          </a:graphicData>
        </a:graphic>
      </p:graphicFrame>
      <p:graphicFrame>
        <p:nvGraphicFramePr>
          <p:cNvPr id="9" name="Tabelle 8">
            <a:extLst>
              <a:ext uri="{FF2B5EF4-FFF2-40B4-BE49-F238E27FC236}">
                <a16:creationId xmlns:a16="http://schemas.microsoft.com/office/drawing/2014/main" id="{559DDDB9-21E8-4D5B-8568-CCEBE46D118A}"/>
              </a:ext>
            </a:extLst>
          </p:cNvPr>
          <p:cNvGraphicFramePr>
            <a:graphicFrameLocks noGrp="1"/>
          </p:cNvGraphicFramePr>
          <p:nvPr>
            <p:extLst>
              <p:ext uri="{D42A27DB-BD31-4B8C-83A1-F6EECF244321}">
                <p14:modId xmlns:p14="http://schemas.microsoft.com/office/powerpoint/2010/main" val="1655594287"/>
              </p:ext>
            </p:extLst>
          </p:nvPr>
        </p:nvGraphicFramePr>
        <p:xfrm>
          <a:off x="7032104" y="3717032"/>
          <a:ext cx="3649588" cy="936296"/>
        </p:xfrm>
        <a:graphic>
          <a:graphicData uri="http://schemas.openxmlformats.org/drawingml/2006/table">
            <a:tbl>
              <a:tblPr/>
              <a:tblGrid>
                <a:gridCol w="1492276">
                  <a:extLst>
                    <a:ext uri="{9D8B030D-6E8A-4147-A177-3AD203B41FA5}">
                      <a16:colId xmlns:a16="http://schemas.microsoft.com/office/drawing/2014/main" val="2609904331"/>
                    </a:ext>
                  </a:extLst>
                </a:gridCol>
                <a:gridCol w="2157312">
                  <a:extLst>
                    <a:ext uri="{9D8B030D-6E8A-4147-A177-3AD203B41FA5}">
                      <a16:colId xmlns:a16="http://schemas.microsoft.com/office/drawing/2014/main" val="3467244296"/>
                    </a:ext>
                  </a:extLst>
                </a:gridCol>
              </a:tblGrid>
              <a:tr h="421946">
                <a:tc>
                  <a:txBody>
                    <a:bodyPr/>
                    <a:lstStyle/>
                    <a:p>
                      <a:pPr algn="ctr" fontAlgn="ctr"/>
                      <a:r>
                        <a:rPr lang="en-GB" sz="1100" b="1" i="0" u="none" strike="noStrike">
                          <a:solidFill>
                            <a:srgbClr val="000000"/>
                          </a:solidFill>
                          <a:effectLst/>
                          <a:latin typeface="Calibri" panose="020F0502020204030204" pitchFamily="34" charset="0"/>
                        </a:rPr>
                        <a:t>Neutron broad group</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Percentage of the group in model without any MFTM</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250758"/>
                  </a:ext>
                </a:extLst>
              </a:tr>
              <a:tr h="140649">
                <a:tc>
                  <a:txBody>
                    <a:bodyPr/>
                    <a:lstStyle/>
                    <a:p>
                      <a:pPr algn="l" fontAlgn="b"/>
                      <a:r>
                        <a:rPr lang="en-GB" sz="1100" b="1" i="0" u="none" strike="noStrike">
                          <a:solidFill>
                            <a:srgbClr val="000000"/>
                          </a:solidFill>
                          <a:effectLst/>
                          <a:latin typeface="Calibri" panose="020F0502020204030204" pitchFamily="34" charset="0"/>
                        </a:rPr>
                        <a:t>Fast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1" i="0" u="none" strike="noStrike">
                          <a:solidFill>
                            <a:srgbClr val="000000"/>
                          </a:solidFill>
                          <a:effectLst/>
                          <a:latin typeface="Calibri" panose="020F0502020204030204" pitchFamily="34" charset="0"/>
                        </a:rPr>
                        <a:t>88.5%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580407"/>
                  </a:ext>
                </a:extLst>
              </a:tr>
              <a:tr h="140649">
                <a:tc>
                  <a:txBody>
                    <a:bodyPr/>
                    <a:lstStyle/>
                    <a:p>
                      <a:pPr algn="l" fontAlgn="b"/>
                      <a:r>
                        <a:rPr lang="en-GB" sz="1100" b="1" i="0" u="none" strike="noStrike">
                          <a:solidFill>
                            <a:srgbClr val="000000"/>
                          </a:solidFill>
                          <a:effectLst/>
                          <a:latin typeface="Calibri" panose="020F0502020204030204" pitchFamily="34" charset="0"/>
                        </a:rPr>
                        <a:t>Epithermal</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1" i="0" u="none" strike="noStrike">
                          <a:solidFill>
                            <a:srgbClr val="000000"/>
                          </a:solidFill>
                          <a:effectLst/>
                          <a:latin typeface="Calibri" panose="020F0502020204030204" pitchFamily="34" charset="0"/>
                        </a:rPr>
                        <a:t>8.2%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093039"/>
                  </a:ext>
                </a:extLst>
              </a:tr>
              <a:tr h="143579">
                <a:tc>
                  <a:txBody>
                    <a:bodyPr/>
                    <a:lstStyle/>
                    <a:p>
                      <a:pPr algn="l" fontAlgn="b"/>
                      <a:r>
                        <a:rPr lang="en-GB" sz="1100" b="1" i="0" u="none" strike="noStrike">
                          <a:solidFill>
                            <a:srgbClr val="000000"/>
                          </a:solidFill>
                          <a:effectLst/>
                          <a:latin typeface="Calibri" panose="020F0502020204030204" pitchFamily="34" charset="0"/>
                        </a:rPr>
                        <a:t>Thermal</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1" i="0" u="none" strike="noStrike" dirty="0">
                          <a:solidFill>
                            <a:srgbClr val="000000"/>
                          </a:solidFill>
                          <a:effectLst/>
                          <a:latin typeface="Calibri" panose="020F0502020204030204" pitchFamily="34" charset="0"/>
                        </a:rPr>
                        <a:t>3.3%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83430"/>
                  </a:ext>
                </a:extLst>
              </a:tr>
            </a:tbl>
          </a:graphicData>
        </a:graphic>
      </p:graphicFrame>
      <p:sp>
        <p:nvSpPr>
          <p:cNvPr id="10" name="Pfeil: nach rechts 9">
            <a:extLst>
              <a:ext uri="{FF2B5EF4-FFF2-40B4-BE49-F238E27FC236}">
                <a16:creationId xmlns:a16="http://schemas.microsoft.com/office/drawing/2014/main" id="{1905F21F-2C27-458F-B9A5-6BBB4C02E57E}"/>
              </a:ext>
            </a:extLst>
          </p:cNvPr>
          <p:cNvSpPr/>
          <p:nvPr/>
        </p:nvSpPr>
        <p:spPr>
          <a:xfrm rot="10800000">
            <a:off x="3791744" y="4653328"/>
            <a:ext cx="4752528" cy="387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1" name="Textfeld 10">
            <a:extLst>
              <a:ext uri="{FF2B5EF4-FFF2-40B4-BE49-F238E27FC236}">
                <a16:creationId xmlns:a16="http://schemas.microsoft.com/office/drawing/2014/main" id="{B87F11E5-42B6-4A96-AF1C-6FE3900DDC56}"/>
              </a:ext>
            </a:extLst>
          </p:cNvPr>
          <p:cNvSpPr txBox="1"/>
          <p:nvPr/>
        </p:nvSpPr>
        <p:spPr>
          <a:xfrm>
            <a:off x="4277025" y="4662371"/>
            <a:ext cx="3533995" cy="369332"/>
          </a:xfrm>
          <a:prstGeom prst="rect">
            <a:avLst/>
          </a:prstGeom>
          <a:noFill/>
        </p:spPr>
        <p:txBody>
          <a:bodyPr wrap="square" rtlCol="0">
            <a:spAutoFit/>
          </a:bodyPr>
          <a:lstStyle/>
          <a:p>
            <a:pPr algn="ctr"/>
            <a:r>
              <a:rPr lang="en-US" dirty="0">
                <a:solidFill>
                  <a:schemeClr val="bg1"/>
                </a:solidFill>
              </a:rPr>
              <a:t>Spectrum is getting softer</a:t>
            </a:r>
          </a:p>
        </p:txBody>
      </p:sp>
      <p:sp>
        <p:nvSpPr>
          <p:cNvPr id="12" name="Textfeld 11">
            <a:extLst>
              <a:ext uri="{FF2B5EF4-FFF2-40B4-BE49-F238E27FC236}">
                <a16:creationId xmlns:a16="http://schemas.microsoft.com/office/drawing/2014/main" id="{ABF2DE76-B75D-4433-8BCA-A55143886F37}"/>
              </a:ext>
            </a:extLst>
          </p:cNvPr>
          <p:cNvSpPr txBox="1"/>
          <p:nvPr/>
        </p:nvSpPr>
        <p:spPr>
          <a:xfrm>
            <a:off x="686013" y="5085433"/>
            <a:ext cx="857833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One accelerator gives the peaking T-production rate of </a:t>
            </a:r>
            <a:r>
              <a:rPr lang="en-US" sz="1600" b="1" dirty="0"/>
              <a:t>1e12 atoms-T/g-ACB/s </a:t>
            </a:r>
            <a:r>
              <a:rPr lang="en-US" sz="1600" dirty="0"/>
              <a:t>in ACB of HCPB BB, by adding the second accelerator, the value is doubled: </a:t>
            </a:r>
            <a:r>
              <a:rPr lang="en-US" sz="1600" b="1" dirty="0"/>
              <a:t>2e12 atoms-T/g-ACB/s </a:t>
            </a:r>
            <a:r>
              <a:rPr lang="en-US" sz="1600" dirty="0"/>
              <a:t>in ACB of HCPB BB.</a:t>
            </a:r>
          </a:p>
        </p:txBody>
      </p:sp>
    </p:spTree>
    <p:extLst>
      <p:ext uri="{BB962C8B-B14F-4D97-AF65-F5344CB8AC3E}">
        <p14:creationId xmlns:p14="http://schemas.microsoft.com/office/powerpoint/2010/main" val="298490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F66540CD-5602-43D0-B939-CC4B2D0D5A59}"/>
              </a:ext>
            </a:extLst>
          </p:cNvPr>
          <p:cNvSpPr>
            <a:spLocks noGrp="1"/>
          </p:cNvSpPr>
          <p:nvPr>
            <p:ph type="ftr" sz="quarter" idx="10"/>
          </p:nvPr>
        </p:nvSpPr>
        <p:spPr/>
        <p:txBody>
          <a:bodyPr/>
          <a:lstStyle/>
          <a:p>
            <a:pPr>
              <a:defRPr/>
            </a:pPr>
            <a:r>
              <a:rPr lang="en-US"/>
              <a:t>A. Serikov</a:t>
            </a:r>
            <a:r>
              <a:rPr lang="pl-PL"/>
              <a:t> </a:t>
            </a:r>
            <a:r>
              <a:rPr lang="en-GB"/>
              <a:t>| </a:t>
            </a:r>
            <a:r>
              <a:rPr lang="en-US"/>
              <a:t>Second IFMIF-DONES Users Workshop, Granada, October 2023 </a:t>
            </a:r>
            <a:r>
              <a:rPr lang="pl-PL"/>
              <a:t> </a:t>
            </a:r>
            <a:r>
              <a:rPr lang="en-GB"/>
              <a:t>| Page </a:t>
            </a:r>
            <a:fld id="{4F66EC46-2A95-4ACB-80B2-DCC2083C3903}" type="slidenum">
              <a:rPr lang="en-GB" smtClean="0"/>
              <a:pPr>
                <a:defRPr/>
              </a:pPr>
              <a:t>6</a:t>
            </a:fld>
            <a:endParaRPr lang="en-GB" dirty="0"/>
          </a:p>
        </p:txBody>
      </p:sp>
      <p:pic>
        <p:nvPicPr>
          <p:cNvPr id="6" name="Grafik 5">
            <a:extLst>
              <a:ext uri="{FF2B5EF4-FFF2-40B4-BE49-F238E27FC236}">
                <a16:creationId xmlns:a16="http://schemas.microsoft.com/office/drawing/2014/main" id="{7B57B3C3-B537-4113-B982-50F51853F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8" y="0"/>
            <a:ext cx="8944880" cy="6858000"/>
          </a:xfrm>
          <a:prstGeom prst="rect">
            <a:avLst/>
          </a:prstGeom>
        </p:spPr>
      </p:pic>
      <p:sp>
        <p:nvSpPr>
          <p:cNvPr id="7" name="Rechteck 6">
            <a:extLst>
              <a:ext uri="{FF2B5EF4-FFF2-40B4-BE49-F238E27FC236}">
                <a16:creationId xmlns:a16="http://schemas.microsoft.com/office/drawing/2014/main" id="{074B9769-6CF4-42CC-8786-39D079ECA47D}"/>
              </a:ext>
            </a:extLst>
          </p:cNvPr>
          <p:cNvSpPr/>
          <p:nvPr/>
        </p:nvSpPr>
        <p:spPr>
          <a:xfrm>
            <a:off x="9048328" y="740640"/>
            <a:ext cx="2990736" cy="646331"/>
          </a:xfrm>
          <a:prstGeom prst="rect">
            <a:avLst/>
          </a:prstGeom>
          <a:solidFill>
            <a:srgbClr val="FFFF00"/>
          </a:solidFill>
        </p:spPr>
        <p:txBody>
          <a:bodyPr wrap="square">
            <a:spAutoFit/>
          </a:bodyPr>
          <a:lstStyle/>
          <a:p>
            <a:r>
              <a:rPr lang="en-US" b="1" dirty="0"/>
              <a:t>7 full-size pins of HCPB BB integrated inside DONES TC</a:t>
            </a:r>
          </a:p>
        </p:txBody>
      </p:sp>
      <p:sp>
        <p:nvSpPr>
          <p:cNvPr id="8" name="Textfeld 7">
            <a:extLst>
              <a:ext uri="{FF2B5EF4-FFF2-40B4-BE49-F238E27FC236}">
                <a16:creationId xmlns:a16="http://schemas.microsoft.com/office/drawing/2014/main" id="{6FFE429C-FA95-4740-8338-D504DAC64879}"/>
              </a:ext>
            </a:extLst>
          </p:cNvPr>
          <p:cNvSpPr txBox="1"/>
          <p:nvPr/>
        </p:nvSpPr>
        <p:spPr>
          <a:xfrm>
            <a:off x="9011284" y="1694242"/>
            <a:ext cx="2917364" cy="2644250"/>
          </a:xfrm>
          <a:prstGeom prst="rect">
            <a:avLst/>
          </a:prstGeom>
          <a:noFill/>
          <a:ln>
            <a:solidFill>
              <a:schemeClr val="accent1"/>
            </a:solidFill>
          </a:ln>
        </p:spPr>
        <p:txBody>
          <a:bodyPr wrap="square" rtlCol="0">
            <a:spAutoFit/>
          </a:bodyPr>
          <a:lstStyle/>
          <a:p>
            <a:pPr>
              <a:lnSpc>
                <a:spcPct val="150000"/>
              </a:lnSpc>
            </a:pPr>
            <a:r>
              <a:rPr lang="en-US" sz="1400" b="1" dirty="0"/>
              <a:t>EU DEMO HCPB BB design:</a:t>
            </a:r>
          </a:p>
          <a:p>
            <a:pPr marL="173038" indent="-173038">
              <a:lnSpc>
                <a:spcPct val="150000"/>
              </a:lnSpc>
              <a:buAutoNum type="arabicParenR"/>
            </a:pPr>
            <a:r>
              <a:rPr lang="en-US" sz="1400" b="1" dirty="0"/>
              <a:t>Advanced ceramic breeder ACB pebbles (lithium orthosilicate, 35mol% lithium </a:t>
            </a:r>
            <a:r>
              <a:rPr lang="en-US" sz="1400" b="1" dirty="0" err="1"/>
              <a:t>metatitanate</a:t>
            </a:r>
            <a:r>
              <a:rPr lang="en-US" sz="1400" b="1" dirty="0"/>
              <a:t>), </a:t>
            </a:r>
            <a:r>
              <a:rPr lang="it-IT" sz="1400" b="1" dirty="0"/>
              <a:t>Li4SiO4 +35% Li2TiO3, Li6 = 60% </a:t>
            </a:r>
            <a:r>
              <a:rPr lang="en-US" sz="1400" b="1" dirty="0"/>
              <a:t>dens = 1.753 g/cc;</a:t>
            </a:r>
          </a:p>
          <a:p>
            <a:pPr marL="173038" indent="-173038">
              <a:lnSpc>
                <a:spcPct val="150000"/>
              </a:lnSpc>
              <a:buAutoNum type="arabicParenR"/>
            </a:pPr>
            <a:r>
              <a:rPr lang="en-US" sz="1400" b="1" dirty="0"/>
              <a:t>Titanium beryllide;</a:t>
            </a:r>
          </a:p>
          <a:p>
            <a:pPr marL="173038" indent="-173038">
              <a:lnSpc>
                <a:spcPct val="150000"/>
              </a:lnSpc>
              <a:buAutoNum type="arabicParenR"/>
            </a:pPr>
            <a:r>
              <a:rPr lang="en-US" sz="1400" b="1" dirty="0"/>
              <a:t>Structural steel: Eurofer97.</a:t>
            </a:r>
          </a:p>
        </p:txBody>
      </p:sp>
      <p:sp>
        <p:nvSpPr>
          <p:cNvPr id="9" name="Textfeld 8">
            <a:extLst>
              <a:ext uri="{FF2B5EF4-FFF2-40B4-BE49-F238E27FC236}">
                <a16:creationId xmlns:a16="http://schemas.microsoft.com/office/drawing/2014/main" id="{90C2F74E-A546-4152-845D-0846D9CB8A5E}"/>
              </a:ext>
            </a:extLst>
          </p:cNvPr>
          <p:cNvSpPr txBox="1"/>
          <p:nvPr/>
        </p:nvSpPr>
        <p:spPr>
          <a:xfrm>
            <a:off x="9111210" y="4746630"/>
            <a:ext cx="2817438" cy="338554"/>
          </a:xfrm>
          <a:prstGeom prst="rect">
            <a:avLst/>
          </a:prstGeom>
          <a:noFill/>
          <a:ln>
            <a:solidFill>
              <a:schemeClr val="accent1"/>
            </a:solidFill>
          </a:ln>
        </p:spPr>
        <p:txBody>
          <a:bodyPr wrap="square" rtlCol="0">
            <a:spAutoFit/>
          </a:bodyPr>
          <a:lstStyle/>
          <a:p>
            <a:r>
              <a:rPr lang="en-US" sz="1600" b="1" dirty="0"/>
              <a:t>1)-blue, 2) –green, 3)- magenta </a:t>
            </a:r>
          </a:p>
        </p:txBody>
      </p:sp>
    </p:spTree>
    <p:extLst>
      <p:ext uri="{BB962C8B-B14F-4D97-AF65-F5344CB8AC3E}">
        <p14:creationId xmlns:p14="http://schemas.microsoft.com/office/powerpoint/2010/main" val="3905913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588C1-BC27-4F70-8ECE-96A944B5D2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7768" y="0"/>
            <a:ext cx="6522321" cy="6858000"/>
          </a:xfrm>
          <a:prstGeom prst="rect">
            <a:avLst/>
          </a:prstGeom>
        </p:spPr>
      </p:pic>
      <p:sp>
        <p:nvSpPr>
          <p:cNvPr id="7" name="TextBox 6">
            <a:extLst>
              <a:ext uri="{FF2B5EF4-FFF2-40B4-BE49-F238E27FC236}">
                <a16:creationId xmlns:a16="http://schemas.microsoft.com/office/drawing/2014/main" id="{18647275-F070-4C22-841A-8CD230BBA168}"/>
              </a:ext>
            </a:extLst>
          </p:cNvPr>
          <p:cNvSpPr txBox="1"/>
          <p:nvPr/>
        </p:nvSpPr>
        <p:spPr>
          <a:xfrm>
            <a:off x="47328" y="980728"/>
            <a:ext cx="3739520" cy="2585323"/>
          </a:xfrm>
          <a:prstGeom prst="rect">
            <a:avLst/>
          </a:prstGeom>
          <a:noFill/>
        </p:spPr>
        <p:txBody>
          <a:bodyPr wrap="square">
            <a:spAutoFit/>
          </a:bodyPr>
          <a:lstStyle/>
          <a:p>
            <a:pPr marL="285750" indent="-285750">
              <a:buFont typeface="Arial" panose="020B0604020202020204" pitchFamily="34" charset="0"/>
              <a:buChar char="•"/>
            </a:pPr>
            <a:r>
              <a:rPr lang="en-US" b="1" u="sng" dirty="0">
                <a:solidFill>
                  <a:srgbClr val="FF0000"/>
                </a:solidFill>
              </a:rPr>
              <a:t>Nuclear heat map </a:t>
            </a:r>
            <a:r>
              <a:rPr lang="en-US" b="1" dirty="0"/>
              <a:t>overlayed with the BB pin geometry modeled with MCNP.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overlayed map represents the nuclear heat in Be12Ti calculated at the first wall of the HCPB BB model with 7 full-size breeder pins.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05572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95F77-66D6-4BB1-AD17-443759F122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8843"/>
            <a:ext cx="12192000" cy="6600314"/>
          </a:xfrm>
          <a:prstGeom prst="rect">
            <a:avLst/>
          </a:prstGeom>
        </p:spPr>
      </p:pic>
      <p:sp>
        <p:nvSpPr>
          <p:cNvPr id="4" name="TextBox 3">
            <a:extLst>
              <a:ext uri="{FF2B5EF4-FFF2-40B4-BE49-F238E27FC236}">
                <a16:creationId xmlns:a16="http://schemas.microsoft.com/office/drawing/2014/main" id="{06AB0B5E-6678-440E-A9C0-FE5F6267B62D}"/>
              </a:ext>
            </a:extLst>
          </p:cNvPr>
          <p:cNvSpPr txBox="1"/>
          <p:nvPr/>
        </p:nvSpPr>
        <p:spPr>
          <a:xfrm>
            <a:off x="4080217" y="3480816"/>
            <a:ext cx="942887" cy="338554"/>
          </a:xfrm>
          <a:prstGeom prst="rect">
            <a:avLst/>
          </a:prstGeom>
          <a:noFill/>
        </p:spPr>
        <p:txBody>
          <a:bodyPr wrap="none" rtlCol="0">
            <a:spAutoFit/>
          </a:bodyPr>
          <a:lstStyle/>
          <a:p>
            <a:r>
              <a:rPr lang="en-US" sz="1600" dirty="0">
                <a:solidFill>
                  <a:schemeClr val="bg1"/>
                </a:solidFill>
              </a:rPr>
              <a:t>Y=3.7 cm</a:t>
            </a:r>
          </a:p>
        </p:txBody>
      </p:sp>
      <p:sp>
        <p:nvSpPr>
          <p:cNvPr id="5" name="TextBox 4">
            <a:extLst>
              <a:ext uri="{FF2B5EF4-FFF2-40B4-BE49-F238E27FC236}">
                <a16:creationId xmlns:a16="http://schemas.microsoft.com/office/drawing/2014/main" id="{745FFCFE-D7C2-453C-BFE3-111154919375}"/>
              </a:ext>
            </a:extLst>
          </p:cNvPr>
          <p:cNvSpPr txBox="1"/>
          <p:nvPr/>
        </p:nvSpPr>
        <p:spPr>
          <a:xfrm>
            <a:off x="256032" y="725424"/>
            <a:ext cx="5801140" cy="523220"/>
          </a:xfrm>
          <a:prstGeom prst="rect">
            <a:avLst/>
          </a:prstGeom>
          <a:noFill/>
        </p:spPr>
        <p:txBody>
          <a:bodyPr wrap="none" rtlCol="0">
            <a:spAutoFit/>
          </a:bodyPr>
          <a:lstStyle/>
          <a:p>
            <a:r>
              <a:rPr lang="en-US" sz="1400" dirty="0">
                <a:solidFill>
                  <a:schemeClr val="bg1"/>
                </a:solidFill>
              </a:rPr>
              <a:t>Heating data along the axial line at a distance of Y=3.7 from the central x-axis.</a:t>
            </a:r>
          </a:p>
          <a:p>
            <a:r>
              <a:rPr lang="en-US" sz="1400" dirty="0">
                <a:solidFill>
                  <a:schemeClr val="bg1"/>
                </a:solidFill>
              </a:rPr>
              <a:t> That is the distance of Li-ceramic pebbles.</a:t>
            </a:r>
          </a:p>
        </p:txBody>
      </p:sp>
      <p:cxnSp>
        <p:nvCxnSpPr>
          <p:cNvPr id="7" name="Straight Arrow Connector 6">
            <a:extLst>
              <a:ext uri="{FF2B5EF4-FFF2-40B4-BE49-F238E27FC236}">
                <a16:creationId xmlns:a16="http://schemas.microsoft.com/office/drawing/2014/main" id="{BF2FABC3-D9DC-4037-B620-5C96F3CDD2DB}"/>
              </a:ext>
            </a:extLst>
          </p:cNvPr>
          <p:cNvCxnSpPr/>
          <p:nvPr/>
        </p:nvCxnSpPr>
        <p:spPr>
          <a:xfrm flipV="1">
            <a:off x="5023104" y="3553968"/>
            <a:ext cx="0" cy="2654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A88D561-3053-404C-B5AE-1008CCA1D556}"/>
              </a:ext>
            </a:extLst>
          </p:cNvPr>
          <p:cNvCxnSpPr>
            <a:cxnSpLocks/>
          </p:cNvCxnSpPr>
          <p:nvPr/>
        </p:nvCxnSpPr>
        <p:spPr>
          <a:xfrm>
            <a:off x="5023104" y="3819370"/>
            <a:ext cx="123003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56D582C-83DE-4637-81A9-6370B6ABBC7C}"/>
              </a:ext>
            </a:extLst>
          </p:cNvPr>
          <p:cNvSpPr txBox="1"/>
          <p:nvPr/>
        </p:nvSpPr>
        <p:spPr>
          <a:xfrm>
            <a:off x="5998464" y="3819370"/>
            <a:ext cx="304800" cy="369332"/>
          </a:xfrm>
          <a:prstGeom prst="rect">
            <a:avLst/>
          </a:prstGeom>
          <a:noFill/>
        </p:spPr>
        <p:txBody>
          <a:bodyPr wrap="square">
            <a:spAutoFit/>
          </a:bodyPr>
          <a:lstStyle/>
          <a:p>
            <a:r>
              <a:rPr lang="en-US" sz="1800" dirty="0">
                <a:solidFill>
                  <a:schemeClr val="bg1"/>
                </a:solidFill>
              </a:rPr>
              <a:t>X</a:t>
            </a:r>
            <a:endParaRPr lang="en-US" dirty="0"/>
          </a:p>
        </p:txBody>
      </p:sp>
      <p:sp>
        <p:nvSpPr>
          <p:cNvPr id="13" name="TextBox 12">
            <a:extLst>
              <a:ext uri="{FF2B5EF4-FFF2-40B4-BE49-F238E27FC236}">
                <a16:creationId xmlns:a16="http://schemas.microsoft.com/office/drawing/2014/main" id="{E955A317-BF2A-4061-97FF-ADA64479977A}"/>
              </a:ext>
            </a:extLst>
          </p:cNvPr>
          <p:cNvSpPr txBox="1"/>
          <p:nvPr/>
        </p:nvSpPr>
        <p:spPr>
          <a:xfrm>
            <a:off x="4885944" y="3776995"/>
            <a:ext cx="365760" cy="307777"/>
          </a:xfrm>
          <a:prstGeom prst="rect">
            <a:avLst/>
          </a:prstGeom>
          <a:noFill/>
        </p:spPr>
        <p:txBody>
          <a:bodyPr wrap="square">
            <a:spAutoFit/>
          </a:bodyPr>
          <a:lstStyle/>
          <a:p>
            <a:r>
              <a:rPr lang="en-US" sz="1400" dirty="0">
                <a:solidFill>
                  <a:schemeClr val="bg1"/>
                </a:solidFill>
              </a:rPr>
              <a:t>0</a:t>
            </a:r>
          </a:p>
        </p:txBody>
      </p:sp>
    </p:spTree>
    <p:extLst>
      <p:ext uri="{BB962C8B-B14F-4D97-AF65-F5344CB8AC3E}">
        <p14:creationId xmlns:p14="http://schemas.microsoft.com/office/powerpoint/2010/main" val="2498448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0ED357-0270-4CA1-8536-BE363DFF39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3379" y="0"/>
            <a:ext cx="6145241" cy="6858000"/>
          </a:xfrm>
          <a:prstGeom prst="rect">
            <a:avLst/>
          </a:prstGeom>
        </p:spPr>
      </p:pic>
      <p:sp>
        <p:nvSpPr>
          <p:cNvPr id="4" name="Rectangle 3">
            <a:extLst>
              <a:ext uri="{FF2B5EF4-FFF2-40B4-BE49-F238E27FC236}">
                <a16:creationId xmlns:a16="http://schemas.microsoft.com/office/drawing/2014/main" id="{8F608269-3B13-4827-A8D4-78D29FE3041F}"/>
              </a:ext>
            </a:extLst>
          </p:cNvPr>
          <p:cNvSpPr/>
          <p:nvPr/>
        </p:nvSpPr>
        <p:spPr>
          <a:xfrm>
            <a:off x="3377184" y="144791"/>
            <a:ext cx="251514" cy="436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 name="Rectangle 4">
            <a:extLst>
              <a:ext uri="{FF2B5EF4-FFF2-40B4-BE49-F238E27FC236}">
                <a16:creationId xmlns:a16="http://schemas.microsoft.com/office/drawing/2014/main" id="{A828A214-1565-49DC-AE21-4E5BFA135E02}"/>
              </a:ext>
            </a:extLst>
          </p:cNvPr>
          <p:cNvSpPr/>
          <p:nvPr/>
        </p:nvSpPr>
        <p:spPr>
          <a:xfrm>
            <a:off x="5992938" y="2910205"/>
            <a:ext cx="2901125" cy="1703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6" name="TextBox 5">
            <a:extLst>
              <a:ext uri="{FF2B5EF4-FFF2-40B4-BE49-F238E27FC236}">
                <a16:creationId xmlns:a16="http://schemas.microsoft.com/office/drawing/2014/main" id="{8FEF6530-97FE-4DA9-AB59-8F7FD6C3EA66}"/>
              </a:ext>
            </a:extLst>
          </p:cNvPr>
          <p:cNvSpPr txBox="1"/>
          <p:nvPr/>
        </p:nvSpPr>
        <p:spPr>
          <a:xfrm>
            <a:off x="4770209" y="2327310"/>
            <a:ext cx="335348" cy="338554"/>
          </a:xfrm>
          <a:prstGeom prst="rect">
            <a:avLst/>
          </a:prstGeom>
          <a:noFill/>
        </p:spPr>
        <p:txBody>
          <a:bodyPr wrap="none" rtlCol="0">
            <a:spAutoFit/>
          </a:bodyPr>
          <a:lstStyle/>
          <a:p>
            <a:r>
              <a:rPr lang="en-US" sz="1600" b="1" dirty="0"/>
              <a:t>1 </a:t>
            </a:r>
          </a:p>
        </p:txBody>
      </p:sp>
      <p:sp>
        <p:nvSpPr>
          <p:cNvPr id="8" name="TextBox 7">
            <a:extLst>
              <a:ext uri="{FF2B5EF4-FFF2-40B4-BE49-F238E27FC236}">
                <a16:creationId xmlns:a16="http://schemas.microsoft.com/office/drawing/2014/main" id="{8650B227-E779-4F17-99E1-4077DC6DEA40}"/>
              </a:ext>
            </a:extLst>
          </p:cNvPr>
          <p:cNvSpPr txBox="1"/>
          <p:nvPr/>
        </p:nvSpPr>
        <p:spPr>
          <a:xfrm>
            <a:off x="4625778" y="3152001"/>
            <a:ext cx="288862" cy="338554"/>
          </a:xfrm>
          <a:prstGeom prst="rect">
            <a:avLst/>
          </a:prstGeom>
          <a:noFill/>
        </p:spPr>
        <p:txBody>
          <a:bodyPr wrap="none" rtlCol="0">
            <a:spAutoFit/>
          </a:bodyPr>
          <a:lstStyle/>
          <a:p>
            <a:r>
              <a:rPr lang="en-US" sz="1600" b="1" dirty="0"/>
              <a:t>2</a:t>
            </a:r>
          </a:p>
        </p:txBody>
      </p:sp>
      <p:sp>
        <p:nvSpPr>
          <p:cNvPr id="9" name="TextBox 8">
            <a:extLst>
              <a:ext uri="{FF2B5EF4-FFF2-40B4-BE49-F238E27FC236}">
                <a16:creationId xmlns:a16="http://schemas.microsoft.com/office/drawing/2014/main" id="{861068D7-2B9D-4782-BF69-1745EA4941D2}"/>
              </a:ext>
            </a:extLst>
          </p:cNvPr>
          <p:cNvSpPr txBox="1"/>
          <p:nvPr/>
        </p:nvSpPr>
        <p:spPr>
          <a:xfrm>
            <a:off x="4600130" y="3490555"/>
            <a:ext cx="288862" cy="338554"/>
          </a:xfrm>
          <a:prstGeom prst="rect">
            <a:avLst/>
          </a:prstGeom>
          <a:noFill/>
        </p:spPr>
        <p:txBody>
          <a:bodyPr wrap="none" rtlCol="0">
            <a:spAutoFit/>
          </a:bodyPr>
          <a:lstStyle/>
          <a:p>
            <a:r>
              <a:rPr lang="en-US" sz="1600" b="1" dirty="0"/>
              <a:t>3</a:t>
            </a:r>
          </a:p>
        </p:txBody>
      </p:sp>
      <p:sp>
        <p:nvSpPr>
          <p:cNvPr id="10" name="TextBox 9">
            <a:extLst>
              <a:ext uri="{FF2B5EF4-FFF2-40B4-BE49-F238E27FC236}">
                <a16:creationId xmlns:a16="http://schemas.microsoft.com/office/drawing/2014/main" id="{60D2CA48-B160-49BA-81FF-55BEC658A956}"/>
              </a:ext>
            </a:extLst>
          </p:cNvPr>
          <p:cNvSpPr txBox="1"/>
          <p:nvPr/>
        </p:nvSpPr>
        <p:spPr>
          <a:xfrm>
            <a:off x="4533074" y="3829109"/>
            <a:ext cx="288862" cy="338554"/>
          </a:xfrm>
          <a:prstGeom prst="rect">
            <a:avLst/>
          </a:prstGeom>
          <a:noFill/>
        </p:spPr>
        <p:txBody>
          <a:bodyPr wrap="none" rtlCol="0">
            <a:spAutoFit/>
          </a:bodyPr>
          <a:lstStyle/>
          <a:p>
            <a:r>
              <a:rPr lang="en-US" sz="1600" b="1" dirty="0"/>
              <a:t>4</a:t>
            </a:r>
          </a:p>
        </p:txBody>
      </p:sp>
      <p:sp>
        <p:nvSpPr>
          <p:cNvPr id="11" name="TextBox 10">
            <a:extLst>
              <a:ext uri="{FF2B5EF4-FFF2-40B4-BE49-F238E27FC236}">
                <a16:creationId xmlns:a16="http://schemas.microsoft.com/office/drawing/2014/main" id="{8D060959-AA9B-4B4C-91A8-01E4E1F63A12}"/>
              </a:ext>
            </a:extLst>
          </p:cNvPr>
          <p:cNvSpPr txBox="1"/>
          <p:nvPr/>
        </p:nvSpPr>
        <p:spPr>
          <a:xfrm>
            <a:off x="4709314" y="1573258"/>
            <a:ext cx="4856414" cy="584775"/>
          </a:xfrm>
          <a:prstGeom prst="rect">
            <a:avLst/>
          </a:prstGeom>
          <a:noFill/>
        </p:spPr>
        <p:txBody>
          <a:bodyPr wrap="square" rtlCol="0">
            <a:spAutoFit/>
          </a:bodyPr>
          <a:lstStyle/>
          <a:p>
            <a:r>
              <a:rPr lang="en-US" sz="1600" b="1" dirty="0"/>
              <a:t>Four axial profiles of volumetric nuclear heating (W/cc) in separate materials</a:t>
            </a:r>
          </a:p>
        </p:txBody>
      </p:sp>
    </p:spTree>
    <p:extLst>
      <p:ext uri="{BB962C8B-B14F-4D97-AF65-F5344CB8AC3E}">
        <p14:creationId xmlns:p14="http://schemas.microsoft.com/office/powerpoint/2010/main" val="3071887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3229</Words>
  <Application>Microsoft Office PowerPoint</Application>
  <PresentationFormat>Widescreen</PresentationFormat>
  <Paragraphs>347</Paragraphs>
  <Slides>51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Courier New</vt:lpstr>
      <vt:lpstr>MS Mincho</vt:lpstr>
      <vt:lpstr>Times New Roman</vt:lpstr>
      <vt:lpstr>Wingdings</vt:lpstr>
      <vt:lpstr>Office Theme</vt:lpstr>
      <vt:lpstr>Impact of installation of the Tritium Release Test Module in the IFMIF-DONES Test Cell on the neutron spectra inside the Complementary Experiments Room collimated by Neutron Beam Tube and Shutter</vt:lpstr>
      <vt:lpstr>PowerPoint Presentation</vt:lpstr>
      <vt:lpstr>Introduction</vt:lpstr>
      <vt:lpstr>Developed MCNP models for two breeding concepts: TRTM and HCPB BB inside DONES TC Horizontal cross-sections of the two MCNP models</vt:lpstr>
      <vt:lpstr>Developed MCNP models for two breeding concepts: TRTM and HCPB BB inside DONES TC Vertical cross-sections of the two MCNP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T-production rate in ACB pebbles map with 1D plot along the axial line at a distance of Y=3.7 from the central x-axis. Case of one accelerator beam run I=125 mA</vt:lpstr>
      <vt:lpstr>T-production rate in ACB pebbles map with 1D plot along the axial line at a distance of Y=3.7 from the central x-axis. Case of two accelerators’ beam run I=250 mA</vt:lpstr>
      <vt:lpstr>PowerPoint Presentation</vt:lpstr>
      <vt:lpstr>CAD model of the actual design of RBSB</vt:lpstr>
      <vt:lpstr>MCNP material numbers set at horizontal cut pz=0:</vt:lpstr>
      <vt:lpstr>Neutron flux computations in TC-CER using the MCNP mesh-tallies</vt:lpstr>
      <vt:lpstr>Collimated neutrons in CER : Neutron Beam Tube and Shutter (NBT &amp; S) system</vt:lpstr>
      <vt:lpstr>Neutron dose rate maps for two positions of the NB shutter</vt:lpstr>
      <vt:lpstr>PowerPoint Presentation</vt:lpstr>
      <vt:lpstr>PowerPoint Presentation</vt:lpstr>
      <vt:lpstr>High resolution (2-cm) mesh-tally around NB-shutter</vt:lpstr>
      <vt:lpstr>High resolution (2-cm) mesh-tally around NB-shutter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detectors in open NB-shutter configuration (two spheres and four disks)</vt:lpstr>
      <vt:lpstr>Disk detectors at the entrance to CER (R160)</vt:lpstr>
      <vt:lpstr>Disk detectors at the entrance to CER (R160)</vt:lpstr>
      <vt:lpstr>Volumes of disk detectors at the entrance to CER (R160)</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Kinga Gal</dc:creator>
  <cp:lastModifiedBy>x</cp:lastModifiedBy>
  <cp:revision>812</cp:revision>
  <cp:lastPrinted>2022-05-18T13:51:01Z</cp:lastPrinted>
  <dcterms:created xsi:type="dcterms:W3CDTF">2014-10-27T16:40:37Z</dcterms:created>
  <dcterms:modified xsi:type="dcterms:W3CDTF">2023-11-12T05:45:37Z</dcterms:modified>
</cp:coreProperties>
</file>