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70" r:id="rId4"/>
    <p:sldId id="256" r:id="rId5"/>
    <p:sldId id="257" r:id="rId6"/>
    <p:sldId id="271" r:id="rId7"/>
    <p:sldId id="266" r:id="rId8"/>
    <p:sldId id="269" r:id="rId9"/>
    <p:sldId id="264" r:id="rId10"/>
    <p:sldId id="265" r:id="rId11"/>
    <p:sldId id="273" r:id="rId12"/>
    <p:sldId id="258" r:id="rId13"/>
    <p:sldId id="277" r:id="rId14"/>
    <p:sldId id="274" r:id="rId15"/>
    <p:sldId id="260" r:id="rId16"/>
    <p:sldId id="261" r:id="rId17"/>
    <p:sldId id="275" r:id="rId18"/>
    <p:sldId id="262" r:id="rId19"/>
    <p:sldId id="276" r:id="rId20"/>
    <p:sldId id="26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33E8E-C53F-4180-8BDB-2CEE2ECD196C}" type="doc">
      <dgm:prSet loTypeId="urn:microsoft.com/office/officeart/2005/8/layout/vList4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5A7B6DF-0C2C-4D66-A07A-78878FD1206B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baseline="30000" dirty="0" smtClean="0">
              <a:latin typeface="+mj-lt"/>
              <a:cs typeface="Arial"/>
              <a:sym typeface="Arial"/>
            </a:rPr>
            <a:t>99m</a:t>
          </a:r>
          <a:r>
            <a:rPr lang="es-ES" sz="2000" b="1" dirty="0" smtClean="0">
              <a:latin typeface="+mj-lt"/>
              <a:cs typeface="Arial"/>
              <a:sym typeface="Arial"/>
            </a:rPr>
            <a:t>Tc </a:t>
          </a:r>
          <a:r>
            <a:rPr lang="es-ES" sz="2000" b="1" dirty="0">
              <a:latin typeface="+mj-lt"/>
              <a:cs typeface="Arial"/>
              <a:sym typeface="Arial"/>
            </a:rPr>
            <a:t>are </a:t>
          </a:r>
          <a:r>
            <a:rPr lang="es-ES" sz="2000" b="1" dirty="0" err="1">
              <a:latin typeface="+mj-lt"/>
              <a:cs typeface="Arial"/>
              <a:sym typeface="Arial"/>
            </a:rPr>
            <a:t>used</a:t>
          </a:r>
          <a:r>
            <a:rPr lang="es-ES" sz="2000" b="1" dirty="0">
              <a:latin typeface="+mj-lt"/>
              <a:cs typeface="Arial"/>
              <a:sym typeface="Arial"/>
            </a:rPr>
            <a:t> </a:t>
          </a:r>
          <a:r>
            <a:rPr lang="en-US" sz="2000" b="1" dirty="0">
              <a:latin typeface="+mj-lt"/>
              <a:cs typeface="Arial"/>
              <a:sym typeface="Arial"/>
            </a:rPr>
            <a:t>in Single Photon Emission Computed Tomography (SPECT) Thanks to its short half-life T1/2 (6 h) and the 140 </a:t>
          </a:r>
          <a:r>
            <a:rPr lang="en-US" sz="2000" b="1" dirty="0" err="1">
              <a:latin typeface="+mj-lt"/>
              <a:cs typeface="Arial"/>
              <a:sym typeface="Arial"/>
            </a:rPr>
            <a:t>keV</a:t>
          </a:r>
          <a:r>
            <a:rPr lang="en-US" sz="2000" b="1" dirty="0">
              <a:latin typeface="+mj-lt"/>
              <a:cs typeface="Arial"/>
              <a:sym typeface="Arial"/>
            </a:rPr>
            <a:t> γ-ray emission </a:t>
          </a:r>
          <a:endParaRPr lang="es-ES" sz="2000" b="1" dirty="0">
            <a:latin typeface="+mj-lt"/>
            <a:cs typeface="Arial"/>
          </a:endParaRPr>
        </a:p>
      </dgm:t>
    </dgm:pt>
    <dgm:pt modelId="{0291BB15-1740-455E-A973-9EF36FB4CDD9}" type="parTrans" cxnId="{B9BE2494-088D-4026-8DC3-4D119E1CD865}">
      <dgm:prSet/>
      <dgm:spPr/>
      <dgm:t>
        <a:bodyPr/>
        <a:lstStyle/>
        <a:p>
          <a:endParaRPr lang="es-ES"/>
        </a:p>
      </dgm:t>
    </dgm:pt>
    <dgm:pt modelId="{48B7E387-8964-43E8-8D10-E2D5E22F2B66}" type="sibTrans" cxnId="{B9BE2494-088D-4026-8DC3-4D119E1CD865}">
      <dgm:prSet/>
      <dgm:spPr/>
      <dgm:t>
        <a:bodyPr/>
        <a:lstStyle/>
        <a:p>
          <a:endParaRPr lang="es-ES"/>
        </a:p>
      </dgm:t>
    </dgm:pt>
    <dgm:pt modelId="{2BA63347-896C-4287-A401-0F4D9E66CA05}">
      <dgm:prSet phldrT="[Texto]" custT="1"/>
      <dgm:spPr>
        <a:solidFill>
          <a:srgbClr val="002060"/>
        </a:solidFill>
      </dgm:spPr>
      <dgm:t>
        <a:bodyPr/>
        <a:lstStyle/>
        <a:p>
          <a:r>
            <a:rPr lang="en-US" sz="2000" b="1" dirty="0">
              <a:latin typeface="+mj-lt"/>
              <a:cs typeface="Arial"/>
              <a:sym typeface="Arial"/>
            </a:rPr>
            <a:t>Ideal features for imaging and low radiation dose to the patient</a:t>
          </a:r>
          <a:endParaRPr lang="es-ES" sz="2000" b="1" dirty="0">
            <a:latin typeface="+mj-lt"/>
            <a:cs typeface="Arial"/>
          </a:endParaRPr>
        </a:p>
      </dgm:t>
    </dgm:pt>
    <dgm:pt modelId="{71D400D8-D78D-4950-87B8-8BD253CB8015}" type="parTrans" cxnId="{09FCF882-8B39-4A82-A9A1-609A41F5CE3E}">
      <dgm:prSet/>
      <dgm:spPr/>
      <dgm:t>
        <a:bodyPr/>
        <a:lstStyle/>
        <a:p>
          <a:endParaRPr lang="es-ES"/>
        </a:p>
      </dgm:t>
    </dgm:pt>
    <dgm:pt modelId="{5ED40420-AA6C-4392-8343-A8EA56274921}" type="sibTrans" cxnId="{09FCF882-8B39-4A82-A9A1-609A41F5CE3E}">
      <dgm:prSet/>
      <dgm:spPr/>
      <dgm:t>
        <a:bodyPr/>
        <a:lstStyle/>
        <a:p>
          <a:endParaRPr lang="es-ES"/>
        </a:p>
      </dgm:t>
    </dgm:pt>
    <dgm:pt modelId="{67506771-622D-4F7D-AC68-5689080B1A8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dirty="0" err="1">
              <a:latin typeface="+mj-lt"/>
              <a:cs typeface="Arial"/>
              <a:sym typeface="Arial"/>
            </a:rPr>
            <a:t>Radiopharmaceuticals</a:t>
          </a:r>
          <a:r>
            <a:rPr lang="es-ES" sz="2000" b="1" dirty="0">
              <a:latin typeface="+mj-lt"/>
              <a:cs typeface="Arial"/>
              <a:sym typeface="Arial"/>
            </a:rPr>
            <a:t> </a:t>
          </a:r>
          <a:r>
            <a:rPr lang="es-ES" sz="2000" b="1" dirty="0" err="1">
              <a:latin typeface="+mj-lt"/>
              <a:cs typeface="Arial"/>
              <a:sym typeface="Arial"/>
            </a:rPr>
            <a:t>based</a:t>
          </a:r>
          <a:r>
            <a:rPr lang="es-ES" sz="2000" b="1" dirty="0">
              <a:latin typeface="+mj-lt"/>
              <a:cs typeface="Arial"/>
              <a:sym typeface="Arial"/>
            </a:rPr>
            <a:t> </a:t>
          </a:r>
          <a:r>
            <a:rPr lang="es-ES" sz="2000" b="1" dirty="0" err="1">
              <a:latin typeface="+mj-lt"/>
              <a:cs typeface="Arial"/>
              <a:sym typeface="Arial"/>
            </a:rPr>
            <a:t>on</a:t>
          </a:r>
          <a:r>
            <a:rPr lang="es-ES" sz="2000" b="1" dirty="0">
              <a:latin typeface="+mj-lt"/>
              <a:cs typeface="Arial"/>
              <a:sym typeface="Arial"/>
            </a:rPr>
            <a:t> </a:t>
          </a:r>
          <a:r>
            <a:rPr lang="es-ES" sz="2000" b="1" baseline="30000" dirty="0" smtClean="0">
              <a:latin typeface="+mj-lt"/>
              <a:cs typeface="Arial"/>
              <a:sym typeface="Arial"/>
            </a:rPr>
            <a:t>99m</a:t>
          </a:r>
          <a:r>
            <a:rPr lang="es-ES" sz="2000" b="1" dirty="0" smtClean="0">
              <a:latin typeface="+mj-lt"/>
              <a:cs typeface="Arial"/>
              <a:sym typeface="Arial"/>
            </a:rPr>
            <a:t>Tc </a:t>
          </a:r>
          <a:r>
            <a:rPr lang="es-ES" sz="2000" b="1" dirty="0">
              <a:latin typeface="+mj-lt"/>
              <a:cs typeface="Arial"/>
              <a:sym typeface="Arial"/>
            </a:rPr>
            <a:t>are </a:t>
          </a:r>
          <a:r>
            <a:rPr lang="es-ES" sz="2000" b="1" dirty="0" err="1">
              <a:latin typeface="+mj-lt"/>
              <a:cs typeface="Arial"/>
              <a:sym typeface="Arial"/>
            </a:rPr>
            <a:t>used</a:t>
          </a:r>
          <a:r>
            <a:rPr lang="es-ES" sz="2000" b="1" dirty="0">
              <a:latin typeface="+mj-lt"/>
              <a:cs typeface="Arial"/>
              <a:sym typeface="Arial"/>
            </a:rPr>
            <a:t> in more </a:t>
          </a:r>
          <a:r>
            <a:rPr lang="en-US" sz="2000" b="1" dirty="0">
              <a:latin typeface="+mj-lt"/>
              <a:cs typeface="Arial"/>
              <a:sym typeface="Arial"/>
            </a:rPr>
            <a:t>than 30 million procedures per year, accounting for about 85% of all nuclear medicine diagnostics</a:t>
          </a:r>
          <a:endParaRPr lang="es-ES" sz="2000" b="1" dirty="0">
            <a:latin typeface="+mj-lt"/>
          </a:endParaRPr>
        </a:p>
      </dgm:t>
    </dgm:pt>
    <dgm:pt modelId="{F964DC9D-B7A8-4225-82D4-0CA9AD51DC80}" type="parTrans" cxnId="{401A3299-5E8D-4A0B-8EE7-471FE28D37FC}">
      <dgm:prSet/>
      <dgm:spPr/>
      <dgm:t>
        <a:bodyPr/>
        <a:lstStyle/>
        <a:p>
          <a:endParaRPr lang="es-ES"/>
        </a:p>
      </dgm:t>
    </dgm:pt>
    <dgm:pt modelId="{ED3A1C50-6D31-4914-89C3-924A65A825D7}" type="sibTrans" cxnId="{401A3299-5E8D-4A0B-8EE7-471FE28D37FC}">
      <dgm:prSet/>
      <dgm:spPr/>
      <dgm:t>
        <a:bodyPr/>
        <a:lstStyle/>
        <a:p>
          <a:endParaRPr lang="es-ES"/>
        </a:p>
      </dgm:t>
    </dgm:pt>
    <dgm:pt modelId="{4522CE84-DA6D-9946-9E45-6732C6741373}" type="pres">
      <dgm:prSet presAssocID="{17C33E8E-C53F-4180-8BDB-2CEE2ECD19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45718DC-B04A-9B4A-BF05-DB8AA6139215}" type="pres">
      <dgm:prSet presAssocID="{67506771-622D-4F7D-AC68-5689080B1A86}" presName="comp" presStyleCnt="0"/>
      <dgm:spPr/>
    </dgm:pt>
    <dgm:pt modelId="{9AF9F3E6-2FCD-FA44-8164-7401CF2B59B7}" type="pres">
      <dgm:prSet presAssocID="{67506771-622D-4F7D-AC68-5689080B1A86}" presName="box" presStyleLbl="node1" presStyleIdx="0" presStyleCnt="3"/>
      <dgm:spPr/>
      <dgm:t>
        <a:bodyPr/>
        <a:lstStyle/>
        <a:p>
          <a:endParaRPr lang="es-ES"/>
        </a:p>
      </dgm:t>
    </dgm:pt>
    <dgm:pt modelId="{5648AA48-775D-594C-8D17-A3D2DF5BAE7D}" type="pres">
      <dgm:prSet presAssocID="{67506771-622D-4F7D-AC68-5689080B1A8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EFE453C-90BA-5048-9902-62820C36159A}" type="pres">
      <dgm:prSet presAssocID="{67506771-622D-4F7D-AC68-5689080B1A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F80FED-A361-5145-8E90-1BB5745E3A99}" type="pres">
      <dgm:prSet presAssocID="{ED3A1C50-6D31-4914-89C3-924A65A825D7}" presName="spacer" presStyleCnt="0"/>
      <dgm:spPr/>
    </dgm:pt>
    <dgm:pt modelId="{15E5A399-F814-844C-BF0B-DF525C214B34}" type="pres">
      <dgm:prSet presAssocID="{25A7B6DF-0C2C-4D66-A07A-78878FD1206B}" presName="comp" presStyleCnt="0"/>
      <dgm:spPr/>
    </dgm:pt>
    <dgm:pt modelId="{936E747D-776B-5642-B45F-1BAA88F20E1A}" type="pres">
      <dgm:prSet presAssocID="{25A7B6DF-0C2C-4D66-A07A-78878FD1206B}" presName="box" presStyleLbl="node1" presStyleIdx="1" presStyleCnt="3" custLinFactNeighborX="2052" custLinFactNeighborY="-402"/>
      <dgm:spPr/>
      <dgm:t>
        <a:bodyPr/>
        <a:lstStyle/>
        <a:p>
          <a:endParaRPr lang="es-ES"/>
        </a:p>
      </dgm:t>
    </dgm:pt>
    <dgm:pt modelId="{13B0FD45-AD11-5B4D-8EF5-56BAFD505AAA}" type="pres">
      <dgm:prSet presAssocID="{25A7B6DF-0C2C-4D66-A07A-78878FD1206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BB41FA4-0C87-D442-89B6-2AE8BE08DA12}" type="pres">
      <dgm:prSet presAssocID="{25A7B6DF-0C2C-4D66-A07A-78878FD1206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CF9C72-B86D-E844-84C3-BF3FED61A6B9}" type="pres">
      <dgm:prSet presAssocID="{48B7E387-8964-43E8-8D10-E2D5E22F2B66}" presName="spacer" presStyleCnt="0"/>
      <dgm:spPr/>
    </dgm:pt>
    <dgm:pt modelId="{DF5F56AB-4528-9042-B0C5-F62DE4D8E2B3}" type="pres">
      <dgm:prSet presAssocID="{2BA63347-896C-4287-A401-0F4D9E66CA05}" presName="comp" presStyleCnt="0"/>
      <dgm:spPr/>
    </dgm:pt>
    <dgm:pt modelId="{F48B910D-022A-7F45-8F63-B6256F15C717}" type="pres">
      <dgm:prSet presAssocID="{2BA63347-896C-4287-A401-0F4D9E66CA05}" presName="box" presStyleLbl="node1" presStyleIdx="2" presStyleCnt="3"/>
      <dgm:spPr/>
      <dgm:t>
        <a:bodyPr/>
        <a:lstStyle/>
        <a:p>
          <a:endParaRPr lang="es-ES"/>
        </a:p>
      </dgm:t>
    </dgm:pt>
    <dgm:pt modelId="{880853CF-73DC-7443-AE40-DBB74A856D8D}" type="pres">
      <dgm:prSet presAssocID="{2BA63347-896C-4287-A401-0F4D9E66CA0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7156C27A-AA9E-5F4A-AF14-84E9DA8EE52F}" type="pres">
      <dgm:prSet presAssocID="{2BA63347-896C-4287-A401-0F4D9E66CA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9FCF882-8B39-4A82-A9A1-609A41F5CE3E}" srcId="{17C33E8E-C53F-4180-8BDB-2CEE2ECD196C}" destId="{2BA63347-896C-4287-A401-0F4D9E66CA05}" srcOrd="2" destOrd="0" parTransId="{71D400D8-D78D-4950-87B8-8BD253CB8015}" sibTransId="{5ED40420-AA6C-4392-8343-A8EA56274921}"/>
    <dgm:cxn modelId="{1D8D5338-7202-5C46-89C3-1FD4DA3CAD94}" type="presOf" srcId="{25A7B6DF-0C2C-4D66-A07A-78878FD1206B}" destId="{936E747D-776B-5642-B45F-1BAA88F20E1A}" srcOrd="0" destOrd="0" presId="urn:microsoft.com/office/officeart/2005/8/layout/vList4"/>
    <dgm:cxn modelId="{401A3299-5E8D-4A0B-8EE7-471FE28D37FC}" srcId="{17C33E8E-C53F-4180-8BDB-2CEE2ECD196C}" destId="{67506771-622D-4F7D-AC68-5689080B1A86}" srcOrd="0" destOrd="0" parTransId="{F964DC9D-B7A8-4225-82D4-0CA9AD51DC80}" sibTransId="{ED3A1C50-6D31-4914-89C3-924A65A825D7}"/>
    <dgm:cxn modelId="{9DCDA37D-3DA2-594A-AD36-9F1CCA7D473E}" type="presOf" srcId="{25A7B6DF-0C2C-4D66-A07A-78878FD1206B}" destId="{BBB41FA4-0C87-D442-89B6-2AE8BE08DA12}" srcOrd="1" destOrd="0" presId="urn:microsoft.com/office/officeart/2005/8/layout/vList4"/>
    <dgm:cxn modelId="{B9BE2494-088D-4026-8DC3-4D119E1CD865}" srcId="{17C33E8E-C53F-4180-8BDB-2CEE2ECD196C}" destId="{25A7B6DF-0C2C-4D66-A07A-78878FD1206B}" srcOrd="1" destOrd="0" parTransId="{0291BB15-1740-455E-A973-9EF36FB4CDD9}" sibTransId="{48B7E387-8964-43E8-8D10-E2D5E22F2B66}"/>
    <dgm:cxn modelId="{0D0A2CF2-66B1-8A44-A2DE-C98DD68B8D17}" type="presOf" srcId="{2BA63347-896C-4287-A401-0F4D9E66CA05}" destId="{7156C27A-AA9E-5F4A-AF14-84E9DA8EE52F}" srcOrd="1" destOrd="0" presId="urn:microsoft.com/office/officeart/2005/8/layout/vList4"/>
    <dgm:cxn modelId="{A994B911-80C8-9E4A-ADE1-860DA14CC401}" type="presOf" srcId="{67506771-622D-4F7D-AC68-5689080B1A86}" destId="{BEFE453C-90BA-5048-9902-62820C36159A}" srcOrd="1" destOrd="0" presId="urn:microsoft.com/office/officeart/2005/8/layout/vList4"/>
    <dgm:cxn modelId="{5748F021-57AD-AD4E-AB41-6AB066DC5A96}" type="presOf" srcId="{2BA63347-896C-4287-A401-0F4D9E66CA05}" destId="{F48B910D-022A-7F45-8F63-B6256F15C717}" srcOrd="0" destOrd="0" presId="urn:microsoft.com/office/officeart/2005/8/layout/vList4"/>
    <dgm:cxn modelId="{3DCE781B-72A0-3341-B9E2-E3C65E4129D0}" type="presOf" srcId="{67506771-622D-4F7D-AC68-5689080B1A86}" destId="{9AF9F3E6-2FCD-FA44-8164-7401CF2B59B7}" srcOrd="0" destOrd="0" presId="urn:microsoft.com/office/officeart/2005/8/layout/vList4"/>
    <dgm:cxn modelId="{2E2748E8-C50E-5A41-B060-3FA92881CF43}" type="presOf" srcId="{17C33E8E-C53F-4180-8BDB-2CEE2ECD196C}" destId="{4522CE84-DA6D-9946-9E45-6732C6741373}" srcOrd="0" destOrd="0" presId="urn:microsoft.com/office/officeart/2005/8/layout/vList4"/>
    <dgm:cxn modelId="{15F1D6FB-0865-C54B-95AE-9E858BC5CE02}" type="presParOf" srcId="{4522CE84-DA6D-9946-9E45-6732C6741373}" destId="{245718DC-B04A-9B4A-BF05-DB8AA6139215}" srcOrd="0" destOrd="0" presId="urn:microsoft.com/office/officeart/2005/8/layout/vList4"/>
    <dgm:cxn modelId="{FED614D3-4BF3-AF49-9DBB-8FCF924060A4}" type="presParOf" srcId="{245718DC-B04A-9B4A-BF05-DB8AA6139215}" destId="{9AF9F3E6-2FCD-FA44-8164-7401CF2B59B7}" srcOrd="0" destOrd="0" presId="urn:microsoft.com/office/officeart/2005/8/layout/vList4"/>
    <dgm:cxn modelId="{C01FB70E-49CA-754C-B75E-11DBA148F9BD}" type="presParOf" srcId="{245718DC-B04A-9B4A-BF05-DB8AA6139215}" destId="{5648AA48-775D-594C-8D17-A3D2DF5BAE7D}" srcOrd="1" destOrd="0" presId="urn:microsoft.com/office/officeart/2005/8/layout/vList4"/>
    <dgm:cxn modelId="{8612AF5C-78D7-404B-B99E-010557BEE029}" type="presParOf" srcId="{245718DC-B04A-9B4A-BF05-DB8AA6139215}" destId="{BEFE453C-90BA-5048-9902-62820C36159A}" srcOrd="2" destOrd="0" presId="urn:microsoft.com/office/officeart/2005/8/layout/vList4"/>
    <dgm:cxn modelId="{D58C4C34-3259-A747-B927-5097F54E2A57}" type="presParOf" srcId="{4522CE84-DA6D-9946-9E45-6732C6741373}" destId="{03F80FED-A361-5145-8E90-1BB5745E3A99}" srcOrd="1" destOrd="0" presId="urn:microsoft.com/office/officeart/2005/8/layout/vList4"/>
    <dgm:cxn modelId="{0B5E8DEA-4409-8840-9D2F-ECEDCFB7B3E5}" type="presParOf" srcId="{4522CE84-DA6D-9946-9E45-6732C6741373}" destId="{15E5A399-F814-844C-BF0B-DF525C214B34}" srcOrd="2" destOrd="0" presId="urn:microsoft.com/office/officeart/2005/8/layout/vList4"/>
    <dgm:cxn modelId="{6B2760C7-F28D-DB4F-AA0A-4646C4CC99AD}" type="presParOf" srcId="{15E5A399-F814-844C-BF0B-DF525C214B34}" destId="{936E747D-776B-5642-B45F-1BAA88F20E1A}" srcOrd="0" destOrd="0" presId="urn:microsoft.com/office/officeart/2005/8/layout/vList4"/>
    <dgm:cxn modelId="{237E3894-B021-8041-938D-BEC2616D6DA2}" type="presParOf" srcId="{15E5A399-F814-844C-BF0B-DF525C214B34}" destId="{13B0FD45-AD11-5B4D-8EF5-56BAFD505AAA}" srcOrd="1" destOrd="0" presId="urn:microsoft.com/office/officeart/2005/8/layout/vList4"/>
    <dgm:cxn modelId="{94F658EB-8DBF-E54E-B4A0-405C4BCFF64A}" type="presParOf" srcId="{15E5A399-F814-844C-BF0B-DF525C214B34}" destId="{BBB41FA4-0C87-D442-89B6-2AE8BE08DA12}" srcOrd="2" destOrd="0" presId="urn:microsoft.com/office/officeart/2005/8/layout/vList4"/>
    <dgm:cxn modelId="{D88A5B71-7F69-434B-84AF-4FA0B7ED8D17}" type="presParOf" srcId="{4522CE84-DA6D-9946-9E45-6732C6741373}" destId="{6ACF9C72-B86D-E844-84C3-BF3FED61A6B9}" srcOrd="3" destOrd="0" presId="urn:microsoft.com/office/officeart/2005/8/layout/vList4"/>
    <dgm:cxn modelId="{454D6E0F-A4FE-C042-BC94-9B9D043D0D27}" type="presParOf" srcId="{4522CE84-DA6D-9946-9E45-6732C6741373}" destId="{DF5F56AB-4528-9042-B0C5-F62DE4D8E2B3}" srcOrd="4" destOrd="0" presId="urn:microsoft.com/office/officeart/2005/8/layout/vList4"/>
    <dgm:cxn modelId="{33C057D7-69EE-124D-8D0F-3B7476D93D95}" type="presParOf" srcId="{DF5F56AB-4528-9042-B0C5-F62DE4D8E2B3}" destId="{F48B910D-022A-7F45-8F63-B6256F15C717}" srcOrd="0" destOrd="0" presId="urn:microsoft.com/office/officeart/2005/8/layout/vList4"/>
    <dgm:cxn modelId="{FDFF8454-4D3A-304B-A198-C3F3B6FF07B5}" type="presParOf" srcId="{DF5F56AB-4528-9042-B0C5-F62DE4D8E2B3}" destId="{880853CF-73DC-7443-AE40-DBB74A856D8D}" srcOrd="1" destOrd="0" presId="urn:microsoft.com/office/officeart/2005/8/layout/vList4"/>
    <dgm:cxn modelId="{C155F7CA-2FA7-E145-8BE0-AA13E20DB799}" type="presParOf" srcId="{DF5F56AB-4528-9042-B0C5-F62DE4D8E2B3}" destId="{7156C27A-AA9E-5F4A-AF14-84E9DA8EE5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9F3E6-2FCD-FA44-8164-7401CF2B59B7}">
      <dsp:nvSpPr>
        <dsp:cNvPr id="0" name=""/>
        <dsp:cNvSpPr/>
      </dsp:nvSpPr>
      <dsp:spPr>
        <a:xfrm>
          <a:off x="0" y="0"/>
          <a:ext cx="10378360" cy="113608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>
              <a:latin typeface="+mj-lt"/>
              <a:cs typeface="Arial"/>
              <a:sym typeface="Arial"/>
            </a:rPr>
            <a:t>Radiopharmaceuticals</a:t>
          </a:r>
          <a:r>
            <a:rPr lang="es-ES" sz="2000" b="1" kern="1200" dirty="0">
              <a:latin typeface="+mj-lt"/>
              <a:cs typeface="Arial"/>
              <a:sym typeface="Arial"/>
            </a:rPr>
            <a:t> </a:t>
          </a:r>
          <a:r>
            <a:rPr lang="es-ES" sz="2000" b="1" kern="1200" dirty="0" err="1">
              <a:latin typeface="+mj-lt"/>
              <a:cs typeface="Arial"/>
              <a:sym typeface="Arial"/>
            </a:rPr>
            <a:t>based</a:t>
          </a:r>
          <a:r>
            <a:rPr lang="es-ES" sz="2000" b="1" kern="1200" dirty="0">
              <a:latin typeface="+mj-lt"/>
              <a:cs typeface="Arial"/>
              <a:sym typeface="Arial"/>
            </a:rPr>
            <a:t> </a:t>
          </a:r>
          <a:r>
            <a:rPr lang="es-ES" sz="2000" b="1" kern="1200" dirty="0" err="1">
              <a:latin typeface="+mj-lt"/>
              <a:cs typeface="Arial"/>
              <a:sym typeface="Arial"/>
            </a:rPr>
            <a:t>on</a:t>
          </a:r>
          <a:r>
            <a:rPr lang="es-ES" sz="2000" b="1" kern="1200" dirty="0">
              <a:latin typeface="+mj-lt"/>
              <a:cs typeface="Arial"/>
              <a:sym typeface="Arial"/>
            </a:rPr>
            <a:t> </a:t>
          </a:r>
          <a:r>
            <a:rPr lang="es-ES" sz="2000" b="1" kern="1200" baseline="30000" dirty="0" smtClean="0">
              <a:latin typeface="+mj-lt"/>
              <a:cs typeface="Arial"/>
              <a:sym typeface="Arial"/>
            </a:rPr>
            <a:t>99m</a:t>
          </a:r>
          <a:r>
            <a:rPr lang="es-ES" sz="2000" b="1" kern="1200" dirty="0" smtClean="0">
              <a:latin typeface="+mj-lt"/>
              <a:cs typeface="Arial"/>
              <a:sym typeface="Arial"/>
            </a:rPr>
            <a:t>Tc </a:t>
          </a:r>
          <a:r>
            <a:rPr lang="es-ES" sz="2000" b="1" kern="1200" dirty="0">
              <a:latin typeface="+mj-lt"/>
              <a:cs typeface="Arial"/>
              <a:sym typeface="Arial"/>
            </a:rPr>
            <a:t>are </a:t>
          </a:r>
          <a:r>
            <a:rPr lang="es-ES" sz="2000" b="1" kern="1200" dirty="0" err="1">
              <a:latin typeface="+mj-lt"/>
              <a:cs typeface="Arial"/>
              <a:sym typeface="Arial"/>
            </a:rPr>
            <a:t>used</a:t>
          </a:r>
          <a:r>
            <a:rPr lang="es-ES" sz="2000" b="1" kern="1200" dirty="0">
              <a:latin typeface="+mj-lt"/>
              <a:cs typeface="Arial"/>
              <a:sym typeface="Arial"/>
            </a:rPr>
            <a:t> in more </a:t>
          </a:r>
          <a:r>
            <a:rPr lang="en-US" sz="2000" b="1" kern="1200" dirty="0">
              <a:latin typeface="+mj-lt"/>
              <a:cs typeface="Arial"/>
              <a:sym typeface="Arial"/>
            </a:rPr>
            <a:t>than 30 million procedures per year, accounting for about 85% of all nuclear medicine diagnostics</a:t>
          </a:r>
          <a:endParaRPr lang="es-ES" sz="2000" b="1" kern="1200" dirty="0">
            <a:latin typeface="+mj-lt"/>
          </a:endParaRPr>
        </a:p>
      </dsp:txBody>
      <dsp:txXfrm>
        <a:off x="2189280" y="0"/>
        <a:ext cx="8189079" cy="1136081"/>
      </dsp:txXfrm>
    </dsp:sp>
    <dsp:sp modelId="{5648AA48-775D-594C-8D17-A3D2DF5BAE7D}">
      <dsp:nvSpPr>
        <dsp:cNvPr id="0" name=""/>
        <dsp:cNvSpPr/>
      </dsp:nvSpPr>
      <dsp:spPr>
        <a:xfrm>
          <a:off x="113608" y="113608"/>
          <a:ext cx="2075672" cy="908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E747D-776B-5642-B45F-1BAA88F20E1A}">
      <dsp:nvSpPr>
        <dsp:cNvPr id="0" name=""/>
        <dsp:cNvSpPr/>
      </dsp:nvSpPr>
      <dsp:spPr>
        <a:xfrm>
          <a:off x="0" y="1245122"/>
          <a:ext cx="10378360" cy="113608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baseline="30000" dirty="0" smtClean="0">
              <a:latin typeface="+mj-lt"/>
              <a:cs typeface="Arial"/>
              <a:sym typeface="Arial"/>
            </a:rPr>
            <a:t>99m</a:t>
          </a:r>
          <a:r>
            <a:rPr lang="es-ES" sz="2000" b="1" kern="1200" dirty="0" smtClean="0">
              <a:latin typeface="+mj-lt"/>
              <a:cs typeface="Arial"/>
              <a:sym typeface="Arial"/>
            </a:rPr>
            <a:t>Tc </a:t>
          </a:r>
          <a:r>
            <a:rPr lang="es-ES" sz="2000" b="1" kern="1200" dirty="0">
              <a:latin typeface="+mj-lt"/>
              <a:cs typeface="Arial"/>
              <a:sym typeface="Arial"/>
            </a:rPr>
            <a:t>are </a:t>
          </a:r>
          <a:r>
            <a:rPr lang="es-ES" sz="2000" b="1" kern="1200" dirty="0" err="1">
              <a:latin typeface="+mj-lt"/>
              <a:cs typeface="Arial"/>
              <a:sym typeface="Arial"/>
            </a:rPr>
            <a:t>used</a:t>
          </a:r>
          <a:r>
            <a:rPr lang="es-ES" sz="2000" b="1" kern="1200" dirty="0">
              <a:latin typeface="+mj-lt"/>
              <a:cs typeface="Arial"/>
              <a:sym typeface="Arial"/>
            </a:rPr>
            <a:t> </a:t>
          </a:r>
          <a:r>
            <a:rPr lang="en-US" sz="2000" b="1" kern="1200" dirty="0">
              <a:latin typeface="+mj-lt"/>
              <a:cs typeface="Arial"/>
              <a:sym typeface="Arial"/>
            </a:rPr>
            <a:t>in Single Photon Emission Computed Tomography (SPECT) Thanks to its short half-life T1/2 (6 h) and the 140 </a:t>
          </a:r>
          <a:r>
            <a:rPr lang="en-US" sz="2000" b="1" kern="1200" dirty="0" err="1">
              <a:latin typeface="+mj-lt"/>
              <a:cs typeface="Arial"/>
              <a:sym typeface="Arial"/>
            </a:rPr>
            <a:t>keV</a:t>
          </a:r>
          <a:r>
            <a:rPr lang="en-US" sz="2000" b="1" kern="1200" dirty="0">
              <a:latin typeface="+mj-lt"/>
              <a:cs typeface="Arial"/>
              <a:sym typeface="Arial"/>
            </a:rPr>
            <a:t> γ-ray emission </a:t>
          </a:r>
          <a:endParaRPr lang="es-ES" sz="2000" b="1" kern="1200" dirty="0">
            <a:latin typeface="+mj-lt"/>
            <a:cs typeface="Arial"/>
          </a:endParaRPr>
        </a:p>
      </dsp:txBody>
      <dsp:txXfrm>
        <a:off x="2189280" y="1245122"/>
        <a:ext cx="8189079" cy="1136081"/>
      </dsp:txXfrm>
    </dsp:sp>
    <dsp:sp modelId="{13B0FD45-AD11-5B4D-8EF5-56BAFD505AAA}">
      <dsp:nvSpPr>
        <dsp:cNvPr id="0" name=""/>
        <dsp:cNvSpPr/>
      </dsp:nvSpPr>
      <dsp:spPr>
        <a:xfrm>
          <a:off x="113608" y="1363297"/>
          <a:ext cx="2075672" cy="908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B910D-022A-7F45-8F63-B6256F15C717}">
      <dsp:nvSpPr>
        <dsp:cNvPr id="0" name=""/>
        <dsp:cNvSpPr/>
      </dsp:nvSpPr>
      <dsp:spPr>
        <a:xfrm>
          <a:off x="0" y="2499378"/>
          <a:ext cx="10378360" cy="1136081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+mj-lt"/>
              <a:cs typeface="Arial"/>
              <a:sym typeface="Arial"/>
            </a:rPr>
            <a:t>Ideal features for imaging and low radiation dose to the patient</a:t>
          </a:r>
          <a:endParaRPr lang="es-ES" sz="2000" b="1" kern="1200" dirty="0">
            <a:latin typeface="+mj-lt"/>
            <a:cs typeface="Arial"/>
          </a:endParaRPr>
        </a:p>
      </dsp:txBody>
      <dsp:txXfrm>
        <a:off x="2189280" y="2499378"/>
        <a:ext cx="8189079" cy="1136081"/>
      </dsp:txXfrm>
    </dsp:sp>
    <dsp:sp modelId="{880853CF-73DC-7443-AE40-DBB74A856D8D}">
      <dsp:nvSpPr>
        <dsp:cNvPr id="0" name=""/>
        <dsp:cNvSpPr/>
      </dsp:nvSpPr>
      <dsp:spPr>
        <a:xfrm>
          <a:off x="113608" y="2612986"/>
          <a:ext cx="2075672" cy="9088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7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5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06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28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16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24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59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39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27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D5D8-C27B-4CEE-B0E0-EA619F4AE445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515BA-32CA-4521-B574-26659FCAD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0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cid:image001.png@01D9BBD3.F77BF5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1" y="4908385"/>
            <a:ext cx="4142365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14" y="4491629"/>
            <a:ext cx="1535261" cy="14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 descr="Diagrama, Logotipo, nombre de la empresa&#10;&#10;Descripción generada automáticamente">
            <a:extLst>
              <a:ext uri="{FF2B5EF4-FFF2-40B4-BE49-F238E27FC236}">
                <a16:creationId xmlns:a16="http://schemas.microsoft.com/office/drawing/2014/main" id="{55CFEDD2-67C0-1DC5-9506-58C32507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4716756"/>
            <a:ext cx="2648283" cy="1241936"/>
          </a:xfrm>
          <a:prstGeom prst="rect">
            <a:avLst/>
          </a:prstGeom>
        </p:spPr>
      </p:pic>
      <p:pic>
        <p:nvPicPr>
          <p:cNvPr id="7" name="Imagen 6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91B98F0-42F5-16CB-4402-627D14034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8" y="4908385"/>
            <a:ext cx="3293636" cy="820100"/>
          </a:xfrm>
          <a:prstGeom prst="rect">
            <a:avLst/>
          </a:prstGeom>
        </p:spPr>
      </p:pic>
      <p:pic>
        <p:nvPicPr>
          <p:cNvPr id="8" name="Imagen 4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5982619"/>
            <a:ext cx="11801475" cy="83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96038" y="1408138"/>
            <a:ext cx="1091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B6D04"/>
                </a:solidFill>
                <a:latin typeface="Liberation Sans"/>
              </a:rPr>
              <a:t>Assessment of radioisotopes production in IFMIF-DONES Test Cell</a:t>
            </a:r>
            <a:endParaRPr lang="es-ES" sz="2800" dirty="0"/>
          </a:p>
        </p:txBody>
      </p:sp>
      <p:sp>
        <p:nvSpPr>
          <p:cNvPr id="3" name="Rectángulo 2"/>
          <p:cNvSpPr/>
          <p:nvPr/>
        </p:nvSpPr>
        <p:spPr>
          <a:xfrm>
            <a:off x="1421018" y="2647508"/>
            <a:ext cx="9545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F.Mota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*, M.I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Ortiz, 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E.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López-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Melero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I.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Porras,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J.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Praena</a:t>
            </a:r>
            <a:r>
              <a:rPr lang="en-GB" dirty="0" smtClean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M. </a:t>
            </a:r>
            <a:r>
              <a:rPr lang="en-GB" dirty="0" smtClean="0">
                <a:cs typeface="Times New Roman" panose="02020603050405020304" pitchFamily="18" charset="0"/>
              </a:rPr>
              <a:t>Alcantud,  </a:t>
            </a:r>
            <a:r>
              <a:rPr lang="en-GB" dirty="0">
                <a:cs typeface="Times New Roman" panose="02020603050405020304" pitchFamily="18" charset="0"/>
              </a:rPr>
              <a:t>N. </a:t>
            </a:r>
            <a:r>
              <a:rPr lang="en-GB" dirty="0" smtClean="0">
                <a:cs typeface="Times New Roman" panose="02020603050405020304" pitchFamily="18" charset="0"/>
              </a:rPr>
              <a:t>Ballesteros, </a:t>
            </a:r>
            <a:r>
              <a:rPr lang="en-GB" dirty="0">
                <a:cs typeface="Times New Roman" panose="02020603050405020304" pitchFamily="18" charset="0"/>
              </a:rPr>
              <a:t>A. </a:t>
            </a:r>
            <a:r>
              <a:rPr lang="en-GB" dirty="0" smtClean="0">
                <a:cs typeface="Times New Roman" panose="02020603050405020304" pitchFamily="18" charset="0"/>
              </a:rPr>
              <a:t>Dilla, </a:t>
            </a:r>
            <a:r>
              <a:rPr lang="en-GB" dirty="0">
                <a:cs typeface="Times New Roman" panose="02020603050405020304" pitchFamily="18" charset="0"/>
              </a:rPr>
              <a:t>E. </a:t>
            </a:r>
            <a:r>
              <a:rPr lang="en-GB" dirty="0" smtClean="0">
                <a:cs typeface="Times New Roman" panose="02020603050405020304" pitchFamily="18" charset="0"/>
              </a:rPr>
              <a:t>Fernández, </a:t>
            </a:r>
            <a:r>
              <a:rPr lang="en-GB" dirty="0" err="1" smtClean="0">
                <a:cs typeface="Times New Roman" panose="02020603050405020304" pitchFamily="18" charset="0"/>
              </a:rPr>
              <a:t>J.Gallo</a:t>
            </a:r>
            <a:r>
              <a:rPr lang="en-GB" dirty="0" smtClean="0">
                <a:cs typeface="Times New Roman" panose="02020603050405020304" pitchFamily="18" charset="0"/>
              </a:rPr>
              <a:t>, </a:t>
            </a:r>
            <a:r>
              <a:rPr lang="en-GB" dirty="0">
                <a:cs typeface="Times New Roman" panose="02020603050405020304" pitchFamily="18" charset="0"/>
              </a:rPr>
              <a:t>J.C. </a:t>
            </a:r>
            <a:r>
              <a:rPr lang="en-GB" dirty="0" smtClean="0">
                <a:cs typeface="Times New Roman" panose="02020603050405020304" pitchFamily="18" charset="0"/>
              </a:rPr>
              <a:t>Marugan, </a:t>
            </a:r>
            <a:r>
              <a:rPr lang="en-GB" dirty="0">
                <a:cs typeface="Times New Roman" panose="02020603050405020304" pitchFamily="18" charset="0"/>
              </a:rPr>
              <a:t>C. </a:t>
            </a:r>
            <a:r>
              <a:rPr lang="en-GB" dirty="0" smtClean="0">
                <a:cs typeface="Times New Roman" panose="02020603050405020304" pitchFamily="18" charset="0"/>
              </a:rPr>
              <a:t>Prieto, </a:t>
            </a:r>
            <a:r>
              <a:rPr lang="en-GB" dirty="0">
                <a:cs typeface="Times New Roman" panose="02020603050405020304" pitchFamily="18" charset="0"/>
              </a:rPr>
              <a:t>I. </a:t>
            </a:r>
            <a:r>
              <a:rPr lang="en-GB" dirty="0" smtClean="0">
                <a:cs typeface="Times New Roman" panose="02020603050405020304" pitchFamily="18" charset="0"/>
              </a:rPr>
              <a:t>Cobo, </a:t>
            </a:r>
            <a:r>
              <a:rPr lang="en-GB" dirty="0">
                <a:cs typeface="Times New Roman" panose="02020603050405020304" pitchFamily="18" charset="0"/>
              </a:rPr>
              <a:t>O. </a:t>
            </a:r>
            <a:r>
              <a:rPr lang="en-GB" dirty="0" smtClean="0">
                <a:cs typeface="Times New Roman" panose="02020603050405020304" pitchFamily="18" charset="0"/>
              </a:rPr>
              <a:t>Oliva, </a:t>
            </a:r>
            <a:r>
              <a:rPr lang="en-GB" dirty="0">
                <a:cs typeface="Times New Roman" panose="02020603050405020304" pitchFamily="18" charset="0"/>
              </a:rPr>
              <a:t>D. </a:t>
            </a:r>
            <a:r>
              <a:rPr lang="en-GB" dirty="0" err="1" smtClean="0">
                <a:cs typeface="Times New Roman" panose="02020603050405020304" pitchFamily="18" charset="0"/>
              </a:rPr>
              <a:t>Terán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endParaRPr lang="en-GB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CuadroTexto"/>
          <p:cNvSpPr txBox="1"/>
          <p:nvPr/>
        </p:nvSpPr>
        <p:spPr>
          <a:xfrm>
            <a:off x="539459" y="149958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level requirements of the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RadioIsotope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Production Device (RIPD)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94360" y="755957"/>
            <a:ext cx="1147413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disturb the normal operation of the IFMIF-DONES.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targets should be introduced and extracted in periods of  6-day without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TC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insertion and extraction of targets </a:t>
            </a:r>
          </a:p>
          <a:p>
            <a:pPr marL="9937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or pneumatic extraction and insertion</a:t>
            </a:r>
          </a:p>
          <a:p>
            <a:pPr marL="99377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or vertical access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the integrity of the  TC shielding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target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solid or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encapsulated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avoid contamination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Maximization of the irradiation volume to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rate.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handling of the targets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done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remotely.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must be cooled to maintain a constant temperature during irradiation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an Hot Cell for handling irradiated targets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define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safety protocols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insertion, extraction, purification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in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generators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exported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Hospitals and research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04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level requirements of the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RadioIsotope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Device (RIPD)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61" y="1138660"/>
            <a:ext cx="8286090" cy="31229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35723" y="2233995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b="1" kern="0" dirty="0" smtClean="0"/>
              <a:t>Transverse duct for sample</a:t>
            </a:r>
            <a:endParaRPr lang="en-GB" b="1" kern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173" y="3404088"/>
            <a:ext cx="5133752" cy="1450445"/>
          </a:xfrm>
          <a:prstGeom prst="rect">
            <a:avLst/>
          </a:prstGeom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6835140" y="4793954"/>
            <a:ext cx="1652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66"/>
                </a:solidFill>
                <a:cs typeface="Segoe UI Light" panose="020B0502040204020203" pitchFamily="34" charset="0"/>
              </a:rPr>
              <a:t>Shielding plug during samples extraction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180244" y="3229033"/>
            <a:ext cx="184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66"/>
                </a:solidFill>
                <a:cs typeface="Segoe UI Light" panose="020B0502040204020203" pitchFamily="34" charset="0"/>
              </a:rPr>
              <a:t>Shielding plug during irradiation</a:t>
            </a: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478280" y="691009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2 CuadroTexto"/>
          <p:cNvSpPr txBox="1"/>
          <p:nvPr/>
        </p:nvSpPr>
        <p:spPr>
          <a:xfrm>
            <a:off x="441435" y="725215"/>
            <a:ext cx="910261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Proposals of EAI (to meet with the high level requirements)</a:t>
            </a:r>
            <a:endParaRPr lang="en-GB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917" y="5398300"/>
            <a:ext cx="1408456" cy="717947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8946807" y="4685943"/>
            <a:ext cx="1327110" cy="82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2558" y="4232103"/>
            <a:ext cx="5831015" cy="1568438"/>
          </a:xfrm>
          <a:prstGeom prst="rect">
            <a:avLst/>
          </a:prstGeom>
        </p:spPr>
      </p:pic>
      <p:sp>
        <p:nvSpPr>
          <p:cNvPr id="22" name="66 Rectángulo"/>
          <p:cNvSpPr/>
          <p:nvPr/>
        </p:nvSpPr>
        <p:spPr>
          <a:xfrm>
            <a:off x="522483" y="74205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221385" y="4616744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b="1" baseline="30000" dirty="0" smtClean="0">
                <a:solidFill>
                  <a:srgbClr val="002060"/>
                </a:solidFill>
              </a:rPr>
              <a:t>100</a:t>
            </a:r>
            <a:r>
              <a:rPr lang="en-GB" b="1" dirty="0" smtClean="0">
                <a:solidFill>
                  <a:srgbClr val="002060"/>
                </a:solidFill>
              </a:rPr>
              <a:t>Mo sample holder</a:t>
            </a:r>
            <a:endParaRPr lang="en-GB" b="1" kern="0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5262" y="4500584"/>
            <a:ext cx="134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Ø =20 cm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765156" y="6415401"/>
            <a:ext cx="74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dimensions of each plate is 0.9x27.5x11.4 cm</a:t>
            </a:r>
            <a:r>
              <a:rPr lang="en-GB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(</a:t>
            </a:r>
            <a:r>
              <a:rPr lang="en-GB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V=282.15 cm</a:t>
            </a:r>
            <a:r>
              <a:rPr lang="en-GB" sz="2000" b="1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11397" y="3439111"/>
            <a:ext cx="74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dimensions of each plate is 0.9x27.5x11.4 cm</a:t>
            </a:r>
            <a:r>
              <a:rPr lang="en-GB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(</a:t>
            </a:r>
            <a:r>
              <a:rPr lang="en-GB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V=282.15 cm</a:t>
            </a:r>
            <a:r>
              <a:rPr lang="en-GB" sz="2000" b="1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013550" y="4429490"/>
            <a:ext cx="134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Ø =28.5 cm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922934" y="5196757"/>
            <a:ext cx="405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sealing of the inner of the TC is kept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/>
          <a:srcRect r="11125"/>
          <a:stretch/>
        </p:blipFill>
        <p:spPr>
          <a:xfrm rot="16200000">
            <a:off x="9360937" y="398891"/>
            <a:ext cx="3059070" cy="2451838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9999338" y="185824"/>
            <a:ext cx="86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R158</a:t>
            </a:r>
            <a:endParaRPr lang="es-ES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63797" y="1581047"/>
            <a:ext cx="74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Based on the Japanese proposal (O. </a:t>
            </a:r>
            <a:r>
              <a:rPr lang="en-GB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Nasayiuki</a:t>
            </a:r>
            <a:r>
              <a:rPr lang="en-GB" sz="2000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FED 2021))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8897" y="1204746"/>
            <a:ext cx="9289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PROPOSAL 1:  </a:t>
            </a:r>
            <a:r>
              <a:rPr lang="en-GB" sz="2000" b="1" u="sng" dirty="0">
                <a:solidFill>
                  <a:srgbClr val="000066"/>
                </a:solidFill>
                <a:cs typeface="Times New Roman" panose="02020603050405020304" pitchFamily="18" charset="0"/>
              </a:rPr>
              <a:t>lateral mechanical sample insertion device for Radioisotope production</a:t>
            </a:r>
          </a:p>
        </p:txBody>
      </p:sp>
    </p:spTree>
    <p:extLst>
      <p:ext uri="{BB962C8B-B14F-4D97-AF65-F5344CB8AC3E}">
        <p14:creationId xmlns:p14="http://schemas.microsoft.com/office/powerpoint/2010/main" val="305011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H="1">
            <a:off x="1478280" y="691009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66 Rectángulo"/>
          <p:cNvSpPr/>
          <p:nvPr/>
        </p:nvSpPr>
        <p:spPr>
          <a:xfrm>
            <a:off x="522483" y="74205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8206" y="981926"/>
            <a:ext cx="10757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PROPOSAL 2: lateral sample insertion using a Rabbit system</a:t>
            </a:r>
            <a:endParaRPr lang="en-GB" sz="2000" b="1" u="sng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46" y="1923882"/>
            <a:ext cx="6053959" cy="2097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59" y="4700769"/>
            <a:ext cx="4288570" cy="188171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24184" y="4842663"/>
            <a:ext cx="162098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rgbClr val="000066"/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GB" dirty="0" smtClean="0"/>
              <a:t>Transference table </a:t>
            </a:r>
            <a:endParaRPr lang="en-GB" dirty="0"/>
          </a:p>
        </p:txBody>
      </p:sp>
      <p:sp>
        <p:nvSpPr>
          <p:cNvPr id="11" name="Rectángulo 10"/>
          <p:cNvSpPr/>
          <p:nvPr/>
        </p:nvSpPr>
        <p:spPr>
          <a:xfrm>
            <a:off x="1552373" y="2336744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b="1" kern="0" dirty="0" err="1"/>
              <a:t>Transverse</a:t>
            </a:r>
            <a:r>
              <a:rPr lang="es-ES" b="1" kern="0" dirty="0"/>
              <a:t> </a:t>
            </a:r>
            <a:r>
              <a:rPr lang="es-ES" b="1" kern="0" dirty="0" err="1"/>
              <a:t>duct</a:t>
            </a:r>
            <a:r>
              <a:rPr lang="es-ES" b="1" kern="0" dirty="0"/>
              <a:t> </a:t>
            </a:r>
            <a:r>
              <a:rPr lang="es-ES" b="1" kern="0" dirty="0" err="1"/>
              <a:t>for</a:t>
            </a:r>
            <a:r>
              <a:rPr lang="es-ES" b="1" kern="0" dirty="0"/>
              <a:t> </a:t>
            </a:r>
            <a:r>
              <a:rPr lang="es-ES" b="1" kern="0" dirty="0" err="1"/>
              <a:t>sample</a:t>
            </a:r>
            <a:endParaRPr lang="es-ES" b="1" kern="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085" y="5232351"/>
            <a:ext cx="2849617" cy="86584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438306" y="4700769"/>
            <a:ext cx="462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Spherical </a:t>
            </a:r>
            <a:r>
              <a:rPr lang="en-GB" dirty="0" smtClean="0"/>
              <a:t>specimens </a:t>
            </a:r>
            <a:r>
              <a:rPr lang="en-GB" dirty="0" smtClean="0"/>
              <a:t>of 10.5 </a:t>
            </a:r>
            <a:r>
              <a:rPr lang="en-GB" dirty="0" smtClean="0"/>
              <a:t>mm </a:t>
            </a:r>
            <a:r>
              <a:rPr lang="en-GB" dirty="0" smtClean="0"/>
              <a:t>diameter</a:t>
            </a:r>
            <a:endParaRPr lang="en-GB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306" y="1477768"/>
            <a:ext cx="5417369" cy="2036371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777178" y="3646048"/>
            <a:ext cx="619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Inside the duct there are several smaller ducts to transport the spherical specimens. Inner diameter of the duct could be 13 mm</a:t>
            </a:r>
            <a:endParaRPr lang="en-GB" dirty="0"/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5545166" y="2079022"/>
            <a:ext cx="893140" cy="62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8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level requirements of the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RadioIsotope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Device (RIPD)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7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1125"/>
          <a:stretch/>
        </p:blipFill>
        <p:spPr>
          <a:xfrm rot="16200000">
            <a:off x="-163000" y="2063713"/>
            <a:ext cx="5270736" cy="42244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410" y="1625878"/>
            <a:ext cx="2872405" cy="26108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D2AAB1A-579B-6142-8FF7-FCABB5D4F125}"/>
              </a:ext>
            </a:extLst>
          </p:cNvPr>
          <p:cNvSpPr txBox="1"/>
          <p:nvPr/>
        </p:nvSpPr>
        <p:spPr>
          <a:xfrm>
            <a:off x="5748395" y="2597806"/>
            <a:ext cx="78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D</a:t>
            </a:r>
            <a:r>
              <a:rPr lang="es-E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C508CAD-AF78-C446-8EB7-B3095043D2A3}"/>
              </a:ext>
            </a:extLst>
          </p:cNvPr>
          <p:cNvCxnSpPr>
            <a:cxnSpLocks/>
          </p:cNvCxnSpPr>
          <p:nvPr/>
        </p:nvCxnSpPr>
        <p:spPr>
          <a:xfrm flipV="1">
            <a:off x="5673520" y="3059471"/>
            <a:ext cx="901285" cy="134748"/>
          </a:xfrm>
          <a:prstGeom prst="straightConnector1">
            <a:avLst/>
          </a:prstGeom>
          <a:ln w="88900">
            <a:solidFill>
              <a:srgbClr val="FF0000"/>
            </a:solidFill>
            <a:prstDash val="sysDot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F752390-86CB-8D4B-A0CA-8ABBA4C6020D}"/>
              </a:ext>
            </a:extLst>
          </p:cNvPr>
          <p:cNvCxnSpPr>
            <a:cxnSpLocks/>
          </p:cNvCxnSpPr>
          <p:nvPr/>
        </p:nvCxnSpPr>
        <p:spPr>
          <a:xfrm flipV="1">
            <a:off x="2843213" y="3134766"/>
            <a:ext cx="2488285" cy="1559270"/>
          </a:xfrm>
          <a:prstGeom prst="straightConnector1">
            <a:avLst/>
          </a:prstGeom>
          <a:ln w="47625" cmpd="dbl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C508CAD-AF78-C446-8EB7-B3095043D2A3}"/>
              </a:ext>
            </a:extLst>
          </p:cNvPr>
          <p:cNvCxnSpPr>
            <a:cxnSpLocks/>
          </p:cNvCxnSpPr>
          <p:nvPr/>
        </p:nvCxnSpPr>
        <p:spPr>
          <a:xfrm flipV="1">
            <a:off x="320772" y="4936784"/>
            <a:ext cx="2151596" cy="365490"/>
          </a:xfrm>
          <a:prstGeom prst="straightConnector1">
            <a:avLst/>
          </a:prstGeom>
          <a:ln w="88900">
            <a:solidFill>
              <a:srgbClr val="FF0000"/>
            </a:solidFill>
            <a:prstDash val="sysDot"/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2AAB1A-579B-6142-8FF7-FCABB5D4F125}"/>
              </a:ext>
            </a:extLst>
          </p:cNvPr>
          <p:cNvSpPr txBox="1"/>
          <p:nvPr/>
        </p:nvSpPr>
        <p:spPr>
          <a:xfrm>
            <a:off x="614656" y="4694035"/>
            <a:ext cx="78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D</a:t>
            </a:r>
            <a:r>
              <a:rPr lang="es-E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s-ES" sz="2400" b="1" dirty="0" smtClean="0">
                <a:solidFill>
                  <a:srgbClr val="FF0000"/>
                </a:solidFill>
              </a:rPr>
              <a:t>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262053" y="1591883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66"/>
                </a:solidFill>
                <a:cs typeface="Segoe UI Light" panose="020B0502040204020203" pitchFamily="34" charset="0"/>
              </a:rPr>
              <a:t>Shielding</a:t>
            </a:r>
            <a:endParaRPr lang="en-GB" b="1" dirty="0">
              <a:solidFill>
                <a:srgbClr val="000066"/>
              </a:solidFill>
              <a:cs typeface="Segoe UI Light" panose="020B05020402040202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623963" y="5923117"/>
            <a:ext cx="74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dimensions of each plate is 0.9x27.5x11.4 cm</a:t>
            </a:r>
            <a:r>
              <a:rPr lang="en-GB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  (</a:t>
            </a:r>
            <a:r>
              <a:rPr lang="en-GB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V=282.15 cm</a:t>
            </a:r>
            <a:r>
              <a:rPr lang="en-GB" sz="2000" b="1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623963" y="4378498"/>
            <a:ext cx="775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length from HFTM to the Radioisotope Production Device  is  1.3 cm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623963" y="4890344"/>
            <a:ext cx="756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length from HFTM to the first </a:t>
            </a:r>
            <a:r>
              <a:rPr lang="en-GB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100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MO</a:t>
            </a:r>
            <a:r>
              <a:rPr lang="en-GB" sz="2000" baseline="-25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plate is  8 cm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623963" y="5380393"/>
            <a:ext cx="7486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distance between </a:t>
            </a:r>
            <a:r>
              <a:rPr lang="en-GB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100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MoO</a:t>
            </a:r>
            <a:r>
              <a:rPr lang="en-GB" sz="2000" baseline="-25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plates is 1.1 cm 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37233" y="836721"/>
            <a:ext cx="1097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Neutron transport calculations performed to determine the </a:t>
            </a:r>
            <a:r>
              <a:rPr lang="en-GB" b="1" u="sng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GB" b="1" u="sng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production rate considering proposal 1</a:t>
            </a:r>
            <a:endParaRPr lang="en-GB" b="1" u="sng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66 Rectángulo"/>
          <p:cNvSpPr/>
          <p:nvPr/>
        </p:nvSpPr>
        <p:spPr>
          <a:xfrm>
            <a:off x="522483" y="128797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FEE0A71-A8AE-EA4C-9FF7-55CEA552A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94331"/>
              </p:ext>
            </p:extLst>
          </p:nvPr>
        </p:nvGraphicFramePr>
        <p:xfrm>
          <a:off x="2364702" y="4484885"/>
          <a:ext cx="5557994" cy="2270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562">
                  <a:extLst>
                    <a:ext uri="{9D8B030D-6E8A-4147-A177-3AD203B41FA5}">
                      <a16:colId xmlns:a16="http://schemas.microsoft.com/office/drawing/2014/main" val="1382846200"/>
                    </a:ext>
                  </a:extLst>
                </a:gridCol>
                <a:gridCol w="2055200">
                  <a:extLst>
                    <a:ext uri="{9D8B030D-6E8A-4147-A177-3AD203B41FA5}">
                      <a16:colId xmlns:a16="http://schemas.microsoft.com/office/drawing/2014/main" val="1218704173"/>
                    </a:ext>
                  </a:extLst>
                </a:gridCol>
                <a:gridCol w="1840232">
                  <a:extLst>
                    <a:ext uri="{9D8B030D-6E8A-4147-A177-3AD203B41FA5}">
                      <a16:colId xmlns:a16="http://schemas.microsoft.com/office/drawing/2014/main" val="4177319921"/>
                    </a:ext>
                  </a:extLst>
                </a:gridCol>
              </a:tblGrid>
              <a:tr h="79595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s-ES_tradnl" sz="1800" b="1" cap="all" dirty="0" err="1" smtClean="0">
                          <a:effectLst/>
                        </a:rPr>
                        <a:t>Enriched</a:t>
                      </a:r>
                      <a:r>
                        <a:rPr lang="es-ES_tradnl" sz="1800" b="1" cap="all" dirty="0" smtClean="0">
                          <a:effectLst/>
                        </a:rPr>
                        <a:t> M</a:t>
                      </a:r>
                      <a:r>
                        <a:rPr lang="es-ES_tradnl" sz="1800" b="1" dirty="0" smtClean="0">
                          <a:effectLst/>
                        </a:rPr>
                        <a:t>o</a:t>
                      </a:r>
                      <a:r>
                        <a:rPr lang="es-ES_tradnl" sz="1800" b="1" cap="all" dirty="0" smtClean="0">
                          <a:effectLst/>
                        </a:rPr>
                        <a:t>O</a:t>
                      </a:r>
                      <a:r>
                        <a:rPr lang="es-ES_tradnl" sz="1800" b="1" cap="all" baseline="-25000" dirty="0" smtClean="0">
                          <a:effectLst/>
                        </a:rPr>
                        <a:t>3 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s-ES_tradnl" sz="1800" b="0" cap="all" baseline="0" dirty="0" smtClean="0">
                          <a:effectLst/>
                        </a:rPr>
                        <a:t>(95% </a:t>
                      </a:r>
                      <a:r>
                        <a:rPr lang="es-ES_tradnl" sz="1800" b="0" cap="all" baseline="30000" dirty="0" smtClean="0">
                          <a:effectLst/>
                        </a:rPr>
                        <a:t>100</a:t>
                      </a:r>
                      <a:r>
                        <a:rPr lang="es-ES_tradnl" sz="1800" b="0" cap="all" baseline="0" dirty="0" smtClean="0">
                          <a:effectLst/>
                        </a:rPr>
                        <a:t>M</a:t>
                      </a:r>
                      <a:r>
                        <a:rPr lang="es-ES_tradnl" sz="1800" b="0" cap="none" baseline="0" dirty="0" smtClean="0">
                          <a:effectLst/>
                        </a:rPr>
                        <a:t>o</a:t>
                      </a:r>
                      <a:r>
                        <a:rPr lang="es-ES_tradnl" sz="1800" b="0" cap="all" baseline="0" dirty="0" smtClean="0">
                          <a:effectLst/>
                        </a:rPr>
                        <a:t>)</a:t>
                      </a:r>
                      <a:endParaRPr lang="es-ES" sz="18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800" b="1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SPECIFIC ACTIVITY</a:t>
                      </a:r>
                    </a:p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GBq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/g </a:t>
                      </a:r>
                      <a:r>
                        <a:rPr lang="es-ES" sz="1800" b="0" baseline="30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</a:t>
                      </a:r>
                      <a:endParaRPr lang="es-ES" sz="1800" b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ACTIVITY</a:t>
                      </a:r>
                    </a:p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1800" b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TBq</a:t>
                      </a:r>
                      <a:r>
                        <a:rPr lang="es-ES" sz="18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6637011"/>
                  </a:ext>
                </a:extLst>
              </a:tr>
              <a:tr h="24827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s-ES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Plate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1 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24.14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21.59</a:t>
                      </a:r>
                      <a:endParaRPr lang="es-ES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91563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s-ES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Plate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2 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20.85 </a:t>
                      </a:r>
                      <a:endParaRPr lang="es-ES" sz="18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18.65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864939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s-ES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Plate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3 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17.81 </a:t>
                      </a:r>
                      <a:endParaRPr lang="es-ES" sz="18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15.93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4092466"/>
                  </a:ext>
                </a:extLst>
              </a:tr>
              <a:tr h="24283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s-ES" sz="180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Plate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4  </a:t>
                      </a:r>
                      <a:endParaRPr lang="es-E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15.24 </a:t>
                      </a:r>
                      <a:endParaRPr lang="es-ES" sz="18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13.63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0597493"/>
                  </a:ext>
                </a:extLst>
              </a:tr>
              <a:tr h="16087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s-ES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s-ES" sz="1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176431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69.80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3476312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255520" y="3733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baseline="30000" dirty="0"/>
              <a:t>99</a:t>
            </a:r>
            <a:r>
              <a:rPr lang="en-GB" i="1" dirty="0"/>
              <a:t>Mo activity obtained in each plate after 6 days of irradiation using an average neutron </a:t>
            </a:r>
            <a:r>
              <a:rPr lang="en-GB" i="1" dirty="0" err="1"/>
              <a:t>fluence</a:t>
            </a:r>
            <a:r>
              <a:rPr lang="en-GB" i="1" dirty="0"/>
              <a:t> rate in each plate.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24" y="1017859"/>
            <a:ext cx="2872405" cy="261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4406920" y="1460310"/>
            <a:ext cx="92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1 2 3 4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5936776" y="1616148"/>
            <a:ext cx="6075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 smtClean="0">
                <a:solidFill>
                  <a:prstClr val="black"/>
                </a:solidFill>
              </a:rPr>
              <a:t>Considering that </a:t>
            </a:r>
            <a:r>
              <a:rPr lang="en-GB" b="1" kern="0" dirty="0" smtClean="0">
                <a:solidFill>
                  <a:prstClr val="black"/>
                </a:solidFill>
              </a:rPr>
              <a:t>one</a:t>
            </a:r>
            <a:r>
              <a:rPr lang="en-GB" b="1" kern="0" dirty="0" smtClean="0">
                <a:solidFill>
                  <a:prstClr val="black"/>
                </a:solidFill>
              </a:rPr>
              <a:t> </a:t>
            </a:r>
            <a:r>
              <a:rPr lang="en-GB" b="1" kern="0" baseline="30000" dirty="0" smtClean="0">
                <a:solidFill>
                  <a:prstClr val="black"/>
                </a:solidFill>
              </a:rPr>
              <a:t>99m</a:t>
            </a:r>
            <a:r>
              <a:rPr lang="en-GB" b="1" kern="0" dirty="0" smtClean="0">
                <a:solidFill>
                  <a:prstClr val="black"/>
                </a:solidFill>
              </a:rPr>
              <a:t>Tc generation </a:t>
            </a:r>
            <a:r>
              <a:rPr lang="en-GB" kern="0" dirty="0" smtClean="0">
                <a:solidFill>
                  <a:prstClr val="black"/>
                </a:solidFill>
              </a:rPr>
              <a:t>has about  an activity of </a:t>
            </a:r>
            <a:r>
              <a:rPr lang="en-GB" b="1" kern="0" dirty="0" smtClean="0">
                <a:solidFill>
                  <a:prstClr val="black"/>
                </a:solidFill>
              </a:rPr>
              <a:t>46 </a:t>
            </a:r>
            <a:r>
              <a:rPr lang="en-GB" b="1" kern="0" dirty="0" err="1" smtClean="0">
                <a:solidFill>
                  <a:prstClr val="black"/>
                </a:solidFill>
              </a:rPr>
              <a:t>GBq</a:t>
            </a:r>
            <a:r>
              <a:rPr lang="en-GB" b="1" kern="0" dirty="0" smtClean="0">
                <a:solidFill>
                  <a:prstClr val="black"/>
                </a:solidFill>
              </a:rPr>
              <a:t>, </a:t>
            </a:r>
            <a:r>
              <a:rPr lang="en-GB" kern="0" dirty="0" smtClean="0">
                <a:solidFill>
                  <a:prstClr val="black"/>
                </a:solidFill>
              </a:rPr>
              <a:t>which could be equivalent to considering </a:t>
            </a:r>
            <a:r>
              <a:rPr lang="en-GB" b="1" kern="0" dirty="0" smtClean="0">
                <a:solidFill>
                  <a:prstClr val="black"/>
                </a:solidFill>
              </a:rPr>
              <a:t>a 100 </a:t>
            </a:r>
            <a:r>
              <a:rPr lang="en-GB" b="1" kern="0" dirty="0" err="1" smtClean="0">
                <a:solidFill>
                  <a:prstClr val="black"/>
                </a:solidFill>
              </a:rPr>
              <a:t>GBq</a:t>
            </a:r>
            <a:r>
              <a:rPr lang="en-GB" b="1" kern="0" dirty="0" smtClean="0">
                <a:solidFill>
                  <a:prstClr val="black"/>
                </a:solidFill>
              </a:rPr>
              <a:t> </a:t>
            </a:r>
            <a:r>
              <a:rPr lang="en-GB" kern="0" dirty="0" smtClean="0">
                <a:solidFill>
                  <a:prstClr val="black"/>
                </a:solidFill>
              </a:rPr>
              <a:t>just before taking out the sample.</a:t>
            </a:r>
            <a:endParaRPr lang="en-GB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66 Rectángulo"/>
          <p:cNvSpPr/>
          <p:nvPr/>
        </p:nvSpPr>
        <p:spPr>
          <a:xfrm>
            <a:off x="522483" y="128797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36777" y="911118"/>
            <a:ext cx="6255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conditions</a:t>
            </a:r>
            <a:r>
              <a:rPr lang="es-ES" dirty="0"/>
              <a:t>,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possible</a:t>
            </a:r>
            <a:r>
              <a:rPr lang="es-ES" dirty="0"/>
              <a:t> to produce </a:t>
            </a:r>
            <a:r>
              <a:rPr lang="es-E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s-ES" b="1" kern="0" dirty="0">
                <a:solidFill>
                  <a:prstClr val="black"/>
                </a:solidFill>
              </a:rPr>
              <a:t>69.80 </a:t>
            </a:r>
            <a:r>
              <a:rPr lang="es-ES" b="1" kern="0" dirty="0" err="1">
                <a:solidFill>
                  <a:prstClr val="black"/>
                </a:solidFill>
              </a:rPr>
              <a:t>TBq</a:t>
            </a:r>
            <a:r>
              <a:rPr lang="es-ES" b="1" kern="0" dirty="0">
                <a:solidFill>
                  <a:prstClr val="black"/>
                </a:solidFill>
              </a:rPr>
              <a:t> de </a:t>
            </a:r>
            <a:r>
              <a:rPr lang="es-ES" b="1" kern="0" baseline="30000" dirty="0">
                <a:solidFill>
                  <a:prstClr val="black"/>
                </a:solidFill>
              </a:rPr>
              <a:t>99</a:t>
            </a:r>
            <a:r>
              <a:rPr lang="es-ES" b="1" kern="0" dirty="0">
                <a:solidFill>
                  <a:prstClr val="black"/>
                </a:solidFill>
              </a:rPr>
              <a:t>Mo/</a:t>
            </a:r>
            <a:r>
              <a:rPr lang="es-ES" b="1" kern="0" baseline="30000" dirty="0">
                <a:solidFill>
                  <a:prstClr val="black"/>
                </a:solidFill>
              </a:rPr>
              <a:t>99m</a:t>
            </a:r>
            <a:r>
              <a:rPr lang="es-ES" b="1" kern="0" dirty="0">
                <a:solidFill>
                  <a:prstClr val="black"/>
                </a:solidFill>
              </a:rPr>
              <a:t>Tc, </a:t>
            </a:r>
            <a:r>
              <a:rPr lang="es-ES" b="1" kern="0" dirty="0" smtClean="0">
                <a:solidFill>
                  <a:prstClr val="black"/>
                </a:solidFill>
              </a:rPr>
              <a:t> per </a:t>
            </a:r>
            <a:r>
              <a:rPr lang="es-ES" b="1" kern="0" dirty="0" err="1" smtClean="0">
                <a:solidFill>
                  <a:prstClr val="black"/>
                </a:solidFill>
              </a:rPr>
              <a:t>week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936776" y="2575025"/>
            <a:ext cx="6255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 smtClean="0">
                <a:solidFill>
                  <a:prstClr val="black"/>
                </a:solidFill>
              </a:rPr>
              <a:t>It </a:t>
            </a:r>
            <a:r>
              <a:rPr lang="en-GB" kern="0" dirty="0" smtClean="0">
                <a:solidFill>
                  <a:prstClr val="black"/>
                </a:solidFill>
              </a:rPr>
              <a:t>means that we could obtain about </a:t>
            </a:r>
            <a:r>
              <a:rPr lang="en-GB" b="1" kern="0" dirty="0" smtClean="0">
                <a:solidFill>
                  <a:prstClr val="black"/>
                </a:solidFill>
              </a:rPr>
              <a:t>700 generators per week</a:t>
            </a:r>
            <a:endParaRPr lang="en-GB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36777" y="3048144"/>
            <a:ext cx="625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dirty="0" smtClean="0">
                <a:solidFill>
                  <a:prstClr val="black"/>
                </a:solidFill>
              </a:rPr>
              <a:t>Taking into account that a hospital could need 2 generators per week, we could supply to 350 hospitals.</a:t>
            </a:r>
            <a:endParaRPr lang="en-GB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06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level requirements of the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RadioIsotope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Device (RIPD)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54" y="1881485"/>
            <a:ext cx="7050597" cy="46156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639" y="4189331"/>
            <a:ext cx="1823780" cy="16664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19" y="3930613"/>
            <a:ext cx="2598251" cy="256656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3566" y="923389"/>
            <a:ext cx="1159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Radioisotope production device could have a similar effect like the Neutron Spectral shifter module (NSS) due to the  </a:t>
            </a:r>
            <a:r>
              <a:rPr lang="en-GB" b="1" baseline="30000" dirty="0" smtClean="0">
                <a:solidFill>
                  <a:srgbClr val="FF0000"/>
                </a:solidFill>
              </a:rPr>
              <a:t>100</a:t>
            </a:r>
            <a:r>
              <a:rPr lang="en-GB" b="1" dirty="0" smtClean="0">
                <a:solidFill>
                  <a:srgbClr val="FF0000"/>
                </a:solidFill>
              </a:rPr>
              <a:t>Mo(n,2n)</a:t>
            </a:r>
            <a:r>
              <a:rPr lang="en-GB" b="1" baseline="30000" dirty="0" smtClean="0">
                <a:solidFill>
                  <a:srgbClr val="FF0000"/>
                </a:solidFill>
              </a:rPr>
              <a:t>99</a:t>
            </a:r>
            <a:r>
              <a:rPr lang="en-GB" b="1" dirty="0" smtClean="0">
                <a:solidFill>
                  <a:srgbClr val="FF0000"/>
                </a:solidFill>
              </a:rPr>
              <a:t>Mo</a:t>
            </a:r>
            <a:r>
              <a:rPr lang="en-GB" dirty="0" smtClean="0"/>
              <a:t> reaction</a:t>
            </a:r>
            <a:endParaRPr lang="en-GB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459" y="149958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Personal\PLAZA\Images\NSS-diseñ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026"/>
            <a:ext cx="4631901" cy="21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echa derecha 17"/>
          <p:cNvSpPr/>
          <p:nvPr/>
        </p:nvSpPr>
        <p:spPr>
          <a:xfrm rot="15498743">
            <a:off x="2106505" y="6348984"/>
            <a:ext cx="641810" cy="291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008310" y="645243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</a:t>
            </a:r>
            <a:r>
              <a:rPr lang="es-ES" b="1" baseline="30000" dirty="0" smtClean="0">
                <a:solidFill>
                  <a:srgbClr val="FF0000"/>
                </a:solidFill>
              </a:rPr>
              <a:t>+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level requirements of the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RadioIsotope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Device (RIPD)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High level requirements of the </a:t>
            </a:r>
            <a:r>
              <a:rPr lang="en-US" dirty="0" err="1" smtClean="0"/>
              <a:t>RadioIsotope</a:t>
            </a:r>
            <a:r>
              <a:rPr lang="en-US" dirty="0" smtClean="0"/>
              <a:t> Production Device (RIPD)</a:t>
            </a:r>
            <a:endParaRPr lang="en-GB" dirty="0"/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rgbClr val="000066"/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CuadroTexto"/>
          <p:cNvSpPr txBox="1"/>
          <p:nvPr/>
        </p:nvSpPr>
        <p:spPr>
          <a:xfrm>
            <a:off x="539459" y="149958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925420" y="1212212"/>
            <a:ext cx="1093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</a:t>
            </a:r>
            <a:r>
              <a:rPr lang="en-GB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99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Mo production assessment has been performed in IFMIF-DONES TC taking in advance the neutrons that cross the HFTM.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25420" y="2101597"/>
            <a:ext cx="10934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Two mock-ups for the Radioisotope production devices have been proposed.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25420" y="2793647"/>
            <a:ext cx="1093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Considering the mechanical insertion proposal conditions, it would be possible to </a:t>
            </a:r>
            <a:r>
              <a:rPr lang="en-GB" dirty="0" smtClean="0"/>
              <a:t>cover </a:t>
            </a:r>
            <a:r>
              <a:rPr lang="en-GB" dirty="0" smtClean="0"/>
              <a:t>the necessities </a:t>
            </a:r>
            <a:r>
              <a:rPr lang="en-GB" dirty="0" smtClean="0"/>
              <a:t>of </a:t>
            </a:r>
            <a:r>
              <a:rPr lang="en-GB" dirty="0" smtClean="0"/>
              <a:t>350 hospitals</a:t>
            </a:r>
            <a:r>
              <a:rPr lang="en-GB" dirty="0"/>
              <a:t> of  </a:t>
            </a:r>
            <a:r>
              <a:rPr lang="en-GB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b="1" kern="0" baseline="30000" dirty="0">
                <a:solidFill>
                  <a:prstClr val="black"/>
                </a:solidFill>
              </a:rPr>
              <a:t>99</a:t>
            </a:r>
            <a:r>
              <a:rPr lang="en-GB" b="1" kern="0" dirty="0">
                <a:solidFill>
                  <a:prstClr val="black"/>
                </a:solidFill>
              </a:rPr>
              <a:t>Mo/</a:t>
            </a:r>
            <a:r>
              <a:rPr lang="en-GB" b="1" kern="0" baseline="30000" dirty="0">
                <a:solidFill>
                  <a:prstClr val="black"/>
                </a:solidFill>
              </a:rPr>
              <a:t>99m</a:t>
            </a:r>
            <a:r>
              <a:rPr lang="en-GB" b="1" kern="0" dirty="0">
                <a:solidFill>
                  <a:prstClr val="black"/>
                </a:solidFill>
              </a:rPr>
              <a:t>Tc </a:t>
            </a:r>
            <a:r>
              <a:rPr lang="en-GB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GB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week.</a:t>
            </a:r>
            <a:endParaRPr lang="en-GB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3612" y="5540678"/>
            <a:ext cx="1093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 works are ongoing to validate the different RIPD concepts proposed respect to the productions rates, radiation hazards, safety issues and design analysis.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43612" y="3608778"/>
            <a:ext cx="109344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Then, the benefit 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of radioisotope production in 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IFMIF-DONES has been demonstrated starting from the assessment production of one of the most demanding radioisotopes for cancer diagnostics. This could mean a great social benefit since the demand of </a:t>
            </a:r>
            <a:r>
              <a:rPr lang="en-GB" sz="2000" dirty="0">
                <a:solidFill>
                  <a:prstClr val="black"/>
                </a:solidFill>
                <a:cs typeface="Times New Roman" panose="02020603050405020304" pitchFamily="18" charset="0"/>
              </a:rPr>
              <a:t>a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large number of inhabitants could be covered and a great benefit for IFMIF-DONES project, on the one hand for its social impact and on the other because it could mean 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important </a:t>
            </a:r>
            <a:r>
              <a:rPr lang="en-GB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funding for IFMIF-DONES operation.  </a:t>
            </a:r>
            <a:endParaRPr lang="en-GB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level requirements of the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RadioIsotope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Device (RIPD)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7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620371" y="842473"/>
            <a:ext cx="11489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0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</a:t>
            </a:r>
            <a:r>
              <a:rPr lang="en-US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is the precursor of </a:t>
            </a:r>
            <a:r>
              <a:rPr lang="en-US" sz="2000" b="1" dirty="0">
                <a:solidFill>
                  <a:srgbClr val="000066"/>
                </a:solidFill>
                <a:cs typeface="Arial" panose="020B0604020202020204" pitchFamily="34" charset="0"/>
              </a:rPr>
              <a:t>Technetium-99m (</a:t>
            </a:r>
            <a:r>
              <a:rPr lang="en-US" sz="2000" b="1" baseline="30000" dirty="0" smtClean="0">
                <a:solidFill>
                  <a:srgbClr val="000066"/>
                </a:solidFill>
                <a:cs typeface="Arial" panose="020B0604020202020204" pitchFamily="34" charset="0"/>
              </a:rPr>
              <a:t>99m</a:t>
            </a:r>
            <a:r>
              <a:rPr lang="en-US" sz="20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Tc</a:t>
            </a:r>
            <a:r>
              <a:rPr lang="en-US" sz="2000" b="1" dirty="0">
                <a:solidFill>
                  <a:srgbClr val="000066"/>
                </a:solidFill>
                <a:cs typeface="Arial" panose="020B0604020202020204" pitchFamily="34" charset="0"/>
              </a:rPr>
              <a:t>), which is used for radiopharmaceutical applications</a:t>
            </a:r>
            <a:endParaRPr lang="es-ES" sz="20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0102073"/>
              </p:ext>
            </p:extLst>
          </p:nvPr>
        </p:nvGraphicFramePr>
        <p:xfrm>
          <a:off x="1078174" y="1277736"/>
          <a:ext cx="10378360" cy="363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5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95596" y="5646766"/>
            <a:ext cx="11520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However, a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shortage of </a:t>
            </a:r>
            <a:r>
              <a:rPr lang="en-US" sz="20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 emerged in the late 2000s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of the frequent shut down due to extended maintenance periods of the main reactors for </a:t>
            </a:r>
            <a:r>
              <a:rPr lang="en-US" sz="20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production: NRU Chalk River Reactor (Canada) and the High Flux Reactor (HFR) at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Petten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(The Netherlands). 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4591" y="5107000"/>
            <a:ext cx="10043876" cy="400110"/>
          </a:xfrm>
          <a:prstGeom prst="rect">
            <a:avLst/>
          </a:prstGeom>
          <a:ln w="25400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s-ES" sz="2000" baseline="30000" dirty="0">
                <a:solidFill>
                  <a:srgbClr val="0070C0"/>
                </a:solidFill>
              </a:rPr>
              <a:t>99</a:t>
            </a:r>
            <a:r>
              <a:rPr lang="es-ES" sz="2000" dirty="0">
                <a:solidFill>
                  <a:srgbClr val="0070C0"/>
                </a:solidFill>
              </a:rPr>
              <a:t>Mo </a:t>
            </a:r>
            <a:r>
              <a:rPr lang="es-ES" sz="2000" dirty="0" err="1">
                <a:solidFill>
                  <a:srgbClr val="0070C0"/>
                </a:solidFill>
              </a:rPr>
              <a:t>is</a:t>
            </a:r>
            <a:r>
              <a:rPr lang="es-ES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currently produced in nuclear fission reactors as a by-product of </a:t>
            </a:r>
            <a:r>
              <a:rPr lang="en-US" sz="2000" baseline="30000" dirty="0">
                <a:solidFill>
                  <a:srgbClr val="0070C0"/>
                </a:solidFill>
              </a:rPr>
              <a:t>235</a:t>
            </a:r>
            <a:r>
              <a:rPr lang="en-US" sz="2000" dirty="0">
                <a:solidFill>
                  <a:srgbClr val="0070C0"/>
                </a:solidFill>
              </a:rPr>
              <a:t>U fission. </a:t>
            </a:r>
            <a:endParaRPr lang="es-ES" sz="2000" dirty="0">
              <a:solidFill>
                <a:srgbClr val="0070C0"/>
              </a:solidFill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522483" y="101501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5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id="{5FF506BF-4100-F661-6090-65BB7021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" y="2583044"/>
            <a:ext cx="8187059" cy="429019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9459" y="1514979"/>
            <a:ext cx="1151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Mo(n,2n)</a:t>
            </a:r>
            <a:r>
              <a:rPr lang="en-US" sz="2000" b="1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GB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cross section 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threshold energy at about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way of production is not reached by </a:t>
            </a:r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conventional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reactors.</a:t>
            </a:r>
          </a:p>
        </p:txBody>
      </p:sp>
      <p:sp>
        <p:nvSpPr>
          <p:cNvPr id="9" name="Flecha derecha 8">
            <a:extLst>
              <a:ext uri="{FF2B5EF4-FFF2-40B4-BE49-F238E27FC236}">
                <a16:creationId xmlns:a16="http://schemas.microsoft.com/office/drawing/2014/main" id="{CDB04DA5-5D50-C947-99E1-728E115344BC}"/>
              </a:ext>
            </a:extLst>
          </p:cNvPr>
          <p:cNvSpPr/>
          <p:nvPr/>
        </p:nvSpPr>
        <p:spPr>
          <a:xfrm>
            <a:off x="1520157" y="2179321"/>
            <a:ext cx="3249962" cy="534210"/>
          </a:xfrm>
          <a:prstGeom prst="rightArrow">
            <a:avLst/>
          </a:prstGeom>
          <a:solidFill>
            <a:srgbClr val="00FDFF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rgbClr val="000066"/>
                </a:solidFill>
              </a:rPr>
              <a:t>Neutron</a:t>
            </a:r>
            <a:r>
              <a:rPr lang="es-ES" sz="1200" dirty="0" smtClean="0">
                <a:solidFill>
                  <a:srgbClr val="000066"/>
                </a:solidFill>
              </a:rPr>
              <a:t> </a:t>
            </a:r>
            <a:r>
              <a:rPr lang="es-ES" sz="1200" dirty="0" err="1" smtClean="0">
                <a:solidFill>
                  <a:srgbClr val="000066"/>
                </a:solidFill>
              </a:rPr>
              <a:t>Energy</a:t>
            </a:r>
            <a:r>
              <a:rPr lang="es-ES" sz="1200" dirty="0" smtClean="0">
                <a:solidFill>
                  <a:srgbClr val="000066"/>
                </a:solidFill>
              </a:rPr>
              <a:t> of </a:t>
            </a:r>
            <a:r>
              <a:rPr lang="es-ES" sz="1200" dirty="0" err="1" smtClean="0">
                <a:solidFill>
                  <a:srgbClr val="000066"/>
                </a:solidFill>
              </a:rPr>
              <a:t>Fission</a:t>
            </a:r>
            <a:r>
              <a:rPr lang="es-ES" sz="1200" dirty="0" smtClean="0">
                <a:solidFill>
                  <a:srgbClr val="000066"/>
                </a:solidFill>
              </a:rPr>
              <a:t> </a:t>
            </a:r>
            <a:r>
              <a:rPr lang="es-ES" sz="1200" dirty="0" err="1" smtClean="0">
                <a:solidFill>
                  <a:srgbClr val="000066"/>
                </a:solidFill>
              </a:rPr>
              <a:t>below</a:t>
            </a:r>
            <a:r>
              <a:rPr lang="es-ES" sz="1200" dirty="0" smtClean="0">
                <a:solidFill>
                  <a:srgbClr val="000066"/>
                </a:solidFill>
              </a:rPr>
              <a:t> </a:t>
            </a:r>
            <a:r>
              <a:rPr lang="es-ES" sz="1200" dirty="0">
                <a:solidFill>
                  <a:srgbClr val="000066"/>
                </a:solidFill>
              </a:rPr>
              <a:t>7</a:t>
            </a:r>
            <a:r>
              <a:rPr lang="es-ES" sz="1200" dirty="0" smtClean="0">
                <a:solidFill>
                  <a:srgbClr val="000066"/>
                </a:solidFill>
              </a:rPr>
              <a:t>  </a:t>
            </a:r>
            <a:r>
              <a:rPr lang="es-ES" sz="1200" dirty="0" err="1">
                <a:solidFill>
                  <a:srgbClr val="000066"/>
                </a:solidFill>
              </a:rPr>
              <a:t>MeV</a:t>
            </a:r>
            <a:endParaRPr lang="es-ES" sz="1200" dirty="0">
              <a:solidFill>
                <a:srgbClr val="000066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0"/>
          <p:cNvSpPr/>
          <p:nvPr/>
        </p:nvSpPr>
        <p:spPr>
          <a:xfrm>
            <a:off x="574417" y="862735"/>
            <a:ext cx="1151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An alternative of </a:t>
            </a:r>
            <a:r>
              <a:rPr lang="en-US" sz="2000" b="1" baseline="30000" dirty="0">
                <a:solidFill>
                  <a:srgbClr val="C00000"/>
                </a:solidFill>
              </a:rPr>
              <a:t>235</a:t>
            </a:r>
            <a:r>
              <a:rPr lang="en-US" sz="2000" b="1" dirty="0">
                <a:solidFill>
                  <a:srgbClr val="C00000"/>
                </a:solidFill>
              </a:rPr>
              <a:t>U</a:t>
            </a:r>
            <a:r>
              <a:rPr lang="en-US" sz="2000" dirty="0"/>
              <a:t> </a:t>
            </a:r>
            <a:r>
              <a:rPr lang="en-US" sz="2000" dirty="0" smtClean="0"/>
              <a:t>fission method is to irradiate directly Molybdenum </a:t>
            </a:r>
            <a:r>
              <a:rPr lang="en-US" sz="2000" dirty="0"/>
              <a:t>to produce 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99</a:t>
            </a:r>
            <a:r>
              <a:rPr lang="en-US" sz="2000" b="1" dirty="0" smtClean="0">
                <a:solidFill>
                  <a:srgbClr val="C00000"/>
                </a:solidFill>
              </a:rPr>
              <a:t>Mo</a:t>
            </a:r>
            <a:r>
              <a:rPr lang="en-US" sz="2000" dirty="0" smtClean="0"/>
              <a:t>. It is produced by two ways  </a:t>
            </a:r>
            <a:r>
              <a:rPr lang="en-US" sz="2000" dirty="0"/>
              <a:t>t</a:t>
            </a:r>
            <a:r>
              <a:rPr lang="en-US" sz="2000" dirty="0" smtClean="0"/>
              <a:t>he  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98</a:t>
            </a:r>
            <a:r>
              <a:rPr lang="en-US" sz="2000" b="1" dirty="0" smtClean="0">
                <a:solidFill>
                  <a:srgbClr val="C00000"/>
                </a:solidFill>
              </a:rPr>
              <a:t>Mo(n,</a:t>
            </a:r>
            <a:r>
              <a:rPr lang="el-GR" sz="2000" b="1" dirty="0" smtClean="0">
                <a:solidFill>
                  <a:srgbClr val="C00000"/>
                </a:solidFill>
              </a:rPr>
              <a:t>γ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99</a:t>
            </a:r>
            <a:r>
              <a:rPr lang="en-US" sz="2000" b="1" dirty="0" smtClean="0">
                <a:solidFill>
                  <a:srgbClr val="C00000"/>
                </a:solidFill>
              </a:rPr>
              <a:t>Mo </a:t>
            </a:r>
            <a:r>
              <a:rPr lang="en-US" sz="2000" dirty="0" smtClean="0"/>
              <a:t>and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100</a:t>
            </a:r>
            <a:r>
              <a:rPr lang="en-US" sz="2000" b="1" dirty="0" smtClean="0">
                <a:solidFill>
                  <a:srgbClr val="C00000"/>
                </a:solidFill>
              </a:rPr>
              <a:t>Mo(n,2n)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99</a:t>
            </a:r>
            <a:r>
              <a:rPr lang="en-US" sz="2000" b="1" dirty="0" smtClean="0">
                <a:solidFill>
                  <a:srgbClr val="C00000"/>
                </a:solidFill>
              </a:rPr>
              <a:t>Mo</a:t>
            </a:r>
            <a:r>
              <a:rPr lang="en-US" sz="2000" b="1" dirty="0" smtClean="0"/>
              <a:t> </a:t>
            </a:r>
            <a:r>
              <a:rPr lang="en-US" sz="2000" dirty="0" smtClean="0"/>
              <a:t>reactions.</a:t>
            </a:r>
            <a:endParaRPr lang="es-ES" sz="2000" dirty="0"/>
          </a:p>
        </p:txBody>
      </p:sp>
      <p:sp>
        <p:nvSpPr>
          <p:cNvPr id="8" name="Flecha derecha 7">
            <a:extLst>
              <a:ext uri="{FF2B5EF4-FFF2-40B4-BE49-F238E27FC236}">
                <a16:creationId xmlns:a16="http://schemas.microsoft.com/office/drawing/2014/main" id="{F460BB5F-E8AE-5B46-BB6C-1BC0A9AC110B}"/>
              </a:ext>
            </a:extLst>
          </p:cNvPr>
          <p:cNvSpPr/>
          <p:nvPr/>
        </p:nvSpPr>
        <p:spPr>
          <a:xfrm>
            <a:off x="1520157" y="2461639"/>
            <a:ext cx="3707163" cy="50378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DONES </a:t>
            </a:r>
            <a:r>
              <a:rPr lang="es-ES" sz="1200" dirty="0" err="1"/>
              <a:t>neutron</a:t>
            </a:r>
            <a:r>
              <a:rPr lang="es-ES" sz="1200" dirty="0"/>
              <a:t> </a:t>
            </a:r>
            <a:r>
              <a:rPr lang="es-ES" sz="1200" dirty="0" err="1"/>
              <a:t>source</a:t>
            </a:r>
            <a:r>
              <a:rPr lang="es-ES" sz="1200" dirty="0"/>
              <a:t> up to </a:t>
            </a:r>
            <a:r>
              <a:rPr lang="es-ES" sz="1200" dirty="0" smtClean="0"/>
              <a:t>55 </a:t>
            </a:r>
            <a:r>
              <a:rPr lang="es-ES" sz="1200" dirty="0" err="1"/>
              <a:t>MeV</a:t>
            </a:r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8815629" y="305485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98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n,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γ)</a:t>
            </a:r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8772085" y="3588405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n, 2n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1016345" y="3039462"/>
            <a:ext cx="106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1.17 %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029993" y="3560169"/>
            <a:ext cx="106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98.83 %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728839" y="2500377"/>
            <a:ext cx="124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144116" y="5675265"/>
            <a:ext cx="5169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into account that only there is a 9.82 % of 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in a natural composition, higher amount of 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could be obtained enriching the Molybdenum in 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60" y="4146466"/>
            <a:ext cx="3554330" cy="1430401"/>
          </a:xfrm>
          <a:prstGeom prst="rect">
            <a:avLst/>
          </a:prstGeom>
        </p:spPr>
      </p:pic>
      <p:sp>
        <p:nvSpPr>
          <p:cNvPr id="3" name="Rectángulo 11"/>
          <p:cNvSpPr/>
          <p:nvPr/>
        </p:nvSpPr>
        <p:spPr>
          <a:xfrm>
            <a:off x="8815629" y="305485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98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n,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γ)</a:t>
            </a:r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endParaRPr lang="es-ES" dirty="0"/>
          </a:p>
        </p:txBody>
      </p:sp>
      <p:sp>
        <p:nvSpPr>
          <p:cNvPr id="6" name="Rectángulo 12"/>
          <p:cNvSpPr/>
          <p:nvPr/>
        </p:nvSpPr>
        <p:spPr>
          <a:xfrm>
            <a:off x="8772085" y="3588405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n, 2n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s-ES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99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endParaRPr lang="es-ES" dirty="0"/>
          </a:p>
        </p:txBody>
      </p:sp>
      <p:sp>
        <p:nvSpPr>
          <p:cNvPr id="19" name="CuadroTexto 13"/>
          <p:cNvSpPr txBox="1"/>
          <p:nvPr/>
        </p:nvSpPr>
        <p:spPr>
          <a:xfrm>
            <a:off x="11016345" y="3039462"/>
            <a:ext cx="106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1.17 %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14"/>
          <p:cNvSpPr txBox="1"/>
          <p:nvPr/>
        </p:nvSpPr>
        <p:spPr>
          <a:xfrm>
            <a:off x="11029993" y="3560169"/>
            <a:ext cx="106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98.83 %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15"/>
          <p:cNvSpPr txBox="1"/>
          <p:nvPr/>
        </p:nvSpPr>
        <p:spPr>
          <a:xfrm>
            <a:off x="9728839" y="2500377"/>
            <a:ext cx="124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16"/>
          <p:cNvSpPr/>
          <p:nvPr/>
        </p:nvSpPr>
        <p:spPr>
          <a:xfrm>
            <a:off x="7144116" y="5675265"/>
            <a:ext cx="5169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into account that only there is a 9.82 % of 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in a natural composition, higher amount of 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 could be obtained enriching the Molybdenum in </a:t>
            </a:r>
            <a:r>
              <a:rPr lang="en-GB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s-ES" dirty="0"/>
          </a:p>
        </p:txBody>
      </p:sp>
      <p:pic>
        <p:nvPicPr>
          <p:cNvPr id="24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360" y="4146466"/>
            <a:ext cx="3554330" cy="1430401"/>
          </a:xfrm>
          <a:prstGeom prst="rect">
            <a:avLst/>
          </a:prstGeom>
        </p:spPr>
      </p:pic>
      <p:sp>
        <p:nvSpPr>
          <p:cNvPr id="18" name="66 Rectángulo"/>
          <p:cNvSpPr/>
          <p:nvPr/>
        </p:nvSpPr>
        <p:spPr>
          <a:xfrm>
            <a:off x="522483" y="101501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6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6 Rectángulo"/>
          <p:cNvSpPr/>
          <p:nvPr/>
        </p:nvSpPr>
        <p:spPr>
          <a:xfrm>
            <a:off x="540334" y="146590"/>
            <a:ext cx="1208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Index</a:t>
            </a:r>
            <a:endParaRPr lang="es-ES" sz="28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66 Rectángulo"/>
          <p:cNvSpPr/>
          <p:nvPr/>
        </p:nvSpPr>
        <p:spPr>
          <a:xfrm>
            <a:off x="1900910" y="1275209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Why use IFMIF-DONES for Radioisotope production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66 Rectángulo"/>
          <p:cNvSpPr/>
          <p:nvPr/>
        </p:nvSpPr>
        <p:spPr>
          <a:xfrm>
            <a:off x="1900910" y="1982240"/>
            <a:ext cx="915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1900910" y="2757508"/>
            <a:ext cx="974063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level requirements of the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RadioIsotope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Production Device (RIPD)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00910" y="3517283"/>
            <a:ext cx="770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Proposals of concepts design for the RIPD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66 Rectángulo"/>
          <p:cNvSpPr/>
          <p:nvPr/>
        </p:nvSpPr>
        <p:spPr>
          <a:xfrm>
            <a:off x="1900909" y="4291372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Mo assessment production considering the first RIPD mockups</a:t>
            </a:r>
            <a:endParaRPr lang="es-ES" sz="2400" b="1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12 CuadroTexto"/>
          <p:cNvSpPr txBox="1"/>
          <p:nvPr/>
        </p:nvSpPr>
        <p:spPr>
          <a:xfrm>
            <a:off x="1900909" y="5122414"/>
            <a:ext cx="900459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Radioisotope production device vs Neutron Spectral Shifter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2 CuadroTexto"/>
          <p:cNvSpPr txBox="1"/>
          <p:nvPr/>
        </p:nvSpPr>
        <p:spPr>
          <a:xfrm>
            <a:off x="1900909" y="5895678"/>
            <a:ext cx="974063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Font typeface="+mj-lt"/>
              <a:buAutoNum type="arabicPeriod" startAt="7"/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and Future works</a:t>
            </a:r>
            <a:endParaRPr lang="en-GB" sz="2400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9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906044" y="953227"/>
            <a:ext cx="1073549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 baseline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Irradiation </a:t>
            </a:r>
            <a:r>
              <a:rPr lang="en-GB" dirty="0"/>
              <a:t>time determination of the molybdenum samples of MoO</a:t>
            </a:r>
            <a:r>
              <a:rPr lang="en-GB" baseline="-25000" dirty="0"/>
              <a:t>3</a:t>
            </a:r>
            <a:r>
              <a:rPr lang="en-GB" dirty="0"/>
              <a:t> </a:t>
            </a:r>
          </a:p>
        </p:txBody>
      </p:sp>
      <p:cxnSp>
        <p:nvCxnSpPr>
          <p:cNvPr id="15" name="Conector recto 14"/>
          <p:cNvCxnSpPr/>
          <p:nvPr/>
        </p:nvCxnSpPr>
        <p:spPr>
          <a:xfrm flipH="1" flipV="1">
            <a:off x="1064525" y="641445"/>
            <a:ext cx="11127475" cy="245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736" y="2036598"/>
            <a:ext cx="4878411" cy="31936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9" y="1719456"/>
            <a:ext cx="3821739" cy="30191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720609" y="5588367"/>
            <a:ext cx="120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6 days of irradiation the sample is extracted from the TC to be purified and then transported outer the IFMIF-DONES installation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9" y="1719456"/>
            <a:ext cx="3821739" cy="301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04" y="1248689"/>
            <a:ext cx="1874520" cy="125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22"/>
          <p:cNvSpPr txBox="1"/>
          <p:nvPr/>
        </p:nvSpPr>
        <p:spPr>
          <a:xfrm>
            <a:off x="720609" y="5588367"/>
            <a:ext cx="120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6 days of irradiation the sample is extracted from the TC to be purified and then transported outer the IFMIF-DONES installation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66 Rectángulo"/>
          <p:cNvSpPr/>
          <p:nvPr/>
        </p:nvSpPr>
        <p:spPr>
          <a:xfrm>
            <a:off x="522483" y="74205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6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82388"/>
              </p:ext>
            </p:extLst>
          </p:nvPr>
        </p:nvGraphicFramePr>
        <p:xfrm>
          <a:off x="6540385" y="2899483"/>
          <a:ext cx="5337539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755">
                  <a:extLst>
                    <a:ext uri="{9D8B030D-6E8A-4147-A177-3AD203B41FA5}">
                      <a16:colId xmlns:a16="http://schemas.microsoft.com/office/drawing/2014/main" val="2120809206"/>
                    </a:ext>
                  </a:extLst>
                </a:gridCol>
                <a:gridCol w="2868784">
                  <a:extLst>
                    <a:ext uri="{9D8B030D-6E8A-4147-A177-3AD203B41FA5}">
                      <a16:colId xmlns:a16="http://schemas.microsoft.com/office/drawing/2014/main" val="4028176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irradiation day 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r>
                        <a:rPr lang="en-GB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baseline="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GBq</a:t>
                      </a:r>
                      <a:r>
                        <a:rPr lang="en-GB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/g Mo)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5953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Behind of HFTM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6859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 in front of 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7560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755845" y="2253152"/>
            <a:ext cx="49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 </a:t>
            </a:r>
            <a:r>
              <a:rPr lang="en-GB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Mo(n,2n) and </a:t>
            </a:r>
            <a:r>
              <a:rPr lang="en-GB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Mo(</a:t>
            </a:r>
            <a:r>
              <a:rPr lang="en-GB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n,γ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reaction have been taken into account for the </a:t>
            </a:r>
            <a:r>
              <a:rPr lang="en-GB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 production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5" y="1420452"/>
            <a:ext cx="5124910" cy="355722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914655" y="5458493"/>
            <a:ext cx="1069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n, 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γ)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process produces 99Mo of relatively low specific activity, from a low of 3.7 </a:t>
            </a:r>
            <a:r>
              <a:rPr lang="en-GB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GBq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/g to a high of 74 </a:t>
            </a:r>
            <a:r>
              <a:rPr lang="en-GB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GBq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/g  depending on the neutron flux available in the reactor”. </a:t>
            </a:r>
            <a:endParaRPr lang="en-GB" dirty="0"/>
          </a:p>
        </p:txBody>
      </p:sp>
      <p:cxnSp>
        <p:nvCxnSpPr>
          <p:cNvPr id="22" name="Conector recto 21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91010"/>
              </p:ext>
            </p:extLst>
          </p:nvPr>
        </p:nvGraphicFramePr>
        <p:xfrm>
          <a:off x="6182437" y="2899483"/>
          <a:ext cx="5695488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316">
                  <a:extLst>
                    <a:ext uri="{9D8B030D-6E8A-4147-A177-3AD203B41FA5}">
                      <a16:colId xmlns:a16="http://schemas.microsoft.com/office/drawing/2014/main" val="2120809206"/>
                    </a:ext>
                  </a:extLst>
                </a:gridCol>
                <a:gridCol w="3061172">
                  <a:extLst>
                    <a:ext uri="{9D8B030D-6E8A-4147-A177-3AD203B41FA5}">
                      <a16:colId xmlns:a16="http://schemas.microsoft.com/office/drawing/2014/main" val="4028176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irradiation day 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Activity</a:t>
                      </a:r>
                      <a:r>
                        <a:rPr lang="en-GB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baseline="0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GBq</a:t>
                      </a:r>
                      <a:r>
                        <a:rPr lang="en-GB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/g Mo)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5953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Behind of HFTM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6859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Just in front of 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  <a:endParaRPr lang="en-GB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75604"/>
                  </a:ext>
                </a:extLst>
              </a:tr>
            </a:tbl>
          </a:graphicData>
        </a:graphic>
      </p:graphicFrame>
      <p:sp>
        <p:nvSpPr>
          <p:cNvPr id="3" name="Rectángulo 8"/>
          <p:cNvSpPr/>
          <p:nvPr/>
        </p:nvSpPr>
        <p:spPr>
          <a:xfrm>
            <a:off x="6755845" y="2253152"/>
            <a:ext cx="4906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 </a:t>
            </a:r>
            <a:r>
              <a:rPr lang="en-GB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Mo(n,2n) and </a:t>
            </a:r>
            <a:r>
              <a:rPr lang="en-GB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Mo(</a:t>
            </a:r>
            <a:r>
              <a:rPr lang="en-GB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n,γ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reaction have been taken into account for the </a:t>
            </a:r>
            <a:r>
              <a:rPr lang="en-GB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99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 production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5" y="1420452"/>
            <a:ext cx="5124910" cy="3557224"/>
          </a:xfrm>
          <a:prstGeom prst="rect">
            <a:avLst/>
          </a:prstGeom>
        </p:spPr>
      </p:pic>
      <p:sp>
        <p:nvSpPr>
          <p:cNvPr id="6" name="Rectángulo 19"/>
          <p:cNvSpPr/>
          <p:nvPr/>
        </p:nvSpPr>
        <p:spPr>
          <a:xfrm>
            <a:off x="914655" y="5458493"/>
            <a:ext cx="1069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n, 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γ)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process produces 99Mo of relatively low specific activity, from a low of 3.7 </a:t>
            </a:r>
            <a:r>
              <a:rPr lang="en-GB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GBq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/g to a high of 74 </a:t>
            </a:r>
            <a:r>
              <a:rPr lang="en-GB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GBq</a:t>
            </a:r>
            <a:r>
              <a:rPr lang="en-GB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/g  depending on the neutron flux available in the reactor”. </a:t>
            </a:r>
            <a:endParaRPr lang="en-GB" dirty="0"/>
          </a:p>
        </p:txBody>
      </p:sp>
      <p:cxnSp>
        <p:nvCxnSpPr>
          <p:cNvPr id="7" name="Conector recto 21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22"/>
          <p:cNvSpPr txBox="1"/>
          <p:nvPr/>
        </p:nvSpPr>
        <p:spPr>
          <a:xfrm>
            <a:off x="777457" y="950737"/>
            <a:ext cx="101009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 baseline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A</a:t>
            </a:r>
            <a:r>
              <a:rPr lang="en-GB" dirty="0"/>
              <a:t>ssessment </a:t>
            </a:r>
            <a:r>
              <a:rPr lang="en-GB" dirty="0"/>
              <a:t>for </a:t>
            </a:r>
            <a:r>
              <a:rPr lang="en-GB" baseline="30000" dirty="0"/>
              <a:t>99</a:t>
            </a:r>
            <a:r>
              <a:rPr lang="en-GB" dirty="0"/>
              <a:t>Mo production in the TC area</a:t>
            </a:r>
            <a:endParaRPr lang="en-GB" dirty="0"/>
          </a:p>
        </p:txBody>
      </p:sp>
      <p:sp>
        <p:nvSpPr>
          <p:cNvPr id="8" name="66 Rectángulo"/>
          <p:cNvSpPr/>
          <p:nvPr/>
        </p:nvSpPr>
        <p:spPr>
          <a:xfrm>
            <a:off x="522483" y="74205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Assessment of the 99Mo production in IFMIF-DONES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859" y="3446628"/>
            <a:ext cx="4903963" cy="18465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9" y="1895588"/>
            <a:ext cx="2903645" cy="35074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Conector recto de flecha 5"/>
          <p:cNvCxnSpPr/>
          <p:nvPr/>
        </p:nvCxnSpPr>
        <p:spPr>
          <a:xfrm>
            <a:off x="5614251" y="3681613"/>
            <a:ext cx="455049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5614251" y="3355063"/>
            <a:ext cx="8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~8 cm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6293874" y="2835664"/>
            <a:ext cx="0" cy="162732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 rot="5400000">
            <a:off x="6130604" y="3460366"/>
            <a:ext cx="86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483" y="1380927"/>
            <a:ext cx="6104016" cy="188127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74320" y="5420357"/>
            <a:ext cx="11585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an average production of 44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 in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and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into account a density of 3.17 g/cm</a:t>
            </a:r>
            <a:r>
              <a:rPr lang="en-GB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Mo in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4.69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g/c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MoO3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mesh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100 cm</a:t>
            </a:r>
            <a:r>
              <a:rPr lang="en-GB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the total activity reached of </a:t>
            </a:r>
            <a:r>
              <a:rPr lang="en-GB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would be about 14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TBq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6 days of irradiation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supply </a:t>
            </a:r>
            <a:r>
              <a:rPr lang="en-GB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generators to cover the demand of Andalucía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GBq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GB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99m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generator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90854" y="787995"/>
            <a:ext cx="806982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 b="1" baseline="0">
                <a:solidFill>
                  <a:srgbClr val="000066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GB" sz="2400" dirty="0">
                <a:latin typeface="Times New Roman" panose="02020603050405020304" pitchFamily="18" charset="0"/>
              </a:rPr>
              <a:t>Sensitivity analysis </a:t>
            </a:r>
            <a:r>
              <a:rPr lang="en-GB" sz="2400" dirty="0" smtClean="0">
                <a:latin typeface="Times New Roman" panose="02020603050405020304" pitchFamily="18" charset="0"/>
              </a:rPr>
              <a:t>of </a:t>
            </a:r>
            <a:r>
              <a:rPr lang="en-GB" sz="2400" dirty="0">
                <a:latin typeface="Times New Roman" panose="02020603050405020304" pitchFamily="18" charset="0"/>
              </a:rPr>
              <a:t>the </a:t>
            </a:r>
            <a:r>
              <a:rPr lang="en-GB" sz="2400" baseline="30000" dirty="0">
                <a:latin typeface="Times New Roman" panose="02020603050405020304" pitchFamily="18" charset="0"/>
              </a:rPr>
              <a:t>99</a:t>
            </a:r>
            <a:r>
              <a:rPr lang="en-GB" sz="2400" dirty="0">
                <a:latin typeface="Times New Roman" panose="02020603050405020304" pitchFamily="18" charset="0"/>
              </a:rPr>
              <a:t>Mo production behind of </a:t>
            </a:r>
            <a:r>
              <a:rPr lang="en-GB" sz="2400" dirty="0" smtClean="0">
                <a:latin typeface="Times New Roman" panose="02020603050405020304" pitchFamily="18" charset="0"/>
              </a:rPr>
              <a:t>HFTM</a:t>
            </a:r>
            <a:endParaRPr lang="en-GB" sz="2400" dirty="0">
              <a:latin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54" y="1807701"/>
            <a:ext cx="3148656" cy="3464056"/>
          </a:xfrm>
          <a:prstGeom prst="rect">
            <a:avLst/>
          </a:prstGeom>
        </p:spPr>
      </p:pic>
      <p:cxnSp>
        <p:nvCxnSpPr>
          <p:cNvPr id="19" name="Conector recto de flecha 18"/>
          <p:cNvCxnSpPr>
            <a:stCxn id="20" idx="2"/>
          </p:cNvCxnSpPr>
          <p:nvPr/>
        </p:nvCxnSpPr>
        <p:spPr>
          <a:xfrm flipH="1">
            <a:off x="2581632" y="1693621"/>
            <a:ext cx="931300" cy="179599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463223" y="1231956"/>
            <a:ext cx="609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used for Neutron spectra calculation</a:t>
            </a:r>
          </a:p>
        </p:txBody>
      </p:sp>
      <p:sp>
        <p:nvSpPr>
          <p:cNvPr id="22" name="Elipse 21"/>
          <p:cNvSpPr/>
          <p:nvPr/>
        </p:nvSpPr>
        <p:spPr>
          <a:xfrm>
            <a:off x="2060812" y="2990044"/>
            <a:ext cx="520819" cy="1081021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/>
          <p:cNvCxnSpPr>
            <a:stCxn id="22" idx="6"/>
            <a:endCxn id="5" idx="2"/>
          </p:cNvCxnSpPr>
          <p:nvPr/>
        </p:nvCxnSpPr>
        <p:spPr>
          <a:xfrm>
            <a:off x="2581631" y="3530555"/>
            <a:ext cx="1580798" cy="1187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>
            <a:off x="1478280" y="718303"/>
            <a:ext cx="1071372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66 Rectángulo"/>
          <p:cNvSpPr/>
          <p:nvPr/>
        </p:nvSpPr>
        <p:spPr>
          <a:xfrm>
            <a:off x="522483" y="74205"/>
            <a:ext cx="11489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Assessment of the </a:t>
            </a:r>
            <a:r>
              <a:rPr lang="en-US" sz="2400" b="1" baseline="300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99</a:t>
            </a:r>
            <a:r>
              <a:rPr lang="en-US" sz="2400" b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Mo production in IFMIF-DONES</a:t>
            </a:r>
            <a:endParaRPr lang="es-ES" sz="24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1746</Words>
  <Application>Microsoft Office PowerPoint</Application>
  <PresentationFormat>Panorámica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Liberation Sans</vt:lpstr>
      <vt:lpstr>Segoe UI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Mota García</dc:creator>
  <cp:lastModifiedBy>Fernando Mota García</cp:lastModifiedBy>
  <cp:revision>90</cp:revision>
  <dcterms:created xsi:type="dcterms:W3CDTF">2023-10-16T13:05:41Z</dcterms:created>
  <dcterms:modified xsi:type="dcterms:W3CDTF">2023-10-19T21:21:48Z</dcterms:modified>
</cp:coreProperties>
</file>