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1517" r:id="rId3"/>
    <p:sldId id="1527" r:id="rId4"/>
    <p:sldId id="1438" r:id="rId5"/>
    <p:sldId id="1443" r:id="rId6"/>
    <p:sldId id="1441" r:id="rId7"/>
    <p:sldId id="1526" r:id="rId8"/>
    <p:sldId id="1444" r:id="rId9"/>
    <p:sldId id="1532" r:id="rId10"/>
    <p:sldId id="1522" r:id="rId11"/>
    <p:sldId id="1529" r:id="rId12"/>
    <p:sldId id="1460" r:id="rId13"/>
    <p:sldId id="1528" r:id="rId14"/>
    <p:sldId id="1524" r:id="rId15"/>
    <p:sldId id="1525" r:id="rId16"/>
    <p:sldId id="258" r:id="rId17"/>
    <p:sldId id="326" r:id="rId18"/>
    <p:sldId id="1530" r:id="rId19"/>
    <p:sldId id="376" r:id="rId20"/>
    <p:sldId id="377" r:id="rId21"/>
    <p:sldId id="381" r:id="rId22"/>
    <p:sldId id="378" r:id="rId23"/>
    <p:sldId id="1533" r:id="rId24"/>
    <p:sldId id="278" r:id="rId25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03"/>
    <p:restoredTop sz="96081"/>
  </p:normalViewPr>
  <p:slideViewPr>
    <p:cSldViewPr snapToGrid="0" snapToObjects="1">
      <p:cViewPr varScale="1">
        <p:scale>
          <a:sx n="83" d="100"/>
          <a:sy n="83" d="100"/>
        </p:scale>
        <p:origin x="376" y="192"/>
      </p:cViewPr>
      <p:guideLst>
        <p:guide orient="horz" pos="3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0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79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8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2789639" y="6408000"/>
            <a:ext cx="1236554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259263" y="6408000"/>
            <a:ext cx="2866752" cy="36512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1" y="1245522"/>
            <a:ext cx="10968567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126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588066" y="729290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907524E-1308-B80F-F498-5147EB1F8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29" y="0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20.10.2023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2nd DONES Users WS, Granada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2" y="1260000"/>
            <a:ext cx="10968567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10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20.10.2023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2nd DONES Users WS, Granada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A68F-FCBB-4C9B-B09C-64D8E018A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37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0">
              <a:defRPr/>
            </a:pPr>
            <a:endParaRPr lang="en-US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2nd DONES Users WS, Granada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  <p:sldLayoutId id="2147483671" r:id="rId19"/>
    <p:sldLayoutId id="2147483672" r:id="rId20"/>
    <p:sldLayoutId id="2147483673" r:id="rId21"/>
  </p:sldLayoutIdLst>
  <p:hf hdr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11" Type="http://schemas.openxmlformats.org/officeDocument/2006/relationships/hyperlink" Target="https://cds.cern.ch/record/2834697/files/INTC-I-247.pdf" TargetMode="External"/><Relationship Id="rId5" Type="http://schemas.openxmlformats.org/officeDocument/2006/relationships/image" Target="../media/image40.jpe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1.jpeg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2" Type="http://schemas.openxmlformats.org/officeDocument/2006/relationships/hyperlink" Target="https://cds.cern.ch/record/2798978?ln=en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openxmlformats.org/officeDocument/2006/relationships/image" Target="../media/image55.jpeg"/><Relationship Id="rId10" Type="http://schemas.openxmlformats.org/officeDocument/2006/relationships/hyperlink" Target="https://cds.cern.ch/record/2809276" TargetMode="External"/><Relationship Id="rId4" Type="http://schemas.openxmlformats.org/officeDocument/2006/relationships/image" Target="../media/image54.jpeg"/><Relationship Id="rId9" Type="http://schemas.openxmlformats.org/officeDocument/2006/relationships/hyperlink" Target="https://cds.cern.ch/record/280913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home.cern/fr/science/experiments/medicis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journals.aps.org/prab/abstract/10.1103/PhysRevAccelBeams.25.103001" TargetMode="Externa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11" Type="http://schemas.openxmlformats.org/officeDocument/2006/relationships/image" Target="../media/image2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journals.aps.org/prab/abstract/10.1103/PhysRevAccelBeams.25.103001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254794" y="2752110"/>
            <a:ext cx="11937206" cy="21532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4400" dirty="0"/>
              <a:t>Neutron-dominated mixed-field irradiation tests areas at CERN: present, future and applications</a:t>
            </a:r>
            <a:br>
              <a:rPr lang="en-US" sz="4400" dirty="0"/>
            </a:br>
            <a:br>
              <a:rPr lang="en-US" sz="4400" b="0" dirty="0"/>
            </a:br>
            <a:br>
              <a:rPr lang="en-GB" sz="4400" b="1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53FEB-6A85-FBC0-B411-747ECBC460CA}"/>
              </a:ext>
            </a:extLst>
          </p:cNvPr>
          <p:cNvSpPr txBox="1"/>
          <p:nvPr/>
        </p:nvSpPr>
        <p:spPr bwMode="auto">
          <a:xfrm>
            <a:off x="254794" y="5321300"/>
            <a:ext cx="10833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u="sng" dirty="0" err="1">
                <a:solidFill>
                  <a:schemeClr val="bg1"/>
                </a:solidFill>
              </a:rPr>
              <a:t>AP.Bernardes</a:t>
            </a:r>
            <a:r>
              <a:rPr lang="en-US" sz="2800" b="0" u="sng" dirty="0">
                <a:solidFill>
                  <a:schemeClr val="bg1"/>
                </a:solidFill>
              </a:rPr>
              <a:t> (SY/STI) on behalf of many people</a:t>
            </a:r>
            <a:br>
              <a:rPr lang="en-US" sz="2800" b="0" dirty="0">
                <a:solidFill>
                  <a:schemeClr val="bg1"/>
                </a:solidFill>
              </a:rPr>
            </a:br>
            <a:r>
              <a:rPr lang="en-US" sz="1200" b="0" dirty="0">
                <a:solidFill>
                  <a:schemeClr val="bg1"/>
                </a:solidFill>
              </a:rPr>
              <a:t>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b="0" dirty="0">
                <a:solidFill>
                  <a:schemeClr val="bg1"/>
                </a:solidFill>
              </a:rPr>
              <a:t>econd DONES Users Workshop, 20</a:t>
            </a:r>
            <a:r>
              <a:rPr lang="en-US" sz="2800" b="0" baseline="30000" dirty="0">
                <a:solidFill>
                  <a:schemeClr val="bg1"/>
                </a:solidFill>
              </a:rPr>
              <a:t>th</a:t>
            </a:r>
            <a:r>
              <a:rPr lang="en-US" sz="2800" b="0" dirty="0">
                <a:solidFill>
                  <a:schemeClr val="bg1"/>
                </a:solidFill>
              </a:rPr>
              <a:t> October 2023</a:t>
            </a:r>
            <a:endParaRPr lang="en-CH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– n-TOF and R2M activities</a:t>
            </a:r>
            <a:endParaRPr lang="en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8E08A4-D8A7-539C-4956-535ED908071B}"/>
              </a:ext>
            </a:extLst>
          </p:cNvPr>
          <p:cNvSpPr txBox="1"/>
          <p:nvPr/>
        </p:nvSpPr>
        <p:spPr bwMode="auto">
          <a:xfrm>
            <a:off x="11405179" y="235093"/>
            <a:ext cx="56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="1" dirty="0">
                <a:solidFill>
                  <a:schemeClr val="bg1"/>
                </a:solidFill>
              </a:rPr>
              <a:t>new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506D8E-A78E-0948-C202-14A81141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10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8D88C4-7888-5B9E-8F08-4269BB2E2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8" r="2250" b="23499"/>
          <a:stretch/>
        </p:blipFill>
        <p:spPr>
          <a:xfrm rot="10800000">
            <a:off x="5162296" y="3895685"/>
            <a:ext cx="2772213" cy="1313817"/>
          </a:xfrm>
          <a:prstGeom prst="rect">
            <a:avLst/>
          </a:prstGeom>
        </p:spPr>
      </p:pic>
      <p:pic>
        <p:nvPicPr>
          <p:cNvPr id="12" name="Picture 11" descr="A close-up of a faucet&#10;&#10;Description automatically generated with medium confidence">
            <a:extLst>
              <a:ext uri="{FF2B5EF4-FFF2-40B4-BE49-F238E27FC236}">
                <a16:creationId xmlns:a16="http://schemas.microsoft.com/office/drawing/2014/main" id="{66FF1E94-D1F7-46ED-979D-52C4F748C1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44"/>
          <a:stretch/>
        </p:blipFill>
        <p:spPr>
          <a:xfrm>
            <a:off x="133792" y="972956"/>
            <a:ext cx="4964088" cy="3200210"/>
          </a:xfrm>
          <a:prstGeom prst="rect">
            <a:avLst/>
          </a:prstGeom>
        </p:spPr>
      </p:pic>
      <p:pic>
        <p:nvPicPr>
          <p:cNvPr id="24" name="Picture 23" descr="A picture containing items&#10;&#10;Description automatically generated">
            <a:extLst>
              <a:ext uri="{FF2B5EF4-FFF2-40B4-BE49-F238E27FC236}">
                <a16:creationId xmlns:a16="http://schemas.microsoft.com/office/drawing/2014/main" id="{E0A7C940-7A9D-9229-7D35-C252C8D65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295" y="995838"/>
            <a:ext cx="2840261" cy="1279300"/>
          </a:xfrm>
          <a:prstGeom prst="rect">
            <a:avLst/>
          </a:prstGeom>
        </p:spPr>
      </p:pic>
      <p:pic>
        <p:nvPicPr>
          <p:cNvPr id="26" name="Picture 25" descr="A picture containing indoor, wall, door, bathroom&#10;&#10;Description automatically generated">
            <a:extLst>
              <a:ext uri="{FF2B5EF4-FFF2-40B4-BE49-F238E27FC236}">
                <a16:creationId xmlns:a16="http://schemas.microsoft.com/office/drawing/2014/main" id="{1FFDB848-8FBD-52EF-C7EA-8932EF414B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36" t="11700" r="33237"/>
          <a:stretch/>
        </p:blipFill>
        <p:spPr>
          <a:xfrm>
            <a:off x="9479283" y="990362"/>
            <a:ext cx="2684261" cy="4390370"/>
          </a:xfrm>
          <a:prstGeom prst="rect">
            <a:avLst/>
          </a:prstGeom>
        </p:spPr>
      </p:pic>
      <p:pic>
        <p:nvPicPr>
          <p:cNvPr id="32" name="Picture 31" descr="A picture containing indoor, glass, container&#10;&#10;Description automatically generated">
            <a:extLst>
              <a:ext uri="{FF2B5EF4-FFF2-40B4-BE49-F238E27FC236}">
                <a16:creationId xmlns:a16="http://schemas.microsoft.com/office/drawing/2014/main" id="{3A4E005D-BA39-C0D4-1018-8DD2F792A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581"/>
          <a:stretch/>
        </p:blipFill>
        <p:spPr>
          <a:xfrm>
            <a:off x="6568989" y="2336631"/>
            <a:ext cx="1368402" cy="1520303"/>
          </a:xfrm>
          <a:prstGeom prst="rect">
            <a:avLst/>
          </a:prstGeom>
        </p:spPr>
      </p:pic>
      <p:pic>
        <p:nvPicPr>
          <p:cNvPr id="35" name="Picture 34" descr="A picture containing machine, indoor, lever&#10;&#10;Description automatically generated">
            <a:extLst>
              <a:ext uri="{FF2B5EF4-FFF2-40B4-BE49-F238E27FC236}">
                <a16:creationId xmlns:a16="http://schemas.microsoft.com/office/drawing/2014/main" id="{42BD9850-35B2-5B3A-5463-5DA3B791E7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55" t="12549" r="11973" b="14059"/>
          <a:stretch/>
        </p:blipFill>
        <p:spPr>
          <a:xfrm rot="16200000">
            <a:off x="7897209" y="3875198"/>
            <a:ext cx="1687423" cy="1323644"/>
          </a:xfrm>
          <a:prstGeom prst="rect">
            <a:avLst/>
          </a:prstGeom>
        </p:spPr>
      </p:pic>
      <p:pic>
        <p:nvPicPr>
          <p:cNvPr id="38" name="Picture 37" descr="A picture containing household hardware, fastener, metal, silver&#10;&#10;Description automatically generated">
            <a:extLst>
              <a:ext uri="{FF2B5EF4-FFF2-40B4-BE49-F238E27FC236}">
                <a16:creationId xmlns:a16="http://schemas.microsoft.com/office/drawing/2014/main" id="{BBF5A904-6147-1E5B-2E68-CE90F78A44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25" r="22324" b="28472"/>
          <a:stretch/>
        </p:blipFill>
        <p:spPr>
          <a:xfrm>
            <a:off x="8090078" y="1010497"/>
            <a:ext cx="1321907" cy="260203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3836053-6A09-B1AB-FA6F-A8CA8A95CDC5}"/>
              </a:ext>
            </a:extLst>
          </p:cNvPr>
          <p:cNvGrpSpPr/>
          <p:nvPr/>
        </p:nvGrpSpPr>
        <p:grpSpPr>
          <a:xfrm>
            <a:off x="170969" y="5248254"/>
            <a:ext cx="7763540" cy="1524871"/>
            <a:chOff x="-4857493" y="4152635"/>
            <a:chExt cx="7663285" cy="14773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D50136-B793-EA65-E5FF-6D4AED047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77" y="4152635"/>
              <a:ext cx="2736415" cy="147732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336EC6-7BE6-1CDE-6167-50437772477B}"/>
                </a:ext>
              </a:extLst>
            </p:cNvPr>
            <p:cNvSpPr txBox="1"/>
            <p:nvPr/>
          </p:nvSpPr>
          <p:spPr bwMode="auto">
            <a:xfrm>
              <a:off x="-4857493" y="4681087"/>
              <a:ext cx="5133942" cy="38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b="1" dirty="0">
                  <a:hlinkClick r:id="rId11"/>
                </a:rPr>
                <a:t>INTC-I-247</a:t>
              </a:r>
              <a:r>
                <a:rPr lang="en-CH" sz="1000" dirty="0"/>
                <a:t> </a:t>
              </a:r>
              <a:r>
                <a:rPr lang="en-GB" sz="1000" dirty="0"/>
                <a:t>Installation of a detector support in the </a:t>
              </a:r>
              <a:r>
                <a:rPr lang="en-GB" sz="1000" dirty="0" err="1"/>
                <a:t>n_TOF</a:t>
              </a:r>
              <a:r>
                <a:rPr lang="en-GB" sz="1000" dirty="0"/>
                <a:t> target shielding for high flux neutron and gamma detector irradiation </a:t>
              </a:r>
              <a:r>
                <a:rPr lang="en-GB" sz="1000" i="1" dirty="0"/>
                <a:t>(</a:t>
              </a:r>
              <a:r>
                <a:rPr lang="en-GB" sz="1000" i="1" dirty="0" err="1"/>
                <a:t>S.Fiore</a:t>
              </a:r>
              <a:r>
                <a:rPr lang="en-GB" sz="1000" i="1" dirty="0"/>
                <a:t> BE-CEM)</a:t>
              </a:r>
              <a:endParaRPr lang="en-CH" sz="1000" i="1" dirty="0"/>
            </a:p>
          </p:txBody>
        </p:sp>
      </p:grpSp>
      <p:pic>
        <p:nvPicPr>
          <p:cNvPr id="45" name="Picture 44" descr="A picture containing cup, coffee, doughnut, food&#10;&#10;Description automatically generated">
            <a:extLst>
              <a:ext uri="{FF2B5EF4-FFF2-40B4-BE49-F238E27FC236}">
                <a16:creationId xmlns:a16="http://schemas.microsoft.com/office/drawing/2014/main" id="{726B8AB2-F911-1C14-976E-9C0324637AC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0327"/>
          <a:stretch/>
        </p:blipFill>
        <p:spPr>
          <a:xfrm>
            <a:off x="5177316" y="2318366"/>
            <a:ext cx="1350219" cy="155156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41434B4-2B4F-6430-9812-3A44CE522B21}"/>
              </a:ext>
            </a:extLst>
          </p:cNvPr>
          <p:cNvSpPr txBox="1"/>
          <p:nvPr/>
        </p:nvSpPr>
        <p:spPr bwMode="auto">
          <a:xfrm>
            <a:off x="98044" y="4183262"/>
            <a:ext cx="489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Large variety of samples can be installed</a:t>
            </a:r>
          </a:p>
          <a:p>
            <a:r>
              <a:rPr lang="en-CH" dirty="0"/>
              <a:t>Versatile system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665045-C74B-0ECD-4699-7270B72E78EB}"/>
              </a:ext>
            </a:extLst>
          </p:cNvPr>
          <p:cNvSpPr txBox="1"/>
          <p:nvPr/>
        </p:nvSpPr>
        <p:spPr bwMode="auto">
          <a:xfrm>
            <a:off x="9413658" y="1016439"/>
            <a:ext cx="29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Shelve positions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562EA7-438E-E3B7-0C40-72F40C9554AC}"/>
              </a:ext>
            </a:extLst>
          </p:cNvPr>
          <p:cNvSpPr txBox="1"/>
          <p:nvPr/>
        </p:nvSpPr>
        <p:spPr bwMode="auto">
          <a:xfrm>
            <a:off x="6544815" y="1013408"/>
            <a:ext cx="1838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Magnet resine TE/MSC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98D1FC-2CF5-5DE3-D8A3-71D45C38A6D8}"/>
              </a:ext>
            </a:extLst>
          </p:cNvPr>
          <p:cNvSpPr txBox="1"/>
          <p:nvPr/>
        </p:nvSpPr>
        <p:spPr bwMode="auto">
          <a:xfrm>
            <a:off x="8114095" y="3380451"/>
            <a:ext cx="1321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Elastomere SY-STI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1E32D9-F1AD-BBD9-B106-15413D545787}"/>
              </a:ext>
            </a:extLst>
          </p:cNvPr>
          <p:cNvSpPr txBox="1"/>
          <p:nvPr/>
        </p:nvSpPr>
        <p:spPr bwMode="auto">
          <a:xfrm>
            <a:off x="5181373" y="3638585"/>
            <a:ext cx="1321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Lubricant SY-STI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751B3D-7420-BCCA-642F-4E05FC7B297B}"/>
              </a:ext>
            </a:extLst>
          </p:cNvPr>
          <p:cNvSpPr txBox="1"/>
          <p:nvPr/>
        </p:nvSpPr>
        <p:spPr bwMode="auto">
          <a:xfrm>
            <a:off x="6676839" y="3482580"/>
            <a:ext cx="132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00" dirty="0">
                <a:solidFill>
                  <a:schemeClr val="bg1"/>
                </a:solidFill>
              </a:rPr>
              <a:t>Optical Fibers collaboration UJM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D49DCF2-6906-C22F-4826-64AA47CA7BDC}"/>
              </a:ext>
            </a:extLst>
          </p:cNvPr>
          <p:cNvSpPr txBox="1"/>
          <p:nvPr/>
        </p:nvSpPr>
        <p:spPr bwMode="auto">
          <a:xfrm>
            <a:off x="5998929" y="3973880"/>
            <a:ext cx="1321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00" dirty="0">
                <a:solidFill>
                  <a:schemeClr val="bg1"/>
                </a:solidFill>
              </a:rPr>
              <a:t>Cables HSE-OHS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A485F5-5CBF-5228-F9B0-57CFE32CF6CE}"/>
              </a:ext>
            </a:extLst>
          </p:cNvPr>
          <p:cNvSpPr txBox="1"/>
          <p:nvPr/>
        </p:nvSpPr>
        <p:spPr bwMode="auto">
          <a:xfrm>
            <a:off x="8225425" y="5125143"/>
            <a:ext cx="1321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Coating SY-STI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121528-E9C4-2514-AFEB-12115AEBFDFC}"/>
              </a:ext>
            </a:extLst>
          </p:cNvPr>
          <p:cNvSpPr txBox="1"/>
          <p:nvPr/>
        </p:nvSpPr>
        <p:spPr bwMode="auto">
          <a:xfrm>
            <a:off x="6096000" y="5248253"/>
            <a:ext cx="1157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00" dirty="0">
                <a:solidFill>
                  <a:schemeClr val="bg1"/>
                </a:solidFill>
              </a:rPr>
              <a:t>INTC-I-247</a:t>
            </a:r>
          </a:p>
        </p:txBody>
      </p:sp>
      <p:pic>
        <p:nvPicPr>
          <p:cNvPr id="4" name="Picture 3" descr="Two women wearing helmets and holding pipes&#10;&#10;Description automatically generated">
            <a:extLst>
              <a:ext uri="{FF2B5EF4-FFF2-40B4-BE49-F238E27FC236}">
                <a16:creationId xmlns:a16="http://schemas.microsoft.com/office/drawing/2014/main" id="{BC81842A-1425-A0C6-E426-AF6863DB83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2423" y="5434314"/>
            <a:ext cx="1727909" cy="1295932"/>
          </a:xfrm>
          <a:prstGeom prst="rect">
            <a:avLst/>
          </a:prstGeom>
        </p:spPr>
      </p:pic>
      <p:pic>
        <p:nvPicPr>
          <p:cNvPr id="5" name="Picture 4" descr="A close-up of a metal object&#10;&#10;Description automatically generated">
            <a:extLst>
              <a:ext uri="{FF2B5EF4-FFF2-40B4-BE49-F238E27FC236}">
                <a16:creationId xmlns:a16="http://schemas.microsoft.com/office/drawing/2014/main" id="{1F8C0FA3-3DC9-8532-A157-6E33DD9244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6808" y="5425371"/>
            <a:ext cx="2224223" cy="1313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1BBDE-D114-0CF1-CBF6-B3E46E4ED342}"/>
              </a:ext>
            </a:extLst>
          </p:cNvPr>
          <p:cNvSpPr txBox="1"/>
          <p:nvPr/>
        </p:nvSpPr>
        <p:spPr bwMode="auto">
          <a:xfrm>
            <a:off x="10338683" y="6521221"/>
            <a:ext cx="1728824" cy="25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C</a:t>
            </a:r>
            <a:r>
              <a:rPr lang="en-CH" sz="1000" dirty="0">
                <a:solidFill>
                  <a:schemeClr val="bg1"/>
                </a:solidFill>
              </a:rPr>
              <a:t>ompressed EPDM seals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99F42-028A-A8FA-7748-FF20135C58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87953" y="4901773"/>
            <a:ext cx="789770" cy="79314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31636-25FB-E552-6FCB-7054DB66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2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843D47A-97C4-E1AE-E949-2F3D0FB34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49"/>
          <a:stretch/>
        </p:blipFill>
        <p:spPr>
          <a:xfrm>
            <a:off x="6515447" y="194692"/>
            <a:ext cx="5631449" cy="3074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30" y="310538"/>
            <a:ext cx="10969139" cy="715840"/>
          </a:xfrm>
        </p:spPr>
        <p:txBody>
          <a:bodyPr/>
          <a:lstStyle/>
          <a:p>
            <a:r>
              <a:rPr lang="en-US" dirty="0"/>
              <a:t>NEAR at n</a:t>
            </a:r>
            <a:r>
              <a:rPr lang="en-CH" dirty="0"/>
              <a:t>_TOF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5F0304F3-F41F-CAED-B909-F893532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B357C-6D86-2CAB-475C-180CD17BBAE9}"/>
              </a:ext>
            </a:extLst>
          </p:cNvPr>
          <p:cNvSpPr txBox="1"/>
          <p:nvPr/>
        </p:nvSpPr>
        <p:spPr bwMode="auto">
          <a:xfrm>
            <a:off x="1808018" y="-1174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8" name="Picture 7" descr="A white wall with metal bars&#10;&#10;Description automatically generated with medium confidence">
            <a:extLst>
              <a:ext uri="{FF2B5EF4-FFF2-40B4-BE49-F238E27FC236}">
                <a16:creationId xmlns:a16="http://schemas.microsoft.com/office/drawing/2014/main" id="{C70681A9-0C42-6239-878F-6E60A7E0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04" y="935605"/>
            <a:ext cx="3995091" cy="532678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087FD-13CF-81BC-48FA-5A59AF3CD462}"/>
              </a:ext>
            </a:extLst>
          </p:cNvPr>
          <p:cNvGrpSpPr/>
          <p:nvPr/>
        </p:nvGrpSpPr>
        <p:grpSpPr>
          <a:xfrm>
            <a:off x="438616" y="427408"/>
            <a:ext cx="6790802" cy="4928703"/>
            <a:chOff x="698475" y="324615"/>
            <a:chExt cx="6790802" cy="49287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3CB3FC-E060-8636-869C-2C43A89784C8}"/>
                </a:ext>
              </a:extLst>
            </p:cNvPr>
            <p:cNvSpPr txBox="1"/>
            <p:nvPr/>
          </p:nvSpPr>
          <p:spPr>
            <a:xfrm>
              <a:off x="698475" y="971442"/>
              <a:ext cx="3674144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accent1"/>
                  </a:solidFill>
                </a:rPr>
                <a:t>NEAR activation area (a-NEAR)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3F40AD-9622-A530-C206-92EEC8DCE80B}"/>
                </a:ext>
              </a:extLst>
            </p:cNvPr>
            <p:cNvSpPr txBox="1"/>
            <p:nvPr/>
          </p:nvSpPr>
          <p:spPr>
            <a:xfrm>
              <a:off x="2118130" y="1419098"/>
              <a:ext cx="237504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CH" dirty="0">
                  <a:solidFill>
                    <a:schemeClr val="bg1"/>
                  </a:solidFill>
                </a:rPr>
                <a:t>n-TOF target area Shielding </a:t>
              </a:r>
              <a:r>
                <a:rPr lang="en-CH" b="1" dirty="0">
                  <a:solidFill>
                    <a:schemeClr val="bg1"/>
                  </a:solidFill>
                </a:rPr>
                <a:t>CLOSED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A98165-BA93-61EA-C7F6-1F480312C849}"/>
                </a:ext>
              </a:extLst>
            </p:cNvPr>
            <p:cNvSpPr/>
            <p:nvPr/>
          </p:nvSpPr>
          <p:spPr>
            <a:xfrm>
              <a:off x="1404967" y="3451971"/>
              <a:ext cx="1696821" cy="1801347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40" name="Picture 39" descr="A person wearing a helmet and gloves&#10;&#10;Description automatically generated">
              <a:extLst>
                <a:ext uri="{FF2B5EF4-FFF2-40B4-BE49-F238E27FC236}">
                  <a16:creationId xmlns:a16="http://schemas.microsoft.com/office/drawing/2014/main" id="{B2913DFA-A292-CF86-228B-E6F8E6FA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165" y="324615"/>
              <a:ext cx="2752112" cy="2059784"/>
            </a:xfrm>
            <a:prstGeom prst="rect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D0C81DD-F51E-4B13-3511-4E5BC6386A41}"/>
              </a:ext>
            </a:extLst>
          </p:cNvPr>
          <p:cNvSpPr txBox="1"/>
          <p:nvPr/>
        </p:nvSpPr>
        <p:spPr bwMode="auto">
          <a:xfrm>
            <a:off x="1817392" y="5762311"/>
            <a:ext cx="24485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chemeClr val="bg1">
                    <a:lumMod val="50000"/>
                  </a:schemeClr>
                </a:solidFill>
              </a:rPr>
              <a:t>Access during operation Manual installation/removal</a:t>
            </a:r>
          </a:p>
        </p:txBody>
      </p:sp>
      <p:pic>
        <p:nvPicPr>
          <p:cNvPr id="18" name="Picture 17" descr="A person wearing a white helmet and gloves working on a machine&#10;&#10;Description automatically generated">
            <a:extLst>
              <a:ext uri="{FF2B5EF4-FFF2-40B4-BE49-F238E27FC236}">
                <a16:creationId xmlns:a16="http://schemas.microsoft.com/office/drawing/2014/main" id="{BDCC826D-1DBD-08D4-4F9A-49ACE15A6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955" y="3269327"/>
            <a:ext cx="2217488" cy="295665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EB6A531-1BA1-725E-72C0-97247EEA9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347807" y="3292464"/>
            <a:ext cx="5103242" cy="2993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B51DB5-B590-C088-DEBC-0A903ACBF3A2}"/>
              </a:ext>
            </a:extLst>
          </p:cNvPr>
          <p:cNvSpPr txBox="1"/>
          <p:nvPr/>
        </p:nvSpPr>
        <p:spPr bwMode="auto">
          <a:xfrm>
            <a:off x="8911291" y="1732009"/>
            <a:ext cx="806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a-NEAR</a:t>
            </a:r>
            <a:endParaRPr lang="en-CH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A143-306F-EF99-3ADF-BD61F0D3D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91D38-1ED1-3D6F-9948-52A5BFCB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49D533-5BD1-3594-67FE-410327E3B14C}"/>
              </a:ext>
            </a:extLst>
          </p:cNvPr>
          <p:cNvSpPr txBox="1"/>
          <p:nvPr/>
        </p:nvSpPr>
        <p:spPr bwMode="auto">
          <a:xfrm>
            <a:off x="4299704" y="2695474"/>
            <a:ext cx="199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solidFill>
                  <a:schemeClr val="bg2">
                    <a:lumMod val="75000"/>
                  </a:schemeClr>
                </a:solidFill>
              </a:rPr>
              <a:t>2.8E7 n/cm2/s in front collimator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D9DFFF-02E2-6877-C282-2D236005AC42}"/>
              </a:ext>
            </a:extLst>
          </p:cNvPr>
          <p:cNvCxnSpPr>
            <a:cxnSpLocks/>
          </p:cNvCxnSpPr>
          <p:nvPr/>
        </p:nvCxnSpPr>
        <p:spPr>
          <a:xfrm flipV="1">
            <a:off x="1900383" y="3158160"/>
            <a:ext cx="2555418" cy="7718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9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a-NEAR – </a:t>
            </a:r>
            <a:r>
              <a:rPr lang="en-US" dirty="0" err="1"/>
              <a:t>n_TOF</a:t>
            </a:r>
            <a:r>
              <a:rPr lang="en-US" dirty="0"/>
              <a:t> activities</a:t>
            </a:r>
            <a:endParaRPr lang="en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8E08A4-D8A7-539C-4956-535ED908071B}"/>
              </a:ext>
            </a:extLst>
          </p:cNvPr>
          <p:cNvSpPr txBox="1"/>
          <p:nvPr/>
        </p:nvSpPr>
        <p:spPr bwMode="auto">
          <a:xfrm>
            <a:off x="11405179" y="235093"/>
            <a:ext cx="56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="1" dirty="0">
                <a:solidFill>
                  <a:schemeClr val="bg1"/>
                </a:solidFill>
              </a:rPr>
              <a:t>new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506D8E-A78E-0948-C202-14A81141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62E85-0554-2204-4854-C924AF02C101}"/>
              </a:ext>
            </a:extLst>
          </p:cNvPr>
          <p:cNvSpPr txBox="1"/>
          <p:nvPr/>
        </p:nvSpPr>
        <p:spPr bwMode="auto">
          <a:xfrm>
            <a:off x="4996113" y="2879895"/>
            <a:ext cx="6842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INTC-P-623</a:t>
            </a:r>
            <a:r>
              <a:rPr lang="en-GB" dirty="0"/>
              <a:t> Neutron capture cross section measurements by the activation method at the </a:t>
            </a:r>
            <a:r>
              <a:rPr lang="en-GB" dirty="0" err="1"/>
              <a:t>n_TOF</a:t>
            </a:r>
            <a:r>
              <a:rPr lang="en-GB" dirty="0"/>
              <a:t> NEAR station </a:t>
            </a:r>
          </a:p>
          <a:p>
            <a:r>
              <a:rPr lang="en-GB" sz="1200" i="1" dirty="0"/>
              <a:t>(</a:t>
            </a:r>
            <a:r>
              <a:rPr lang="en-CH" sz="1200" i="1" dirty="0"/>
              <a:t>E.Stamati, A.Manna and G.Gervino)</a:t>
            </a:r>
          </a:p>
        </p:txBody>
      </p:sp>
      <p:pic>
        <p:nvPicPr>
          <p:cNvPr id="15" name="Picture 14" descr="A picture containing person, preparing, cooking&#10;&#10;Description automatically generated">
            <a:extLst>
              <a:ext uri="{FF2B5EF4-FFF2-40B4-BE49-F238E27FC236}">
                <a16:creationId xmlns:a16="http://schemas.microsoft.com/office/drawing/2014/main" id="{526C0922-20F9-0AF1-4ED0-E9317038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357" y="4110415"/>
            <a:ext cx="2885325" cy="2159485"/>
          </a:xfrm>
          <a:prstGeom prst="rect">
            <a:avLst/>
          </a:prstGeom>
        </p:spPr>
      </p:pic>
      <p:pic>
        <p:nvPicPr>
          <p:cNvPr id="3" name="Content Placeholder 4" descr="A picture containing floor, indoor, miller&#10;&#10;Description automatically generated">
            <a:extLst>
              <a:ext uri="{FF2B5EF4-FFF2-40B4-BE49-F238E27FC236}">
                <a16:creationId xmlns:a16="http://schemas.microsoft.com/office/drawing/2014/main" id="{B1FEAAD4-C884-3EA1-01F8-1F9E013059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71319" y="863333"/>
            <a:ext cx="4157056" cy="3117792"/>
          </a:xfrm>
          <a:ln>
            <a:solidFill>
              <a:srgbClr val="FF00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3A6F95-5832-532B-A241-1B06A338C474}"/>
              </a:ext>
            </a:extLst>
          </p:cNvPr>
          <p:cNvSpPr/>
          <p:nvPr/>
        </p:nvSpPr>
        <p:spPr>
          <a:xfrm>
            <a:off x="2764221" y="1151610"/>
            <a:ext cx="819807" cy="92495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C69A0-E006-0486-A38E-8C9D3DDBF9ED}"/>
              </a:ext>
            </a:extLst>
          </p:cNvPr>
          <p:cNvSpPr txBox="1"/>
          <p:nvPr/>
        </p:nvSpPr>
        <p:spPr bwMode="auto">
          <a:xfrm>
            <a:off x="1350236" y="870542"/>
            <a:ext cx="188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Collimator modification ready for INTC-I-241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A9ECB-AE91-2BA5-9842-CBEFD882948D}"/>
              </a:ext>
            </a:extLst>
          </p:cNvPr>
          <p:cNvSpPr txBox="1"/>
          <p:nvPr/>
        </p:nvSpPr>
        <p:spPr bwMode="auto">
          <a:xfrm>
            <a:off x="2720290" y="3236239"/>
            <a:ext cx="2008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INTC-P-631</a:t>
            </a:r>
          </a:p>
          <a:p>
            <a:r>
              <a:rPr lang="en-CH" sz="1000" dirty="0">
                <a:solidFill>
                  <a:schemeClr val="bg1"/>
                </a:solidFill>
              </a:rPr>
              <a:t>Remotely controllable xy table already for cyclic activation experiments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00FAD-F7AF-3329-519D-CD1DA6F5D351}"/>
              </a:ext>
            </a:extLst>
          </p:cNvPr>
          <p:cNvSpPr txBox="1"/>
          <p:nvPr/>
        </p:nvSpPr>
        <p:spPr bwMode="auto">
          <a:xfrm>
            <a:off x="4137646" y="6021882"/>
            <a:ext cx="1000057" cy="24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INTC-P-623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635610-A1D1-F686-FF17-9358B2DC977D}"/>
              </a:ext>
            </a:extLst>
          </p:cNvPr>
          <p:cNvCxnSpPr>
            <a:cxnSpLocks/>
          </p:cNvCxnSpPr>
          <p:nvPr/>
        </p:nvCxnSpPr>
        <p:spPr>
          <a:xfrm flipV="1">
            <a:off x="3579020" y="1439335"/>
            <a:ext cx="1469666" cy="1123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61A8F9-DB67-6D7A-F161-1CD62ABF7797}"/>
              </a:ext>
            </a:extLst>
          </p:cNvPr>
          <p:cNvCxnSpPr>
            <a:cxnSpLocks/>
          </p:cNvCxnSpPr>
          <p:nvPr/>
        </p:nvCxnSpPr>
        <p:spPr>
          <a:xfrm flipV="1">
            <a:off x="2764221" y="2205481"/>
            <a:ext cx="2322264" cy="6337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C9DED2-207C-BA3E-1567-A8DFE4C1DFC7}"/>
              </a:ext>
            </a:extLst>
          </p:cNvPr>
          <p:cNvSpPr/>
          <p:nvPr/>
        </p:nvSpPr>
        <p:spPr>
          <a:xfrm>
            <a:off x="703484" y="1833223"/>
            <a:ext cx="2060737" cy="1706353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4" name="Picture 23" descr="A picture containing person, clothing, helmet, wall&#10;&#10;Description automatically generated">
            <a:extLst>
              <a:ext uri="{FF2B5EF4-FFF2-40B4-BE49-F238E27FC236}">
                <a16:creationId xmlns:a16="http://schemas.microsoft.com/office/drawing/2014/main" id="{D5FBF7AE-5663-F180-EEF2-3233A8D27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57" r="23580"/>
          <a:stretch/>
        </p:blipFill>
        <p:spPr>
          <a:xfrm>
            <a:off x="301217" y="4106940"/>
            <a:ext cx="1740912" cy="2159486"/>
          </a:xfrm>
          <a:prstGeom prst="rect">
            <a:avLst/>
          </a:prstGeom>
        </p:spPr>
      </p:pic>
      <p:pic>
        <p:nvPicPr>
          <p:cNvPr id="4" name="Picture 3" descr="A person holding a round object&#10;&#10;Description automatically generated">
            <a:extLst>
              <a:ext uri="{FF2B5EF4-FFF2-40B4-BE49-F238E27FC236}">
                <a16:creationId xmlns:a16="http://schemas.microsoft.com/office/drawing/2014/main" id="{12CC24CA-5216-2169-2B61-642DB0B67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686" y="4106939"/>
            <a:ext cx="1616239" cy="21594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D6EA8-EB54-7DE7-0826-0E29E5DBEB1B}"/>
              </a:ext>
            </a:extLst>
          </p:cNvPr>
          <p:cNvGrpSpPr/>
          <p:nvPr/>
        </p:nvGrpSpPr>
        <p:grpSpPr>
          <a:xfrm>
            <a:off x="7054299" y="4131607"/>
            <a:ext cx="4043365" cy="2159485"/>
            <a:chOff x="5070651" y="1898142"/>
            <a:chExt cx="3978467" cy="2096412"/>
          </a:xfrm>
        </p:grpSpPr>
        <p:pic>
          <p:nvPicPr>
            <p:cNvPr id="9" name="Picture 8" descr="A hand holding a metal box with a green and yellow circuit board&#10;&#10;Description automatically generated">
              <a:extLst>
                <a:ext uri="{FF2B5EF4-FFF2-40B4-BE49-F238E27FC236}">
                  <a16:creationId xmlns:a16="http://schemas.microsoft.com/office/drawing/2014/main" id="{C3392A90-15DA-C2DB-3A8A-3AED725A2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0651" y="1898143"/>
              <a:ext cx="1572308" cy="2096411"/>
            </a:xfrm>
            <a:prstGeom prst="rect">
              <a:avLst/>
            </a:prstGeom>
          </p:spPr>
        </p:pic>
        <p:pic>
          <p:nvPicPr>
            <p:cNvPr id="12" name="Picture 11" descr="A person wearing a hard hat and gloves holding a device&#10;&#10;Description automatically generated">
              <a:extLst>
                <a:ext uri="{FF2B5EF4-FFF2-40B4-BE49-F238E27FC236}">
                  <a16:creationId xmlns:a16="http://schemas.microsoft.com/office/drawing/2014/main" id="{2FED1A83-0949-5BB3-F064-B7B9C4132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40" r="28661" b="37968"/>
            <a:stretch/>
          </p:blipFill>
          <p:spPr>
            <a:xfrm>
              <a:off x="6680758" y="1898142"/>
              <a:ext cx="2368360" cy="209641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97B2844-FD27-8BFF-8850-20623A6EAB02}"/>
              </a:ext>
            </a:extLst>
          </p:cNvPr>
          <p:cNvSpPr txBox="1"/>
          <p:nvPr/>
        </p:nvSpPr>
        <p:spPr bwMode="auto">
          <a:xfrm>
            <a:off x="4989496" y="860464"/>
            <a:ext cx="552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INTC-I-241</a:t>
            </a:r>
            <a:r>
              <a:rPr lang="en-GB" dirty="0"/>
              <a:t> Measurement of the radiation background at the n TOF NEAR facility to study the feasibility of cyclic activation experiments </a:t>
            </a:r>
          </a:p>
          <a:p>
            <a:r>
              <a:rPr lang="en-GB" sz="1200" i="1" dirty="0"/>
              <a:t>(</a:t>
            </a:r>
            <a:r>
              <a:rPr lang="en-GB" sz="1200" i="1" dirty="0" err="1"/>
              <a:t>M.Lerendegui</a:t>
            </a:r>
            <a:r>
              <a:rPr lang="en-GB" sz="1200" i="1" dirty="0"/>
              <a:t>, </a:t>
            </a:r>
            <a:r>
              <a:rPr lang="en-GB" sz="1200" i="1" dirty="0" err="1"/>
              <a:t>M.Bacack</a:t>
            </a:r>
            <a:r>
              <a:rPr lang="en-GB" sz="1200" i="1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FF1A4-7390-EF1D-0EA9-1CD60D584F19}"/>
              </a:ext>
            </a:extLst>
          </p:cNvPr>
          <p:cNvSpPr txBox="1"/>
          <p:nvPr/>
        </p:nvSpPr>
        <p:spPr bwMode="auto">
          <a:xfrm>
            <a:off x="5021681" y="1983179"/>
            <a:ext cx="52267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0"/>
              </a:rPr>
              <a:t>INTC-P-631</a:t>
            </a:r>
            <a:r>
              <a:rPr lang="en-GB" dirty="0"/>
              <a:t> Direct measurement of the n TOF NEAR neutron fluence with diamond detectors</a:t>
            </a:r>
          </a:p>
          <a:p>
            <a:r>
              <a:rPr lang="en-GB" sz="1200" i="1" dirty="0"/>
              <a:t>(</a:t>
            </a:r>
            <a:r>
              <a:rPr lang="en-GB" sz="1200" i="1" dirty="0" err="1"/>
              <a:t>M.Diakaki</a:t>
            </a:r>
            <a:r>
              <a:rPr lang="en-GB" sz="1200" i="1" dirty="0"/>
              <a:t>, </a:t>
            </a:r>
            <a:r>
              <a:rPr lang="en-GB" sz="1200" i="1" dirty="0" err="1"/>
              <a:t>M.Bacack</a:t>
            </a:r>
            <a:r>
              <a:rPr lang="en-GB" sz="1200" i="1" dirty="0"/>
              <a:t>)</a:t>
            </a:r>
            <a:endParaRPr lang="en-GB" sz="1200" dirty="0"/>
          </a:p>
          <a:p>
            <a:endParaRPr lang="en-CH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60148C-1C0B-EBB8-45EA-1D5D456F833D}"/>
              </a:ext>
            </a:extLst>
          </p:cNvPr>
          <p:cNvSpPr txBox="1"/>
          <p:nvPr/>
        </p:nvSpPr>
        <p:spPr bwMode="auto">
          <a:xfrm>
            <a:off x="1171673" y="6008678"/>
            <a:ext cx="1000057" cy="24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INTC-I-241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2D4FDE-5822-0391-E0AD-0D150678A8D4}"/>
              </a:ext>
            </a:extLst>
          </p:cNvPr>
          <p:cNvSpPr txBox="1"/>
          <p:nvPr/>
        </p:nvSpPr>
        <p:spPr bwMode="auto">
          <a:xfrm>
            <a:off x="5793562" y="6010006"/>
            <a:ext cx="1000057" cy="24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INTC-P-623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57A44F-D7AE-3584-12A7-D9C4CC53C320}"/>
              </a:ext>
            </a:extLst>
          </p:cNvPr>
          <p:cNvSpPr txBox="1"/>
          <p:nvPr/>
        </p:nvSpPr>
        <p:spPr bwMode="auto">
          <a:xfrm>
            <a:off x="10149873" y="6044870"/>
            <a:ext cx="110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CH" dirty="0"/>
              <a:t>SiC detectors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F4904B-647C-459A-F97B-A2D1170C6C42}"/>
              </a:ext>
            </a:extLst>
          </p:cNvPr>
          <p:cNvCxnSpPr>
            <a:cxnSpLocks/>
          </p:cNvCxnSpPr>
          <p:nvPr/>
        </p:nvCxnSpPr>
        <p:spPr>
          <a:xfrm flipV="1">
            <a:off x="4313853" y="3062557"/>
            <a:ext cx="707828" cy="188161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9F0FD63-0B2B-EF75-17D2-94948E1E120F}"/>
              </a:ext>
            </a:extLst>
          </p:cNvPr>
          <p:cNvSpPr txBox="1"/>
          <p:nvPr/>
        </p:nvSpPr>
        <p:spPr bwMode="auto">
          <a:xfrm>
            <a:off x="6025203" y="3747277"/>
            <a:ext cx="618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Silicon carbide detectors development prestudy </a:t>
            </a:r>
            <a:r>
              <a:rPr lang="en-CH" sz="1400" dirty="0"/>
              <a:t>(S.Amaducci)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1EF60A-1239-68BE-B111-9E8D4125C8B3}"/>
              </a:ext>
            </a:extLst>
          </p:cNvPr>
          <p:cNvCxnSpPr>
            <a:cxnSpLocks/>
          </p:cNvCxnSpPr>
          <p:nvPr/>
        </p:nvCxnSpPr>
        <p:spPr>
          <a:xfrm>
            <a:off x="9271819" y="4003362"/>
            <a:ext cx="0" cy="17190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D2893A-FFEF-524F-6823-D7A35B77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30" y="1540496"/>
            <a:ext cx="1399272" cy="11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66BD48-3730-0429-42C3-14DE69FEAEC4}"/>
              </a:ext>
            </a:extLst>
          </p:cNvPr>
          <p:cNvSpPr txBox="1"/>
          <p:nvPr/>
        </p:nvSpPr>
        <p:spPr bwMode="auto">
          <a:xfrm>
            <a:off x="10520814" y="2419312"/>
            <a:ext cx="1000057" cy="24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1"/>
                </a:solidFill>
              </a:rPr>
              <a:t>INTC-P-631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EA1A3E-AFE9-47EB-506C-8DC77ABA7BDC}"/>
              </a:ext>
            </a:extLst>
          </p:cNvPr>
          <p:cNvSpPr txBox="1"/>
          <p:nvPr/>
        </p:nvSpPr>
        <p:spPr bwMode="auto">
          <a:xfrm>
            <a:off x="7699632" y="6069538"/>
            <a:ext cx="110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CH" dirty="0"/>
              <a:t>SiC detectors</a:t>
            </a:r>
          </a:p>
        </p:txBody>
      </p:sp>
      <p:pic>
        <p:nvPicPr>
          <p:cNvPr id="36" name="Picture 35" descr="A machine in a wall&#10;&#10;Description automatically generated">
            <a:extLst>
              <a:ext uri="{FF2B5EF4-FFF2-40B4-BE49-F238E27FC236}">
                <a16:creationId xmlns:a16="http://schemas.microsoft.com/office/drawing/2014/main" id="{910683BB-84C4-5D1F-2675-C1885387B23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6853"/>
          <a:stretch/>
        </p:blipFill>
        <p:spPr>
          <a:xfrm>
            <a:off x="10397877" y="85038"/>
            <a:ext cx="1620091" cy="1580063"/>
          </a:xfrm>
          <a:prstGeom prst="rect">
            <a:avLst/>
          </a:prstGeom>
        </p:spPr>
      </p:pic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C86CD54-3A4D-D276-8A38-85C49A53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B53D14E2-6C79-F5D6-3F7E-C5C3F183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37994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3678-41A2-17E4-9C86-A3C1706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Mixed field irradiation station at ISOLDE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E92CC-F32E-C208-07C0-BF3C9FD7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4299C-3433-5A7C-5641-A15516A4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992" y="1439335"/>
            <a:ext cx="7673512" cy="465813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7C17099-9E38-F995-4FE7-DE4DF355C6DC}"/>
              </a:ext>
            </a:extLst>
          </p:cNvPr>
          <p:cNvGrpSpPr/>
          <p:nvPr/>
        </p:nvGrpSpPr>
        <p:grpSpPr>
          <a:xfrm>
            <a:off x="1307690" y="1045841"/>
            <a:ext cx="10097489" cy="5130581"/>
            <a:chOff x="1307690" y="1045841"/>
            <a:chExt cx="10097489" cy="5130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DB56EA-A7FE-03E7-7B21-EE763C9C3305}"/>
                </a:ext>
              </a:extLst>
            </p:cNvPr>
            <p:cNvSpPr txBox="1"/>
            <p:nvPr/>
          </p:nvSpPr>
          <p:spPr bwMode="auto">
            <a:xfrm>
              <a:off x="1307690" y="5837868"/>
              <a:ext cx="19404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 dirty="0">
                  <a:solidFill>
                    <a:schemeClr val="bg1"/>
                  </a:solidFill>
                </a:rPr>
                <a:t>NEAR at n_TOF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10BFCAB-94E0-0C46-B6A1-4C25AA8E97A4}"/>
                </a:ext>
              </a:extLst>
            </p:cNvPr>
            <p:cNvGrpSpPr/>
            <p:nvPr/>
          </p:nvGrpSpPr>
          <p:grpSpPr>
            <a:xfrm>
              <a:off x="7200831" y="1045841"/>
              <a:ext cx="4204348" cy="3353540"/>
              <a:chOff x="7200831" y="1045841"/>
              <a:chExt cx="4204348" cy="335354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FAA953-EFEA-1AA2-BA19-DF32D3296999}"/>
                  </a:ext>
                </a:extLst>
              </p:cNvPr>
              <p:cNvSpPr/>
              <p:nvPr/>
            </p:nvSpPr>
            <p:spPr>
              <a:xfrm>
                <a:off x="7200831" y="3963894"/>
                <a:ext cx="800100" cy="43548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30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pic>
            <p:nvPicPr>
              <p:cNvPr id="20" name="Picture 19" descr="A machine with a cylinder&#10;&#10;Description automatically generated">
                <a:extLst>
                  <a:ext uri="{FF2B5EF4-FFF2-40B4-BE49-F238E27FC236}">
                    <a16:creationId xmlns:a16="http://schemas.microsoft.com/office/drawing/2014/main" id="{EFA0E395-6183-8272-EA70-0880DE5FD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80834" y="1045841"/>
                <a:ext cx="3224345" cy="241825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9FF15E-9804-353F-3A5E-102F57AB9D40}"/>
                  </a:ext>
                </a:extLst>
              </p:cNvPr>
              <p:cNvSpPr txBox="1"/>
              <p:nvPr/>
            </p:nvSpPr>
            <p:spPr bwMode="auto">
              <a:xfrm>
                <a:off x="8341043" y="3094768"/>
                <a:ext cx="2251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dirty="0">
                    <a:solidFill>
                      <a:schemeClr val="bg1"/>
                    </a:solidFill>
                  </a:rPr>
                  <a:t>ISIS at ISOLDE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9B1EE6-DB79-EF4B-FD35-50CBB2D5835C}"/>
              </a:ext>
            </a:extLst>
          </p:cNvPr>
          <p:cNvSpPr txBox="1"/>
          <p:nvPr/>
        </p:nvSpPr>
        <p:spPr bwMode="auto">
          <a:xfrm>
            <a:off x="47980" y="1197701"/>
            <a:ext cx="283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on-line isotope mass separator </a:t>
            </a:r>
            <a:r>
              <a:rPr lang="en-GB" b="1" dirty="0"/>
              <a:t>ISOLDE</a:t>
            </a:r>
            <a:r>
              <a:rPr lang="en-GB" dirty="0"/>
              <a:t> is a facility dedicated to the production of a large variety of radioactive ion beams  </a:t>
            </a:r>
            <a:endParaRPr lang="en-CH" dirty="0"/>
          </a:p>
        </p:txBody>
      </p:sp>
      <p:pic>
        <p:nvPicPr>
          <p:cNvPr id="6" name="Picture 5" descr="A diagram of a beam&#10;&#10;Description automatically generated">
            <a:extLst>
              <a:ext uri="{FF2B5EF4-FFF2-40B4-BE49-F238E27FC236}">
                <a16:creationId xmlns:a16="http://schemas.microsoft.com/office/drawing/2014/main" id="{B2DDE78C-5AC2-2228-512E-10889797A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81774" y="3452617"/>
            <a:ext cx="3224394" cy="24280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B18241-A860-8471-A541-2E6E1ED02C51}"/>
              </a:ext>
            </a:extLst>
          </p:cNvPr>
          <p:cNvSpPr/>
          <p:nvPr/>
        </p:nvSpPr>
        <p:spPr>
          <a:xfrm>
            <a:off x="10094804" y="84563"/>
            <a:ext cx="1939496" cy="495300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400" dirty="0">
                <a:solidFill>
                  <a:schemeClr val="tx2"/>
                </a:solidFill>
              </a:rPr>
              <a:t>Irradiation test area in operation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03415-A997-03B7-E304-5CE241D1D998}"/>
              </a:ext>
            </a:extLst>
          </p:cNvPr>
          <p:cNvSpPr txBox="1"/>
          <p:nvPr/>
        </p:nvSpPr>
        <p:spPr bwMode="auto">
          <a:xfrm>
            <a:off x="3047647" y="6241157"/>
            <a:ext cx="80169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="1" dirty="0"/>
              <a:t>*CERN-</a:t>
            </a:r>
            <a:r>
              <a:rPr lang="en-GB" sz="1600" b="1" dirty="0" err="1"/>
              <a:t>MEDical</a:t>
            </a:r>
            <a:r>
              <a:rPr lang="en-GB" sz="1600" b="1" dirty="0"/>
              <a:t> Isotopes Collected from ISOLDE</a:t>
            </a:r>
            <a:r>
              <a:rPr lang="en-GB" sz="1600" dirty="0"/>
              <a:t> (</a:t>
            </a:r>
            <a:r>
              <a:rPr lang="en-GB" sz="1600" b="1" dirty="0">
                <a:hlinkClick r:id="rId6"/>
              </a:rPr>
              <a:t>MEDICIS</a:t>
            </a:r>
            <a:r>
              <a:rPr lang="en-GB" sz="1600" dirty="0"/>
              <a:t>) designed to produce high-purity isotopes for developing the practice of patient diagnosis and treatment.</a:t>
            </a:r>
            <a:endParaRPr lang="en-CH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EE4A6C-F8DC-A460-7D49-FF1FB984C833}"/>
              </a:ext>
            </a:extLst>
          </p:cNvPr>
          <p:cNvSpPr txBox="1"/>
          <p:nvPr/>
        </p:nvSpPr>
        <p:spPr bwMode="auto">
          <a:xfrm>
            <a:off x="8180833" y="3453170"/>
            <a:ext cx="437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Parasitic irradiation as for MEDICIS*</a:t>
            </a:r>
          </a:p>
        </p:txBody>
      </p:sp>
    </p:spTree>
    <p:extLst>
      <p:ext uri="{BB962C8B-B14F-4D97-AF65-F5344CB8AC3E}">
        <p14:creationId xmlns:p14="http://schemas.microsoft.com/office/powerpoint/2010/main" val="9168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ISIS at ISOLDE</a:t>
            </a:r>
            <a:endParaRPr lang="en-CH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B0924A-267C-C243-9251-689CE82DBE90}"/>
              </a:ext>
            </a:extLst>
          </p:cNvPr>
          <p:cNvCxnSpPr>
            <a:cxnSpLocks/>
          </p:cNvCxnSpPr>
          <p:nvPr/>
        </p:nvCxnSpPr>
        <p:spPr>
          <a:xfrm flipH="1">
            <a:off x="5969506" y="3316188"/>
            <a:ext cx="434393" cy="9385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111F7-CFD8-7E6A-93F6-8432324D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A8E55A-6FA6-8110-E206-A22B16F10791}"/>
              </a:ext>
            </a:extLst>
          </p:cNvPr>
          <p:cNvGrpSpPr/>
          <p:nvPr/>
        </p:nvGrpSpPr>
        <p:grpSpPr>
          <a:xfrm>
            <a:off x="42450" y="906464"/>
            <a:ext cx="8043531" cy="5399500"/>
            <a:chOff x="-3453844" y="0"/>
            <a:chExt cx="10811169" cy="68473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17DFAC-3640-E434-142B-B883AE01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900" y="0"/>
              <a:ext cx="6067425" cy="68473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50FDA0-B16C-1ACE-62A5-EC266A6E2E33}"/>
                </a:ext>
              </a:extLst>
            </p:cNvPr>
            <p:cNvSpPr txBox="1"/>
            <p:nvPr/>
          </p:nvSpPr>
          <p:spPr>
            <a:xfrm>
              <a:off x="1447800" y="76200"/>
              <a:ext cx="2010558" cy="390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GPS target station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0549D08-5C26-2849-A6FE-345C635A2756}"/>
                </a:ext>
              </a:extLst>
            </p:cNvPr>
            <p:cNvCxnSpPr/>
            <p:nvPr/>
          </p:nvCxnSpPr>
          <p:spPr>
            <a:xfrm>
              <a:off x="3311836" y="293132"/>
              <a:ext cx="726764" cy="22860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6CF09B-792E-A3E7-0E02-BE8BAC412038}"/>
                </a:ext>
              </a:extLst>
            </p:cNvPr>
            <p:cNvSpPr txBox="1"/>
            <p:nvPr/>
          </p:nvSpPr>
          <p:spPr>
            <a:xfrm>
              <a:off x="1447800" y="1169824"/>
              <a:ext cx="3027895" cy="3903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sz="1400" dirty="0"/>
                <a:t>New irradiation point: ISIS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F7E7AC7-5714-72B8-F28F-8E6B29830572}"/>
                </a:ext>
              </a:extLst>
            </p:cNvPr>
            <p:cNvCxnSpPr/>
            <p:nvPr/>
          </p:nvCxnSpPr>
          <p:spPr>
            <a:xfrm flipV="1">
              <a:off x="3671270" y="521732"/>
              <a:ext cx="564071" cy="64809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5ED5FE-9388-812D-A359-46DED15F9B97}"/>
                </a:ext>
              </a:extLst>
            </p:cNvPr>
            <p:cNvSpPr txBox="1"/>
            <p:nvPr/>
          </p:nvSpPr>
          <p:spPr>
            <a:xfrm>
              <a:off x="2991732" y="5715000"/>
              <a:ext cx="2363993" cy="390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Class A lab building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BFB9CE-B167-6AFD-70B6-E025620592B7}"/>
                </a:ext>
              </a:extLst>
            </p:cNvPr>
            <p:cNvSpPr txBox="1"/>
            <p:nvPr/>
          </p:nvSpPr>
          <p:spPr>
            <a:xfrm>
              <a:off x="3494732" y="2055656"/>
              <a:ext cx="1517247" cy="390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Target Area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3B607EF-6B4B-BEC5-07F4-B6AAA9E5D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16" y="1600200"/>
              <a:ext cx="2371167" cy="1957647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9FFA1C-58A9-B234-85D7-B598ECFAF02E}"/>
                </a:ext>
              </a:extLst>
            </p:cNvPr>
            <p:cNvSpPr txBox="1"/>
            <p:nvPr/>
          </p:nvSpPr>
          <p:spPr>
            <a:xfrm>
              <a:off x="2069406" y="2317279"/>
              <a:ext cx="767345" cy="390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rgbClr val="FFFF00"/>
                  </a:solidFill>
                </a:rPr>
                <a:t>ISIS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441B7B-C7A9-BA61-FDBF-60F6B9FDDD47}"/>
                </a:ext>
              </a:extLst>
            </p:cNvPr>
            <p:cNvSpPr txBox="1"/>
            <p:nvPr/>
          </p:nvSpPr>
          <p:spPr>
            <a:xfrm>
              <a:off x="-3453844" y="3275998"/>
              <a:ext cx="3594638" cy="390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b="1" dirty="0"/>
                <a:t>I</a:t>
              </a:r>
              <a:r>
                <a:rPr lang="en-GB" sz="1400" b="1" dirty="0"/>
                <a:t>S</a:t>
              </a:r>
              <a:r>
                <a:rPr lang="en-CH" sz="1400" dirty="0"/>
                <a:t>olde </a:t>
              </a:r>
              <a:r>
                <a:rPr lang="en-CH" sz="1400" b="1" dirty="0"/>
                <a:t>I</a:t>
              </a:r>
              <a:r>
                <a:rPr lang="en-CH" sz="1400" dirty="0"/>
                <a:t>rradiation </a:t>
              </a:r>
              <a:r>
                <a:rPr lang="en-CH" sz="1400" b="1" dirty="0"/>
                <a:t>S</a:t>
              </a:r>
              <a:r>
                <a:rPr lang="en-CH" sz="1400" dirty="0"/>
                <a:t>tation (ISIS)</a:t>
              </a:r>
            </a:p>
          </p:txBody>
        </p:sp>
      </p:grpSp>
      <p:pic>
        <p:nvPicPr>
          <p:cNvPr id="35" name="Picture 34" descr="A machine in a factory&#10;&#10;Description automatically generated">
            <a:extLst>
              <a:ext uri="{FF2B5EF4-FFF2-40B4-BE49-F238E27FC236}">
                <a16:creationId xmlns:a16="http://schemas.microsoft.com/office/drawing/2014/main" id="{2A566E16-1BD2-B625-D43D-287B3988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0" y="3851956"/>
            <a:ext cx="3894893" cy="2921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27CE04-5384-64AA-C653-2A276B129890}"/>
              </a:ext>
            </a:extLst>
          </p:cNvPr>
          <p:cNvSpPr txBox="1"/>
          <p:nvPr/>
        </p:nvSpPr>
        <p:spPr>
          <a:xfrm>
            <a:off x="1733411" y="5312540"/>
            <a:ext cx="570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rgbClr val="FFFF00"/>
                </a:solidFill>
              </a:rPr>
              <a:t>ISIS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D968585-64F9-8141-7B84-935D8B9E4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47" y="154208"/>
            <a:ext cx="3784536" cy="28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16B0B9-CF7A-BDB6-56A3-7547582C90F4}"/>
              </a:ext>
            </a:extLst>
          </p:cNvPr>
          <p:cNvSpPr txBox="1"/>
          <p:nvPr/>
        </p:nvSpPr>
        <p:spPr bwMode="auto">
          <a:xfrm>
            <a:off x="42450" y="3041552"/>
            <a:ext cx="257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/>
              <a:t>Parasitic irradiation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5D327E-74AA-F177-C783-92531E08874E}"/>
              </a:ext>
            </a:extLst>
          </p:cNvPr>
          <p:cNvGrpSpPr/>
          <p:nvPr/>
        </p:nvGrpSpPr>
        <p:grpSpPr>
          <a:xfrm>
            <a:off x="8244247" y="3489782"/>
            <a:ext cx="3784536" cy="2894630"/>
            <a:chOff x="8244247" y="3315432"/>
            <a:chExt cx="3784536" cy="2894630"/>
          </a:xfrm>
        </p:grpSpPr>
        <p:pic>
          <p:nvPicPr>
            <p:cNvPr id="6" name="Picture 5" descr="A robotic arm in a factory&#10;&#10;Description automatically generated">
              <a:extLst>
                <a:ext uri="{FF2B5EF4-FFF2-40B4-BE49-F238E27FC236}">
                  <a16:creationId xmlns:a16="http://schemas.microsoft.com/office/drawing/2014/main" id="{857897FC-8462-EDEF-17DE-6540F82F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4247" y="3315432"/>
              <a:ext cx="3784536" cy="25171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D74D07-C7DB-D4D1-DE7A-E409FB819948}"/>
                </a:ext>
              </a:extLst>
            </p:cNvPr>
            <p:cNvSpPr txBox="1"/>
            <p:nvPr/>
          </p:nvSpPr>
          <p:spPr bwMode="auto">
            <a:xfrm>
              <a:off x="8244247" y="5840730"/>
              <a:ext cx="3005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Montrac Conveyor system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C4BED7D-9B46-E9DB-3A2D-133B88AC05E7}"/>
              </a:ext>
            </a:extLst>
          </p:cNvPr>
          <p:cNvSpPr txBox="1"/>
          <p:nvPr/>
        </p:nvSpPr>
        <p:spPr bwMode="auto">
          <a:xfrm>
            <a:off x="8244246" y="2964530"/>
            <a:ext cx="300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Kuka robot target handling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B57F030-1432-F49E-CCD0-FD74D751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407713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ISIS at ISOLDE</a:t>
            </a:r>
            <a:endParaRPr lang="en-CH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B0924A-267C-C243-9251-689CE82DBE90}"/>
              </a:ext>
            </a:extLst>
          </p:cNvPr>
          <p:cNvCxnSpPr>
            <a:cxnSpLocks/>
          </p:cNvCxnSpPr>
          <p:nvPr/>
        </p:nvCxnSpPr>
        <p:spPr>
          <a:xfrm flipH="1">
            <a:off x="5969506" y="3316188"/>
            <a:ext cx="434393" cy="9385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111F7-CFD8-7E6A-93F6-8432324D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diagram of a station&#10;&#10;Description automatically generated">
            <a:extLst>
              <a:ext uri="{FF2B5EF4-FFF2-40B4-BE49-F238E27FC236}">
                <a16:creationId xmlns:a16="http://schemas.microsoft.com/office/drawing/2014/main" id="{3EE3967D-5316-EA6F-814E-800981B0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346" y="0"/>
            <a:ext cx="3161654" cy="1627934"/>
          </a:xfrm>
          <a:prstGeom prst="rect">
            <a:avLst/>
          </a:prstGeom>
        </p:spPr>
      </p:pic>
      <p:pic>
        <p:nvPicPr>
          <p:cNvPr id="11" name="Picture 2" descr="https://cds.cern.ch/record/2257570/files/20160904_Set03_Combined.jpg?subformat=icon-1440">
            <a:extLst>
              <a:ext uri="{FF2B5EF4-FFF2-40B4-BE49-F238E27FC236}">
                <a16:creationId xmlns:a16="http://schemas.microsoft.com/office/drawing/2014/main" id="{3D92BA13-7121-AA9B-8E77-D12FC180B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7" y="889192"/>
            <a:ext cx="4344430" cy="28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machine in a factory&#10;&#10;Description automatically generated">
            <a:extLst>
              <a:ext uri="{FF2B5EF4-FFF2-40B4-BE49-F238E27FC236}">
                <a16:creationId xmlns:a16="http://schemas.microsoft.com/office/drawing/2014/main" id="{B8259263-1B8B-EB08-CC12-0DDA470AC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7" b="35962"/>
          <a:stretch/>
        </p:blipFill>
        <p:spPr>
          <a:xfrm>
            <a:off x="8420005" y="1565616"/>
            <a:ext cx="3532264" cy="2219862"/>
          </a:xfrm>
          <a:prstGeom prst="rect">
            <a:avLst/>
          </a:prstGeom>
        </p:spPr>
      </p:pic>
      <p:pic>
        <p:nvPicPr>
          <p:cNvPr id="4" name="Picture 3" descr="A room with a machine&#10;&#10;Description automatically generated with medium confidence">
            <a:extLst>
              <a:ext uri="{FF2B5EF4-FFF2-40B4-BE49-F238E27FC236}">
                <a16:creationId xmlns:a16="http://schemas.microsoft.com/office/drawing/2014/main" id="{22DC06EF-39B4-9A67-6B53-BA8C9BADD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18" y="889192"/>
            <a:ext cx="3634336" cy="2896286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2285FEEE-A5BE-5C38-825E-A92659991F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pic>
        <p:nvPicPr>
          <p:cNvPr id="10" name="Picture 9" descr="A close-up of a metal object&#10;&#10;Description automatically generated">
            <a:extLst>
              <a:ext uri="{FF2B5EF4-FFF2-40B4-BE49-F238E27FC236}">
                <a16:creationId xmlns:a16="http://schemas.microsoft.com/office/drawing/2014/main" id="{34F16863-A889-B6D6-24C8-E040E31FE8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511"/>
          <a:stretch/>
        </p:blipFill>
        <p:spPr>
          <a:xfrm>
            <a:off x="4719167" y="3752202"/>
            <a:ext cx="3571637" cy="2512893"/>
          </a:xfrm>
          <a:prstGeom prst="rect">
            <a:avLst/>
          </a:prstGeom>
        </p:spPr>
      </p:pic>
      <p:pic>
        <p:nvPicPr>
          <p:cNvPr id="14" name="Picture 13" descr="A machine with a round silver object&#10;&#10;Description automatically generated">
            <a:extLst>
              <a:ext uri="{FF2B5EF4-FFF2-40B4-BE49-F238E27FC236}">
                <a16:creationId xmlns:a16="http://schemas.microsoft.com/office/drawing/2014/main" id="{571770A2-006C-F853-608A-6C7192C9F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497" y="3785478"/>
            <a:ext cx="2797651" cy="2555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8EAB32-F86B-F894-C38D-1C93FF42F559}"/>
              </a:ext>
            </a:extLst>
          </p:cNvPr>
          <p:cNvSpPr txBox="1"/>
          <p:nvPr/>
        </p:nvSpPr>
        <p:spPr bwMode="auto">
          <a:xfrm>
            <a:off x="4441371" y="6353077"/>
            <a:ext cx="3945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200" i="1" dirty="0">
                <a:solidFill>
                  <a:schemeClr val="bg1"/>
                </a:solidFill>
              </a:rPr>
              <a:t>Acknowledgements: S.Allegretti and S.Marzari SY-STI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8B0F58-4D00-EE12-CA2E-4DC0160B7495}"/>
              </a:ext>
            </a:extLst>
          </p:cNvPr>
          <p:cNvSpPr/>
          <p:nvPr/>
        </p:nvSpPr>
        <p:spPr>
          <a:xfrm>
            <a:off x="4145445" y="3276600"/>
            <a:ext cx="295926" cy="263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986AA4-20D0-1E25-C924-1778EA0B1092}"/>
              </a:ext>
            </a:extLst>
          </p:cNvPr>
          <p:cNvSpPr/>
          <p:nvPr/>
        </p:nvSpPr>
        <p:spPr>
          <a:xfrm>
            <a:off x="4856793" y="3429000"/>
            <a:ext cx="295926" cy="263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19E307-3E3A-A770-F77A-23881369B731}"/>
              </a:ext>
            </a:extLst>
          </p:cNvPr>
          <p:cNvSpPr/>
          <p:nvPr/>
        </p:nvSpPr>
        <p:spPr>
          <a:xfrm>
            <a:off x="11643668" y="3488882"/>
            <a:ext cx="295926" cy="263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D6134-B85E-8C20-F806-C4976BDB9BD2}"/>
              </a:ext>
            </a:extLst>
          </p:cNvPr>
          <p:cNvSpPr/>
          <p:nvPr/>
        </p:nvSpPr>
        <p:spPr>
          <a:xfrm>
            <a:off x="11249557" y="5930241"/>
            <a:ext cx="295926" cy="263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2F7B3A-E7BF-0E22-B620-093E80731532}"/>
              </a:ext>
            </a:extLst>
          </p:cNvPr>
          <p:cNvGrpSpPr/>
          <p:nvPr/>
        </p:nvGrpSpPr>
        <p:grpSpPr>
          <a:xfrm>
            <a:off x="794481" y="3539921"/>
            <a:ext cx="3350964" cy="2825727"/>
            <a:chOff x="794481" y="3539921"/>
            <a:chExt cx="3350964" cy="28257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7B29C9-6F68-AD59-F1EB-7DD08365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9200" y="3265202"/>
              <a:ext cx="2801526" cy="3350964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00C7281-6200-7275-4B84-53245B04DE25}"/>
                </a:ext>
              </a:extLst>
            </p:cNvPr>
            <p:cNvSpPr/>
            <p:nvPr/>
          </p:nvSpPr>
          <p:spPr>
            <a:xfrm>
              <a:off x="2636081" y="5355770"/>
              <a:ext cx="148683" cy="1356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200" dirty="0"/>
                <a:t>A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B7041B-33F6-45C9-14D3-D337FE739B78}"/>
                </a:ext>
              </a:extLst>
            </p:cNvPr>
            <p:cNvSpPr/>
            <p:nvPr/>
          </p:nvSpPr>
          <p:spPr>
            <a:xfrm>
              <a:off x="3049741" y="5294413"/>
              <a:ext cx="148683" cy="1356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200" dirty="0"/>
                <a:t>B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8F736A-40D8-E234-E96B-DF42508FC70C}"/>
                </a:ext>
              </a:extLst>
            </p:cNvPr>
            <p:cNvSpPr/>
            <p:nvPr/>
          </p:nvSpPr>
          <p:spPr>
            <a:xfrm>
              <a:off x="1072496" y="4995632"/>
              <a:ext cx="148683" cy="1356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200" dirty="0"/>
                <a:t>C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D2797AF-B438-8D4B-5B77-2B0F4AFF7B80}"/>
                </a:ext>
              </a:extLst>
            </p:cNvPr>
            <p:cNvSpPr/>
            <p:nvPr/>
          </p:nvSpPr>
          <p:spPr>
            <a:xfrm>
              <a:off x="801585" y="4154369"/>
              <a:ext cx="2642558" cy="2211279"/>
            </a:xfrm>
            <a:custGeom>
              <a:avLst/>
              <a:gdLst>
                <a:gd name="connsiteX0" fmla="*/ 207818 w 2642558"/>
                <a:gd name="connsiteY0" fmla="*/ 2157366 h 2211279"/>
                <a:gd name="connsiteX1" fmla="*/ 629392 w 2642558"/>
                <a:gd name="connsiteY1" fmla="*/ 2133615 h 2211279"/>
                <a:gd name="connsiteX2" fmla="*/ 611579 w 2642558"/>
                <a:gd name="connsiteY2" fmla="*/ 1723917 h 2211279"/>
                <a:gd name="connsiteX3" fmla="*/ 771896 w 2642558"/>
                <a:gd name="connsiteY3" fmla="*/ 1712041 h 2211279"/>
                <a:gd name="connsiteX4" fmla="*/ 813459 w 2642558"/>
                <a:gd name="connsiteY4" fmla="*/ 1872358 h 2211279"/>
                <a:gd name="connsiteX5" fmla="*/ 955963 w 2642558"/>
                <a:gd name="connsiteY5" fmla="*/ 1842670 h 2211279"/>
                <a:gd name="connsiteX6" fmla="*/ 950025 w 2642558"/>
                <a:gd name="connsiteY6" fmla="*/ 1741730 h 2211279"/>
                <a:gd name="connsiteX7" fmla="*/ 914399 w 2642558"/>
                <a:gd name="connsiteY7" fmla="*/ 1729854 h 2211279"/>
                <a:gd name="connsiteX8" fmla="*/ 866898 w 2642558"/>
                <a:gd name="connsiteY8" fmla="*/ 1605163 h 2211279"/>
                <a:gd name="connsiteX9" fmla="*/ 599703 w 2642558"/>
                <a:gd name="connsiteY9" fmla="*/ 1599226 h 2211279"/>
                <a:gd name="connsiteX10" fmla="*/ 575953 w 2642558"/>
                <a:gd name="connsiteY10" fmla="*/ 1207340 h 2211279"/>
                <a:gd name="connsiteX11" fmla="*/ 670955 w 2642558"/>
                <a:gd name="connsiteY11" fmla="*/ 999522 h 2211279"/>
                <a:gd name="connsiteX12" fmla="*/ 1448789 w 2642558"/>
                <a:gd name="connsiteY12" fmla="*/ 957958 h 2211279"/>
                <a:gd name="connsiteX13" fmla="*/ 2238498 w 2642558"/>
                <a:gd name="connsiteY13" fmla="*/ 916395 h 2211279"/>
                <a:gd name="connsiteX14" fmla="*/ 2386940 w 2642558"/>
                <a:gd name="connsiteY14" fmla="*/ 904519 h 2211279"/>
                <a:gd name="connsiteX15" fmla="*/ 2381002 w 2642558"/>
                <a:gd name="connsiteY15" fmla="*/ 672950 h 2211279"/>
                <a:gd name="connsiteX16" fmla="*/ 2381002 w 2642558"/>
                <a:gd name="connsiteY16" fmla="*/ 791704 h 2211279"/>
                <a:gd name="connsiteX17" fmla="*/ 2517568 w 2642558"/>
                <a:gd name="connsiteY17" fmla="*/ 785766 h 2211279"/>
                <a:gd name="connsiteX18" fmla="*/ 2535381 w 2642558"/>
                <a:gd name="connsiteY18" fmla="*/ 702639 h 2211279"/>
                <a:gd name="connsiteX19" fmla="*/ 2642259 w 2642558"/>
                <a:gd name="connsiteY19" fmla="*/ 661075 h 2211279"/>
                <a:gd name="connsiteX20" fmla="*/ 2559132 w 2642558"/>
                <a:gd name="connsiteY20" fmla="*/ 233563 h 2211279"/>
                <a:gd name="connsiteX21" fmla="*/ 2333501 w 2642558"/>
                <a:gd name="connsiteY21" fmla="*/ 287002 h 2211279"/>
                <a:gd name="connsiteX22" fmla="*/ 1959428 w 2642558"/>
                <a:gd name="connsiteY22" fmla="*/ 684826 h 2211279"/>
                <a:gd name="connsiteX23" fmla="*/ 1793173 w 2642558"/>
                <a:gd name="connsiteY23" fmla="*/ 595761 h 2211279"/>
                <a:gd name="connsiteX24" fmla="*/ 1609106 w 2642558"/>
                <a:gd name="connsiteY24" fmla="*/ 625449 h 2211279"/>
                <a:gd name="connsiteX25" fmla="*/ 908462 w 2642558"/>
                <a:gd name="connsiteY25" fmla="*/ 197937 h 2211279"/>
                <a:gd name="connsiteX26" fmla="*/ 546264 w 2642558"/>
                <a:gd name="connsiteY26" fmla="*/ 55434 h 2211279"/>
                <a:gd name="connsiteX27" fmla="*/ 302820 w 2642558"/>
                <a:gd name="connsiteY27" fmla="*/ 31683 h 2211279"/>
                <a:gd name="connsiteX28" fmla="*/ 142503 w 2642558"/>
                <a:gd name="connsiteY28" fmla="*/ 482945 h 2211279"/>
                <a:gd name="connsiteX29" fmla="*/ 11875 w 2642558"/>
                <a:gd name="connsiteY29" fmla="*/ 530447 h 2211279"/>
                <a:gd name="connsiteX30" fmla="*/ 11875 w 2642558"/>
                <a:gd name="connsiteY30" fmla="*/ 1112337 h 2211279"/>
                <a:gd name="connsiteX31" fmla="*/ 11875 w 2642558"/>
                <a:gd name="connsiteY31" fmla="*/ 1314218 h 2211279"/>
                <a:gd name="connsiteX32" fmla="*/ 172192 w 2642558"/>
                <a:gd name="connsiteY32" fmla="*/ 1557662 h 2211279"/>
                <a:gd name="connsiteX33" fmla="*/ 207818 w 2642558"/>
                <a:gd name="connsiteY33" fmla="*/ 2157366 h 22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42558" h="2211279">
                  <a:moveTo>
                    <a:pt x="207818" y="2157366"/>
                  </a:moveTo>
                  <a:cubicBezTo>
                    <a:pt x="284018" y="2253358"/>
                    <a:pt x="562099" y="2205856"/>
                    <a:pt x="629392" y="2133615"/>
                  </a:cubicBezTo>
                  <a:cubicBezTo>
                    <a:pt x="696685" y="2061374"/>
                    <a:pt x="587828" y="1794179"/>
                    <a:pt x="611579" y="1723917"/>
                  </a:cubicBezTo>
                  <a:cubicBezTo>
                    <a:pt x="635330" y="1653655"/>
                    <a:pt x="738249" y="1687301"/>
                    <a:pt x="771896" y="1712041"/>
                  </a:cubicBezTo>
                  <a:cubicBezTo>
                    <a:pt x="805543" y="1736781"/>
                    <a:pt x="782781" y="1850586"/>
                    <a:pt x="813459" y="1872358"/>
                  </a:cubicBezTo>
                  <a:cubicBezTo>
                    <a:pt x="844137" y="1894129"/>
                    <a:pt x="933202" y="1864441"/>
                    <a:pt x="955963" y="1842670"/>
                  </a:cubicBezTo>
                  <a:cubicBezTo>
                    <a:pt x="978724" y="1820899"/>
                    <a:pt x="956952" y="1760533"/>
                    <a:pt x="950025" y="1741730"/>
                  </a:cubicBezTo>
                  <a:cubicBezTo>
                    <a:pt x="943098" y="1722927"/>
                    <a:pt x="928253" y="1752615"/>
                    <a:pt x="914399" y="1729854"/>
                  </a:cubicBezTo>
                  <a:cubicBezTo>
                    <a:pt x="900545" y="1707093"/>
                    <a:pt x="919347" y="1626934"/>
                    <a:pt x="866898" y="1605163"/>
                  </a:cubicBezTo>
                  <a:cubicBezTo>
                    <a:pt x="814449" y="1583392"/>
                    <a:pt x="648194" y="1665530"/>
                    <a:pt x="599703" y="1599226"/>
                  </a:cubicBezTo>
                  <a:cubicBezTo>
                    <a:pt x="551212" y="1532922"/>
                    <a:pt x="564078" y="1307291"/>
                    <a:pt x="575953" y="1207340"/>
                  </a:cubicBezTo>
                  <a:cubicBezTo>
                    <a:pt x="587828" y="1107389"/>
                    <a:pt x="525482" y="1041086"/>
                    <a:pt x="670955" y="999522"/>
                  </a:cubicBezTo>
                  <a:cubicBezTo>
                    <a:pt x="816428" y="957958"/>
                    <a:pt x="1448789" y="957958"/>
                    <a:pt x="1448789" y="957958"/>
                  </a:cubicBezTo>
                  <a:lnTo>
                    <a:pt x="2238498" y="916395"/>
                  </a:lnTo>
                  <a:cubicBezTo>
                    <a:pt x="2394856" y="907489"/>
                    <a:pt x="2363189" y="945093"/>
                    <a:pt x="2386940" y="904519"/>
                  </a:cubicBezTo>
                  <a:cubicBezTo>
                    <a:pt x="2410691" y="863945"/>
                    <a:pt x="2381992" y="691752"/>
                    <a:pt x="2381002" y="672950"/>
                  </a:cubicBezTo>
                  <a:cubicBezTo>
                    <a:pt x="2380012" y="654148"/>
                    <a:pt x="2358241" y="772901"/>
                    <a:pt x="2381002" y="791704"/>
                  </a:cubicBezTo>
                  <a:cubicBezTo>
                    <a:pt x="2403763" y="810507"/>
                    <a:pt x="2491838" y="800610"/>
                    <a:pt x="2517568" y="785766"/>
                  </a:cubicBezTo>
                  <a:cubicBezTo>
                    <a:pt x="2543298" y="770922"/>
                    <a:pt x="2514599" y="723421"/>
                    <a:pt x="2535381" y="702639"/>
                  </a:cubicBezTo>
                  <a:cubicBezTo>
                    <a:pt x="2556163" y="681857"/>
                    <a:pt x="2638301" y="739254"/>
                    <a:pt x="2642259" y="661075"/>
                  </a:cubicBezTo>
                  <a:cubicBezTo>
                    <a:pt x="2646217" y="582896"/>
                    <a:pt x="2610592" y="295908"/>
                    <a:pt x="2559132" y="233563"/>
                  </a:cubicBezTo>
                  <a:cubicBezTo>
                    <a:pt x="2507672" y="171218"/>
                    <a:pt x="2433452" y="211792"/>
                    <a:pt x="2333501" y="287002"/>
                  </a:cubicBezTo>
                  <a:cubicBezTo>
                    <a:pt x="2233550" y="362212"/>
                    <a:pt x="2049483" y="633366"/>
                    <a:pt x="1959428" y="684826"/>
                  </a:cubicBezTo>
                  <a:cubicBezTo>
                    <a:pt x="1869373" y="736286"/>
                    <a:pt x="1851560" y="605657"/>
                    <a:pt x="1793173" y="595761"/>
                  </a:cubicBezTo>
                  <a:cubicBezTo>
                    <a:pt x="1734786" y="585865"/>
                    <a:pt x="1756558" y="691753"/>
                    <a:pt x="1609106" y="625449"/>
                  </a:cubicBezTo>
                  <a:cubicBezTo>
                    <a:pt x="1461654" y="559145"/>
                    <a:pt x="1085602" y="292939"/>
                    <a:pt x="908462" y="197937"/>
                  </a:cubicBezTo>
                  <a:cubicBezTo>
                    <a:pt x="731322" y="102934"/>
                    <a:pt x="647204" y="83143"/>
                    <a:pt x="546264" y="55434"/>
                  </a:cubicBezTo>
                  <a:cubicBezTo>
                    <a:pt x="445324" y="27725"/>
                    <a:pt x="370113" y="-39569"/>
                    <a:pt x="302820" y="31683"/>
                  </a:cubicBezTo>
                  <a:cubicBezTo>
                    <a:pt x="235527" y="102935"/>
                    <a:pt x="190994" y="399818"/>
                    <a:pt x="142503" y="482945"/>
                  </a:cubicBezTo>
                  <a:cubicBezTo>
                    <a:pt x="94012" y="566072"/>
                    <a:pt x="33646" y="425548"/>
                    <a:pt x="11875" y="530447"/>
                  </a:cubicBezTo>
                  <a:cubicBezTo>
                    <a:pt x="-9896" y="635346"/>
                    <a:pt x="11875" y="1112337"/>
                    <a:pt x="11875" y="1112337"/>
                  </a:cubicBezTo>
                  <a:cubicBezTo>
                    <a:pt x="11875" y="1242965"/>
                    <a:pt x="-14844" y="1239997"/>
                    <a:pt x="11875" y="1314218"/>
                  </a:cubicBezTo>
                  <a:cubicBezTo>
                    <a:pt x="38594" y="1388439"/>
                    <a:pt x="141514" y="1416148"/>
                    <a:pt x="172192" y="1557662"/>
                  </a:cubicBezTo>
                  <a:cubicBezTo>
                    <a:pt x="202870" y="1699176"/>
                    <a:pt x="131618" y="2061374"/>
                    <a:pt x="207818" y="2157366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DBA047-CCE2-03BE-36F4-25EA36D8B933}"/>
                </a:ext>
              </a:extLst>
            </p:cNvPr>
            <p:cNvSpPr txBox="1"/>
            <p:nvPr/>
          </p:nvSpPr>
          <p:spPr bwMode="auto">
            <a:xfrm>
              <a:off x="2003656" y="3875208"/>
              <a:ext cx="108659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900" dirty="0">
                  <a:solidFill>
                    <a:srgbClr val="FF0000"/>
                  </a:solidFill>
                </a:rPr>
                <a:t>Target area not accessible during operation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17CF7-3AC6-A798-3EBF-B0AF4F94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/>
          <a:stretch/>
        </p:blipFill>
        <p:spPr>
          <a:xfrm>
            <a:off x="9652965" y="3671217"/>
            <a:ext cx="2131047" cy="2182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4BFC85-C2A6-FBCC-DD07-5C34FA9C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21" y="3664071"/>
            <a:ext cx="2716222" cy="2182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3B3A0-6BD2-A0E4-EDC0-D83BA1C33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66" y="1587740"/>
            <a:ext cx="2644835" cy="2122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F8429E-4737-898C-806C-A776F36FA47E}"/>
              </a:ext>
            </a:extLst>
          </p:cNvPr>
          <p:cNvSpPr txBox="1"/>
          <p:nvPr/>
        </p:nvSpPr>
        <p:spPr>
          <a:xfrm>
            <a:off x="1635600" y="623393"/>
            <a:ext cx="9789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Very versatile R2M irradiation station: ISIS target may be adapted to user requierements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1-2MGy Dose rate in few week of irradiation (mix field)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Remote handling installation and removal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DADAE-1A77-A86E-7A1E-90255A842194}"/>
              </a:ext>
            </a:extLst>
          </p:cNvPr>
          <p:cNvSpPr txBox="1"/>
          <p:nvPr/>
        </p:nvSpPr>
        <p:spPr>
          <a:xfrm>
            <a:off x="127895" y="5562462"/>
            <a:ext cx="187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ISIS station without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1849E-6BBE-8C38-D123-34238D2AE03A}"/>
              </a:ext>
            </a:extLst>
          </p:cNvPr>
          <p:cNvSpPr txBox="1"/>
          <p:nvPr/>
        </p:nvSpPr>
        <p:spPr>
          <a:xfrm>
            <a:off x="7883954" y="5935049"/>
            <a:ext cx="37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ISIS targets differ</a:t>
            </a:r>
            <a:r>
              <a:rPr lang="en-GB" dirty="0"/>
              <a:t>e</a:t>
            </a:r>
            <a:r>
              <a:rPr lang="en-CH" dirty="0"/>
              <a:t>nt shapes</a:t>
            </a:r>
          </a:p>
        </p:txBody>
      </p:sp>
      <p:pic>
        <p:nvPicPr>
          <p:cNvPr id="20" name="Picture 19" descr="A picture containing machine, indoor, industry, pipe&#10;&#10;Description automatically generated">
            <a:extLst>
              <a:ext uri="{FF2B5EF4-FFF2-40B4-BE49-F238E27FC236}">
                <a16:creationId xmlns:a16="http://schemas.microsoft.com/office/drawing/2014/main" id="{6CDE6291-ADD6-EC5F-CA7B-E52443A3C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24" y="3786344"/>
            <a:ext cx="1877529" cy="2503372"/>
          </a:xfrm>
          <a:prstGeom prst="rect">
            <a:avLst/>
          </a:prstGeom>
        </p:spPr>
      </p:pic>
      <p:pic>
        <p:nvPicPr>
          <p:cNvPr id="22" name="Picture 21" descr="A picture containing indoor, engineering, building, steel&#10;&#10;Description automatically generated">
            <a:extLst>
              <a:ext uri="{FF2B5EF4-FFF2-40B4-BE49-F238E27FC236}">
                <a16:creationId xmlns:a16="http://schemas.microsoft.com/office/drawing/2014/main" id="{FDE19A3B-C9CF-30C6-10B0-74F9E8A91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12" y="1170323"/>
            <a:ext cx="3225800" cy="2419350"/>
          </a:xfrm>
          <a:prstGeom prst="rect">
            <a:avLst/>
          </a:prstGeom>
        </p:spPr>
      </p:pic>
      <p:pic>
        <p:nvPicPr>
          <p:cNvPr id="26" name="Picture 25" descr="A picture containing indoor, machine, floor&#10;&#10;Description automatically generated">
            <a:extLst>
              <a:ext uri="{FF2B5EF4-FFF2-40B4-BE49-F238E27FC236}">
                <a16:creationId xmlns:a16="http://schemas.microsoft.com/office/drawing/2014/main" id="{21589C6A-05DD-4536-1E33-80533F3C8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37" y="1599552"/>
            <a:ext cx="2307264" cy="29431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C7662D-8F6B-377C-6B8E-ACA875F6B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478" y="4325219"/>
            <a:ext cx="1270000" cy="2095500"/>
          </a:xfrm>
          <a:prstGeom prst="rect">
            <a:avLst/>
          </a:prstGeom>
        </p:spPr>
      </p:pic>
      <p:pic>
        <p:nvPicPr>
          <p:cNvPr id="29" name="Picture 28" descr="L1070138 copy.jpg">
            <a:extLst>
              <a:ext uri="{FF2B5EF4-FFF2-40B4-BE49-F238E27FC236}">
                <a16:creationId xmlns:a16="http://schemas.microsoft.com/office/drawing/2014/main" id="{79E55C3A-53C7-D5D5-DBC3-F76DE293B31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00" y="4754632"/>
            <a:ext cx="1326181" cy="1454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6E8D43-60B3-B75C-1DF2-F0811A6B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26287"/>
            <a:ext cx="11376025" cy="1065742"/>
          </a:xfrm>
        </p:spPr>
        <p:txBody>
          <a:bodyPr/>
          <a:lstStyle/>
          <a:p>
            <a:r>
              <a:rPr lang="en-US" dirty="0"/>
              <a:t>ISIS at ISOLDE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22FE8-38C3-767C-F256-12A646B14099}"/>
              </a:ext>
            </a:extLst>
          </p:cNvPr>
          <p:cNvSpPr txBox="1"/>
          <p:nvPr/>
        </p:nvSpPr>
        <p:spPr>
          <a:xfrm>
            <a:off x="10314471" y="2285325"/>
            <a:ext cx="187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ISIS station with two targets (ISOLDE + ISIS)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63D40F-7FAD-1D19-0E80-E1D5218A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20.10.2023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DE98B-6E01-89C5-09CD-DE89017C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2nd DONES Users WS, Granada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203982-8EC1-EE97-AE60-E58DEBE2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A68F-FCBB-4C9B-B09C-64D8E018A63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796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20.10.2023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DONES Users WS, Granada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0E00C58-0CE4-93F8-9EDC-C142C35B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26287"/>
            <a:ext cx="11376025" cy="1065742"/>
          </a:xfrm>
        </p:spPr>
        <p:txBody>
          <a:bodyPr/>
          <a:lstStyle/>
          <a:p>
            <a:r>
              <a:rPr lang="en-US" dirty="0"/>
              <a:t>ISIS at ISOLDE</a:t>
            </a:r>
            <a:endParaRPr lang="en-CH" dirty="0"/>
          </a:p>
        </p:txBody>
      </p:sp>
      <p:pic>
        <p:nvPicPr>
          <p:cNvPr id="17" name="Picture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8DE1305-E8A1-2779-663C-14E3A89F7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255" y="13207"/>
            <a:ext cx="3229267" cy="2421950"/>
          </a:xfrm>
          <a:prstGeom prst="rect">
            <a:avLst/>
          </a:prstGeom>
        </p:spPr>
      </p:pic>
      <p:pic>
        <p:nvPicPr>
          <p:cNvPr id="18" name="Content Placeholder 7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89FF9589-3AAB-0BF5-A124-3C88EFF8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91" y="820525"/>
            <a:ext cx="4543931" cy="32810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C7C148-9E11-3AA4-155C-270C7B7BF004}"/>
              </a:ext>
            </a:extLst>
          </p:cNvPr>
          <p:cNvSpPr txBox="1"/>
          <p:nvPr/>
        </p:nvSpPr>
        <p:spPr bwMode="auto">
          <a:xfrm>
            <a:off x="5574500" y="5839575"/>
            <a:ext cx="3537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1400" i="1" dirty="0"/>
              <a:t>Acknowledgement S.Niang SY-STI</a:t>
            </a:r>
          </a:p>
        </p:txBody>
      </p:sp>
      <p:pic>
        <p:nvPicPr>
          <p:cNvPr id="9" name="Picture 8" descr="A diagram of a target&#10;&#10;Description automatically generated with medium confidence">
            <a:extLst>
              <a:ext uri="{FF2B5EF4-FFF2-40B4-BE49-F238E27FC236}">
                <a16:creationId xmlns:a16="http://schemas.microsoft.com/office/drawing/2014/main" id="{254077C5-5BFE-F166-3FF0-4FEB1F3F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597" y="290831"/>
            <a:ext cx="3685183" cy="190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224493FD-D0DB-39B7-7846-87F64B4CA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780" y="2695805"/>
            <a:ext cx="6096000" cy="3143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192D2E-9870-A3B6-4C0F-5231EB06B248}"/>
              </a:ext>
            </a:extLst>
          </p:cNvPr>
          <p:cNvSpPr txBox="1"/>
          <p:nvPr/>
        </p:nvSpPr>
        <p:spPr bwMode="auto">
          <a:xfrm>
            <a:off x="6074099" y="3593492"/>
            <a:ext cx="2537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4 days of irradiation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FD8865-4A4B-4BB4-2080-C75C8BA74D34}"/>
              </a:ext>
            </a:extLst>
          </p:cNvPr>
          <p:cNvCxnSpPr/>
          <p:nvPr/>
        </p:nvCxnSpPr>
        <p:spPr>
          <a:xfrm>
            <a:off x="3946849" y="3265714"/>
            <a:ext cx="1399592" cy="1676174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41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3678-41A2-17E4-9C86-A3C1706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Mixed field irradiation station at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E92CC-F32E-C208-07C0-BF3C9FD7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4299C-3433-5A7C-5641-A15516A4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95" y="1051134"/>
            <a:ext cx="8313009" cy="5046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7C17099-9E38-F995-4FE7-DE4DF355C6DC}"/>
              </a:ext>
            </a:extLst>
          </p:cNvPr>
          <p:cNvGrpSpPr/>
          <p:nvPr/>
        </p:nvGrpSpPr>
        <p:grpSpPr>
          <a:xfrm>
            <a:off x="1307690" y="1229256"/>
            <a:ext cx="10726610" cy="4947166"/>
            <a:chOff x="1307690" y="1229256"/>
            <a:chExt cx="10726610" cy="49471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951247-F61F-CC69-C316-B9EEB0AD0191}"/>
                </a:ext>
              </a:extLst>
            </p:cNvPr>
            <p:cNvSpPr/>
            <p:nvPr/>
          </p:nvSpPr>
          <p:spPr>
            <a:xfrm>
              <a:off x="10094804" y="1229256"/>
              <a:ext cx="1939496" cy="495300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400" dirty="0">
                  <a:solidFill>
                    <a:schemeClr val="tx2"/>
                  </a:solidFill>
                </a:rPr>
                <a:t>Project of future Irradiation Facility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DB56EA-A7FE-03E7-7B21-EE763C9C3305}"/>
                </a:ext>
              </a:extLst>
            </p:cNvPr>
            <p:cNvSpPr txBox="1"/>
            <p:nvPr/>
          </p:nvSpPr>
          <p:spPr bwMode="auto">
            <a:xfrm>
              <a:off x="1307690" y="5837868"/>
              <a:ext cx="19404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 dirty="0">
                  <a:solidFill>
                    <a:schemeClr val="bg1"/>
                  </a:solidFill>
                </a:rPr>
                <a:t>NEAR at n_TOF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9FF15E-9804-353F-3A5E-102F57AB9D40}"/>
                </a:ext>
              </a:extLst>
            </p:cNvPr>
            <p:cNvSpPr txBox="1"/>
            <p:nvPr/>
          </p:nvSpPr>
          <p:spPr bwMode="auto">
            <a:xfrm>
              <a:off x="9391443" y="3990574"/>
              <a:ext cx="2251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>
                  <a:solidFill>
                    <a:schemeClr val="bg1"/>
                  </a:solidFill>
                </a:rPr>
                <a:t>ISIS at ISOLDE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37680ED-2624-D2DD-CA1C-7A970CCDCEF0}"/>
              </a:ext>
            </a:extLst>
          </p:cNvPr>
          <p:cNvSpPr/>
          <p:nvPr/>
        </p:nvSpPr>
        <p:spPr>
          <a:xfrm>
            <a:off x="5177151" y="2116876"/>
            <a:ext cx="1214318" cy="418486"/>
          </a:xfrm>
          <a:prstGeom prst="rect">
            <a:avLst/>
          </a:prstGeom>
          <a:solidFill>
            <a:srgbClr val="92D050">
              <a:alpha val="30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A5534C-64EC-BA98-F30A-EF770C1C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70AEEC-A357-F8D8-9FA9-8A42281F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2157452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C5C0CD-FF79-2553-CEBA-0DC1E63A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Recall of BDF/S</a:t>
            </a:r>
            <a:r>
              <a:rPr lang="en-US" dirty="0"/>
              <a:t>HiP Target Complex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17E7D-E4EC-E5B8-5A1B-09D7FCE2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1C7AD0-A6ED-F31F-E012-C067E182B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85" y="1242629"/>
            <a:ext cx="9699298" cy="49776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5A301A6-30A0-B14F-E5A8-6F620EAB6B3B}"/>
              </a:ext>
            </a:extLst>
          </p:cNvPr>
          <p:cNvSpPr txBox="1"/>
          <p:nvPr/>
        </p:nvSpPr>
        <p:spPr bwMode="auto">
          <a:xfrm>
            <a:off x="179655" y="5964851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Acknowledgement J.-L. Grenard, M.Calviani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B5E6945-F786-9546-D8D4-5892C97D6028}"/>
              </a:ext>
            </a:extLst>
          </p:cNvPr>
          <p:cNvCxnSpPr/>
          <p:nvPr/>
        </p:nvCxnSpPr>
        <p:spPr>
          <a:xfrm flipH="1" flipV="1">
            <a:off x="8704612" y="4393872"/>
            <a:ext cx="1151907" cy="22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A3511B3-9A28-B537-3B38-BAE06644CAD9}"/>
              </a:ext>
            </a:extLst>
          </p:cNvPr>
          <p:cNvSpPr txBox="1"/>
          <p:nvPr/>
        </p:nvSpPr>
        <p:spPr bwMode="auto">
          <a:xfrm rot="577507">
            <a:off x="9111943" y="4140979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D5079-8C93-03A0-F59F-38B5031F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EA9A9-E157-67C0-7BB6-B9A02BB7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11668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3678-41A2-17E4-9C86-A3C1706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Mixed field irradiation station at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E92CC-F32E-C208-07C0-BF3C9FD7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4299C-3433-5A7C-5641-A15516A4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95" y="1051134"/>
            <a:ext cx="8313009" cy="5046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7C17099-9E38-F995-4FE7-DE4DF355C6DC}"/>
              </a:ext>
            </a:extLst>
          </p:cNvPr>
          <p:cNvGrpSpPr/>
          <p:nvPr/>
        </p:nvGrpSpPr>
        <p:grpSpPr>
          <a:xfrm>
            <a:off x="179436" y="658814"/>
            <a:ext cx="11854864" cy="5517608"/>
            <a:chOff x="179436" y="658814"/>
            <a:chExt cx="11854864" cy="55176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C7C948-6971-7032-2B09-EE0EF61415DE}"/>
                </a:ext>
              </a:extLst>
            </p:cNvPr>
            <p:cNvSpPr/>
            <p:nvPr/>
          </p:nvSpPr>
          <p:spPr>
            <a:xfrm>
              <a:off x="10094804" y="658814"/>
              <a:ext cx="1939496" cy="49530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400" dirty="0">
                  <a:solidFill>
                    <a:schemeClr val="tx2"/>
                  </a:solidFill>
                </a:rPr>
                <a:t>Irradiation Facility in operation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951247-F61F-CC69-C316-B9EEB0AD0191}"/>
                </a:ext>
              </a:extLst>
            </p:cNvPr>
            <p:cNvSpPr/>
            <p:nvPr/>
          </p:nvSpPr>
          <p:spPr>
            <a:xfrm>
              <a:off x="10094804" y="1229256"/>
              <a:ext cx="1939496" cy="495300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400" dirty="0">
                  <a:solidFill>
                    <a:schemeClr val="tx2"/>
                  </a:solidFill>
                </a:rPr>
                <a:t>Project of future Irradiation test area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594561-8587-086D-8518-4751AD469A39}"/>
                </a:ext>
              </a:extLst>
            </p:cNvPr>
            <p:cNvSpPr/>
            <p:nvPr/>
          </p:nvSpPr>
          <p:spPr>
            <a:xfrm>
              <a:off x="5165187" y="2116876"/>
              <a:ext cx="1228739" cy="418486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FA8871-F27E-C802-CDC8-6CBF176966EA}"/>
                </a:ext>
              </a:extLst>
            </p:cNvPr>
            <p:cNvGrpSpPr/>
            <p:nvPr/>
          </p:nvGrpSpPr>
          <p:grpSpPr>
            <a:xfrm>
              <a:off x="179436" y="3859524"/>
              <a:ext cx="3655964" cy="2316898"/>
              <a:chOff x="179436" y="3859524"/>
              <a:chExt cx="3655964" cy="231689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3DF9652-D874-4E10-F37C-FCD65F60B81A}"/>
                  </a:ext>
                </a:extLst>
              </p:cNvPr>
              <p:cNvSpPr/>
              <p:nvPr/>
            </p:nvSpPr>
            <p:spPr>
              <a:xfrm>
                <a:off x="3035300" y="4657725"/>
                <a:ext cx="800100" cy="4058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30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1F21FC-81B1-3943-4C45-E88D73D3D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436" y="3859524"/>
                <a:ext cx="2770241" cy="230283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DB56EA-A7FE-03E7-7B21-EE763C9C3305}"/>
                  </a:ext>
                </a:extLst>
              </p:cNvPr>
              <p:cNvSpPr txBox="1"/>
              <p:nvPr/>
            </p:nvSpPr>
            <p:spPr bwMode="auto">
              <a:xfrm>
                <a:off x="1307690" y="5837868"/>
                <a:ext cx="19404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600" dirty="0">
                    <a:solidFill>
                      <a:schemeClr val="bg1"/>
                    </a:solidFill>
                  </a:rPr>
                  <a:t>NEAR at n_TOF 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10BFCAB-94E0-0C46-B6A1-4C25AA8E97A4}"/>
                </a:ext>
              </a:extLst>
            </p:cNvPr>
            <p:cNvGrpSpPr/>
            <p:nvPr/>
          </p:nvGrpSpPr>
          <p:grpSpPr>
            <a:xfrm>
              <a:off x="6959600" y="1941647"/>
              <a:ext cx="4683416" cy="2418259"/>
              <a:chOff x="6959600" y="1941647"/>
              <a:chExt cx="4683416" cy="241825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FAA953-EFEA-1AA2-BA19-DF32D3296999}"/>
                  </a:ext>
                </a:extLst>
              </p:cNvPr>
              <p:cNvSpPr/>
              <p:nvPr/>
            </p:nvSpPr>
            <p:spPr>
              <a:xfrm>
                <a:off x="6959600" y="3844412"/>
                <a:ext cx="800100" cy="43548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30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pic>
            <p:nvPicPr>
              <p:cNvPr id="20" name="Picture 19" descr="A machine with a cylinder&#10;&#10;Description automatically generated">
                <a:extLst>
                  <a:ext uri="{FF2B5EF4-FFF2-40B4-BE49-F238E27FC236}">
                    <a16:creationId xmlns:a16="http://schemas.microsoft.com/office/drawing/2014/main" id="{EFA0E395-6183-8272-EA70-0880DE5FD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5435" y="1941647"/>
                <a:ext cx="3224345" cy="241825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9FF15E-9804-353F-3A5E-102F57AB9D40}"/>
                  </a:ext>
                </a:extLst>
              </p:cNvPr>
              <p:cNvSpPr txBox="1"/>
              <p:nvPr/>
            </p:nvSpPr>
            <p:spPr bwMode="auto">
              <a:xfrm>
                <a:off x="9391443" y="3990574"/>
                <a:ext cx="2251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dirty="0">
                    <a:solidFill>
                      <a:schemeClr val="bg1"/>
                    </a:solidFill>
                  </a:rPr>
                  <a:t>ISIS at ISOLDE</a:t>
                </a: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A4151E6-64E2-9F9C-42E2-19307A6D6E1A}"/>
              </a:ext>
            </a:extLst>
          </p:cNvPr>
          <p:cNvSpPr/>
          <p:nvPr/>
        </p:nvSpPr>
        <p:spPr>
          <a:xfrm>
            <a:off x="7204281" y="4738944"/>
            <a:ext cx="926465" cy="405888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400" b="1" dirty="0">
                <a:solidFill>
                  <a:srgbClr val="0070C0"/>
                </a:solidFill>
              </a:rPr>
              <a:t>CHARM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0EE91-0669-E83D-CE6C-375E5C16E049}"/>
              </a:ext>
            </a:extLst>
          </p:cNvPr>
          <p:cNvSpPr/>
          <p:nvPr/>
        </p:nvSpPr>
        <p:spPr>
          <a:xfrm>
            <a:off x="10094804" y="84563"/>
            <a:ext cx="1939496" cy="495300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400" dirty="0">
                <a:solidFill>
                  <a:schemeClr val="tx2"/>
                </a:solidFill>
              </a:rPr>
              <a:t>Irradiation test area in operation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995FF-B2F9-E395-CA1E-5EE8C2761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813" y="5055734"/>
            <a:ext cx="2443588" cy="18266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73D33C-CD6F-7338-AB91-6EDDD2C34A3E}"/>
              </a:ext>
            </a:extLst>
          </p:cNvPr>
          <p:cNvSpPr txBox="1"/>
          <p:nvPr/>
        </p:nvSpPr>
        <p:spPr bwMode="auto">
          <a:xfrm>
            <a:off x="8421224" y="6512271"/>
            <a:ext cx="1940437" cy="33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solidFill>
                  <a:schemeClr val="bg1"/>
                </a:solidFill>
              </a:rPr>
              <a:t>CHARM</a:t>
            </a:r>
          </a:p>
        </p:txBody>
      </p:sp>
      <p:sp>
        <p:nvSpPr>
          <p:cNvPr id="17" name="ZoneTexte 5">
            <a:extLst>
              <a:ext uri="{FF2B5EF4-FFF2-40B4-BE49-F238E27FC236}">
                <a16:creationId xmlns:a16="http://schemas.microsoft.com/office/drawing/2014/main" id="{6F550B54-2575-5111-65C1-813E07CD7EBB}"/>
              </a:ext>
            </a:extLst>
          </p:cNvPr>
          <p:cNvSpPr txBox="1"/>
          <p:nvPr/>
        </p:nvSpPr>
        <p:spPr bwMode="auto">
          <a:xfrm>
            <a:off x="10224806" y="4838377"/>
            <a:ext cx="194043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See </a:t>
            </a:r>
            <a:r>
              <a:rPr lang="en-GB" dirty="0" err="1">
                <a:sym typeface="Wingdings" pitchFamily="2" charset="2"/>
              </a:rPr>
              <a:t>M.Cechetto</a:t>
            </a:r>
            <a:r>
              <a:rPr lang="en-GB" dirty="0">
                <a:sym typeface="Wingdings" pitchFamily="2" charset="2"/>
              </a:rPr>
              <a:t> presentation</a:t>
            </a:r>
            <a:endParaRPr lang="en-GB" dirty="0"/>
          </a:p>
        </p:txBody>
      </p:sp>
      <p:sp>
        <p:nvSpPr>
          <p:cNvPr id="25" name="Date Placeholder 5">
            <a:extLst>
              <a:ext uri="{FF2B5EF4-FFF2-40B4-BE49-F238E27FC236}">
                <a16:creationId xmlns:a16="http://schemas.microsoft.com/office/drawing/2014/main" id="{B18580CC-8776-90AF-2A40-6A733460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89639" y="6408000"/>
            <a:ext cx="1236554" cy="365125"/>
          </a:xfrm>
        </p:spPr>
        <p:txBody>
          <a:bodyPr/>
          <a:lstStyle/>
          <a:p>
            <a:pPr>
              <a:defRPr/>
            </a:pPr>
            <a:r>
              <a:rPr lang="de-CH" dirty="0"/>
              <a:t>20.10.2023</a:t>
            </a:r>
            <a:endParaRPr lang="en-US" dirty="0"/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09C82F6F-FB8D-616E-B552-4F0B71E9D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408000"/>
            <a:ext cx="286675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414607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743477-DC5F-C3EE-A8D2-E96C7855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39335"/>
            <a:ext cx="6363671" cy="476144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CH" b="0" dirty="0"/>
              <a:t>400 GeV/c protons at 4*10</a:t>
            </a:r>
            <a:r>
              <a:rPr lang="en-CH" b="0" baseline="30000" dirty="0"/>
              <a:t>13</a:t>
            </a:r>
            <a:r>
              <a:rPr lang="en-CH" b="0" dirty="0"/>
              <a:t> ppp will generate an </a:t>
            </a:r>
            <a:r>
              <a:rPr lang="en-CH" dirty="0">
                <a:solidFill>
                  <a:schemeClr val="tx1"/>
                </a:solidFill>
              </a:rPr>
              <a:t>unprecedented prompt radiation field</a:t>
            </a:r>
            <a:r>
              <a:rPr lang="en-CH" b="0" dirty="0"/>
              <a:t>, dominated by neutrons – thanks to the use of a high-Z (Mo/W) target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b="0" dirty="0"/>
              <a:t>For the time being, all </a:t>
            </a:r>
            <a:r>
              <a:rPr lang="en-US" b="0" dirty="0">
                <a:solidFill>
                  <a:schemeClr val="tx1"/>
                </a:solidFill>
              </a:rPr>
              <a:t>will be absorbed in the surrounding 180 m</a:t>
            </a:r>
            <a:r>
              <a:rPr lang="en-US" b="0" baseline="30000" dirty="0">
                <a:solidFill>
                  <a:schemeClr val="tx1"/>
                </a:solidFill>
              </a:rPr>
              <a:t>3</a:t>
            </a:r>
            <a:r>
              <a:rPr lang="en-US" b="0" dirty="0">
                <a:solidFill>
                  <a:schemeClr val="tx1"/>
                </a:solidFill>
              </a:rPr>
              <a:t> shielding</a:t>
            </a:r>
            <a:r>
              <a:rPr lang="en-US" b="0" dirty="0"/>
              <a:t> – is there any interest in doing something with these neutrons (or protons)?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endParaRPr lang="en-CH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3FCDA-A352-A4D8-FC59-4C4AD65A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Prompt radiation produced in BDF target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133D-9B9C-6AA7-9602-DEDD66A5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C5C2E-144E-9F68-CCE5-2B993E2B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60" y="1716058"/>
            <a:ext cx="5253959" cy="3549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335A2-C730-493B-686D-9F732CF43F6F}"/>
              </a:ext>
            </a:extLst>
          </p:cNvPr>
          <p:cNvSpPr txBox="1"/>
          <p:nvPr/>
        </p:nvSpPr>
        <p:spPr bwMode="auto">
          <a:xfrm>
            <a:off x="8338391" y="5892998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Acknowledgement: M.Calviani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80571-21F0-9DAE-67DB-666C615F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6356-9543-6CDC-D59F-F620F346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204273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822AF1B-447C-DC48-C8C8-F1662201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5" y="925783"/>
            <a:ext cx="10394084" cy="53416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FD7BA9-729B-97CF-7AA2-91AE273F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Where could we imagine placing components?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BA744-15CF-3C4D-3062-506B92E4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21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3F66A8-8AC8-1740-824F-73C3FE48B2B4}"/>
              </a:ext>
            </a:extLst>
          </p:cNvPr>
          <p:cNvSpPr/>
          <p:nvPr/>
        </p:nvSpPr>
        <p:spPr>
          <a:xfrm>
            <a:off x="5612663" y="3596603"/>
            <a:ext cx="483338" cy="980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0B0C53-65E2-B134-5D6A-D532855D0384}"/>
              </a:ext>
            </a:extLst>
          </p:cNvPr>
          <p:cNvSpPr/>
          <p:nvPr/>
        </p:nvSpPr>
        <p:spPr>
          <a:xfrm>
            <a:off x="5498072" y="4187119"/>
            <a:ext cx="712519" cy="365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A697D-86E6-9D5B-C188-F00CD28BD2D7}"/>
              </a:ext>
            </a:extLst>
          </p:cNvPr>
          <p:cNvSpPr txBox="1"/>
          <p:nvPr/>
        </p:nvSpPr>
        <p:spPr bwMode="auto">
          <a:xfrm>
            <a:off x="5612663" y="2835722"/>
            <a:ext cx="16337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H" dirty="0"/>
              <a:t>BIRR_Internal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27CF6-2465-1910-ECAC-0A072C13160D}"/>
              </a:ext>
            </a:extLst>
          </p:cNvPr>
          <p:cNvSpPr txBox="1"/>
          <p:nvPr/>
        </p:nvSpPr>
        <p:spPr bwMode="auto">
          <a:xfrm>
            <a:off x="6023031" y="4581685"/>
            <a:ext cx="12234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H" dirty="0"/>
              <a:t>BIRR_Mix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CCC43C-3829-2CB7-51A1-E3AD31D5BF56}"/>
              </a:ext>
            </a:extLst>
          </p:cNvPr>
          <p:cNvSpPr/>
          <p:nvPr/>
        </p:nvSpPr>
        <p:spPr>
          <a:xfrm rot="5400000">
            <a:off x="10735170" y="3451247"/>
            <a:ext cx="483338" cy="2907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0B5BC-A32B-2F1E-B0C5-EFCB75FA69EE}"/>
              </a:ext>
            </a:extLst>
          </p:cNvPr>
          <p:cNvSpPr txBox="1"/>
          <p:nvPr/>
        </p:nvSpPr>
        <p:spPr bwMode="auto">
          <a:xfrm>
            <a:off x="10831483" y="3978849"/>
            <a:ext cx="128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H" dirty="0"/>
              <a:t>BIRR_Prot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649D1-7995-F615-5E95-5F0A5182D766}"/>
              </a:ext>
            </a:extLst>
          </p:cNvPr>
          <p:cNvSpPr txBox="1"/>
          <p:nvPr/>
        </p:nvSpPr>
        <p:spPr bwMode="auto">
          <a:xfrm>
            <a:off x="8820817" y="5876046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Acknowledgement: M.Calviani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33F40-9712-8FFF-66D8-FB9E9F7E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DA90B-8498-0116-AB54-D0FD8D42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859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5AF2873-0BF6-B654-B6DD-C27732E2F0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988" y="1592263"/>
          <a:ext cx="11376024" cy="3403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008">
                  <a:extLst>
                    <a:ext uri="{9D8B030D-6E8A-4147-A177-3AD203B41FA5}">
                      <a16:colId xmlns:a16="http://schemas.microsoft.com/office/drawing/2014/main" val="1754572334"/>
                    </a:ext>
                  </a:extLst>
                </a:gridCol>
                <a:gridCol w="3792008">
                  <a:extLst>
                    <a:ext uri="{9D8B030D-6E8A-4147-A177-3AD203B41FA5}">
                      <a16:colId xmlns:a16="http://schemas.microsoft.com/office/drawing/2014/main" val="662142196"/>
                    </a:ext>
                  </a:extLst>
                </a:gridCol>
                <a:gridCol w="3792008">
                  <a:extLst>
                    <a:ext uri="{9D8B030D-6E8A-4147-A177-3AD203B41FA5}">
                      <a16:colId xmlns:a16="http://schemas.microsoft.com/office/drawing/2014/main" val="2737182138"/>
                    </a:ext>
                  </a:extLst>
                </a:gridCol>
              </a:tblGrid>
              <a:tr h="660418">
                <a:tc>
                  <a:txBody>
                    <a:bodyPr/>
                    <a:lstStyle/>
                    <a:p>
                      <a:pPr algn="ctr"/>
                      <a:r>
                        <a:rPr lang="en-CH" sz="2400" dirty="0"/>
                        <a:t>BIRR_Internal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400" dirty="0"/>
                        <a:t>BIRR_Mix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400" dirty="0"/>
                        <a:t>BIRR_Prot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616399"/>
                  </a:ext>
                </a:extLst>
              </a:tr>
              <a:tr h="660418"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±50-400 M</a:t>
                      </a:r>
                      <a:r>
                        <a:rPr lang="en-US" dirty="0"/>
                        <a:t>G</a:t>
                      </a:r>
                      <a:r>
                        <a:rPr lang="en-CH" dirty="0"/>
                        <a:t>y/y (mixed field, neutron dominated, including HE neutrons)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O(0.1-10) M</a:t>
                      </a:r>
                      <a:r>
                        <a:rPr lang="en-US" dirty="0"/>
                        <a:t>G</a:t>
                      </a:r>
                      <a:r>
                        <a:rPr lang="en-CH" dirty="0"/>
                        <a:t>y</a:t>
                      </a:r>
                    </a:p>
                    <a:p>
                      <a:pPr algn="ctr"/>
                      <a:r>
                        <a:rPr lang="en-CH" dirty="0"/>
                        <a:t>(including HE neutrons)</a:t>
                      </a:r>
                    </a:p>
                    <a:p>
                      <a:pPr algn="ctr"/>
                      <a:r>
                        <a:rPr lang="en-CH" sz="1400" i="1" dirty="0"/>
                        <a:t>(lower values for more exernal volumes)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4*10</a:t>
                      </a:r>
                      <a:r>
                        <a:rPr lang="en-CH" baseline="30000" dirty="0"/>
                        <a:t>13</a:t>
                      </a:r>
                      <a:r>
                        <a:rPr lang="en-CH" dirty="0"/>
                        <a:t> p/pulse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752694"/>
                  </a:ext>
                </a:extLst>
              </a:tr>
              <a:tr h="660418"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10</a:t>
                      </a:r>
                      <a:r>
                        <a:rPr lang="en-CH" baseline="30000" dirty="0"/>
                        <a:t>18</a:t>
                      </a:r>
                      <a:r>
                        <a:rPr lang="en-CH" dirty="0"/>
                        <a:t>-10</a:t>
                      </a:r>
                      <a:r>
                        <a:rPr lang="en-CH" baseline="30000" dirty="0"/>
                        <a:t>20</a:t>
                      </a:r>
                      <a:r>
                        <a:rPr lang="en-CH" dirty="0"/>
                        <a:t> cm</a:t>
                      </a:r>
                      <a:r>
                        <a:rPr lang="en-CH" baseline="30000" dirty="0"/>
                        <a:t>-2</a:t>
                      </a:r>
                      <a:r>
                        <a:rPr lang="en-CH" dirty="0"/>
                        <a:t>*y</a:t>
                      </a:r>
                      <a:r>
                        <a:rPr lang="en-CH" baseline="30000" dirty="0"/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O(10</a:t>
                      </a:r>
                      <a:r>
                        <a:rPr lang="en-CH" baseline="30000" dirty="0"/>
                        <a:t>14</a:t>
                      </a:r>
                      <a:r>
                        <a:rPr lang="en-CH" dirty="0"/>
                        <a:t>-10</a:t>
                      </a:r>
                      <a:r>
                        <a:rPr lang="en-CH" baseline="30000" dirty="0"/>
                        <a:t>16</a:t>
                      </a:r>
                      <a:r>
                        <a:rPr lang="en-CH" dirty="0"/>
                        <a:t>) HEH*cm</a:t>
                      </a:r>
                      <a:r>
                        <a:rPr lang="en-CH" baseline="30000" dirty="0"/>
                        <a:t>-2</a:t>
                      </a:r>
                      <a:r>
                        <a:rPr lang="en-CH" dirty="0"/>
                        <a:t>*y</a:t>
                      </a:r>
                      <a:r>
                        <a:rPr lang="en-CH" baseline="30000" dirty="0"/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r>
                        <a:rPr lang="en-CH" dirty="0"/>
                        <a:t>eam spot area depending on diluted or “centered” beam (1</a:t>
                      </a:r>
                      <a:r>
                        <a:rPr lang="en-CH" dirty="0">
                          <a:latin typeface="Symbol" pitchFamily="2" charset="2"/>
                        </a:rPr>
                        <a:t>s</a:t>
                      </a:r>
                      <a:r>
                        <a:rPr lang="en-CH" dirty="0"/>
                        <a:t>=30-35 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0666737"/>
                  </a:ext>
                </a:extLst>
              </a:tr>
              <a:tr h="660418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“S</a:t>
                      </a:r>
                      <a:r>
                        <a:rPr lang="en-CH" sz="1800" baseline="0" dirty="0"/>
                        <a:t>mall” volumes (fit inside the space between target &amp; proximity shielding)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L</a:t>
                      </a:r>
                      <a:r>
                        <a:rPr lang="en-US" dirty="0"/>
                        <a:t>a</a:t>
                      </a:r>
                      <a:r>
                        <a:rPr lang="en-CH" dirty="0"/>
                        <a:t>rger volumes (need to find space within shielding)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Upstream BDF, area to be determined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2642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962140C-8E7E-439C-388A-7267838A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Some data &amp; relevant quantities</a:t>
            </a:r>
            <a:br>
              <a:rPr lang="en-CH" dirty="0"/>
            </a:br>
            <a:r>
              <a:rPr lang="en-CH" sz="2800" dirty="0">
                <a:solidFill>
                  <a:schemeClr val="bg1">
                    <a:lumMod val="65000"/>
                  </a:schemeClr>
                </a:solidFill>
              </a:rPr>
              <a:t>Orders of magnitude level (!)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CE54-2252-0026-DB83-F113CBF7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A50C-B4D3-0B3A-3AA2-BE4CD793EB71}"/>
              </a:ext>
            </a:extLst>
          </p:cNvPr>
          <p:cNvSpPr txBox="1"/>
          <p:nvPr/>
        </p:nvSpPr>
        <p:spPr bwMode="auto">
          <a:xfrm>
            <a:off x="2471285" y="5486400"/>
            <a:ext cx="760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Caveat: accessibility parasitic to operation of the BDF/SHiP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1A608-AD3E-ED96-288B-254B2DEC776B}"/>
              </a:ext>
            </a:extLst>
          </p:cNvPr>
          <p:cNvSpPr txBox="1"/>
          <p:nvPr/>
        </p:nvSpPr>
        <p:spPr bwMode="auto">
          <a:xfrm rot="21194838">
            <a:off x="7889625" y="600915"/>
            <a:ext cx="3305392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CH" sz="3600" dirty="0"/>
              <a:t>PRELIMINARY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1A47D-9191-34D7-CAFF-F96C0F1C288D}"/>
              </a:ext>
            </a:extLst>
          </p:cNvPr>
          <p:cNvSpPr txBox="1"/>
          <p:nvPr/>
        </p:nvSpPr>
        <p:spPr bwMode="auto">
          <a:xfrm>
            <a:off x="8975389" y="5996840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Acknowledgement: M.Calviani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C1561-C818-DAB8-AE17-42037B3B7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1AB99-B392-E56F-8D31-3A615464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30972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743477-DC5F-C3EE-A8D2-E96C7855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39335"/>
            <a:ext cx="11059333" cy="476144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800" b="0" dirty="0"/>
              <a:t>Several Neutron-dominated mixed-field irradiation tests areas available at CERN (internal users and external collaborators)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800" b="0" dirty="0"/>
              <a:t>Most of them (excluded CHARM) are pa</a:t>
            </a:r>
            <a:r>
              <a:rPr lang="en-GB" b="0" dirty="0"/>
              <a:t>rasitic irradiation tests areas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GB" b="0" dirty="0"/>
              <a:t>Increased demands for mixed-field irradiation 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800" b="0" dirty="0"/>
              <a:t>Future Mixed-field irradiation tests areas under investigation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b="0" dirty="0"/>
          </a:p>
          <a:p>
            <a:pPr>
              <a:lnSpc>
                <a:spcPct val="100000"/>
              </a:lnSpc>
            </a:pPr>
            <a:endParaRPr lang="en-GB" sz="2800" b="0" dirty="0"/>
          </a:p>
          <a:p>
            <a:pPr>
              <a:lnSpc>
                <a:spcPct val="100000"/>
              </a:lnSpc>
            </a:pPr>
            <a:endParaRPr lang="en-CH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3FCDA-A352-A4D8-FC59-4C4AD65A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133D-9B9C-6AA7-9602-DEDD66A5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18212-1351-4669-2099-7BCDCC4E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DBFEB-05CF-9D82-C396-0C2F0495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21600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5D463-ABF5-3B8B-DBE7-CBFF16BBF8EB}"/>
              </a:ext>
            </a:extLst>
          </p:cNvPr>
          <p:cNvSpPr txBox="1"/>
          <p:nvPr/>
        </p:nvSpPr>
        <p:spPr bwMode="auto">
          <a:xfrm>
            <a:off x="3479800" y="4521200"/>
            <a:ext cx="539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/>
              <a:t>Thank you very much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3678-41A2-17E4-9C86-A3C1706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Mixed field irradiation station at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E92CC-F32E-C208-07C0-BF3C9FD7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4299C-3433-5A7C-5641-A15516A4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95" y="1051134"/>
            <a:ext cx="8313009" cy="5046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7C17099-9E38-F995-4FE7-DE4DF355C6DC}"/>
              </a:ext>
            </a:extLst>
          </p:cNvPr>
          <p:cNvGrpSpPr/>
          <p:nvPr/>
        </p:nvGrpSpPr>
        <p:grpSpPr>
          <a:xfrm>
            <a:off x="179436" y="3859524"/>
            <a:ext cx="11463580" cy="2316898"/>
            <a:chOff x="179436" y="3859524"/>
            <a:chExt cx="11463580" cy="23168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FA8871-F27E-C802-CDC8-6CBF176966EA}"/>
                </a:ext>
              </a:extLst>
            </p:cNvPr>
            <p:cNvGrpSpPr/>
            <p:nvPr/>
          </p:nvGrpSpPr>
          <p:grpSpPr>
            <a:xfrm>
              <a:off x="179436" y="3859524"/>
              <a:ext cx="3068691" cy="2316898"/>
              <a:chOff x="179436" y="3859524"/>
              <a:chExt cx="3068691" cy="231689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1F21FC-81B1-3943-4C45-E88D73D3D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436" y="3859524"/>
                <a:ext cx="2770241" cy="230283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DB56EA-A7FE-03E7-7B21-EE763C9C3305}"/>
                  </a:ext>
                </a:extLst>
              </p:cNvPr>
              <p:cNvSpPr txBox="1"/>
              <p:nvPr/>
            </p:nvSpPr>
            <p:spPr bwMode="auto">
              <a:xfrm>
                <a:off x="1307690" y="5837868"/>
                <a:ext cx="19404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600" dirty="0">
                    <a:solidFill>
                      <a:schemeClr val="bg1"/>
                    </a:solidFill>
                  </a:rPr>
                  <a:t>NEAR at n_TOF 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9FF15E-9804-353F-3A5E-102F57AB9D40}"/>
                </a:ext>
              </a:extLst>
            </p:cNvPr>
            <p:cNvSpPr txBox="1"/>
            <p:nvPr/>
          </p:nvSpPr>
          <p:spPr bwMode="auto">
            <a:xfrm>
              <a:off x="9391443" y="3990574"/>
              <a:ext cx="2251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>
                  <a:solidFill>
                    <a:schemeClr val="bg1"/>
                  </a:solidFill>
                </a:rPr>
                <a:t>ISIS at ISOLDE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D6031EF-2971-00D7-6EBF-4DE30F340F9B}"/>
              </a:ext>
            </a:extLst>
          </p:cNvPr>
          <p:cNvSpPr/>
          <p:nvPr/>
        </p:nvSpPr>
        <p:spPr>
          <a:xfrm>
            <a:off x="3035300" y="4657725"/>
            <a:ext cx="800100" cy="405888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AE0677-3830-9E51-5080-583834EF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20.10.2023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E32EBE-BFCC-CD1B-DF78-976208FB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177895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at n</a:t>
            </a:r>
            <a:r>
              <a:rPr lang="en-CH" dirty="0"/>
              <a:t>_TOF</a:t>
            </a:r>
            <a:br>
              <a:rPr lang="en-CH" dirty="0"/>
            </a:br>
            <a:r>
              <a:rPr lang="en-GB" sz="1400" b="0" dirty="0"/>
              <a:t>Neutron time-of-flight facility</a:t>
            </a:r>
            <a:endParaRPr lang="en-CH" sz="1400" b="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4E41CC-10F6-E043-BCBC-0DB36A453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27" b="19395"/>
          <a:stretch/>
        </p:blipFill>
        <p:spPr>
          <a:xfrm>
            <a:off x="827768" y="1968491"/>
            <a:ext cx="10956245" cy="38249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B0924A-267C-C243-9251-689CE82DBE90}"/>
              </a:ext>
            </a:extLst>
          </p:cNvPr>
          <p:cNvCxnSpPr>
            <a:cxnSpLocks/>
          </p:cNvCxnSpPr>
          <p:nvPr/>
        </p:nvCxnSpPr>
        <p:spPr>
          <a:xfrm flipH="1">
            <a:off x="5969506" y="3316188"/>
            <a:ext cx="434393" cy="9385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A65E79-637A-694C-9518-54C8765C17EB}"/>
              </a:ext>
            </a:extLst>
          </p:cNvPr>
          <p:cNvCxnSpPr>
            <a:cxnSpLocks/>
          </p:cNvCxnSpPr>
          <p:nvPr/>
        </p:nvCxnSpPr>
        <p:spPr>
          <a:xfrm flipV="1">
            <a:off x="9290443" y="2484620"/>
            <a:ext cx="221448" cy="6776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A869241B-17D9-F24D-ADD0-1949C8D45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970" y="2758129"/>
            <a:ext cx="3550506" cy="242539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1ED1CB2-FDEE-0D4E-94C9-40299B45C430}"/>
              </a:ext>
            </a:extLst>
          </p:cNvPr>
          <p:cNvSpPr txBox="1"/>
          <p:nvPr/>
        </p:nvSpPr>
        <p:spPr bwMode="auto">
          <a:xfrm>
            <a:off x="8731266" y="4692791"/>
            <a:ext cx="3393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n</a:t>
            </a:r>
            <a:r>
              <a:rPr lang="en-CH" sz="1400" dirty="0">
                <a:solidFill>
                  <a:srgbClr val="FFFF00"/>
                </a:solidFill>
              </a:rPr>
              <a:t>_TOF lead target inside pit, on its way to the n_TOF target area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111F7-CFD8-7E6A-93F6-8432324D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11C531-2C14-4611-FEFA-0A5BED574ACF}"/>
              </a:ext>
            </a:extLst>
          </p:cNvPr>
          <p:cNvGrpSpPr/>
          <p:nvPr/>
        </p:nvGrpSpPr>
        <p:grpSpPr>
          <a:xfrm>
            <a:off x="2852465" y="3870587"/>
            <a:ext cx="5566355" cy="2451980"/>
            <a:chOff x="2852465" y="3870587"/>
            <a:chExt cx="5566355" cy="24519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CB4F23-A95D-31C3-6889-7ACD45150A4D}"/>
                </a:ext>
              </a:extLst>
            </p:cNvPr>
            <p:cNvGrpSpPr/>
            <p:nvPr/>
          </p:nvGrpSpPr>
          <p:grpSpPr>
            <a:xfrm>
              <a:off x="2852465" y="3870587"/>
              <a:ext cx="5566355" cy="2451980"/>
              <a:chOff x="2852465" y="3870587"/>
              <a:chExt cx="5566355" cy="245198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962DE7B-71D3-4841-A053-B9D015F343EB}"/>
                  </a:ext>
                </a:extLst>
              </p:cNvPr>
              <p:cNvSpPr/>
              <p:nvPr/>
            </p:nvSpPr>
            <p:spPr bwMode="auto">
              <a:xfrm>
                <a:off x="7094952" y="3870587"/>
                <a:ext cx="1157718" cy="827501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AF47345-8C39-8296-4F8D-7A92C42365FE}"/>
                  </a:ext>
                </a:extLst>
              </p:cNvPr>
              <p:cNvGrpSpPr/>
              <p:nvPr/>
            </p:nvGrpSpPr>
            <p:grpSpPr>
              <a:xfrm>
                <a:off x="2852465" y="4311899"/>
                <a:ext cx="5566355" cy="2010668"/>
                <a:chOff x="3018615" y="4284337"/>
                <a:chExt cx="5566355" cy="2010668"/>
              </a:xfrm>
            </p:grpSpPr>
            <p:pic>
              <p:nvPicPr>
                <p:cNvPr id="54" name="Picture 53" descr="A picture containing indoor, floor&#10;&#10;Description automatically generated">
                  <a:extLst>
                    <a:ext uri="{FF2B5EF4-FFF2-40B4-BE49-F238E27FC236}">
                      <a16:creationId xmlns:a16="http://schemas.microsoft.com/office/drawing/2014/main" id="{CEE45032-B68B-D84E-B1B8-A126B99BA0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22269"/>
                <a:stretch/>
              </p:blipFill>
              <p:spPr>
                <a:xfrm>
                  <a:off x="3018615" y="4284337"/>
                  <a:ext cx="4100295" cy="2010668"/>
                </a:xfrm>
                <a:prstGeom prst="rect">
                  <a:avLst/>
                </a:prstGeom>
                <a:ln w="38100">
                  <a:solidFill>
                    <a:srgbClr val="FFFF00"/>
                  </a:solidFill>
                </a:ln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B1794191-399E-0980-59CB-EF7EE2A0E092}"/>
                    </a:ext>
                  </a:extLst>
                </p:cNvPr>
                <p:cNvCxnSpPr/>
                <p:nvPr/>
              </p:nvCxnSpPr>
              <p:spPr>
                <a:xfrm flipV="1">
                  <a:off x="6096000" y="4667317"/>
                  <a:ext cx="2488970" cy="1180714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7B0567-66E5-0F00-65EA-6C2E73DE0337}"/>
                </a:ext>
              </a:extLst>
            </p:cNvPr>
            <p:cNvSpPr txBox="1"/>
            <p:nvPr/>
          </p:nvSpPr>
          <p:spPr bwMode="auto">
            <a:xfrm>
              <a:off x="3018615" y="5995083"/>
              <a:ext cx="30749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solidFill>
                    <a:srgbClr val="FFFF00"/>
                  </a:solidFill>
                </a:rPr>
                <a:t>n_TOF target area and NEAR position</a:t>
              </a:r>
            </a:p>
          </p:txBody>
        </p:sp>
      </p:grpSp>
      <p:pic>
        <p:nvPicPr>
          <p:cNvPr id="26" name="Picture 25" descr="A diagram of a field station&#10;&#10;Description automatically generated">
            <a:extLst>
              <a:ext uri="{FF2B5EF4-FFF2-40B4-BE49-F238E27FC236}">
                <a16:creationId xmlns:a16="http://schemas.microsoft.com/office/drawing/2014/main" id="{64915FC1-493D-1B72-0615-D5793ADF4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697" y="31598"/>
            <a:ext cx="1732265" cy="9958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30D16-B8C9-AF31-4244-45095B6AD4D3}"/>
              </a:ext>
            </a:extLst>
          </p:cNvPr>
          <p:cNvGrpSpPr/>
          <p:nvPr/>
        </p:nvGrpSpPr>
        <p:grpSpPr>
          <a:xfrm>
            <a:off x="4318283" y="-14223"/>
            <a:ext cx="5591987" cy="3079710"/>
            <a:chOff x="4318283" y="-14223"/>
            <a:chExt cx="5591987" cy="307971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9B939FB-2492-7645-A1C3-5A5FBEA5E4D0}"/>
                </a:ext>
              </a:extLst>
            </p:cNvPr>
            <p:cNvSpPr/>
            <p:nvPr/>
          </p:nvSpPr>
          <p:spPr bwMode="auto">
            <a:xfrm>
              <a:off x="7284131" y="2081749"/>
              <a:ext cx="1436589" cy="938581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7B95CB-4A45-384F-9CB5-56AC87CA77A8}"/>
                </a:ext>
              </a:extLst>
            </p:cNvPr>
            <p:cNvGrpSpPr/>
            <p:nvPr/>
          </p:nvGrpSpPr>
          <p:grpSpPr>
            <a:xfrm>
              <a:off x="4318283" y="-14223"/>
              <a:ext cx="5591987" cy="3079710"/>
              <a:chOff x="4318283" y="-14223"/>
              <a:chExt cx="5591987" cy="307971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836DE8-6240-5C4D-A51B-3CAD2BE35536}"/>
                  </a:ext>
                </a:extLst>
              </p:cNvPr>
              <p:cNvSpPr txBox="1"/>
              <p:nvPr/>
            </p:nvSpPr>
            <p:spPr bwMode="auto">
              <a:xfrm>
                <a:off x="6403899" y="1990651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dirty="0"/>
                  <a:t>EAR2</a:t>
                </a:r>
              </a:p>
            </p:txBody>
          </p:sp>
          <p:pic>
            <p:nvPicPr>
              <p:cNvPr id="47" name="Picture 46" descr="A picture containing indoor, floor&#10;&#10;Description automatically generated">
                <a:extLst>
                  <a:ext uri="{FF2B5EF4-FFF2-40B4-BE49-F238E27FC236}">
                    <a16:creationId xmlns:a16="http://schemas.microsoft.com/office/drawing/2014/main" id="{6AC6CF7F-61F7-154C-B7BC-8F99D3776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8283" y="31598"/>
                <a:ext cx="2007483" cy="3033889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sky, outdoor, grass, street&#10;&#10;Description automatically generated">
                <a:extLst>
                  <a:ext uri="{FF2B5EF4-FFF2-40B4-BE49-F238E27FC236}">
                    <a16:creationId xmlns:a16="http://schemas.microsoft.com/office/drawing/2014/main" id="{C7E8AB91-5B80-7842-BD07-9D6636FD0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5476" y="6097"/>
                <a:ext cx="3454794" cy="201066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D822710-ABEC-3C32-2717-0D744C89D108}"/>
                  </a:ext>
                </a:extLst>
              </p:cNvPr>
              <p:cNvSpPr txBox="1"/>
              <p:nvPr/>
            </p:nvSpPr>
            <p:spPr bwMode="auto">
              <a:xfrm>
                <a:off x="6338593" y="-14223"/>
                <a:ext cx="29518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400" dirty="0"/>
                  <a:t>Time of flight measurements</a:t>
                </a:r>
              </a:p>
            </p:txBody>
          </p:sp>
        </p:grp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B3B10A-80CB-0168-3620-928456B5A9CB}"/>
              </a:ext>
            </a:extLst>
          </p:cNvPr>
          <p:cNvCxnSpPr>
            <a:cxnSpLocks/>
          </p:cNvCxnSpPr>
          <p:nvPr/>
        </p:nvCxnSpPr>
        <p:spPr>
          <a:xfrm flipH="1" flipV="1">
            <a:off x="10936941" y="5325035"/>
            <a:ext cx="1043650" cy="3552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412BAD-1353-5572-B915-67A21D370DE4}"/>
              </a:ext>
            </a:extLst>
          </p:cNvPr>
          <p:cNvSpPr txBox="1"/>
          <p:nvPr/>
        </p:nvSpPr>
        <p:spPr bwMode="auto">
          <a:xfrm>
            <a:off x="9548488" y="5706010"/>
            <a:ext cx="2643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rgbClr val="FF0000"/>
                </a:solidFill>
              </a:rPr>
              <a:t>Pulsed Protons beam from 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A020E5-131D-0609-B0E3-A07150473DC7}"/>
              </a:ext>
            </a:extLst>
          </p:cNvPr>
          <p:cNvGrpSpPr/>
          <p:nvPr/>
        </p:nvGrpSpPr>
        <p:grpSpPr>
          <a:xfrm>
            <a:off x="0" y="2016765"/>
            <a:ext cx="4625204" cy="3067533"/>
            <a:chOff x="0" y="2016765"/>
            <a:chExt cx="4625204" cy="3067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FA4373-96E4-A039-349E-24AAB724E049}"/>
                </a:ext>
              </a:extLst>
            </p:cNvPr>
            <p:cNvGrpSpPr/>
            <p:nvPr/>
          </p:nvGrpSpPr>
          <p:grpSpPr>
            <a:xfrm>
              <a:off x="0" y="2016765"/>
              <a:ext cx="2951850" cy="3067533"/>
              <a:chOff x="-12771" y="2019658"/>
              <a:chExt cx="2951850" cy="3067533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E090F37-0D25-F24D-993D-AACF54F6D935}"/>
                  </a:ext>
                </a:extLst>
              </p:cNvPr>
              <p:cNvSpPr/>
              <p:nvPr/>
            </p:nvSpPr>
            <p:spPr bwMode="auto">
              <a:xfrm>
                <a:off x="757613" y="2019658"/>
                <a:ext cx="978131" cy="687495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598C69-1E41-750B-E021-59692B9D36B0}"/>
                  </a:ext>
                </a:extLst>
              </p:cNvPr>
              <p:cNvGrpSpPr/>
              <p:nvPr/>
            </p:nvGrpSpPr>
            <p:grpSpPr>
              <a:xfrm>
                <a:off x="-12771" y="2758129"/>
                <a:ext cx="2951850" cy="2329062"/>
                <a:chOff x="-12771" y="2758129"/>
                <a:chExt cx="2951850" cy="2329062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135B263-B5D6-D64C-B34F-B7F6FD08DAF2}"/>
                    </a:ext>
                  </a:extLst>
                </p:cNvPr>
                <p:cNvSpPr txBox="1"/>
                <p:nvPr/>
              </p:nvSpPr>
              <p:spPr bwMode="auto">
                <a:xfrm>
                  <a:off x="19892" y="2758129"/>
                  <a:ext cx="9361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dirty="0"/>
                    <a:t>EAR1</a:t>
                  </a:r>
                </a:p>
              </p:txBody>
            </p:sp>
            <p:pic>
              <p:nvPicPr>
                <p:cNvPr id="53" name="Picture 52" descr="A picture containing indoor, equipment&#10;&#10;Description automatically generated">
                  <a:extLst>
                    <a:ext uri="{FF2B5EF4-FFF2-40B4-BE49-F238E27FC236}">
                      <a16:creationId xmlns:a16="http://schemas.microsoft.com/office/drawing/2014/main" id="{CC8D1C54-4B71-8748-B177-725CF9CE8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524" y="3076485"/>
                  <a:ext cx="2736259" cy="1754728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7566500-92CD-27D4-C6C6-D45D11520EF8}"/>
                    </a:ext>
                  </a:extLst>
                </p:cNvPr>
                <p:cNvSpPr txBox="1"/>
                <p:nvPr/>
              </p:nvSpPr>
              <p:spPr bwMode="auto">
                <a:xfrm>
                  <a:off x="-12771" y="4779414"/>
                  <a:ext cx="29518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sz="1400" dirty="0"/>
                    <a:t>Time of flight measurements</a:t>
                  </a: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52DB67-3C76-8A2C-38AA-B96320FB44B9}"/>
                </a:ext>
              </a:extLst>
            </p:cNvPr>
            <p:cNvSpPr txBox="1"/>
            <p:nvPr/>
          </p:nvSpPr>
          <p:spPr bwMode="auto">
            <a:xfrm rot="990712">
              <a:off x="3447470" y="2989848"/>
              <a:ext cx="1177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dirty="0"/>
                <a:t>200m fligh path</a:t>
              </a:r>
            </a:p>
          </p:txBody>
        </p:sp>
      </p:grp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FCE4E94-5578-1FBE-38FD-3FF0748D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9670D34-2129-8B4B-A3DD-1BF4F1C5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35745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D113-C1CB-1049-8246-9B93BCA9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at n</a:t>
            </a:r>
            <a:r>
              <a:rPr lang="en-CH" dirty="0"/>
              <a:t>_TOF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A7D8E-6904-B048-B31D-D9C18A09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80016-9FE3-C942-9089-46C0FBE06B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103586"/>
            <a:ext cx="10968567" cy="507649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dirty="0"/>
              <a:t>NEAR can be divided in two areas:</a:t>
            </a:r>
          </a:p>
          <a:p>
            <a:pPr marL="781050" lvl="1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b="1" dirty="0" err="1"/>
              <a:t>i</a:t>
            </a:r>
            <a:r>
              <a:rPr lang="en-GB" b="1" dirty="0"/>
              <a:t>-NEAR</a:t>
            </a:r>
            <a:r>
              <a:rPr lang="en-GB" dirty="0"/>
              <a:t> – focused on parasitic irradiation – developed in the framework of the R2E Project (R2M sub-activity) and dedicated to </a:t>
            </a:r>
            <a:r>
              <a:rPr lang="en-GB" dirty="0" err="1"/>
              <a:t>MGy</a:t>
            </a:r>
            <a:r>
              <a:rPr lang="en-GB" dirty="0"/>
              <a:t>-range irradiation in mixed field (unique in the world)</a:t>
            </a:r>
          </a:p>
          <a:p>
            <a:pPr lvl="1" indent="0">
              <a:lnSpc>
                <a:spcPct val="110000"/>
              </a:lnSpc>
              <a:buNone/>
            </a:pPr>
            <a:endParaRPr lang="en-GB" dirty="0"/>
          </a:p>
          <a:p>
            <a:pPr marL="781050" lvl="1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b="1" dirty="0"/>
              <a:t>a-NEAR</a:t>
            </a:r>
            <a:r>
              <a:rPr lang="en-GB" dirty="0"/>
              <a:t> – focused on activation for physics measurements – run and exploited by the n_TOF Collaboration</a:t>
            </a:r>
          </a:p>
          <a:p>
            <a:pPr marL="1105200" lvl="2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/>
              <a:t>Can</a:t>
            </a:r>
            <a:r>
              <a:rPr lang="en-US" b="1" dirty="0"/>
              <a:t> </a:t>
            </a:r>
            <a:r>
              <a:rPr lang="en-US" dirty="0"/>
              <a:t>be used for R2E clients as well, parasitically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5C5028-FA31-34AD-79AB-4AE577D04596}"/>
              </a:ext>
            </a:extLst>
          </p:cNvPr>
          <p:cNvSpPr txBox="1"/>
          <p:nvPr/>
        </p:nvSpPr>
        <p:spPr bwMode="auto">
          <a:xfrm>
            <a:off x="7278941" y="4384200"/>
            <a:ext cx="33800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See </a:t>
            </a:r>
            <a:r>
              <a:rPr lang="en-GB" dirty="0" err="1">
                <a:sym typeface="Wingdings" pitchFamily="2" charset="2"/>
              </a:rPr>
              <a:t>M.Cechetto</a:t>
            </a:r>
            <a:r>
              <a:rPr lang="en-GB" dirty="0">
                <a:sym typeface="Wingdings" pitchFamily="2" charset="2"/>
              </a:rPr>
              <a:t> presentation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98DC1-F11C-D138-3B70-C72B37C28BE2}"/>
              </a:ext>
            </a:extLst>
          </p:cNvPr>
          <p:cNvSpPr/>
          <p:nvPr/>
        </p:nvSpPr>
        <p:spPr>
          <a:xfrm>
            <a:off x="609601" y="1576552"/>
            <a:ext cx="11174412" cy="144296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FD9D2-70A8-3D40-5009-E0A230A558AE}"/>
              </a:ext>
            </a:extLst>
          </p:cNvPr>
          <p:cNvSpPr txBox="1"/>
          <p:nvPr/>
        </p:nvSpPr>
        <p:spPr bwMode="auto">
          <a:xfrm>
            <a:off x="123372" y="5571142"/>
            <a:ext cx="79042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/>
              <a:t>Matteo Ferrari &amp; All: Design development and implementation of an irradiation station at the neutron time-of-flight facility at CERN</a:t>
            </a:r>
          </a:p>
          <a:p>
            <a:r>
              <a:rPr lang="en-GB" sz="12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2"/>
              </a:rPr>
              <a:t>https://journals.aps.org/prab/abstract/10.1103/PhysRevAccelBeams.25.103001</a:t>
            </a:r>
            <a:endParaRPr lang="en-CH" sz="1200" i="1" u="sng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11" descr="A picture containing text, indoor, appliance, engine&#10;&#10;Description automatically generated">
            <a:extLst>
              <a:ext uri="{FF2B5EF4-FFF2-40B4-BE49-F238E27FC236}">
                <a16:creationId xmlns:a16="http://schemas.microsoft.com/office/drawing/2014/main" id="{ECA69E93-D37F-772E-49D6-4CEEB23F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258" y="4748381"/>
            <a:ext cx="2764488" cy="203258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5A93-5836-44FF-8005-E545646F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0BF039-3E48-ECAE-FCA5-D86C9C24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151492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30" y="310538"/>
            <a:ext cx="10969139" cy="715840"/>
          </a:xfrm>
        </p:spPr>
        <p:txBody>
          <a:bodyPr/>
          <a:lstStyle/>
          <a:p>
            <a:r>
              <a:rPr lang="en-US" dirty="0"/>
              <a:t>NEAR at n</a:t>
            </a:r>
            <a:r>
              <a:rPr lang="en-CH" dirty="0"/>
              <a:t>_TOF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5F0304F3-F41F-CAED-B909-F893532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B357C-6D86-2CAB-475C-180CD17BBAE9}"/>
              </a:ext>
            </a:extLst>
          </p:cNvPr>
          <p:cNvSpPr txBox="1"/>
          <p:nvPr/>
        </p:nvSpPr>
        <p:spPr bwMode="auto">
          <a:xfrm>
            <a:off x="1808018" y="-1174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C3F57B7-4E4B-FEC4-322E-36E44604470A}"/>
              </a:ext>
            </a:extLst>
          </p:cNvPr>
          <p:cNvGrpSpPr/>
          <p:nvPr/>
        </p:nvGrpSpPr>
        <p:grpSpPr>
          <a:xfrm>
            <a:off x="103209" y="895044"/>
            <a:ext cx="6963166" cy="5369944"/>
            <a:chOff x="81917" y="895044"/>
            <a:chExt cx="6963166" cy="5369944"/>
          </a:xfrm>
        </p:grpSpPr>
        <p:pic>
          <p:nvPicPr>
            <p:cNvPr id="24" name="Picture 23" descr="A picture containing indoor, floor&#10;&#10;Description automatically generated">
              <a:extLst>
                <a:ext uri="{FF2B5EF4-FFF2-40B4-BE49-F238E27FC236}">
                  <a16:creationId xmlns:a16="http://schemas.microsoft.com/office/drawing/2014/main" id="{CAABC32A-4999-3F4E-957B-5B252EB02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9041"/>
            <a:stretch/>
          </p:blipFill>
          <p:spPr>
            <a:xfrm>
              <a:off x="81917" y="895044"/>
              <a:ext cx="6963166" cy="33921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1CB203-56E5-0B4D-A03D-EC68B36338FE}"/>
                </a:ext>
              </a:extLst>
            </p:cNvPr>
            <p:cNvSpPr txBox="1"/>
            <p:nvPr/>
          </p:nvSpPr>
          <p:spPr>
            <a:xfrm>
              <a:off x="128022" y="1026378"/>
              <a:ext cx="243986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n_TOF</a:t>
              </a:r>
              <a:r>
                <a:rPr lang="en-CH" dirty="0">
                  <a:solidFill>
                    <a:schemeClr val="bg1"/>
                  </a:solidFill>
                </a:rPr>
                <a:t> target area Shielding </a:t>
              </a:r>
              <a:r>
                <a:rPr lang="en-CH" b="1" dirty="0">
                  <a:solidFill>
                    <a:schemeClr val="bg1"/>
                  </a:solidFill>
                </a:rPr>
                <a:t>OPEN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BB9C46-F481-144F-B776-DAFBACAA40EF}"/>
                </a:ext>
              </a:extLst>
            </p:cNvPr>
            <p:cNvSpPr txBox="1"/>
            <p:nvPr/>
          </p:nvSpPr>
          <p:spPr>
            <a:xfrm>
              <a:off x="3352707" y="938311"/>
              <a:ext cx="3615652" cy="369332"/>
            </a:xfrm>
            <a:prstGeom prst="rect">
              <a:avLst/>
            </a:prstGeom>
            <a:solidFill>
              <a:schemeClr val="bg1">
                <a:alpha val="79725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accent1"/>
                  </a:solidFill>
                </a:rPr>
                <a:t>NEAR irradiation area (i-NEAR)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3145E50-236B-D8FF-CDD0-84E0FFE9CC5B}"/>
                </a:ext>
              </a:extLst>
            </p:cNvPr>
            <p:cNvSpPr/>
            <p:nvPr/>
          </p:nvSpPr>
          <p:spPr>
            <a:xfrm>
              <a:off x="4748981" y="1804043"/>
              <a:ext cx="1091380" cy="18535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13477-5465-04D8-1CAC-69F0584C2D00}"/>
                </a:ext>
              </a:extLst>
            </p:cNvPr>
            <p:cNvSpPr txBox="1"/>
            <p:nvPr/>
          </p:nvSpPr>
          <p:spPr bwMode="auto">
            <a:xfrm>
              <a:off x="81917" y="3333095"/>
              <a:ext cx="2891717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solidFill>
                    <a:srgbClr val="FF0000"/>
                  </a:solidFill>
                </a:rPr>
                <a:t>Access during shut-down only </a:t>
              </a:r>
            </a:p>
            <a:p>
              <a:pPr algn="ctr"/>
              <a:r>
                <a:rPr lang="en-CH" sz="1400" dirty="0">
                  <a:solidFill>
                    <a:srgbClr val="FF0000"/>
                  </a:solidFill>
                </a:rPr>
                <a:t>(1 year irradiation)</a:t>
              </a:r>
            </a:p>
            <a:p>
              <a:pPr algn="ctr"/>
              <a:r>
                <a:rPr lang="en-CH" sz="1400" dirty="0">
                  <a:solidFill>
                    <a:srgbClr val="FF0000"/>
                  </a:solidFill>
                </a:rPr>
                <a:t>Robotic installation/removal</a:t>
              </a:r>
            </a:p>
            <a:p>
              <a:pPr algn="ctr"/>
              <a:r>
                <a:rPr lang="en-CH" sz="1400" dirty="0">
                  <a:solidFill>
                    <a:srgbClr val="FF0000"/>
                  </a:solidFill>
                </a:rPr>
                <a:t>Manual acces forbidden</a:t>
              </a:r>
            </a:p>
          </p:txBody>
        </p:sp>
        <p:pic>
          <p:nvPicPr>
            <p:cNvPr id="51" name="Picture 50" descr="A robot in a hallway&#10;&#10;Description automatically generated">
              <a:extLst>
                <a:ext uri="{FF2B5EF4-FFF2-40B4-BE49-F238E27FC236}">
                  <a16:creationId xmlns:a16="http://schemas.microsoft.com/office/drawing/2014/main" id="{4BA15EA0-D9AB-EDC4-4D2B-5189B953C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894"/>
            <a:stretch/>
          </p:blipFill>
          <p:spPr>
            <a:xfrm>
              <a:off x="304963" y="4361236"/>
              <a:ext cx="2970404" cy="18964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53" name="Picture 52" descr="A machine in a room&#10;&#10;Description automatically generated">
              <a:extLst>
                <a:ext uri="{FF2B5EF4-FFF2-40B4-BE49-F238E27FC236}">
                  <a16:creationId xmlns:a16="http://schemas.microsoft.com/office/drawing/2014/main" id="{9EBE4943-FE0A-29B8-9A76-5932BCE62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217" r="24408"/>
            <a:stretch/>
          </p:blipFill>
          <p:spPr>
            <a:xfrm>
              <a:off x="3454755" y="4361236"/>
              <a:ext cx="2007380" cy="190375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108BE3-7BC9-39DA-6B75-12CDE03CEA63}"/>
              </a:ext>
            </a:extLst>
          </p:cNvPr>
          <p:cNvGrpSpPr/>
          <p:nvPr/>
        </p:nvGrpSpPr>
        <p:grpSpPr>
          <a:xfrm>
            <a:off x="7161270" y="310538"/>
            <a:ext cx="2667674" cy="3976664"/>
            <a:chOff x="115387" y="2181916"/>
            <a:chExt cx="2240190" cy="3321219"/>
          </a:xfrm>
        </p:grpSpPr>
        <p:pic>
          <p:nvPicPr>
            <p:cNvPr id="25" name="Picture 24" descr="A picture containing indoor, electronics, tube, kitchen appliance&#10;&#10;Description automatically generated">
              <a:extLst>
                <a:ext uri="{FF2B5EF4-FFF2-40B4-BE49-F238E27FC236}">
                  <a16:creationId xmlns:a16="http://schemas.microsoft.com/office/drawing/2014/main" id="{0A8F0B05-9813-B4F9-3191-1C877AB25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774" t="10246"/>
            <a:stretch/>
          </p:blipFill>
          <p:spPr>
            <a:xfrm>
              <a:off x="115387" y="2181916"/>
              <a:ext cx="2240190" cy="33212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57BC3B-E4D8-4803-AED5-482D38390EB4}"/>
                </a:ext>
              </a:extLst>
            </p:cNvPr>
            <p:cNvSpPr txBox="1"/>
            <p:nvPr/>
          </p:nvSpPr>
          <p:spPr bwMode="auto">
            <a:xfrm>
              <a:off x="774135" y="3552541"/>
              <a:ext cx="1102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i-NEAR</a:t>
              </a:r>
            </a:p>
          </p:txBody>
        </p:sp>
      </p:grpSp>
      <p:pic>
        <p:nvPicPr>
          <p:cNvPr id="31" name="Picture 30" descr="A group of men working on a computer&#10;&#10;Description automatically generated">
            <a:extLst>
              <a:ext uri="{FF2B5EF4-FFF2-40B4-BE49-F238E27FC236}">
                <a16:creationId xmlns:a16="http://schemas.microsoft.com/office/drawing/2014/main" id="{8CD19972-99F8-84F2-FDFE-9F6F6A04A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871" y="4369690"/>
            <a:ext cx="2549905" cy="19124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2528FD-65FE-41A6-AB80-762CF7524285}"/>
              </a:ext>
            </a:extLst>
          </p:cNvPr>
          <p:cNvSpPr txBox="1"/>
          <p:nvPr/>
        </p:nvSpPr>
        <p:spPr bwMode="auto">
          <a:xfrm>
            <a:off x="7161271" y="3781473"/>
            <a:ext cx="2080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200" dirty="0">
                <a:solidFill>
                  <a:srgbClr val="FFFF00"/>
                </a:solidFill>
              </a:rPr>
              <a:t>Several mSv/h depending cool down time</a:t>
            </a:r>
          </a:p>
        </p:txBody>
      </p:sp>
      <p:pic>
        <p:nvPicPr>
          <p:cNvPr id="36" name="Picture 35" descr="A close-up of a machine&#10;&#10;Description automatically generated">
            <a:extLst>
              <a:ext uri="{FF2B5EF4-FFF2-40B4-BE49-F238E27FC236}">
                <a16:creationId xmlns:a16="http://schemas.microsoft.com/office/drawing/2014/main" id="{AD1B959C-374F-5BE9-B575-09514355AF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607" r="35287" b="5564"/>
          <a:stretch/>
        </p:blipFill>
        <p:spPr>
          <a:xfrm>
            <a:off x="9916549" y="310538"/>
            <a:ext cx="2029196" cy="39766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296C80-FC73-7EF2-5E4E-14750D61789E}"/>
              </a:ext>
            </a:extLst>
          </p:cNvPr>
          <p:cNvSpPr txBox="1"/>
          <p:nvPr/>
        </p:nvSpPr>
        <p:spPr bwMode="auto">
          <a:xfrm>
            <a:off x="9923839" y="3640871"/>
            <a:ext cx="2021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Long duration samples irradiation (1 year min)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Versatile container shapes</a:t>
            </a:r>
            <a:endParaRPr lang="en-CH" sz="1200" dirty="0">
              <a:solidFill>
                <a:schemeClr val="bg1"/>
              </a:solidFill>
            </a:endParaRPr>
          </a:p>
        </p:txBody>
      </p:sp>
      <p:pic>
        <p:nvPicPr>
          <p:cNvPr id="43" name="Picture 42" descr="A robot with a metal arm&#10;&#10;Description automatically generated with medium confidence">
            <a:extLst>
              <a:ext uri="{FF2B5EF4-FFF2-40B4-BE49-F238E27FC236}">
                <a16:creationId xmlns:a16="http://schemas.microsoft.com/office/drawing/2014/main" id="{33CE3BEF-D88E-84E7-C6BD-D252E6C4D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4164" y="4374548"/>
            <a:ext cx="3581581" cy="19027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EF77F8EF-4348-FF71-7924-13BF539B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189" y="3781473"/>
            <a:ext cx="41837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9C656-87CE-2E0A-FF40-0BA8E659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7A41E-8F53-5FFB-67CC-BEF66879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147087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30" y="310538"/>
            <a:ext cx="10969139" cy="715840"/>
          </a:xfrm>
        </p:spPr>
        <p:txBody>
          <a:bodyPr/>
          <a:lstStyle/>
          <a:p>
            <a:r>
              <a:rPr lang="en-US" dirty="0"/>
              <a:t>NEAR at n</a:t>
            </a:r>
            <a:r>
              <a:rPr lang="en-CH" dirty="0"/>
              <a:t>_TOF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5F0304F3-F41F-CAED-B909-F893532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B357C-6D86-2CAB-475C-180CD17BBAE9}"/>
              </a:ext>
            </a:extLst>
          </p:cNvPr>
          <p:cNvSpPr txBox="1"/>
          <p:nvPr/>
        </p:nvSpPr>
        <p:spPr bwMode="auto">
          <a:xfrm>
            <a:off x="1808018" y="-1174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31" name="Picture 30" descr="A person in a white helmet holding a metal object&#10;&#10;Description automatically generated">
            <a:extLst>
              <a:ext uri="{FF2B5EF4-FFF2-40B4-BE49-F238E27FC236}">
                <a16:creationId xmlns:a16="http://schemas.microsoft.com/office/drawing/2014/main" id="{17C16FCD-C573-993A-2A7E-520200FE2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" r="8753" b="19040"/>
          <a:stretch/>
        </p:blipFill>
        <p:spPr>
          <a:xfrm>
            <a:off x="4756301" y="267425"/>
            <a:ext cx="3959610" cy="270180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EB26E-AD26-8853-7633-855B94F6439C}"/>
              </a:ext>
            </a:extLst>
          </p:cNvPr>
          <p:cNvGrpSpPr/>
          <p:nvPr/>
        </p:nvGrpSpPr>
        <p:grpSpPr>
          <a:xfrm>
            <a:off x="403000" y="885267"/>
            <a:ext cx="4221667" cy="5424361"/>
            <a:chOff x="403000" y="885267"/>
            <a:chExt cx="4221667" cy="5424361"/>
          </a:xfrm>
        </p:grpSpPr>
        <p:pic>
          <p:nvPicPr>
            <p:cNvPr id="4" name="Picture 3" descr="A diagram of a machine&#10;&#10;Description automatically generated">
              <a:extLst>
                <a:ext uri="{FF2B5EF4-FFF2-40B4-BE49-F238E27FC236}">
                  <a16:creationId xmlns:a16="http://schemas.microsoft.com/office/drawing/2014/main" id="{2C8EF5AE-BE12-7E52-7C16-7F0CB679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000" y="4269040"/>
              <a:ext cx="2262083" cy="2040588"/>
            </a:xfrm>
            <a:prstGeom prst="rect">
              <a:avLst/>
            </a:prstGeom>
          </p:spPr>
        </p:pic>
        <p:pic>
          <p:nvPicPr>
            <p:cNvPr id="16" name="Picture 15" descr="A machine with a large cylinder&#10;&#10;Description automatically generated with medium confidence">
              <a:extLst>
                <a:ext uri="{FF2B5EF4-FFF2-40B4-BE49-F238E27FC236}">
                  <a16:creationId xmlns:a16="http://schemas.microsoft.com/office/drawing/2014/main" id="{7679639A-F86E-6E9B-CD1E-E0DED4ABD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001" y="885267"/>
              <a:ext cx="4042287" cy="3360151"/>
            </a:xfrm>
            <a:prstGeom prst="rect">
              <a:avLst/>
            </a:prstGeom>
          </p:spPr>
        </p:pic>
        <p:pic>
          <p:nvPicPr>
            <p:cNvPr id="19" name="Picture 18" descr="A blue tube connected to a metal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713141AD-0B91-1AA0-54CE-FC43B9B4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5083" y="4269040"/>
              <a:ext cx="1791891" cy="20405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02EAA6-DC08-04DE-A68A-4CDB1664DBC1}"/>
                </a:ext>
              </a:extLst>
            </p:cNvPr>
            <p:cNvSpPr txBox="1"/>
            <p:nvPr/>
          </p:nvSpPr>
          <p:spPr bwMode="auto">
            <a:xfrm>
              <a:off x="1246179" y="3767781"/>
              <a:ext cx="33784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Flexible duration samples irradiation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Sample sizes limited by tubes diameters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881D07-986F-19D2-13FE-0E493789E701}"/>
                </a:ext>
              </a:extLst>
            </p:cNvPr>
            <p:cNvSpPr txBox="1"/>
            <p:nvPr/>
          </p:nvSpPr>
          <p:spPr bwMode="auto">
            <a:xfrm>
              <a:off x="1862104" y="4505636"/>
              <a:ext cx="8535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chemeClr val="bg1"/>
                  </a:solidFill>
                </a:rPr>
                <a:t>Target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FA9983-43C1-DFF4-0722-8D970082AF4E}"/>
                </a:ext>
              </a:extLst>
            </p:cNvPr>
            <p:cNvSpPr txBox="1"/>
            <p:nvPr/>
          </p:nvSpPr>
          <p:spPr bwMode="auto">
            <a:xfrm>
              <a:off x="3316183" y="1925862"/>
              <a:ext cx="8535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chemeClr val="bg1"/>
                  </a:solidFill>
                </a:rPr>
                <a:t>Target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A8FCF6-45E2-8335-96D2-D5B130201507}"/>
                </a:ext>
              </a:extLst>
            </p:cNvPr>
            <p:cNvSpPr txBox="1"/>
            <p:nvPr/>
          </p:nvSpPr>
          <p:spPr bwMode="auto">
            <a:xfrm>
              <a:off x="3755630" y="4544058"/>
              <a:ext cx="8535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chemeClr val="bg1"/>
                  </a:solidFill>
                </a:rPr>
                <a:t>Target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1E2475-6C5F-AE89-D4C8-8D1AC3CBF7FD}"/>
              </a:ext>
            </a:extLst>
          </p:cNvPr>
          <p:cNvGrpSpPr/>
          <p:nvPr/>
        </p:nvGrpSpPr>
        <p:grpSpPr>
          <a:xfrm>
            <a:off x="4750253" y="279048"/>
            <a:ext cx="7113459" cy="5813178"/>
            <a:chOff x="4750253" y="279048"/>
            <a:chExt cx="7113459" cy="58131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C92E22-8B30-C055-CF8F-1343D460E5A0}"/>
                </a:ext>
              </a:extLst>
            </p:cNvPr>
            <p:cNvGrpSpPr/>
            <p:nvPr/>
          </p:nvGrpSpPr>
          <p:grpSpPr>
            <a:xfrm>
              <a:off x="4750253" y="279048"/>
              <a:ext cx="7113459" cy="5813178"/>
              <a:chOff x="4750253" y="279048"/>
              <a:chExt cx="7113459" cy="581317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F2D281A-EAF4-9A0E-57D5-042348EC6486}"/>
                  </a:ext>
                </a:extLst>
              </p:cNvPr>
              <p:cNvGrpSpPr/>
              <p:nvPr/>
            </p:nvGrpSpPr>
            <p:grpSpPr>
              <a:xfrm>
                <a:off x="4750253" y="3133123"/>
                <a:ext cx="4002613" cy="2959103"/>
                <a:chOff x="4375327" y="77939"/>
                <a:chExt cx="4787018" cy="3759945"/>
              </a:xfrm>
            </p:grpSpPr>
            <p:pic>
              <p:nvPicPr>
                <p:cNvPr id="6" name="Picture 5" descr="A person wearing a helmet and gloves working on a metal wall&#10;&#10;Description automatically generated">
                  <a:extLst>
                    <a:ext uri="{FF2B5EF4-FFF2-40B4-BE49-F238E27FC236}">
                      <a16:creationId xmlns:a16="http://schemas.microsoft.com/office/drawing/2014/main" id="{F80C167C-3719-7E30-CF13-8964DB19C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75327" y="77939"/>
                  <a:ext cx="4735587" cy="3551691"/>
                </a:xfrm>
                <a:prstGeom prst="rect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</p:pic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BC607FE9-A3C7-3523-6096-ECF79FC97695}"/>
                    </a:ext>
                  </a:extLst>
                </p:cNvPr>
                <p:cNvSpPr/>
                <p:nvPr/>
              </p:nvSpPr>
              <p:spPr>
                <a:xfrm>
                  <a:off x="4951404" y="590271"/>
                  <a:ext cx="1396182" cy="1622706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516E87B-A92B-C03D-0522-BA44C174D809}"/>
                    </a:ext>
                  </a:extLst>
                </p:cNvPr>
                <p:cNvSpPr txBox="1"/>
                <p:nvPr/>
              </p:nvSpPr>
              <p:spPr bwMode="auto">
                <a:xfrm>
                  <a:off x="6093768" y="3173062"/>
                  <a:ext cx="3068577" cy="6648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H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Access during operation Manual installation/removal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768630D-3D69-4F6C-D4A9-A5CAE9DD5CEF}"/>
                  </a:ext>
                </a:extLst>
              </p:cNvPr>
              <p:cNvGrpSpPr/>
              <p:nvPr/>
            </p:nvGrpSpPr>
            <p:grpSpPr>
              <a:xfrm>
                <a:off x="8891117" y="279048"/>
                <a:ext cx="2972595" cy="5623529"/>
                <a:chOff x="9007925" y="106663"/>
                <a:chExt cx="2972595" cy="5623529"/>
              </a:xfrm>
            </p:grpSpPr>
            <p:pic>
              <p:nvPicPr>
                <p:cNvPr id="22" name="Picture 21" descr="A person on a ladder&#10;&#10;Description automatically generated">
                  <a:extLst>
                    <a:ext uri="{FF2B5EF4-FFF2-40B4-BE49-F238E27FC236}">
                      <a16:creationId xmlns:a16="http://schemas.microsoft.com/office/drawing/2014/main" id="{4D8E9795-B69B-156D-CE0E-FA221EBBD9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07925" y="3867656"/>
                  <a:ext cx="1396902" cy="1862536"/>
                </a:xfrm>
                <a:prstGeom prst="rect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23" name="Picture 22" descr="A person and person working on a wall&#10;&#10;Description automatically generated">
                  <a:extLst>
                    <a:ext uri="{FF2B5EF4-FFF2-40B4-BE49-F238E27FC236}">
                      <a16:creationId xmlns:a16="http://schemas.microsoft.com/office/drawing/2014/main" id="{8B8EC24C-F9FA-874E-EF0F-2B999E372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07925" y="106663"/>
                  <a:ext cx="2943096" cy="2207322"/>
                </a:xfrm>
                <a:prstGeom prst="rect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26" name="Picture 25" descr="A person holding a too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C16CE71-3BD6-DF2C-1A85-A6D2CFEB9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3389" b="42222"/>
                <a:stretch/>
              </p:blipFill>
              <p:spPr>
                <a:xfrm>
                  <a:off x="9009504" y="2441259"/>
                  <a:ext cx="2971016" cy="1318788"/>
                </a:xfrm>
                <a:prstGeom prst="rect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28" name="Picture 27" descr="A person wearing a white protective suit and gloves&#10;&#10;Description automatically generated">
                  <a:extLst>
                    <a:ext uri="{FF2B5EF4-FFF2-40B4-BE49-F238E27FC236}">
                      <a16:creationId xmlns:a16="http://schemas.microsoft.com/office/drawing/2014/main" id="{80810945-D6E4-6780-2AB4-D704E7BB47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r="17075"/>
                <a:stretch/>
              </p:blipFill>
              <p:spPr>
                <a:xfrm>
                  <a:off x="10506044" y="3867656"/>
                  <a:ext cx="1458145" cy="1318789"/>
                </a:xfrm>
                <a:prstGeom prst="rect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</p:pic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0FEC41-2058-CC8E-B0CF-7D6F8D1D3E14}"/>
                </a:ext>
              </a:extLst>
            </p:cNvPr>
            <p:cNvSpPr txBox="1"/>
            <p:nvPr/>
          </p:nvSpPr>
          <p:spPr bwMode="auto">
            <a:xfrm>
              <a:off x="6744715" y="3167686"/>
              <a:ext cx="2080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rgbClr val="FFFF00"/>
                  </a:solidFill>
                </a:rPr>
                <a:t>300 uSv/h after 6 hours cool down</a:t>
              </a:r>
            </a:p>
          </p:txBody>
        </p:sp>
        <p:pic>
          <p:nvPicPr>
            <p:cNvPr id="9" name="Picture 2" descr="undefined">
              <a:extLst>
                <a:ext uri="{FF2B5EF4-FFF2-40B4-BE49-F238E27FC236}">
                  <a16:creationId xmlns:a16="http://schemas.microsoft.com/office/drawing/2014/main" id="{CBE2867A-1683-02A4-4BBB-75E615C62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121" y="3171207"/>
              <a:ext cx="418372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D6AE689-20B7-148D-5329-CC690762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C65E29F6-AAF8-3F4A-2D1C-1B43E2C7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35052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CAABC32A-4999-3F4E-957B-5B252EB02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69"/>
          <a:stretch/>
        </p:blipFill>
        <p:spPr>
          <a:xfrm>
            <a:off x="9719378" y="21214"/>
            <a:ext cx="2472622" cy="1212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65ADAE-6CDE-CBE9-7ED3-DB7998874BA9}"/>
              </a:ext>
            </a:extLst>
          </p:cNvPr>
          <p:cNvSpPr txBox="1"/>
          <p:nvPr/>
        </p:nvSpPr>
        <p:spPr bwMode="auto">
          <a:xfrm>
            <a:off x="90812" y="5810127"/>
            <a:ext cx="89581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/>
              <a:t>Matteo Ferrari &amp; All: Design development and implementation of an irradiation station at the neutron time-of-flight facility at CERN</a:t>
            </a:r>
          </a:p>
          <a:p>
            <a:r>
              <a:rPr lang="en-GB" sz="12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3"/>
              </a:rPr>
              <a:t>https://journals.aps.org/prab/abstract/10.1103/PhysRevAccelBeams.25.103001</a:t>
            </a:r>
            <a:endParaRPr lang="en-CH" sz="1200" i="1" u="sng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ED87A-E5AF-F760-46E5-EF9BEF8A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picture containing text, indoor, electronics, open&#10;&#10;Description automatically generated">
            <a:extLst>
              <a:ext uri="{FF2B5EF4-FFF2-40B4-BE49-F238E27FC236}">
                <a16:creationId xmlns:a16="http://schemas.microsoft.com/office/drawing/2014/main" id="{9156914F-41EF-D4B5-18A9-51C47A553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3765" t="6911" r="33549"/>
          <a:stretch/>
        </p:blipFill>
        <p:spPr>
          <a:xfrm>
            <a:off x="8932680" y="-7098"/>
            <a:ext cx="757422" cy="1212503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EE92B9F6-654D-DB63-2DC6-0F7A9EBFF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313" y="3437014"/>
            <a:ext cx="7772400" cy="2223927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C9F84B3C-1671-BEFB-B8EB-3DCA52B89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313" y="11683"/>
            <a:ext cx="6286500" cy="32761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9B6135-75F2-D245-B285-872A1A9B6691}"/>
              </a:ext>
            </a:extLst>
          </p:cNvPr>
          <p:cNvSpPr txBox="1"/>
          <p:nvPr/>
        </p:nvSpPr>
        <p:spPr bwMode="auto">
          <a:xfrm>
            <a:off x="8888720" y="1679548"/>
            <a:ext cx="3259320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Neutron-dominated doses in the </a:t>
            </a:r>
            <a:r>
              <a:rPr lang="en-GB" dirty="0" err="1"/>
              <a:t>MGy</a:t>
            </a:r>
            <a:r>
              <a:rPr lang="en-GB" dirty="0"/>
              <a:t> range with a satisfactory homogeneity for macroscopic samples of up to 100 cm 3 of volume.</a:t>
            </a:r>
            <a:endParaRPr lang="en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B53E8-3DA8-0B5B-77C0-362EC0417831}"/>
              </a:ext>
            </a:extLst>
          </p:cNvPr>
          <p:cNvSpPr txBox="1"/>
          <p:nvPr/>
        </p:nvSpPr>
        <p:spPr bwMode="auto">
          <a:xfrm>
            <a:off x="5569527" y="821901"/>
            <a:ext cx="806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err="1"/>
              <a:t>i</a:t>
            </a:r>
            <a:r>
              <a:rPr lang="en-GB" sz="1000" b="1" dirty="0"/>
              <a:t>-NEAR</a:t>
            </a:r>
            <a:endParaRPr lang="en-CH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3D136B-5ED4-527B-6070-685ACDE12993}"/>
              </a:ext>
            </a:extLst>
          </p:cNvPr>
          <p:cNvSpPr txBox="1"/>
          <p:nvPr/>
        </p:nvSpPr>
        <p:spPr bwMode="auto">
          <a:xfrm>
            <a:off x="5770976" y="1929643"/>
            <a:ext cx="806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a-NEAR</a:t>
            </a:r>
            <a:endParaRPr lang="en-CH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70F63D-3FEA-D3A4-49B4-B6FAF6006EF7}"/>
              </a:ext>
            </a:extLst>
          </p:cNvPr>
          <p:cNvSpPr txBox="1"/>
          <p:nvPr/>
        </p:nvSpPr>
        <p:spPr bwMode="auto">
          <a:xfrm>
            <a:off x="43960" y="1183993"/>
            <a:ext cx="3416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1.2 (lowest value on the bottom shelf) to 2.5 M</a:t>
            </a:r>
            <a:r>
              <a:rPr lang="en-GB" dirty="0"/>
              <a:t>G</a:t>
            </a:r>
            <a:r>
              <a:rPr lang="en-CH" dirty="0"/>
              <a:t>y/year (highest value on the top shelf).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CA975F-71A1-6D39-23EC-E55135689E85}"/>
              </a:ext>
            </a:extLst>
          </p:cNvPr>
          <p:cNvCxnSpPr>
            <a:cxnSpLocks/>
          </p:cNvCxnSpPr>
          <p:nvPr/>
        </p:nvCxnSpPr>
        <p:spPr>
          <a:xfrm flipH="1">
            <a:off x="7637318" y="3156876"/>
            <a:ext cx="1251402" cy="1160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A76ABC-0BF5-1543-A7BF-2097F64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Fluence</a:t>
            </a:r>
            <a:br>
              <a:rPr lang="en-CH" dirty="0">
                <a:solidFill>
                  <a:schemeClr val="accent1"/>
                </a:solidFill>
              </a:rPr>
            </a:br>
            <a:r>
              <a:rPr lang="en-US" dirty="0"/>
              <a:t> </a:t>
            </a:r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54EC00-4332-92BB-EFB4-B765B31BC93B}"/>
              </a:ext>
            </a:extLst>
          </p:cNvPr>
          <p:cNvGrpSpPr/>
          <p:nvPr/>
        </p:nvGrpSpPr>
        <p:grpSpPr>
          <a:xfrm>
            <a:off x="115387" y="2181916"/>
            <a:ext cx="2240190" cy="3321219"/>
            <a:chOff x="115387" y="2181916"/>
            <a:chExt cx="2240190" cy="3321219"/>
          </a:xfrm>
        </p:grpSpPr>
        <p:pic>
          <p:nvPicPr>
            <p:cNvPr id="12" name="Picture 11" descr="A picture containing indoor, electronics, tube, kitchen appliance&#10;&#10;Description automatically generated">
              <a:extLst>
                <a:ext uri="{FF2B5EF4-FFF2-40B4-BE49-F238E27FC236}">
                  <a16:creationId xmlns:a16="http://schemas.microsoft.com/office/drawing/2014/main" id="{BCF7A7E0-7701-34D3-9420-D35614381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774" t="10246"/>
            <a:stretch/>
          </p:blipFill>
          <p:spPr>
            <a:xfrm>
              <a:off x="115387" y="2181916"/>
              <a:ext cx="2240190" cy="332121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3A4170-944E-1E69-D078-73FA0F0B2902}"/>
                </a:ext>
              </a:extLst>
            </p:cNvPr>
            <p:cNvSpPr txBox="1"/>
            <p:nvPr/>
          </p:nvSpPr>
          <p:spPr bwMode="auto">
            <a:xfrm>
              <a:off x="774135" y="3552541"/>
              <a:ext cx="1102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i-NEAR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58143-3D35-2985-2ED6-59131841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341F3-73D3-5565-FA6E-7AA4B3851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ED081-48A8-AACA-71E0-02CCEA915010}"/>
              </a:ext>
            </a:extLst>
          </p:cNvPr>
          <p:cNvSpPr txBox="1"/>
          <p:nvPr/>
        </p:nvSpPr>
        <p:spPr bwMode="auto">
          <a:xfrm>
            <a:off x="10199973" y="3952391"/>
            <a:ext cx="199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9E10 n/cm2/s</a:t>
            </a:r>
          </a:p>
          <a:p>
            <a:pPr algn="ctr"/>
            <a:r>
              <a:rPr lang="en-GB" dirty="0"/>
              <a:t>I</a:t>
            </a:r>
            <a:r>
              <a:rPr lang="en-CH" dirty="0"/>
              <a:t>nside shielding</a:t>
            </a:r>
          </a:p>
        </p:txBody>
      </p:sp>
    </p:spTree>
    <p:extLst>
      <p:ext uri="{BB962C8B-B14F-4D97-AF65-F5344CB8AC3E}">
        <p14:creationId xmlns:p14="http://schemas.microsoft.com/office/powerpoint/2010/main" val="72529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CAABC32A-4999-3F4E-957B-5B252EB02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69"/>
          <a:stretch/>
        </p:blipFill>
        <p:spPr>
          <a:xfrm>
            <a:off x="9719378" y="21214"/>
            <a:ext cx="2472622" cy="12125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ED87A-E5AF-F760-46E5-EF9BEF8A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05AE20-C05C-866A-ADF1-C342439C3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686" y="1730697"/>
            <a:ext cx="7888337" cy="4321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30C83-0ABE-D215-6CE9-830484778A94}"/>
              </a:ext>
            </a:extLst>
          </p:cNvPr>
          <p:cNvSpPr txBox="1"/>
          <p:nvPr/>
        </p:nvSpPr>
        <p:spPr bwMode="auto">
          <a:xfrm>
            <a:off x="4274331" y="60386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i="1" dirty="0"/>
              <a:t>Acknowledgement: S.Fiore BE-CEM</a:t>
            </a:r>
          </a:p>
        </p:txBody>
      </p:sp>
      <p:pic>
        <p:nvPicPr>
          <p:cNvPr id="15" name="Picture 14" descr="A machine in a room&#10;&#10;Description automatically generated">
            <a:extLst>
              <a:ext uri="{FF2B5EF4-FFF2-40B4-BE49-F238E27FC236}">
                <a16:creationId xmlns:a16="http://schemas.microsoft.com/office/drawing/2014/main" id="{1D225385-30B0-D1FC-3767-BE8D8E42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916987"/>
            <a:ext cx="3785852" cy="51354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971812-7CC4-682F-EFDA-52B9B605AE6A}"/>
              </a:ext>
            </a:extLst>
          </p:cNvPr>
          <p:cNvSpPr txBox="1"/>
          <p:nvPr/>
        </p:nvSpPr>
        <p:spPr bwMode="auto">
          <a:xfrm>
            <a:off x="103977" y="5683126"/>
            <a:ext cx="31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SPND on n-TOF target#3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8E4AAE-1FD4-92FF-081B-EEAEAEAD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77" y="299126"/>
            <a:ext cx="10969139" cy="715840"/>
          </a:xfrm>
        </p:spPr>
        <p:txBody>
          <a:bodyPr/>
          <a:lstStyle/>
          <a:p>
            <a:r>
              <a:rPr lang="en-US" dirty="0"/>
              <a:t>SPND at n</a:t>
            </a:r>
            <a:r>
              <a:rPr lang="en-CH" dirty="0"/>
              <a:t>_TOF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0599C-FC30-2126-824D-67458025AA7C}"/>
              </a:ext>
            </a:extLst>
          </p:cNvPr>
          <p:cNvSpPr txBox="1"/>
          <p:nvPr/>
        </p:nvSpPr>
        <p:spPr bwMode="auto">
          <a:xfrm>
            <a:off x="3844993" y="851935"/>
            <a:ext cx="5467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i="1" dirty="0"/>
              <a:t>Protons bunches hit target every 1.2s. </a:t>
            </a:r>
            <a:r>
              <a:rPr lang="en-GB" sz="1400" i="1" dirty="0"/>
              <a:t>SPND response has a sharp peak due to prompt target emission, proportional to pulse intensity.</a:t>
            </a:r>
          </a:p>
          <a:p>
            <a:r>
              <a:rPr lang="en-GB" sz="1400" b="1" i="1" dirty="0"/>
              <a:t>Very important for target monitoring</a:t>
            </a:r>
            <a:endParaRPr lang="en-CH" sz="1400" b="1" i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ACC25-5808-A846-2E45-7E255978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20.10.2023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96BB2-E9F0-64AA-4438-71A88021D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2nd DONES Users WS, Granada</a:t>
            </a:r>
          </a:p>
        </p:txBody>
      </p:sp>
    </p:spTree>
    <p:extLst>
      <p:ext uri="{BB962C8B-B14F-4D97-AF65-F5344CB8AC3E}">
        <p14:creationId xmlns:p14="http://schemas.microsoft.com/office/powerpoint/2010/main" val="36454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17363</TotalTime>
  <Words>1399</Words>
  <Application>Microsoft Macintosh PowerPoint</Application>
  <PresentationFormat>Widescreen</PresentationFormat>
  <Paragraphs>250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Symbol</vt:lpstr>
      <vt:lpstr>Wingdings</vt:lpstr>
      <vt:lpstr>Office Theme</vt:lpstr>
      <vt:lpstr>Neutron-dominated mixed-field irradiation tests areas at CERN: present, future and applications    </vt:lpstr>
      <vt:lpstr>Mixed field irradiation station at CERN</vt:lpstr>
      <vt:lpstr>Mixed field irradiation station at CERN</vt:lpstr>
      <vt:lpstr>NEAR at n_TOF Neutron time-of-flight facility</vt:lpstr>
      <vt:lpstr>NEAR at n_TOF</vt:lpstr>
      <vt:lpstr>NEAR at n_TOF</vt:lpstr>
      <vt:lpstr>NEAR at n_TOF</vt:lpstr>
      <vt:lpstr>NEAR Fluence  </vt:lpstr>
      <vt:lpstr>SPND at n_TOF</vt:lpstr>
      <vt:lpstr>NEAR – n-TOF and R2M activities</vt:lpstr>
      <vt:lpstr>NEAR at n_TOF</vt:lpstr>
      <vt:lpstr>a-NEAR – n_TOF activities</vt:lpstr>
      <vt:lpstr>Mixed field irradiation station at ISOLDE</vt:lpstr>
      <vt:lpstr>ISIS at ISOLDE</vt:lpstr>
      <vt:lpstr>ISIS at ISOLDE</vt:lpstr>
      <vt:lpstr>ISIS at ISOLDE</vt:lpstr>
      <vt:lpstr>ISIS at ISOLDE</vt:lpstr>
      <vt:lpstr>Mixed field irradiation station at CERN</vt:lpstr>
      <vt:lpstr>Recall of BDF/SHiP Target Complex</vt:lpstr>
      <vt:lpstr>Prompt radiation produced in BDF target</vt:lpstr>
      <vt:lpstr>Where could we imagine placing components?</vt:lpstr>
      <vt:lpstr>Some data &amp; relevant quantities Orders of magnitude level (!)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Ana-Paula Bernardes</cp:lastModifiedBy>
  <cp:revision>100</cp:revision>
  <dcterms:created xsi:type="dcterms:W3CDTF">2021-11-08T12:53:02Z</dcterms:created>
  <dcterms:modified xsi:type="dcterms:W3CDTF">2023-10-20T09:12:40Z</dcterms:modified>
  <cp:category/>
  <dc:identifier/>
  <cp:contentStatus/>
  <dc:language/>
</cp:coreProperties>
</file>