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793" r:id="rId2"/>
    <p:sldId id="797" r:id="rId3"/>
    <p:sldId id="782" r:id="rId4"/>
    <p:sldId id="799" r:id="rId5"/>
    <p:sldId id="800" r:id="rId6"/>
    <p:sldId id="769" r:id="rId7"/>
    <p:sldId id="761" r:id="rId8"/>
    <p:sldId id="264" r:id="rId9"/>
    <p:sldId id="804" r:id="rId10"/>
    <p:sldId id="794" r:id="rId11"/>
    <p:sldId id="263" r:id="rId1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172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399FF"/>
    <a:srgbClr val="0066FF"/>
    <a:srgbClr val="FFE1E1"/>
    <a:srgbClr val="FF9900"/>
    <a:srgbClr val="FFEBCD"/>
    <a:srgbClr val="DDF3FF"/>
    <a:srgbClr val="D9F1FF"/>
    <a:srgbClr val="CCECFF"/>
    <a:srgbClr val="A6E2A6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57" autoAdjust="0"/>
    <p:restoredTop sz="85207" autoAdjust="0"/>
  </p:normalViewPr>
  <p:slideViewPr>
    <p:cSldViewPr snapToGrid="0" showGuides="1">
      <p:cViewPr varScale="1">
        <p:scale>
          <a:sx n="93" d="100"/>
          <a:sy n="93" d="100"/>
        </p:scale>
        <p:origin x="1458" y="84"/>
      </p:cViewPr>
      <p:guideLst>
        <p:guide pos="3840"/>
        <p:guide orient="horz" pos="172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cuments\Working\Experimental\Tensile\100916_DoseDep_Tensil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plus"/>
            <c:size val="14"/>
            <c:spPr>
              <a:ln w="31750">
                <a:solidFill>
                  <a:schemeClr val="accent1"/>
                </a:solidFill>
              </a:ln>
            </c:spPr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1EF-476C-A9CA-2D29CC22262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1EF-476C-A9CA-2D29CC22262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1EF-476C-A9CA-2D29CC22262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1EF-476C-A9CA-2D29CC22262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1EF-476C-A9CA-2D29CC22262A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71EF-476C-A9CA-2D29CC22262A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6-71EF-476C-A9CA-2D29CC22262A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7-71EF-476C-A9CA-2D29CC22262A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8-71EF-476C-A9CA-2D29CC22262A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9-71EF-476C-A9CA-2D29CC22262A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A-71EF-476C-A9CA-2D29CC22262A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B-71EF-476C-A9CA-2D29CC22262A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C-71EF-476C-A9CA-2D29CC22262A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D-71EF-476C-A9CA-2D29CC22262A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0E-71EF-476C-A9CA-2D29CC22262A}"/>
              </c:ext>
            </c:extLst>
          </c:dPt>
          <c:dPt>
            <c:idx val="16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F-71EF-476C-A9CA-2D29CC22262A}"/>
              </c:ext>
            </c:extLst>
          </c:dPt>
          <c:dPt>
            <c:idx val="17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0-71EF-476C-A9CA-2D29CC22262A}"/>
              </c:ext>
            </c:extLst>
          </c:dPt>
          <c:dPt>
            <c:idx val="18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1-71EF-476C-A9CA-2D29CC22262A}"/>
              </c:ext>
            </c:extLst>
          </c:dPt>
          <c:dPt>
            <c:idx val="19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71EF-476C-A9CA-2D29CC22262A}"/>
              </c:ext>
            </c:extLst>
          </c:dPt>
          <c:dPt>
            <c:idx val="20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71EF-476C-A9CA-2D29CC22262A}"/>
              </c:ext>
            </c:extLst>
          </c:dPt>
          <c:dPt>
            <c:idx val="21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71EF-476C-A9CA-2D29CC22262A}"/>
              </c:ext>
            </c:extLst>
          </c:dPt>
          <c:dPt>
            <c:idx val="22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71EF-476C-A9CA-2D29CC22262A}"/>
              </c:ext>
            </c:extLst>
          </c:dPt>
          <c:dPt>
            <c:idx val="23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71EF-476C-A9CA-2D29CC22262A}"/>
              </c:ext>
            </c:extLst>
          </c:dPt>
          <c:dPt>
            <c:idx val="24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71EF-476C-A9CA-2D29CC22262A}"/>
              </c:ext>
            </c:extLst>
          </c:dPt>
          <c:dPt>
            <c:idx val="25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71EF-476C-A9CA-2D29CC22262A}"/>
              </c:ext>
            </c:extLst>
          </c:dPt>
          <c:dPt>
            <c:idx val="26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9-71EF-476C-A9CA-2D29CC22262A}"/>
              </c:ext>
            </c:extLst>
          </c:dPt>
          <c:dPt>
            <c:idx val="27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A-71EF-476C-A9CA-2D29CC22262A}"/>
              </c:ext>
            </c:extLst>
          </c:dPt>
          <c:dPt>
            <c:idx val="28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B-71EF-476C-A9CA-2D29CC22262A}"/>
              </c:ext>
            </c:extLst>
          </c:dPt>
          <c:dPt>
            <c:idx val="29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C-71EF-476C-A9CA-2D29CC22262A}"/>
              </c:ext>
            </c:extLst>
          </c:dPt>
          <c:dPt>
            <c:idx val="30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D-71EF-476C-A9CA-2D29CC22262A}"/>
              </c:ext>
            </c:extLst>
          </c:dPt>
          <c:dPt>
            <c:idx val="31"/>
            <c:marker>
              <c:spPr>
                <a:solidFill>
                  <a:srgbClr val="FFC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E-71EF-476C-A9CA-2D29CC22262A}"/>
              </c:ext>
            </c:extLst>
          </c:dPt>
          <c:dPt>
            <c:idx val="32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F-71EF-476C-A9CA-2D29CC22262A}"/>
              </c:ext>
            </c:extLst>
          </c:dPt>
          <c:dPt>
            <c:idx val="33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0-71EF-476C-A9CA-2D29CC22262A}"/>
              </c:ext>
            </c:extLst>
          </c:dPt>
          <c:dPt>
            <c:idx val="34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1-71EF-476C-A9CA-2D29CC22262A}"/>
              </c:ext>
            </c:extLst>
          </c:dPt>
          <c:dPt>
            <c:idx val="35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2-71EF-476C-A9CA-2D29CC22262A}"/>
              </c:ext>
            </c:extLst>
          </c:dPt>
          <c:dPt>
            <c:idx val="36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3-71EF-476C-A9CA-2D29CC22262A}"/>
              </c:ext>
            </c:extLst>
          </c:dPt>
          <c:dPt>
            <c:idx val="37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4-71EF-476C-A9CA-2D29CC22262A}"/>
              </c:ext>
            </c:extLst>
          </c:dPt>
          <c:dPt>
            <c:idx val="38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5-71EF-476C-A9CA-2D29CC22262A}"/>
              </c:ext>
            </c:extLst>
          </c:dPt>
          <c:dPt>
            <c:idx val="39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6-71EF-476C-A9CA-2D29CC22262A}"/>
              </c:ext>
            </c:extLst>
          </c:dPt>
          <c:dPt>
            <c:idx val="40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7-71EF-476C-A9CA-2D29CC22262A}"/>
              </c:ext>
            </c:extLst>
          </c:dPt>
          <c:dPt>
            <c:idx val="41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8-71EF-476C-A9CA-2D29CC22262A}"/>
              </c:ext>
            </c:extLst>
          </c:dPt>
          <c:dPt>
            <c:idx val="42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9-71EF-476C-A9CA-2D29CC22262A}"/>
              </c:ext>
            </c:extLst>
          </c:dPt>
          <c:dPt>
            <c:idx val="43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A-71EF-476C-A9CA-2D29CC22262A}"/>
              </c:ext>
            </c:extLst>
          </c:dPt>
          <c:dPt>
            <c:idx val="44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B-71EF-476C-A9CA-2D29CC22262A}"/>
              </c:ext>
            </c:extLst>
          </c:dPt>
          <c:dPt>
            <c:idx val="45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C-71EF-476C-A9CA-2D29CC22262A}"/>
              </c:ext>
            </c:extLst>
          </c:dPt>
          <c:dPt>
            <c:idx val="46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D-71EF-476C-A9CA-2D29CC22262A}"/>
              </c:ext>
            </c:extLst>
          </c:dPt>
          <c:dPt>
            <c:idx val="47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E-71EF-476C-A9CA-2D29CC22262A}"/>
              </c:ext>
            </c:extLst>
          </c:dPt>
          <c:dPt>
            <c:idx val="48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2F-71EF-476C-A9CA-2D29CC22262A}"/>
              </c:ext>
            </c:extLst>
          </c:dPt>
          <c:dPt>
            <c:idx val="49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0-71EF-476C-A9CA-2D29CC22262A}"/>
              </c:ext>
            </c:extLst>
          </c:dPt>
          <c:dPt>
            <c:idx val="50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1-71EF-476C-A9CA-2D29CC22262A}"/>
              </c:ext>
            </c:extLst>
          </c:dPt>
          <c:dPt>
            <c:idx val="51"/>
            <c:marker>
              <c:spPr>
                <a:solidFill>
                  <a:srgbClr val="7030A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2-71EF-476C-A9CA-2D29CC22262A}"/>
              </c:ext>
            </c:extLst>
          </c:dPt>
          <c:dPt>
            <c:idx val="52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3-71EF-476C-A9CA-2D29CC22262A}"/>
              </c:ext>
            </c:extLst>
          </c:dPt>
          <c:dPt>
            <c:idx val="53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4-71EF-476C-A9CA-2D29CC22262A}"/>
              </c:ext>
            </c:extLst>
          </c:dPt>
          <c:dPt>
            <c:idx val="54"/>
            <c:marker>
              <c:spPr>
                <a:solidFill>
                  <a:srgbClr val="FF0000"/>
                </a:solidFill>
                <a:ln w="31750">
                  <a:solidFill>
                    <a:schemeClr val="accent1"/>
                  </a:solidFill>
                </a:ln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35-71EF-476C-A9CA-2D29CC22262A}"/>
              </c:ext>
            </c:extLst>
          </c:dPt>
          <c:xVal>
            <c:numRef>
              <c:f>'Sheet1 (2)'!$B$4:$B$19</c:f>
              <c:numCache>
                <c:formatCode>0.0_ </c:formatCode>
                <c:ptCount val="16"/>
                <c:pt idx="0">
                  <c:v>0.82325956713837378</c:v>
                </c:pt>
                <c:pt idx="1">
                  <c:v>0.8443790949738823</c:v>
                </c:pt>
                <c:pt idx="2">
                  <c:v>0.82325956713837378</c:v>
                </c:pt>
                <c:pt idx="3">
                  <c:v>2.6376999603915814</c:v>
                </c:pt>
                <c:pt idx="4">
                  <c:v>0.8443790949738823</c:v>
                </c:pt>
                <c:pt idx="5">
                  <c:v>0.8443790949738823</c:v>
                </c:pt>
                <c:pt idx="6">
                  <c:v>7.2376747388307185</c:v>
                </c:pt>
                <c:pt idx="7">
                  <c:v>7.2376747388307185</c:v>
                </c:pt>
                <c:pt idx="8">
                  <c:v>26.844274570700744</c:v>
                </c:pt>
                <c:pt idx="9">
                  <c:v>4.8</c:v>
                </c:pt>
                <c:pt idx="10">
                  <c:v>4.9000000000000004</c:v>
                </c:pt>
                <c:pt idx="11">
                  <c:v>12</c:v>
                </c:pt>
                <c:pt idx="12">
                  <c:v>7.7</c:v>
                </c:pt>
                <c:pt idx="13">
                  <c:v>7.9</c:v>
                </c:pt>
                <c:pt idx="14">
                  <c:v>7.7</c:v>
                </c:pt>
                <c:pt idx="15">
                  <c:v>5.9</c:v>
                </c:pt>
              </c:numCache>
            </c:numRef>
          </c:xVal>
          <c:yVal>
            <c:numRef>
              <c:f>'Sheet1 (2)'!$F$4:$F$19</c:f>
              <c:numCache>
                <c:formatCode>0.0000_ </c:formatCode>
                <c:ptCount val="16"/>
                <c:pt idx="0">
                  <c:v>0.15</c:v>
                </c:pt>
                <c:pt idx="1">
                  <c:v>0.13</c:v>
                </c:pt>
                <c:pt idx="2">
                  <c:v>0.155</c:v>
                </c:pt>
                <c:pt idx="3">
                  <c:v>7.8333329999999993E-2</c:v>
                </c:pt>
                <c:pt idx="4">
                  <c:v>0.14000000000000001</c:v>
                </c:pt>
                <c:pt idx="5">
                  <c:v>0.14000000000000001</c:v>
                </c:pt>
                <c:pt idx="6">
                  <c:v>8.7855159999999988E-2</c:v>
                </c:pt>
                <c:pt idx="7">
                  <c:v>8.3290489999999995E-2</c:v>
                </c:pt>
                <c:pt idx="8">
                  <c:v>7.0999999999999994E-2</c:v>
                </c:pt>
                <c:pt idx="9">
                  <c:v>7.7600000000000002E-2</c:v>
                </c:pt>
                <c:pt idx="10">
                  <c:v>7.3099999999999998E-2</c:v>
                </c:pt>
                <c:pt idx="11">
                  <c:v>7.7499999999999999E-2</c:v>
                </c:pt>
                <c:pt idx="12">
                  <c:v>0.126</c:v>
                </c:pt>
                <c:pt idx="13">
                  <c:v>0.11448873748660086</c:v>
                </c:pt>
                <c:pt idx="15">
                  <c:v>0.12754666666666667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36-71EF-476C-A9CA-2D29CC2226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0866968"/>
        <c:axId val="200745952"/>
      </c:scatterChart>
      <c:valAx>
        <c:axId val="200866968"/>
        <c:scaling>
          <c:orientation val="minMax"/>
          <c:max val="50"/>
          <c:min val="0"/>
        </c:scaling>
        <c:delete val="0"/>
        <c:axPos val="b"/>
        <c:numFmt formatCode="0_ 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+mj-lt"/>
                <a:ea typeface="ＭＳ Ｐゴシック"/>
                <a:cs typeface="ＭＳ Ｐゴシック"/>
              </a:defRPr>
            </a:pPr>
            <a:endParaRPr lang="ja-JP"/>
          </a:p>
        </c:txPr>
        <c:crossAx val="200745952"/>
        <c:crosses val="autoZero"/>
        <c:crossBetween val="midCat"/>
      </c:valAx>
      <c:valAx>
        <c:axId val="200745952"/>
        <c:scaling>
          <c:orientation val="minMax"/>
          <c:max val="0.30000000000000004"/>
          <c:min val="0"/>
        </c:scaling>
        <c:delete val="0"/>
        <c:axPos val="l"/>
        <c:majorGridlines>
          <c:spPr>
            <a:ln w="12700">
              <a:solidFill>
                <a:schemeClr val="bg1">
                  <a:lumMod val="50000"/>
                </a:schemeClr>
              </a:solidFill>
            </a:ln>
          </c:spPr>
        </c:majorGridlines>
        <c:numFmt formatCode="0.00_ " sourceLinked="0"/>
        <c:majorTickMark val="out"/>
        <c:minorTickMark val="none"/>
        <c:tickLblPos val="nextTo"/>
        <c:spPr>
          <a:ln w="19050">
            <a:solidFill>
              <a:schemeClr val="tx1"/>
            </a:solidFill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ja-JP"/>
          </a:p>
        </c:txPr>
        <c:crossAx val="200866968"/>
        <c:crossesAt val="0.01"/>
        <c:crossBetween val="midCat"/>
        <c:majorUnit val="5.000000000000001E-2"/>
      </c:valAx>
    </c:plotArea>
    <c:plotVisOnly val="1"/>
    <c:dispBlanksAs val="gap"/>
    <c:showDLblsOverMax val="0"/>
  </c:chart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ja-JP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66E338D6-A17E-BB85-ACF6-AFA387E7FFC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DF4F46B-3BCA-03CB-3D38-64D804AF134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0B7785-23ED-41F9-B68B-BCB26D1487E3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6471376C-B3DE-CA2F-F92C-BEE3F89E7DB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D18520C-1954-8FF7-F089-98ED971100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26CD0-C8EB-49C4-A95A-C163778660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674526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63EB2E-8801-48E0-A337-25AB0D374FE0}" type="datetimeFigureOut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C5EA7B-57FB-4629-9874-7EF5FD4310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8615545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1885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This</a:t>
            </a:r>
            <a:r>
              <a:rPr kumimoji="1" lang="en-US" altLang="ja-JP" baseline="0" dirty="0"/>
              <a:t> is the </a:t>
            </a:r>
            <a:r>
              <a:rPr kumimoji="1" lang="en-US" altLang="ja-JP" dirty="0"/>
              <a:t>outline</a:t>
            </a:r>
            <a:r>
              <a:rPr kumimoji="1" lang="en-US" altLang="ja-JP" baseline="0" dirty="0"/>
              <a:t> of the rate theory model.</a:t>
            </a:r>
          </a:p>
          <a:p>
            <a:r>
              <a:rPr kumimoji="1" lang="en-US" altLang="ja-JP" baseline="0" dirty="0"/>
              <a:t>The research target is the matrix of a block component of F82H steel.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And, as shown in this figure, Under irradiation conditions, </a:t>
            </a:r>
          </a:p>
          <a:p>
            <a:r>
              <a:rPr kumimoji="1" lang="en-US" altLang="ja-JP" baseline="0" dirty="0"/>
              <a:t>first, vacancies and SIAs are homogenously produced by high-energy-neutron irradiation. </a:t>
            </a:r>
          </a:p>
          <a:p>
            <a:r>
              <a:rPr kumimoji="1" lang="en-US" altLang="ja-JP" baseline="0" dirty="0"/>
              <a:t>Also, helium atoms are produced. </a:t>
            </a:r>
          </a:p>
          <a:p>
            <a:r>
              <a:rPr kumimoji="1" lang="en-US" altLang="ja-JP" baseline="0" dirty="0"/>
              <a:t>Here, notice that the formation of defect clusters in collision cascades is neglected for simplicity.</a:t>
            </a:r>
          </a:p>
          <a:p>
            <a:endParaRPr kumimoji="1" lang="en-US" altLang="ja-JP" baseline="0" dirty="0"/>
          </a:p>
          <a:p>
            <a:r>
              <a:rPr kumimoji="1" lang="en-US" altLang="ja-JP" baseline="0" dirty="0"/>
              <a:t>And, those produced point defects are absorbed into the dislocation sink.</a:t>
            </a:r>
          </a:p>
          <a:p>
            <a:r>
              <a:rPr kumimoji="1" lang="en-US" altLang="ja-JP" baseline="0" dirty="0"/>
              <a:t>As to formation of defect clusters, SIAs form dislocation loops. </a:t>
            </a:r>
          </a:p>
          <a:p>
            <a:r>
              <a:rPr kumimoji="1" lang="en-US" altLang="ja-JP" baseline="0" dirty="0"/>
              <a:t>And vacancies and helium atoms form helium bubbles.  </a:t>
            </a:r>
          </a:p>
          <a:p>
            <a:r>
              <a:rPr kumimoji="1" lang="en-US" altLang="ja-JP" baseline="0" dirty="0"/>
              <a:t>Here, those point defects are dissociated depending on temperature like this.</a:t>
            </a:r>
          </a:p>
          <a:p>
            <a:endParaRPr kumimoji="1" lang="en-US" altLang="ja-JP" baseline="0" dirty="0"/>
          </a:p>
          <a:p>
            <a:r>
              <a:rPr kumimoji="1" lang="en-US" altLang="ja-JP" dirty="0">
                <a:solidFill>
                  <a:schemeClr val="tx1"/>
                </a:solidFill>
              </a:rPr>
              <a:t>Next, let me describe a nucleation</a:t>
            </a:r>
            <a:r>
              <a:rPr kumimoji="1" lang="en-US" altLang="ja-JP" baseline="0" dirty="0">
                <a:solidFill>
                  <a:schemeClr val="tx1"/>
                </a:solidFill>
              </a:rPr>
              <a:t> and growth model of helium bubbles.</a:t>
            </a:r>
          </a:p>
          <a:p>
            <a:r>
              <a:rPr kumimoji="1" lang="en-US" altLang="ja-JP" baseline="0" dirty="0">
                <a:solidFill>
                  <a:schemeClr val="tx1"/>
                </a:solidFill>
              </a:rPr>
              <a:t>First, a helium bubble is characterized by bubble size and He/V ratio.</a:t>
            </a:r>
          </a:p>
          <a:p>
            <a:r>
              <a:rPr kumimoji="1" lang="en-US" altLang="ja-JP" baseline="0" dirty="0">
                <a:solidFill>
                  <a:schemeClr val="tx1"/>
                </a:solidFill>
              </a:rPr>
              <a:t>In this study, this ratio is limited to the range from 0 to 2 in order to neglect the SIA-emission from the bubble.</a:t>
            </a:r>
          </a:p>
          <a:p>
            <a:endParaRPr kumimoji="1" lang="en-US" altLang="ja-JP" dirty="0">
              <a:solidFill>
                <a:schemeClr val="tx1"/>
              </a:solidFill>
            </a:endParaRPr>
          </a:p>
          <a:p>
            <a:r>
              <a:rPr kumimoji="1" lang="en-US" altLang="ja-JP" dirty="0">
                <a:solidFill>
                  <a:schemeClr val="tx1"/>
                </a:solidFill>
              </a:rPr>
              <a:t>And, as </a:t>
            </a:r>
            <a:r>
              <a:rPr kumimoji="1" lang="en-US" altLang="ja-JP" baseline="0" dirty="0">
                <a:solidFill>
                  <a:schemeClr val="tx1"/>
                </a:solidFill>
              </a:rPr>
              <a:t>shown in this figure, helium bubbles are classified into two types of categories.</a:t>
            </a:r>
          </a:p>
          <a:p>
            <a:pPr defTabSz="979528">
              <a:defRPr/>
            </a:pPr>
            <a:r>
              <a:rPr kumimoji="1" lang="en-US" altLang="ja-JP" baseline="0" dirty="0">
                <a:solidFill>
                  <a:schemeClr val="tx1"/>
                </a:solidFill>
              </a:rPr>
              <a:t>The first one is small bubbles, where the bubble size is in the range from 1 to 50, and the number of helium atoms is in the range from 0 to 100. </a:t>
            </a:r>
          </a:p>
          <a:p>
            <a:pPr defTabSz="979528">
              <a:defRPr/>
            </a:pPr>
            <a:r>
              <a:rPr kumimoji="1" lang="en-US" altLang="ja-JP" baseline="0" dirty="0">
                <a:solidFill>
                  <a:schemeClr val="tx1"/>
                </a:solidFill>
              </a:rPr>
              <a:t>Here, you now, the He/V ratio is limited to the range from 0 to 2. So, the target bubbles are in yellow.</a:t>
            </a:r>
          </a:p>
          <a:p>
            <a:r>
              <a:rPr kumimoji="1" lang="en-US" altLang="ja-JP" baseline="0" dirty="0">
                <a:solidFill>
                  <a:schemeClr val="tx1"/>
                </a:solidFill>
              </a:rPr>
              <a:t>And then, bubbles beyond the size of 50 are classified into average large bubbles.</a:t>
            </a:r>
          </a:p>
          <a:p>
            <a:endParaRPr kumimoji="1" lang="en-US" altLang="ja-JP" baseline="0" dirty="0">
              <a:solidFill>
                <a:schemeClr val="tx1"/>
              </a:solidFill>
            </a:endParaRPr>
          </a:p>
          <a:p>
            <a:r>
              <a:rPr kumimoji="1" lang="en-US" altLang="ja-JP" baseline="0" dirty="0">
                <a:solidFill>
                  <a:schemeClr val="tx1"/>
                </a:solidFill>
              </a:rPr>
              <a:t>For each of bubbles, the influx and outflux of point defects are calculated. </a:t>
            </a:r>
          </a:p>
          <a:p>
            <a:r>
              <a:rPr kumimoji="1" lang="en-US" altLang="ja-JP" baseline="0" dirty="0">
                <a:solidFill>
                  <a:schemeClr val="tx1"/>
                </a:solidFill>
              </a:rPr>
              <a:t>And, those fluxes  are described like these.</a:t>
            </a:r>
          </a:p>
          <a:p>
            <a:endParaRPr kumimoji="1" lang="en-US" altLang="ja-JP" baseline="0" dirty="0"/>
          </a:p>
          <a:p>
            <a:r>
              <a:rPr kumimoji="1" lang="en-US" altLang="ja-JP" i="0" baseline="0" dirty="0"/>
              <a:t>Based on the rate theory model I showed here, s</a:t>
            </a:r>
            <a:r>
              <a:rPr lang="en-US" altLang="ja-JP" sz="1200" i="0" dirty="0"/>
              <a:t>imultaneous rate equations for point defects and their clusters were constructed. </a:t>
            </a:r>
          </a:p>
          <a:p>
            <a:pPr>
              <a:spcBef>
                <a:spcPts val="300"/>
              </a:spcBef>
            </a:pPr>
            <a:r>
              <a:rPr lang="en-US" altLang="ja-JP" sz="1200" i="0" dirty="0">
                <a:solidFill>
                  <a:srgbClr val="FF0000"/>
                </a:solidFill>
              </a:rPr>
              <a:t>And then, about 2,700 rate equations were numerically solved.</a:t>
            </a:r>
            <a:endParaRPr kumimoji="1" lang="ja-JP" altLang="en-US" sz="1200" i="0" dirty="0">
              <a:solidFill>
                <a:srgbClr val="FF0000"/>
              </a:solidFill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40026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2CC1AF-7549-49DF-A946-8265104B23A2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1850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dirty="0"/>
              <a:t>additive element</a:t>
            </a:r>
            <a:r>
              <a:rPr kumimoji="1" lang="ja-JP" altLang="en-US" dirty="0"/>
              <a:t>：添加元素</a:t>
            </a:r>
            <a:endParaRPr kumimoji="1" lang="en-US" altLang="ja-JP" dirty="0"/>
          </a:p>
          <a:p>
            <a:r>
              <a:rPr kumimoji="1" lang="en-US" altLang="ja-JP" dirty="0"/>
              <a:t>nuclear transformation reaction</a:t>
            </a:r>
            <a:r>
              <a:rPr kumimoji="1" lang="ja-JP" altLang="en-US" dirty="0"/>
              <a:t>：核変換反応</a:t>
            </a:r>
            <a:endParaRPr kumimoji="1" lang="en-US" altLang="ja-JP" dirty="0"/>
          </a:p>
          <a:p>
            <a:r>
              <a:rPr kumimoji="1" lang="en-US" altLang="ja-JP" dirty="0"/>
              <a:t>This can increase the He production.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1971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728659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Finally, let me summarize my presentation</a:t>
            </a:r>
          </a:p>
          <a:p>
            <a:r>
              <a:rPr kumimoji="1" lang="en-US" altLang="ja-JP" dirty="0"/>
              <a:t>In this study, f</a:t>
            </a:r>
            <a:r>
              <a:rPr lang="en-US" altLang="ja-JP" sz="1200" dirty="0">
                <a:latin typeface="Arial" panose="020B0604020202020204" pitchFamily="34" charset="0"/>
                <a:cs typeface="Arial" panose="020B0604020202020204" pitchFamily="34" charset="0"/>
              </a:rPr>
              <a:t>ormation kinetics of He-bubbles in a RAFM steel were investigated by the reaction rate theory under a wide range of irradiation conditions.</a:t>
            </a:r>
          </a:p>
          <a:p>
            <a:endParaRPr kumimoji="1" lang="en-US" altLang="ja-JP" dirty="0"/>
          </a:p>
          <a:p>
            <a:r>
              <a:rPr kumimoji="1" lang="en-US" altLang="ja-JP" dirty="0"/>
              <a:t>We found that </a:t>
            </a:r>
          </a:p>
        </p:txBody>
      </p:sp>
    </p:spTree>
    <p:extLst>
      <p:ext uri="{BB962C8B-B14F-4D97-AF65-F5344CB8AC3E}">
        <p14:creationId xmlns:p14="http://schemas.microsoft.com/office/powerpoint/2010/main" val="13076373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B4402C9-55EA-2665-8389-F45E5DA6CE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B0099301-393B-AB26-82BF-4B908F92E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A18EC94-0C22-E6FB-91DE-085482459D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588CA-DC42-426D-AE84-38A07427DA76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2ADF240-1316-54AF-2E41-BD898891D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A31CB74-17E7-BBD0-BEDE-D8A295FED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415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1A2F3-84B6-45D2-BD7B-3F19644C76A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115347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59FA1DC-A2B8-4CE5-52AF-1DCF4917D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AA3A57E-09BF-8C1C-ED1B-1DA29C5BD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10A838A-5ECE-B3A9-6F02-7BDBA41B0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2E7D-7A3B-43C9-9117-19CE295274E8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EE64F18-93C9-E9F2-62AB-4DB01A4CC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B50DF27-54CE-9B71-A9E9-359F3DAE9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9857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5DDA0E87-2817-5173-A4C1-608F84FAD2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882DB96E-BFDA-7CC7-6607-ED69893AD6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EBD0C9-B54A-0336-2067-FD9BEB223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5717F-3962-4882-8DFD-8696EBD274C3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9909CA5-F381-DDD8-F26E-6B48361C0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2921595-1E01-3162-0B67-B2401FCF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77371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82B03D-589E-DD37-9FD6-0E704EE74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1D32B9-B4AA-478D-542E-DEBAAEA4E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F21046B-9125-8AC3-9DAD-A680388BC1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267AD-485A-47AB-9601-8E561474A191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1036A25-3240-2D34-806C-A792A1F13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A4F9DB-E4D8-A67E-373A-1F42D77D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1A2F3-84B6-45D2-BD7B-3F19644C76A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163825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A96724-2BF2-7C8A-5FB8-6CE5C678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4B182D5-2016-13EB-1EE8-CA81F4F1FE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FF91332-1764-FD08-1129-BDBA16F0A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73014-F87F-4EAD-8F75-247663E8D5A0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5CE9562-8008-8BF7-F2FD-6DA6BA536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F8D3819-087D-F9F8-00E4-F547A5886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481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2406A7B-FA5F-7E1E-E9E9-EA48E446C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6BBF74A-9791-4A87-BB99-A08CD730A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EF595E2-9973-137F-3B55-6660045870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FA6C2F-6270-F7F3-81CA-8CC5C4A26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39FB-1555-4328-8FAB-D36037BF79C7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0D1217F-EE86-0958-1581-6AA6AB20A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8D919E5-7CC8-1CBE-A712-C61847C97E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94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D4E0D2-5509-C2BA-DD5F-881185B07B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E0B21C-367C-DA55-77DB-9F4D6F08E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11161797-42EB-64E5-1DC7-4187DA6436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AF91053C-7BA3-E72B-2681-13DDFA80A3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7A33514-9A15-8062-14C9-CC8142302B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C837E65-A0B9-ACD0-1D9D-BC1CADEFD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0A632-82DB-474E-8B36-52EFF17D801D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A983C96E-6A16-DF2C-6387-FB8B2F5C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A72870F-8B55-5CB6-DDCF-F0F0A4FD1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672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801923-1272-AF77-78E3-5DB225F3F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88975B1-2A77-D8DC-1F88-4153CDF321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70559-0B82-4B48-AAE6-8F2EE9D64874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E7D5AE6-A2E5-5754-07E1-22D76B2D4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6B2A9BC-F26E-5B3E-14E1-2F546ED8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538912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E41A2F3-84B6-45D2-BD7B-3F19644C76A8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626379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FAF39DF-8007-E010-93D4-1C4FAFB71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1B034-7F2F-4EAC-B453-3C10E12B7985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E2F6414E-D7A7-D231-D506-0D0D28304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B94A197-CF54-57AE-8750-9BB5D294F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216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E94C99B-DA20-5F49-056F-5A0BA7DC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D7BF712-8B30-5111-A39B-1864F95B8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AF0C24D-951D-5793-1D6F-66EA78C1F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1ED61B10-B277-CB16-902C-5A1613816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3CC1-5B48-47C6-B8BB-DAF393869079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56E440D-E963-C9DB-E1D2-68AD8A41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7B58874-E14C-89C6-CA51-D20D06374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729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7D0F5D-8DC3-B228-DB70-9FBA02C6B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026520D7-87F0-D8EB-D2F9-11C673AF74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8D212C7-D881-9A4F-9504-A213284867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1B43701-65A6-0A3E-CD07-02A757B5E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E5EAA-B6D0-4F64-A69F-1F4B9D053D2D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EE4056FD-6892-B3E1-C588-9C6B23A79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773D889-C054-34ED-A3F1-7B8DB790C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0985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86D97BF5-28A8-1DAA-82B9-AE39CB6585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208DFFF-F55F-027F-390F-8F0F427C60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5937872-7A53-47DA-C45F-AC6F517EC8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9FB9A-7975-4113-8C1C-FEBD25BC8E27}" type="datetime1">
              <a:rPr kumimoji="1" lang="ja-JP" altLang="en-US" smtClean="0"/>
              <a:t>2023/10/19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AE13EE1-7208-1504-2705-3DB228CFF0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21CB1C6-7016-D8FD-AEE2-AA04B7D52D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41A2F3-84B6-45D2-BD7B-3F19644C76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15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7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w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4015320B-1F7F-43CF-BC13-FEC2EC115D4A}"/>
              </a:ext>
            </a:extLst>
          </p:cNvPr>
          <p:cNvSpPr/>
          <p:nvPr/>
        </p:nvSpPr>
        <p:spPr>
          <a:xfrm>
            <a:off x="548088" y="2277032"/>
            <a:ext cx="11110517" cy="1007181"/>
          </a:xfrm>
          <a:prstGeom prst="rect">
            <a:avLst/>
          </a:prstGeom>
          <a:solidFill>
            <a:srgbClr val="0070C0"/>
          </a:solidFill>
          <a:ln w="31750">
            <a:noFill/>
          </a:ln>
        </p:spPr>
        <p:txBody>
          <a:bodyPr wrap="square" tIns="72000" bIns="72000">
            <a:spAutoFit/>
          </a:bodyPr>
          <a:lstStyle/>
          <a:p>
            <a:r>
              <a:rPr lang="en-US" altLang="ja-JP" sz="27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Role of fusion neutron source facilities in modeling and simulation studies of irradiation effects of fusion reactor materials</a:t>
            </a:r>
            <a:endParaRPr lang="en-US" altLang="ja-JP" sz="2700" b="1" dirty="0">
              <a:solidFill>
                <a:schemeClr val="bg1"/>
              </a:solidFill>
            </a:endParaRPr>
          </a:p>
        </p:txBody>
      </p:sp>
      <p:sp>
        <p:nvSpPr>
          <p:cNvPr id="3" name="Rectangle 11">
            <a:extLst>
              <a:ext uri="{FF2B5EF4-FFF2-40B4-BE49-F238E27FC236}">
                <a16:creationId xmlns:a16="http://schemas.microsoft.com/office/drawing/2014/main" id="{BFF54148-DC92-41D4-844C-3BBCE28D2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888" y="3478556"/>
            <a:ext cx="8424223" cy="810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2000" u="sng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Yoshiyuki Watanabe*</a:t>
            </a: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ctr">
              <a:spcBef>
                <a:spcPts val="800"/>
              </a:spcBef>
            </a:pP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Masami Ando, Takashi Nozawa,</a:t>
            </a:r>
            <a:r>
              <a:rPr lang="ja-JP" altLang="en-US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Hiroyasu Tanigawa</a:t>
            </a:r>
            <a:endParaRPr lang="ja-JP" altLang="en-US" sz="2000" baseline="30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238878B6-5105-4666-A4AD-CBD7BBEA3B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0544" y="4561995"/>
            <a:ext cx="7217154" cy="38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ja-JP" sz="1900" i="1" dirty="0">
                <a:latin typeface="Arial" panose="020B0604020202020204" pitchFamily="34" charset="0"/>
                <a:cs typeface="Arial" panose="020B0604020202020204" pitchFamily="34" charset="0"/>
              </a:rPr>
              <a:t>National Institutes for Quantum Science and Technology, Japan </a:t>
            </a:r>
          </a:p>
        </p:txBody>
      </p:sp>
      <p:pic>
        <p:nvPicPr>
          <p:cNvPr id="10" name="図 9" descr="QST_LOGO_YOKO.psd">
            <a:extLst>
              <a:ext uri="{FF2B5EF4-FFF2-40B4-BE49-F238E27FC236}">
                <a16:creationId xmlns:a16="http://schemas.microsoft.com/office/drawing/2014/main" id="{C0539468-5D7F-43CC-8423-5F91E72F143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01" y="6224499"/>
            <a:ext cx="1421545" cy="536197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図 5" descr="ダイアグラム&#10;&#10;自動的に生成された説明">
            <a:extLst>
              <a:ext uri="{FF2B5EF4-FFF2-40B4-BE49-F238E27FC236}">
                <a16:creationId xmlns:a16="http://schemas.microsoft.com/office/drawing/2014/main" id="{C613A249-7110-A4D0-F72B-ACF1653E4E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88" y="1236213"/>
            <a:ext cx="1200150" cy="952500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1068AD99-6C43-36B6-635D-316EF6E482AF}"/>
              </a:ext>
            </a:extLst>
          </p:cNvPr>
          <p:cNvSpPr txBox="1"/>
          <p:nvPr/>
        </p:nvSpPr>
        <p:spPr>
          <a:xfrm>
            <a:off x="1883888" y="1480851"/>
            <a:ext cx="452524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400" dirty="0"/>
              <a:t>2nd DONES Users Workshop​</a:t>
            </a:r>
          </a:p>
          <a:p>
            <a:r>
              <a:rPr lang="ja-JP" altLang="en-US" sz="1400" dirty="0"/>
              <a:t>19-20 October 2023, Parque de las Ciencias, Granada</a:t>
            </a:r>
          </a:p>
        </p:txBody>
      </p:sp>
    </p:spTree>
    <p:extLst>
      <p:ext uri="{BB962C8B-B14F-4D97-AF65-F5344CB8AC3E}">
        <p14:creationId xmlns:p14="http://schemas.microsoft.com/office/powerpoint/2010/main" val="13698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AA0069FC-491E-B066-E4DA-523E900D3FD4}"/>
              </a:ext>
            </a:extLst>
          </p:cNvPr>
          <p:cNvSpPr txBox="1"/>
          <p:nvPr/>
        </p:nvSpPr>
        <p:spPr>
          <a:xfrm>
            <a:off x="571986" y="6917"/>
            <a:ext cx="11063754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600" dirty="0"/>
              <a:t>R</a:t>
            </a:r>
            <a:r>
              <a:rPr lang="ja-JP" altLang="en-US" sz="2600" dirty="0"/>
              <a:t>ole of fusion neutron source facilities </a:t>
            </a:r>
            <a:r>
              <a:rPr lang="en-US" altLang="ja-JP" sz="2600" dirty="0"/>
              <a:t>in</a:t>
            </a:r>
            <a:r>
              <a:rPr lang="ja-JP" altLang="en-US" sz="2600" dirty="0"/>
              <a:t> </a:t>
            </a:r>
            <a:r>
              <a:rPr lang="en-US" altLang="ja-JP" sz="2600" dirty="0"/>
              <a:t>modeling</a:t>
            </a:r>
            <a:r>
              <a:rPr lang="ja-JP" altLang="en-US" sz="2600" dirty="0"/>
              <a:t> </a:t>
            </a:r>
            <a:r>
              <a:rPr lang="en-US" altLang="ja-JP" sz="2600" dirty="0"/>
              <a:t>and simulation studies of the material irradiation effects</a:t>
            </a:r>
            <a:r>
              <a:rPr lang="ja-JP" altLang="en-US" sz="2600" dirty="0"/>
              <a:t> 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B1CE58AD-4A63-3965-91CD-1B97EED178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75" b="1"/>
          <a:stretch/>
        </p:blipFill>
        <p:spPr>
          <a:xfrm>
            <a:off x="152327" y="974995"/>
            <a:ext cx="2420273" cy="2972851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5EEB30A0-101A-A951-46F6-A08FAC44BA47}"/>
              </a:ext>
            </a:extLst>
          </p:cNvPr>
          <p:cNvSpPr txBox="1"/>
          <p:nvPr/>
        </p:nvSpPr>
        <p:spPr>
          <a:xfrm>
            <a:off x="2590967" y="1211048"/>
            <a:ext cx="9726052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266700">
              <a:buFont typeface="Wingdings" panose="05000000000000000000" pitchFamily="2" charset="2"/>
              <a:buChar char="Ø"/>
            </a:pPr>
            <a:r>
              <a:rPr lang="en-US" altLang="ja-JP" sz="2000" dirty="0"/>
              <a:t>In BA activity we are developing a </a:t>
            </a:r>
            <a:r>
              <a:rPr lang="ja-JP" altLang="en-US" sz="2000" dirty="0"/>
              <a:t>mechanistic model </a:t>
            </a:r>
            <a:r>
              <a:rPr lang="en-US" altLang="ja-JP" sz="2000" dirty="0"/>
              <a:t>of microstructural evolution for blanket structural RAFM steel </a:t>
            </a:r>
            <a:r>
              <a:rPr lang="ja-JP" altLang="en-US" sz="2000" dirty="0"/>
              <a:t>based on theoretical understating</a:t>
            </a:r>
            <a:r>
              <a:rPr lang="en-US" altLang="ja-JP" sz="2000" dirty="0"/>
              <a:t>.</a:t>
            </a:r>
          </a:p>
          <a:p>
            <a:pPr marL="266700" indent="-2667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Going forward, we plan to develop prediction models of irradiation effects such as volumetric swelling and yielding phenomena of the material.</a:t>
            </a:r>
          </a:p>
          <a:p>
            <a:pPr marL="266700" indent="-266700">
              <a:spcBef>
                <a:spcPts val="1800"/>
              </a:spcBef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altLang="ja-JP" sz="2000" dirty="0">
                <a:solidFill>
                  <a:srgbClr val="FF0000"/>
                </a:solidFill>
              </a:rPr>
              <a:t>In order to validate the prediction models, irradiation data obtained from fusion neutron source are required. </a:t>
            </a:r>
          </a:p>
        </p:txBody>
      </p:sp>
      <p:graphicFrame>
        <p:nvGraphicFramePr>
          <p:cNvPr id="13" name="表 14">
            <a:extLst>
              <a:ext uri="{FF2B5EF4-FFF2-40B4-BE49-F238E27FC236}">
                <a16:creationId xmlns:a16="http://schemas.microsoft.com/office/drawing/2014/main" id="{AFCEDE16-BB15-3BDF-EB4C-BEB16D55F5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357486"/>
              </p:ext>
            </p:extLst>
          </p:nvPr>
        </p:nvGraphicFramePr>
        <p:xfrm>
          <a:off x="152327" y="4328883"/>
          <a:ext cx="8291053" cy="2453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275615">
                  <a:extLst>
                    <a:ext uri="{9D8B030D-6E8A-4147-A177-3AD203B41FA5}">
                      <a16:colId xmlns:a16="http://schemas.microsoft.com/office/drawing/2014/main" val="766785236"/>
                    </a:ext>
                  </a:extLst>
                </a:gridCol>
                <a:gridCol w="1707618">
                  <a:extLst>
                    <a:ext uri="{9D8B030D-6E8A-4147-A177-3AD203B41FA5}">
                      <a16:colId xmlns:a16="http://schemas.microsoft.com/office/drawing/2014/main" val="1232593879"/>
                    </a:ext>
                  </a:extLst>
                </a:gridCol>
                <a:gridCol w="4307820">
                  <a:extLst>
                    <a:ext uri="{9D8B030D-6E8A-4147-A177-3AD203B41FA5}">
                      <a16:colId xmlns:a16="http://schemas.microsoft.com/office/drawing/2014/main" val="1082320934"/>
                    </a:ext>
                  </a:extLst>
                </a:gridCol>
              </a:tblGrid>
              <a:tr h="199166">
                <a:tc>
                  <a:txBody>
                    <a:bodyPr/>
                    <a:lstStyle/>
                    <a:p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Research issue</a:t>
                      </a:r>
                      <a:endParaRPr kumimoji="1" lang="ja-JP" altLang="en-US" sz="13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Method / Analysis </a:t>
                      </a:r>
                      <a:endParaRPr kumimoji="1" lang="ja-JP" altLang="en-US" sz="13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Expected calculation data</a:t>
                      </a:r>
                      <a:endParaRPr kumimoji="1" lang="ja-JP" altLang="en-US" sz="13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D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553221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Theoretical understanding of </a:t>
                      </a: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microstructure evolution</a:t>
                      </a: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Reaction rate theory 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KMC calculation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CRA</a:t>
                      </a:r>
                      <a:endParaRPr kumimoji="1" lang="ja-JP" altLang="en-US" sz="13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Microstructures: number density &amp; size distribution of irradiation defects </a:t>
                      </a: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for voids(cavities), dislocation loops, black dots, etc.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Identification of critical conditions of fusion neutron irradiation effects (Evaluation B)</a:t>
                      </a:r>
                    </a:p>
                  </a:txBody>
                  <a:tcPr>
                    <a:solidFill>
                      <a:srgbClr val="DD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9937225"/>
                  </a:ext>
                </a:extLst>
              </a:tr>
              <a:tr h="23522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Theoretical understanding of degradation of mechanical properties and dimensional stability with microstructure evolution  </a:t>
                      </a:r>
                      <a:endParaRPr kumimoji="1" lang="en-US" altLang="ja-JP" sz="1300" dirty="0">
                        <a:latin typeface="+mn-lt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FEM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CP-FEM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1" lang="en-US" altLang="ja-JP" sz="1300" dirty="0">
                          <a:latin typeface="+mn-lt"/>
                          <a:cs typeface="Calibri" panose="020F0502020204030204" pitchFamily="34" charset="0"/>
                        </a:rPr>
                        <a:t>MD</a:t>
                      </a:r>
                    </a:p>
                  </a:txBody>
                  <a:tcPr>
                    <a:solidFill>
                      <a:srgbClr val="DDF3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300" dirty="0">
                          <a:solidFill>
                            <a:schemeClr val="tx1"/>
                          </a:solidFill>
                          <a:latin typeface="+mn-lt"/>
                          <a:cs typeface="Calibri" panose="020F0502020204030204" pitchFamily="34" charset="0"/>
                        </a:rPr>
                        <a:t>Elastic stress-strain distribution in material</a:t>
                      </a:r>
                    </a:p>
                    <a:p>
                      <a:pPr marL="177800" indent="-177800">
                        <a:buFont typeface="Arial" panose="020B0604020202020204" pitchFamily="34" charset="0"/>
                        <a:buChar char="•"/>
                      </a:pP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Volumetric swelling (Δ</a:t>
                      </a:r>
                      <a:r>
                        <a:rPr kumimoji="1" lang="en-US" altLang="ja-JP" sz="1300" i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1" lang="en-US" altLang="ja-JP" sz="1300" i="1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V</a:t>
                      </a:r>
                      <a:r>
                        <a:rPr kumimoji="1" lang="en-US" altLang="ja-JP" sz="1300" baseline="-250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0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), void/loop swelling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Yield strength (</a:t>
                      </a:r>
                      <a:r>
                        <a:rPr kumimoji="1" lang="en-US" altLang="ja-JP" sz="1300" dirty="0" err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Δσ</a:t>
                      </a:r>
                      <a:r>
                        <a:rPr kumimoji="1" lang="en-US" altLang="ja-JP" sz="1300" baseline="-25000" dirty="0" err="1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y</a:t>
                      </a:r>
                      <a:r>
                        <a:rPr kumimoji="1" lang="en-US" altLang="ja-JP" sz="1300" dirty="0">
                          <a:solidFill>
                            <a:srgbClr val="FF0000"/>
                          </a:solidFill>
                          <a:latin typeface="+mn-lt"/>
                          <a:cs typeface="Calibri" panose="020F0502020204030204" pitchFamily="34" charset="0"/>
                        </a:rPr>
                        <a:t>), elongation </a:t>
                      </a:r>
                    </a:p>
                  </a:txBody>
                  <a:tcPr>
                    <a:solidFill>
                      <a:srgbClr val="DDF3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721409"/>
                  </a:ext>
                </a:extLst>
              </a:tr>
            </a:tbl>
          </a:graphicData>
        </a:graphic>
      </p:graphicFrame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0F238E14-3DBB-4F7A-1386-FC8C817B5DD7}"/>
              </a:ext>
            </a:extLst>
          </p:cNvPr>
          <p:cNvCxnSpPr/>
          <p:nvPr/>
        </p:nvCxnSpPr>
        <p:spPr>
          <a:xfrm>
            <a:off x="0" y="88675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49E81317-2053-F2AB-AEB7-47C65F6E387A}"/>
              </a:ext>
            </a:extLst>
          </p:cNvPr>
          <p:cNvSpPr txBox="1"/>
          <p:nvPr/>
        </p:nvSpPr>
        <p:spPr>
          <a:xfrm>
            <a:off x="96531" y="3965936"/>
            <a:ext cx="23694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1600" u="sng" dirty="0">
                <a:solidFill>
                  <a:srgbClr val="0066FF"/>
                </a:solidFill>
              </a:rPr>
              <a:t>Modeling &amp; simulations</a:t>
            </a:r>
            <a:endParaRPr lang="ja-JP" altLang="en-US" sz="1600" u="sng" dirty="0">
              <a:solidFill>
                <a:srgbClr val="0066FF"/>
              </a:solidFill>
            </a:endParaRPr>
          </a:p>
        </p:txBody>
      </p:sp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FDBCE7A2-18F9-81CD-D0D4-ED36A6A4B1E8}"/>
              </a:ext>
            </a:extLst>
          </p:cNvPr>
          <p:cNvGrpSpPr/>
          <p:nvPr/>
        </p:nvGrpSpPr>
        <p:grpSpPr>
          <a:xfrm>
            <a:off x="8225703" y="3990329"/>
            <a:ext cx="3834694" cy="2792194"/>
            <a:chOff x="8225703" y="3990329"/>
            <a:chExt cx="3834694" cy="2792194"/>
          </a:xfrm>
        </p:grpSpPr>
        <p:sp>
          <p:nvSpPr>
            <p:cNvPr id="9" name="四角形: 角を丸くする 8">
              <a:extLst>
                <a:ext uri="{FF2B5EF4-FFF2-40B4-BE49-F238E27FC236}">
                  <a16:creationId xmlns:a16="http://schemas.microsoft.com/office/drawing/2014/main" id="{3FAACEBF-3C47-DE2C-041B-6BC948C0BDB4}"/>
                </a:ext>
              </a:extLst>
            </p:cNvPr>
            <p:cNvSpPr/>
            <p:nvPr/>
          </p:nvSpPr>
          <p:spPr>
            <a:xfrm>
              <a:off x="8944137" y="4360470"/>
              <a:ext cx="3116260" cy="2422053"/>
            </a:xfrm>
            <a:prstGeom prst="roundRect">
              <a:avLst>
                <a:gd name="adj" fmla="val 3181"/>
              </a:avLst>
            </a:prstGeom>
            <a:solidFill>
              <a:srgbClr val="FFE1E1"/>
            </a:solidFill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32D1BACF-FD40-7CA5-B3A6-EA609C91F4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-1738" r="-1" b="3527"/>
            <a:stretch/>
          </p:blipFill>
          <p:spPr>
            <a:xfrm>
              <a:off x="10420351" y="5610035"/>
              <a:ext cx="1577072" cy="105413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41189DE8-A543-2516-0DA5-BBCFAC3E10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1073"/>
            <a:stretch/>
          </p:blipFill>
          <p:spPr>
            <a:xfrm>
              <a:off x="9016625" y="5610035"/>
              <a:ext cx="1377334" cy="1054131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6719032A-5740-1C82-B3D5-636304AF6DA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4938" y="4513788"/>
              <a:ext cx="1411798" cy="970876"/>
            </a:xfrm>
            <a:prstGeom prst="rect">
              <a:avLst/>
            </a:prstGeom>
            <a:ln w="19050">
              <a:solidFill>
                <a:srgbClr val="D27D00"/>
              </a:solidFill>
            </a:ln>
          </p:spPr>
        </p:pic>
        <p:sp>
          <p:nvSpPr>
            <p:cNvPr id="11" name="テキスト ボックス 10">
              <a:extLst>
                <a:ext uri="{FF2B5EF4-FFF2-40B4-BE49-F238E27FC236}">
                  <a16:creationId xmlns:a16="http://schemas.microsoft.com/office/drawing/2014/main" id="{F4F2A1B0-C81E-D301-C546-FA5C3D4D6D85}"/>
                </a:ext>
              </a:extLst>
            </p:cNvPr>
            <p:cNvSpPr txBox="1"/>
            <p:nvPr/>
          </p:nvSpPr>
          <p:spPr>
            <a:xfrm>
              <a:off x="8886987" y="3990329"/>
              <a:ext cx="264635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ja-JP" sz="1600" u="sng" dirty="0">
                  <a:solidFill>
                    <a:srgbClr val="FF0000"/>
                  </a:solidFill>
                </a:rPr>
                <a:t>F</a:t>
              </a:r>
              <a:r>
                <a:rPr lang="ja-JP" altLang="en-US" sz="1600" u="sng" dirty="0">
                  <a:solidFill>
                    <a:srgbClr val="FF0000"/>
                  </a:solidFill>
                </a:rPr>
                <a:t>usion neutron source </a:t>
              </a:r>
            </a:p>
          </p:txBody>
        </p:sp>
        <p:sp>
          <p:nvSpPr>
            <p:cNvPr id="19" name="矢印: 左右 18">
              <a:extLst>
                <a:ext uri="{FF2B5EF4-FFF2-40B4-BE49-F238E27FC236}">
                  <a16:creationId xmlns:a16="http://schemas.microsoft.com/office/drawing/2014/main" id="{D618C9D9-B547-704F-40EC-FBC5837ED598}"/>
                </a:ext>
              </a:extLst>
            </p:cNvPr>
            <p:cNvSpPr/>
            <p:nvPr/>
          </p:nvSpPr>
          <p:spPr>
            <a:xfrm>
              <a:off x="8225703" y="5958908"/>
              <a:ext cx="764530" cy="478632"/>
            </a:xfrm>
            <a:prstGeom prst="leftRightArrow">
              <a:avLst/>
            </a:prstGeom>
            <a:solidFill>
              <a:srgbClr val="A6E2A6"/>
            </a:solidFill>
            <a:ln w="19050">
              <a:solidFill>
                <a:srgbClr val="3399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sp>
          <p:nvSpPr>
            <p:cNvPr id="20" name="矢印: 左右 19">
              <a:extLst>
                <a:ext uri="{FF2B5EF4-FFF2-40B4-BE49-F238E27FC236}">
                  <a16:creationId xmlns:a16="http://schemas.microsoft.com/office/drawing/2014/main" id="{221660D2-539D-7F80-E333-CC3F28C7ABA7}"/>
                </a:ext>
              </a:extLst>
            </p:cNvPr>
            <p:cNvSpPr/>
            <p:nvPr/>
          </p:nvSpPr>
          <p:spPr>
            <a:xfrm>
              <a:off x="8282919" y="4846974"/>
              <a:ext cx="764530" cy="478632"/>
            </a:xfrm>
            <a:prstGeom prst="leftRightArrow">
              <a:avLst/>
            </a:prstGeom>
            <a:solidFill>
              <a:srgbClr val="A6E2A6"/>
            </a:solidFill>
            <a:ln w="19050">
              <a:solidFill>
                <a:srgbClr val="33993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5655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3A41434-B971-494F-8A49-41C7EDE5B51E}"/>
              </a:ext>
            </a:extLst>
          </p:cNvPr>
          <p:cNvSpPr txBox="1"/>
          <p:nvPr/>
        </p:nvSpPr>
        <p:spPr>
          <a:xfrm>
            <a:off x="5248420" y="24179"/>
            <a:ext cx="17043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600" dirty="0"/>
              <a:t>Summary </a:t>
            </a:r>
            <a:endParaRPr kumimoji="1" lang="ja-JP" altLang="en-US" sz="2600" dirty="0"/>
          </a:p>
        </p:txBody>
      </p:sp>
      <p:cxnSp>
        <p:nvCxnSpPr>
          <p:cNvPr id="6" name="直線コネクタ 5">
            <a:extLst>
              <a:ext uri="{FF2B5EF4-FFF2-40B4-BE49-F238E27FC236}">
                <a16:creationId xmlns:a16="http://schemas.microsoft.com/office/drawing/2014/main" id="{52115321-1FBD-46FA-8271-ECEDEA76A775}"/>
              </a:ext>
            </a:extLst>
          </p:cNvPr>
          <p:cNvCxnSpPr/>
          <p:nvPr/>
        </p:nvCxnSpPr>
        <p:spPr>
          <a:xfrm>
            <a:off x="0" y="55147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CEBDAB7-0D5A-493B-87F7-0C3D8E807B8B}"/>
              </a:ext>
            </a:extLst>
          </p:cNvPr>
          <p:cNvSpPr/>
          <p:nvPr/>
        </p:nvSpPr>
        <p:spPr>
          <a:xfrm>
            <a:off x="198728" y="764995"/>
            <a:ext cx="11917072" cy="4234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000" dirty="0"/>
              <a:t>In order to predict </a:t>
            </a:r>
            <a:r>
              <a:rPr lang="en-US" altLang="ja-JP" sz="2000" dirty="0"/>
              <a:t>material </a:t>
            </a:r>
            <a:r>
              <a:rPr lang="ja-JP" altLang="en-US" sz="2000" dirty="0"/>
              <a:t>irradiation effects </a:t>
            </a:r>
            <a:r>
              <a:rPr lang="en-US" altLang="ja-JP" sz="2000" dirty="0"/>
              <a:t>of </a:t>
            </a:r>
            <a:r>
              <a:rPr lang="ja-JP" altLang="en-US" sz="2000" dirty="0"/>
              <a:t>fusion DEMO reactors with high accuracy, </a:t>
            </a:r>
            <a:r>
              <a:rPr lang="en-US" altLang="ja-JP" sz="2000" dirty="0"/>
              <a:t>to </a:t>
            </a:r>
            <a:r>
              <a:rPr lang="ja-JP" altLang="en-US" sz="2000" dirty="0"/>
              <a:t>develop a mechanistic model is necessary based on </a:t>
            </a:r>
            <a:r>
              <a:rPr lang="en-US" altLang="ja-JP" sz="2000" dirty="0"/>
              <a:t>theoretically</a:t>
            </a:r>
            <a:r>
              <a:rPr lang="ja-JP" altLang="en-US" sz="2000" dirty="0"/>
              <a:t> understating the </a:t>
            </a:r>
            <a:r>
              <a:rPr lang="en-US" altLang="ja-JP" sz="2000" dirty="0"/>
              <a:t>material behaviors under different irradiation conditions. </a:t>
            </a:r>
          </a:p>
          <a:p>
            <a:endParaRPr lang="en-US" altLang="ja-JP" sz="2000" dirty="0"/>
          </a:p>
          <a:p>
            <a:r>
              <a:rPr lang="en-US" altLang="ja-JP" sz="2000" dirty="0"/>
              <a:t>In BA activity we are developing a </a:t>
            </a:r>
            <a:r>
              <a:rPr lang="ja-JP" altLang="en-US" sz="2000" dirty="0"/>
              <a:t>mechanistic model </a:t>
            </a:r>
            <a:r>
              <a:rPr lang="en-US" altLang="ja-JP" sz="2000" dirty="0"/>
              <a:t>of microstructural evolution of irradiated blanket structure RAFM steel with focusing on helium effects on void formation and swelling.</a:t>
            </a:r>
          </a:p>
          <a:p>
            <a:pPr>
              <a:spcBef>
                <a:spcPts val="300"/>
              </a:spcBef>
            </a:pPr>
            <a:r>
              <a:rPr lang="en-US" altLang="ja-JP" sz="2000" dirty="0"/>
              <a:t>- The calculation shows a comparable trend of the experimental irradiation data.</a:t>
            </a:r>
          </a:p>
          <a:p>
            <a:pPr>
              <a:spcBef>
                <a:spcPts val="400"/>
              </a:spcBef>
            </a:pPr>
            <a:r>
              <a:rPr lang="en-US" altLang="ja-JP" sz="2000" dirty="0"/>
              <a:t>- The calculation indicates that the maximum void swelling in the fusion DEMO reactor at 60 dpa is  </a:t>
            </a:r>
          </a:p>
          <a:p>
            <a:r>
              <a:rPr lang="en-US" altLang="ja-JP" sz="2000" dirty="0"/>
              <a:t>  about 15% higher than that in a fission reactor (HFIR/US).</a:t>
            </a:r>
          </a:p>
          <a:p>
            <a:pPr>
              <a:spcBef>
                <a:spcPts val="400"/>
              </a:spcBef>
            </a:pPr>
            <a:r>
              <a:rPr lang="en-US" altLang="ja-JP" sz="2000" dirty="0"/>
              <a:t>- Going forward, we plan to develop prediction models of irradiation effects for larger scales.</a:t>
            </a:r>
          </a:p>
          <a:p>
            <a:pPr>
              <a:spcBef>
                <a:spcPts val="2400"/>
              </a:spcBef>
            </a:pPr>
            <a:r>
              <a:rPr lang="en-US" altLang="ja-JP" sz="2000" dirty="0"/>
              <a:t>We expect that the fusion neutron source would obtain the material irradiation data to validate those prediction models such as microstructural evolution, volumetric swelling, yield strength, etc.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3F103864-D67C-B9A9-F543-0144214B7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11</a:t>
            </a:fld>
            <a:endParaRPr lang="ja-JP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7461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E71FF8CD-4A8E-2576-9B30-4C4D83979340}"/>
              </a:ext>
            </a:extLst>
          </p:cNvPr>
          <p:cNvCxnSpPr/>
          <p:nvPr/>
        </p:nvCxnSpPr>
        <p:spPr>
          <a:xfrm>
            <a:off x="-5080" y="55322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E5E688F-F60F-2D5D-AFEB-8EFC4F079E4B}"/>
              </a:ext>
            </a:extLst>
          </p:cNvPr>
          <p:cNvSpPr txBox="1"/>
          <p:nvPr/>
        </p:nvSpPr>
        <p:spPr>
          <a:xfrm>
            <a:off x="5440740" y="23462"/>
            <a:ext cx="131052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Outline </a:t>
            </a:r>
            <a:endParaRPr kumimoji="1" lang="ja-JP" altLang="en-US" sz="2600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85BBB249-2C30-B809-F685-0035D47D79FB}"/>
              </a:ext>
            </a:extLst>
          </p:cNvPr>
          <p:cNvSpPr txBox="1"/>
          <p:nvPr/>
        </p:nvSpPr>
        <p:spPr>
          <a:xfrm>
            <a:off x="316074" y="785415"/>
            <a:ext cx="1155985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600" dirty="0"/>
              <a:t>Background/motivation for modeling and simulation studies on irradiation effects of materials for fusion DEMO reactor. 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ja-JP" sz="26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600" dirty="0"/>
              <a:t>Present status of modeling and simulation studies on JA side in BA activity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lang="en-US" altLang="ja-JP" sz="26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600" dirty="0"/>
              <a:t>R</a:t>
            </a:r>
            <a:r>
              <a:rPr lang="ja-JP" altLang="en-US" sz="2600" dirty="0"/>
              <a:t>ole of fusion neutron source facilities </a:t>
            </a:r>
            <a:r>
              <a:rPr lang="en-US" altLang="ja-JP" sz="2600" dirty="0"/>
              <a:t>in</a:t>
            </a:r>
            <a:r>
              <a:rPr lang="ja-JP" altLang="en-US" sz="2600" dirty="0"/>
              <a:t> </a:t>
            </a:r>
            <a:r>
              <a:rPr lang="en-US" altLang="ja-JP" sz="2600" dirty="0"/>
              <a:t>modeling</a:t>
            </a:r>
            <a:r>
              <a:rPr lang="ja-JP" altLang="en-US" sz="2600" dirty="0"/>
              <a:t> </a:t>
            </a:r>
            <a:r>
              <a:rPr lang="en-US" altLang="ja-JP" sz="2600" dirty="0"/>
              <a:t>and simulation studies of the material irradiation effects</a:t>
            </a:r>
          </a:p>
          <a:p>
            <a:pPr marL="457200" indent="-457200">
              <a:buFont typeface="Wingdings" panose="05000000000000000000" pitchFamily="2" charset="2"/>
              <a:buChar char="u"/>
            </a:pPr>
            <a:endParaRPr kumimoji="1" lang="en-US" altLang="ja-JP" sz="2600" dirty="0"/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en-US" altLang="ja-JP" sz="2600" dirty="0"/>
              <a:t>Summary</a:t>
            </a:r>
            <a:endParaRPr kumimoji="1" lang="en-US" altLang="ja-JP" sz="2600" dirty="0"/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ECA0C7AE-B9B4-2C1E-4A05-9C134B5EF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2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61594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1C958E66-8CB0-D5CB-07EF-11700CE72859}"/>
              </a:ext>
            </a:extLst>
          </p:cNvPr>
          <p:cNvCxnSpPr/>
          <p:nvPr/>
        </p:nvCxnSpPr>
        <p:spPr>
          <a:xfrm>
            <a:off x="-5080" y="55322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1B871A3B-3E5A-262F-8DE3-C44DB251625A}"/>
              </a:ext>
            </a:extLst>
          </p:cNvPr>
          <p:cNvSpPr txBox="1"/>
          <p:nvPr/>
        </p:nvSpPr>
        <p:spPr>
          <a:xfrm>
            <a:off x="660409" y="4804134"/>
            <a:ext cx="10601125" cy="1985159"/>
          </a:xfrm>
          <a:prstGeom prst="rect">
            <a:avLst/>
          </a:prstGeom>
          <a:solidFill>
            <a:srgbClr val="FFE5E5"/>
          </a:solidFill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fusion DEMO reactor should be designed within the range of fission neutron irradiation data.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Identification of the critical conditions of fusion neutron irradiation effects is important.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 irradiation performance of fusion DEMO is quite different from other alternative facilities (e.g., fission reactors and ion beam irradiation) .</a:t>
            </a:r>
          </a:p>
          <a:p>
            <a:pPr marL="285750" indent="-285750" algn="just"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Theoretically understanding material behaviors under different irradiation fields is necessary to develop a mechanistically-based prediction techniques. 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DB5642C5-9CED-B87B-F98C-E12621FC587D}"/>
              </a:ext>
            </a:extLst>
          </p:cNvPr>
          <p:cNvSpPr txBox="1"/>
          <p:nvPr/>
        </p:nvSpPr>
        <p:spPr>
          <a:xfrm>
            <a:off x="1198532" y="806146"/>
            <a:ext cx="487009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200" i="1" dirty="0"/>
              <a:t>T. Muroga &amp;  </a:t>
            </a:r>
            <a:r>
              <a:rPr lang="en-US" altLang="ja-JP" sz="1200" i="1" dirty="0"/>
              <a:t>H. T</a:t>
            </a:r>
            <a:r>
              <a:rPr lang="ja-JP" altLang="en-US" sz="1200" i="1" dirty="0"/>
              <a:t>anigawa, Fusion. Sci. Technol. 72 (2017) 389.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929F95D-2959-00E2-52F5-DB39F8121B0D}"/>
              </a:ext>
            </a:extLst>
          </p:cNvPr>
          <p:cNvSpPr txBox="1"/>
          <p:nvPr/>
        </p:nvSpPr>
        <p:spPr>
          <a:xfrm>
            <a:off x="3966912" y="33014"/>
            <a:ext cx="42912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Background and objectives</a:t>
            </a:r>
            <a:endParaRPr kumimoji="1" lang="ja-JP" altLang="en-US" sz="2600" dirty="0"/>
          </a:p>
        </p:txBody>
      </p: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E7C1B81-3B36-7BE6-AB09-8D2BF736F785}"/>
              </a:ext>
            </a:extLst>
          </p:cNvPr>
          <p:cNvCxnSpPr/>
          <p:nvPr/>
        </p:nvCxnSpPr>
        <p:spPr>
          <a:xfrm>
            <a:off x="5103566" y="1148946"/>
            <a:ext cx="0" cy="30457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Chart 25">
            <a:extLst>
              <a:ext uri="{FF2B5EF4-FFF2-40B4-BE49-F238E27FC236}">
                <a16:creationId xmlns:a16="http://schemas.microsoft.com/office/drawing/2014/main" id="{A464D845-71BB-E787-ED5D-88B17D1AD64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82993381"/>
              </p:ext>
            </p:extLst>
          </p:nvPr>
        </p:nvGraphicFramePr>
        <p:xfrm>
          <a:off x="692723" y="998678"/>
          <a:ext cx="4674549" cy="3504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0621B100-81DE-E0F6-F8DB-305CAEAC47EA}"/>
              </a:ext>
            </a:extLst>
          </p:cNvPr>
          <p:cNvSpPr/>
          <p:nvPr/>
        </p:nvSpPr>
        <p:spPr>
          <a:xfrm>
            <a:off x="4825808" y="2851232"/>
            <a:ext cx="566928" cy="53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1D8CEF40-E106-7C3E-CC0E-5D4581A56B8A}"/>
              </a:ext>
            </a:extLst>
          </p:cNvPr>
          <p:cNvSpPr/>
          <p:nvPr/>
        </p:nvSpPr>
        <p:spPr>
          <a:xfrm>
            <a:off x="3080559" y="2790271"/>
            <a:ext cx="566928" cy="5304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3" name="テキスト ボックス 19">
            <a:extLst>
              <a:ext uri="{FF2B5EF4-FFF2-40B4-BE49-F238E27FC236}">
                <a16:creationId xmlns:a16="http://schemas.microsoft.com/office/drawing/2014/main" id="{E2F9C808-1F35-F189-7178-42FBF046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7979" y="4434109"/>
            <a:ext cx="463937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en-US" altLang="ja-JP" sz="1600" dirty="0">
                <a:latin typeface="+mn-lt"/>
                <a:ea typeface="HGPｺﾞｼｯｸM" panose="020B0600000000000000" pitchFamily="50" charset="-128"/>
              </a:rPr>
              <a:t>Irradiation dose </a:t>
            </a:r>
            <a:r>
              <a:rPr lang="ja-JP" altLang="en-US" sz="1600" dirty="0">
                <a:latin typeface="+mn-lt"/>
                <a:ea typeface="HGPｺﾞｼｯｸM" panose="020B0600000000000000" pitchFamily="50" charset="-128"/>
              </a:rPr>
              <a:t>（</a:t>
            </a:r>
            <a:r>
              <a:rPr lang="en-US" altLang="ja-JP" sz="1600" dirty="0" err="1">
                <a:latin typeface="+mn-lt"/>
                <a:ea typeface="HGPｺﾞｼｯｸM" panose="020B0600000000000000" pitchFamily="50" charset="-128"/>
              </a:rPr>
              <a:t>dpa</a:t>
            </a:r>
            <a:r>
              <a:rPr lang="ja-JP" altLang="en-US" sz="1600" dirty="0">
                <a:latin typeface="+mn-lt"/>
                <a:ea typeface="HGPｺﾞｼｯｸM" panose="020B0600000000000000" pitchFamily="50" charset="-128"/>
              </a:rPr>
              <a:t>）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HGPｺﾞｼｯｸM" panose="020B0600000000000000" pitchFamily="50" charset="-128"/>
              </a:rPr>
              <a:t>, He production (</a:t>
            </a:r>
            <a:r>
              <a:rPr lang="en-US" altLang="ja-JP" sz="1600" dirty="0" err="1">
                <a:solidFill>
                  <a:schemeClr val="bg1">
                    <a:lumMod val="65000"/>
                  </a:schemeClr>
                </a:solidFill>
                <a:latin typeface="+mn-lt"/>
                <a:ea typeface="HGPｺﾞｼｯｸM" panose="020B0600000000000000" pitchFamily="50" charset="-128"/>
              </a:rPr>
              <a:t>appmHe</a:t>
            </a:r>
            <a:r>
              <a:rPr lang="en-US" altLang="ja-JP" sz="1600" dirty="0">
                <a:solidFill>
                  <a:schemeClr val="bg1">
                    <a:lumMod val="65000"/>
                  </a:schemeClr>
                </a:solidFill>
                <a:latin typeface="+mn-lt"/>
                <a:ea typeface="HGPｺﾞｼｯｸM" panose="020B0600000000000000" pitchFamily="50" charset="-128"/>
              </a:rPr>
              <a:t>)</a:t>
            </a:r>
            <a:endParaRPr lang="ja-JP" altLang="en-US" sz="1600" dirty="0">
              <a:solidFill>
                <a:schemeClr val="bg1">
                  <a:lumMod val="65000"/>
                </a:schemeClr>
              </a:solidFill>
              <a:latin typeface="+mn-lt"/>
              <a:ea typeface="HGPｺﾞｼｯｸM" panose="020B0600000000000000" pitchFamily="50" charset="-128"/>
            </a:endParaRPr>
          </a:p>
        </p:txBody>
      </p:sp>
      <p:sp>
        <p:nvSpPr>
          <p:cNvPr id="14" name="TextBox 5">
            <a:extLst>
              <a:ext uri="{FF2B5EF4-FFF2-40B4-BE49-F238E27FC236}">
                <a16:creationId xmlns:a16="http://schemas.microsoft.com/office/drawing/2014/main" id="{6BA3BEB8-703F-582C-6B61-82F9E2245721}"/>
              </a:ext>
            </a:extLst>
          </p:cNvPr>
          <p:cNvSpPr txBox="1">
            <a:spLocks noChangeArrowheads="1"/>
          </p:cNvSpPr>
          <p:nvPr/>
        </p:nvSpPr>
        <p:spPr bwMode="auto">
          <a:xfrm rot="16200000">
            <a:off x="-740094" y="2284455"/>
            <a:ext cx="236998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dirty="0">
                <a:cs typeface="Times New Roman" panose="02020603050405020304" pitchFamily="18" charset="0"/>
              </a:rPr>
              <a:t>Material performance </a:t>
            </a:r>
          </a:p>
          <a:p>
            <a:pPr algn="ctr">
              <a:defRPr/>
            </a:pPr>
            <a:r>
              <a:rPr lang="en-US" altLang="ja-JP" dirty="0">
                <a:cs typeface="Times New Roman" panose="02020603050405020304" pitchFamily="18" charset="0"/>
              </a:rPr>
              <a:t> </a:t>
            </a:r>
            <a:r>
              <a:rPr lang="en-US" altLang="ja-JP" sz="1600" dirty="0">
                <a:cs typeface="Times New Roman" panose="02020603050405020304" pitchFamily="18" charset="0"/>
              </a:rPr>
              <a:t>(Total elongation, %)</a:t>
            </a:r>
            <a:endParaRPr lang="ja-JP" altLang="en-US" sz="1600" dirty="0">
              <a:cs typeface="Times New Roman" panose="02020603050405020304" pitchFamily="18" charset="0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FB1D9D5C-021E-1859-9986-220507FDC7B6}"/>
              </a:ext>
            </a:extLst>
          </p:cNvPr>
          <p:cNvSpPr txBox="1"/>
          <p:nvPr/>
        </p:nvSpPr>
        <p:spPr>
          <a:xfrm>
            <a:off x="1330729" y="1204655"/>
            <a:ext cx="1175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dirty="0"/>
              <a:t>F82H steel</a:t>
            </a:r>
            <a:endParaRPr lang="ja-JP" altLang="en-US" sz="1600" baseline="-25000" dirty="0"/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C0C24F79-AA93-DAEE-C5F0-0EC59AB96787}"/>
              </a:ext>
            </a:extLst>
          </p:cNvPr>
          <p:cNvSpPr txBox="1"/>
          <p:nvPr/>
        </p:nvSpPr>
        <p:spPr>
          <a:xfrm>
            <a:off x="1074711" y="1682417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b="1" dirty="0">
                <a:solidFill>
                  <a:srgbClr val="5B9BD5"/>
                </a:solidFill>
              </a:rPr>
              <a:t>＋</a:t>
            </a:r>
          </a:p>
        </p:txBody>
      </p:sp>
      <p:sp>
        <p:nvSpPr>
          <p:cNvPr id="33" name="Freeform 50">
            <a:extLst>
              <a:ext uri="{FF2B5EF4-FFF2-40B4-BE49-F238E27FC236}">
                <a16:creationId xmlns:a16="http://schemas.microsoft.com/office/drawing/2014/main" id="{7C37D67E-8F14-333D-4612-356992980224}"/>
              </a:ext>
            </a:extLst>
          </p:cNvPr>
          <p:cNvSpPr/>
          <p:nvPr/>
        </p:nvSpPr>
        <p:spPr>
          <a:xfrm>
            <a:off x="1336610" y="1924209"/>
            <a:ext cx="3463728" cy="1536885"/>
          </a:xfrm>
          <a:custGeom>
            <a:avLst/>
            <a:gdLst>
              <a:gd name="connsiteX0" fmla="*/ 0 w 2707574"/>
              <a:gd name="connsiteY0" fmla="*/ 0 h 2006930"/>
              <a:gd name="connsiteX1" fmla="*/ 760020 w 2707574"/>
              <a:gd name="connsiteY1" fmla="*/ 391886 h 2006930"/>
              <a:gd name="connsiteX2" fmla="*/ 1353787 w 2707574"/>
              <a:gd name="connsiteY2" fmla="*/ 712520 h 2006930"/>
              <a:gd name="connsiteX3" fmla="*/ 2280062 w 2707574"/>
              <a:gd name="connsiteY3" fmla="*/ 1508166 h 2006930"/>
              <a:gd name="connsiteX4" fmla="*/ 2707574 w 2707574"/>
              <a:gd name="connsiteY4" fmla="*/ 2006930 h 2006930"/>
              <a:gd name="connsiteX0" fmla="*/ 0 w 2707574"/>
              <a:gd name="connsiteY0" fmla="*/ 0 h 2006930"/>
              <a:gd name="connsiteX1" fmla="*/ 760020 w 2707574"/>
              <a:gd name="connsiteY1" fmla="*/ 391886 h 2006930"/>
              <a:gd name="connsiteX2" fmla="*/ 1590921 w 2707574"/>
              <a:gd name="connsiteY2" fmla="*/ 892332 h 2006930"/>
              <a:gd name="connsiteX3" fmla="*/ 2280062 w 2707574"/>
              <a:gd name="connsiteY3" fmla="*/ 1508166 h 2006930"/>
              <a:gd name="connsiteX4" fmla="*/ 2707574 w 2707574"/>
              <a:gd name="connsiteY4" fmla="*/ 2006930 h 2006930"/>
              <a:gd name="connsiteX0" fmla="*/ 0 w 2707574"/>
              <a:gd name="connsiteY0" fmla="*/ 0 h 2006930"/>
              <a:gd name="connsiteX1" fmla="*/ 890408 w 2707574"/>
              <a:gd name="connsiteY1" fmla="*/ 392266 h 2006930"/>
              <a:gd name="connsiteX2" fmla="*/ 1590921 w 2707574"/>
              <a:gd name="connsiteY2" fmla="*/ 892332 h 2006930"/>
              <a:gd name="connsiteX3" fmla="*/ 2280062 w 2707574"/>
              <a:gd name="connsiteY3" fmla="*/ 1508166 h 2006930"/>
              <a:gd name="connsiteX4" fmla="*/ 2707574 w 2707574"/>
              <a:gd name="connsiteY4" fmla="*/ 2006930 h 2006930"/>
              <a:gd name="connsiteX0" fmla="*/ 0 w 2707574"/>
              <a:gd name="connsiteY0" fmla="*/ 0 h 2006930"/>
              <a:gd name="connsiteX1" fmla="*/ 890408 w 2707574"/>
              <a:gd name="connsiteY1" fmla="*/ 392266 h 2006930"/>
              <a:gd name="connsiteX2" fmla="*/ 1680480 w 2707574"/>
              <a:gd name="connsiteY2" fmla="*/ 820894 h 2006930"/>
              <a:gd name="connsiteX3" fmla="*/ 2280062 w 2707574"/>
              <a:gd name="connsiteY3" fmla="*/ 1508166 h 2006930"/>
              <a:gd name="connsiteX4" fmla="*/ 2707574 w 2707574"/>
              <a:gd name="connsiteY4" fmla="*/ 2006930 h 2006930"/>
              <a:gd name="connsiteX0" fmla="*/ 0 w 2707574"/>
              <a:gd name="connsiteY0" fmla="*/ 0 h 2006930"/>
              <a:gd name="connsiteX1" fmla="*/ 890408 w 2707574"/>
              <a:gd name="connsiteY1" fmla="*/ 392266 h 2006930"/>
              <a:gd name="connsiteX2" fmla="*/ 1680480 w 2707574"/>
              <a:gd name="connsiteY2" fmla="*/ 820894 h 2006930"/>
              <a:gd name="connsiteX3" fmla="*/ 2312538 w 2707574"/>
              <a:gd name="connsiteY3" fmla="*/ 1392398 h 2006930"/>
              <a:gd name="connsiteX4" fmla="*/ 2707574 w 2707574"/>
              <a:gd name="connsiteY4" fmla="*/ 2006930 h 2006930"/>
              <a:gd name="connsiteX0" fmla="*/ 0 w 2865588"/>
              <a:gd name="connsiteY0" fmla="*/ 0 h 2035340"/>
              <a:gd name="connsiteX1" fmla="*/ 890408 w 2865588"/>
              <a:gd name="connsiteY1" fmla="*/ 392266 h 2035340"/>
              <a:gd name="connsiteX2" fmla="*/ 1680480 w 2865588"/>
              <a:gd name="connsiteY2" fmla="*/ 820894 h 2035340"/>
              <a:gd name="connsiteX3" fmla="*/ 2312538 w 2865588"/>
              <a:gd name="connsiteY3" fmla="*/ 1392398 h 2035340"/>
              <a:gd name="connsiteX4" fmla="*/ 2865588 w 2865588"/>
              <a:gd name="connsiteY4" fmla="*/ 2035340 h 2035340"/>
              <a:gd name="connsiteX0" fmla="*/ 0 w 2865588"/>
              <a:gd name="connsiteY0" fmla="*/ 0 h 2035340"/>
              <a:gd name="connsiteX1" fmla="*/ 890408 w 2865588"/>
              <a:gd name="connsiteY1" fmla="*/ 392266 h 2035340"/>
              <a:gd name="connsiteX2" fmla="*/ 1390905 w 2865588"/>
              <a:gd name="connsiteY2" fmla="*/ 1342160 h 2035340"/>
              <a:gd name="connsiteX3" fmla="*/ 2312538 w 2865588"/>
              <a:gd name="connsiteY3" fmla="*/ 1392398 h 2035340"/>
              <a:gd name="connsiteX4" fmla="*/ 2865588 w 2865588"/>
              <a:gd name="connsiteY4" fmla="*/ 2035340 h 2035340"/>
              <a:gd name="connsiteX0" fmla="*/ 0 w 2865588"/>
              <a:gd name="connsiteY0" fmla="*/ 0 h 2035340"/>
              <a:gd name="connsiteX1" fmla="*/ 639443 w 2865588"/>
              <a:gd name="connsiteY1" fmla="*/ 805344 h 2035340"/>
              <a:gd name="connsiteX2" fmla="*/ 1390905 w 2865588"/>
              <a:gd name="connsiteY2" fmla="*/ 1342160 h 2035340"/>
              <a:gd name="connsiteX3" fmla="*/ 2312538 w 2865588"/>
              <a:gd name="connsiteY3" fmla="*/ 1392398 h 2035340"/>
              <a:gd name="connsiteX4" fmla="*/ 2865588 w 2865588"/>
              <a:gd name="connsiteY4" fmla="*/ 2035340 h 2035340"/>
              <a:gd name="connsiteX0" fmla="*/ 0 w 2865588"/>
              <a:gd name="connsiteY0" fmla="*/ 0 h 2035340"/>
              <a:gd name="connsiteX1" fmla="*/ 1390905 w 2865588"/>
              <a:gd name="connsiteY1" fmla="*/ 1342160 h 2035340"/>
              <a:gd name="connsiteX2" fmla="*/ 2312538 w 2865588"/>
              <a:gd name="connsiteY2" fmla="*/ 1392398 h 2035340"/>
              <a:gd name="connsiteX3" fmla="*/ 2865588 w 2865588"/>
              <a:gd name="connsiteY3" fmla="*/ 2035340 h 2035340"/>
              <a:gd name="connsiteX0" fmla="*/ 0 w 2865588"/>
              <a:gd name="connsiteY0" fmla="*/ 0 h 2035340"/>
              <a:gd name="connsiteX1" fmla="*/ 1390905 w 2865588"/>
              <a:gd name="connsiteY1" fmla="*/ 1342160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188202 w 2865588"/>
              <a:gd name="connsiteY1" fmla="*/ 1214302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188202 w 2865588"/>
              <a:gd name="connsiteY1" fmla="*/ 1214302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188202 w 2865588"/>
              <a:gd name="connsiteY1" fmla="*/ 1214302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188202 w 2865588"/>
              <a:gd name="connsiteY1" fmla="*/ 1214302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219703 w 2865588"/>
              <a:gd name="connsiteY1" fmla="*/ 1304096 h 2035340"/>
              <a:gd name="connsiteX2" fmla="*/ 2865588 w 2865588"/>
              <a:gd name="connsiteY2" fmla="*/ 2035340 h 2035340"/>
              <a:gd name="connsiteX0" fmla="*/ 0 w 2865588"/>
              <a:gd name="connsiteY0" fmla="*/ 0 h 2035340"/>
              <a:gd name="connsiteX1" fmla="*/ 1219703 w 2865588"/>
              <a:gd name="connsiteY1" fmla="*/ 1304096 h 2035340"/>
              <a:gd name="connsiteX2" fmla="*/ 2865588 w 2865588"/>
              <a:gd name="connsiteY2" fmla="*/ 2035340 h 2035340"/>
              <a:gd name="connsiteX0" fmla="*/ 0 w 3030967"/>
              <a:gd name="connsiteY0" fmla="*/ 0 h 2012891"/>
              <a:gd name="connsiteX1" fmla="*/ 1219703 w 3030967"/>
              <a:gd name="connsiteY1" fmla="*/ 1304096 h 2012891"/>
              <a:gd name="connsiteX2" fmla="*/ 3030967 w 3030967"/>
              <a:gd name="connsiteY2" fmla="*/ 2012891 h 2012891"/>
              <a:gd name="connsiteX0" fmla="*/ 0 w 3030967"/>
              <a:gd name="connsiteY0" fmla="*/ 0 h 2012891"/>
              <a:gd name="connsiteX1" fmla="*/ 1219703 w 3030967"/>
              <a:gd name="connsiteY1" fmla="*/ 1304096 h 2012891"/>
              <a:gd name="connsiteX2" fmla="*/ 3030967 w 3030967"/>
              <a:gd name="connsiteY2" fmla="*/ 2012891 h 2012891"/>
              <a:gd name="connsiteX0" fmla="*/ 0 w 3030967"/>
              <a:gd name="connsiteY0" fmla="*/ 0 h 2012891"/>
              <a:gd name="connsiteX1" fmla="*/ 1219703 w 3030967"/>
              <a:gd name="connsiteY1" fmla="*/ 1304096 h 2012891"/>
              <a:gd name="connsiteX2" fmla="*/ 3030967 w 3030967"/>
              <a:gd name="connsiteY2" fmla="*/ 2012891 h 2012891"/>
              <a:gd name="connsiteX0" fmla="*/ 0 w 2755335"/>
              <a:gd name="connsiteY0" fmla="*/ 0 h 1878199"/>
              <a:gd name="connsiteX1" fmla="*/ 1219703 w 2755335"/>
              <a:gd name="connsiteY1" fmla="*/ 1304096 h 1878199"/>
              <a:gd name="connsiteX2" fmla="*/ 2755335 w 2755335"/>
              <a:gd name="connsiteY2" fmla="*/ 1878199 h 1878199"/>
              <a:gd name="connsiteX0" fmla="*/ 0 w 2755335"/>
              <a:gd name="connsiteY0" fmla="*/ 0 h 1878199"/>
              <a:gd name="connsiteX1" fmla="*/ 1219703 w 2755335"/>
              <a:gd name="connsiteY1" fmla="*/ 1304096 h 1878199"/>
              <a:gd name="connsiteX2" fmla="*/ 2755335 w 2755335"/>
              <a:gd name="connsiteY2" fmla="*/ 1878199 h 1878199"/>
              <a:gd name="connsiteX0" fmla="*/ 0 w 2755335"/>
              <a:gd name="connsiteY0" fmla="*/ 0 h 1878199"/>
              <a:gd name="connsiteX1" fmla="*/ 495186 w 2755335"/>
              <a:gd name="connsiteY1" fmla="*/ 1719395 h 1878199"/>
              <a:gd name="connsiteX2" fmla="*/ 2755335 w 2755335"/>
              <a:gd name="connsiteY2" fmla="*/ 1878199 h 1878199"/>
              <a:gd name="connsiteX0" fmla="*/ 0 w 2755335"/>
              <a:gd name="connsiteY0" fmla="*/ 0 h 1878199"/>
              <a:gd name="connsiteX1" fmla="*/ 495186 w 2755335"/>
              <a:gd name="connsiteY1" fmla="*/ 1719395 h 1878199"/>
              <a:gd name="connsiteX2" fmla="*/ 2755335 w 2755335"/>
              <a:gd name="connsiteY2" fmla="*/ 1878199 h 1878199"/>
              <a:gd name="connsiteX0" fmla="*/ 0 w 2763210"/>
              <a:gd name="connsiteY0" fmla="*/ 0 h 1889423"/>
              <a:gd name="connsiteX1" fmla="*/ 503061 w 2763210"/>
              <a:gd name="connsiteY1" fmla="*/ 1730619 h 1889423"/>
              <a:gd name="connsiteX2" fmla="*/ 2763210 w 2763210"/>
              <a:gd name="connsiteY2" fmla="*/ 1889423 h 1889423"/>
              <a:gd name="connsiteX0" fmla="*/ 0 w 2763210"/>
              <a:gd name="connsiteY0" fmla="*/ 0 h 1889423"/>
              <a:gd name="connsiteX1" fmla="*/ 503061 w 2763210"/>
              <a:gd name="connsiteY1" fmla="*/ 1730619 h 1889423"/>
              <a:gd name="connsiteX2" fmla="*/ 2763210 w 2763210"/>
              <a:gd name="connsiteY2" fmla="*/ 1889423 h 1889423"/>
              <a:gd name="connsiteX0" fmla="*/ 0 w 2786836"/>
              <a:gd name="connsiteY0" fmla="*/ 0 h 1858608"/>
              <a:gd name="connsiteX1" fmla="*/ 503061 w 2786836"/>
              <a:gd name="connsiteY1" fmla="*/ 1730619 h 1858608"/>
              <a:gd name="connsiteX2" fmla="*/ 2786836 w 2786836"/>
              <a:gd name="connsiteY2" fmla="*/ 1855750 h 1858608"/>
              <a:gd name="connsiteX0" fmla="*/ 0 w 2786836"/>
              <a:gd name="connsiteY0" fmla="*/ 0 h 1918486"/>
              <a:gd name="connsiteX1" fmla="*/ 503061 w 2786836"/>
              <a:gd name="connsiteY1" fmla="*/ 1730619 h 1918486"/>
              <a:gd name="connsiteX2" fmla="*/ 2786836 w 2786836"/>
              <a:gd name="connsiteY2" fmla="*/ 1855750 h 1918486"/>
              <a:gd name="connsiteX0" fmla="*/ 0 w 2786836"/>
              <a:gd name="connsiteY0" fmla="*/ 0 h 1873627"/>
              <a:gd name="connsiteX1" fmla="*/ 503061 w 2786836"/>
              <a:gd name="connsiteY1" fmla="*/ 1618376 h 1873627"/>
              <a:gd name="connsiteX2" fmla="*/ 2786836 w 2786836"/>
              <a:gd name="connsiteY2" fmla="*/ 1855750 h 1873627"/>
              <a:gd name="connsiteX0" fmla="*/ 0 w 2786836"/>
              <a:gd name="connsiteY0" fmla="*/ 0 h 1864631"/>
              <a:gd name="connsiteX1" fmla="*/ 503061 w 2786836"/>
              <a:gd name="connsiteY1" fmla="*/ 1618376 h 1864631"/>
              <a:gd name="connsiteX2" fmla="*/ 2786836 w 2786836"/>
              <a:gd name="connsiteY2" fmla="*/ 1855750 h 1864631"/>
              <a:gd name="connsiteX0" fmla="*/ 0 w 2786836"/>
              <a:gd name="connsiteY0" fmla="*/ 0 h 1878755"/>
              <a:gd name="connsiteX1" fmla="*/ 503061 w 2786836"/>
              <a:gd name="connsiteY1" fmla="*/ 1618376 h 1878755"/>
              <a:gd name="connsiteX2" fmla="*/ 2786836 w 2786836"/>
              <a:gd name="connsiteY2" fmla="*/ 1855750 h 1878755"/>
              <a:gd name="connsiteX0" fmla="*/ 0 w 2786836"/>
              <a:gd name="connsiteY0" fmla="*/ 0 h 1870518"/>
              <a:gd name="connsiteX1" fmla="*/ 416434 w 2786836"/>
              <a:gd name="connsiteY1" fmla="*/ 1584703 h 1870518"/>
              <a:gd name="connsiteX2" fmla="*/ 2786836 w 2786836"/>
              <a:gd name="connsiteY2" fmla="*/ 1855750 h 1870518"/>
              <a:gd name="connsiteX0" fmla="*/ 0 w 2802586"/>
              <a:gd name="connsiteY0" fmla="*/ 0 h 1876870"/>
              <a:gd name="connsiteX1" fmla="*/ 416434 w 2802586"/>
              <a:gd name="connsiteY1" fmla="*/ 1584703 h 1876870"/>
              <a:gd name="connsiteX2" fmla="*/ 2802586 w 2802586"/>
              <a:gd name="connsiteY2" fmla="*/ 1866974 h 1876870"/>
              <a:gd name="connsiteX0" fmla="*/ 0 w 2802586"/>
              <a:gd name="connsiteY0" fmla="*/ 0 h 1866974"/>
              <a:gd name="connsiteX1" fmla="*/ 416434 w 2802586"/>
              <a:gd name="connsiteY1" fmla="*/ 1584703 h 1866974"/>
              <a:gd name="connsiteX2" fmla="*/ 2802586 w 2802586"/>
              <a:gd name="connsiteY2" fmla="*/ 1866974 h 1866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02586" h="1866974">
                <a:moveTo>
                  <a:pt x="0" y="0"/>
                </a:moveTo>
                <a:cubicBezTo>
                  <a:pt x="65309" y="1067003"/>
                  <a:pt x="-50664" y="1273541"/>
                  <a:pt x="416434" y="1584703"/>
                </a:cubicBezTo>
                <a:cubicBezTo>
                  <a:pt x="883532" y="1895865"/>
                  <a:pt x="1825972" y="1846028"/>
                  <a:pt x="2802586" y="1866974"/>
                </a:cubicBezTo>
              </a:path>
            </a:pathLst>
          </a:custGeom>
          <a:ln w="38100">
            <a:solidFill>
              <a:srgbClr val="5283BE">
                <a:alpha val="73725"/>
              </a:srgb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8ACBA145-EA24-A9D1-E236-715462C4C715}"/>
              </a:ext>
            </a:extLst>
          </p:cNvPr>
          <p:cNvSpPr txBox="1"/>
          <p:nvPr/>
        </p:nvSpPr>
        <p:spPr>
          <a:xfrm>
            <a:off x="3366038" y="1204449"/>
            <a:ext cx="17111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600" i="1" dirty="0" err="1"/>
              <a:t>T</a:t>
            </a:r>
            <a:r>
              <a:rPr lang="en-US" altLang="ja-JP" sz="1600" baseline="-25000" dirty="0" err="1"/>
              <a:t>test</a:t>
            </a:r>
            <a:r>
              <a:rPr lang="en-US" altLang="ja-JP" sz="1600" dirty="0"/>
              <a:t>=</a:t>
            </a:r>
            <a:r>
              <a:rPr lang="en-US" altLang="ja-JP" sz="1600" i="1" dirty="0" err="1"/>
              <a:t>T</a:t>
            </a:r>
            <a:r>
              <a:rPr lang="en-US" altLang="ja-JP" sz="1600" baseline="-25000" dirty="0" err="1"/>
              <a:t>irad</a:t>
            </a:r>
            <a:r>
              <a:rPr lang="en-US" altLang="ja-JP" sz="1600" baseline="-25000" dirty="0"/>
              <a:t>.</a:t>
            </a:r>
            <a:r>
              <a:rPr lang="en-US" altLang="ja-JP" sz="1600" dirty="0"/>
              <a:t>=300˚C</a:t>
            </a:r>
            <a:endParaRPr lang="ja-JP" altLang="en-US" sz="1600" baseline="-25000" dirty="0"/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5BE85FBD-C849-293C-E7DF-CC6E6D8E8B83}"/>
              </a:ext>
            </a:extLst>
          </p:cNvPr>
          <p:cNvGrpSpPr/>
          <p:nvPr/>
        </p:nvGrpSpPr>
        <p:grpSpPr>
          <a:xfrm>
            <a:off x="1316229" y="1950202"/>
            <a:ext cx="3536367" cy="2082879"/>
            <a:chOff x="5702492" y="1544527"/>
            <a:chExt cx="3536367" cy="2082879"/>
          </a:xfrm>
        </p:grpSpPr>
        <p:sp>
          <p:nvSpPr>
            <p:cNvPr id="36" name="下矢印 21">
              <a:extLst>
                <a:ext uri="{FF2B5EF4-FFF2-40B4-BE49-F238E27FC236}">
                  <a16:creationId xmlns:a16="http://schemas.microsoft.com/office/drawing/2014/main" id="{A43ABF11-DF03-2AD7-8211-7315EE411259}"/>
                </a:ext>
              </a:extLst>
            </p:cNvPr>
            <p:cNvSpPr/>
            <p:nvPr/>
          </p:nvSpPr>
          <p:spPr>
            <a:xfrm>
              <a:off x="8752977" y="3111731"/>
              <a:ext cx="485882" cy="303491"/>
            </a:xfrm>
            <a:prstGeom prst="downArrow">
              <a:avLst>
                <a:gd name="adj1" fmla="val 70568"/>
                <a:gd name="adj2" fmla="val 50000"/>
              </a:avLst>
            </a:prstGeom>
            <a:solidFill>
              <a:srgbClr val="FFEFFF"/>
            </a:solidFill>
            <a:ln w="1905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72000" rIns="0" bIns="0" rtlCol="0" anchor="ctr"/>
            <a:lstStyle/>
            <a:p>
              <a:pPr algn="ctr"/>
              <a:r>
                <a:rPr lang="en-US" altLang="ja-JP" sz="1400" dirty="0">
                  <a:solidFill>
                    <a:srgbClr val="FF00FF"/>
                  </a:solidFill>
                </a:rPr>
                <a:t>He</a:t>
              </a:r>
              <a:r>
                <a:rPr lang="en-US" altLang="ja-JP" sz="1300" dirty="0">
                  <a:solidFill>
                    <a:srgbClr val="FF00FF"/>
                  </a:solidFill>
                </a:rPr>
                <a:t> </a:t>
              </a:r>
            </a:p>
          </p:txBody>
        </p:sp>
        <p:sp>
          <p:nvSpPr>
            <p:cNvPr id="37" name="テキスト ボックス 36">
              <a:extLst>
                <a:ext uri="{FF2B5EF4-FFF2-40B4-BE49-F238E27FC236}">
                  <a16:creationId xmlns:a16="http://schemas.microsoft.com/office/drawing/2014/main" id="{7B70BABB-7E5C-246C-F8AE-C0A5468719A3}"/>
                </a:ext>
              </a:extLst>
            </p:cNvPr>
            <p:cNvSpPr txBox="1"/>
            <p:nvPr/>
          </p:nvSpPr>
          <p:spPr>
            <a:xfrm>
              <a:off x="5702492" y="3246926"/>
              <a:ext cx="2859704" cy="38048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square" lIns="72000" tIns="36000" rIns="72000" bIns="36000" rtlCol="0">
              <a:spAutoFit/>
            </a:bodyPr>
            <a:lstStyle/>
            <a:p>
              <a:r>
                <a:rPr lang="en-US" altLang="ja-JP" sz="2000" b="1" i="1" dirty="0">
                  <a:solidFill>
                    <a:srgbClr val="FF0000"/>
                  </a:solidFill>
                </a:rPr>
                <a:t>Fusion n-</a:t>
              </a:r>
              <a:r>
                <a:rPr lang="en-US" altLang="ja-JP" sz="2000" b="1" i="1" dirty="0" err="1">
                  <a:solidFill>
                    <a:srgbClr val="FF0000"/>
                  </a:solidFill>
                </a:rPr>
                <a:t>irrad</a:t>
              </a:r>
              <a:r>
                <a:rPr lang="en-US" altLang="ja-JP" sz="2000" b="1" i="1" dirty="0">
                  <a:solidFill>
                    <a:srgbClr val="FF0000"/>
                  </a:solidFill>
                </a:rPr>
                <a:t>. Data</a:t>
              </a:r>
            </a:p>
          </p:txBody>
        </p:sp>
        <p:sp>
          <p:nvSpPr>
            <p:cNvPr id="38" name="フリーフォーム 9">
              <a:extLst>
                <a:ext uri="{FF2B5EF4-FFF2-40B4-BE49-F238E27FC236}">
                  <a16:creationId xmlns:a16="http://schemas.microsoft.com/office/drawing/2014/main" id="{C4C7565F-882B-34F8-5B32-AA2F4316396B}"/>
                </a:ext>
              </a:extLst>
            </p:cNvPr>
            <p:cNvSpPr/>
            <p:nvPr/>
          </p:nvSpPr>
          <p:spPr>
            <a:xfrm>
              <a:off x="5724325" y="1544527"/>
              <a:ext cx="3501801" cy="1969008"/>
            </a:xfrm>
            <a:custGeom>
              <a:avLst/>
              <a:gdLst>
                <a:gd name="connsiteX0" fmla="*/ 0 w 3212592"/>
                <a:gd name="connsiteY0" fmla="*/ 0 h 1969008"/>
                <a:gd name="connsiteX1" fmla="*/ 42672 w 3212592"/>
                <a:gd name="connsiteY1" fmla="*/ 633984 h 1969008"/>
                <a:gd name="connsiteX2" fmla="*/ 103632 w 3212592"/>
                <a:gd name="connsiteY2" fmla="*/ 981456 h 1969008"/>
                <a:gd name="connsiteX3" fmla="*/ 475488 w 3212592"/>
                <a:gd name="connsiteY3" fmla="*/ 1274064 h 1969008"/>
                <a:gd name="connsiteX4" fmla="*/ 1304544 w 3212592"/>
                <a:gd name="connsiteY4" fmla="*/ 1493520 h 1969008"/>
                <a:gd name="connsiteX5" fmla="*/ 2657856 w 3212592"/>
                <a:gd name="connsiteY5" fmla="*/ 1847088 h 1969008"/>
                <a:gd name="connsiteX6" fmla="*/ 3212592 w 3212592"/>
                <a:gd name="connsiteY6" fmla="*/ 1969008 h 1969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12592" h="1969008">
                  <a:moveTo>
                    <a:pt x="0" y="0"/>
                  </a:moveTo>
                  <a:cubicBezTo>
                    <a:pt x="12700" y="235204"/>
                    <a:pt x="25400" y="470408"/>
                    <a:pt x="42672" y="633984"/>
                  </a:cubicBezTo>
                  <a:cubicBezTo>
                    <a:pt x="59944" y="797560"/>
                    <a:pt x="31496" y="874776"/>
                    <a:pt x="103632" y="981456"/>
                  </a:cubicBezTo>
                  <a:cubicBezTo>
                    <a:pt x="175768" y="1088136"/>
                    <a:pt x="275336" y="1188720"/>
                    <a:pt x="475488" y="1274064"/>
                  </a:cubicBezTo>
                  <a:cubicBezTo>
                    <a:pt x="675640" y="1359408"/>
                    <a:pt x="1304544" y="1493520"/>
                    <a:pt x="1304544" y="1493520"/>
                  </a:cubicBezTo>
                  <a:lnTo>
                    <a:pt x="2657856" y="1847088"/>
                  </a:lnTo>
                  <a:cubicBezTo>
                    <a:pt x="2975864" y="1926336"/>
                    <a:pt x="3094228" y="1947672"/>
                    <a:pt x="3212592" y="1969008"/>
                  </a:cubicBezTo>
                </a:path>
              </a:pathLst>
            </a:custGeom>
            <a:noFill/>
            <a:ln w="38100">
              <a:solidFill>
                <a:srgbClr val="FF0000">
                  <a:alpha val="50000"/>
                </a:srgb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/>
            </a:p>
          </p:txBody>
        </p:sp>
      </p:grp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C74B30F-6B0C-888C-D9DD-A680153DD6EC}"/>
              </a:ext>
            </a:extLst>
          </p:cNvPr>
          <p:cNvSpPr txBox="1"/>
          <p:nvPr/>
        </p:nvSpPr>
        <p:spPr>
          <a:xfrm>
            <a:off x="2910303" y="2986847"/>
            <a:ext cx="2588824" cy="3077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0" rtlCol="0">
            <a:spAutoFit/>
          </a:bodyPr>
          <a:lstStyle/>
          <a:p>
            <a:r>
              <a:rPr lang="en-US" altLang="ja-JP" sz="2000" b="1" i="1" dirty="0">
                <a:solidFill>
                  <a:srgbClr val="5283BE"/>
                </a:solidFill>
              </a:rPr>
              <a:t>Fission n-</a:t>
            </a:r>
            <a:r>
              <a:rPr lang="en-US" altLang="ja-JP" sz="2000" b="1" i="1" dirty="0" err="1">
                <a:solidFill>
                  <a:srgbClr val="5283BE"/>
                </a:solidFill>
              </a:rPr>
              <a:t>irrad</a:t>
            </a:r>
            <a:r>
              <a:rPr lang="en-US" altLang="ja-JP" sz="2000" b="1" i="1" dirty="0">
                <a:solidFill>
                  <a:srgbClr val="5283BE"/>
                </a:solidFill>
              </a:rPr>
              <a:t>. data  </a:t>
            </a:r>
          </a:p>
        </p:txBody>
      </p: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BF8003DB-2902-1B6F-76CA-AA40D8DDF170}"/>
              </a:ext>
            </a:extLst>
          </p:cNvPr>
          <p:cNvGrpSpPr/>
          <p:nvPr/>
        </p:nvGrpSpPr>
        <p:grpSpPr>
          <a:xfrm>
            <a:off x="1288801" y="1712138"/>
            <a:ext cx="1609343" cy="1718730"/>
            <a:chOff x="5675064" y="1306463"/>
            <a:chExt cx="1609343" cy="1718730"/>
          </a:xfrm>
        </p:grpSpPr>
        <p:sp>
          <p:nvSpPr>
            <p:cNvPr id="58" name="テキスト ボックス 57">
              <a:extLst>
                <a:ext uri="{FF2B5EF4-FFF2-40B4-BE49-F238E27FC236}">
                  <a16:creationId xmlns:a16="http://schemas.microsoft.com/office/drawing/2014/main" id="{A433CACC-D29B-C5AF-122B-A37DF317C283}"/>
                </a:ext>
              </a:extLst>
            </p:cNvPr>
            <p:cNvSpPr txBox="1"/>
            <p:nvPr/>
          </p:nvSpPr>
          <p:spPr>
            <a:xfrm>
              <a:off x="5979068" y="1306463"/>
              <a:ext cx="1305339" cy="43088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36000" tIns="0" rIns="36000" bIns="0" rtlCol="0">
              <a:spAutoFit/>
            </a:bodyPr>
            <a:lstStyle/>
            <a:p>
              <a:r>
                <a:rPr kumimoji="1" lang="en-US" altLang="ja-JP" sz="1400" b="1" dirty="0">
                  <a:solidFill>
                    <a:srgbClr val="996633"/>
                  </a:solidFill>
                </a:rPr>
                <a:t>Design region of DEMO</a:t>
              </a:r>
              <a:endParaRPr kumimoji="1" lang="ja-JP" altLang="en-US" sz="1400" b="1" dirty="0">
                <a:solidFill>
                  <a:srgbClr val="996633"/>
                </a:solidFill>
              </a:endParaRPr>
            </a:p>
          </p:txBody>
        </p:sp>
        <p:sp>
          <p:nvSpPr>
            <p:cNvPr id="62" name="直角三角形 61">
              <a:extLst>
                <a:ext uri="{FF2B5EF4-FFF2-40B4-BE49-F238E27FC236}">
                  <a16:creationId xmlns:a16="http://schemas.microsoft.com/office/drawing/2014/main" id="{59824A0C-9998-6A3C-D3C8-4A9A23E825B9}"/>
                </a:ext>
              </a:extLst>
            </p:cNvPr>
            <p:cNvSpPr/>
            <p:nvPr/>
          </p:nvSpPr>
          <p:spPr>
            <a:xfrm>
              <a:off x="5675064" y="1419867"/>
              <a:ext cx="1528047" cy="1605326"/>
            </a:xfrm>
            <a:prstGeom prst="rtTriangle">
              <a:avLst/>
            </a:prstGeom>
            <a:solidFill>
              <a:srgbClr val="FFFF99">
                <a:alpha val="40000"/>
              </a:srgbClr>
            </a:solid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8942E420-4907-2556-3669-743C76B2A0BB}"/>
              </a:ext>
            </a:extLst>
          </p:cNvPr>
          <p:cNvGrpSpPr/>
          <p:nvPr/>
        </p:nvGrpSpPr>
        <p:grpSpPr>
          <a:xfrm>
            <a:off x="2339309" y="2227174"/>
            <a:ext cx="1882916" cy="1226553"/>
            <a:chOff x="3154246" y="2883719"/>
            <a:chExt cx="2015642" cy="1368944"/>
          </a:xfrm>
        </p:grpSpPr>
        <p:sp>
          <p:nvSpPr>
            <p:cNvPr id="66" name="角丸四角形吹き出し 38">
              <a:extLst>
                <a:ext uri="{FF2B5EF4-FFF2-40B4-BE49-F238E27FC236}">
                  <a16:creationId xmlns:a16="http://schemas.microsoft.com/office/drawing/2014/main" id="{9E6450AB-875D-34D0-D5DE-9F0832937B44}"/>
                </a:ext>
              </a:extLst>
            </p:cNvPr>
            <p:cNvSpPr/>
            <p:nvPr/>
          </p:nvSpPr>
          <p:spPr>
            <a:xfrm>
              <a:off x="3154246" y="2883719"/>
              <a:ext cx="2015642" cy="652249"/>
            </a:xfrm>
            <a:prstGeom prst="wedgeRoundRectCallout">
              <a:avLst>
                <a:gd name="adj1" fmla="val -25345"/>
                <a:gd name="adj2" fmla="val 156254"/>
                <a:gd name="adj3" fmla="val 16667"/>
              </a:avLst>
            </a:prstGeom>
            <a:solidFill>
              <a:srgbClr val="FFEFEF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algn="ctr">
                <a:defRPr/>
              </a:pPr>
              <a:r>
                <a:rPr lang="en-US" altLang="ja-JP" sz="1700" b="1" i="1" dirty="0">
                  <a:solidFill>
                    <a:srgbClr val="FF0000"/>
                  </a:solidFill>
                  <a:ea typeface="HGPｺﾞｼｯｸM" pitchFamily="50" charset="-128"/>
                </a:rPr>
                <a:t>Critical condition </a:t>
              </a:r>
            </a:p>
            <a:p>
              <a:pPr algn="ctr">
                <a:lnSpc>
                  <a:spcPct val="90000"/>
                </a:lnSpc>
                <a:defRPr/>
              </a:pPr>
              <a:r>
                <a:rPr lang="en-US" altLang="ja-JP" sz="1400" i="1" dirty="0">
                  <a:solidFill>
                    <a:srgbClr val="FF0000"/>
                  </a:solidFill>
                  <a:ea typeface="HGPｺﾞｼｯｸM" pitchFamily="50" charset="-128"/>
                </a:rPr>
                <a:t>(start of deviation)</a:t>
              </a:r>
            </a:p>
          </p:txBody>
        </p:sp>
        <p:sp>
          <p:nvSpPr>
            <p:cNvPr id="67" name="円/楕円 19">
              <a:extLst>
                <a:ext uri="{FF2B5EF4-FFF2-40B4-BE49-F238E27FC236}">
                  <a16:creationId xmlns:a16="http://schemas.microsoft.com/office/drawing/2014/main" id="{AADDE4B5-0073-C73B-3599-1149B8C597A0}"/>
                </a:ext>
              </a:extLst>
            </p:cNvPr>
            <p:cNvSpPr/>
            <p:nvPr/>
          </p:nvSpPr>
          <p:spPr>
            <a:xfrm>
              <a:off x="3603483" y="4168433"/>
              <a:ext cx="84230" cy="84230"/>
            </a:xfrm>
            <a:prstGeom prst="ellipse">
              <a:avLst/>
            </a:prstGeom>
            <a:solidFill>
              <a:srgbClr val="E6CDB4"/>
            </a:solidFill>
            <a:ln w="19050">
              <a:solidFill>
                <a:srgbClr val="9966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2B68E812-99DC-AA01-77EB-C0090CBD9A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2134" y="665316"/>
            <a:ext cx="3097536" cy="4054669"/>
          </a:xfrm>
          <a:prstGeom prst="rect">
            <a:avLst/>
          </a:prstGeom>
        </p:spPr>
      </p:pic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EE3196B-7C9F-4447-D8D5-04E64395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3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3274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直線コネクタ 53">
            <a:extLst>
              <a:ext uri="{FF2B5EF4-FFF2-40B4-BE49-F238E27FC236}">
                <a16:creationId xmlns:a16="http://schemas.microsoft.com/office/drawing/2014/main" id="{8B5DAC59-9F03-3033-3E50-6A19AEEC7CD6}"/>
              </a:ext>
            </a:extLst>
          </p:cNvPr>
          <p:cNvCxnSpPr/>
          <p:nvPr/>
        </p:nvCxnSpPr>
        <p:spPr>
          <a:xfrm>
            <a:off x="-5080" y="55322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A88C649-06BC-9AED-598C-E969D324F09B}"/>
              </a:ext>
            </a:extLst>
          </p:cNvPr>
          <p:cNvSpPr txBox="1"/>
          <p:nvPr/>
        </p:nvSpPr>
        <p:spPr>
          <a:xfrm>
            <a:off x="473754" y="28940"/>
            <a:ext cx="112458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Present status of modeling and simulation studies on JA side in BA activity</a:t>
            </a:r>
            <a:endParaRPr kumimoji="1" lang="ja-JP" altLang="en-US" sz="2600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96D83B5-C9BD-4034-19A9-851AFA6BBBCA}"/>
              </a:ext>
            </a:extLst>
          </p:cNvPr>
          <p:cNvSpPr txBox="1"/>
          <p:nvPr/>
        </p:nvSpPr>
        <p:spPr>
          <a:xfrm>
            <a:off x="60781" y="614543"/>
            <a:ext cx="1147626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buFont typeface="Wingdings" panose="05000000000000000000" pitchFamily="2" charset="2"/>
              <a:buChar char="Ø"/>
            </a:pPr>
            <a:r>
              <a:rPr lang="ja-JP" altLang="en-US" sz="2000" dirty="0"/>
              <a:t>Void swelling is </a:t>
            </a:r>
            <a:r>
              <a:rPr lang="ja-JP" altLang="en-US" sz="2000" dirty="0">
                <a:solidFill>
                  <a:srgbClr val="FF0000"/>
                </a:solidFill>
              </a:rPr>
              <a:t>a volumetric expansion phenomenon</a:t>
            </a:r>
            <a:r>
              <a:rPr lang="ja-JP" altLang="en-US" sz="2000" dirty="0"/>
              <a:t> that </a:t>
            </a:r>
            <a:r>
              <a:rPr lang="en-US" altLang="ja-JP" sz="2000" dirty="0"/>
              <a:t>causes from accumulation of </a:t>
            </a:r>
            <a:r>
              <a:rPr lang="en-US" altLang="ja-JP" sz="2000" dirty="0">
                <a:solidFill>
                  <a:srgbClr val="FF0000"/>
                </a:solidFill>
              </a:rPr>
              <a:t>cavities (voids/helium bubbles) </a:t>
            </a:r>
            <a:r>
              <a:rPr lang="en-US" altLang="ja-JP" sz="2000" dirty="0"/>
              <a:t>of irradiation defects.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ja-JP" sz="2000" dirty="0"/>
              <a:t>Modeling and simulation of </a:t>
            </a:r>
            <a:r>
              <a:rPr lang="en-US" altLang="ja-JP" sz="2000" dirty="0">
                <a:solidFill>
                  <a:srgbClr val="FF0000"/>
                </a:solidFill>
              </a:rPr>
              <a:t>microstructural evolution </a:t>
            </a:r>
            <a:r>
              <a:rPr lang="en-US" altLang="ja-JP" sz="2000" dirty="0"/>
              <a:t>is very important to predict the void swelling.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endParaRPr lang="en-US" altLang="ja-JP" sz="2000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09A518E-E8E1-377E-C634-498BB32FDD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5006" y="2429314"/>
            <a:ext cx="7705136" cy="2586434"/>
          </a:xfrm>
          <a:prstGeom prst="rect">
            <a:avLst/>
          </a:prstGeom>
        </p:spPr>
      </p:pic>
      <p:pic>
        <p:nvPicPr>
          <p:cNvPr id="201" name="図 200">
            <a:extLst>
              <a:ext uri="{FF2B5EF4-FFF2-40B4-BE49-F238E27FC236}">
                <a16:creationId xmlns:a16="http://schemas.microsoft.com/office/drawing/2014/main" id="{3FBBC8E4-281E-6D91-E940-57D3334871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427" y="2636073"/>
            <a:ext cx="2561844" cy="2011680"/>
          </a:xfrm>
          <a:prstGeom prst="rect">
            <a:avLst/>
          </a:prstGeom>
        </p:spPr>
      </p:pic>
      <p:pic>
        <p:nvPicPr>
          <p:cNvPr id="202" name="図 201">
            <a:extLst>
              <a:ext uri="{FF2B5EF4-FFF2-40B4-BE49-F238E27FC236}">
                <a16:creationId xmlns:a16="http://schemas.microsoft.com/office/drawing/2014/main" id="{F7CBF451-8B5D-641B-4FEA-F4DCD83379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109" y="2140773"/>
            <a:ext cx="2430080" cy="1721358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D39C908C-F206-E123-9D97-0028AF22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4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874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C5B6745-C31C-CAB8-9B6A-8124574FBEF5}"/>
              </a:ext>
            </a:extLst>
          </p:cNvPr>
          <p:cNvSpPr txBox="1"/>
          <p:nvPr/>
        </p:nvSpPr>
        <p:spPr>
          <a:xfrm>
            <a:off x="419100" y="760393"/>
            <a:ext cx="11353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ja-JP" dirty="0"/>
              <a:t>Theoretical understanding void swelling of RAFM steel under different irradiation fields with focusing on nucleation and growth behaviors of cavities.  </a:t>
            </a:r>
          </a:p>
          <a:p>
            <a:pPr marL="268288" indent="-268288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en-US" altLang="ja-JP" sz="1800" dirty="0"/>
              <a:t>Method: </a:t>
            </a:r>
            <a:r>
              <a:rPr lang="en-US" altLang="ja-JP" sz="1800" dirty="0">
                <a:solidFill>
                  <a:srgbClr val="FF0000"/>
                </a:solidFill>
              </a:rPr>
              <a:t>Reaction rate theory </a:t>
            </a:r>
            <a:r>
              <a:rPr lang="en-US" altLang="ja-JP" sz="1800" dirty="0"/>
              <a:t>with </a:t>
            </a:r>
            <a:r>
              <a:rPr lang="en-US" altLang="ja-JP" sz="1800" dirty="0">
                <a:solidFill>
                  <a:srgbClr val="FF0000"/>
                </a:solidFill>
              </a:rPr>
              <a:t>atomistic simulation (DFT/MD calculations). 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9CE9B905-42A1-F26E-694F-73BE50428E4C}"/>
              </a:ext>
            </a:extLst>
          </p:cNvPr>
          <p:cNvCxnSpPr/>
          <p:nvPr/>
        </p:nvCxnSpPr>
        <p:spPr>
          <a:xfrm>
            <a:off x="-5080" y="55322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FD775CC0-A227-D0AC-0277-B482FA9D0398}"/>
              </a:ext>
            </a:extLst>
          </p:cNvPr>
          <p:cNvSpPr txBox="1"/>
          <p:nvPr/>
        </p:nvSpPr>
        <p:spPr>
          <a:xfrm>
            <a:off x="4328863" y="22860"/>
            <a:ext cx="357307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Objective and method</a:t>
            </a:r>
            <a:endParaRPr kumimoji="1" lang="ja-JP" altLang="en-US" sz="2600" dirty="0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A015A524-97EF-2765-3B7A-27FF6F926F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0" r="2572"/>
          <a:stretch/>
        </p:blipFill>
        <p:spPr>
          <a:xfrm>
            <a:off x="2386191" y="2044774"/>
            <a:ext cx="6445389" cy="4205187"/>
          </a:xfrm>
          <a:prstGeom prst="rect">
            <a:avLst/>
          </a:prstGeom>
        </p:spPr>
      </p:pic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159510E-8497-4A22-7FD1-152891BF5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5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11279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図 15">
            <a:extLst>
              <a:ext uri="{FF2B5EF4-FFF2-40B4-BE49-F238E27FC236}">
                <a16:creationId xmlns:a16="http://schemas.microsoft.com/office/drawing/2014/main" id="{053CB8D1-B372-B820-D244-865C44A9C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3365" y="979519"/>
            <a:ext cx="6571488" cy="4962144"/>
          </a:xfrm>
          <a:prstGeom prst="rect">
            <a:avLst/>
          </a:prstGeom>
        </p:spPr>
      </p:pic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333CA6AD-7DEC-472E-A05B-C59CB01F3F21}"/>
              </a:ext>
            </a:extLst>
          </p:cNvPr>
          <p:cNvCxnSpPr/>
          <p:nvPr/>
        </p:nvCxnSpPr>
        <p:spPr>
          <a:xfrm>
            <a:off x="-5080" y="553229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テキスト ボックス 113">
            <a:extLst>
              <a:ext uri="{FF2B5EF4-FFF2-40B4-BE49-F238E27FC236}">
                <a16:creationId xmlns:a16="http://schemas.microsoft.com/office/drawing/2014/main" id="{71EA066F-9D65-4B62-8995-6C2B7EE7B123}"/>
              </a:ext>
            </a:extLst>
          </p:cNvPr>
          <p:cNvSpPr txBox="1"/>
          <p:nvPr/>
        </p:nvSpPr>
        <p:spPr>
          <a:xfrm>
            <a:off x="3643063" y="23489"/>
            <a:ext cx="490587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Outline of the rate theory model</a:t>
            </a:r>
            <a:endParaRPr kumimoji="1" lang="ja-JP" altLang="en-US" sz="2600" dirty="0"/>
          </a:p>
        </p:txBody>
      </p:sp>
      <p:pic>
        <p:nvPicPr>
          <p:cNvPr id="138" name="図 137">
            <a:extLst>
              <a:ext uri="{FF2B5EF4-FFF2-40B4-BE49-F238E27FC236}">
                <a16:creationId xmlns:a16="http://schemas.microsoft.com/office/drawing/2014/main" id="{A2B41B31-C8EB-4A8A-B3AE-256173BD1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049" y="3248602"/>
            <a:ext cx="2809175" cy="2685441"/>
          </a:xfrm>
          <a:prstGeom prst="rect">
            <a:avLst/>
          </a:prstGeom>
        </p:spPr>
      </p:pic>
      <p:pic>
        <p:nvPicPr>
          <p:cNvPr id="139" name="図 138">
            <a:extLst>
              <a:ext uri="{FF2B5EF4-FFF2-40B4-BE49-F238E27FC236}">
                <a16:creationId xmlns:a16="http://schemas.microsoft.com/office/drawing/2014/main" id="{1C98B42A-EB7B-487F-8678-272678BFC4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875"/>
          <a:stretch/>
        </p:blipFill>
        <p:spPr>
          <a:xfrm>
            <a:off x="197513" y="923357"/>
            <a:ext cx="3679919" cy="1906072"/>
          </a:xfrm>
          <a:prstGeom prst="rect">
            <a:avLst/>
          </a:prstGeom>
        </p:spPr>
      </p:pic>
      <p:sp>
        <p:nvSpPr>
          <p:cNvPr id="140" name="テキスト ボックス 139">
            <a:extLst>
              <a:ext uri="{FF2B5EF4-FFF2-40B4-BE49-F238E27FC236}">
                <a16:creationId xmlns:a16="http://schemas.microsoft.com/office/drawing/2014/main" id="{714FC82A-A2A5-489D-9AB9-BB0054A0ABDF}"/>
              </a:ext>
            </a:extLst>
          </p:cNvPr>
          <p:cNvSpPr txBox="1"/>
          <p:nvPr/>
        </p:nvSpPr>
        <p:spPr>
          <a:xfrm>
            <a:off x="120953" y="589933"/>
            <a:ext cx="1874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u="sng" dirty="0"/>
              <a:t>Research target</a:t>
            </a:r>
          </a:p>
        </p:txBody>
      </p:sp>
      <p:sp>
        <p:nvSpPr>
          <p:cNvPr id="144" name="テキスト ボックス 143">
            <a:extLst>
              <a:ext uri="{FF2B5EF4-FFF2-40B4-BE49-F238E27FC236}">
                <a16:creationId xmlns:a16="http://schemas.microsoft.com/office/drawing/2014/main" id="{76092292-4D64-44F2-A146-C9D3545A0769}"/>
              </a:ext>
            </a:extLst>
          </p:cNvPr>
          <p:cNvSpPr txBox="1"/>
          <p:nvPr/>
        </p:nvSpPr>
        <p:spPr>
          <a:xfrm>
            <a:off x="3370345" y="1272811"/>
            <a:ext cx="1601708" cy="815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</a:pPr>
            <a:r>
              <a:rPr lang="en-US" altLang="ja-JP" sz="1400" dirty="0">
                <a:solidFill>
                  <a:srgbClr val="FF0000"/>
                </a:solidFill>
              </a:rPr>
              <a:t>The</a:t>
            </a:r>
            <a:r>
              <a:rPr kumimoji="1" lang="en-US" altLang="ja-JP" sz="1400" dirty="0">
                <a:solidFill>
                  <a:srgbClr val="FF0000"/>
                </a:solidFill>
              </a:rPr>
              <a:t> matrix of a </a:t>
            </a:r>
          </a:p>
          <a:p>
            <a:pPr>
              <a:spcBef>
                <a:spcPts val="300"/>
              </a:spcBef>
            </a:pPr>
            <a:r>
              <a:rPr lang="en-US" altLang="ja-JP" sz="1400" dirty="0">
                <a:solidFill>
                  <a:srgbClr val="FF0000"/>
                </a:solidFill>
              </a:rPr>
              <a:t>b</a:t>
            </a:r>
            <a:r>
              <a:rPr kumimoji="1" lang="en-US" altLang="ja-JP" sz="1400" dirty="0">
                <a:solidFill>
                  <a:srgbClr val="FF0000"/>
                </a:solidFill>
              </a:rPr>
              <a:t>lock component </a:t>
            </a:r>
          </a:p>
          <a:p>
            <a:pPr>
              <a:spcBef>
                <a:spcPts val="300"/>
              </a:spcBef>
            </a:pPr>
            <a:r>
              <a:rPr lang="en-US" altLang="ja-JP" sz="1400" dirty="0">
                <a:solidFill>
                  <a:srgbClr val="FF0000"/>
                </a:solidFill>
              </a:rPr>
              <a:t>of F82H</a:t>
            </a:r>
          </a:p>
        </p:txBody>
      </p:sp>
      <p:sp>
        <p:nvSpPr>
          <p:cNvPr id="145" name="テキスト ボックス 144">
            <a:extLst>
              <a:ext uri="{FF2B5EF4-FFF2-40B4-BE49-F238E27FC236}">
                <a16:creationId xmlns:a16="http://schemas.microsoft.com/office/drawing/2014/main" id="{DD34BAA8-E39C-4EC3-B9EE-FAEBF523D82B}"/>
              </a:ext>
            </a:extLst>
          </p:cNvPr>
          <p:cNvSpPr txBox="1"/>
          <p:nvPr/>
        </p:nvSpPr>
        <p:spPr>
          <a:xfrm>
            <a:off x="120953" y="2781954"/>
            <a:ext cx="4737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Reactions between </a:t>
            </a:r>
            <a:r>
              <a:rPr lang="en-US" altLang="ja-JP" u="sng" dirty="0"/>
              <a:t>defects during irradiation</a:t>
            </a:r>
            <a:endParaRPr kumimoji="1" lang="ja-JP" altLang="en-US" u="sng" dirty="0"/>
          </a:p>
        </p:txBody>
      </p:sp>
      <p:cxnSp>
        <p:nvCxnSpPr>
          <p:cNvPr id="148" name="直線コネクタ 147">
            <a:extLst>
              <a:ext uri="{FF2B5EF4-FFF2-40B4-BE49-F238E27FC236}">
                <a16:creationId xmlns:a16="http://schemas.microsoft.com/office/drawing/2014/main" id="{B6761730-6E20-41F5-8448-6A4E663D916D}"/>
              </a:ext>
            </a:extLst>
          </p:cNvPr>
          <p:cNvCxnSpPr>
            <a:cxnSpLocks/>
          </p:cNvCxnSpPr>
          <p:nvPr/>
        </p:nvCxnSpPr>
        <p:spPr>
          <a:xfrm>
            <a:off x="4858147" y="661372"/>
            <a:ext cx="0" cy="527267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テキスト ボックス 149">
            <a:extLst>
              <a:ext uri="{FF2B5EF4-FFF2-40B4-BE49-F238E27FC236}">
                <a16:creationId xmlns:a16="http://schemas.microsoft.com/office/drawing/2014/main" id="{3397E063-2D72-46A4-BF45-444C7518F4F6}"/>
              </a:ext>
            </a:extLst>
          </p:cNvPr>
          <p:cNvSpPr txBox="1"/>
          <p:nvPr/>
        </p:nvSpPr>
        <p:spPr>
          <a:xfrm>
            <a:off x="4900612" y="589933"/>
            <a:ext cx="5044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u="sng" dirty="0"/>
              <a:t>Nucleation and growth model of helium bubbles</a:t>
            </a:r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48659E7C-FEE3-464E-8608-2837799DA4E9}"/>
              </a:ext>
            </a:extLst>
          </p:cNvPr>
          <p:cNvSpPr txBox="1"/>
          <p:nvPr/>
        </p:nvSpPr>
        <p:spPr>
          <a:xfrm>
            <a:off x="151985" y="6013252"/>
            <a:ext cx="11877869" cy="720710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lang="en-US" altLang="ja-JP" sz="2000" dirty="0"/>
              <a:t>Simultaneous rate equations for point defects and their clusters were constructed. </a:t>
            </a:r>
          </a:p>
          <a:p>
            <a:pPr>
              <a:spcBef>
                <a:spcPts val="100"/>
              </a:spcBef>
            </a:pPr>
            <a:r>
              <a:rPr lang="en-US" altLang="ja-JP" sz="2000" dirty="0"/>
              <a:t>Then, about </a:t>
            </a:r>
            <a:r>
              <a:rPr lang="en-US" altLang="ja-JP" sz="2000" dirty="0">
                <a:solidFill>
                  <a:srgbClr val="FF0000"/>
                </a:solidFill>
              </a:rPr>
              <a:t>1,100 rate equations </a:t>
            </a:r>
            <a:r>
              <a:rPr lang="en-US" altLang="ja-JP" sz="2000" dirty="0"/>
              <a:t>were computationally solved with a ODE solver (</a:t>
            </a:r>
            <a:r>
              <a:rPr lang="en-US" altLang="ja-JP" sz="1400" dirty="0"/>
              <a:t>MATLAB/</a:t>
            </a:r>
            <a:r>
              <a:rPr lang="en-US" altLang="ja-JP" sz="1400" i="1" dirty="0"/>
              <a:t>MathWorks, Inc.</a:t>
            </a:r>
            <a:r>
              <a:rPr lang="en-US" altLang="ja-JP" sz="2000" dirty="0"/>
              <a:t>).</a:t>
            </a:r>
            <a:endParaRPr kumimoji="1" lang="ja-JP" altLang="en-US" sz="2000" dirty="0"/>
          </a:p>
        </p:txBody>
      </p:sp>
      <p:pic>
        <p:nvPicPr>
          <p:cNvPr id="4" name="図 3" descr="背景パターン&#10;&#10;自動的に生成された説明">
            <a:extLst>
              <a:ext uri="{FF2B5EF4-FFF2-40B4-BE49-F238E27FC236}">
                <a16:creationId xmlns:a16="http://schemas.microsoft.com/office/drawing/2014/main" id="{AC5BB288-0479-4AD6-ECDC-8E8AF6D66DF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6250" y="3151330"/>
            <a:ext cx="777558" cy="646557"/>
          </a:xfrm>
          <a:prstGeom prst="rect">
            <a:avLst/>
          </a:prstGeom>
        </p:spPr>
      </p:pic>
      <p:pic>
        <p:nvPicPr>
          <p:cNvPr id="6" name="図 5" descr="フルーツ が含まれている画像&#10;&#10;自動的に生成された説明">
            <a:extLst>
              <a:ext uri="{FF2B5EF4-FFF2-40B4-BE49-F238E27FC236}">
                <a16:creationId xmlns:a16="http://schemas.microsoft.com/office/drawing/2014/main" id="{BA7C45BD-7F83-C56C-4061-6A52A4E7D7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1383" y="3151330"/>
            <a:ext cx="725251" cy="669767"/>
          </a:xfrm>
          <a:prstGeom prst="rect">
            <a:avLst/>
          </a:prstGeom>
        </p:spPr>
      </p:pic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A81A05F5-9A6D-937C-648F-E8F27485E9B7}"/>
              </a:ext>
            </a:extLst>
          </p:cNvPr>
          <p:cNvSpPr txBox="1"/>
          <p:nvPr/>
        </p:nvSpPr>
        <p:spPr>
          <a:xfrm>
            <a:off x="10018675" y="2857205"/>
            <a:ext cx="5789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/>
              <a:t>DFT </a:t>
            </a:r>
            <a:endParaRPr kumimoji="1" lang="ja-JP" altLang="en-US" sz="14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AB3661B-5684-1C6E-BDA3-F2BB65293409}"/>
              </a:ext>
            </a:extLst>
          </p:cNvPr>
          <p:cNvSpPr txBox="1"/>
          <p:nvPr/>
        </p:nvSpPr>
        <p:spPr>
          <a:xfrm>
            <a:off x="10984641" y="2866732"/>
            <a:ext cx="51328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/>
              <a:t>MD</a:t>
            </a:r>
            <a:r>
              <a:rPr kumimoji="1" lang="en-US" altLang="ja-JP" sz="1400" dirty="0"/>
              <a:t> </a:t>
            </a:r>
            <a:endParaRPr kumimoji="1" lang="ja-JP" altLang="en-US" sz="1400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3DD3AAC7-1388-D811-6474-9EF1E5017090}"/>
              </a:ext>
            </a:extLst>
          </p:cNvPr>
          <p:cNvSpPr txBox="1"/>
          <p:nvPr/>
        </p:nvSpPr>
        <p:spPr>
          <a:xfrm>
            <a:off x="9846026" y="1651918"/>
            <a:ext cx="2284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solidFill>
                  <a:srgbClr val="FF0000"/>
                </a:solidFill>
              </a:rPr>
              <a:t>Vacancy binding energy</a:t>
            </a:r>
          </a:p>
          <a:p>
            <a:r>
              <a:rPr kumimoji="1" lang="en-US" altLang="ja-JP" sz="1200" dirty="0">
                <a:solidFill>
                  <a:srgbClr val="FF0000"/>
                </a:solidFill>
              </a:rPr>
              <a:t>(Parameter of thermal stability)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AAF3ADC9-2A80-5EC9-2C7A-416432E03B68}"/>
              </a:ext>
            </a:extLst>
          </p:cNvPr>
          <p:cNvSpPr txBox="1"/>
          <p:nvPr/>
        </p:nvSpPr>
        <p:spPr>
          <a:xfrm>
            <a:off x="9838024" y="3831376"/>
            <a:ext cx="2346717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i="1" dirty="0"/>
              <a:t>C. Domain &amp; C.S. Becquart, PRB 65 (2001) 024103. </a:t>
            </a:r>
          </a:p>
          <a:p>
            <a:r>
              <a:rPr lang="ja-JP" altLang="en-US" sz="700" i="1" dirty="0"/>
              <a:t>C.S. Becquart &amp; C. Domain, NIMB 202 (2003) 44.</a:t>
            </a:r>
          </a:p>
          <a:p>
            <a:r>
              <a:rPr lang="ja-JP" altLang="en-US" sz="700" i="1" dirty="0"/>
              <a:t>T. Seletskaia et al., PRL 94 (2005) 046403.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D672484-15C6-48E2-FF58-6D2CF382004D}"/>
              </a:ext>
            </a:extLst>
          </p:cNvPr>
          <p:cNvSpPr txBox="1"/>
          <p:nvPr/>
        </p:nvSpPr>
        <p:spPr>
          <a:xfrm>
            <a:off x="9838024" y="4199925"/>
            <a:ext cx="240357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700" i="1" dirty="0"/>
              <a:t>C.C. Fu et al., Nat. Mater. 4 (2005) 68.</a:t>
            </a:r>
          </a:p>
          <a:p>
            <a:r>
              <a:rPr lang="ja-JP" altLang="en-US" sz="700" i="1" dirty="0"/>
              <a:t>K. Morishita et al., Fusion. Sci. Technol. 44 (2003) 441.</a:t>
            </a:r>
          </a:p>
        </p:txBody>
      </p:sp>
      <p:sp>
        <p:nvSpPr>
          <p:cNvPr id="21" name="四角形: 角を丸くする 20">
            <a:extLst>
              <a:ext uri="{FF2B5EF4-FFF2-40B4-BE49-F238E27FC236}">
                <a16:creationId xmlns:a16="http://schemas.microsoft.com/office/drawing/2014/main" id="{0D82DFA6-3EDF-B6F3-F669-08224E58DF29}"/>
              </a:ext>
            </a:extLst>
          </p:cNvPr>
          <p:cNvSpPr/>
          <p:nvPr/>
        </p:nvSpPr>
        <p:spPr>
          <a:xfrm>
            <a:off x="9838024" y="1651918"/>
            <a:ext cx="2284600" cy="2903400"/>
          </a:xfrm>
          <a:prstGeom prst="roundRect">
            <a:avLst>
              <a:gd name="adj" fmla="val 3181"/>
            </a:avLst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BEE4930B-EED5-406A-FEA5-AA68D3059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6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47214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オブジェクト 7">
            <a:extLst>
              <a:ext uri="{FF2B5EF4-FFF2-40B4-BE49-F238E27FC236}">
                <a16:creationId xmlns:a16="http://schemas.microsoft.com/office/drawing/2014/main" id="{66631A87-B481-5990-6E51-2DD1E61B7C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184172"/>
              </p:ext>
            </p:extLst>
          </p:nvPr>
        </p:nvGraphicFramePr>
        <p:xfrm>
          <a:off x="551647" y="796792"/>
          <a:ext cx="3516313" cy="276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2" imgW="3905280" imgH="3080520" progId="Origin95.Graph">
                  <p:embed/>
                </p:oleObj>
              </mc:Choice>
              <mc:Fallback>
                <p:oleObj name="Graph" r:id="rId2" imgW="3905280" imgH="3080520" progId="Origin95.Graph">
                  <p:embed/>
                  <p:pic>
                    <p:nvPicPr>
                      <p:cNvPr id="5" name="オブジェクト 4">
                        <a:extLst>
                          <a:ext uri="{FF2B5EF4-FFF2-40B4-BE49-F238E27FC236}">
                            <a16:creationId xmlns:a16="http://schemas.microsoft.com/office/drawing/2014/main" id="{53676007-62C4-7079-7B86-CF5BE112824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51647" y="796792"/>
                        <a:ext cx="3516313" cy="276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矢印: 右 8">
            <a:extLst>
              <a:ext uri="{FF2B5EF4-FFF2-40B4-BE49-F238E27FC236}">
                <a16:creationId xmlns:a16="http://schemas.microsoft.com/office/drawing/2014/main" id="{CE190B0F-8D3F-F4FA-2FB7-3A407EE0DE64}"/>
              </a:ext>
            </a:extLst>
          </p:cNvPr>
          <p:cNvSpPr/>
          <p:nvPr/>
        </p:nvSpPr>
        <p:spPr>
          <a:xfrm rot="2224294">
            <a:off x="1299123" y="2233838"/>
            <a:ext cx="2578852" cy="372175"/>
          </a:xfrm>
          <a:prstGeom prst="rightArrow">
            <a:avLst/>
          </a:prstGeom>
          <a:gradFill>
            <a:gsLst>
              <a:gs pos="0">
                <a:schemeClr val="bg1"/>
              </a:gs>
              <a:gs pos="100000">
                <a:srgbClr val="5B9BD5">
                  <a:alpha val="40000"/>
                </a:srgb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C5A46CFE-AA27-383E-0A1A-F37340175388}"/>
              </a:ext>
            </a:extLst>
          </p:cNvPr>
          <p:cNvCxnSpPr/>
          <p:nvPr/>
        </p:nvCxnSpPr>
        <p:spPr>
          <a:xfrm>
            <a:off x="2958149" y="2290481"/>
            <a:ext cx="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1BCB816-98A9-5F4C-298F-03D71208FF13}"/>
              </a:ext>
            </a:extLst>
          </p:cNvPr>
          <p:cNvSpPr txBox="1"/>
          <p:nvPr/>
        </p:nvSpPr>
        <p:spPr>
          <a:xfrm>
            <a:off x="2129986" y="1870383"/>
            <a:ext cx="837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-7</a:t>
            </a:r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dpa/s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ED653FD-060B-7E9C-1E12-CD3A5D3EE8C5}"/>
              </a:ext>
            </a:extLst>
          </p:cNvPr>
          <p:cNvSpPr txBox="1"/>
          <p:nvPr/>
        </p:nvSpPr>
        <p:spPr>
          <a:xfrm>
            <a:off x="2883875" y="2554752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6979FDE-B22C-61DA-4BF1-B0DF3D0BDF7C}"/>
              </a:ext>
            </a:extLst>
          </p:cNvPr>
          <p:cNvCxnSpPr/>
          <p:nvPr/>
        </p:nvCxnSpPr>
        <p:spPr>
          <a:xfrm flipH="1">
            <a:off x="2756365" y="2772573"/>
            <a:ext cx="198202" cy="1545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92DA4C16-808F-B279-07E4-925B772815F7}"/>
              </a:ext>
            </a:extLst>
          </p:cNvPr>
          <p:cNvCxnSpPr/>
          <p:nvPr/>
        </p:nvCxnSpPr>
        <p:spPr>
          <a:xfrm flipH="1">
            <a:off x="2011282" y="2059911"/>
            <a:ext cx="198202" cy="1545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DDB23DB-0F9D-7CFE-2661-5715BB2BD5E9}"/>
              </a:ext>
            </a:extLst>
          </p:cNvPr>
          <p:cNvSpPr txBox="1"/>
          <p:nvPr/>
        </p:nvSpPr>
        <p:spPr>
          <a:xfrm>
            <a:off x="2404281" y="2150949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A7456453-ECE6-56FC-5B97-83BC78CE4781}"/>
              </a:ext>
            </a:extLst>
          </p:cNvPr>
          <p:cNvCxnSpPr/>
          <p:nvPr/>
        </p:nvCxnSpPr>
        <p:spPr>
          <a:xfrm flipH="1">
            <a:off x="2277919" y="2328756"/>
            <a:ext cx="198202" cy="1545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71419D-F5A8-7732-B6CB-5FBD5642358B}"/>
              </a:ext>
            </a:extLst>
          </p:cNvPr>
          <p:cNvSpPr txBox="1"/>
          <p:nvPr/>
        </p:nvSpPr>
        <p:spPr>
          <a:xfrm>
            <a:off x="2640675" y="2365241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-5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F31C96FD-E875-6BC9-CC78-C3237BE3A541}"/>
              </a:ext>
            </a:extLst>
          </p:cNvPr>
          <p:cNvCxnSpPr/>
          <p:nvPr/>
        </p:nvCxnSpPr>
        <p:spPr>
          <a:xfrm flipH="1">
            <a:off x="2514441" y="2583513"/>
            <a:ext cx="198202" cy="1545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9DDFA082-6555-6A1A-0942-62050C77C332}"/>
              </a:ext>
            </a:extLst>
          </p:cNvPr>
          <p:cNvSpPr txBox="1"/>
          <p:nvPr/>
        </p:nvSpPr>
        <p:spPr>
          <a:xfrm>
            <a:off x="3227885" y="2739921"/>
            <a:ext cx="44435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kumimoji="1" lang="en-US" altLang="ja-JP" sz="13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endParaRPr kumimoji="1" lang="ja-JP" alt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69EE6E73-FBFE-B757-C23B-C8A2A9A4EC70}"/>
              </a:ext>
            </a:extLst>
          </p:cNvPr>
          <p:cNvCxnSpPr/>
          <p:nvPr/>
        </p:nvCxnSpPr>
        <p:spPr>
          <a:xfrm flipH="1">
            <a:off x="3101893" y="2924371"/>
            <a:ext cx="198202" cy="154523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2B5D1533-73F3-69B6-F10C-BEFA865EA8FA}"/>
              </a:ext>
            </a:extLst>
          </p:cNvPr>
          <p:cNvSpPr txBox="1"/>
          <p:nvPr/>
        </p:nvSpPr>
        <p:spPr>
          <a:xfrm>
            <a:off x="965699" y="963733"/>
            <a:ext cx="39786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(a)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06BF4228-19FC-C6CC-A372-B1A04BD75A63}"/>
              </a:ext>
            </a:extLst>
          </p:cNvPr>
          <p:cNvSpPr txBox="1"/>
          <p:nvPr/>
        </p:nvSpPr>
        <p:spPr>
          <a:xfrm>
            <a:off x="3127710" y="1094200"/>
            <a:ext cx="6687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F82H</a:t>
            </a:r>
          </a:p>
          <a:p>
            <a:r>
              <a:rPr kumimoji="1" lang="en-US" altLang="ja-JP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dpa</a:t>
            </a:r>
          </a:p>
        </p:txBody>
      </p:sp>
      <p:graphicFrame>
        <p:nvGraphicFramePr>
          <p:cNvPr id="23" name="オブジェクト 22">
            <a:extLst>
              <a:ext uri="{FF2B5EF4-FFF2-40B4-BE49-F238E27FC236}">
                <a16:creationId xmlns:a16="http://schemas.microsoft.com/office/drawing/2014/main" id="{C8A60F2C-8B8F-A5B9-9473-D764BBAB39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6630588"/>
              </p:ext>
            </p:extLst>
          </p:nvPr>
        </p:nvGraphicFramePr>
        <p:xfrm>
          <a:off x="404803" y="3353831"/>
          <a:ext cx="4016375" cy="289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aph" r:id="rId4" imgW="4462200" imgH="3216960" progId="Origin95.Graph">
                  <p:embed/>
                </p:oleObj>
              </mc:Choice>
              <mc:Fallback>
                <p:oleObj name="Graph" r:id="rId4" imgW="4462200" imgH="3216960" progId="Origin95.Graph">
                  <p:embed/>
                  <p:pic>
                    <p:nvPicPr>
                      <p:cNvPr id="20" name="オブジェクト 19">
                        <a:extLst>
                          <a:ext uri="{FF2B5EF4-FFF2-40B4-BE49-F238E27FC236}">
                            <a16:creationId xmlns:a16="http://schemas.microsoft.com/office/drawing/2014/main" id="{F5ACC023-D659-AF1B-0787-0AECA13E71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4803" y="3353831"/>
                        <a:ext cx="4016375" cy="289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83B8EDEA-C5D5-8CBD-C271-DE8194AEF79A}"/>
              </a:ext>
            </a:extLst>
          </p:cNvPr>
          <p:cNvSpPr txBox="1"/>
          <p:nvPr/>
        </p:nvSpPr>
        <p:spPr>
          <a:xfrm>
            <a:off x="965699" y="3540400"/>
            <a:ext cx="409086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(b)</a:t>
            </a:r>
            <a:endParaRPr kumimoji="1" lang="ja-JP" alt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直線矢印コネクタ 24">
            <a:extLst>
              <a:ext uri="{FF2B5EF4-FFF2-40B4-BE49-F238E27FC236}">
                <a16:creationId xmlns:a16="http://schemas.microsoft.com/office/drawing/2014/main" id="{BC4DC5AD-33DD-9FAA-9114-C1474B953E6D}"/>
              </a:ext>
            </a:extLst>
          </p:cNvPr>
          <p:cNvCxnSpPr>
            <a:cxnSpLocks/>
          </p:cNvCxnSpPr>
          <p:nvPr/>
        </p:nvCxnSpPr>
        <p:spPr>
          <a:xfrm flipH="1">
            <a:off x="1141474" y="4506746"/>
            <a:ext cx="734267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72663348-5D6B-5528-60C3-569343985257}"/>
              </a:ext>
            </a:extLst>
          </p:cNvPr>
          <p:cNvCxnSpPr>
            <a:cxnSpLocks/>
          </p:cNvCxnSpPr>
          <p:nvPr/>
        </p:nvCxnSpPr>
        <p:spPr>
          <a:xfrm>
            <a:off x="3044400" y="4360696"/>
            <a:ext cx="865960" cy="0"/>
          </a:xfrm>
          <a:prstGeom prst="straightConnector1">
            <a:avLst/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C4B74115-F4DE-CDD4-C963-8B377A98E450}"/>
              </a:ext>
            </a:extLst>
          </p:cNvPr>
          <p:cNvSpPr txBox="1"/>
          <p:nvPr/>
        </p:nvSpPr>
        <p:spPr>
          <a:xfrm rot="16200000">
            <a:off x="-523143" y="1906023"/>
            <a:ext cx="226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Void swelling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(Δ</a:t>
            </a:r>
            <a:r>
              <a:rPr kumimoji="1" lang="en-US" altLang="ja-JP" sz="1400" i="1" dirty="0"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/</a:t>
            </a:r>
            <a:r>
              <a:rPr kumimoji="1" lang="en-US" altLang="ja-JP" sz="1400" i="1" dirty="0">
                <a:cs typeface="Times New Roman" panose="02020603050405020304" pitchFamily="18" charset="0"/>
              </a:rPr>
              <a:t>V</a:t>
            </a:r>
            <a:r>
              <a:rPr kumimoji="1" lang="en-US" altLang="ja-JP" sz="1400" baseline="-25000" dirty="0">
                <a:cs typeface="Times New Roman" panose="02020603050405020304" pitchFamily="18" charset="0"/>
              </a:rPr>
              <a:t>0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) [%]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D3230E09-21A5-9C65-91E3-D138005CE2A8}"/>
              </a:ext>
            </a:extLst>
          </p:cNvPr>
          <p:cNvSpPr txBox="1"/>
          <p:nvPr/>
        </p:nvSpPr>
        <p:spPr>
          <a:xfrm rot="16200000">
            <a:off x="-972445" y="4519739"/>
            <a:ext cx="289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Number density of voids [1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/m</a:t>
            </a:r>
            <a:r>
              <a:rPr kumimoji="1" lang="en-US" altLang="ja-JP" sz="1400" baseline="30000" dirty="0">
                <a:cs typeface="Times New Roman" panose="02020603050405020304" pitchFamily="18" charset="0"/>
              </a:rPr>
              <a:t>3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B0B58E58-DFBE-4410-DED7-1F39FF64763D}"/>
              </a:ext>
            </a:extLst>
          </p:cNvPr>
          <p:cNvSpPr txBox="1"/>
          <p:nvPr/>
        </p:nvSpPr>
        <p:spPr>
          <a:xfrm rot="16200000">
            <a:off x="3077497" y="4564200"/>
            <a:ext cx="248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Mean diameter of voids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[nm]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cxnSp>
        <p:nvCxnSpPr>
          <p:cNvPr id="46" name="直線コネクタ 45">
            <a:extLst>
              <a:ext uri="{FF2B5EF4-FFF2-40B4-BE49-F238E27FC236}">
                <a16:creationId xmlns:a16="http://schemas.microsoft.com/office/drawing/2014/main" id="{AF1B382A-BA49-325F-BE4D-161BA8457516}"/>
              </a:ext>
            </a:extLst>
          </p:cNvPr>
          <p:cNvCxnSpPr/>
          <p:nvPr/>
        </p:nvCxnSpPr>
        <p:spPr>
          <a:xfrm>
            <a:off x="0" y="55147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1D133F8-1E91-A781-EAA9-01765897AAFC}"/>
              </a:ext>
            </a:extLst>
          </p:cNvPr>
          <p:cNvSpPr txBox="1"/>
          <p:nvPr/>
        </p:nvSpPr>
        <p:spPr>
          <a:xfrm>
            <a:off x="4566945" y="868094"/>
            <a:ext cx="7306857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0975" indent="-180975">
              <a:buFont typeface="Wingdings" panose="05000000000000000000" pitchFamily="2" charset="2"/>
              <a:buChar char="Ø"/>
            </a:pPr>
            <a:r>
              <a:rPr lang="en-US" altLang="ja-JP" dirty="0"/>
              <a:t>V</a:t>
            </a:r>
            <a:r>
              <a:rPr lang="ja-JP" altLang="en-US" dirty="0"/>
              <a:t>oid swelling strongly depends on irradiation temperature and dose rate, and there is one unique peak temperature for each dose rate. </a:t>
            </a:r>
            <a:endParaRPr lang="en-US" altLang="ja-JP" dirty="0"/>
          </a:p>
          <a:p>
            <a:pPr marL="180975" indent="-180975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ja-JP" altLang="en-US" dirty="0"/>
              <a:t>As dose rate increases, the peak temperature shifts to higher temperatures and the peak swelling decreases</a:t>
            </a:r>
            <a:r>
              <a:rPr lang="en-US" altLang="ja-JP" dirty="0"/>
              <a:t>.</a:t>
            </a:r>
            <a:r>
              <a:rPr lang="ja-JP" altLang="en-US" dirty="0"/>
              <a:t> </a:t>
            </a:r>
            <a:endParaRPr lang="en-US" altLang="ja-JP" dirty="0"/>
          </a:p>
          <a:p>
            <a:pPr marL="180975" indent="-180975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 marL="180975" indent="-180975">
              <a:buFont typeface="Wingdings" panose="05000000000000000000" pitchFamily="2" charset="2"/>
              <a:buChar char="Ø"/>
            </a:pPr>
            <a:r>
              <a:rPr lang="en-US" altLang="ja-JP" dirty="0"/>
              <a:t>Peak swelling is determined by the void number density and size. </a:t>
            </a:r>
          </a:p>
          <a:p>
            <a:pPr marL="180975" indent="-180975">
              <a:buFont typeface="Wingdings" panose="05000000000000000000" pitchFamily="2" charset="2"/>
              <a:buChar char="Ø"/>
            </a:pPr>
            <a:endParaRPr lang="en-US" altLang="ja-JP" dirty="0"/>
          </a:p>
          <a:p>
            <a:pPr marL="180975" indent="-180975">
              <a:buFont typeface="Wingdings" panose="05000000000000000000" pitchFamily="2" charset="2"/>
              <a:buChar char="Ø"/>
            </a:pPr>
            <a:endParaRPr lang="en-US" altLang="ja-JP" dirty="0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CA2C4E58-AD1F-D48A-1C2D-D19B2117A81B}"/>
              </a:ext>
            </a:extLst>
          </p:cNvPr>
          <p:cNvSpPr txBox="1"/>
          <p:nvPr/>
        </p:nvSpPr>
        <p:spPr>
          <a:xfrm>
            <a:off x="1358375" y="6127090"/>
            <a:ext cx="23711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400" dirty="0">
                <a:latin typeface="+mj-lt"/>
                <a:cs typeface="Times New Roman" panose="02020603050405020304" pitchFamily="18" charset="0"/>
              </a:rPr>
              <a:t>Irradiation temperature [</a:t>
            </a:r>
            <a:r>
              <a:rPr lang="ja-JP" altLang="en-US" sz="1400" dirty="0">
                <a:latin typeface="+mj-lt"/>
                <a:cs typeface="Times New Roman" panose="02020603050405020304" pitchFamily="18" charset="0"/>
              </a:rPr>
              <a:t>℃</a:t>
            </a:r>
            <a:r>
              <a:rPr kumimoji="1" lang="en-US" altLang="ja-JP" sz="1400" dirty="0">
                <a:latin typeface="+mj-lt"/>
                <a:cs typeface="Times New Roman" panose="02020603050405020304" pitchFamily="18" charset="0"/>
              </a:rPr>
              <a:t>] </a:t>
            </a:r>
            <a:endParaRPr kumimoji="1" lang="ja-JP" altLang="en-US" sz="1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5" name="テキスト ボックス 54">
            <a:extLst>
              <a:ext uri="{FF2B5EF4-FFF2-40B4-BE49-F238E27FC236}">
                <a16:creationId xmlns:a16="http://schemas.microsoft.com/office/drawing/2014/main" id="{37A9451E-33AD-6F45-DEE9-3BF643C7DE7F}"/>
              </a:ext>
            </a:extLst>
          </p:cNvPr>
          <p:cNvSpPr txBox="1"/>
          <p:nvPr/>
        </p:nvSpPr>
        <p:spPr>
          <a:xfrm>
            <a:off x="1156327" y="44530"/>
            <a:ext cx="98883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/>
              <a:t>Irradiation temperature and dose rate dependence of void swelling</a:t>
            </a:r>
            <a:endParaRPr kumimoji="1" lang="ja-JP" altLang="en-US" sz="2500" dirty="0"/>
          </a:p>
        </p:txBody>
      </p:sp>
      <p:sp>
        <p:nvSpPr>
          <p:cNvPr id="135" name="正方形/長方形 134">
            <a:extLst>
              <a:ext uri="{FF2B5EF4-FFF2-40B4-BE49-F238E27FC236}">
                <a16:creationId xmlns:a16="http://schemas.microsoft.com/office/drawing/2014/main" id="{09FBCB4E-0784-B88D-422C-BF0223C62C14}"/>
              </a:ext>
            </a:extLst>
          </p:cNvPr>
          <p:cNvSpPr/>
          <p:nvPr/>
        </p:nvSpPr>
        <p:spPr>
          <a:xfrm>
            <a:off x="9574133" y="3565392"/>
            <a:ext cx="2079249" cy="4358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8650A3D-D448-E6EA-E93A-013AF5C7CD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71509" y="4747278"/>
            <a:ext cx="1163188" cy="1282929"/>
          </a:xfrm>
          <a:prstGeom prst="rect">
            <a:avLst/>
          </a:prstGeom>
        </p:spPr>
      </p:pic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7F3A32EC-B740-B65F-17D5-DDC7559A7C65}"/>
              </a:ext>
            </a:extLst>
          </p:cNvPr>
          <p:cNvSpPr/>
          <p:nvPr/>
        </p:nvSpPr>
        <p:spPr>
          <a:xfrm>
            <a:off x="4780804" y="3487990"/>
            <a:ext cx="574711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As dose rate increases, </a:t>
            </a:r>
          </a:p>
          <a:p>
            <a:pPr>
              <a:spcBef>
                <a:spcPts val="600"/>
              </a:spcBef>
            </a:pPr>
            <a:r>
              <a:rPr lang="en-US" altLang="ja-JP" dirty="0"/>
              <a:t>the vacancy concentration in the matrix becomes high;</a:t>
            </a:r>
          </a:p>
          <a:p>
            <a:pPr>
              <a:spcBef>
                <a:spcPts val="600"/>
              </a:spcBef>
            </a:pPr>
            <a:r>
              <a:rPr lang="en-US" altLang="ja-JP" dirty="0"/>
              <a:t>then, </a:t>
            </a:r>
            <a:r>
              <a:rPr lang="en-US" altLang="ja-JP" dirty="0">
                <a:solidFill>
                  <a:srgbClr val="FF0000"/>
                </a:solidFill>
              </a:rPr>
              <a:t>more vacancy inflow into bubbles</a:t>
            </a:r>
            <a:r>
              <a:rPr lang="en-US" altLang="ja-JP" dirty="0"/>
              <a:t>, resulting in </a:t>
            </a:r>
            <a:r>
              <a:rPr lang="en-US" altLang="ja-JP" dirty="0">
                <a:solidFill>
                  <a:srgbClr val="FF0000"/>
                </a:solidFill>
              </a:rPr>
              <a:t>enhancement of the “cavity nucleation”.</a:t>
            </a:r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EC46CBC-92F6-BDA2-C2E9-E8C7A2793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7</a:t>
            </a:fld>
            <a:endParaRPr lang="ja-JP" altLang="en-US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A31159F-D4CD-7BE3-6574-C81BB7D9F010}"/>
              </a:ext>
            </a:extLst>
          </p:cNvPr>
          <p:cNvSpPr txBox="1"/>
          <p:nvPr/>
        </p:nvSpPr>
        <p:spPr>
          <a:xfrm>
            <a:off x="1126234" y="687470"/>
            <a:ext cx="325907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1100" dirty="0">
                <a:latin typeface="+mj-lt"/>
                <a:cs typeface="Calibri" panose="020F0502020204030204" pitchFamily="34" charset="0"/>
              </a:rPr>
              <a:t>Y. Watanabe, </a:t>
            </a:r>
            <a:r>
              <a:rPr lang="en-US" altLang="ja-JP" sz="1100" dirty="0">
                <a:latin typeface="+mj-lt"/>
                <a:cs typeface="Calibri" panose="020F0502020204030204" pitchFamily="34" charset="0"/>
              </a:rPr>
              <a:t>et al. FED </a:t>
            </a:r>
            <a:r>
              <a:rPr lang="ja-JP" altLang="en-US" sz="1100" dirty="0">
                <a:latin typeface="+mj-lt"/>
                <a:cs typeface="Calibri" panose="020F0502020204030204" pitchFamily="34" charset="0"/>
              </a:rPr>
              <a:t>194 (2023) 113899.</a:t>
            </a:r>
          </a:p>
        </p:txBody>
      </p:sp>
    </p:spTree>
    <p:extLst>
      <p:ext uri="{BB962C8B-B14F-4D97-AF65-F5344CB8AC3E}">
        <p14:creationId xmlns:p14="http://schemas.microsoft.com/office/powerpoint/2010/main" val="3900207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233396E-0CB8-74A2-4B6D-617202A0F194}"/>
              </a:ext>
            </a:extLst>
          </p:cNvPr>
          <p:cNvCxnSpPr/>
          <p:nvPr/>
        </p:nvCxnSpPr>
        <p:spPr>
          <a:xfrm>
            <a:off x="-30480" y="541020"/>
            <a:ext cx="122224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図 37" descr="グラフ&#10;&#10;自動的に生成された説明">
            <a:extLst>
              <a:ext uri="{FF2B5EF4-FFF2-40B4-BE49-F238E27FC236}">
                <a16:creationId xmlns:a16="http://schemas.microsoft.com/office/drawing/2014/main" id="{D97E4231-25DD-A75E-D735-ED5515D1BA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05" b="4945"/>
          <a:stretch/>
        </p:blipFill>
        <p:spPr>
          <a:xfrm>
            <a:off x="254420" y="584497"/>
            <a:ext cx="4295518" cy="6238560"/>
          </a:xfrm>
          <a:prstGeom prst="rect">
            <a:avLst/>
          </a:prstGeom>
        </p:spPr>
      </p:pic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A7B5B695-993A-C9D1-22EA-8838866A29B3}"/>
              </a:ext>
            </a:extLst>
          </p:cNvPr>
          <p:cNvSpPr txBox="1"/>
          <p:nvPr/>
        </p:nvSpPr>
        <p:spPr>
          <a:xfrm>
            <a:off x="4602995" y="1027564"/>
            <a:ext cx="71810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dirty="0"/>
              <a:t>Peak temperature of void swelling shifts to higher temperatures with increasing He production rate.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endParaRPr kumimoji="1" lang="en-US" altLang="ja-JP" dirty="0"/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kumimoji="1" lang="en-US" altLang="ja-JP" dirty="0"/>
              <a:t>This is </a:t>
            </a:r>
            <a:r>
              <a:rPr lang="en-US" altLang="ja-JP" dirty="0"/>
              <a:t>due to </a:t>
            </a:r>
            <a:r>
              <a:rPr kumimoji="1" lang="en-US" altLang="ja-JP" dirty="0"/>
              <a:t>the increase in the number density and decrease in the size of bubbles associated with the nucleation enhancement by helium.</a:t>
            </a:r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04F99ADD-63AE-C002-8358-FAF01D9DD94B}"/>
              </a:ext>
            </a:extLst>
          </p:cNvPr>
          <p:cNvSpPr/>
          <p:nvPr/>
        </p:nvSpPr>
        <p:spPr>
          <a:xfrm>
            <a:off x="485871" y="769501"/>
            <a:ext cx="360525" cy="2428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EE797DD1-0D8C-1BF8-0A6D-E557EBFB7E46}"/>
              </a:ext>
            </a:extLst>
          </p:cNvPr>
          <p:cNvSpPr/>
          <p:nvPr/>
        </p:nvSpPr>
        <p:spPr>
          <a:xfrm>
            <a:off x="358664" y="3809072"/>
            <a:ext cx="360525" cy="226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742531AB-DA2A-B202-B6FF-A9C595EB8E57}"/>
              </a:ext>
            </a:extLst>
          </p:cNvPr>
          <p:cNvSpPr/>
          <p:nvPr/>
        </p:nvSpPr>
        <p:spPr>
          <a:xfrm>
            <a:off x="4283181" y="3863991"/>
            <a:ext cx="360525" cy="2260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67AF332A-415A-A5CF-3BB5-7D1675BEE175}"/>
              </a:ext>
            </a:extLst>
          </p:cNvPr>
          <p:cNvSpPr txBox="1"/>
          <p:nvPr/>
        </p:nvSpPr>
        <p:spPr>
          <a:xfrm rot="16200000">
            <a:off x="-437545" y="1647967"/>
            <a:ext cx="22607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Void swelling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(Δ</a:t>
            </a:r>
            <a:r>
              <a:rPr kumimoji="1" lang="en-US" altLang="ja-JP" sz="1400" i="1" dirty="0">
                <a:cs typeface="Times New Roman" panose="02020603050405020304" pitchFamily="18" charset="0"/>
              </a:rPr>
              <a:t>V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/</a:t>
            </a:r>
            <a:r>
              <a:rPr kumimoji="1" lang="en-US" altLang="ja-JP" sz="1400" i="1" dirty="0">
                <a:cs typeface="Times New Roman" panose="02020603050405020304" pitchFamily="18" charset="0"/>
              </a:rPr>
              <a:t>V</a:t>
            </a:r>
            <a:r>
              <a:rPr kumimoji="1" lang="en-US" altLang="ja-JP" sz="1400" baseline="-25000" dirty="0">
                <a:cs typeface="Times New Roman" panose="02020603050405020304" pitchFamily="18" charset="0"/>
              </a:rPr>
              <a:t>0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) [%]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03BF136-8243-C752-C7FC-6622C95B9640}"/>
              </a:ext>
            </a:extLst>
          </p:cNvPr>
          <p:cNvSpPr txBox="1"/>
          <p:nvPr/>
        </p:nvSpPr>
        <p:spPr>
          <a:xfrm rot="16200000">
            <a:off x="-909710" y="4723749"/>
            <a:ext cx="28972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Number density of voids [1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/m</a:t>
            </a:r>
            <a:r>
              <a:rPr kumimoji="1" lang="en-US" altLang="ja-JP" sz="1400" baseline="30000" dirty="0">
                <a:cs typeface="Times New Roman" panose="02020603050405020304" pitchFamily="18" charset="0"/>
              </a:rPr>
              <a:t>3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B4373F3B-4649-7A3B-ED12-DC58F2F37EC1}"/>
              </a:ext>
            </a:extLst>
          </p:cNvPr>
          <p:cNvSpPr txBox="1"/>
          <p:nvPr/>
        </p:nvSpPr>
        <p:spPr>
          <a:xfrm rot="16200000">
            <a:off x="3136697" y="4840464"/>
            <a:ext cx="24846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>
                <a:cs typeface="Times New Roman" panose="02020603050405020304" pitchFamily="18" charset="0"/>
              </a:rPr>
              <a:t>Mean diameter of voids </a:t>
            </a:r>
            <a:r>
              <a:rPr kumimoji="1" lang="en-US" altLang="ja-JP" sz="1400" dirty="0">
                <a:cs typeface="Times New Roman" panose="02020603050405020304" pitchFamily="18" charset="0"/>
              </a:rPr>
              <a:t>[nm]</a:t>
            </a:r>
            <a:endParaRPr kumimoji="1" lang="ja-JP" altLang="en-US" sz="1400" dirty="0">
              <a:cs typeface="Times New Roman" panose="02020603050405020304" pitchFamily="18" charset="0"/>
            </a:endParaRP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2DCA38E0-3369-49EE-F52F-F58463E4A5D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" r="-27881" b="-11199"/>
          <a:stretch/>
        </p:blipFill>
        <p:spPr>
          <a:xfrm>
            <a:off x="9269773" y="4477470"/>
            <a:ext cx="1189523" cy="135296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A003003E-0F96-9602-7D7F-1654C298A96E}"/>
              </a:ext>
            </a:extLst>
          </p:cNvPr>
          <p:cNvSpPr/>
          <p:nvPr/>
        </p:nvSpPr>
        <p:spPr>
          <a:xfrm>
            <a:off x="4868753" y="3306183"/>
            <a:ext cx="577342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As He production rate increases, </a:t>
            </a:r>
          </a:p>
          <a:p>
            <a:pPr>
              <a:spcBef>
                <a:spcPts val="600"/>
              </a:spcBef>
            </a:pPr>
            <a:r>
              <a:rPr lang="en-US" altLang="ja-JP" dirty="0"/>
              <a:t>the helium concentration in the matrix becomes high;</a:t>
            </a:r>
          </a:p>
          <a:p>
            <a:pPr>
              <a:spcBef>
                <a:spcPts val="600"/>
              </a:spcBef>
            </a:pPr>
            <a:r>
              <a:rPr lang="en-US" altLang="ja-JP" dirty="0"/>
              <a:t>then, </a:t>
            </a:r>
            <a:r>
              <a:rPr lang="en-US" altLang="ja-JP" dirty="0">
                <a:solidFill>
                  <a:srgbClr val="FF0000"/>
                </a:solidFill>
              </a:rPr>
              <a:t>more helium inflow into bubbles</a:t>
            </a:r>
            <a:r>
              <a:rPr lang="en-US" altLang="ja-JP" dirty="0"/>
              <a:t>, resulting in </a:t>
            </a:r>
            <a:r>
              <a:rPr lang="en-US" altLang="ja-JP" dirty="0">
                <a:solidFill>
                  <a:srgbClr val="FF0000"/>
                </a:solidFill>
              </a:rPr>
              <a:t>enhancement of the “cavity nucleation”.</a:t>
            </a:r>
          </a:p>
        </p:txBody>
      </p:sp>
      <p:sp>
        <p:nvSpPr>
          <p:cNvPr id="21" name="スライド番号プレースホルダー 20">
            <a:extLst>
              <a:ext uri="{FF2B5EF4-FFF2-40B4-BE49-F238E27FC236}">
                <a16:creationId xmlns:a16="http://schemas.microsoft.com/office/drawing/2014/main" id="{A2935D8A-3B5B-4257-4E5B-4411B6093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8</a:t>
            </a:fld>
            <a:endParaRPr lang="ja-JP" altLang="en-US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1431663-1D14-89D9-3D63-FBB9B31B9231}"/>
              </a:ext>
            </a:extLst>
          </p:cNvPr>
          <p:cNvSpPr txBox="1"/>
          <p:nvPr/>
        </p:nvSpPr>
        <p:spPr>
          <a:xfrm>
            <a:off x="582207" y="54477"/>
            <a:ext cx="1109777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500" dirty="0"/>
              <a:t>Irradiation temperature and He production rate dependence of void swelling</a:t>
            </a:r>
            <a:endParaRPr kumimoji="1" lang="ja-JP" altLang="en-US" sz="2500" dirty="0"/>
          </a:p>
        </p:txBody>
      </p:sp>
    </p:spTree>
    <p:extLst>
      <p:ext uri="{BB962C8B-B14F-4D97-AF65-F5344CB8AC3E}">
        <p14:creationId xmlns:p14="http://schemas.microsoft.com/office/powerpoint/2010/main" val="1931658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線コネクタ 6">
            <a:extLst>
              <a:ext uri="{FF2B5EF4-FFF2-40B4-BE49-F238E27FC236}">
                <a16:creationId xmlns:a16="http://schemas.microsoft.com/office/drawing/2014/main" id="{11051049-9FB8-3BAA-BF61-1BBE542A03B7}"/>
              </a:ext>
            </a:extLst>
          </p:cNvPr>
          <p:cNvCxnSpPr/>
          <p:nvPr/>
        </p:nvCxnSpPr>
        <p:spPr>
          <a:xfrm>
            <a:off x="0" y="551478"/>
            <a:ext cx="12192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D85CA5F-C9A6-A5F5-3DBD-744A01C98ECD}"/>
              </a:ext>
            </a:extLst>
          </p:cNvPr>
          <p:cNvSpPr txBox="1"/>
          <p:nvPr/>
        </p:nvSpPr>
        <p:spPr>
          <a:xfrm>
            <a:off x="2607416" y="23315"/>
            <a:ext cx="699145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600" dirty="0"/>
              <a:t>How strong is helium effect on void swelling?</a:t>
            </a:r>
            <a:endParaRPr kumimoji="1" lang="ja-JP" altLang="en-US" sz="2600" dirty="0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84D7938-7D3A-C9CD-F784-DAFB937B99E7}"/>
              </a:ext>
            </a:extLst>
          </p:cNvPr>
          <p:cNvSpPr txBox="1"/>
          <p:nvPr/>
        </p:nvSpPr>
        <p:spPr>
          <a:xfrm>
            <a:off x="259557" y="4597505"/>
            <a:ext cx="11672886" cy="2154436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sz="1900" dirty="0"/>
              <a:t>The calculation </a:t>
            </a:r>
            <a:r>
              <a:rPr lang="en-US" altLang="ja-JP" sz="1900" dirty="0"/>
              <a:t>indicates that </a:t>
            </a:r>
          </a:p>
          <a:p>
            <a:pPr>
              <a:spcBef>
                <a:spcPts val="600"/>
              </a:spcBef>
            </a:pPr>
            <a:r>
              <a:rPr lang="en-US" altLang="ja-JP" sz="1900" dirty="0"/>
              <a:t>- at around 20 dpa, there is no significant difference for the peak temperature and peak swelling between   </a:t>
            </a:r>
          </a:p>
          <a:p>
            <a:r>
              <a:rPr lang="en-US" altLang="ja-JP" sz="1900" dirty="0"/>
              <a:t>  fission(HFIR/FFTF) and fusion DEMO: He effects is small.  </a:t>
            </a:r>
          </a:p>
          <a:p>
            <a:pPr>
              <a:spcBef>
                <a:spcPts val="800"/>
              </a:spcBef>
            </a:pPr>
            <a:r>
              <a:rPr lang="en-US" altLang="ja-JP" sz="1900" dirty="0"/>
              <a:t>- larger dpa, He effect becomes stronger and significant difference appeared.</a:t>
            </a:r>
          </a:p>
          <a:p>
            <a:pPr>
              <a:spcBef>
                <a:spcPts val="800"/>
              </a:spcBef>
            </a:pPr>
            <a:r>
              <a:rPr lang="en-US" altLang="ja-JP" sz="1900" dirty="0"/>
              <a:t>- the peak temperature </a:t>
            </a:r>
            <a:r>
              <a:rPr kumimoji="1" lang="en-US" altLang="ja-JP" sz="1900" dirty="0"/>
              <a:t>at 60 dpa in fusion DEMO is about 20 </a:t>
            </a:r>
            <a:r>
              <a:rPr kumimoji="1" lang="ja-JP" altLang="en-US" sz="1900" dirty="0"/>
              <a:t>℃ </a:t>
            </a:r>
            <a:r>
              <a:rPr kumimoji="1" lang="en-US" altLang="ja-JP" sz="1900" dirty="0"/>
              <a:t>higher than that in the fission; </a:t>
            </a:r>
          </a:p>
          <a:p>
            <a:r>
              <a:rPr lang="en-US" altLang="ja-JP" sz="1900" dirty="0"/>
              <a:t>  the peak swelling is 15 % larger. </a:t>
            </a:r>
            <a:endParaRPr kumimoji="1" lang="en-US" altLang="ja-JP" sz="1900" dirty="0"/>
          </a:p>
        </p:txBody>
      </p:sp>
      <p:sp>
        <p:nvSpPr>
          <p:cNvPr id="67" name="スライド番号プレースホルダー 66">
            <a:extLst>
              <a:ext uri="{FF2B5EF4-FFF2-40B4-BE49-F238E27FC236}">
                <a16:creationId xmlns:a16="http://schemas.microsoft.com/office/drawing/2014/main" id="{41C69D0D-9BA4-F662-B499-21B608F43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41A2F3-84B6-45D2-BD7B-3F19644C76A8}" type="slidenum">
              <a:rPr lang="ja-JP" altLang="en-US" smtClean="0"/>
              <a:pPr/>
              <a:t>9</a:t>
            </a:fld>
            <a:endParaRPr lang="ja-JP" altLang="en-US" dirty="0"/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C2500BF3-A1F1-6C8A-4678-61556B7DF6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299" y="577121"/>
            <a:ext cx="4532376" cy="3774948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2CEAA5E9-271E-6B3C-7FAF-2F314B069A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2162" y="605683"/>
            <a:ext cx="7168896" cy="375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37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1.4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1590</TotalTime>
  <Words>1579</Words>
  <Application>Microsoft Office PowerPoint</Application>
  <PresentationFormat>ワイド画面</PresentationFormat>
  <Paragraphs>176</Paragraphs>
  <Slides>11</Slides>
  <Notes>6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11</vt:i4>
      </vt:variant>
    </vt:vector>
  </HeadingPairs>
  <TitlesOfParts>
    <vt:vector size="17" baseType="lpstr">
      <vt:lpstr>游ゴシック</vt:lpstr>
      <vt:lpstr>Arial</vt:lpstr>
      <vt:lpstr>Times New Roman</vt:lpstr>
      <vt:lpstr>Wingdings</vt:lpstr>
      <vt:lpstr>Office テーマ</vt:lpstr>
      <vt:lpstr>Graph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Watanabe Yoshiyuki</dc:creator>
  <cp:lastModifiedBy>Watanabe Yoshiyuki</cp:lastModifiedBy>
  <cp:revision>125</cp:revision>
  <dcterms:created xsi:type="dcterms:W3CDTF">2023-07-29T00:18:00Z</dcterms:created>
  <dcterms:modified xsi:type="dcterms:W3CDTF">2023-10-19T00:18:21Z</dcterms:modified>
</cp:coreProperties>
</file>