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3" r:id="rId3"/>
    <p:sldId id="271" r:id="rId4"/>
    <p:sldId id="284" r:id="rId5"/>
    <p:sldId id="282" r:id="rId6"/>
    <p:sldId id="286" r:id="rId7"/>
    <p:sldId id="288" r:id="rId8"/>
    <p:sldId id="280" r:id="rId9"/>
    <p:sldId id="272" r:id="rId10"/>
    <p:sldId id="278" r:id="rId11"/>
  </p:sldIdLst>
  <p:sldSz cx="9144000" cy="5143500" type="screen16x9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99"/>
    <a:srgbClr val="66FFFF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 autoAdjust="0"/>
    <p:restoredTop sz="96327" autoAdjust="0"/>
  </p:normalViewPr>
  <p:slideViewPr>
    <p:cSldViewPr showGuides="1">
      <p:cViewPr varScale="1">
        <p:scale>
          <a:sx n="155" d="100"/>
          <a:sy n="155" d="100"/>
        </p:scale>
        <p:origin x="354" y="138"/>
      </p:cViewPr>
      <p:guideLst>
        <p:guide orient="horz" pos="71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834" y="-96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/>
          <a:lstStyle>
            <a:lvl1pPr algn="l">
              <a:defRPr sz="1300"/>
            </a:lvl1pPr>
          </a:lstStyle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8537" y="0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/>
          <a:lstStyle>
            <a:lvl1pPr algn="r">
              <a:defRPr sz="1300"/>
            </a:lvl1pPr>
          </a:lstStyle>
          <a:p>
            <a:fld id="{15B2C45A-E869-45FE-B529-AF49C0F3C669}" type="datetimeFigureOut">
              <a:rPr lang="en-GB" smtClean="0">
                <a:latin typeface="Arial" panose="020B0604020202020204" pitchFamily="34" charset="0"/>
              </a:rPr>
              <a:pPr/>
              <a:t>05/07/2024</a:t>
            </a:fld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3662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 anchor="b"/>
          <a:lstStyle>
            <a:lvl1pPr algn="l">
              <a:defRPr sz="1300"/>
            </a:lvl1pPr>
          </a:lstStyle>
          <a:p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8537" y="9443662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 anchor="b"/>
          <a:lstStyle>
            <a:lvl1pPr algn="r">
              <a:defRPr sz="1300"/>
            </a:lvl1pPr>
          </a:lstStyle>
          <a:p>
            <a:fld id="{A1166760-0E69-430F-A97F-08802152DB5E}" type="slidenum">
              <a:rPr lang="en-GB" smtClean="0">
                <a:latin typeface="Arial" panose="020B0604020202020204" pitchFamily="34" charset="0"/>
              </a:rPr>
              <a:pPr/>
              <a:t>‹Nr.›</a:t>
            </a:fld>
            <a:endParaRPr lang="en-GB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649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/>
          <a:lstStyle>
            <a:lvl1pPr algn="l">
              <a:defRPr sz="13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7" y="0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/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F93E6C17-F35F-4654-8DE9-B693AC206066}" type="datetimeFigureOut">
              <a:rPr lang="en-GB" smtClean="0"/>
              <a:pPr/>
              <a:t>05/07/2024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30" tIns="47865" rIns="95730" bIns="4786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5730" tIns="47865" rIns="95730" bIns="47865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 anchor="b"/>
          <a:lstStyle>
            <a:lvl1pPr algn="l">
              <a:defRPr sz="13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7" y="9443662"/>
            <a:ext cx="2951850" cy="497126"/>
          </a:xfrm>
          <a:prstGeom prst="rect">
            <a:avLst/>
          </a:prstGeom>
        </p:spPr>
        <p:txBody>
          <a:bodyPr vert="horz" lIns="95730" tIns="47865" rIns="95730" bIns="47865" rtlCol="0" anchor="b"/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49027E0A-1465-4A40-B1D5-9126D49509F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348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3219822"/>
            <a:ext cx="4392488" cy="324036"/>
          </a:xfrm>
        </p:spPr>
        <p:txBody>
          <a:bodyPr>
            <a:normAutofit/>
          </a:bodyPr>
          <a:lstStyle>
            <a:lvl1pPr marL="0" indent="0" algn="l">
              <a:buNone/>
              <a:defRPr sz="2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</a:t>
            </a:r>
            <a:r>
              <a:rPr lang="en-US"/>
              <a:t>of presenter</a:t>
            </a:r>
            <a:endParaRPr lang="en-US" dirty="0"/>
          </a:p>
        </p:txBody>
      </p:sp>
      <p:sp>
        <p:nvSpPr>
          <p:cNvPr id="5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155578" y="-342899"/>
            <a:ext cx="10763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395539" y="4268763"/>
            <a:ext cx="1295375" cy="67925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Logo of presenter</a:t>
            </a:r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724129" y="4245936"/>
            <a:ext cx="3168352" cy="7020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8230283" y="30189673"/>
            <a:ext cx="9924896" cy="1336231"/>
            <a:chOff x="18230283" y="40396912"/>
            <a:chExt cx="9924896" cy="1781641"/>
          </a:xfrm>
        </p:grpSpPr>
        <p:sp>
          <p:nvSpPr>
            <p:cNvPr id="10" name="Rectangle 9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8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3" name="Picture 12" descr="EuropeanFlag-stars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18382683" y="30303973"/>
            <a:ext cx="9924896" cy="1336231"/>
            <a:chOff x="18230283" y="40396912"/>
            <a:chExt cx="9924896" cy="1781641"/>
          </a:xfrm>
        </p:grpSpPr>
        <p:sp>
          <p:nvSpPr>
            <p:cNvPr id="15" name="Rectangle 14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8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6" name="Picture 15" descr="EuropeanFlag-stars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18535083" y="30418273"/>
            <a:ext cx="9924896" cy="1336231"/>
            <a:chOff x="18230283" y="40396912"/>
            <a:chExt cx="9924896" cy="1781641"/>
          </a:xfrm>
        </p:grpSpPr>
        <p:sp>
          <p:nvSpPr>
            <p:cNvPr id="18" name="Rectangle 17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8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19" name="Picture 18" descr="EuropeanFlag-stars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18687483" y="30532573"/>
            <a:ext cx="9924896" cy="1336231"/>
            <a:chOff x="18230283" y="40396912"/>
            <a:chExt cx="9924896" cy="1781641"/>
          </a:xfrm>
        </p:grpSpPr>
        <p:sp>
          <p:nvSpPr>
            <p:cNvPr id="21" name="Rectangle 20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1718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8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22" name="Picture 21" descr="EuropeanFlag-stars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pic>
        <p:nvPicPr>
          <p:cNvPr id="24" name="Bild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7348"/>
          <a:stretch/>
        </p:blipFill>
        <p:spPr>
          <a:xfrm>
            <a:off x="0" y="0"/>
            <a:ext cx="9144000" cy="4176000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811F0D9A-94BA-EE48-9317-87017801B2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750" y="4295411"/>
            <a:ext cx="3627746" cy="74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9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92912"/>
            <a:ext cx="7128792" cy="3429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672408"/>
          </a:xfrm>
        </p:spPr>
        <p:txBody>
          <a:bodyPr/>
          <a:lstStyle>
            <a:lvl1pPr marL="342892" indent="-342892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31" indent="-285743"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2" indent="-228594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pic>
        <p:nvPicPr>
          <p:cNvPr id="7" name="Picture 6" descr="EurofusionDisc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70181"/>
            <a:ext cx="367958" cy="373990"/>
          </a:xfrm>
          <a:prstGeom prst="rect">
            <a:avLst/>
          </a:prstGeom>
        </p:spPr>
      </p:pic>
      <p:pic>
        <p:nvPicPr>
          <p:cNvPr id="9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7" y="43947"/>
            <a:ext cx="924271" cy="45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783D23D-5DD0-88DA-B6D2-A8310559AABC}"/>
              </a:ext>
            </a:extLst>
          </p:cNvPr>
          <p:cNvSpPr txBox="1">
            <a:spLocks/>
          </p:cNvSpPr>
          <p:nvPr userDrawn="1"/>
        </p:nvSpPr>
        <p:spPr>
          <a:xfrm>
            <a:off x="467545" y="4876006"/>
            <a:ext cx="8240228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de-DE" sz="1000" dirty="0"/>
              <a:t>N. Holstein</a:t>
            </a:r>
            <a:r>
              <a:rPr lang="pl-PL" sz="1000" dirty="0"/>
              <a:t> </a:t>
            </a:r>
            <a:r>
              <a:rPr lang="en-GB" sz="1000" dirty="0"/>
              <a:t>| </a:t>
            </a:r>
            <a:r>
              <a:rPr lang="de-DE" sz="1000" dirty="0"/>
              <a:t>TM 17</a:t>
            </a:r>
            <a:r>
              <a:rPr lang="en-GB" sz="1000" dirty="0"/>
              <a:t> | </a:t>
            </a:r>
            <a:r>
              <a:rPr lang="de-DE" sz="1000" dirty="0"/>
              <a:t>2024</a:t>
            </a:r>
            <a:r>
              <a:rPr lang="pl-PL" sz="1000" dirty="0"/>
              <a:t> </a:t>
            </a:r>
            <a:r>
              <a:rPr lang="en-GB" sz="1000" dirty="0"/>
              <a:t>| Page </a:t>
            </a:r>
            <a:fld id="{4F66EC46-2A95-4ACB-80B2-DCC2083C3903}" type="slidenum">
              <a:rPr lang="en-GB" sz="1000"/>
              <a:pPr algn="r">
                <a:defRPr/>
              </a:pPr>
              <a:t>‹Nr.›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9697516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92912"/>
            <a:ext cx="7128792" cy="3429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pic>
        <p:nvPicPr>
          <p:cNvPr id="7" name="Picture 6" descr="EurofusionDisc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70181"/>
            <a:ext cx="367958" cy="373990"/>
          </a:xfrm>
          <a:prstGeom prst="rect">
            <a:avLst/>
          </a:prstGeom>
        </p:spPr>
      </p:pic>
      <p:pic>
        <p:nvPicPr>
          <p:cNvPr id="9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7" y="43947"/>
            <a:ext cx="924271" cy="45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866950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EB1851A-CFBC-47C7-80F8-04FF84B1759D}" type="datetimeFigureOut">
              <a:rPr lang="en-GB" smtClean="0"/>
              <a:pPr/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A6D9FA1-99C7-4910-8E32-B85D378B0060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64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25084" y="1563638"/>
            <a:ext cx="7920881" cy="1349099"/>
          </a:xfrm>
        </p:spPr>
        <p:txBody>
          <a:bodyPr>
            <a:noAutofit/>
          </a:bodyPr>
          <a:lstStyle/>
          <a:p>
            <a:pPr algn="just">
              <a:lnSpc>
                <a:spcPts val="3200"/>
              </a:lnSpc>
            </a:pPr>
            <a:r>
              <a:rPr lang="en-US" sz="2200" b="1" dirty="0">
                <a:latin typeface="+mn-lt"/>
              </a:rPr>
              <a:t>Design and execution of experimental tests on the online Hydrogen Sensor in relevant conditions 2023</a:t>
            </a:r>
            <a:r>
              <a:rPr lang="pl-PL" sz="3200" dirty="0">
                <a:latin typeface="+mn-lt"/>
              </a:rPr>
              <a:t>						</a:t>
            </a:r>
            <a:r>
              <a:rPr lang="de-DE" sz="3200" dirty="0">
                <a:latin typeface="+mn-lt"/>
              </a:rPr>
              <a:t>			  </a:t>
            </a:r>
            <a:r>
              <a:rPr lang="de-DE" sz="1800" b="0" dirty="0">
                <a:latin typeface="+mn-lt"/>
              </a:rPr>
              <a:t>TM17</a:t>
            </a:r>
            <a:r>
              <a:rPr lang="pl-PL" sz="1800" b="0" dirty="0">
                <a:latin typeface="+mn-lt"/>
              </a:rPr>
              <a:t> | </a:t>
            </a:r>
            <a:r>
              <a:rPr lang="de-DE" sz="1800" b="0" dirty="0">
                <a:latin typeface="+mn-lt"/>
              </a:rPr>
              <a:t>05/07/2024</a:t>
            </a:r>
            <a:endParaRPr lang="en-US" sz="1800" b="0" dirty="0">
              <a:latin typeface="+mn-lt"/>
            </a:endParaRPr>
          </a:p>
        </p:txBody>
      </p:sp>
      <p:sp>
        <p:nvSpPr>
          <p:cNvPr id="9" name="Podtytuł 18"/>
          <p:cNvSpPr>
            <a:spLocks noGrp="1"/>
          </p:cNvSpPr>
          <p:nvPr>
            <p:ph type="subTitle" idx="1"/>
          </p:nvPr>
        </p:nvSpPr>
        <p:spPr>
          <a:xfrm>
            <a:off x="512108" y="3175094"/>
            <a:ext cx="3425642" cy="778948"/>
          </a:xfrm>
        </p:spPr>
        <p:txBody>
          <a:bodyPr>
            <a:normAutofit lnSpcReduction="10000"/>
          </a:bodyPr>
          <a:lstStyle/>
          <a:p>
            <a:r>
              <a:rPr lang="de-DE" b="0" dirty="0">
                <a:latin typeface="+mn-lt"/>
              </a:rPr>
              <a:t>Nils Holstein, KIT  </a:t>
            </a:r>
          </a:p>
          <a:p>
            <a:r>
              <a:rPr lang="de-DE" b="0" i="1" dirty="0">
                <a:solidFill>
                  <a:srgbClr val="FFFF00"/>
                </a:solidFill>
                <a:latin typeface="+mn-lt"/>
              </a:rPr>
              <a:t>IAM-AWP-KOR-FMT</a:t>
            </a:r>
            <a:endParaRPr lang="pl-PL" b="0" i="1" dirty="0">
              <a:solidFill>
                <a:srgbClr val="FFFF00"/>
              </a:solidFill>
              <a:latin typeface="+mn-lt"/>
            </a:endParaRPr>
          </a:p>
        </p:txBody>
      </p:sp>
      <p:grpSp>
        <p:nvGrpSpPr>
          <p:cNvPr id="10" name="Grupo 27">
            <a:extLst>
              <a:ext uri="{FF2B5EF4-FFF2-40B4-BE49-F238E27FC236}">
                <a16:creationId xmlns:a16="http://schemas.microsoft.com/office/drawing/2014/main" id="{BF00F64F-79CE-403C-9A86-755EC6FB1CBE}"/>
              </a:ext>
            </a:extLst>
          </p:cNvPr>
          <p:cNvGrpSpPr/>
          <p:nvPr/>
        </p:nvGrpSpPr>
        <p:grpSpPr>
          <a:xfrm>
            <a:off x="413353" y="4279632"/>
            <a:ext cx="3870615" cy="716537"/>
            <a:chOff x="459333" y="1340768"/>
            <a:chExt cx="4930237" cy="1332871"/>
          </a:xfrm>
        </p:grpSpPr>
        <p:pic>
          <p:nvPicPr>
            <p:cNvPr id="11" name="Imagen 28">
              <a:extLst>
                <a:ext uri="{FF2B5EF4-FFF2-40B4-BE49-F238E27FC236}">
                  <a16:creationId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12" name="Imagen 29" descr="Forma&#10;&#10;Descripción generada automáticamente">
              <a:extLst>
                <a:ext uri="{FF2B5EF4-FFF2-40B4-BE49-F238E27FC236}">
                  <a16:creationId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13" name="Imagen 3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14" name="Imagen 31" descr="Dibujo de un animal con la boca abierta&#10;&#10;Descripción generada automáticamente con confianza baja">
              <a:extLst>
                <a:ext uri="{FF2B5EF4-FFF2-40B4-BE49-F238E27FC236}">
                  <a16:creationId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15" name="Imagen 32" descr="Logotipo&#10;&#10;Descripción generada automáticamente con confianza baja">
              <a:extLst>
                <a:ext uri="{FF2B5EF4-FFF2-40B4-BE49-F238E27FC236}">
                  <a16:creationId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16" name="Imagen 33" descr="Imagen que contiene Forma&#10;&#10;Descripción generada automáticamente">
              <a:extLst>
                <a:ext uri="{FF2B5EF4-FFF2-40B4-BE49-F238E27FC236}">
                  <a16:creationId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17" name="Imagen 34">
              <a:extLst>
                <a:ext uri="{FF2B5EF4-FFF2-40B4-BE49-F238E27FC236}">
                  <a16:creationId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18" name="Imagen 35" descr="Icono&#10;&#10;Descripción generada automáticamente">
              <a:extLst>
                <a:ext uri="{FF2B5EF4-FFF2-40B4-BE49-F238E27FC236}">
                  <a16:creationId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19" name="Imagen 36" descr="Icono&#10;&#10;Descripción generada automáticamente">
              <a:extLst>
                <a:ext uri="{FF2B5EF4-FFF2-40B4-BE49-F238E27FC236}">
                  <a16:creationId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20" name="Imagen 37">
              <a:extLst>
                <a:ext uri="{FF2B5EF4-FFF2-40B4-BE49-F238E27FC236}">
                  <a16:creationId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21" name="Imagen 38" descr="Logotipo&#10;&#10;Descripción generada automáticamente">
              <a:extLst>
                <a:ext uri="{FF2B5EF4-FFF2-40B4-BE49-F238E27FC236}">
                  <a16:creationId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22" name="Imagen 39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23" name="Imagen 40" descr="Logotipo&#10;&#10;Descripción generada automáticamente">
              <a:extLst>
                <a:ext uri="{FF2B5EF4-FFF2-40B4-BE49-F238E27FC236}">
                  <a16:creationId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24" name="Imagen 41" descr="Icono&#10;&#10;Descripción generada automáticamente">
              <a:extLst>
                <a:ext uri="{FF2B5EF4-FFF2-40B4-BE49-F238E27FC236}">
                  <a16:creationId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25" name="Imagen 42" descr="Patrón de fondo&#10;&#10;Descripción generada automáticamente">
              <a:extLst>
                <a:ext uri="{FF2B5EF4-FFF2-40B4-BE49-F238E27FC236}">
                  <a16:creationId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26" name="Imagen 43">
              <a:extLst>
                <a:ext uri="{FF2B5EF4-FFF2-40B4-BE49-F238E27FC236}">
                  <a16:creationId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27" name="Imagen 44" descr="Imagen que contiene firmar, texto, objeto, reloj&#10;&#10;Descripción generada automáticamente">
              <a:extLst>
                <a:ext uri="{FF2B5EF4-FFF2-40B4-BE49-F238E27FC236}">
                  <a16:creationId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  <p:pic>
        <p:nvPicPr>
          <p:cNvPr id="28" name="Obraz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4493745"/>
            <a:ext cx="576064" cy="24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02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083155" y="1111198"/>
            <a:ext cx="686977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DE" altLang="de-DE" sz="27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Thank</a:t>
            </a:r>
            <a:r>
              <a:rPr lang="de-DE" altLang="de-DE" sz="27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de-DE" altLang="de-DE" sz="27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You</a:t>
            </a:r>
            <a:r>
              <a:rPr lang="de-DE" altLang="de-DE" sz="27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de-DE" altLang="de-DE" sz="27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for</a:t>
            </a:r>
            <a:r>
              <a:rPr lang="de-DE" altLang="de-DE" sz="27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de-DE" altLang="de-DE" sz="27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Your</a:t>
            </a:r>
            <a:r>
              <a:rPr lang="de-DE" altLang="de-DE" sz="27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de-DE" altLang="de-DE" sz="27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attention</a:t>
            </a:r>
            <a:r>
              <a:rPr lang="de-DE" altLang="de-DE" sz="27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9" y="1707655"/>
            <a:ext cx="4418525" cy="237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39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3DAAE-1C05-0381-A11E-047065E9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TM#17 2023, </a:t>
            </a:r>
            <a:r>
              <a:rPr lang="de-DE" dirty="0" err="1"/>
              <a:t>Subtask</a:t>
            </a:r>
            <a:r>
              <a:rPr lang="de-DE" dirty="0"/>
              <a:t> 5.4.5.1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9CF1C4-19FD-A6AB-835B-5282C0D80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67" y="2194413"/>
            <a:ext cx="3079850" cy="265543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18BD0AA-472F-B1A9-CEB3-8B359D27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043" y="670010"/>
            <a:ext cx="3973210" cy="264468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00493CD-F993-CE59-1E8F-BFA645817CDE}"/>
              </a:ext>
            </a:extLst>
          </p:cNvPr>
          <p:cNvSpPr/>
          <p:nvPr/>
        </p:nvSpPr>
        <p:spPr>
          <a:xfrm>
            <a:off x="4427984" y="2283718"/>
            <a:ext cx="5040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0911AA1-CBD9-BA10-933D-E4276019200F}"/>
              </a:ext>
            </a:extLst>
          </p:cNvPr>
          <p:cNvSpPr txBox="1"/>
          <p:nvPr/>
        </p:nvSpPr>
        <p:spPr>
          <a:xfrm>
            <a:off x="2051720" y="9875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B778884-7F91-3F09-29D9-FA04667D6FF0}"/>
              </a:ext>
            </a:extLst>
          </p:cNvPr>
          <p:cNvSpPr txBox="1"/>
          <p:nvPr/>
        </p:nvSpPr>
        <p:spPr>
          <a:xfrm>
            <a:off x="382599" y="563229"/>
            <a:ext cx="32468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</a:t>
            </a:r>
            <a:r>
              <a:rPr lang="en-US" b="1" dirty="0"/>
              <a:t>Overview TM#17</a:t>
            </a:r>
          </a:p>
          <a:p>
            <a:r>
              <a:rPr lang="en-US" dirty="0"/>
              <a:t>1 Reduced sensor diameter</a:t>
            </a:r>
          </a:p>
          <a:p>
            <a:r>
              <a:rPr lang="en-US" dirty="0"/>
              <a:t>2 Rotating Lithium Electrode</a:t>
            </a:r>
          </a:p>
          <a:p>
            <a:r>
              <a:rPr lang="en-US" dirty="0"/>
              <a:t>3 H-Isotope measuring approach</a:t>
            </a:r>
          </a:p>
          <a:p>
            <a:r>
              <a:rPr lang="en-US" dirty="0"/>
              <a:t>4 LITEC considerations	</a:t>
            </a:r>
            <a:endParaRPr lang="de-DE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0C9A151-C017-87C5-D1CC-5ED8EAEEFA02}"/>
              </a:ext>
            </a:extLst>
          </p:cNvPr>
          <p:cNvSpPr/>
          <p:nvPr/>
        </p:nvSpPr>
        <p:spPr>
          <a:xfrm>
            <a:off x="1207981" y="4455582"/>
            <a:ext cx="936104" cy="374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11E57FAD-C503-4D94-D372-F93B7049F01A}"/>
              </a:ext>
            </a:extLst>
          </p:cNvPr>
          <p:cNvCxnSpPr>
            <a:cxnSpLocks/>
            <a:stCxn id="36" idx="1"/>
          </p:cNvCxnSpPr>
          <p:nvPr/>
        </p:nvCxnSpPr>
        <p:spPr>
          <a:xfrm flipH="1" flipV="1">
            <a:off x="4788024" y="2571750"/>
            <a:ext cx="1557372" cy="1126765"/>
          </a:xfrm>
          <a:prstGeom prst="line">
            <a:avLst/>
          </a:prstGeom>
          <a:ln w="19050">
            <a:solidFill>
              <a:srgbClr val="008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9712F0FA-66E1-5B66-FA6F-FBFAFD72D94E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1586849" y="4347999"/>
            <a:ext cx="2986984" cy="308305"/>
          </a:xfrm>
          <a:prstGeom prst="line">
            <a:avLst/>
          </a:prstGeom>
          <a:ln w="19050">
            <a:solidFill>
              <a:srgbClr val="008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4C1A7499-BC2E-A996-2377-1FB3F643C2D1}"/>
              </a:ext>
            </a:extLst>
          </p:cNvPr>
          <p:cNvCxnSpPr>
            <a:cxnSpLocks/>
            <a:stCxn id="40" idx="1"/>
          </p:cNvCxnSpPr>
          <p:nvPr/>
        </p:nvCxnSpPr>
        <p:spPr>
          <a:xfrm flipH="1" flipV="1">
            <a:off x="1763688" y="3852371"/>
            <a:ext cx="3529880" cy="117362"/>
          </a:xfrm>
          <a:prstGeom prst="line">
            <a:avLst/>
          </a:prstGeom>
          <a:ln w="19050">
            <a:solidFill>
              <a:srgbClr val="008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6DAE6F57-D459-E12A-A9DC-13565CFCC442}"/>
              </a:ext>
            </a:extLst>
          </p:cNvPr>
          <p:cNvSpPr txBox="1"/>
          <p:nvPr/>
        </p:nvSpPr>
        <p:spPr>
          <a:xfrm>
            <a:off x="6345396" y="3544626"/>
            <a:ext cx="2113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i="1" dirty="0">
                <a:solidFill>
                  <a:schemeClr val="accent5">
                    <a:lumMod val="50000"/>
                  </a:schemeClr>
                </a:solidFill>
              </a:rPr>
              <a:t>▪ </a:t>
            </a:r>
            <a:r>
              <a:rPr lang="de-DE" sz="1400" b="1" i="1" dirty="0" err="1">
                <a:solidFill>
                  <a:schemeClr val="accent5">
                    <a:lumMod val="50000"/>
                  </a:schemeClr>
                </a:solidFill>
              </a:rPr>
              <a:t>flow</a:t>
            </a:r>
            <a:r>
              <a:rPr lang="de-DE" sz="14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de-DE" sz="1400" b="1" i="1" dirty="0" err="1">
                <a:solidFill>
                  <a:schemeClr val="accent5">
                    <a:lumMod val="50000"/>
                  </a:schemeClr>
                </a:solidFill>
              </a:rPr>
              <a:t>dynamics</a:t>
            </a:r>
            <a:r>
              <a:rPr lang="de-DE" sz="1400" b="1" i="1" dirty="0">
                <a:solidFill>
                  <a:schemeClr val="accent5">
                    <a:lumMod val="50000"/>
                  </a:schemeClr>
                </a:solidFill>
              </a:rPr>
              <a:t> RE // Li-H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47C59ECD-582A-8B50-AAF4-F26472B33068}"/>
              </a:ext>
            </a:extLst>
          </p:cNvPr>
          <p:cNvSpPr txBox="1"/>
          <p:nvPr/>
        </p:nvSpPr>
        <p:spPr>
          <a:xfrm>
            <a:off x="4573833" y="4194110"/>
            <a:ext cx="1126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i="1" dirty="0">
                <a:solidFill>
                  <a:schemeClr val="accent5">
                    <a:lumMod val="50000"/>
                  </a:schemeClr>
                </a:solidFill>
              </a:rPr>
              <a:t>▪ geometries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7E41DEA9-3938-CE20-C768-364B1F0A94F4}"/>
              </a:ext>
            </a:extLst>
          </p:cNvPr>
          <p:cNvSpPr txBox="1"/>
          <p:nvPr/>
        </p:nvSpPr>
        <p:spPr>
          <a:xfrm>
            <a:off x="5293568" y="3815844"/>
            <a:ext cx="13833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i="1" dirty="0">
                <a:solidFill>
                  <a:schemeClr val="accent5">
                    <a:lumMod val="50000"/>
                  </a:schemeClr>
                </a:solidFill>
              </a:rPr>
              <a:t>▪ H-D </a:t>
            </a:r>
            <a:r>
              <a:rPr lang="de-DE" sz="1400" b="1" i="1" dirty="0" err="1">
                <a:solidFill>
                  <a:schemeClr val="accent5">
                    <a:lumMod val="50000"/>
                  </a:schemeClr>
                </a:solidFill>
              </a:rPr>
              <a:t>exchanges</a:t>
            </a:r>
            <a:endParaRPr lang="de-DE" sz="14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2A507857-77A1-8B65-3E7B-6183DB7EF177}"/>
              </a:ext>
            </a:extLst>
          </p:cNvPr>
          <p:cNvSpPr txBox="1"/>
          <p:nvPr/>
        </p:nvSpPr>
        <p:spPr>
          <a:xfrm>
            <a:off x="5566710" y="4572376"/>
            <a:ext cx="3363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[</a:t>
            </a:r>
            <a:r>
              <a:rPr lang="de-DE" sz="1200" dirty="0" err="1"/>
              <a:t>Ref</a:t>
            </a:r>
            <a:r>
              <a:rPr lang="de-DE" sz="1200" dirty="0"/>
              <a:t>.: </a:t>
            </a:r>
            <a:r>
              <a:rPr lang="de-DE" sz="1200" dirty="0" err="1"/>
              <a:t>details</a:t>
            </a:r>
            <a:r>
              <a:rPr lang="de-DE" sz="1200" dirty="0"/>
              <a:t> </a:t>
            </a:r>
            <a:r>
              <a:rPr lang="de-DE" sz="1200" dirty="0" err="1"/>
              <a:t>see</a:t>
            </a:r>
            <a:r>
              <a:rPr lang="de-DE" sz="1200" dirty="0"/>
              <a:t> </a:t>
            </a:r>
            <a:r>
              <a:rPr lang="de-DE" sz="1200" dirty="0" err="1"/>
              <a:t>document</a:t>
            </a:r>
            <a:r>
              <a:rPr lang="de-DE" sz="1200" dirty="0"/>
              <a:t> </a:t>
            </a:r>
            <a:r>
              <a:rPr lang="de-DE" sz="1200" b="1" dirty="0">
                <a:solidFill>
                  <a:srgbClr val="003399"/>
                </a:solidFill>
              </a:rPr>
              <a:t>EFDA_D_2PK42W</a:t>
            </a:r>
            <a:r>
              <a:rPr lang="de-DE" sz="1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97521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1.1 ECHSLL-Series 04 </a:t>
            </a:r>
            <a:r>
              <a:rPr lang="de-DE" alt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current</a:t>
            </a: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de-DE" alt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reduced</a:t>
            </a: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geometries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WE head size/diameter, Nb-membrane thickness; </a:t>
            </a:r>
            <a:endParaRPr lang="en-US" altLang="de-DE" sz="1350" i="1" dirty="0">
              <a:solidFill>
                <a:srgbClr val="FF0000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  <p:sp>
        <p:nvSpPr>
          <p:cNvPr id="24" name="Fußzeilenplatzhalter 3"/>
          <p:cNvSpPr txBox="1">
            <a:spLocks/>
          </p:cNvSpPr>
          <p:nvPr/>
        </p:nvSpPr>
        <p:spPr>
          <a:xfrm>
            <a:off x="467545" y="4876006"/>
            <a:ext cx="8240228" cy="201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de-DE" dirty="0"/>
              <a:t>N. Holstein</a:t>
            </a:r>
            <a:r>
              <a:rPr lang="pl-PL" dirty="0"/>
              <a:t> </a:t>
            </a:r>
            <a:r>
              <a:rPr lang="en-GB" dirty="0"/>
              <a:t>| </a:t>
            </a:r>
            <a:r>
              <a:rPr lang="de-DE" dirty="0"/>
              <a:t>TM 17</a:t>
            </a:r>
            <a:r>
              <a:rPr lang="en-GB" dirty="0"/>
              <a:t> | </a:t>
            </a:r>
            <a:r>
              <a:rPr lang="de-DE" dirty="0"/>
              <a:t>Jul. 24 2024</a:t>
            </a:r>
            <a:r>
              <a:rPr lang="pl-PL" dirty="0"/>
              <a:t> </a:t>
            </a:r>
            <a:r>
              <a:rPr lang="en-GB" dirty="0"/>
              <a:t>| Page </a:t>
            </a:r>
            <a:fld id="{4F66EC46-2A95-4ACB-80B2-DCC2083C3903}" type="slidenum">
              <a:rPr lang="en-GB"/>
              <a:pPr algn="r">
                <a:defRPr/>
              </a:pPr>
              <a:t>3</a:t>
            </a:fld>
            <a:endParaRPr lang="en-GB" dirty="0"/>
          </a:p>
        </p:txBody>
      </p:sp>
      <p:grpSp>
        <p:nvGrpSpPr>
          <p:cNvPr id="300" name="Gruppieren 299">
            <a:extLst>
              <a:ext uri="{FF2B5EF4-FFF2-40B4-BE49-F238E27FC236}">
                <a16:creationId xmlns:a16="http://schemas.microsoft.com/office/drawing/2014/main" id="{0D41FB32-30C0-D204-65F9-B227D856130A}"/>
              </a:ext>
            </a:extLst>
          </p:cNvPr>
          <p:cNvGrpSpPr/>
          <p:nvPr/>
        </p:nvGrpSpPr>
        <p:grpSpPr>
          <a:xfrm>
            <a:off x="1429205" y="2787774"/>
            <a:ext cx="5751365" cy="603355"/>
            <a:chOff x="1429205" y="2832355"/>
            <a:chExt cx="5751365" cy="603355"/>
          </a:xfrm>
        </p:grpSpPr>
        <p:pic>
          <p:nvPicPr>
            <p:cNvPr id="277" name="Grafik 276">
              <a:extLst>
                <a:ext uri="{FF2B5EF4-FFF2-40B4-BE49-F238E27FC236}">
                  <a16:creationId xmlns:a16="http://schemas.microsoft.com/office/drawing/2014/main" id="{057C79D0-1063-6A33-5EA6-1CF2BDE62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9205" y="2832355"/>
              <a:ext cx="5751365" cy="603355"/>
            </a:xfrm>
            <a:prstGeom prst="rect">
              <a:avLst/>
            </a:prstGeom>
          </p:spPr>
        </p:pic>
        <p:sp>
          <p:nvSpPr>
            <p:cNvPr id="278" name="Rechteck 277">
              <a:extLst>
                <a:ext uri="{FF2B5EF4-FFF2-40B4-BE49-F238E27FC236}">
                  <a16:creationId xmlns:a16="http://schemas.microsoft.com/office/drawing/2014/main" id="{C07D2040-2B16-ED91-07CF-55A4EF4ABAEE}"/>
                </a:ext>
              </a:extLst>
            </p:cNvPr>
            <p:cNvSpPr/>
            <p:nvPr/>
          </p:nvSpPr>
          <p:spPr>
            <a:xfrm>
              <a:off x="1452275" y="2945733"/>
              <a:ext cx="194304" cy="37730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 dirty="0"/>
            </a:p>
          </p:txBody>
        </p:sp>
        <p:sp>
          <p:nvSpPr>
            <p:cNvPr id="279" name="Rechteck 278">
              <a:extLst>
                <a:ext uri="{FF2B5EF4-FFF2-40B4-BE49-F238E27FC236}">
                  <a16:creationId xmlns:a16="http://schemas.microsoft.com/office/drawing/2014/main" id="{E50E3127-657F-84CA-CFA0-E007C82B2119}"/>
                </a:ext>
              </a:extLst>
            </p:cNvPr>
            <p:cNvSpPr/>
            <p:nvPr/>
          </p:nvSpPr>
          <p:spPr>
            <a:xfrm>
              <a:off x="1642938" y="3012724"/>
              <a:ext cx="290923" cy="53528"/>
            </a:xfrm>
            <a:prstGeom prst="rect">
              <a:avLst/>
            </a:prstGeom>
            <a:solidFill>
              <a:schemeClr val="bg1">
                <a:lumMod val="50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0" name="Rechteck 279">
              <a:extLst>
                <a:ext uri="{FF2B5EF4-FFF2-40B4-BE49-F238E27FC236}">
                  <a16:creationId xmlns:a16="http://schemas.microsoft.com/office/drawing/2014/main" id="{FC991729-80E9-FF3A-B095-713DB8957C7F}"/>
                </a:ext>
              </a:extLst>
            </p:cNvPr>
            <p:cNvSpPr/>
            <p:nvPr/>
          </p:nvSpPr>
          <p:spPr>
            <a:xfrm>
              <a:off x="1642938" y="3222004"/>
              <a:ext cx="290924" cy="45217"/>
            </a:xfrm>
            <a:prstGeom prst="rect">
              <a:avLst/>
            </a:prstGeom>
            <a:solidFill>
              <a:schemeClr val="bg1">
                <a:lumMod val="50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1" name="Rechteck 280">
              <a:extLst>
                <a:ext uri="{FF2B5EF4-FFF2-40B4-BE49-F238E27FC236}">
                  <a16:creationId xmlns:a16="http://schemas.microsoft.com/office/drawing/2014/main" id="{9276618E-BAC2-A3F6-116C-CCC6FB605091}"/>
                </a:ext>
              </a:extLst>
            </p:cNvPr>
            <p:cNvSpPr/>
            <p:nvPr/>
          </p:nvSpPr>
          <p:spPr>
            <a:xfrm>
              <a:off x="2328617" y="2850170"/>
              <a:ext cx="491373" cy="57986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2" name="Rechteck 131">
              <a:extLst>
                <a:ext uri="{FF2B5EF4-FFF2-40B4-BE49-F238E27FC236}">
                  <a16:creationId xmlns:a16="http://schemas.microsoft.com/office/drawing/2014/main" id="{DF498060-6B49-DA0E-CDA7-F73F5D9C65A0}"/>
                </a:ext>
              </a:extLst>
            </p:cNvPr>
            <p:cNvSpPr/>
            <p:nvPr/>
          </p:nvSpPr>
          <p:spPr>
            <a:xfrm>
              <a:off x="2819990" y="2935442"/>
              <a:ext cx="2193212" cy="407824"/>
            </a:xfrm>
            <a:custGeom>
              <a:avLst/>
              <a:gdLst>
                <a:gd name="connsiteX0" fmla="*/ 0 w 6155614"/>
                <a:gd name="connsiteY0" fmla="*/ 0 h 1225029"/>
                <a:gd name="connsiteX1" fmla="*/ 6155614 w 6155614"/>
                <a:gd name="connsiteY1" fmla="*/ 0 h 1225029"/>
                <a:gd name="connsiteX2" fmla="*/ 6155614 w 6155614"/>
                <a:gd name="connsiteY2" fmla="*/ 1225029 h 1225029"/>
                <a:gd name="connsiteX3" fmla="*/ 0 w 6155614"/>
                <a:gd name="connsiteY3" fmla="*/ 1225029 h 1225029"/>
                <a:gd name="connsiteX4" fmla="*/ 0 w 6155614"/>
                <a:gd name="connsiteY4" fmla="*/ 0 h 1225029"/>
                <a:gd name="connsiteX0" fmla="*/ 0 w 6155614"/>
                <a:gd name="connsiteY0" fmla="*/ 5610 h 1230639"/>
                <a:gd name="connsiteX1" fmla="*/ 6155614 w 6155614"/>
                <a:gd name="connsiteY1" fmla="*/ 0 h 1230639"/>
                <a:gd name="connsiteX2" fmla="*/ 6155614 w 6155614"/>
                <a:gd name="connsiteY2" fmla="*/ 1230639 h 1230639"/>
                <a:gd name="connsiteX3" fmla="*/ 0 w 6155614"/>
                <a:gd name="connsiteY3" fmla="*/ 1230639 h 1230639"/>
                <a:gd name="connsiteX4" fmla="*/ 0 w 6155614"/>
                <a:gd name="connsiteY4" fmla="*/ 5610 h 1230639"/>
                <a:gd name="connsiteX0" fmla="*/ 0 w 6155614"/>
                <a:gd name="connsiteY0" fmla="*/ 5610 h 1230639"/>
                <a:gd name="connsiteX1" fmla="*/ 6155614 w 6155614"/>
                <a:gd name="connsiteY1" fmla="*/ 0 h 1230639"/>
                <a:gd name="connsiteX2" fmla="*/ 6151997 w 6155614"/>
                <a:gd name="connsiteY2" fmla="*/ 136726 h 1230639"/>
                <a:gd name="connsiteX3" fmla="*/ 6155614 w 6155614"/>
                <a:gd name="connsiteY3" fmla="*/ 1230639 h 1230639"/>
                <a:gd name="connsiteX4" fmla="*/ 0 w 6155614"/>
                <a:gd name="connsiteY4" fmla="*/ 1230639 h 1230639"/>
                <a:gd name="connsiteX5" fmla="*/ 0 w 6155614"/>
                <a:gd name="connsiteY5" fmla="*/ 5610 h 1230639"/>
                <a:gd name="connsiteX0" fmla="*/ 0 w 6155614"/>
                <a:gd name="connsiteY0" fmla="*/ 9130 h 1234159"/>
                <a:gd name="connsiteX1" fmla="*/ 6011751 w 6155614"/>
                <a:gd name="connsiteY1" fmla="*/ 0 h 1234159"/>
                <a:gd name="connsiteX2" fmla="*/ 6155614 w 6155614"/>
                <a:gd name="connsiteY2" fmla="*/ 3520 h 1234159"/>
                <a:gd name="connsiteX3" fmla="*/ 6151997 w 6155614"/>
                <a:gd name="connsiteY3" fmla="*/ 140246 h 1234159"/>
                <a:gd name="connsiteX4" fmla="*/ 6155614 w 6155614"/>
                <a:gd name="connsiteY4" fmla="*/ 1234159 h 1234159"/>
                <a:gd name="connsiteX5" fmla="*/ 0 w 6155614"/>
                <a:gd name="connsiteY5" fmla="*/ 1234159 h 1234159"/>
                <a:gd name="connsiteX6" fmla="*/ 0 w 6155614"/>
                <a:gd name="connsiteY6" fmla="*/ 9130 h 1234159"/>
                <a:gd name="connsiteX0" fmla="*/ 0 w 6155614"/>
                <a:gd name="connsiteY0" fmla="*/ 9130 h 1234159"/>
                <a:gd name="connsiteX1" fmla="*/ 6011751 w 6155614"/>
                <a:gd name="connsiteY1" fmla="*/ 0 h 1234159"/>
                <a:gd name="connsiteX2" fmla="*/ 6151997 w 6155614"/>
                <a:gd name="connsiteY2" fmla="*/ 140246 h 1234159"/>
                <a:gd name="connsiteX3" fmla="*/ 6155614 w 6155614"/>
                <a:gd name="connsiteY3" fmla="*/ 1234159 h 1234159"/>
                <a:gd name="connsiteX4" fmla="*/ 0 w 6155614"/>
                <a:gd name="connsiteY4" fmla="*/ 1234159 h 1234159"/>
                <a:gd name="connsiteX5" fmla="*/ 0 w 6155614"/>
                <a:gd name="connsiteY5" fmla="*/ 9130 h 1234159"/>
                <a:gd name="connsiteX0" fmla="*/ 0 w 6155614"/>
                <a:gd name="connsiteY0" fmla="*/ 9130 h 1234159"/>
                <a:gd name="connsiteX1" fmla="*/ 6011751 w 6155614"/>
                <a:gd name="connsiteY1" fmla="*/ 0 h 1234159"/>
                <a:gd name="connsiteX2" fmla="*/ 6151997 w 6155614"/>
                <a:gd name="connsiteY2" fmla="*/ 140246 h 1234159"/>
                <a:gd name="connsiteX3" fmla="*/ 6155614 w 6155614"/>
                <a:gd name="connsiteY3" fmla="*/ 1234159 h 1234159"/>
                <a:gd name="connsiteX4" fmla="*/ 5997881 w 6155614"/>
                <a:gd name="connsiteY4" fmla="*/ 1232834 h 1234159"/>
                <a:gd name="connsiteX5" fmla="*/ 0 w 6155614"/>
                <a:gd name="connsiteY5" fmla="*/ 1234159 h 1234159"/>
                <a:gd name="connsiteX6" fmla="*/ 0 w 6155614"/>
                <a:gd name="connsiteY6" fmla="*/ 9130 h 1234159"/>
                <a:gd name="connsiteX0" fmla="*/ 0 w 6166783"/>
                <a:gd name="connsiteY0" fmla="*/ 9130 h 1234159"/>
                <a:gd name="connsiteX1" fmla="*/ 6011751 w 6166783"/>
                <a:gd name="connsiteY1" fmla="*/ 0 h 1234159"/>
                <a:gd name="connsiteX2" fmla="*/ 6151997 w 6166783"/>
                <a:gd name="connsiteY2" fmla="*/ 140246 h 1234159"/>
                <a:gd name="connsiteX3" fmla="*/ 6153630 w 6166783"/>
                <a:gd name="connsiteY3" fmla="*/ 1102206 h 1234159"/>
                <a:gd name="connsiteX4" fmla="*/ 6155614 w 6166783"/>
                <a:gd name="connsiteY4" fmla="*/ 1234159 h 1234159"/>
                <a:gd name="connsiteX5" fmla="*/ 5997881 w 6166783"/>
                <a:gd name="connsiteY5" fmla="*/ 1232834 h 1234159"/>
                <a:gd name="connsiteX6" fmla="*/ 0 w 6166783"/>
                <a:gd name="connsiteY6" fmla="*/ 1234159 h 1234159"/>
                <a:gd name="connsiteX7" fmla="*/ 0 w 6166783"/>
                <a:gd name="connsiteY7" fmla="*/ 9130 h 1234159"/>
                <a:gd name="connsiteX0" fmla="*/ 0 w 6491303"/>
                <a:gd name="connsiteY0" fmla="*/ 9130 h 1234159"/>
                <a:gd name="connsiteX1" fmla="*/ 6011751 w 6491303"/>
                <a:gd name="connsiteY1" fmla="*/ 0 h 1234159"/>
                <a:gd name="connsiteX2" fmla="*/ 6151997 w 6491303"/>
                <a:gd name="connsiteY2" fmla="*/ 140246 h 1234159"/>
                <a:gd name="connsiteX3" fmla="*/ 6153630 w 6491303"/>
                <a:gd name="connsiteY3" fmla="*/ 1102206 h 1234159"/>
                <a:gd name="connsiteX4" fmla="*/ 5997881 w 6491303"/>
                <a:gd name="connsiteY4" fmla="*/ 1232834 h 1234159"/>
                <a:gd name="connsiteX5" fmla="*/ 0 w 6491303"/>
                <a:gd name="connsiteY5" fmla="*/ 1234159 h 1234159"/>
                <a:gd name="connsiteX6" fmla="*/ 0 w 6491303"/>
                <a:gd name="connsiteY6" fmla="*/ 9130 h 1234159"/>
                <a:gd name="connsiteX0" fmla="*/ 0 w 6171366"/>
                <a:gd name="connsiteY0" fmla="*/ 9130 h 1234272"/>
                <a:gd name="connsiteX1" fmla="*/ 6011751 w 6171366"/>
                <a:gd name="connsiteY1" fmla="*/ 0 h 1234272"/>
                <a:gd name="connsiteX2" fmla="*/ 6151997 w 6171366"/>
                <a:gd name="connsiteY2" fmla="*/ 140246 h 1234272"/>
                <a:gd name="connsiteX3" fmla="*/ 6153630 w 6171366"/>
                <a:gd name="connsiteY3" fmla="*/ 1102206 h 1234272"/>
                <a:gd name="connsiteX4" fmla="*/ 5997881 w 6171366"/>
                <a:gd name="connsiteY4" fmla="*/ 1232834 h 1234272"/>
                <a:gd name="connsiteX5" fmla="*/ 0 w 6171366"/>
                <a:gd name="connsiteY5" fmla="*/ 1234159 h 1234272"/>
                <a:gd name="connsiteX6" fmla="*/ 0 w 6171366"/>
                <a:gd name="connsiteY6" fmla="*/ 9130 h 1234272"/>
                <a:gd name="connsiteX0" fmla="*/ 0 w 6171366"/>
                <a:gd name="connsiteY0" fmla="*/ 9130 h 1234159"/>
                <a:gd name="connsiteX1" fmla="*/ 6011751 w 6171366"/>
                <a:gd name="connsiteY1" fmla="*/ 0 h 1234159"/>
                <a:gd name="connsiteX2" fmla="*/ 6151997 w 6171366"/>
                <a:gd name="connsiteY2" fmla="*/ 140246 h 1234159"/>
                <a:gd name="connsiteX3" fmla="*/ 6153630 w 6171366"/>
                <a:gd name="connsiteY3" fmla="*/ 1102206 h 1234159"/>
                <a:gd name="connsiteX4" fmla="*/ 5997881 w 6171366"/>
                <a:gd name="connsiteY4" fmla="*/ 1232834 h 1234159"/>
                <a:gd name="connsiteX5" fmla="*/ 0 w 6171366"/>
                <a:gd name="connsiteY5" fmla="*/ 1234159 h 1234159"/>
                <a:gd name="connsiteX6" fmla="*/ 0 w 6171366"/>
                <a:gd name="connsiteY6" fmla="*/ 9130 h 123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71366" h="1234159">
                  <a:moveTo>
                    <a:pt x="0" y="9130"/>
                  </a:moveTo>
                  <a:lnTo>
                    <a:pt x="6011751" y="0"/>
                  </a:lnTo>
                  <a:lnTo>
                    <a:pt x="6151997" y="140246"/>
                  </a:lnTo>
                  <a:cubicBezTo>
                    <a:pt x="6175643" y="323947"/>
                    <a:pt x="6179316" y="920108"/>
                    <a:pt x="6153630" y="1102206"/>
                  </a:cubicBezTo>
                  <a:cubicBezTo>
                    <a:pt x="6158089" y="1088361"/>
                    <a:pt x="6008603" y="1220890"/>
                    <a:pt x="5997881" y="1232834"/>
                  </a:cubicBezTo>
                  <a:lnTo>
                    <a:pt x="0" y="1234159"/>
                  </a:lnTo>
                  <a:lnTo>
                    <a:pt x="0" y="913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3" name="Rechteck 282">
              <a:extLst>
                <a:ext uri="{FF2B5EF4-FFF2-40B4-BE49-F238E27FC236}">
                  <a16:creationId xmlns:a16="http://schemas.microsoft.com/office/drawing/2014/main" id="{8F5DBE32-1D4E-E462-B2E8-4778C50522BA}"/>
                </a:ext>
              </a:extLst>
            </p:cNvPr>
            <p:cNvSpPr/>
            <p:nvPr/>
          </p:nvSpPr>
          <p:spPr>
            <a:xfrm>
              <a:off x="5010673" y="2989684"/>
              <a:ext cx="1283399" cy="312973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4" name="Rechteck 283">
              <a:extLst>
                <a:ext uri="{FF2B5EF4-FFF2-40B4-BE49-F238E27FC236}">
                  <a16:creationId xmlns:a16="http://schemas.microsoft.com/office/drawing/2014/main" id="{01C24EF4-70F1-FE32-B7D9-C5A575760E6C}"/>
                </a:ext>
              </a:extLst>
            </p:cNvPr>
            <p:cNvSpPr/>
            <p:nvPr/>
          </p:nvSpPr>
          <p:spPr>
            <a:xfrm>
              <a:off x="6295030" y="3000524"/>
              <a:ext cx="151959" cy="302132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5" name="Rechteck 284">
              <a:extLst>
                <a:ext uri="{FF2B5EF4-FFF2-40B4-BE49-F238E27FC236}">
                  <a16:creationId xmlns:a16="http://schemas.microsoft.com/office/drawing/2014/main" id="{FD1804C7-A836-735B-DF15-3BA4BD72A155}"/>
                </a:ext>
              </a:extLst>
            </p:cNvPr>
            <p:cNvSpPr/>
            <p:nvPr/>
          </p:nvSpPr>
          <p:spPr>
            <a:xfrm>
              <a:off x="6445418" y="3016763"/>
              <a:ext cx="719900" cy="247759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6" name="Rechteck 285">
              <a:extLst>
                <a:ext uri="{FF2B5EF4-FFF2-40B4-BE49-F238E27FC236}">
                  <a16:creationId xmlns:a16="http://schemas.microsoft.com/office/drawing/2014/main" id="{2F891BBE-2016-B2FF-A0E2-DE24C337386B}"/>
                </a:ext>
              </a:extLst>
            </p:cNvPr>
            <p:cNvSpPr/>
            <p:nvPr/>
          </p:nvSpPr>
          <p:spPr>
            <a:xfrm>
              <a:off x="1933861" y="3029365"/>
              <a:ext cx="432114" cy="214135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  <p:sp>
          <p:nvSpPr>
            <p:cNvPr id="287" name="Rechteck 286">
              <a:extLst>
                <a:ext uri="{FF2B5EF4-FFF2-40B4-BE49-F238E27FC236}">
                  <a16:creationId xmlns:a16="http://schemas.microsoft.com/office/drawing/2014/main" id="{D9BA42E4-C30A-FE89-4520-655F2139998B}"/>
                </a:ext>
              </a:extLst>
            </p:cNvPr>
            <p:cNvSpPr/>
            <p:nvPr/>
          </p:nvSpPr>
          <p:spPr>
            <a:xfrm>
              <a:off x="1646578" y="3062454"/>
              <a:ext cx="290924" cy="159550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000"/>
            </a:p>
          </p:txBody>
        </p:sp>
      </p:grpSp>
      <p:pic>
        <p:nvPicPr>
          <p:cNvPr id="209" name="Grafik 208">
            <a:extLst>
              <a:ext uri="{FF2B5EF4-FFF2-40B4-BE49-F238E27FC236}">
                <a16:creationId xmlns:a16="http://schemas.microsoft.com/office/drawing/2014/main" id="{326A14E4-3DAA-AD48-42FF-5BCE7B013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889" y="1710083"/>
            <a:ext cx="5751365" cy="603355"/>
          </a:xfrm>
          <a:prstGeom prst="rect">
            <a:avLst/>
          </a:prstGeom>
        </p:spPr>
      </p:pic>
      <p:sp>
        <p:nvSpPr>
          <p:cNvPr id="210" name="Rechteck 213">
            <a:extLst>
              <a:ext uri="{FF2B5EF4-FFF2-40B4-BE49-F238E27FC236}">
                <a16:creationId xmlns:a16="http://schemas.microsoft.com/office/drawing/2014/main" id="{69CBE3AD-612F-B354-F60A-ECDA0C3D3803}"/>
              </a:ext>
            </a:extLst>
          </p:cNvPr>
          <p:cNvSpPr/>
          <p:nvPr/>
        </p:nvSpPr>
        <p:spPr>
          <a:xfrm>
            <a:off x="4784547" y="1855778"/>
            <a:ext cx="1517784" cy="38339"/>
          </a:xfrm>
          <a:custGeom>
            <a:avLst/>
            <a:gdLst>
              <a:gd name="connsiteX0" fmla="*/ 0 w 4247349"/>
              <a:gd name="connsiteY0" fmla="*/ 0 h 103702"/>
              <a:gd name="connsiteX1" fmla="*/ 4247349 w 4247349"/>
              <a:gd name="connsiteY1" fmla="*/ 0 h 103702"/>
              <a:gd name="connsiteX2" fmla="*/ 4247349 w 4247349"/>
              <a:gd name="connsiteY2" fmla="*/ 103702 h 103702"/>
              <a:gd name="connsiteX3" fmla="*/ 0 w 4247349"/>
              <a:gd name="connsiteY3" fmla="*/ 103702 h 103702"/>
              <a:gd name="connsiteX4" fmla="*/ 0 w 4247349"/>
              <a:gd name="connsiteY4" fmla="*/ 0 h 103702"/>
              <a:gd name="connsiteX0" fmla="*/ 0 w 4348358"/>
              <a:gd name="connsiteY0" fmla="*/ 0 h 124967"/>
              <a:gd name="connsiteX1" fmla="*/ 4348358 w 4348358"/>
              <a:gd name="connsiteY1" fmla="*/ 21265 h 124967"/>
              <a:gd name="connsiteX2" fmla="*/ 4348358 w 4348358"/>
              <a:gd name="connsiteY2" fmla="*/ 124967 h 124967"/>
              <a:gd name="connsiteX3" fmla="*/ 101009 w 4348358"/>
              <a:gd name="connsiteY3" fmla="*/ 124967 h 124967"/>
              <a:gd name="connsiteX4" fmla="*/ 0 w 4348358"/>
              <a:gd name="connsiteY4" fmla="*/ 0 h 124967"/>
              <a:gd name="connsiteX0" fmla="*/ 0 w 4348358"/>
              <a:gd name="connsiteY0" fmla="*/ 0 h 124967"/>
              <a:gd name="connsiteX1" fmla="*/ 4119758 w 4348358"/>
              <a:gd name="connsiteY1" fmla="*/ 0 h 124967"/>
              <a:gd name="connsiteX2" fmla="*/ 4348358 w 4348358"/>
              <a:gd name="connsiteY2" fmla="*/ 124967 h 124967"/>
              <a:gd name="connsiteX3" fmla="*/ 101009 w 4348358"/>
              <a:gd name="connsiteY3" fmla="*/ 124967 h 124967"/>
              <a:gd name="connsiteX4" fmla="*/ 0 w 4348358"/>
              <a:gd name="connsiteY4" fmla="*/ 0 h 124967"/>
              <a:gd name="connsiteX0" fmla="*/ 0 w 4204818"/>
              <a:gd name="connsiteY0" fmla="*/ 0 h 124967"/>
              <a:gd name="connsiteX1" fmla="*/ 4119758 w 4204818"/>
              <a:gd name="connsiteY1" fmla="*/ 0 h 124967"/>
              <a:gd name="connsiteX2" fmla="*/ 4204818 w 4204818"/>
              <a:gd name="connsiteY2" fmla="*/ 119651 h 124967"/>
              <a:gd name="connsiteX3" fmla="*/ 101009 w 4204818"/>
              <a:gd name="connsiteY3" fmla="*/ 124967 h 124967"/>
              <a:gd name="connsiteX4" fmla="*/ 0 w 4204818"/>
              <a:gd name="connsiteY4" fmla="*/ 0 h 12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4818" h="124967">
                <a:moveTo>
                  <a:pt x="0" y="0"/>
                </a:moveTo>
                <a:lnTo>
                  <a:pt x="4119758" y="0"/>
                </a:lnTo>
                <a:lnTo>
                  <a:pt x="4204818" y="119651"/>
                </a:lnTo>
                <a:lnTo>
                  <a:pt x="101009" y="12496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11" name="Rechteck 214">
            <a:extLst>
              <a:ext uri="{FF2B5EF4-FFF2-40B4-BE49-F238E27FC236}">
                <a16:creationId xmlns:a16="http://schemas.microsoft.com/office/drawing/2014/main" id="{05EADA58-B95B-6DBE-CAA1-C0A4603B89CA}"/>
              </a:ext>
            </a:extLst>
          </p:cNvPr>
          <p:cNvSpPr/>
          <p:nvPr/>
        </p:nvSpPr>
        <p:spPr>
          <a:xfrm>
            <a:off x="2799640" y="1820340"/>
            <a:ext cx="2173619" cy="36418"/>
          </a:xfrm>
          <a:custGeom>
            <a:avLst/>
            <a:gdLst>
              <a:gd name="connsiteX0" fmla="*/ 0 w 6529148"/>
              <a:gd name="connsiteY0" fmla="*/ 0 h 103442"/>
              <a:gd name="connsiteX1" fmla="*/ 6529148 w 6529148"/>
              <a:gd name="connsiteY1" fmla="*/ 0 h 103442"/>
              <a:gd name="connsiteX2" fmla="*/ 6529148 w 6529148"/>
              <a:gd name="connsiteY2" fmla="*/ 103442 h 103442"/>
              <a:gd name="connsiteX3" fmla="*/ 0 w 6529148"/>
              <a:gd name="connsiteY3" fmla="*/ 103442 h 103442"/>
              <a:gd name="connsiteX4" fmla="*/ 0 w 6529148"/>
              <a:gd name="connsiteY4" fmla="*/ 0 h 103442"/>
              <a:gd name="connsiteX0" fmla="*/ 0 w 6630125"/>
              <a:gd name="connsiteY0" fmla="*/ 0 h 103442"/>
              <a:gd name="connsiteX1" fmla="*/ 6529148 w 6630125"/>
              <a:gd name="connsiteY1" fmla="*/ 0 h 103442"/>
              <a:gd name="connsiteX2" fmla="*/ 6630125 w 6630125"/>
              <a:gd name="connsiteY2" fmla="*/ 103442 h 103442"/>
              <a:gd name="connsiteX3" fmla="*/ 0 w 6630125"/>
              <a:gd name="connsiteY3" fmla="*/ 103442 h 103442"/>
              <a:gd name="connsiteX4" fmla="*/ 0 w 6630125"/>
              <a:gd name="connsiteY4" fmla="*/ 0 h 103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125" h="103442">
                <a:moveTo>
                  <a:pt x="0" y="0"/>
                </a:moveTo>
                <a:lnTo>
                  <a:pt x="6529148" y="0"/>
                </a:lnTo>
                <a:lnTo>
                  <a:pt x="6630125" y="103442"/>
                </a:lnTo>
                <a:lnTo>
                  <a:pt x="0" y="1034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12" name="Textfeld 211">
            <a:extLst>
              <a:ext uri="{FF2B5EF4-FFF2-40B4-BE49-F238E27FC236}">
                <a16:creationId xmlns:a16="http://schemas.microsoft.com/office/drawing/2014/main" id="{5FDDC9D9-90D6-D456-FCA5-41B17591CD58}"/>
              </a:ext>
            </a:extLst>
          </p:cNvPr>
          <p:cNvSpPr txBox="1"/>
          <p:nvPr/>
        </p:nvSpPr>
        <p:spPr>
          <a:xfrm>
            <a:off x="1860410" y="574150"/>
            <a:ext cx="4714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 err="1"/>
              <a:t>Electrochemical</a:t>
            </a:r>
            <a:r>
              <a:rPr lang="de-DE" sz="1400" b="1" dirty="0"/>
              <a:t> hydrogen </a:t>
            </a:r>
            <a:r>
              <a:rPr lang="de-DE" sz="1400" b="1" dirty="0" err="1"/>
              <a:t>sensor</a:t>
            </a:r>
            <a:r>
              <a:rPr lang="de-DE" sz="1400" b="1" dirty="0"/>
              <a:t> </a:t>
            </a:r>
            <a:r>
              <a:rPr lang="de-DE" sz="1400" b="1" dirty="0" err="1"/>
              <a:t>for</a:t>
            </a:r>
            <a:r>
              <a:rPr lang="de-DE" sz="1400" b="1" dirty="0"/>
              <a:t> Liquid Lithium (ECHSLL),</a:t>
            </a:r>
          </a:p>
          <a:p>
            <a:pPr algn="ctr"/>
            <a:r>
              <a:rPr lang="de-DE" sz="1400" dirty="0"/>
              <a:t>Last </a:t>
            </a:r>
            <a:r>
              <a:rPr lang="de-DE" sz="1400" dirty="0" err="1"/>
              <a:t>edition</a:t>
            </a:r>
            <a:r>
              <a:rPr lang="de-DE" sz="1400" dirty="0"/>
              <a:t> Series 04, Nb-</a:t>
            </a:r>
            <a:r>
              <a:rPr lang="de-DE" sz="1400" dirty="0" err="1"/>
              <a:t>heads</a:t>
            </a:r>
            <a:r>
              <a:rPr lang="de-DE" sz="1400" dirty="0"/>
              <a:t> WE=14mm/RE=08mm</a:t>
            </a:r>
          </a:p>
        </p:txBody>
      </p:sp>
      <p:sp>
        <p:nvSpPr>
          <p:cNvPr id="213" name="Textfeld 212">
            <a:extLst>
              <a:ext uri="{FF2B5EF4-FFF2-40B4-BE49-F238E27FC236}">
                <a16:creationId xmlns:a16="http://schemas.microsoft.com/office/drawing/2014/main" id="{2A298AFB-05DC-1EF7-7447-A1B4CF21B755}"/>
              </a:ext>
            </a:extLst>
          </p:cNvPr>
          <p:cNvSpPr txBox="1"/>
          <p:nvPr/>
        </p:nvSpPr>
        <p:spPr>
          <a:xfrm>
            <a:off x="3678353" y="1245187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 dirty="0"/>
              <a:t>Steel 1.4571</a:t>
            </a:r>
          </a:p>
        </p:txBody>
      </p:sp>
      <p:sp>
        <p:nvSpPr>
          <p:cNvPr id="214" name="Textfeld 213">
            <a:extLst>
              <a:ext uri="{FF2B5EF4-FFF2-40B4-BE49-F238E27FC236}">
                <a16:creationId xmlns:a16="http://schemas.microsoft.com/office/drawing/2014/main" id="{7267B487-55F5-8F60-E7BC-EFCBA30ED1BA}"/>
              </a:ext>
            </a:extLst>
          </p:cNvPr>
          <p:cNvSpPr txBox="1"/>
          <p:nvPr/>
        </p:nvSpPr>
        <p:spPr>
          <a:xfrm>
            <a:off x="927665" y="1593440"/>
            <a:ext cx="753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 dirty="0"/>
              <a:t>RE-</a:t>
            </a:r>
            <a:r>
              <a:rPr lang="de-DE" sz="1000" b="1" dirty="0" err="1"/>
              <a:t>contact</a:t>
            </a:r>
            <a:endParaRPr lang="de-DE" sz="1000" b="1" dirty="0"/>
          </a:p>
        </p:txBody>
      </p:sp>
      <p:sp>
        <p:nvSpPr>
          <p:cNvPr id="215" name="Rechteck 214">
            <a:extLst>
              <a:ext uri="{FF2B5EF4-FFF2-40B4-BE49-F238E27FC236}">
                <a16:creationId xmlns:a16="http://schemas.microsoft.com/office/drawing/2014/main" id="{C484659D-A14A-4D8E-527D-3C8BDA869AF5}"/>
              </a:ext>
            </a:extLst>
          </p:cNvPr>
          <p:cNvSpPr/>
          <p:nvPr/>
        </p:nvSpPr>
        <p:spPr>
          <a:xfrm>
            <a:off x="1428860" y="1820340"/>
            <a:ext cx="194304" cy="3773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16" name="Rechteck 215">
            <a:extLst>
              <a:ext uri="{FF2B5EF4-FFF2-40B4-BE49-F238E27FC236}">
                <a16:creationId xmlns:a16="http://schemas.microsoft.com/office/drawing/2014/main" id="{D494B7F2-EAD3-123D-68EF-0B8E169279FC}"/>
              </a:ext>
            </a:extLst>
          </p:cNvPr>
          <p:cNvSpPr/>
          <p:nvPr/>
        </p:nvSpPr>
        <p:spPr>
          <a:xfrm>
            <a:off x="2336203" y="1730097"/>
            <a:ext cx="467484" cy="63632"/>
          </a:xfrm>
          <a:prstGeom prst="rect">
            <a:avLst/>
          </a:pr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17" name="Rechteck 216">
            <a:extLst>
              <a:ext uri="{FF2B5EF4-FFF2-40B4-BE49-F238E27FC236}">
                <a16:creationId xmlns:a16="http://schemas.microsoft.com/office/drawing/2014/main" id="{7596D72B-A891-9FF4-29D8-D17C1934AB13}"/>
              </a:ext>
            </a:extLst>
          </p:cNvPr>
          <p:cNvSpPr/>
          <p:nvPr/>
        </p:nvSpPr>
        <p:spPr>
          <a:xfrm>
            <a:off x="1619523" y="1887330"/>
            <a:ext cx="290923" cy="53528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18" name="Rechteck 217">
            <a:extLst>
              <a:ext uri="{FF2B5EF4-FFF2-40B4-BE49-F238E27FC236}">
                <a16:creationId xmlns:a16="http://schemas.microsoft.com/office/drawing/2014/main" id="{B2F8F815-326D-4270-0B94-0F68CDA24820}"/>
              </a:ext>
            </a:extLst>
          </p:cNvPr>
          <p:cNvSpPr/>
          <p:nvPr/>
        </p:nvSpPr>
        <p:spPr>
          <a:xfrm>
            <a:off x="1619523" y="2096610"/>
            <a:ext cx="290924" cy="45217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19" name="Rechteck 218">
            <a:extLst>
              <a:ext uri="{FF2B5EF4-FFF2-40B4-BE49-F238E27FC236}">
                <a16:creationId xmlns:a16="http://schemas.microsoft.com/office/drawing/2014/main" id="{7C311C15-CADA-9FF4-F7BE-E84B1A174C2E}"/>
              </a:ext>
            </a:extLst>
          </p:cNvPr>
          <p:cNvSpPr/>
          <p:nvPr/>
        </p:nvSpPr>
        <p:spPr>
          <a:xfrm>
            <a:off x="2346457" y="2224537"/>
            <a:ext cx="450120" cy="80104"/>
          </a:xfrm>
          <a:prstGeom prst="rect">
            <a:avLst/>
          </a:pr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/>
          </a:p>
        </p:txBody>
      </p:sp>
      <p:sp>
        <p:nvSpPr>
          <p:cNvPr id="220" name="Rechteck 219">
            <a:extLst>
              <a:ext uri="{FF2B5EF4-FFF2-40B4-BE49-F238E27FC236}">
                <a16:creationId xmlns:a16="http://schemas.microsoft.com/office/drawing/2014/main" id="{10A744C4-CAFE-8611-8CF1-C75DD23AF2BD}"/>
              </a:ext>
            </a:extLst>
          </p:cNvPr>
          <p:cNvSpPr/>
          <p:nvPr/>
        </p:nvSpPr>
        <p:spPr>
          <a:xfrm>
            <a:off x="2342356" y="1789229"/>
            <a:ext cx="159065" cy="112746"/>
          </a:xfrm>
          <a:prstGeom prst="rect">
            <a:avLst/>
          </a:pr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21" name="Rechteck 220">
            <a:extLst>
              <a:ext uri="{FF2B5EF4-FFF2-40B4-BE49-F238E27FC236}">
                <a16:creationId xmlns:a16="http://schemas.microsoft.com/office/drawing/2014/main" id="{076780A9-699A-1E7E-0EE0-17AE58DE28F9}"/>
              </a:ext>
            </a:extLst>
          </p:cNvPr>
          <p:cNvSpPr/>
          <p:nvPr/>
        </p:nvSpPr>
        <p:spPr>
          <a:xfrm>
            <a:off x="2342356" y="2116701"/>
            <a:ext cx="159065" cy="106494"/>
          </a:xfrm>
          <a:prstGeom prst="rect">
            <a:avLst/>
          </a:pr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22" name="Rechteck 215">
            <a:extLst>
              <a:ext uri="{FF2B5EF4-FFF2-40B4-BE49-F238E27FC236}">
                <a16:creationId xmlns:a16="http://schemas.microsoft.com/office/drawing/2014/main" id="{4D28C7B5-DDE2-95C7-CE14-25358369FC0C}"/>
              </a:ext>
            </a:extLst>
          </p:cNvPr>
          <p:cNvSpPr/>
          <p:nvPr/>
        </p:nvSpPr>
        <p:spPr>
          <a:xfrm>
            <a:off x="2608537" y="1792704"/>
            <a:ext cx="190330" cy="61478"/>
          </a:xfrm>
          <a:custGeom>
            <a:avLst/>
            <a:gdLst>
              <a:gd name="connsiteX0" fmla="*/ 0 w 593548"/>
              <a:gd name="connsiteY0" fmla="*/ 0 h 186045"/>
              <a:gd name="connsiteX1" fmla="*/ 593548 w 593548"/>
              <a:gd name="connsiteY1" fmla="*/ 0 h 186045"/>
              <a:gd name="connsiteX2" fmla="*/ 593548 w 593548"/>
              <a:gd name="connsiteY2" fmla="*/ 186045 h 186045"/>
              <a:gd name="connsiteX3" fmla="*/ 0 w 593548"/>
              <a:gd name="connsiteY3" fmla="*/ 186045 h 186045"/>
              <a:gd name="connsiteX4" fmla="*/ 0 w 593548"/>
              <a:gd name="connsiteY4" fmla="*/ 0 h 186045"/>
              <a:gd name="connsiteX0" fmla="*/ 0 w 593548"/>
              <a:gd name="connsiteY0" fmla="*/ 0 h 186045"/>
              <a:gd name="connsiteX1" fmla="*/ 593548 w 593548"/>
              <a:gd name="connsiteY1" fmla="*/ 0 h 186045"/>
              <a:gd name="connsiteX2" fmla="*/ 593548 w 593548"/>
              <a:gd name="connsiteY2" fmla="*/ 186045 h 186045"/>
              <a:gd name="connsiteX3" fmla="*/ 5317 w 593548"/>
              <a:gd name="connsiteY3" fmla="*/ 132882 h 186045"/>
              <a:gd name="connsiteX4" fmla="*/ 0 w 593548"/>
              <a:gd name="connsiteY4" fmla="*/ 0 h 18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548" h="186045">
                <a:moveTo>
                  <a:pt x="0" y="0"/>
                </a:moveTo>
                <a:lnTo>
                  <a:pt x="593548" y="0"/>
                </a:lnTo>
                <a:lnTo>
                  <a:pt x="593548" y="186045"/>
                </a:lnTo>
                <a:lnTo>
                  <a:pt x="5317" y="13288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23" name="Rechteck 222">
            <a:extLst>
              <a:ext uri="{FF2B5EF4-FFF2-40B4-BE49-F238E27FC236}">
                <a16:creationId xmlns:a16="http://schemas.microsoft.com/office/drawing/2014/main" id="{47832CE2-B1AE-FD89-32DE-C1D122DD724C}"/>
              </a:ext>
            </a:extLst>
          </p:cNvPr>
          <p:cNvSpPr/>
          <p:nvPr/>
        </p:nvSpPr>
        <p:spPr>
          <a:xfrm>
            <a:off x="2592351" y="2184216"/>
            <a:ext cx="202180" cy="36060"/>
          </a:xfrm>
          <a:prstGeom prst="rect">
            <a:avLst/>
          </a:pr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00"/>
          </a:p>
        </p:txBody>
      </p:sp>
      <p:cxnSp>
        <p:nvCxnSpPr>
          <p:cNvPr id="224" name="Gerader Verbinder 223">
            <a:extLst>
              <a:ext uri="{FF2B5EF4-FFF2-40B4-BE49-F238E27FC236}">
                <a16:creationId xmlns:a16="http://schemas.microsoft.com/office/drawing/2014/main" id="{337BF681-1770-7972-274A-57B5939CF11C}"/>
              </a:ext>
            </a:extLst>
          </p:cNvPr>
          <p:cNvCxnSpPr>
            <a:cxnSpLocks/>
          </p:cNvCxnSpPr>
          <p:nvPr/>
        </p:nvCxnSpPr>
        <p:spPr>
          <a:xfrm flipH="1">
            <a:off x="1536943" y="1472264"/>
            <a:ext cx="276080" cy="514835"/>
          </a:xfrm>
          <a:prstGeom prst="line">
            <a:avLst/>
          </a:prstGeom>
          <a:ln w="12700">
            <a:solidFill>
              <a:srgbClr val="0000CC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Gerader Verbinder 224">
            <a:extLst>
              <a:ext uri="{FF2B5EF4-FFF2-40B4-BE49-F238E27FC236}">
                <a16:creationId xmlns:a16="http://schemas.microsoft.com/office/drawing/2014/main" id="{1A294345-408F-C1A2-DE98-8362F874BAC0}"/>
              </a:ext>
            </a:extLst>
          </p:cNvPr>
          <p:cNvCxnSpPr>
            <a:cxnSpLocks/>
          </p:cNvCxnSpPr>
          <p:nvPr/>
        </p:nvCxnSpPr>
        <p:spPr>
          <a:xfrm>
            <a:off x="4110934" y="1414656"/>
            <a:ext cx="8815" cy="419554"/>
          </a:xfrm>
          <a:prstGeom prst="line">
            <a:avLst/>
          </a:prstGeom>
          <a:ln w="12700">
            <a:solidFill>
              <a:srgbClr val="0000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feld 225">
            <a:extLst>
              <a:ext uri="{FF2B5EF4-FFF2-40B4-BE49-F238E27FC236}">
                <a16:creationId xmlns:a16="http://schemas.microsoft.com/office/drawing/2014/main" id="{410AF767-4CB1-8728-323B-FF73C2C3307F}"/>
              </a:ext>
            </a:extLst>
          </p:cNvPr>
          <p:cNvSpPr txBox="1"/>
          <p:nvPr/>
        </p:nvSpPr>
        <p:spPr>
          <a:xfrm>
            <a:off x="917747" y="1341834"/>
            <a:ext cx="147476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b="1" i="1" dirty="0"/>
              <a:t>4mm </a:t>
            </a:r>
            <a:r>
              <a:rPr lang="de-DE" sz="1000" b="1" i="1" dirty="0" err="1"/>
              <a:t>contacts</a:t>
            </a:r>
            <a:r>
              <a:rPr lang="de-DE" sz="1000" b="1" i="1" dirty="0"/>
              <a:t>, </a:t>
            </a:r>
            <a:r>
              <a:rPr lang="de-DE" sz="1000" b="1" i="1" dirty="0" err="1"/>
              <a:t>to</a:t>
            </a:r>
            <a:r>
              <a:rPr lang="de-DE" sz="1000" b="1" i="1" dirty="0"/>
              <a:t> </a:t>
            </a:r>
            <a:r>
              <a:rPr lang="de-DE" sz="1000" b="1" i="1" dirty="0" err="1"/>
              <a:t>voltmeter</a:t>
            </a:r>
            <a:endParaRPr lang="de-DE" sz="1000" b="1" i="1" dirty="0"/>
          </a:p>
        </p:txBody>
      </p:sp>
      <p:sp>
        <p:nvSpPr>
          <p:cNvPr id="227" name="Textfeld 226">
            <a:extLst>
              <a:ext uri="{FF2B5EF4-FFF2-40B4-BE49-F238E27FC236}">
                <a16:creationId xmlns:a16="http://schemas.microsoft.com/office/drawing/2014/main" id="{1CAB8D0B-326E-3B44-FB2F-2E73BE3F1657}"/>
              </a:ext>
            </a:extLst>
          </p:cNvPr>
          <p:cNvSpPr txBox="1"/>
          <p:nvPr/>
        </p:nvSpPr>
        <p:spPr>
          <a:xfrm>
            <a:off x="4920536" y="1333800"/>
            <a:ext cx="115416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i="1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all </a:t>
            </a:r>
            <a:r>
              <a:rPr lang="de-DE" sz="1000" i="1" dirty="0" err="1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sizes</a:t>
            </a:r>
            <a:r>
              <a:rPr lang="de-DE" sz="1000" i="1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 in mm</a:t>
            </a:r>
          </a:p>
        </p:txBody>
      </p:sp>
      <p:cxnSp>
        <p:nvCxnSpPr>
          <p:cNvPr id="228" name="Gerader Verbinder 227">
            <a:extLst>
              <a:ext uri="{FF2B5EF4-FFF2-40B4-BE49-F238E27FC236}">
                <a16:creationId xmlns:a16="http://schemas.microsoft.com/office/drawing/2014/main" id="{C144AA9E-7022-485A-4B87-866AD6F9A390}"/>
              </a:ext>
            </a:extLst>
          </p:cNvPr>
          <p:cNvCxnSpPr>
            <a:cxnSpLocks/>
          </p:cNvCxnSpPr>
          <p:nvPr/>
        </p:nvCxnSpPr>
        <p:spPr>
          <a:xfrm>
            <a:off x="1931883" y="1465394"/>
            <a:ext cx="504845" cy="383640"/>
          </a:xfrm>
          <a:prstGeom prst="line">
            <a:avLst/>
          </a:prstGeom>
          <a:ln w="12700">
            <a:solidFill>
              <a:srgbClr val="0000CC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Gerader Verbinder 228">
            <a:extLst>
              <a:ext uri="{FF2B5EF4-FFF2-40B4-BE49-F238E27FC236}">
                <a16:creationId xmlns:a16="http://schemas.microsoft.com/office/drawing/2014/main" id="{1E2F756D-0FF6-D789-32AA-0FECED7FDBB3}"/>
              </a:ext>
            </a:extLst>
          </p:cNvPr>
          <p:cNvCxnSpPr>
            <a:cxnSpLocks/>
          </p:cNvCxnSpPr>
          <p:nvPr/>
        </p:nvCxnSpPr>
        <p:spPr>
          <a:xfrm>
            <a:off x="6472235" y="2084851"/>
            <a:ext cx="6448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Gerader Verbinder 229">
            <a:extLst>
              <a:ext uri="{FF2B5EF4-FFF2-40B4-BE49-F238E27FC236}">
                <a16:creationId xmlns:a16="http://schemas.microsoft.com/office/drawing/2014/main" id="{7E202C9C-F88B-C603-3BE4-88B586CA977D}"/>
              </a:ext>
            </a:extLst>
          </p:cNvPr>
          <p:cNvCxnSpPr>
            <a:cxnSpLocks/>
          </p:cNvCxnSpPr>
          <p:nvPr/>
        </p:nvCxnSpPr>
        <p:spPr>
          <a:xfrm flipV="1">
            <a:off x="6475869" y="1943020"/>
            <a:ext cx="638395" cy="125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Gerader Verbinder 230">
            <a:extLst>
              <a:ext uri="{FF2B5EF4-FFF2-40B4-BE49-F238E27FC236}">
                <a16:creationId xmlns:a16="http://schemas.microsoft.com/office/drawing/2014/main" id="{A6B3B892-9D31-4B70-6C2A-21891C57963C}"/>
              </a:ext>
            </a:extLst>
          </p:cNvPr>
          <p:cNvCxnSpPr>
            <a:cxnSpLocks/>
          </p:cNvCxnSpPr>
          <p:nvPr/>
        </p:nvCxnSpPr>
        <p:spPr>
          <a:xfrm>
            <a:off x="7110159" y="1943020"/>
            <a:ext cx="1212" cy="1473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Gerader Verbinder 231">
            <a:extLst>
              <a:ext uri="{FF2B5EF4-FFF2-40B4-BE49-F238E27FC236}">
                <a16:creationId xmlns:a16="http://schemas.microsoft.com/office/drawing/2014/main" id="{7E7FBB81-F846-547F-715D-ED246BE985E0}"/>
              </a:ext>
            </a:extLst>
          </p:cNvPr>
          <p:cNvCxnSpPr>
            <a:cxnSpLocks/>
          </p:cNvCxnSpPr>
          <p:nvPr/>
        </p:nvCxnSpPr>
        <p:spPr>
          <a:xfrm>
            <a:off x="7160488" y="1883318"/>
            <a:ext cx="0" cy="258269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Rechteck 24">
            <a:extLst>
              <a:ext uri="{FF2B5EF4-FFF2-40B4-BE49-F238E27FC236}">
                <a16:creationId xmlns:a16="http://schemas.microsoft.com/office/drawing/2014/main" id="{651D8ED1-A161-A93C-5FE2-D7D1158705D9}"/>
              </a:ext>
            </a:extLst>
          </p:cNvPr>
          <p:cNvSpPr/>
          <p:nvPr/>
        </p:nvSpPr>
        <p:spPr>
          <a:xfrm>
            <a:off x="2787422" y="2165197"/>
            <a:ext cx="2166765" cy="36493"/>
          </a:xfrm>
          <a:custGeom>
            <a:avLst/>
            <a:gdLst>
              <a:gd name="connsiteX0" fmla="*/ 0 w 6002045"/>
              <a:gd name="connsiteY0" fmla="*/ 0 h 99215"/>
              <a:gd name="connsiteX1" fmla="*/ 6002045 w 6002045"/>
              <a:gd name="connsiteY1" fmla="*/ 0 h 99215"/>
              <a:gd name="connsiteX2" fmla="*/ 6002045 w 6002045"/>
              <a:gd name="connsiteY2" fmla="*/ 99215 h 99215"/>
              <a:gd name="connsiteX3" fmla="*/ 0 w 6002045"/>
              <a:gd name="connsiteY3" fmla="*/ 99215 h 99215"/>
              <a:gd name="connsiteX4" fmla="*/ 0 w 6002045"/>
              <a:gd name="connsiteY4" fmla="*/ 0 h 99215"/>
              <a:gd name="connsiteX0" fmla="*/ 0 w 6097412"/>
              <a:gd name="connsiteY0" fmla="*/ 11220 h 110435"/>
              <a:gd name="connsiteX1" fmla="*/ 6097412 w 6097412"/>
              <a:gd name="connsiteY1" fmla="*/ 0 h 110435"/>
              <a:gd name="connsiteX2" fmla="*/ 6002045 w 6097412"/>
              <a:gd name="connsiteY2" fmla="*/ 110435 h 110435"/>
              <a:gd name="connsiteX3" fmla="*/ 0 w 6097412"/>
              <a:gd name="connsiteY3" fmla="*/ 110435 h 110435"/>
              <a:gd name="connsiteX4" fmla="*/ 0 w 6097412"/>
              <a:gd name="connsiteY4" fmla="*/ 11220 h 110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7412" h="110435">
                <a:moveTo>
                  <a:pt x="0" y="11220"/>
                </a:moveTo>
                <a:lnTo>
                  <a:pt x="6097412" y="0"/>
                </a:lnTo>
                <a:lnTo>
                  <a:pt x="6002045" y="110435"/>
                </a:lnTo>
                <a:lnTo>
                  <a:pt x="0" y="110435"/>
                </a:lnTo>
                <a:lnTo>
                  <a:pt x="0" y="1122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34" name="Rechteck 233">
            <a:extLst>
              <a:ext uri="{FF2B5EF4-FFF2-40B4-BE49-F238E27FC236}">
                <a16:creationId xmlns:a16="http://schemas.microsoft.com/office/drawing/2014/main" id="{8B750E67-F2C8-7966-7A3E-E0D8886643D2}"/>
              </a:ext>
            </a:extLst>
          </p:cNvPr>
          <p:cNvSpPr/>
          <p:nvPr/>
        </p:nvSpPr>
        <p:spPr>
          <a:xfrm>
            <a:off x="1701585" y="1937388"/>
            <a:ext cx="4772774" cy="25740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35" name="Rechteck 234">
            <a:extLst>
              <a:ext uri="{FF2B5EF4-FFF2-40B4-BE49-F238E27FC236}">
                <a16:creationId xmlns:a16="http://schemas.microsoft.com/office/drawing/2014/main" id="{29FB7C96-F9AF-C687-F2B1-6B343245B2EC}"/>
              </a:ext>
            </a:extLst>
          </p:cNvPr>
          <p:cNvSpPr/>
          <p:nvPr/>
        </p:nvSpPr>
        <p:spPr>
          <a:xfrm>
            <a:off x="1757620" y="2069459"/>
            <a:ext cx="4698892" cy="15108"/>
          </a:xfrm>
          <a:prstGeom prst="rect">
            <a:avLst/>
          </a:prstGeom>
          <a:solidFill>
            <a:srgbClr val="FF000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36" name="Textfeld 235">
            <a:extLst>
              <a:ext uri="{FF2B5EF4-FFF2-40B4-BE49-F238E27FC236}">
                <a16:creationId xmlns:a16="http://schemas.microsoft.com/office/drawing/2014/main" id="{42864381-5935-5606-80E5-8C8496DAD808}"/>
              </a:ext>
            </a:extLst>
          </p:cNvPr>
          <p:cNvSpPr txBox="1"/>
          <p:nvPr/>
        </p:nvSpPr>
        <p:spPr>
          <a:xfrm>
            <a:off x="6458798" y="1142473"/>
            <a:ext cx="1148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Niobium 300 µm  RE  WE</a:t>
            </a:r>
          </a:p>
        </p:txBody>
      </p:sp>
      <p:sp>
        <p:nvSpPr>
          <p:cNvPr id="237" name="Textfeld 236">
            <a:extLst>
              <a:ext uri="{FF2B5EF4-FFF2-40B4-BE49-F238E27FC236}">
                <a16:creationId xmlns:a16="http://schemas.microsoft.com/office/drawing/2014/main" id="{2F17EBA7-BC46-8A84-32BB-EC2364E8356D}"/>
              </a:ext>
            </a:extLst>
          </p:cNvPr>
          <p:cNvSpPr txBox="1"/>
          <p:nvPr/>
        </p:nvSpPr>
        <p:spPr>
          <a:xfrm>
            <a:off x="2449188" y="1420102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 dirty="0"/>
              <a:t>WE-</a:t>
            </a:r>
            <a:r>
              <a:rPr lang="de-DE" sz="1000" b="1" dirty="0" err="1"/>
              <a:t>contact</a:t>
            </a:r>
            <a:endParaRPr lang="de-DE" sz="1000" b="1" dirty="0"/>
          </a:p>
        </p:txBody>
      </p:sp>
      <p:sp>
        <p:nvSpPr>
          <p:cNvPr id="238" name="Rechteck 5">
            <a:extLst>
              <a:ext uri="{FF2B5EF4-FFF2-40B4-BE49-F238E27FC236}">
                <a16:creationId xmlns:a16="http://schemas.microsoft.com/office/drawing/2014/main" id="{9EF2CCB6-F999-AE76-11CE-61825835342A}"/>
              </a:ext>
            </a:extLst>
          </p:cNvPr>
          <p:cNvSpPr/>
          <p:nvPr/>
        </p:nvSpPr>
        <p:spPr>
          <a:xfrm>
            <a:off x="4792467" y="2133700"/>
            <a:ext cx="1478132" cy="35762"/>
          </a:xfrm>
          <a:custGeom>
            <a:avLst/>
            <a:gdLst>
              <a:gd name="connsiteX0" fmla="*/ 0 w 4114678"/>
              <a:gd name="connsiteY0" fmla="*/ 0 h 97004"/>
              <a:gd name="connsiteX1" fmla="*/ 4114678 w 4114678"/>
              <a:gd name="connsiteY1" fmla="*/ 0 h 97004"/>
              <a:gd name="connsiteX2" fmla="*/ 4114678 w 4114678"/>
              <a:gd name="connsiteY2" fmla="*/ 97004 h 97004"/>
              <a:gd name="connsiteX3" fmla="*/ 0 w 4114678"/>
              <a:gd name="connsiteY3" fmla="*/ 97004 h 97004"/>
              <a:gd name="connsiteX4" fmla="*/ 0 w 4114678"/>
              <a:gd name="connsiteY4" fmla="*/ 0 h 97004"/>
              <a:gd name="connsiteX0" fmla="*/ 44878 w 4159556"/>
              <a:gd name="connsiteY0" fmla="*/ 0 h 108224"/>
              <a:gd name="connsiteX1" fmla="*/ 4159556 w 4159556"/>
              <a:gd name="connsiteY1" fmla="*/ 0 h 108224"/>
              <a:gd name="connsiteX2" fmla="*/ 4159556 w 4159556"/>
              <a:gd name="connsiteY2" fmla="*/ 97004 h 108224"/>
              <a:gd name="connsiteX3" fmla="*/ 0 w 4159556"/>
              <a:gd name="connsiteY3" fmla="*/ 108224 h 108224"/>
              <a:gd name="connsiteX4" fmla="*/ 44878 w 4159556"/>
              <a:gd name="connsiteY4" fmla="*/ 0 h 10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59556" h="108224">
                <a:moveTo>
                  <a:pt x="44878" y="0"/>
                </a:moveTo>
                <a:lnTo>
                  <a:pt x="4159556" y="0"/>
                </a:lnTo>
                <a:lnTo>
                  <a:pt x="4159556" y="97004"/>
                </a:lnTo>
                <a:lnTo>
                  <a:pt x="0" y="108224"/>
                </a:lnTo>
                <a:lnTo>
                  <a:pt x="44878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cxnSp>
        <p:nvCxnSpPr>
          <p:cNvPr id="239" name="Gerader Verbinder 238">
            <a:extLst>
              <a:ext uri="{FF2B5EF4-FFF2-40B4-BE49-F238E27FC236}">
                <a16:creationId xmlns:a16="http://schemas.microsoft.com/office/drawing/2014/main" id="{0D9BC639-6220-D36A-4E2D-1436AE0AA0F2}"/>
              </a:ext>
            </a:extLst>
          </p:cNvPr>
          <p:cNvCxnSpPr>
            <a:cxnSpLocks/>
          </p:cNvCxnSpPr>
          <p:nvPr/>
        </p:nvCxnSpPr>
        <p:spPr>
          <a:xfrm>
            <a:off x="6421474" y="1889850"/>
            <a:ext cx="736887" cy="634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Gerader Verbinder 239">
            <a:extLst>
              <a:ext uri="{FF2B5EF4-FFF2-40B4-BE49-F238E27FC236}">
                <a16:creationId xmlns:a16="http://schemas.microsoft.com/office/drawing/2014/main" id="{20D2807B-0139-BB79-3CB5-45ADA8B3929C}"/>
              </a:ext>
            </a:extLst>
          </p:cNvPr>
          <p:cNvCxnSpPr>
            <a:cxnSpLocks/>
          </p:cNvCxnSpPr>
          <p:nvPr/>
        </p:nvCxnSpPr>
        <p:spPr>
          <a:xfrm>
            <a:off x="6421474" y="2138518"/>
            <a:ext cx="736887" cy="803"/>
          </a:xfrm>
          <a:prstGeom prst="lin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Rechteck 213">
            <a:extLst>
              <a:ext uri="{FF2B5EF4-FFF2-40B4-BE49-F238E27FC236}">
                <a16:creationId xmlns:a16="http://schemas.microsoft.com/office/drawing/2014/main" id="{1E6012C4-F5BB-F226-3C4E-5FB120FB164E}"/>
              </a:ext>
            </a:extLst>
          </p:cNvPr>
          <p:cNvSpPr/>
          <p:nvPr/>
        </p:nvSpPr>
        <p:spPr>
          <a:xfrm>
            <a:off x="6284028" y="1878736"/>
            <a:ext cx="137163" cy="15381"/>
          </a:xfrm>
          <a:custGeom>
            <a:avLst/>
            <a:gdLst>
              <a:gd name="connsiteX0" fmla="*/ 0 w 4247349"/>
              <a:gd name="connsiteY0" fmla="*/ 0 h 103702"/>
              <a:gd name="connsiteX1" fmla="*/ 4247349 w 4247349"/>
              <a:gd name="connsiteY1" fmla="*/ 0 h 103702"/>
              <a:gd name="connsiteX2" fmla="*/ 4247349 w 4247349"/>
              <a:gd name="connsiteY2" fmla="*/ 103702 h 103702"/>
              <a:gd name="connsiteX3" fmla="*/ 0 w 4247349"/>
              <a:gd name="connsiteY3" fmla="*/ 103702 h 103702"/>
              <a:gd name="connsiteX4" fmla="*/ 0 w 4247349"/>
              <a:gd name="connsiteY4" fmla="*/ 0 h 103702"/>
              <a:gd name="connsiteX0" fmla="*/ 0 w 4348358"/>
              <a:gd name="connsiteY0" fmla="*/ 0 h 124967"/>
              <a:gd name="connsiteX1" fmla="*/ 4348358 w 4348358"/>
              <a:gd name="connsiteY1" fmla="*/ 21265 h 124967"/>
              <a:gd name="connsiteX2" fmla="*/ 4348358 w 4348358"/>
              <a:gd name="connsiteY2" fmla="*/ 124967 h 124967"/>
              <a:gd name="connsiteX3" fmla="*/ 101009 w 4348358"/>
              <a:gd name="connsiteY3" fmla="*/ 124967 h 124967"/>
              <a:gd name="connsiteX4" fmla="*/ 0 w 4348358"/>
              <a:gd name="connsiteY4" fmla="*/ 0 h 124967"/>
              <a:gd name="connsiteX0" fmla="*/ 0 w 4348358"/>
              <a:gd name="connsiteY0" fmla="*/ 0 h 124967"/>
              <a:gd name="connsiteX1" fmla="*/ 4119758 w 4348358"/>
              <a:gd name="connsiteY1" fmla="*/ 0 h 124967"/>
              <a:gd name="connsiteX2" fmla="*/ 4348358 w 4348358"/>
              <a:gd name="connsiteY2" fmla="*/ 124967 h 124967"/>
              <a:gd name="connsiteX3" fmla="*/ 101009 w 4348358"/>
              <a:gd name="connsiteY3" fmla="*/ 124967 h 124967"/>
              <a:gd name="connsiteX4" fmla="*/ 0 w 4348358"/>
              <a:gd name="connsiteY4" fmla="*/ 0 h 124967"/>
              <a:gd name="connsiteX0" fmla="*/ 0 w 4204818"/>
              <a:gd name="connsiteY0" fmla="*/ 0 h 124967"/>
              <a:gd name="connsiteX1" fmla="*/ 4119758 w 4204818"/>
              <a:gd name="connsiteY1" fmla="*/ 0 h 124967"/>
              <a:gd name="connsiteX2" fmla="*/ 4204818 w 4204818"/>
              <a:gd name="connsiteY2" fmla="*/ 119651 h 124967"/>
              <a:gd name="connsiteX3" fmla="*/ 101009 w 4204818"/>
              <a:gd name="connsiteY3" fmla="*/ 124967 h 124967"/>
              <a:gd name="connsiteX4" fmla="*/ 0 w 4204818"/>
              <a:gd name="connsiteY4" fmla="*/ 0 h 12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4818" h="124967">
                <a:moveTo>
                  <a:pt x="0" y="0"/>
                </a:moveTo>
                <a:lnTo>
                  <a:pt x="4119758" y="0"/>
                </a:lnTo>
                <a:lnTo>
                  <a:pt x="4204818" y="119651"/>
                </a:lnTo>
                <a:lnTo>
                  <a:pt x="101009" y="12496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42" name="Rechteck 241">
            <a:extLst>
              <a:ext uri="{FF2B5EF4-FFF2-40B4-BE49-F238E27FC236}">
                <a16:creationId xmlns:a16="http://schemas.microsoft.com/office/drawing/2014/main" id="{0CA1E7DB-E5E6-E438-BFC5-4278FA3DA091}"/>
              </a:ext>
            </a:extLst>
          </p:cNvPr>
          <p:cNvSpPr/>
          <p:nvPr/>
        </p:nvSpPr>
        <p:spPr>
          <a:xfrm>
            <a:off x="1915974" y="1903316"/>
            <a:ext cx="890136" cy="35169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43" name="Rechteck 21">
            <a:extLst>
              <a:ext uri="{FF2B5EF4-FFF2-40B4-BE49-F238E27FC236}">
                <a16:creationId xmlns:a16="http://schemas.microsoft.com/office/drawing/2014/main" id="{11BB2F64-078F-01E6-4E59-02BC10916290}"/>
              </a:ext>
            </a:extLst>
          </p:cNvPr>
          <p:cNvSpPr/>
          <p:nvPr/>
        </p:nvSpPr>
        <p:spPr>
          <a:xfrm>
            <a:off x="2495605" y="1789228"/>
            <a:ext cx="313166" cy="114087"/>
          </a:xfrm>
          <a:custGeom>
            <a:avLst/>
            <a:gdLst>
              <a:gd name="connsiteX0" fmla="*/ 0 w 871227"/>
              <a:gd name="connsiteY0" fmla="*/ 0 h 345252"/>
              <a:gd name="connsiteX1" fmla="*/ 871227 w 871227"/>
              <a:gd name="connsiteY1" fmla="*/ 0 h 345252"/>
              <a:gd name="connsiteX2" fmla="*/ 871227 w 871227"/>
              <a:gd name="connsiteY2" fmla="*/ 345252 h 345252"/>
              <a:gd name="connsiteX3" fmla="*/ 0 w 871227"/>
              <a:gd name="connsiteY3" fmla="*/ 345252 h 345252"/>
              <a:gd name="connsiteX4" fmla="*/ 0 w 871227"/>
              <a:gd name="connsiteY4" fmla="*/ 0 h 345252"/>
              <a:gd name="connsiteX0" fmla="*/ 0 w 876543"/>
              <a:gd name="connsiteY0" fmla="*/ 0 h 345252"/>
              <a:gd name="connsiteX1" fmla="*/ 876543 w 876543"/>
              <a:gd name="connsiteY1" fmla="*/ 202018 h 345252"/>
              <a:gd name="connsiteX2" fmla="*/ 871227 w 876543"/>
              <a:gd name="connsiteY2" fmla="*/ 345252 h 345252"/>
              <a:gd name="connsiteX3" fmla="*/ 0 w 876543"/>
              <a:gd name="connsiteY3" fmla="*/ 345252 h 345252"/>
              <a:gd name="connsiteX4" fmla="*/ 0 w 876543"/>
              <a:gd name="connsiteY4" fmla="*/ 0 h 345252"/>
              <a:gd name="connsiteX0" fmla="*/ 0 w 937136"/>
              <a:gd name="connsiteY0" fmla="*/ 0 h 345252"/>
              <a:gd name="connsiteX1" fmla="*/ 876543 w 937136"/>
              <a:gd name="connsiteY1" fmla="*/ 202018 h 345252"/>
              <a:gd name="connsiteX2" fmla="*/ 871227 w 937136"/>
              <a:gd name="connsiteY2" fmla="*/ 345252 h 345252"/>
              <a:gd name="connsiteX3" fmla="*/ 0 w 937136"/>
              <a:gd name="connsiteY3" fmla="*/ 345252 h 345252"/>
              <a:gd name="connsiteX4" fmla="*/ 0 w 937136"/>
              <a:gd name="connsiteY4" fmla="*/ 0 h 345252"/>
              <a:gd name="connsiteX0" fmla="*/ 0 w 876581"/>
              <a:gd name="connsiteY0" fmla="*/ 0 h 345252"/>
              <a:gd name="connsiteX1" fmla="*/ 876543 w 876581"/>
              <a:gd name="connsiteY1" fmla="*/ 202018 h 345252"/>
              <a:gd name="connsiteX2" fmla="*/ 871227 w 876581"/>
              <a:gd name="connsiteY2" fmla="*/ 345252 h 345252"/>
              <a:gd name="connsiteX3" fmla="*/ 0 w 876581"/>
              <a:gd name="connsiteY3" fmla="*/ 345252 h 345252"/>
              <a:gd name="connsiteX4" fmla="*/ 0 w 876581"/>
              <a:gd name="connsiteY4" fmla="*/ 0 h 345252"/>
              <a:gd name="connsiteX0" fmla="*/ 0 w 876543"/>
              <a:gd name="connsiteY0" fmla="*/ 16961 h 362213"/>
              <a:gd name="connsiteX1" fmla="*/ 262739 w 876543"/>
              <a:gd name="connsiteY1" fmla="*/ 70144 h 362213"/>
              <a:gd name="connsiteX2" fmla="*/ 876543 w 876543"/>
              <a:gd name="connsiteY2" fmla="*/ 218979 h 362213"/>
              <a:gd name="connsiteX3" fmla="*/ 871227 w 876543"/>
              <a:gd name="connsiteY3" fmla="*/ 362213 h 362213"/>
              <a:gd name="connsiteX4" fmla="*/ 0 w 876543"/>
              <a:gd name="connsiteY4" fmla="*/ 362213 h 362213"/>
              <a:gd name="connsiteX5" fmla="*/ 0 w 876543"/>
              <a:gd name="connsiteY5" fmla="*/ 16961 h 362213"/>
              <a:gd name="connsiteX0" fmla="*/ 0 w 876543"/>
              <a:gd name="connsiteY0" fmla="*/ 25217 h 370469"/>
              <a:gd name="connsiteX1" fmla="*/ 299953 w 876543"/>
              <a:gd name="connsiteY1" fmla="*/ 41186 h 370469"/>
              <a:gd name="connsiteX2" fmla="*/ 876543 w 876543"/>
              <a:gd name="connsiteY2" fmla="*/ 227235 h 370469"/>
              <a:gd name="connsiteX3" fmla="*/ 871227 w 876543"/>
              <a:gd name="connsiteY3" fmla="*/ 370469 h 370469"/>
              <a:gd name="connsiteX4" fmla="*/ 0 w 876543"/>
              <a:gd name="connsiteY4" fmla="*/ 370469 h 370469"/>
              <a:gd name="connsiteX5" fmla="*/ 0 w 876543"/>
              <a:gd name="connsiteY5" fmla="*/ 25217 h 370469"/>
              <a:gd name="connsiteX0" fmla="*/ 0 w 876543"/>
              <a:gd name="connsiteY0" fmla="*/ 25217 h 370469"/>
              <a:gd name="connsiteX1" fmla="*/ 299953 w 876543"/>
              <a:gd name="connsiteY1" fmla="*/ 41186 h 370469"/>
              <a:gd name="connsiteX2" fmla="*/ 876543 w 876543"/>
              <a:gd name="connsiteY2" fmla="*/ 227235 h 370469"/>
              <a:gd name="connsiteX3" fmla="*/ 871227 w 876543"/>
              <a:gd name="connsiteY3" fmla="*/ 370469 h 370469"/>
              <a:gd name="connsiteX4" fmla="*/ 0 w 876543"/>
              <a:gd name="connsiteY4" fmla="*/ 370469 h 370469"/>
              <a:gd name="connsiteX5" fmla="*/ 0 w 876543"/>
              <a:gd name="connsiteY5" fmla="*/ 25217 h 370469"/>
              <a:gd name="connsiteX0" fmla="*/ 0 w 876543"/>
              <a:gd name="connsiteY0" fmla="*/ 19369 h 364621"/>
              <a:gd name="connsiteX1" fmla="*/ 299953 w 876543"/>
              <a:gd name="connsiteY1" fmla="*/ 35338 h 364621"/>
              <a:gd name="connsiteX2" fmla="*/ 876543 w 876543"/>
              <a:gd name="connsiteY2" fmla="*/ 221387 h 364621"/>
              <a:gd name="connsiteX3" fmla="*/ 871227 w 876543"/>
              <a:gd name="connsiteY3" fmla="*/ 364621 h 364621"/>
              <a:gd name="connsiteX4" fmla="*/ 0 w 876543"/>
              <a:gd name="connsiteY4" fmla="*/ 364621 h 364621"/>
              <a:gd name="connsiteX5" fmla="*/ 0 w 876543"/>
              <a:gd name="connsiteY5" fmla="*/ 19369 h 364621"/>
              <a:gd name="connsiteX0" fmla="*/ 0 w 876543"/>
              <a:gd name="connsiteY0" fmla="*/ 0 h 345252"/>
              <a:gd name="connsiteX1" fmla="*/ 299953 w 876543"/>
              <a:gd name="connsiteY1" fmla="*/ 15969 h 345252"/>
              <a:gd name="connsiteX2" fmla="*/ 876543 w 876543"/>
              <a:gd name="connsiteY2" fmla="*/ 202018 h 345252"/>
              <a:gd name="connsiteX3" fmla="*/ 871227 w 876543"/>
              <a:gd name="connsiteY3" fmla="*/ 345252 h 345252"/>
              <a:gd name="connsiteX4" fmla="*/ 0 w 876543"/>
              <a:gd name="connsiteY4" fmla="*/ 345252 h 345252"/>
              <a:gd name="connsiteX5" fmla="*/ 0 w 876543"/>
              <a:gd name="connsiteY5" fmla="*/ 0 h 345252"/>
              <a:gd name="connsiteX0" fmla="*/ 4725 w 881268"/>
              <a:gd name="connsiteY0" fmla="*/ 0 h 345252"/>
              <a:gd name="connsiteX1" fmla="*/ 304678 w 881268"/>
              <a:gd name="connsiteY1" fmla="*/ 15969 h 345252"/>
              <a:gd name="connsiteX2" fmla="*/ 881268 w 881268"/>
              <a:gd name="connsiteY2" fmla="*/ 202018 h 345252"/>
              <a:gd name="connsiteX3" fmla="*/ 875952 w 881268"/>
              <a:gd name="connsiteY3" fmla="*/ 345252 h 345252"/>
              <a:gd name="connsiteX4" fmla="*/ 4725 w 881268"/>
              <a:gd name="connsiteY4" fmla="*/ 345252 h 345252"/>
              <a:gd name="connsiteX5" fmla="*/ 4725 w 881268"/>
              <a:gd name="connsiteY5" fmla="*/ 0 h 345252"/>
              <a:gd name="connsiteX0" fmla="*/ 4725 w 881268"/>
              <a:gd name="connsiteY0" fmla="*/ 0 h 345252"/>
              <a:gd name="connsiteX1" fmla="*/ 304678 w 881268"/>
              <a:gd name="connsiteY1" fmla="*/ 15969 h 345252"/>
              <a:gd name="connsiteX2" fmla="*/ 543911 w 881268"/>
              <a:gd name="connsiteY2" fmla="*/ 79765 h 345252"/>
              <a:gd name="connsiteX3" fmla="*/ 881268 w 881268"/>
              <a:gd name="connsiteY3" fmla="*/ 202018 h 345252"/>
              <a:gd name="connsiteX4" fmla="*/ 875952 w 881268"/>
              <a:gd name="connsiteY4" fmla="*/ 345252 h 345252"/>
              <a:gd name="connsiteX5" fmla="*/ 4725 w 881268"/>
              <a:gd name="connsiteY5" fmla="*/ 345252 h 345252"/>
              <a:gd name="connsiteX6" fmla="*/ 4725 w 881268"/>
              <a:gd name="connsiteY6" fmla="*/ 0 h 345252"/>
              <a:gd name="connsiteX0" fmla="*/ 4725 w 881268"/>
              <a:gd name="connsiteY0" fmla="*/ 0 h 345252"/>
              <a:gd name="connsiteX1" fmla="*/ 304678 w 881268"/>
              <a:gd name="connsiteY1" fmla="*/ 15969 h 345252"/>
              <a:gd name="connsiteX2" fmla="*/ 315311 w 881268"/>
              <a:gd name="connsiteY2" fmla="*/ 138244 h 345252"/>
              <a:gd name="connsiteX3" fmla="*/ 881268 w 881268"/>
              <a:gd name="connsiteY3" fmla="*/ 202018 h 345252"/>
              <a:gd name="connsiteX4" fmla="*/ 875952 w 881268"/>
              <a:gd name="connsiteY4" fmla="*/ 345252 h 345252"/>
              <a:gd name="connsiteX5" fmla="*/ 4725 w 881268"/>
              <a:gd name="connsiteY5" fmla="*/ 345252 h 345252"/>
              <a:gd name="connsiteX6" fmla="*/ 4725 w 881268"/>
              <a:gd name="connsiteY6" fmla="*/ 0 h 34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1268" h="345252">
                <a:moveTo>
                  <a:pt x="4725" y="0"/>
                </a:moveTo>
                <a:cubicBezTo>
                  <a:pt x="5985" y="4485"/>
                  <a:pt x="318076" y="8881"/>
                  <a:pt x="304678" y="15969"/>
                </a:cubicBezTo>
                <a:cubicBezTo>
                  <a:pt x="394542" y="29263"/>
                  <a:pt x="219213" y="107236"/>
                  <a:pt x="315311" y="138244"/>
                </a:cubicBezTo>
                <a:cubicBezTo>
                  <a:pt x="411409" y="169252"/>
                  <a:pt x="825928" y="157770"/>
                  <a:pt x="881268" y="202018"/>
                </a:cubicBezTo>
                <a:lnTo>
                  <a:pt x="875952" y="345252"/>
                </a:lnTo>
                <a:lnTo>
                  <a:pt x="4725" y="345252"/>
                </a:lnTo>
                <a:cubicBezTo>
                  <a:pt x="4725" y="230168"/>
                  <a:pt x="-5907" y="19391"/>
                  <a:pt x="4725" y="0"/>
                </a:cubicBezTo>
                <a:close/>
              </a:path>
            </a:pathLst>
          </a:cu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sp>
        <p:nvSpPr>
          <p:cNvPr id="244" name="Rechteck 243">
            <a:extLst>
              <a:ext uri="{FF2B5EF4-FFF2-40B4-BE49-F238E27FC236}">
                <a16:creationId xmlns:a16="http://schemas.microsoft.com/office/drawing/2014/main" id="{FBD14752-A9C0-FB10-6EC0-19DA84645679}"/>
              </a:ext>
            </a:extLst>
          </p:cNvPr>
          <p:cNvSpPr/>
          <p:nvPr/>
        </p:nvSpPr>
        <p:spPr>
          <a:xfrm>
            <a:off x="1918272" y="2087563"/>
            <a:ext cx="890136" cy="35169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/>
          </a:p>
        </p:txBody>
      </p:sp>
      <p:sp>
        <p:nvSpPr>
          <p:cNvPr id="245" name="Rechteck 21">
            <a:extLst>
              <a:ext uri="{FF2B5EF4-FFF2-40B4-BE49-F238E27FC236}">
                <a16:creationId xmlns:a16="http://schemas.microsoft.com/office/drawing/2014/main" id="{E2968A95-76F5-F549-EC66-CDA48529E4C4}"/>
              </a:ext>
            </a:extLst>
          </p:cNvPr>
          <p:cNvSpPr/>
          <p:nvPr/>
        </p:nvSpPr>
        <p:spPr>
          <a:xfrm flipV="1">
            <a:off x="2492943" y="2125847"/>
            <a:ext cx="313166" cy="101608"/>
          </a:xfrm>
          <a:custGeom>
            <a:avLst/>
            <a:gdLst>
              <a:gd name="connsiteX0" fmla="*/ 0 w 871227"/>
              <a:gd name="connsiteY0" fmla="*/ 0 h 345252"/>
              <a:gd name="connsiteX1" fmla="*/ 871227 w 871227"/>
              <a:gd name="connsiteY1" fmla="*/ 0 h 345252"/>
              <a:gd name="connsiteX2" fmla="*/ 871227 w 871227"/>
              <a:gd name="connsiteY2" fmla="*/ 345252 h 345252"/>
              <a:gd name="connsiteX3" fmla="*/ 0 w 871227"/>
              <a:gd name="connsiteY3" fmla="*/ 345252 h 345252"/>
              <a:gd name="connsiteX4" fmla="*/ 0 w 871227"/>
              <a:gd name="connsiteY4" fmla="*/ 0 h 345252"/>
              <a:gd name="connsiteX0" fmla="*/ 0 w 876543"/>
              <a:gd name="connsiteY0" fmla="*/ 0 h 345252"/>
              <a:gd name="connsiteX1" fmla="*/ 876543 w 876543"/>
              <a:gd name="connsiteY1" fmla="*/ 202018 h 345252"/>
              <a:gd name="connsiteX2" fmla="*/ 871227 w 876543"/>
              <a:gd name="connsiteY2" fmla="*/ 345252 h 345252"/>
              <a:gd name="connsiteX3" fmla="*/ 0 w 876543"/>
              <a:gd name="connsiteY3" fmla="*/ 345252 h 345252"/>
              <a:gd name="connsiteX4" fmla="*/ 0 w 876543"/>
              <a:gd name="connsiteY4" fmla="*/ 0 h 345252"/>
              <a:gd name="connsiteX0" fmla="*/ 0 w 937136"/>
              <a:gd name="connsiteY0" fmla="*/ 0 h 345252"/>
              <a:gd name="connsiteX1" fmla="*/ 876543 w 937136"/>
              <a:gd name="connsiteY1" fmla="*/ 202018 h 345252"/>
              <a:gd name="connsiteX2" fmla="*/ 871227 w 937136"/>
              <a:gd name="connsiteY2" fmla="*/ 345252 h 345252"/>
              <a:gd name="connsiteX3" fmla="*/ 0 w 937136"/>
              <a:gd name="connsiteY3" fmla="*/ 345252 h 345252"/>
              <a:gd name="connsiteX4" fmla="*/ 0 w 937136"/>
              <a:gd name="connsiteY4" fmla="*/ 0 h 345252"/>
              <a:gd name="connsiteX0" fmla="*/ 0 w 876581"/>
              <a:gd name="connsiteY0" fmla="*/ 0 h 345252"/>
              <a:gd name="connsiteX1" fmla="*/ 876543 w 876581"/>
              <a:gd name="connsiteY1" fmla="*/ 202018 h 345252"/>
              <a:gd name="connsiteX2" fmla="*/ 871227 w 876581"/>
              <a:gd name="connsiteY2" fmla="*/ 345252 h 345252"/>
              <a:gd name="connsiteX3" fmla="*/ 0 w 876581"/>
              <a:gd name="connsiteY3" fmla="*/ 345252 h 345252"/>
              <a:gd name="connsiteX4" fmla="*/ 0 w 876581"/>
              <a:gd name="connsiteY4" fmla="*/ 0 h 345252"/>
              <a:gd name="connsiteX0" fmla="*/ 0 w 876543"/>
              <a:gd name="connsiteY0" fmla="*/ 16961 h 362213"/>
              <a:gd name="connsiteX1" fmla="*/ 262739 w 876543"/>
              <a:gd name="connsiteY1" fmla="*/ 70144 h 362213"/>
              <a:gd name="connsiteX2" fmla="*/ 876543 w 876543"/>
              <a:gd name="connsiteY2" fmla="*/ 218979 h 362213"/>
              <a:gd name="connsiteX3" fmla="*/ 871227 w 876543"/>
              <a:gd name="connsiteY3" fmla="*/ 362213 h 362213"/>
              <a:gd name="connsiteX4" fmla="*/ 0 w 876543"/>
              <a:gd name="connsiteY4" fmla="*/ 362213 h 362213"/>
              <a:gd name="connsiteX5" fmla="*/ 0 w 876543"/>
              <a:gd name="connsiteY5" fmla="*/ 16961 h 362213"/>
              <a:gd name="connsiteX0" fmla="*/ 0 w 876543"/>
              <a:gd name="connsiteY0" fmla="*/ 25217 h 370469"/>
              <a:gd name="connsiteX1" fmla="*/ 299953 w 876543"/>
              <a:gd name="connsiteY1" fmla="*/ 41186 h 370469"/>
              <a:gd name="connsiteX2" fmla="*/ 876543 w 876543"/>
              <a:gd name="connsiteY2" fmla="*/ 227235 h 370469"/>
              <a:gd name="connsiteX3" fmla="*/ 871227 w 876543"/>
              <a:gd name="connsiteY3" fmla="*/ 370469 h 370469"/>
              <a:gd name="connsiteX4" fmla="*/ 0 w 876543"/>
              <a:gd name="connsiteY4" fmla="*/ 370469 h 370469"/>
              <a:gd name="connsiteX5" fmla="*/ 0 w 876543"/>
              <a:gd name="connsiteY5" fmla="*/ 25217 h 370469"/>
              <a:gd name="connsiteX0" fmla="*/ 0 w 876543"/>
              <a:gd name="connsiteY0" fmla="*/ 25217 h 370469"/>
              <a:gd name="connsiteX1" fmla="*/ 299953 w 876543"/>
              <a:gd name="connsiteY1" fmla="*/ 41186 h 370469"/>
              <a:gd name="connsiteX2" fmla="*/ 876543 w 876543"/>
              <a:gd name="connsiteY2" fmla="*/ 227235 h 370469"/>
              <a:gd name="connsiteX3" fmla="*/ 871227 w 876543"/>
              <a:gd name="connsiteY3" fmla="*/ 370469 h 370469"/>
              <a:gd name="connsiteX4" fmla="*/ 0 w 876543"/>
              <a:gd name="connsiteY4" fmla="*/ 370469 h 370469"/>
              <a:gd name="connsiteX5" fmla="*/ 0 w 876543"/>
              <a:gd name="connsiteY5" fmla="*/ 25217 h 370469"/>
              <a:gd name="connsiteX0" fmla="*/ 0 w 876543"/>
              <a:gd name="connsiteY0" fmla="*/ 19369 h 364621"/>
              <a:gd name="connsiteX1" fmla="*/ 299953 w 876543"/>
              <a:gd name="connsiteY1" fmla="*/ 35338 h 364621"/>
              <a:gd name="connsiteX2" fmla="*/ 876543 w 876543"/>
              <a:gd name="connsiteY2" fmla="*/ 221387 h 364621"/>
              <a:gd name="connsiteX3" fmla="*/ 871227 w 876543"/>
              <a:gd name="connsiteY3" fmla="*/ 364621 h 364621"/>
              <a:gd name="connsiteX4" fmla="*/ 0 w 876543"/>
              <a:gd name="connsiteY4" fmla="*/ 364621 h 364621"/>
              <a:gd name="connsiteX5" fmla="*/ 0 w 876543"/>
              <a:gd name="connsiteY5" fmla="*/ 19369 h 364621"/>
              <a:gd name="connsiteX0" fmla="*/ 0 w 876543"/>
              <a:gd name="connsiteY0" fmla="*/ 0 h 345252"/>
              <a:gd name="connsiteX1" fmla="*/ 299953 w 876543"/>
              <a:gd name="connsiteY1" fmla="*/ 15969 h 345252"/>
              <a:gd name="connsiteX2" fmla="*/ 876543 w 876543"/>
              <a:gd name="connsiteY2" fmla="*/ 202018 h 345252"/>
              <a:gd name="connsiteX3" fmla="*/ 871227 w 876543"/>
              <a:gd name="connsiteY3" fmla="*/ 345252 h 345252"/>
              <a:gd name="connsiteX4" fmla="*/ 0 w 876543"/>
              <a:gd name="connsiteY4" fmla="*/ 345252 h 345252"/>
              <a:gd name="connsiteX5" fmla="*/ 0 w 876543"/>
              <a:gd name="connsiteY5" fmla="*/ 0 h 345252"/>
              <a:gd name="connsiteX0" fmla="*/ 4725 w 881268"/>
              <a:gd name="connsiteY0" fmla="*/ 0 h 345252"/>
              <a:gd name="connsiteX1" fmla="*/ 304678 w 881268"/>
              <a:gd name="connsiteY1" fmla="*/ 15969 h 345252"/>
              <a:gd name="connsiteX2" fmla="*/ 881268 w 881268"/>
              <a:gd name="connsiteY2" fmla="*/ 202018 h 345252"/>
              <a:gd name="connsiteX3" fmla="*/ 875952 w 881268"/>
              <a:gd name="connsiteY3" fmla="*/ 345252 h 345252"/>
              <a:gd name="connsiteX4" fmla="*/ 4725 w 881268"/>
              <a:gd name="connsiteY4" fmla="*/ 345252 h 345252"/>
              <a:gd name="connsiteX5" fmla="*/ 4725 w 881268"/>
              <a:gd name="connsiteY5" fmla="*/ 0 h 345252"/>
              <a:gd name="connsiteX0" fmla="*/ 4725 w 881268"/>
              <a:gd name="connsiteY0" fmla="*/ 0 h 345252"/>
              <a:gd name="connsiteX1" fmla="*/ 304678 w 881268"/>
              <a:gd name="connsiteY1" fmla="*/ 15969 h 345252"/>
              <a:gd name="connsiteX2" fmla="*/ 543911 w 881268"/>
              <a:gd name="connsiteY2" fmla="*/ 79765 h 345252"/>
              <a:gd name="connsiteX3" fmla="*/ 881268 w 881268"/>
              <a:gd name="connsiteY3" fmla="*/ 202018 h 345252"/>
              <a:gd name="connsiteX4" fmla="*/ 875952 w 881268"/>
              <a:gd name="connsiteY4" fmla="*/ 345252 h 345252"/>
              <a:gd name="connsiteX5" fmla="*/ 4725 w 881268"/>
              <a:gd name="connsiteY5" fmla="*/ 345252 h 345252"/>
              <a:gd name="connsiteX6" fmla="*/ 4725 w 881268"/>
              <a:gd name="connsiteY6" fmla="*/ 0 h 345252"/>
              <a:gd name="connsiteX0" fmla="*/ 4725 w 881268"/>
              <a:gd name="connsiteY0" fmla="*/ 0 h 345252"/>
              <a:gd name="connsiteX1" fmla="*/ 304678 w 881268"/>
              <a:gd name="connsiteY1" fmla="*/ 15969 h 345252"/>
              <a:gd name="connsiteX2" fmla="*/ 315311 w 881268"/>
              <a:gd name="connsiteY2" fmla="*/ 138244 h 345252"/>
              <a:gd name="connsiteX3" fmla="*/ 881268 w 881268"/>
              <a:gd name="connsiteY3" fmla="*/ 202018 h 345252"/>
              <a:gd name="connsiteX4" fmla="*/ 875952 w 881268"/>
              <a:gd name="connsiteY4" fmla="*/ 345252 h 345252"/>
              <a:gd name="connsiteX5" fmla="*/ 4725 w 881268"/>
              <a:gd name="connsiteY5" fmla="*/ 345252 h 345252"/>
              <a:gd name="connsiteX6" fmla="*/ 4725 w 881268"/>
              <a:gd name="connsiteY6" fmla="*/ 0 h 34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1268" h="345252">
                <a:moveTo>
                  <a:pt x="4725" y="0"/>
                </a:moveTo>
                <a:cubicBezTo>
                  <a:pt x="5985" y="4485"/>
                  <a:pt x="318076" y="8881"/>
                  <a:pt x="304678" y="15969"/>
                </a:cubicBezTo>
                <a:cubicBezTo>
                  <a:pt x="394542" y="29263"/>
                  <a:pt x="219213" y="107236"/>
                  <a:pt x="315311" y="138244"/>
                </a:cubicBezTo>
                <a:cubicBezTo>
                  <a:pt x="411409" y="169252"/>
                  <a:pt x="825928" y="157770"/>
                  <a:pt x="881268" y="202018"/>
                </a:cubicBezTo>
                <a:lnTo>
                  <a:pt x="875952" y="345252"/>
                </a:lnTo>
                <a:lnTo>
                  <a:pt x="4725" y="345252"/>
                </a:lnTo>
                <a:cubicBezTo>
                  <a:pt x="4725" y="230168"/>
                  <a:pt x="-5907" y="19391"/>
                  <a:pt x="4725" y="0"/>
                </a:cubicBezTo>
                <a:close/>
              </a:path>
            </a:pathLst>
          </a:custGeom>
          <a:solidFill>
            <a:srgbClr val="FF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00" dirty="0"/>
          </a:p>
        </p:txBody>
      </p:sp>
      <p:cxnSp>
        <p:nvCxnSpPr>
          <p:cNvPr id="246" name="Gerader Verbinder 245">
            <a:extLst>
              <a:ext uri="{FF2B5EF4-FFF2-40B4-BE49-F238E27FC236}">
                <a16:creationId xmlns:a16="http://schemas.microsoft.com/office/drawing/2014/main" id="{1F9AEC9B-94E8-C137-B076-2D743877BC9A}"/>
              </a:ext>
            </a:extLst>
          </p:cNvPr>
          <p:cNvCxnSpPr>
            <a:cxnSpLocks/>
          </p:cNvCxnSpPr>
          <p:nvPr/>
        </p:nvCxnSpPr>
        <p:spPr>
          <a:xfrm>
            <a:off x="1422889" y="1587819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Gerader Verbinder 246">
            <a:extLst>
              <a:ext uri="{FF2B5EF4-FFF2-40B4-BE49-F238E27FC236}">
                <a16:creationId xmlns:a16="http://schemas.microsoft.com/office/drawing/2014/main" id="{4B94138C-F5F2-6716-0F61-75904B6AF9E9}"/>
              </a:ext>
            </a:extLst>
          </p:cNvPr>
          <p:cNvCxnSpPr>
            <a:cxnSpLocks/>
          </p:cNvCxnSpPr>
          <p:nvPr/>
        </p:nvCxnSpPr>
        <p:spPr>
          <a:xfrm>
            <a:off x="1910447" y="1570500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Gerader Verbinder 247">
            <a:extLst>
              <a:ext uri="{FF2B5EF4-FFF2-40B4-BE49-F238E27FC236}">
                <a16:creationId xmlns:a16="http://schemas.microsoft.com/office/drawing/2014/main" id="{51234D32-2368-FA38-1871-010F5254A637}"/>
              </a:ext>
            </a:extLst>
          </p:cNvPr>
          <p:cNvCxnSpPr>
            <a:cxnSpLocks/>
          </p:cNvCxnSpPr>
          <p:nvPr/>
        </p:nvCxnSpPr>
        <p:spPr>
          <a:xfrm>
            <a:off x="2336202" y="1587820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Gerader Verbinder 248">
            <a:extLst>
              <a:ext uri="{FF2B5EF4-FFF2-40B4-BE49-F238E27FC236}">
                <a16:creationId xmlns:a16="http://schemas.microsoft.com/office/drawing/2014/main" id="{0EF975FD-C7C1-F5CD-118D-492D187B0B43}"/>
              </a:ext>
            </a:extLst>
          </p:cNvPr>
          <p:cNvCxnSpPr>
            <a:cxnSpLocks/>
          </p:cNvCxnSpPr>
          <p:nvPr/>
        </p:nvCxnSpPr>
        <p:spPr>
          <a:xfrm>
            <a:off x="2803686" y="1587820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Gerader Verbinder 249">
            <a:extLst>
              <a:ext uri="{FF2B5EF4-FFF2-40B4-BE49-F238E27FC236}">
                <a16:creationId xmlns:a16="http://schemas.microsoft.com/office/drawing/2014/main" id="{248156F9-C0AF-D4EA-546D-3DB577DC7B55}"/>
              </a:ext>
            </a:extLst>
          </p:cNvPr>
          <p:cNvCxnSpPr>
            <a:cxnSpLocks/>
          </p:cNvCxnSpPr>
          <p:nvPr/>
        </p:nvCxnSpPr>
        <p:spPr>
          <a:xfrm>
            <a:off x="6421191" y="1646531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Gerader Verbinder 250">
            <a:extLst>
              <a:ext uri="{FF2B5EF4-FFF2-40B4-BE49-F238E27FC236}">
                <a16:creationId xmlns:a16="http://schemas.microsoft.com/office/drawing/2014/main" id="{36D48ADC-9248-51C5-8DC6-9F2C50C65BD2}"/>
              </a:ext>
            </a:extLst>
          </p:cNvPr>
          <p:cNvCxnSpPr>
            <a:cxnSpLocks/>
          </p:cNvCxnSpPr>
          <p:nvPr/>
        </p:nvCxnSpPr>
        <p:spPr>
          <a:xfrm>
            <a:off x="7174254" y="1646531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Textfeld 251">
            <a:extLst>
              <a:ext uri="{FF2B5EF4-FFF2-40B4-BE49-F238E27FC236}">
                <a16:creationId xmlns:a16="http://schemas.microsoft.com/office/drawing/2014/main" id="{C4255E0C-7215-28F4-DBF4-FF12BEBA9E80}"/>
              </a:ext>
            </a:extLst>
          </p:cNvPr>
          <p:cNvSpPr txBox="1"/>
          <p:nvPr/>
        </p:nvSpPr>
        <p:spPr>
          <a:xfrm>
            <a:off x="3136594" y="1685773"/>
            <a:ext cx="69249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dirty="0" err="1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o.d</a:t>
            </a:r>
            <a:r>
              <a:rPr lang="de-DE" sz="10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. = 20</a:t>
            </a:r>
          </a:p>
        </p:txBody>
      </p:sp>
      <p:sp>
        <p:nvSpPr>
          <p:cNvPr id="253" name="Textfeld 252">
            <a:extLst>
              <a:ext uri="{FF2B5EF4-FFF2-40B4-BE49-F238E27FC236}">
                <a16:creationId xmlns:a16="http://schemas.microsoft.com/office/drawing/2014/main" id="{A2C6EF3F-4E10-CC53-29DE-045E574387F2}"/>
              </a:ext>
            </a:extLst>
          </p:cNvPr>
          <p:cNvSpPr txBox="1"/>
          <p:nvPr/>
        </p:nvSpPr>
        <p:spPr>
          <a:xfrm>
            <a:off x="5582925" y="1729701"/>
            <a:ext cx="69249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dirty="0" err="1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o.d</a:t>
            </a:r>
            <a:r>
              <a:rPr lang="de-DE" sz="10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. = 15</a:t>
            </a:r>
          </a:p>
        </p:txBody>
      </p:sp>
      <p:sp>
        <p:nvSpPr>
          <p:cNvPr id="254" name="Textfeld 253">
            <a:extLst>
              <a:ext uri="{FF2B5EF4-FFF2-40B4-BE49-F238E27FC236}">
                <a16:creationId xmlns:a16="http://schemas.microsoft.com/office/drawing/2014/main" id="{5B47BA05-57F2-D942-CAB4-673E407ACE69}"/>
              </a:ext>
            </a:extLst>
          </p:cNvPr>
          <p:cNvSpPr txBox="1"/>
          <p:nvPr/>
        </p:nvSpPr>
        <p:spPr>
          <a:xfrm>
            <a:off x="6508230" y="2146790"/>
            <a:ext cx="69249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000" dirty="0" err="1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o.d</a:t>
            </a:r>
            <a:r>
              <a:rPr lang="de-DE" sz="10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. = 14</a:t>
            </a:r>
          </a:p>
        </p:txBody>
      </p:sp>
      <p:sp>
        <p:nvSpPr>
          <p:cNvPr id="255" name="Textfeld 254">
            <a:extLst>
              <a:ext uri="{FF2B5EF4-FFF2-40B4-BE49-F238E27FC236}">
                <a16:creationId xmlns:a16="http://schemas.microsoft.com/office/drawing/2014/main" id="{3D60296A-716D-D101-9374-3A197515F5CC}"/>
              </a:ext>
            </a:extLst>
          </p:cNvPr>
          <p:cNvSpPr txBox="1"/>
          <p:nvPr/>
        </p:nvSpPr>
        <p:spPr>
          <a:xfrm>
            <a:off x="5411907" y="2374737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72</a:t>
            </a:r>
          </a:p>
        </p:txBody>
      </p:sp>
      <p:cxnSp>
        <p:nvCxnSpPr>
          <p:cNvPr id="256" name="Gerader Verbinder 255">
            <a:extLst>
              <a:ext uri="{FF2B5EF4-FFF2-40B4-BE49-F238E27FC236}">
                <a16:creationId xmlns:a16="http://schemas.microsoft.com/office/drawing/2014/main" id="{6BF35B91-E400-3AA2-6CD6-BAD97F8A80A7}"/>
              </a:ext>
            </a:extLst>
          </p:cNvPr>
          <p:cNvCxnSpPr>
            <a:cxnSpLocks/>
          </p:cNvCxnSpPr>
          <p:nvPr/>
        </p:nvCxnSpPr>
        <p:spPr>
          <a:xfrm flipH="1">
            <a:off x="6415094" y="2482222"/>
            <a:ext cx="764545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Gerader Verbinder 256">
            <a:extLst>
              <a:ext uri="{FF2B5EF4-FFF2-40B4-BE49-F238E27FC236}">
                <a16:creationId xmlns:a16="http://schemas.microsoft.com/office/drawing/2014/main" id="{ED64BB05-FF7C-3313-838C-85791C088630}"/>
              </a:ext>
            </a:extLst>
          </p:cNvPr>
          <p:cNvCxnSpPr>
            <a:cxnSpLocks/>
          </p:cNvCxnSpPr>
          <p:nvPr/>
        </p:nvCxnSpPr>
        <p:spPr>
          <a:xfrm flipH="1">
            <a:off x="4954187" y="2481920"/>
            <a:ext cx="1447933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Gerader Verbinder 257">
            <a:extLst>
              <a:ext uri="{FF2B5EF4-FFF2-40B4-BE49-F238E27FC236}">
                <a16:creationId xmlns:a16="http://schemas.microsoft.com/office/drawing/2014/main" id="{F94EE6B2-0333-2EC7-1CF0-B9BB673A127C}"/>
              </a:ext>
            </a:extLst>
          </p:cNvPr>
          <p:cNvCxnSpPr>
            <a:cxnSpLocks/>
          </p:cNvCxnSpPr>
          <p:nvPr/>
        </p:nvCxnSpPr>
        <p:spPr>
          <a:xfrm flipH="1">
            <a:off x="2806108" y="2482222"/>
            <a:ext cx="2148078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Gerader Verbinder 258">
            <a:extLst>
              <a:ext uri="{FF2B5EF4-FFF2-40B4-BE49-F238E27FC236}">
                <a16:creationId xmlns:a16="http://schemas.microsoft.com/office/drawing/2014/main" id="{A93EF639-B7DD-9D00-94AE-959777392396}"/>
              </a:ext>
            </a:extLst>
          </p:cNvPr>
          <p:cNvCxnSpPr>
            <a:cxnSpLocks/>
          </p:cNvCxnSpPr>
          <p:nvPr/>
        </p:nvCxnSpPr>
        <p:spPr>
          <a:xfrm flipH="1">
            <a:off x="2336668" y="2481920"/>
            <a:ext cx="467018" cy="5301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Gerader Verbinder 259">
            <a:extLst>
              <a:ext uri="{FF2B5EF4-FFF2-40B4-BE49-F238E27FC236}">
                <a16:creationId xmlns:a16="http://schemas.microsoft.com/office/drawing/2014/main" id="{1DD474EB-6A03-6D44-BA3D-E7A879CF5F0D}"/>
              </a:ext>
            </a:extLst>
          </p:cNvPr>
          <p:cNvCxnSpPr>
            <a:cxnSpLocks/>
          </p:cNvCxnSpPr>
          <p:nvPr/>
        </p:nvCxnSpPr>
        <p:spPr>
          <a:xfrm flipH="1" flipV="1">
            <a:off x="1910447" y="2481920"/>
            <a:ext cx="431899" cy="5301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Gerader Verbinder 260">
            <a:extLst>
              <a:ext uri="{FF2B5EF4-FFF2-40B4-BE49-F238E27FC236}">
                <a16:creationId xmlns:a16="http://schemas.microsoft.com/office/drawing/2014/main" id="{906A8F57-87BC-3BB7-7D8F-6B18F94A951D}"/>
              </a:ext>
            </a:extLst>
          </p:cNvPr>
          <p:cNvCxnSpPr>
            <a:cxnSpLocks/>
          </p:cNvCxnSpPr>
          <p:nvPr/>
        </p:nvCxnSpPr>
        <p:spPr>
          <a:xfrm flipH="1">
            <a:off x="1417730" y="2483245"/>
            <a:ext cx="490693" cy="3976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Textfeld 261">
            <a:extLst>
              <a:ext uri="{FF2B5EF4-FFF2-40B4-BE49-F238E27FC236}">
                <a16:creationId xmlns:a16="http://schemas.microsoft.com/office/drawing/2014/main" id="{346A315B-019F-F398-04C4-94936E574414}"/>
              </a:ext>
            </a:extLst>
          </p:cNvPr>
          <p:cNvSpPr txBox="1"/>
          <p:nvPr/>
        </p:nvSpPr>
        <p:spPr>
          <a:xfrm>
            <a:off x="6711576" y="2366843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40</a:t>
            </a:r>
          </a:p>
        </p:txBody>
      </p:sp>
      <p:sp>
        <p:nvSpPr>
          <p:cNvPr id="263" name="Textfeld 262">
            <a:extLst>
              <a:ext uri="{FF2B5EF4-FFF2-40B4-BE49-F238E27FC236}">
                <a16:creationId xmlns:a16="http://schemas.microsoft.com/office/drawing/2014/main" id="{056E81C2-F1EF-6353-AC64-A53D2E89FDC8}"/>
              </a:ext>
            </a:extLst>
          </p:cNvPr>
          <p:cNvSpPr txBox="1"/>
          <p:nvPr/>
        </p:nvSpPr>
        <p:spPr>
          <a:xfrm>
            <a:off x="3870804" y="2360343"/>
            <a:ext cx="18274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117</a:t>
            </a:r>
          </a:p>
        </p:txBody>
      </p:sp>
      <p:sp>
        <p:nvSpPr>
          <p:cNvPr id="264" name="Textfeld 263">
            <a:extLst>
              <a:ext uri="{FF2B5EF4-FFF2-40B4-BE49-F238E27FC236}">
                <a16:creationId xmlns:a16="http://schemas.microsoft.com/office/drawing/2014/main" id="{95364086-AA30-2D17-C363-38B40F0BE182}"/>
              </a:ext>
            </a:extLst>
          </p:cNvPr>
          <p:cNvSpPr txBox="1"/>
          <p:nvPr/>
        </p:nvSpPr>
        <p:spPr>
          <a:xfrm>
            <a:off x="2456159" y="235611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24</a:t>
            </a:r>
          </a:p>
        </p:txBody>
      </p:sp>
      <p:cxnSp>
        <p:nvCxnSpPr>
          <p:cNvPr id="265" name="Gerader Verbinder 264">
            <a:extLst>
              <a:ext uri="{FF2B5EF4-FFF2-40B4-BE49-F238E27FC236}">
                <a16:creationId xmlns:a16="http://schemas.microsoft.com/office/drawing/2014/main" id="{4909CC98-01EF-20E6-1EBF-2B298E3C7F30}"/>
              </a:ext>
            </a:extLst>
          </p:cNvPr>
          <p:cNvCxnSpPr>
            <a:cxnSpLocks/>
          </p:cNvCxnSpPr>
          <p:nvPr/>
        </p:nvCxnSpPr>
        <p:spPr>
          <a:xfrm>
            <a:off x="4954187" y="1593095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feld 265">
            <a:extLst>
              <a:ext uri="{FF2B5EF4-FFF2-40B4-BE49-F238E27FC236}">
                <a16:creationId xmlns:a16="http://schemas.microsoft.com/office/drawing/2014/main" id="{AFFD102E-EE8D-D5D8-4194-ED036E3DB601}"/>
              </a:ext>
            </a:extLst>
          </p:cNvPr>
          <p:cNvSpPr txBox="1"/>
          <p:nvPr/>
        </p:nvSpPr>
        <p:spPr>
          <a:xfrm>
            <a:off x="1952332" y="2342551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21</a:t>
            </a:r>
          </a:p>
        </p:txBody>
      </p:sp>
      <p:cxnSp>
        <p:nvCxnSpPr>
          <p:cNvPr id="267" name="Gerader Verbinder 266">
            <a:extLst>
              <a:ext uri="{FF2B5EF4-FFF2-40B4-BE49-F238E27FC236}">
                <a16:creationId xmlns:a16="http://schemas.microsoft.com/office/drawing/2014/main" id="{1A676344-13AC-6537-2D16-9E77E2DDDC26}"/>
              </a:ext>
            </a:extLst>
          </p:cNvPr>
          <p:cNvCxnSpPr>
            <a:cxnSpLocks/>
          </p:cNvCxnSpPr>
          <p:nvPr/>
        </p:nvCxnSpPr>
        <p:spPr>
          <a:xfrm>
            <a:off x="1637127" y="1587819"/>
            <a:ext cx="0" cy="1279271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feld 267">
            <a:extLst>
              <a:ext uri="{FF2B5EF4-FFF2-40B4-BE49-F238E27FC236}">
                <a16:creationId xmlns:a16="http://schemas.microsoft.com/office/drawing/2014/main" id="{1E7B1DC8-DEAE-FF5B-EDE1-E7690233C0DD}"/>
              </a:ext>
            </a:extLst>
          </p:cNvPr>
          <p:cNvSpPr txBox="1"/>
          <p:nvPr/>
        </p:nvSpPr>
        <p:spPr>
          <a:xfrm>
            <a:off x="1402300" y="2356109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10</a:t>
            </a:r>
          </a:p>
        </p:txBody>
      </p:sp>
      <p:sp>
        <p:nvSpPr>
          <p:cNvPr id="269" name="Textfeld 268">
            <a:extLst>
              <a:ext uri="{FF2B5EF4-FFF2-40B4-BE49-F238E27FC236}">
                <a16:creationId xmlns:a16="http://schemas.microsoft.com/office/drawing/2014/main" id="{720A9F83-2858-4E36-BCD4-8A02124886FB}"/>
              </a:ext>
            </a:extLst>
          </p:cNvPr>
          <p:cNvSpPr txBox="1"/>
          <p:nvPr/>
        </p:nvSpPr>
        <p:spPr>
          <a:xfrm>
            <a:off x="1633276" y="236503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15</a:t>
            </a:r>
          </a:p>
        </p:txBody>
      </p:sp>
      <p:cxnSp>
        <p:nvCxnSpPr>
          <p:cNvPr id="270" name="Gerader Verbinder 269">
            <a:extLst>
              <a:ext uri="{FF2B5EF4-FFF2-40B4-BE49-F238E27FC236}">
                <a16:creationId xmlns:a16="http://schemas.microsoft.com/office/drawing/2014/main" id="{168A7B4E-F8EF-01FD-DE55-D1BF0E3C586D}"/>
              </a:ext>
            </a:extLst>
          </p:cNvPr>
          <p:cNvCxnSpPr>
            <a:cxnSpLocks/>
          </p:cNvCxnSpPr>
          <p:nvPr/>
        </p:nvCxnSpPr>
        <p:spPr>
          <a:xfrm flipH="1">
            <a:off x="1428861" y="2589237"/>
            <a:ext cx="4992331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Gerader Verbinder 270">
            <a:extLst>
              <a:ext uri="{FF2B5EF4-FFF2-40B4-BE49-F238E27FC236}">
                <a16:creationId xmlns:a16="http://schemas.microsoft.com/office/drawing/2014/main" id="{8A34F91B-56F4-4A5D-E697-99ADD2F36F2E}"/>
              </a:ext>
            </a:extLst>
          </p:cNvPr>
          <p:cNvCxnSpPr>
            <a:cxnSpLocks/>
          </p:cNvCxnSpPr>
          <p:nvPr/>
        </p:nvCxnSpPr>
        <p:spPr>
          <a:xfrm flipH="1">
            <a:off x="1398113" y="2737193"/>
            <a:ext cx="5776142" cy="4047"/>
          </a:xfrm>
          <a:prstGeom prst="line">
            <a:avLst/>
          </a:prstGeom>
          <a:ln w="15875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Textfeld 271">
            <a:extLst>
              <a:ext uri="{FF2B5EF4-FFF2-40B4-BE49-F238E27FC236}">
                <a16:creationId xmlns:a16="http://schemas.microsoft.com/office/drawing/2014/main" id="{CC056376-AA60-CAAE-423F-D05E24CA321A}"/>
              </a:ext>
            </a:extLst>
          </p:cNvPr>
          <p:cNvSpPr txBox="1"/>
          <p:nvPr/>
        </p:nvSpPr>
        <p:spPr>
          <a:xfrm>
            <a:off x="5372014" y="2612116"/>
            <a:ext cx="18274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259</a:t>
            </a:r>
          </a:p>
        </p:txBody>
      </p:sp>
      <p:sp>
        <p:nvSpPr>
          <p:cNvPr id="273" name="Textfeld 272">
            <a:extLst>
              <a:ext uri="{FF2B5EF4-FFF2-40B4-BE49-F238E27FC236}">
                <a16:creationId xmlns:a16="http://schemas.microsoft.com/office/drawing/2014/main" id="{93E73891-9173-FBD8-F27E-1DD4517D5449}"/>
              </a:ext>
            </a:extLst>
          </p:cNvPr>
          <p:cNvSpPr txBox="1"/>
          <p:nvPr/>
        </p:nvSpPr>
        <p:spPr>
          <a:xfrm>
            <a:off x="3909799" y="2620330"/>
            <a:ext cx="18274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800" dirty="0">
                <a:latin typeface="Courier New" panose="02070309020205020404" pitchFamily="49" charset="0"/>
                <a:ea typeface="ADLaM Display" panose="020F0502020204030204" pitchFamily="2" charset="0"/>
                <a:cs typeface="Courier New" panose="02070309020205020404" pitchFamily="49" charset="0"/>
              </a:rPr>
              <a:t>299</a:t>
            </a:r>
          </a:p>
        </p:txBody>
      </p:sp>
      <p:cxnSp>
        <p:nvCxnSpPr>
          <p:cNvPr id="274" name="Gerader Verbinder 273">
            <a:extLst>
              <a:ext uri="{FF2B5EF4-FFF2-40B4-BE49-F238E27FC236}">
                <a16:creationId xmlns:a16="http://schemas.microsoft.com/office/drawing/2014/main" id="{DC2C2FE8-62DB-84CC-F396-9DAEBE562F8C}"/>
              </a:ext>
            </a:extLst>
          </p:cNvPr>
          <p:cNvCxnSpPr>
            <a:cxnSpLocks/>
          </p:cNvCxnSpPr>
          <p:nvPr/>
        </p:nvCxnSpPr>
        <p:spPr>
          <a:xfrm>
            <a:off x="6957596" y="1500624"/>
            <a:ext cx="137401" cy="36790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Gerader Verbinder 274">
            <a:extLst>
              <a:ext uri="{FF2B5EF4-FFF2-40B4-BE49-F238E27FC236}">
                <a16:creationId xmlns:a16="http://schemas.microsoft.com/office/drawing/2014/main" id="{F75DB44A-0C5D-9EAA-7B77-67FA78271670}"/>
              </a:ext>
            </a:extLst>
          </p:cNvPr>
          <p:cNvCxnSpPr>
            <a:cxnSpLocks/>
          </p:cNvCxnSpPr>
          <p:nvPr/>
        </p:nvCxnSpPr>
        <p:spPr>
          <a:xfrm flipH="1">
            <a:off x="6571783" y="1496187"/>
            <a:ext cx="81463" cy="46356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Gerader Verbinder 298">
            <a:extLst>
              <a:ext uri="{FF2B5EF4-FFF2-40B4-BE49-F238E27FC236}">
                <a16:creationId xmlns:a16="http://schemas.microsoft.com/office/drawing/2014/main" id="{B4E8E2EF-44F7-1E07-9573-729137A88D9D}"/>
              </a:ext>
            </a:extLst>
          </p:cNvPr>
          <p:cNvCxnSpPr>
            <a:cxnSpLocks/>
          </p:cNvCxnSpPr>
          <p:nvPr/>
        </p:nvCxnSpPr>
        <p:spPr>
          <a:xfrm>
            <a:off x="4263334" y="1567056"/>
            <a:ext cx="8815" cy="419554"/>
          </a:xfrm>
          <a:prstGeom prst="line">
            <a:avLst/>
          </a:prstGeom>
          <a:ln w="12700">
            <a:solidFill>
              <a:srgbClr val="0000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4" name="Grafik 303">
            <a:extLst>
              <a:ext uri="{FF2B5EF4-FFF2-40B4-BE49-F238E27FC236}">
                <a16:creationId xmlns:a16="http://schemas.microsoft.com/office/drawing/2014/main" id="{A322C96B-B016-C9A5-FD55-E98AED082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616" y="3559946"/>
            <a:ext cx="5828111" cy="103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3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Grafik 228">
            <a:extLst>
              <a:ext uri="{FF2B5EF4-FFF2-40B4-BE49-F238E27FC236}">
                <a16:creationId xmlns:a16="http://schemas.microsoft.com/office/drawing/2014/main" id="{85372069-8EC2-DF22-E036-C3C20B68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7574"/>
            <a:ext cx="2048789" cy="343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2">
            <a:extLst>
              <a:ext uri="{FF2B5EF4-FFF2-40B4-BE49-F238E27FC236}">
                <a16:creationId xmlns:a16="http://schemas.microsoft.com/office/drawing/2014/main" id="{26685F74-9358-13F9-403F-B2687F4A7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348" y="712504"/>
            <a:ext cx="2853759" cy="37669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Standarzised</a:t>
            </a:r>
            <a:r>
              <a:rPr kumimoji="0" lang="en-GB" altLang="de-DE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sensor contact side for all ECHSLL series for RE and WE instrumentation</a:t>
            </a:r>
            <a:endParaRPr kumimoji="0" lang="en-GB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47E330D4-3376-65E1-E419-0FB848D9A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798" y="1942594"/>
            <a:ext cx="1800495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mm diameter Steel-section</a:t>
            </a:r>
            <a:endParaRPr kumimoji="0" lang="en-GB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793F357-7A4E-2BD1-0C8A-7FF72C25B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310" y="3718515"/>
            <a:ext cx="1640049" cy="2349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Nb-head 14mm diameter</a:t>
            </a:r>
            <a:endParaRPr kumimoji="0" lang="en-GB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5F7E1822-C65D-4306-7DCC-1C3A43B2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170" y="3033942"/>
            <a:ext cx="1915303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9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mm diameter Steel-section</a:t>
            </a:r>
            <a:endParaRPr kumimoji="0" lang="en-GB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686E00E0-B6C9-0814-3FF7-079A3F312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60960DF5-CD1D-DBA4-F36D-88827B503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4C9ACA6-9DD7-0143-64BB-6D92D4D0F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38A5B541-307C-316C-BAD6-152BFCB68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3">
            <a:extLst>
              <a:ext uri="{FF2B5EF4-FFF2-40B4-BE49-F238E27FC236}">
                <a16:creationId xmlns:a16="http://schemas.microsoft.com/office/drawing/2014/main" id="{37DADF41-DD8D-017A-CE8C-8D9743623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FBDCDCEB-896B-4CD0-6253-95C5442A4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04" y="4772344"/>
            <a:ext cx="2477151" cy="2645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Ser03 WE=20 mm</a:t>
            </a:r>
            <a:r>
              <a:rPr lang="en-GB" altLang="de-DE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Nb-head 300 µm</a:t>
            </a:r>
            <a:endParaRPr kumimoji="0" lang="en-GB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8A976B64-E652-0B0F-9E09-7C3F9EE2BFB8}"/>
              </a:ext>
            </a:extLst>
          </p:cNvPr>
          <p:cNvCxnSpPr>
            <a:cxnSpLocks/>
          </p:cNvCxnSpPr>
          <p:nvPr/>
        </p:nvCxnSpPr>
        <p:spPr>
          <a:xfrm flipV="1">
            <a:off x="873032" y="3942428"/>
            <a:ext cx="0" cy="829916"/>
          </a:xfrm>
          <a:prstGeom prst="straightConnector1">
            <a:avLst/>
          </a:prstGeom>
          <a:ln>
            <a:solidFill>
              <a:srgbClr val="0000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Grafik 38">
            <a:extLst>
              <a:ext uri="{FF2B5EF4-FFF2-40B4-BE49-F238E27FC236}">
                <a16:creationId xmlns:a16="http://schemas.microsoft.com/office/drawing/2014/main" id="{DC81DFD8-AD14-520C-57DE-68F348093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557" y="819951"/>
            <a:ext cx="4844301" cy="3345257"/>
          </a:xfrm>
          <a:prstGeom prst="rect">
            <a:avLst/>
          </a:prstGeom>
        </p:spPr>
      </p:pic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1AC99B80-9010-4A17-19FD-972DBCAC7676}"/>
              </a:ext>
            </a:extLst>
          </p:cNvPr>
          <p:cNvCxnSpPr>
            <a:cxnSpLocks/>
          </p:cNvCxnSpPr>
          <p:nvPr/>
        </p:nvCxnSpPr>
        <p:spPr>
          <a:xfrm flipV="1">
            <a:off x="1259632" y="4031814"/>
            <a:ext cx="0" cy="559201"/>
          </a:xfrm>
          <a:prstGeom prst="straightConnector1">
            <a:avLst/>
          </a:prstGeom>
          <a:ln>
            <a:solidFill>
              <a:srgbClr val="0000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5">
            <a:extLst>
              <a:ext uri="{FF2B5EF4-FFF2-40B4-BE49-F238E27FC236}">
                <a16:creationId xmlns:a16="http://schemas.microsoft.com/office/drawing/2014/main" id="{E1FE8335-11A1-1D9D-345B-8B73F70B9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883" y="4458741"/>
            <a:ext cx="2477151" cy="2645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de-DE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Ser03+Ser RE=20 mm</a:t>
            </a:r>
            <a:r>
              <a:rPr lang="en-GB" altLang="de-DE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Nb-head 300 µm</a:t>
            </a:r>
            <a:endParaRPr kumimoji="0" lang="en-GB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Text Box 5">
            <a:extLst>
              <a:ext uri="{FF2B5EF4-FFF2-40B4-BE49-F238E27FC236}">
                <a16:creationId xmlns:a16="http://schemas.microsoft.com/office/drawing/2014/main" id="{F5FABA34-E92E-620B-7F87-8D86FF9B9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32" y="4143469"/>
            <a:ext cx="4978350" cy="78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Properties D20 vs D14</a:t>
            </a:r>
            <a:r>
              <a:rPr kumimoji="0" lang="en-GB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amount HCE </a:t>
            </a:r>
            <a:r>
              <a:rPr kumimoji="0" lang="en-GB" altLang="de-DE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kumimoji="0" lang="en-GB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8,36 cm</a:t>
            </a:r>
            <a:r>
              <a:rPr kumimoji="0" lang="en-GB" altLang="de-DE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GB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altLang="de-D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 3,88cm</a:t>
            </a:r>
            <a:r>
              <a:rPr kumimoji="0" lang="en-GB" altLang="de-DE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WE Nb-Li surface </a:t>
            </a:r>
            <a:r>
              <a:rPr lang="en-GB" altLang="de-DE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GB" alt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(depth 25mm): 15,7 cm</a:t>
            </a:r>
            <a:r>
              <a:rPr lang="en-GB" altLang="de-DE" sz="11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GB" alt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de-DE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  11,0 cm</a:t>
            </a:r>
            <a:r>
              <a:rPr lang="en-GB" altLang="de-DE" sz="1100" baseline="30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GB" altLang="de-DE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(</a:t>
            </a:r>
            <a:r>
              <a:rPr lang="en-GB" altLang="de-DE" sz="110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a/V</a:t>
            </a:r>
            <a:r>
              <a:rPr lang="en-GB" altLang="de-DE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= 2,8 1,8)  </a:t>
            </a:r>
            <a:endParaRPr lang="en-GB" altLang="de-DE" sz="1100" baseline="30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de-DE" sz="1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eff. Current D14 &lt;&lt; D20, less </a:t>
            </a:r>
            <a:r>
              <a:rPr lang="en-GB" altLang="de-DE" sz="1000" b="1" i="1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distorsions</a:t>
            </a:r>
            <a:r>
              <a:rPr lang="en-GB" altLang="de-DE" sz="10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less noise, higher a/V</a:t>
            </a:r>
            <a:endParaRPr lang="en-GB" altLang="de-DE" sz="1000" b="1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de-D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D68A8DC-2CFD-7DAC-D790-6439599C82A5}"/>
              </a:ext>
            </a:extLst>
          </p:cNvPr>
          <p:cNvCxnSpPr>
            <a:cxnSpLocks/>
          </p:cNvCxnSpPr>
          <p:nvPr/>
        </p:nvCxnSpPr>
        <p:spPr>
          <a:xfrm flipH="1">
            <a:off x="1700991" y="3160942"/>
            <a:ext cx="621807" cy="159502"/>
          </a:xfrm>
          <a:prstGeom prst="straightConnector1">
            <a:avLst/>
          </a:prstGeom>
          <a:noFill/>
          <a:ln w="9525" cap="flat" cmpd="sng" algn="ctr">
            <a:solidFill>
              <a:srgbClr val="0000CC"/>
            </a:solidFill>
            <a:prstDash val="solid"/>
            <a:tailEnd type="oval"/>
          </a:ln>
          <a:effectLst/>
        </p:spPr>
      </p:cxn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53571BFD-9314-6C3E-6635-DC082677E8B4}"/>
              </a:ext>
            </a:extLst>
          </p:cNvPr>
          <p:cNvCxnSpPr>
            <a:cxnSpLocks/>
          </p:cNvCxnSpPr>
          <p:nvPr/>
        </p:nvCxnSpPr>
        <p:spPr>
          <a:xfrm flipH="1">
            <a:off x="1713991" y="2090256"/>
            <a:ext cx="743217" cy="196128"/>
          </a:xfrm>
          <a:prstGeom prst="straightConnector1">
            <a:avLst/>
          </a:prstGeom>
          <a:ln>
            <a:solidFill>
              <a:srgbClr val="0000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FCE0BFA-8277-7F6B-DE1C-D91C25B4D814}"/>
              </a:ext>
            </a:extLst>
          </p:cNvPr>
          <p:cNvCxnSpPr>
            <a:cxnSpLocks/>
          </p:cNvCxnSpPr>
          <p:nvPr/>
        </p:nvCxnSpPr>
        <p:spPr>
          <a:xfrm flipH="1">
            <a:off x="1736911" y="3863181"/>
            <a:ext cx="518720" cy="79247"/>
          </a:xfrm>
          <a:prstGeom prst="straightConnector1">
            <a:avLst/>
          </a:prstGeom>
          <a:noFill/>
          <a:ln w="9525" cap="flat" cmpd="sng" algn="ctr">
            <a:solidFill>
              <a:srgbClr val="0000CC"/>
            </a:solidFill>
            <a:prstDash val="solid"/>
            <a:tailEnd type="oval"/>
          </a:ln>
          <a:effectLst/>
        </p:spPr>
      </p:cxnSp>
      <p:sp>
        <p:nvSpPr>
          <p:cNvPr id="50" name="Text Box 5">
            <a:extLst>
              <a:ext uri="{FF2B5EF4-FFF2-40B4-BE49-F238E27FC236}">
                <a16:creationId xmlns:a16="http://schemas.microsoft.com/office/drawing/2014/main" id="{3AD7B633-E947-F76D-F52E-9C0013F86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912" y="561152"/>
            <a:ext cx="4053640" cy="302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 in Li-H melt</a:t>
            </a:r>
            <a:endParaRPr kumimoji="0" lang="en-GB" altLang="de-DE" sz="12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1" name="Titel 1">
            <a:extLst>
              <a:ext uri="{FF2B5EF4-FFF2-40B4-BE49-F238E27FC236}">
                <a16:creationId xmlns:a16="http://schemas.microsoft.com/office/drawing/2014/main" id="{73E20079-D9C2-C69F-D3D0-D8897DF7AB4D}"/>
              </a:ext>
            </a:extLst>
          </p:cNvPr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1.2 ECHSLL-Series 04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Comparison under relevant conditions</a:t>
            </a:r>
            <a:endParaRPr lang="en-US" altLang="de-DE" sz="1350" i="1" dirty="0">
              <a:solidFill>
                <a:srgbClr val="FF0000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95198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D05C7E8A-4AB7-40B8-35E0-9E2F1E03A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95" y="1063591"/>
            <a:ext cx="1701182" cy="113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F7D14A1-F054-E167-07EB-5553B0ADC7AD}"/>
              </a:ext>
            </a:extLst>
          </p:cNvPr>
          <p:cNvSpPr txBox="1"/>
          <p:nvPr/>
        </p:nvSpPr>
        <p:spPr>
          <a:xfrm>
            <a:off x="219346" y="4147995"/>
            <a:ext cx="3102360" cy="632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 of current by  </a:t>
            </a:r>
            <a:r>
              <a:rPr lang="en-GB" sz="1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rotaton</a:t>
            </a: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speed: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Levich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-equation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200" b="1" i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0.62∙n∙D</a:t>
            </a:r>
            <a:r>
              <a:rPr lang="en-GB" sz="1200" b="1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2/3</a:t>
            </a:r>
            <a:r>
              <a:rPr lang="en-GB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∙F∙a∙ν</a:t>
            </a:r>
            <a:r>
              <a:rPr lang="en-GB" sz="1200" b="1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-1/6</a:t>
            </a:r>
            <a:r>
              <a:rPr lang="en-GB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∙ω</a:t>
            </a:r>
            <a:r>
              <a:rPr lang="en-GB" sz="1200" b="1" i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1/2</a:t>
            </a:r>
            <a:r>
              <a:rPr lang="en-GB" sz="1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∙c</a:t>
            </a:r>
            <a:endParaRPr lang="de-DE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B857552-4D50-E46C-5FC9-99E8D61105E4}"/>
              </a:ext>
            </a:extLst>
          </p:cNvPr>
          <p:cNvSpPr txBox="1"/>
          <p:nvPr/>
        </p:nvSpPr>
        <p:spPr>
          <a:xfrm>
            <a:off x="3284713" y="4033541"/>
            <a:ext cx="1426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n = number of electrons transferred (H=1) </a:t>
            </a:r>
          </a:p>
          <a:p>
            <a:r>
              <a:rPr lang="en-US" sz="600" b="1" dirty="0"/>
              <a:t>F = Faraday constant (C/mol), </a:t>
            </a:r>
          </a:p>
          <a:p>
            <a:r>
              <a:rPr lang="en-US" sz="600" b="1" dirty="0"/>
              <a:t>a = electrode area (cm2), </a:t>
            </a:r>
          </a:p>
          <a:p>
            <a:r>
              <a:rPr lang="en-US" sz="600" b="1" dirty="0"/>
              <a:t>D = diffusion constant (cm2/s), </a:t>
            </a:r>
          </a:p>
          <a:p>
            <a:r>
              <a:rPr lang="el-GR" sz="600" b="1" dirty="0"/>
              <a:t>ω = </a:t>
            </a:r>
            <a:r>
              <a:rPr lang="en-US" sz="600" b="1" dirty="0"/>
              <a:t>angular rotation rate (rad/s), </a:t>
            </a:r>
          </a:p>
          <a:p>
            <a:r>
              <a:rPr lang="en-US" sz="600" b="1" dirty="0"/>
              <a:t>v = kinematic viscosity (cm2/s), </a:t>
            </a:r>
          </a:p>
          <a:p>
            <a:r>
              <a:rPr lang="en-US" sz="600" b="1" dirty="0"/>
              <a:t>c = analyte concentration (mol/cm3). 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7B82358-A1CA-DBAC-FA7F-E3686B6DE0C8}"/>
              </a:ext>
            </a:extLst>
          </p:cNvPr>
          <p:cNvGrpSpPr/>
          <p:nvPr/>
        </p:nvGrpSpPr>
        <p:grpSpPr>
          <a:xfrm>
            <a:off x="219346" y="2883371"/>
            <a:ext cx="1914687" cy="1198379"/>
            <a:chOff x="1040081" y="3363838"/>
            <a:chExt cx="1696325" cy="1106058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A31D996-BF40-4A64-4EA1-7DBFC73434D5}"/>
                </a:ext>
              </a:extLst>
            </p:cNvPr>
            <p:cNvSpPr/>
            <p:nvPr/>
          </p:nvSpPr>
          <p:spPr>
            <a:xfrm>
              <a:off x="1188742" y="3363838"/>
              <a:ext cx="1547664" cy="972392"/>
            </a:xfrm>
            <a:prstGeom prst="rect">
              <a:avLst/>
            </a:prstGeom>
            <a:noFill/>
            <a:ln w="127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339618FF-DF7A-1D18-2754-001287D847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8742" y="3363838"/>
              <a:ext cx="0" cy="9723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3B513B87-F78E-116E-E112-69997DB2C312}"/>
                </a:ext>
              </a:extLst>
            </p:cNvPr>
            <p:cNvCxnSpPr>
              <a:cxnSpLocks/>
            </p:cNvCxnSpPr>
            <p:nvPr/>
          </p:nvCxnSpPr>
          <p:spPr>
            <a:xfrm>
              <a:off x="1188742" y="4336230"/>
              <a:ext cx="1547664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F11DD9F5-2FE7-389D-7241-BBF795863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01414" y="3435846"/>
              <a:ext cx="1462984" cy="900384"/>
            </a:xfrm>
            <a:prstGeom prst="straightConnector1">
              <a:avLst/>
            </a:prstGeom>
            <a:ln w="6350"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0B947D9F-4573-90E2-9F83-FD7417BB599C}"/>
                </a:ext>
              </a:extLst>
            </p:cNvPr>
            <p:cNvSpPr txBox="1"/>
            <p:nvPr/>
          </p:nvSpPr>
          <p:spPr>
            <a:xfrm>
              <a:off x="1765736" y="4316008"/>
              <a:ext cx="2880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l-GR" sz="1000" dirty="0"/>
                <a:t>√ω</a:t>
              </a:r>
              <a:endParaRPr lang="de-DE" sz="1000" dirty="0"/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7F3ED19-A0D6-5356-7003-F5849D37255D}"/>
                </a:ext>
              </a:extLst>
            </p:cNvPr>
            <p:cNvSpPr txBox="1"/>
            <p:nvPr/>
          </p:nvSpPr>
          <p:spPr>
            <a:xfrm rot="16200000">
              <a:off x="781582" y="3788478"/>
              <a:ext cx="64011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800" dirty="0" err="1"/>
                <a:t>lim</a:t>
              </a:r>
              <a:r>
                <a:rPr lang="de-DE" sz="800" dirty="0"/>
                <a:t>. </a:t>
              </a:r>
              <a:r>
                <a:rPr lang="de-DE" sz="800" dirty="0" err="1"/>
                <a:t>Current</a:t>
              </a:r>
              <a:r>
                <a:rPr lang="de-DE" sz="800" dirty="0"/>
                <a:t> </a:t>
              </a:r>
              <a:r>
                <a:rPr lang="de-DE" sz="800" b="1" i="1" dirty="0"/>
                <a:t>I</a:t>
              </a:r>
              <a:r>
                <a:rPr lang="de-DE" sz="800" b="1" i="1" baseline="-25000" dirty="0"/>
                <a:t>L</a:t>
              </a: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45C504B8-7F31-0772-F764-35B81B7DAF2D}"/>
                </a:ext>
              </a:extLst>
            </p:cNvPr>
            <p:cNvSpPr/>
            <p:nvPr/>
          </p:nvSpPr>
          <p:spPr>
            <a:xfrm>
              <a:off x="1547664" y="4060816"/>
              <a:ext cx="72008" cy="72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F095640-1A60-EC1D-DFC1-BE0B1007431E}"/>
                </a:ext>
              </a:extLst>
            </p:cNvPr>
            <p:cNvSpPr/>
            <p:nvPr/>
          </p:nvSpPr>
          <p:spPr>
            <a:xfrm>
              <a:off x="2461805" y="3493978"/>
              <a:ext cx="72008" cy="72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F2AF663F-805A-6AB4-7CF3-B0DC30939CBF}"/>
                </a:ext>
              </a:extLst>
            </p:cNvPr>
            <p:cNvSpPr/>
            <p:nvPr/>
          </p:nvSpPr>
          <p:spPr>
            <a:xfrm>
              <a:off x="2178529" y="3670956"/>
              <a:ext cx="72008" cy="72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D32F0A9D-23F6-114D-0819-8854ED2FAD5A}"/>
                </a:ext>
              </a:extLst>
            </p:cNvPr>
            <p:cNvSpPr/>
            <p:nvPr/>
          </p:nvSpPr>
          <p:spPr>
            <a:xfrm>
              <a:off x="1859552" y="3878291"/>
              <a:ext cx="72008" cy="72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1" name="Titel 1">
            <a:extLst>
              <a:ext uri="{FF2B5EF4-FFF2-40B4-BE49-F238E27FC236}">
                <a16:creationId xmlns:a16="http://schemas.microsoft.com/office/drawing/2014/main" id="{BC43A3FB-4B10-864B-25F5-9D29935E9DE9}"/>
              </a:ext>
            </a:extLst>
          </p:cNvPr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2.1 RLE 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fluid dynamics</a:t>
            </a:r>
            <a:endParaRPr lang="en-US" altLang="de-DE" sz="1350" i="1" dirty="0">
              <a:solidFill>
                <a:srgbClr val="FF0000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77D6F42-08DC-6DA5-A75E-51EFCF1AD8A4}"/>
              </a:ext>
            </a:extLst>
          </p:cNvPr>
          <p:cNvSpPr txBox="1"/>
          <p:nvPr/>
        </p:nvSpPr>
        <p:spPr>
          <a:xfrm>
            <a:off x="143995" y="2195103"/>
            <a:ext cx="1990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chemeClr val="accent5">
                    <a:lumMod val="50000"/>
                  </a:schemeClr>
                </a:solidFill>
              </a:rPr>
              <a:t>hydrodynamics at a rotating electrode surface (side and lateral view) 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0D3EFCB8-1444-261B-3EC6-05700C835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181" y="674873"/>
            <a:ext cx="902253" cy="2979843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FE5E38EF-9386-C8FC-56BA-50D7ECE58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370" y="717047"/>
            <a:ext cx="902253" cy="2909216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B5EBB80-A141-A649-CFEA-45138709C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7431" y="1341516"/>
            <a:ext cx="3050842" cy="2147374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333989EA-6121-2F1A-EA15-91A3C81635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883461" y="1283048"/>
            <a:ext cx="1163516" cy="769699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E2C3DDCC-0929-198C-FBBB-C9228310FF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5372" y="3922724"/>
            <a:ext cx="1292887" cy="875525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2C4E875-4CDB-C8F5-1B27-0B19EE0968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4305" y="3944375"/>
            <a:ext cx="1252664" cy="844699"/>
          </a:xfrm>
          <a:prstGeom prst="rect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6B2CBCEA-6DF5-B674-6251-89136CA9207B}"/>
              </a:ext>
            </a:extLst>
          </p:cNvPr>
          <p:cNvSpPr/>
          <p:nvPr/>
        </p:nvSpPr>
        <p:spPr>
          <a:xfrm>
            <a:off x="8235466" y="1406557"/>
            <a:ext cx="492793" cy="3534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BDF6CB73-2FB2-F7B6-135C-F2E8AE1EE2B2}"/>
              </a:ext>
            </a:extLst>
          </p:cNvPr>
          <p:cNvCxnSpPr>
            <a:cxnSpLocks/>
          </p:cNvCxnSpPr>
          <p:nvPr/>
        </p:nvCxnSpPr>
        <p:spPr>
          <a:xfrm flipV="1">
            <a:off x="8370693" y="1768443"/>
            <a:ext cx="94526" cy="613838"/>
          </a:xfrm>
          <a:prstGeom prst="straightConnector1">
            <a:avLst/>
          </a:prstGeom>
          <a:ln w="57150" cmpd="dbl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>
            <a:extLst>
              <a:ext uri="{FF2B5EF4-FFF2-40B4-BE49-F238E27FC236}">
                <a16:creationId xmlns:a16="http://schemas.microsoft.com/office/drawing/2014/main" id="{534153EE-38FF-344E-6BB1-869AC7725639}"/>
              </a:ext>
            </a:extLst>
          </p:cNvPr>
          <p:cNvSpPr txBox="1"/>
          <p:nvPr/>
        </p:nvSpPr>
        <p:spPr>
          <a:xfrm>
            <a:off x="8089210" y="2333783"/>
            <a:ext cx="859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RE and WE</a:t>
            </a:r>
          </a:p>
          <a:p>
            <a:r>
              <a:rPr lang="de-DE" sz="1200" dirty="0" err="1"/>
              <a:t>Contacts</a:t>
            </a:r>
            <a:r>
              <a:rPr lang="de-DE" sz="1200" dirty="0"/>
              <a:t>,</a:t>
            </a:r>
          </a:p>
          <a:p>
            <a:r>
              <a:rPr lang="de-DE" sz="1200" dirty="0"/>
              <a:t>=&gt; </a:t>
            </a:r>
            <a:r>
              <a:rPr lang="de-DE" sz="1200" b="1" dirty="0">
                <a:solidFill>
                  <a:srgbClr val="008000"/>
                </a:solidFill>
              </a:rPr>
              <a:t>B</a:t>
            </a:r>
          </a:p>
        </p:txBody>
      </p: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87480B62-F608-474D-FED0-69CBA7CFA4FD}"/>
              </a:ext>
            </a:extLst>
          </p:cNvPr>
          <p:cNvCxnSpPr>
            <a:cxnSpLocks/>
          </p:cNvCxnSpPr>
          <p:nvPr/>
        </p:nvCxnSpPr>
        <p:spPr>
          <a:xfrm flipH="1">
            <a:off x="6876256" y="2744499"/>
            <a:ext cx="460713" cy="11238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hteck 42">
            <a:extLst>
              <a:ext uri="{FF2B5EF4-FFF2-40B4-BE49-F238E27FC236}">
                <a16:creationId xmlns:a16="http://schemas.microsoft.com/office/drawing/2014/main" id="{DAFCE29C-FD55-274B-3A35-1FA40BEAC6AC}"/>
              </a:ext>
            </a:extLst>
          </p:cNvPr>
          <p:cNvSpPr/>
          <p:nvPr/>
        </p:nvSpPr>
        <p:spPr>
          <a:xfrm>
            <a:off x="7106933" y="2399001"/>
            <a:ext cx="543654" cy="358620"/>
          </a:xfrm>
          <a:prstGeom prst="rect">
            <a:avLst/>
          </a:prstGeom>
          <a:noFill/>
          <a:ln w="1587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271A0AFD-2840-8BC4-3CE1-9510164DC4BB}"/>
              </a:ext>
            </a:extLst>
          </p:cNvPr>
          <p:cNvSpPr/>
          <p:nvPr/>
        </p:nvSpPr>
        <p:spPr>
          <a:xfrm>
            <a:off x="5985903" y="3848937"/>
            <a:ext cx="2770954" cy="1016189"/>
          </a:xfrm>
          <a:prstGeom prst="rect">
            <a:avLst/>
          </a:prstGeom>
          <a:noFill/>
          <a:ln w="1587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BC05EC75-660E-6B0F-A145-1B327B5B4858}"/>
              </a:ext>
            </a:extLst>
          </p:cNvPr>
          <p:cNvSpPr/>
          <p:nvPr/>
        </p:nvSpPr>
        <p:spPr>
          <a:xfrm>
            <a:off x="7167909" y="1851670"/>
            <a:ext cx="460713" cy="299779"/>
          </a:xfrm>
          <a:prstGeom prst="rect">
            <a:avLst/>
          </a:prstGeom>
          <a:noFill/>
          <a:ln w="15875"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EBB2358B-0373-9E8A-085B-96A078D75BBA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7646514" y="1667898"/>
            <a:ext cx="433856" cy="240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5">
            <a:extLst>
              <a:ext uri="{FF2B5EF4-FFF2-40B4-BE49-F238E27FC236}">
                <a16:creationId xmlns:a16="http://schemas.microsoft.com/office/drawing/2014/main" id="{A911D52B-6253-ADD5-CDF9-358791A3F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35" y="650952"/>
            <a:ext cx="5197966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de-DE" sz="14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Idea: possibility to get measurable Li-flow dynamics in lab set-ups designed as stagnant systems, strengthen isotope effects..</a:t>
            </a:r>
            <a:endParaRPr lang="en-GB" altLang="de-DE" sz="1400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de-DE" sz="14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88363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7">
            <a:extLst>
              <a:ext uri="{FF2B5EF4-FFF2-40B4-BE49-F238E27FC236}">
                <a16:creationId xmlns:a16="http://schemas.microsoft.com/office/drawing/2014/main" id="{B076B7DF-5AE4-54AF-5D64-FC6D0790C5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11" y="946567"/>
            <a:ext cx="4207853" cy="2586872"/>
          </a:xfrm>
          <a:prstGeom prst="rect">
            <a:avLst/>
          </a:prstGeom>
          <a:noFill/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9B773297-FC38-D3C0-A7AE-35EDA1FAD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905" y="1079942"/>
            <a:ext cx="3601540" cy="24044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53D0310-4BE9-1082-D940-9495F570CDD5}"/>
              </a:ext>
            </a:extLst>
          </p:cNvPr>
          <p:cNvSpPr txBox="1"/>
          <p:nvPr/>
        </p:nvSpPr>
        <p:spPr>
          <a:xfrm>
            <a:off x="389053" y="3512239"/>
            <a:ext cx="3263950" cy="1057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0" algn="just"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RDDE-unit showing rotator drive, screw thread (WE) and RE brass feather contact (reinforced for KIT); </a:t>
            </a:r>
          </a:p>
          <a:p>
            <a:pPr marR="381000" algn="just"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 and WE insulated by Teflon tube</a:t>
            </a:r>
            <a:endParaRPr lang="en-GB" sz="1200" b="1" i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F767A1BD-9539-6B0A-8F01-E7C56CB95890}"/>
              </a:ext>
            </a:extLst>
          </p:cNvPr>
          <p:cNvCxnSpPr>
            <a:cxnSpLocks/>
          </p:cNvCxnSpPr>
          <p:nvPr/>
        </p:nvCxnSpPr>
        <p:spPr>
          <a:xfrm flipH="1">
            <a:off x="5832394" y="1018625"/>
            <a:ext cx="504056" cy="14061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0A89A572-D141-7144-279B-DE78C5D6B7C7}"/>
              </a:ext>
            </a:extLst>
          </p:cNvPr>
          <p:cNvCxnSpPr>
            <a:cxnSpLocks/>
          </p:cNvCxnSpPr>
          <p:nvPr/>
        </p:nvCxnSpPr>
        <p:spPr>
          <a:xfrm>
            <a:off x="6922024" y="940857"/>
            <a:ext cx="211269" cy="126788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1AD01B2D-5F65-6FB2-832D-73DC5755D4D4}"/>
              </a:ext>
            </a:extLst>
          </p:cNvPr>
          <p:cNvCxnSpPr>
            <a:cxnSpLocks/>
          </p:cNvCxnSpPr>
          <p:nvPr/>
        </p:nvCxnSpPr>
        <p:spPr>
          <a:xfrm flipV="1">
            <a:off x="6606155" y="2328366"/>
            <a:ext cx="0" cy="14401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58178D67-5EEF-B653-9421-3AC63A9EE27B}"/>
              </a:ext>
            </a:extLst>
          </p:cNvPr>
          <p:cNvCxnSpPr>
            <a:cxnSpLocks/>
          </p:cNvCxnSpPr>
          <p:nvPr/>
        </p:nvCxnSpPr>
        <p:spPr>
          <a:xfrm flipV="1">
            <a:off x="8120001" y="2372425"/>
            <a:ext cx="0" cy="139610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B333F627-FCB3-0089-1F01-0CA343F9D431}"/>
              </a:ext>
            </a:extLst>
          </p:cNvPr>
          <p:cNvSpPr txBox="1"/>
          <p:nvPr/>
        </p:nvSpPr>
        <p:spPr>
          <a:xfrm>
            <a:off x="5328775" y="3783214"/>
            <a:ext cx="2056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Feather </a:t>
            </a:r>
            <a:r>
              <a:rPr lang="de-DE" sz="1200" dirty="0" err="1"/>
              <a:t>contact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ECHSLL-RE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51952CA-BD4D-21A0-95B0-ECAC6545F769}"/>
              </a:ext>
            </a:extLst>
          </p:cNvPr>
          <p:cNvSpPr txBox="1"/>
          <p:nvPr/>
        </p:nvSpPr>
        <p:spPr>
          <a:xfrm>
            <a:off x="5639672" y="758348"/>
            <a:ext cx="2480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Tappet </a:t>
            </a:r>
            <a:r>
              <a:rPr lang="de-DE" sz="1200" dirty="0" err="1"/>
              <a:t>device</a:t>
            </a:r>
            <a:r>
              <a:rPr lang="de-DE" sz="1200" dirty="0"/>
              <a:t> and WE </a:t>
            </a:r>
            <a:r>
              <a:rPr lang="de-DE" sz="1200" dirty="0" err="1"/>
              <a:t>contacts</a:t>
            </a:r>
            <a:endParaRPr lang="de-DE" sz="12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4656C42-AC1C-2952-73D6-E879084513C9}"/>
              </a:ext>
            </a:extLst>
          </p:cNvPr>
          <p:cNvSpPr txBox="1"/>
          <p:nvPr/>
        </p:nvSpPr>
        <p:spPr>
          <a:xfrm>
            <a:off x="7712035" y="3691118"/>
            <a:ext cx="102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Support </a:t>
            </a:r>
            <a:r>
              <a:rPr lang="de-DE" sz="1200" dirty="0" err="1"/>
              <a:t>shaft</a:t>
            </a:r>
            <a:endParaRPr lang="de-DE" sz="1200" dirty="0"/>
          </a:p>
          <a:p>
            <a:r>
              <a:rPr lang="de-DE" sz="1200" dirty="0"/>
              <a:t>(Fixed)</a:t>
            </a: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F5048226-A73F-B299-8CDB-1E949F4E86B7}"/>
              </a:ext>
            </a:extLst>
          </p:cNvPr>
          <p:cNvCxnSpPr>
            <a:cxnSpLocks/>
          </p:cNvCxnSpPr>
          <p:nvPr/>
        </p:nvCxnSpPr>
        <p:spPr>
          <a:xfrm flipV="1">
            <a:off x="7524328" y="2372425"/>
            <a:ext cx="0" cy="17803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89FB2590-DFA4-7964-E73B-83CCD958BB92}"/>
              </a:ext>
            </a:extLst>
          </p:cNvPr>
          <p:cNvSpPr txBox="1"/>
          <p:nvPr/>
        </p:nvSpPr>
        <p:spPr>
          <a:xfrm>
            <a:off x="7320423" y="4122725"/>
            <a:ext cx="1055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Rotating </a:t>
            </a:r>
            <a:r>
              <a:rPr lang="de-DE" sz="1200" dirty="0" err="1"/>
              <a:t>drive</a:t>
            </a:r>
            <a:endParaRPr lang="de-DE" sz="12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0B6DA6C-7057-396F-F3B9-1CFFC53FE4B9}"/>
              </a:ext>
            </a:extLst>
          </p:cNvPr>
          <p:cNvSpPr txBox="1"/>
          <p:nvPr/>
        </p:nvSpPr>
        <p:spPr>
          <a:xfrm>
            <a:off x="3325673" y="4136272"/>
            <a:ext cx="3863227" cy="716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0" algn="just"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entral feather contact is connecting the enclosed inner RE-contact </a:t>
            </a:r>
            <a:r>
              <a:rPr lang="en-GB" sz="1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haed</a:t>
            </a: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whereas outer screw head ensures contact to WE.</a:t>
            </a:r>
            <a:endParaRPr lang="de-DE" sz="12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BE60DB3-EE8A-415F-4F0F-7870BEE2ED10}"/>
              </a:ext>
            </a:extLst>
          </p:cNvPr>
          <p:cNvSpPr txBox="1"/>
          <p:nvPr/>
        </p:nvSpPr>
        <p:spPr>
          <a:xfrm>
            <a:off x="5264184" y="3457162"/>
            <a:ext cx="3863227" cy="29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0" algn="just"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RDE assembling</a:t>
            </a:r>
            <a:endParaRPr lang="de-DE" sz="12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5B173656-43B1-5844-823A-0136B16DA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803" y="518613"/>
            <a:ext cx="434759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B: RDE electrical potential transfer</a:t>
            </a:r>
            <a:endParaRPr lang="en-GB" altLang="de-DE" sz="1400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de-DE" sz="14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670BB79B-6B04-F9E9-E255-10F9E6DA40F1}"/>
              </a:ext>
            </a:extLst>
          </p:cNvPr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2.2 Rotating Lithium </a:t>
            </a:r>
            <a:r>
              <a:rPr lang="de-DE" alt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Electrode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Design and Assembling</a:t>
            </a:r>
            <a:endParaRPr lang="en-US" altLang="de-DE" sz="1350" i="1" dirty="0">
              <a:solidFill>
                <a:srgbClr val="FF0000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0524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6096FAC-5D24-9C9A-DB22-E5F7077B4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74" y="1171008"/>
            <a:ext cx="5340411" cy="219767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BA3C111-68F9-E264-3D80-4F12222FCD60}"/>
              </a:ext>
            </a:extLst>
          </p:cNvPr>
          <p:cNvSpPr txBox="1"/>
          <p:nvPr/>
        </p:nvSpPr>
        <p:spPr>
          <a:xfrm>
            <a:off x="395536" y="3651870"/>
            <a:ext cx="5472608" cy="1269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90830"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Approach of comparing EMF measurements  in Li- melts and RE systems in the 4 possible variants with protium (H)  and replacement by deuterium (D) via </a:t>
            </a:r>
            <a:r>
              <a:rPr lang="en-GB" sz="1200" b="1" i="1" dirty="0" err="1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</a:t>
            </a: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melt and RE-electrolyte.</a:t>
            </a:r>
          </a:p>
          <a:p>
            <a:pPr marR="290830">
              <a:lnSpc>
                <a:spcPct val="115000"/>
              </a:lnSpc>
              <a:spcAft>
                <a:spcPts val="1000"/>
              </a:spcAft>
            </a:pP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Realization delayed by rare availability and cancelled delivery contracts, but supply now being realized from American Elements </a:t>
            </a:r>
            <a:r>
              <a:rPr lang="en-GB" sz="1200" b="1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to be tested asap.</a:t>
            </a:r>
            <a:endParaRPr lang="de-DE" sz="12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7C4C800-6C20-085B-D262-3D1C92AD6A3E}"/>
              </a:ext>
            </a:extLst>
          </p:cNvPr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3.1 Approach </a:t>
            </a:r>
            <a:r>
              <a:rPr lang="de-DE" altLang="de-DE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of</a:t>
            </a: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H-D-Monitoring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altLang="de-DE" sz="1350" dirty="0" err="1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Lithiumdeuteride</a:t>
            </a: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application</a:t>
            </a:r>
            <a:endParaRPr lang="en-US" altLang="de-DE" sz="1350" i="1" dirty="0">
              <a:solidFill>
                <a:srgbClr val="FF0000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DF1FB7-A2E7-1F31-BB86-6DD1EFFC0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270747"/>
            <a:ext cx="989087" cy="47867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66BF025-982C-A008-8D7D-4B58E3DAF3C5}"/>
              </a:ext>
            </a:extLst>
          </p:cNvPr>
          <p:cNvSpPr txBox="1"/>
          <p:nvPr/>
        </p:nvSpPr>
        <p:spPr>
          <a:xfrm>
            <a:off x="1115616" y="633415"/>
            <a:ext cx="6912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8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Comparing EMF measurements in Li-melts and RE systems </a:t>
            </a:r>
            <a:endParaRPr lang="de-DE" dirty="0">
              <a:solidFill>
                <a:srgbClr val="008000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FE03A11-3B3A-C0C8-9A93-EF1CD2961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749" y="1995686"/>
            <a:ext cx="3262924" cy="18026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0513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8AF180-FACC-A3CF-18EC-5F4204447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25" name="Grafik 1">
            <a:extLst>
              <a:ext uri="{FF2B5EF4-FFF2-40B4-BE49-F238E27FC236}">
                <a16:creationId xmlns:a16="http://schemas.microsoft.com/office/drawing/2014/main" id="{5859BC29-9B1E-D9D6-B470-E94437903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85" y="3358723"/>
            <a:ext cx="2663304" cy="12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167C2542-604E-43BD-1E94-D17F7222A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54" y="4579184"/>
            <a:ext cx="41044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design of LITEC with components with H-sensor relevance [from B. </a:t>
            </a:r>
            <a:r>
              <a:rPr kumimoji="0" lang="en-GB" altLang="de-DE" sz="1200" b="1" i="1" u="none" strike="noStrike" cap="none" normalizeH="0" baseline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Garcinuño</a:t>
            </a:r>
            <a:r>
              <a:rPr kumimoji="0" lang="en-GB" altLang="de-DE" sz="1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al, FUSENGDES-D-23-00801]</a:t>
            </a:r>
            <a:r>
              <a:rPr kumimoji="0" lang="en-GB" altLang="de-DE" sz="1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GB" altLang="de-DE" sz="1200" b="1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3261D4D-72FD-E936-0D81-C3F5A4604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363838"/>
            <a:ext cx="1731796" cy="1209230"/>
          </a:xfrm>
          <a:prstGeom prst="rect">
            <a:avLst/>
          </a:prstGeom>
        </p:spPr>
      </p:pic>
      <p:pic>
        <p:nvPicPr>
          <p:cNvPr id="4098" name="Imagen 11">
            <a:extLst>
              <a:ext uri="{FF2B5EF4-FFF2-40B4-BE49-F238E27FC236}">
                <a16:creationId xmlns:a16="http://schemas.microsoft.com/office/drawing/2014/main" id="{77D089E8-2C6F-0DD2-6A6E-C24259CF5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46597"/>
            <a:ext cx="2415607" cy="280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45" name="Grafik 4144">
            <a:extLst>
              <a:ext uri="{FF2B5EF4-FFF2-40B4-BE49-F238E27FC236}">
                <a16:creationId xmlns:a16="http://schemas.microsoft.com/office/drawing/2014/main" id="{7BAB8428-CE8D-4251-0EF2-BE991EE95A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771" y="1046597"/>
            <a:ext cx="4217229" cy="2306009"/>
          </a:xfrm>
          <a:prstGeom prst="rect">
            <a:avLst/>
          </a:prstGeom>
        </p:spPr>
      </p:pic>
      <p:sp>
        <p:nvSpPr>
          <p:cNvPr id="4146" name="Rectangle 3">
            <a:extLst>
              <a:ext uri="{FF2B5EF4-FFF2-40B4-BE49-F238E27FC236}">
                <a16:creationId xmlns:a16="http://schemas.microsoft.com/office/drawing/2014/main" id="{D6880A5B-968B-7647-2BCD-D5F1373D2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385" y="3989273"/>
            <a:ext cx="34284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de-DE" sz="1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Space in LITEC for </a:t>
            </a:r>
            <a:r>
              <a:rPr lang="en-US" sz="1200" b="1" i="1" dirty="0">
                <a:solidFill>
                  <a:schemeClr val="accent5">
                    <a:lumMod val="50000"/>
                  </a:schemeClr>
                </a:solidFill>
              </a:rPr>
              <a:t>space available of 0.5m x 0.5m x 0.5m [B. </a:t>
            </a:r>
            <a:r>
              <a:rPr lang="en-US" sz="1200" b="1" i="1" dirty="0" err="1">
                <a:solidFill>
                  <a:schemeClr val="accent5">
                    <a:lumMod val="50000"/>
                  </a:schemeClr>
                </a:solidFill>
              </a:rPr>
              <a:t>Garcinuño</a:t>
            </a:r>
            <a:r>
              <a:rPr lang="en-US" sz="1200" b="1" i="1" dirty="0">
                <a:solidFill>
                  <a:schemeClr val="accent5">
                    <a:lumMod val="50000"/>
                  </a:schemeClr>
                </a:solidFill>
              </a:rPr>
              <a:t>], therefore so no significant or major design changes seem to be necessary.</a:t>
            </a:r>
            <a:endParaRPr lang="de-DE" sz="12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de-DE" sz="1200" b="1" i="1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GB" altLang="de-DE" sz="1200" b="1" i="1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49" name="Text Box 5">
            <a:extLst>
              <a:ext uri="{FF2B5EF4-FFF2-40B4-BE49-F238E27FC236}">
                <a16:creationId xmlns:a16="http://schemas.microsoft.com/office/drawing/2014/main" id="{412DB1A9-7B89-D08A-F34C-700E1B547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55" y="542359"/>
            <a:ext cx="8956346" cy="58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de-DE" sz="14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Since 2024, first considerations of possible principally adjustment/design variations of H-sensor for LITEC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de-DE" sz="14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(geometries lengths and diameters).</a:t>
            </a:r>
            <a:endParaRPr lang="en-GB" altLang="de-DE" sz="1400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de-DE" sz="1400" b="0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154" name="Titel 1">
            <a:extLst>
              <a:ext uri="{FF2B5EF4-FFF2-40B4-BE49-F238E27FC236}">
                <a16:creationId xmlns:a16="http://schemas.microsoft.com/office/drawing/2014/main" id="{C6CF99FC-76F9-8551-492C-E8E9990980D6}"/>
              </a:ext>
            </a:extLst>
          </p:cNvPr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4.1 </a:t>
            </a:r>
            <a:r>
              <a:rPr lang="en-US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KIT Contribution LS-Subtask ENS-5.4.5.1-T021-04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350" dirty="0">
                <a:solidFill>
                  <a:srgbClr val="FF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Study of a prototype of the Electrochemical Hydrogen Sensor for LITEC</a:t>
            </a:r>
            <a:endParaRPr lang="en-US" altLang="de-DE" sz="1350" i="1" dirty="0">
              <a:solidFill>
                <a:srgbClr val="FF0000"/>
              </a:solidFill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8388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2"/>
          <p:cNvSpPr txBox="1">
            <a:spLocks/>
          </p:cNvSpPr>
          <p:nvPr/>
        </p:nvSpPr>
        <p:spPr>
          <a:xfrm>
            <a:off x="683568" y="562360"/>
            <a:ext cx="7079441" cy="607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314801" y="948688"/>
            <a:ext cx="8377945" cy="324191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300" dirty="0">
              <a:latin typeface="Calibri" panose="020F0502020204030204" pitchFamily="34" charset="0"/>
            </a:endParaRPr>
          </a:p>
          <a:p>
            <a:pPr algn="ctr">
              <a:spcBef>
                <a:spcPts val="450"/>
              </a:spcBef>
              <a:buNone/>
            </a:pPr>
            <a:r>
              <a:rPr lang="en-US" altLang="de-DE" sz="1400" dirty="0">
                <a:latin typeface="Calibri" panose="020F0502020204030204" pitchFamily="34" charset="0"/>
              </a:rPr>
              <a:t> </a:t>
            </a:r>
            <a:r>
              <a:rPr lang="en-US" altLang="de-DE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Summary and results </a:t>
            </a:r>
            <a:endParaRPr lang="en-US" altLang="de-DE" sz="1400" dirty="0">
              <a:latin typeface="Calibri" panose="020F0502020204030204" pitchFamily="34" charset="0"/>
            </a:endParaRPr>
          </a:p>
          <a:p>
            <a:pPr>
              <a:spcBef>
                <a:spcPts val="450"/>
              </a:spcBef>
              <a:buBlip>
                <a:blip r:embed="rId2"/>
              </a:buBlip>
            </a:pPr>
            <a:r>
              <a:rPr lang="en-US" altLang="de-DE" sz="1400" dirty="0">
                <a:latin typeface="Calibri" panose="020F0502020204030204" pitchFamily="34" charset="0"/>
              </a:rPr>
              <a:t>  Introduction and first initial tests with Series 04 sensors (D=14mm MM= 0,3mm)</a:t>
            </a:r>
            <a:endParaRPr lang="en-US" altLang="de-DE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450"/>
              </a:spcBef>
              <a:buBlip>
                <a:blip r:embed="rId2"/>
              </a:buBlip>
            </a:pPr>
            <a:r>
              <a:rPr lang="en-US" altLang="de-DE" sz="1400" dirty="0">
                <a:solidFill>
                  <a:srgbClr val="000000"/>
                </a:solidFill>
                <a:latin typeface="Calibri" panose="020F0502020204030204" pitchFamily="34" charset="0"/>
              </a:rPr>
              <a:t>  Realization and assembling of Rotating Lithium Electrode RLE</a:t>
            </a:r>
          </a:p>
          <a:p>
            <a:pPr>
              <a:spcBef>
                <a:spcPts val="450"/>
              </a:spcBef>
              <a:buBlip>
                <a:blip r:embed="rId2"/>
              </a:buBlip>
            </a:pPr>
            <a:r>
              <a:rPr lang="en-US" altLang="de-DE" sz="1400" dirty="0">
                <a:solidFill>
                  <a:srgbClr val="000000"/>
                </a:solidFill>
                <a:latin typeface="Calibri" panose="020F0502020204030204" pitchFamily="34" charset="0"/>
              </a:rPr>
              <a:t>  Opening ENS-5.4.5.1-T021-04: First considerations and ideas of integration in LITEC</a:t>
            </a:r>
          </a:p>
          <a:p>
            <a:pPr>
              <a:spcBef>
                <a:spcPts val="450"/>
              </a:spcBef>
              <a:buNone/>
            </a:pPr>
            <a:endParaRPr lang="en-US" altLang="de-DE" sz="1400" dirty="0">
              <a:latin typeface="Calibri" panose="020F0502020204030204" pitchFamily="34" charset="0"/>
            </a:endParaRPr>
          </a:p>
          <a:p>
            <a:pPr>
              <a:spcBef>
                <a:spcPts val="450"/>
              </a:spcBef>
              <a:buNone/>
            </a:pPr>
            <a:r>
              <a:rPr lang="en-US" altLang="de-DE" sz="1400" dirty="0">
                <a:latin typeface="Calibri" panose="020F0502020204030204" pitchFamily="34" charset="0"/>
              </a:rPr>
              <a:t>   </a:t>
            </a:r>
            <a:endParaRPr lang="en-US" altLang="de-DE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de-DE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Next steps (short-termed and mid-termed)</a:t>
            </a:r>
            <a:endParaRPr lang="en-US" altLang="de-DE" sz="2000" b="1" dirty="0">
              <a:latin typeface="Calibri" panose="020F0502020204030204" pitchFamily="34" charset="0"/>
            </a:endParaRPr>
          </a:p>
          <a:p>
            <a:pPr>
              <a:spcBef>
                <a:spcPts val="450"/>
              </a:spcBef>
              <a:buBlip>
                <a:blip r:embed="rId2"/>
              </a:buBlip>
            </a:pPr>
            <a:r>
              <a:rPr lang="en-US" altLang="de-DE" sz="1400" dirty="0">
                <a:latin typeface="Calibri" panose="020F0502020204030204" pitchFamily="34" charset="0"/>
              </a:rPr>
              <a:t> Test series with Series 04 sensors as new standard sensor </a:t>
            </a:r>
          </a:p>
          <a:p>
            <a:pPr>
              <a:spcBef>
                <a:spcPts val="450"/>
              </a:spcBef>
              <a:buBlip>
                <a:blip r:embed="rId2"/>
              </a:buBlip>
            </a:pPr>
            <a:r>
              <a:rPr lang="en-US" altLang="de-DE" sz="1400" dirty="0">
                <a:latin typeface="Calibri" panose="020F0502020204030204" pitchFamily="34" charset="0"/>
              </a:rPr>
              <a:t> Isotope effects: application of </a:t>
            </a:r>
            <a:r>
              <a:rPr lang="en-US" altLang="de-DE" sz="1400" dirty="0" err="1">
                <a:latin typeface="Calibri" panose="020F0502020204030204" pitchFamily="34" charset="0"/>
              </a:rPr>
              <a:t>LiD</a:t>
            </a:r>
            <a:r>
              <a:rPr lang="en-US" altLang="de-DE" sz="1400" dirty="0">
                <a:latin typeface="Calibri" panose="020F0502020204030204" pitchFamily="34" charset="0"/>
              </a:rPr>
              <a:t> of H-</a:t>
            </a:r>
            <a:r>
              <a:rPr lang="en-US" altLang="de-DE" sz="1400" dirty="0" err="1">
                <a:latin typeface="Calibri" panose="020F0502020204030204" pitchFamily="34" charset="0"/>
              </a:rPr>
              <a:t>isotops</a:t>
            </a:r>
            <a:r>
              <a:rPr lang="en-US" altLang="de-DE" sz="1400" dirty="0">
                <a:latin typeface="Calibri" panose="020F0502020204030204" pitchFamily="34" charset="0"/>
              </a:rPr>
              <a:t> (initially Li-D melt vs </a:t>
            </a:r>
            <a:r>
              <a:rPr lang="en-US" altLang="de-DE" sz="1400" dirty="0" err="1">
                <a:latin typeface="Calibri" panose="020F0502020204030204" pitchFamily="34" charset="0"/>
              </a:rPr>
              <a:t>LiH</a:t>
            </a:r>
            <a:r>
              <a:rPr lang="en-US" altLang="de-DE" sz="1400" dirty="0">
                <a:latin typeface="Calibri" panose="020F0502020204030204" pitchFamily="34" charset="0"/>
              </a:rPr>
              <a:t>-RE resp. Li-H melt vs </a:t>
            </a:r>
            <a:r>
              <a:rPr lang="en-US" altLang="de-DE" sz="1400" dirty="0" err="1">
                <a:latin typeface="Calibri" panose="020F0502020204030204" pitchFamily="34" charset="0"/>
              </a:rPr>
              <a:t>LiD</a:t>
            </a:r>
            <a:r>
              <a:rPr lang="en-US" altLang="de-DE" sz="1400" dirty="0">
                <a:latin typeface="Calibri" panose="020F0502020204030204" pitchFamily="34" charset="0"/>
              </a:rPr>
              <a:t>-RE), </a:t>
            </a:r>
          </a:p>
          <a:p>
            <a:pPr>
              <a:spcBef>
                <a:spcPts val="450"/>
              </a:spcBef>
              <a:buNone/>
            </a:pPr>
            <a:r>
              <a:rPr lang="en-US" altLang="de-DE" sz="1400" dirty="0">
                <a:latin typeface="Calibri" panose="020F0502020204030204" pitchFamily="34" charset="0"/>
              </a:rPr>
              <a:t>    - stagnant solutions and combined with RLE </a:t>
            </a:r>
          </a:p>
          <a:p>
            <a:pPr>
              <a:spcBef>
                <a:spcPts val="450"/>
              </a:spcBef>
              <a:buBlip>
                <a:blip r:embed="rId2"/>
              </a:buBlip>
            </a:pPr>
            <a:r>
              <a:rPr lang="en-US" altLang="de-DE" sz="1400" dirty="0">
                <a:latin typeface="Calibri" panose="020F0502020204030204" pitchFamily="34" charset="0"/>
              </a:rPr>
              <a:t> Further integration and transfer in LITEC</a:t>
            </a:r>
            <a:endParaRPr lang="en-US" altLang="de-DE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E2825D-EF8C-6F9E-507D-BAADED2D5C66}"/>
              </a:ext>
            </a:extLst>
          </p:cNvPr>
          <p:cNvSpPr txBox="1">
            <a:spLocks/>
          </p:cNvSpPr>
          <p:nvPr/>
        </p:nvSpPr>
        <p:spPr bwMode="auto">
          <a:xfrm>
            <a:off x="1380044" y="45562"/>
            <a:ext cx="7763957" cy="53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TM#17 Summary and Outlook</a:t>
            </a:r>
            <a:endParaRPr lang="de-DE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801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785</Words>
  <Application>Microsoft Office PowerPoint</Application>
  <PresentationFormat>Bildschirmpräsentation (16:9)</PresentationFormat>
  <Paragraphs>109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Monotype Corsiva</vt:lpstr>
      <vt:lpstr>Office Theme</vt:lpstr>
      <vt:lpstr>Design and execution of experimental tests on the online Hydrogen Sensor in relevant conditions 2023           TM17 | 05/07/2024</vt:lpstr>
      <vt:lpstr>TM#17 2023, Subtask 5.4.5.1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Beaton,Will</dc:creator>
  <cp:lastModifiedBy>Holstein, Nils (IAM)</cp:lastModifiedBy>
  <cp:revision>126</cp:revision>
  <cp:lastPrinted>2024-07-04T09:24:05Z</cp:lastPrinted>
  <dcterms:created xsi:type="dcterms:W3CDTF">2021-12-22T14:29:37Z</dcterms:created>
  <dcterms:modified xsi:type="dcterms:W3CDTF">2024-07-05T09:56:38Z</dcterms:modified>
</cp:coreProperties>
</file>