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5" r:id="rId2"/>
    <p:sldId id="444" r:id="rId3"/>
    <p:sldId id="446" r:id="rId4"/>
    <p:sldId id="445" r:id="rId5"/>
    <p:sldId id="447" r:id="rId6"/>
    <p:sldId id="448" r:id="rId7"/>
    <p:sldId id="449" r:id="rId8"/>
    <p:sldId id="450" r:id="rId9"/>
    <p:sldId id="451" r:id="rId10"/>
    <p:sldId id="452" r:id="rId11"/>
    <p:sldId id="456" r:id="rId12"/>
    <p:sldId id="457" r:id="rId13"/>
    <p:sldId id="453" r:id="rId14"/>
    <p:sldId id="458" r:id="rId15"/>
    <p:sldId id="459" r:id="rId16"/>
    <p:sldId id="460" r:id="rId17"/>
    <p:sldId id="461" r:id="rId18"/>
    <p:sldId id="462" r:id="rId19"/>
    <p:sldId id="463" r:id="rId20"/>
    <p:sldId id="464" r:id="rId21"/>
    <p:sldId id="465" r:id="rId22"/>
    <p:sldId id="412" r:id="rId23"/>
  </p:sldIdLst>
  <p:sldSz cx="12192000" cy="6858000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Ángela García Sanz" initials="ÁGS" lastIdx="9" clrIdx="0"/>
  <p:cmAuthor id="1" name="u7292" initials="u" lastIdx="2" clrIdx="1">
    <p:extLst>
      <p:ext uri="{19B8F6BF-5375-455C-9EA6-DF929625EA0E}">
        <p15:presenceInfo xmlns:p15="http://schemas.microsoft.com/office/powerpoint/2012/main" userId="u729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C00000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716" autoAdjust="0"/>
  </p:normalViewPr>
  <p:slideViewPr>
    <p:cSldViewPr>
      <p:cViewPr varScale="1">
        <p:scale>
          <a:sx n="105" d="100"/>
          <a:sy n="105" d="100"/>
        </p:scale>
        <p:origin x="95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2070"/>
    </p:cViewPr>
  </p:sorterViewPr>
  <p:notesViewPr>
    <p:cSldViewPr>
      <p:cViewPr varScale="1">
        <p:scale>
          <a:sx n="74" d="100"/>
          <a:sy n="74" d="100"/>
        </p:scale>
        <p:origin x="-2760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04946DF-4975-4919-9F53-A6393498ED6F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1D4E74-62C5-4E1F-A9B8-8508045D6FC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5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D93AC8-4DA6-4744-A836-F665BECFF98E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7F0E5B5-8C1E-427C-8B43-5C98F1169A8C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78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502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82"/>
            <a:ext cx="12192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207434" y="-457200"/>
            <a:ext cx="1435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7381" y="2348880"/>
            <a:ext cx="11329259" cy="1296144"/>
          </a:xfrm>
        </p:spPr>
        <p:txBody>
          <a:bodyPr anchor="t">
            <a:noAutofit/>
          </a:bodyPr>
          <a:lstStyle>
            <a:lvl1pPr algn="l">
              <a:defRPr lang="es-ES" b="0" i="0" smtClean="0">
                <a:effectLst/>
              </a:defRPr>
            </a:lvl1pPr>
          </a:lstStyle>
          <a:p>
            <a:r>
              <a:rPr lang="es-ES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LITEC experimental plan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293096"/>
            <a:ext cx="5856651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Author </a:t>
            </a:r>
            <a:r>
              <a:rPr lang="pl-PL" dirty="0" err="1"/>
              <a:t>or</a:t>
            </a:r>
            <a:r>
              <a:rPr lang="pl-PL" dirty="0"/>
              <a:t> list of </a:t>
            </a:r>
            <a:r>
              <a:rPr lang="pl-PL" dirty="0" err="1"/>
              <a:t>authors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2914405" y="3275692"/>
            <a:ext cx="894223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18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Lithium Systems TM#17</a:t>
            </a:r>
            <a:r>
              <a:rPr lang="es-ES" sz="18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, 5 Jul. 2024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423457" y="5445225"/>
            <a:ext cx="5600535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  <p:pic>
        <p:nvPicPr>
          <p:cNvPr id="25" name="Obraz 24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64" y="5877272"/>
            <a:ext cx="1079364" cy="4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5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875" y="115888"/>
            <a:ext cx="545061" cy="5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63" y="163488"/>
            <a:ext cx="9125660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35360" y="6525345"/>
            <a:ext cx="10985500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43946"/>
            <a:ext cx="1296143" cy="64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650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27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M 2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875" y="115888"/>
            <a:ext cx="545061" cy="5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63" y="163488"/>
            <a:ext cx="9125660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35360" y="6525345"/>
            <a:ext cx="10985500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43946"/>
            <a:ext cx="1296143" cy="64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650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07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title style</a:t>
            </a:r>
            <a:endParaRPr lang="en-GB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text styles</a:t>
            </a:r>
          </a:p>
          <a:p>
            <a:pPr lvl="1"/>
            <a:r>
              <a:rPr lang="en-US" altLang="es-ES" dirty="0"/>
              <a:t>Second level</a:t>
            </a:r>
          </a:p>
          <a:p>
            <a:pPr lvl="2"/>
            <a:r>
              <a:rPr lang="en-US" altLang="es-ES" dirty="0"/>
              <a:t>Third level</a:t>
            </a:r>
          </a:p>
          <a:p>
            <a:pPr lvl="3"/>
            <a:r>
              <a:rPr lang="en-US" altLang="es-ES" dirty="0"/>
              <a:t>Fourth level</a:t>
            </a:r>
          </a:p>
          <a:p>
            <a:pPr lvl="4"/>
            <a:r>
              <a:rPr lang="en-US" altLang="es-ES" dirty="0"/>
              <a:t>Fifth level</a:t>
            </a:r>
            <a:endParaRPr lang="en-GB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 dirty="0"/>
              <a:t>5 Jul. 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691828-3AC3-4DAA-B961-5BE60D790992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idm.euro-fusion.org/?uid=2QPCKJ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idm.euro-fusion.org/?uid=2RJ7S9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>
          <a:xfrm>
            <a:off x="263353" y="4005064"/>
            <a:ext cx="11737304" cy="504056"/>
          </a:xfrm>
        </p:spPr>
        <p:txBody>
          <a:bodyPr/>
          <a:lstStyle/>
          <a:p>
            <a:r>
              <a:rPr lang="es-ES" dirty="0"/>
              <a:t>J. </a:t>
            </a:r>
            <a:r>
              <a:rPr lang="es-ES" dirty="0" err="1"/>
              <a:t>Mollá</a:t>
            </a:r>
            <a:r>
              <a:rPr lang="es-ES" dirty="0"/>
              <a:t>, M. Sánchez-Arenillas, S. Hendricks, B. Garcinuño, J. Patiño.</a:t>
            </a:r>
            <a:br>
              <a:rPr lang="es-ES" dirty="0"/>
            </a:br>
            <a:r>
              <a:rPr lang="es-ES" dirty="0"/>
              <a:t>(</a:t>
            </a:r>
            <a:r>
              <a:rPr lang="es-ES" dirty="0" err="1"/>
              <a:t>Fusion</a:t>
            </a:r>
            <a:r>
              <a:rPr lang="es-ES" dirty="0"/>
              <a:t> </a:t>
            </a:r>
            <a:r>
              <a:rPr lang="es-ES" dirty="0" err="1"/>
              <a:t>National</a:t>
            </a:r>
            <a:r>
              <a:rPr lang="es-ES" dirty="0"/>
              <a:t> </a:t>
            </a:r>
            <a:r>
              <a:rPr lang="es-ES" dirty="0" err="1"/>
              <a:t>Laboratory</a:t>
            </a:r>
            <a:r>
              <a:rPr lang="es-ES" dirty="0"/>
              <a:t>, CIEMAT)</a:t>
            </a:r>
            <a:endParaRPr lang="pl-PL" dirty="0"/>
          </a:p>
        </p:txBody>
      </p:sp>
      <p:sp>
        <p:nvSpPr>
          <p:cNvPr id="4" name="CuadroTexto 3"/>
          <p:cNvSpPr txBox="1"/>
          <p:nvPr/>
        </p:nvSpPr>
        <p:spPr>
          <a:xfrm>
            <a:off x="1199456" y="2132856"/>
            <a:ext cx="109269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 err="1"/>
              <a:t>Design</a:t>
            </a:r>
            <a:r>
              <a:rPr lang="es-ES" sz="4400" b="1" dirty="0"/>
              <a:t> of LITEC experimental </a:t>
            </a:r>
            <a:r>
              <a:rPr lang="es-ES" sz="4400" b="1" dirty="0" err="1"/>
              <a:t>equipment</a:t>
            </a:r>
            <a:r>
              <a:rPr lang="es-ES" sz="4400" b="1" dirty="0"/>
              <a:t>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H-trap for LITEC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489654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Work done and Present status:</a:t>
            </a:r>
          </a:p>
          <a:p>
            <a:r>
              <a:rPr lang="en-US" dirty="0"/>
              <a:t>3D model adapted to the </a:t>
            </a:r>
            <a:r>
              <a:rPr lang="en-US" dirty="0" err="1"/>
              <a:t>Ciemat</a:t>
            </a:r>
            <a:r>
              <a:rPr lang="en-US" dirty="0"/>
              <a:t> workshop manufacturing possibilities</a:t>
            </a:r>
          </a:p>
          <a:p>
            <a:r>
              <a:rPr lang="en-US" dirty="0"/>
              <a:t>Production of manufacturing drawings</a:t>
            </a:r>
          </a:p>
          <a:p>
            <a:r>
              <a:rPr lang="en-US" dirty="0"/>
              <a:t>Procurement of materials: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On going; almost completed waiting for some piping</a:t>
            </a:r>
            <a:endParaRPr lang="en-US" dirty="0"/>
          </a:p>
          <a:p>
            <a:r>
              <a:rPr lang="en-US" dirty="0"/>
              <a:t>Manufacturing of components: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On going; almost completed waiting for some piping</a:t>
            </a:r>
            <a:endParaRPr lang="en-US" dirty="0"/>
          </a:p>
          <a:p>
            <a:r>
              <a:rPr lang="en-US" dirty="0"/>
              <a:t>Welding and assembly: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On going; almost completed waiting for some piping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9" name="CuadroTexto 8"/>
          <p:cNvSpPr txBox="1"/>
          <p:nvPr/>
        </p:nvSpPr>
        <p:spPr>
          <a:xfrm>
            <a:off x="177552" y="148478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8946" y="192542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304" y="3920052"/>
            <a:ext cx="4360176" cy="2726838"/>
          </a:xfrm>
          <a:prstGeom prst="rect">
            <a:avLst/>
          </a:prstGeom>
        </p:spPr>
      </p:pic>
      <p:cxnSp>
        <p:nvCxnSpPr>
          <p:cNvPr id="17" name="Conector recto de flecha 16"/>
          <p:cNvCxnSpPr/>
          <p:nvPr/>
        </p:nvCxnSpPr>
        <p:spPr>
          <a:xfrm>
            <a:off x="4727848" y="4509120"/>
            <a:ext cx="2088232" cy="36004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V="1">
            <a:off x="4727848" y="4362378"/>
            <a:ext cx="1872208" cy="146742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4727848" y="4509120"/>
            <a:ext cx="2088232" cy="1224136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3335374" y="4293096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Missing pipes</a:t>
            </a:r>
          </a:p>
        </p:txBody>
      </p:sp>
    </p:spTree>
    <p:extLst>
      <p:ext uri="{BB962C8B-B14F-4D97-AF65-F5344CB8AC3E}">
        <p14:creationId xmlns:p14="http://schemas.microsoft.com/office/powerpoint/2010/main" val="1414453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H-trap for LITEC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3001"/>
          <a:stretch/>
        </p:blipFill>
        <p:spPr>
          <a:xfrm>
            <a:off x="3856756" y="1820786"/>
            <a:ext cx="3149832" cy="3456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21651" r="12667" b="36350"/>
          <a:stretch/>
        </p:blipFill>
        <p:spPr>
          <a:xfrm>
            <a:off x="564159" y="1180898"/>
            <a:ext cx="2221408" cy="20194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36351" r="16401" b="24800"/>
          <a:stretch/>
        </p:blipFill>
        <p:spPr>
          <a:xfrm>
            <a:off x="613345" y="3925424"/>
            <a:ext cx="2356799" cy="202794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r="8934" b="19550"/>
          <a:stretch/>
        </p:blipFill>
        <p:spPr>
          <a:xfrm>
            <a:off x="3632547" y="5265205"/>
            <a:ext cx="1208733" cy="141224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t="42650" r="3334" b="20600"/>
          <a:stretch/>
        </p:blipFill>
        <p:spPr>
          <a:xfrm>
            <a:off x="7660501" y="3802270"/>
            <a:ext cx="3312368" cy="2520280"/>
          </a:xfrm>
          <a:prstGeom prst="rect">
            <a:avLst/>
          </a:prstGeom>
        </p:spPr>
      </p:pic>
      <p:cxnSp>
        <p:nvCxnSpPr>
          <p:cNvPr id="15" name="Conector recto de flecha 14"/>
          <p:cNvCxnSpPr>
            <a:stCxn id="7" idx="3"/>
          </p:cNvCxnSpPr>
          <p:nvPr/>
        </p:nvCxnSpPr>
        <p:spPr>
          <a:xfrm flipV="1">
            <a:off x="2785567" y="2131346"/>
            <a:ext cx="1654249" cy="59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8" idx="3"/>
          </p:cNvCxnSpPr>
          <p:nvPr/>
        </p:nvCxnSpPr>
        <p:spPr>
          <a:xfrm flipV="1">
            <a:off x="2970144" y="3862559"/>
            <a:ext cx="2045736" cy="1076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V="1">
            <a:off x="4236913" y="4651069"/>
            <a:ext cx="902105" cy="592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>
            <a:stCxn id="13" idx="1"/>
          </p:cNvCxnSpPr>
          <p:nvPr/>
        </p:nvCxnSpPr>
        <p:spPr>
          <a:xfrm flipH="1" flipV="1">
            <a:off x="5987173" y="3200360"/>
            <a:ext cx="1673328" cy="1862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31" idx="1"/>
          </p:cNvCxnSpPr>
          <p:nvPr/>
        </p:nvCxnSpPr>
        <p:spPr>
          <a:xfrm flipH="1">
            <a:off x="6384032" y="2131346"/>
            <a:ext cx="1821785" cy="469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/>
          <p:cNvSpPr txBox="1"/>
          <p:nvPr/>
        </p:nvSpPr>
        <p:spPr>
          <a:xfrm>
            <a:off x="836492" y="6023901"/>
            <a:ext cx="1505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Cylindrical body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6993415" y="6254671"/>
            <a:ext cx="1632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Conical transition</a:t>
            </a: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6" t="46853" b="22756"/>
          <a:stretch/>
        </p:blipFill>
        <p:spPr>
          <a:xfrm>
            <a:off x="8205817" y="1267250"/>
            <a:ext cx="2838617" cy="1728192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8285506" y="3055731"/>
            <a:ext cx="1208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Vessel cover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4960073" y="5989482"/>
            <a:ext cx="1371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Vessel bottom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646104" y="3184169"/>
            <a:ext cx="1124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Outlet pipe</a:t>
            </a:r>
          </a:p>
        </p:txBody>
      </p:sp>
    </p:spTree>
    <p:extLst>
      <p:ext uri="{BB962C8B-B14F-4D97-AF65-F5344CB8AC3E}">
        <p14:creationId xmlns:p14="http://schemas.microsoft.com/office/powerpoint/2010/main" val="1656228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H-trap for LITEC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3001"/>
          <a:stretch/>
        </p:blipFill>
        <p:spPr>
          <a:xfrm>
            <a:off x="3845853" y="2518730"/>
            <a:ext cx="3149832" cy="3456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7" t="14300" r="38800" b="39500"/>
          <a:stretch/>
        </p:blipFill>
        <p:spPr>
          <a:xfrm>
            <a:off x="1931132" y="3769992"/>
            <a:ext cx="1336599" cy="20279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57" y="1820786"/>
            <a:ext cx="2453363" cy="4361534"/>
          </a:xfrm>
          <a:prstGeom prst="rect">
            <a:avLst/>
          </a:prstGeom>
        </p:spPr>
      </p:pic>
      <p:cxnSp>
        <p:nvCxnSpPr>
          <p:cNvPr id="13" name="Conector recto de flecha 12"/>
          <p:cNvCxnSpPr>
            <a:stCxn id="3" idx="1"/>
          </p:cNvCxnSpPr>
          <p:nvPr/>
        </p:nvCxnSpPr>
        <p:spPr>
          <a:xfrm flipH="1">
            <a:off x="6528048" y="4001553"/>
            <a:ext cx="1771809" cy="75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10" idx="3"/>
          </p:cNvCxnSpPr>
          <p:nvPr/>
        </p:nvCxnSpPr>
        <p:spPr>
          <a:xfrm flipV="1">
            <a:off x="3267731" y="4390434"/>
            <a:ext cx="1964173" cy="393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00" r="55600" b="32150"/>
          <a:stretch/>
        </p:blipFill>
        <p:spPr>
          <a:xfrm>
            <a:off x="791389" y="1520832"/>
            <a:ext cx="1712789" cy="1656184"/>
          </a:xfrm>
          <a:prstGeom prst="rect">
            <a:avLst/>
          </a:prstGeom>
        </p:spPr>
      </p:pic>
      <p:cxnSp>
        <p:nvCxnSpPr>
          <p:cNvPr id="18" name="Conector recto de flecha 17"/>
          <p:cNvCxnSpPr>
            <a:stCxn id="17" idx="3"/>
          </p:cNvCxnSpPr>
          <p:nvPr/>
        </p:nvCxnSpPr>
        <p:spPr>
          <a:xfrm>
            <a:off x="2504178" y="2348924"/>
            <a:ext cx="2488456" cy="828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r="22001" b="19550"/>
          <a:stretch/>
        </p:blipFill>
        <p:spPr>
          <a:xfrm rot="16200000">
            <a:off x="6201382" y="579540"/>
            <a:ext cx="1610413" cy="2196748"/>
          </a:xfrm>
          <a:prstGeom prst="rect">
            <a:avLst/>
          </a:prstGeom>
        </p:spPr>
      </p:pic>
      <p:cxnSp>
        <p:nvCxnSpPr>
          <p:cNvPr id="22" name="Conector recto de flecha 21"/>
          <p:cNvCxnSpPr>
            <a:stCxn id="21" idx="1"/>
          </p:cNvCxnSpPr>
          <p:nvPr/>
        </p:nvCxnSpPr>
        <p:spPr>
          <a:xfrm flipH="1">
            <a:off x="6672064" y="2483121"/>
            <a:ext cx="334525" cy="802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695400" y="439043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Inner getter container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839416" y="3159568"/>
            <a:ext cx="1392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Upper flange</a:t>
            </a:r>
          </a:p>
        </p:txBody>
      </p:sp>
      <p:cxnSp>
        <p:nvCxnSpPr>
          <p:cNvPr id="31" name="Conector recto de flecha 30"/>
          <p:cNvCxnSpPr/>
          <p:nvPr/>
        </p:nvCxnSpPr>
        <p:spPr>
          <a:xfrm>
            <a:off x="3214307" y="2244320"/>
            <a:ext cx="1225509" cy="1084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/>
          <p:cNvSpPr txBox="1"/>
          <p:nvPr/>
        </p:nvSpPr>
        <p:spPr>
          <a:xfrm>
            <a:off x="7190579" y="3439210"/>
            <a:ext cx="109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Supporting structure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809840" y="1087516"/>
            <a:ext cx="109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Fixing elements</a:t>
            </a:r>
          </a:p>
        </p:txBody>
      </p:sp>
    </p:spTree>
    <p:extLst>
      <p:ext uri="{BB962C8B-B14F-4D97-AF65-F5344CB8AC3E}">
        <p14:creationId xmlns:p14="http://schemas.microsoft.com/office/powerpoint/2010/main" val="3795702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H-trap for LITEC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268760"/>
            <a:ext cx="2753915" cy="4895850"/>
          </a:xfrm>
        </p:spPr>
      </p:pic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1328571"/>
            <a:ext cx="2737916" cy="486740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r="16988" b="19863"/>
          <a:stretch/>
        </p:blipFill>
        <p:spPr>
          <a:xfrm>
            <a:off x="3719736" y="1359938"/>
            <a:ext cx="4318160" cy="483603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88017" y="825922"/>
            <a:ext cx="323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Manufacturing conical transition</a:t>
            </a:r>
          </a:p>
        </p:txBody>
      </p:sp>
    </p:spTree>
    <p:extLst>
      <p:ext uri="{BB962C8B-B14F-4D97-AF65-F5344CB8AC3E}">
        <p14:creationId xmlns:p14="http://schemas.microsoft.com/office/powerpoint/2010/main" val="3716598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Design of Experimental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Programme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 be executed in LITEC for validation of impurity Control in the Li loop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Manufacturing of the H-trap for LITEC</a:t>
            </a:r>
            <a:r>
              <a:rPr lang="en-US" dirty="0"/>
              <a:t>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Basic technical requirements and specifications for the LITEC Cold-trap prototype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design for LITEC plugging meter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6" name="Flecha derecha 5"/>
          <p:cNvSpPr/>
          <p:nvPr/>
        </p:nvSpPr>
        <p:spPr>
          <a:xfrm>
            <a:off x="623392" y="3429000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2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technical requirements and specifications for the LITEC Cold-trap prototype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 bwMode="auto">
          <a:xfrm>
            <a:off x="911424" y="1259469"/>
            <a:ext cx="705678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Summary</a:t>
            </a:r>
          </a:p>
          <a:p>
            <a:pPr lvl="1"/>
            <a:r>
              <a:rPr lang="en-US" dirty="0"/>
              <a:t>Li volume: 100 l</a:t>
            </a:r>
          </a:p>
          <a:p>
            <a:pPr lvl="1"/>
            <a:r>
              <a:rPr lang="en-US" dirty="0"/>
              <a:t>Crystallization surface: 55 m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Maximum size: 2.5 m height, 1.5 m in horizontal directions</a:t>
            </a:r>
          </a:p>
          <a:p>
            <a:pPr lvl="1"/>
            <a:r>
              <a:rPr lang="en-US" dirty="0"/>
              <a:t>Operation temperature: 190ºC - 350ºC</a:t>
            </a:r>
          </a:p>
          <a:p>
            <a:pPr lvl="1"/>
            <a:r>
              <a:rPr lang="en-US" dirty="0"/>
              <a:t>Maximum temperature at external insulating layer: 50ºC</a:t>
            </a:r>
          </a:p>
          <a:p>
            <a:pPr lvl="1"/>
            <a:r>
              <a:rPr lang="en-US" dirty="0"/>
              <a:t>Maximum pressure: 6 bar</a:t>
            </a:r>
          </a:p>
          <a:p>
            <a:pPr lvl="1"/>
            <a:r>
              <a:rPr lang="en-US" dirty="0"/>
              <a:t>Pressure drop: 0.6 bar</a:t>
            </a:r>
          </a:p>
          <a:p>
            <a:pPr lvl="1"/>
            <a:r>
              <a:rPr lang="en-US" dirty="0"/>
              <a:t>Maximum weight: 600 kg</a:t>
            </a:r>
          </a:p>
          <a:p>
            <a:pPr lvl="1"/>
            <a:r>
              <a:rPr lang="en-US" dirty="0"/>
              <a:t>Flow rate. 0,4 l/s – 2 l/s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43472" y="5517232"/>
            <a:ext cx="574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in IDM: </a:t>
            </a:r>
            <a:r>
              <a:rPr lang="en-US" dirty="0">
                <a:hlinkClick r:id="rId2"/>
              </a:rPr>
              <a:t>https://idm.euro-fusion.org/?uid=2QPCKJ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54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Design of Experimental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Programme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 be executed in LITEC for validation of impurity Control in the Li loop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Manufacturing of the H-trap for LITEC</a:t>
            </a:r>
            <a:r>
              <a:rPr lang="en-US" dirty="0"/>
              <a:t>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Basic technical requirements and specifications for the LITEC Cold-trap prototype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design for LITEC plugging meter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6" name="Flecha derecha 5"/>
          <p:cNvSpPr/>
          <p:nvPr/>
        </p:nvSpPr>
        <p:spPr>
          <a:xfrm>
            <a:off x="609600" y="3753036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78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for LITEC plugging meter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174" y="2070140"/>
            <a:ext cx="3926681" cy="3578543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>
          <a:blip r:embed="rId3"/>
          <a:stretch>
            <a:fillRect/>
          </a:stretch>
        </p:blipFill>
        <p:spPr>
          <a:xfrm>
            <a:off x="432069" y="2760508"/>
            <a:ext cx="3068595" cy="2968175"/>
          </a:xfrm>
          <a:prstGeom prst="rect">
            <a:avLst/>
          </a:prstGeom>
        </p:spPr>
      </p:pic>
      <p:pic>
        <p:nvPicPr>
          <p:cNvPr id="10" name="Imagen 9"/>
          <p:cNvPicPr/>
          <p:nvPr/>
        </p:nvPicPr>
        <p:blipFill>
          <a:blip r:embed="rId4"/>
          <a:stretch>
            <a:fillRect/>
          </a:stretch>
        </p:blipFill>
        <p:spPr>
          <a:xfrm>
            <a:off x="3719736" y="2007577"/>
            <a:ext cx="3249295" cy="391477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233919" y="2349312"/>
            <a:ext cx="1845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Plugging monitor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0270143" y="1700808"/>
            <a:ext cx="15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Chem. Analysis</a:t>
            </a:r>
          </a:p>
        </p:txBody>
      </p:sp>
      <p:cxnSp>
        <p:nvCxnSpPr>
          <p:cNvPr id="14" name="Conector recto de flecha 13"/>
          <p:cNvCxnSpPr>
            <a:stCxn id="11" idx="2"/>
          </p:cNvCxnSpPr>
          <p:nvPr/>
        </p:nvCxnSpPr>
        <p:spPr>
          <a:xfrm flipH="1">
            <a:off x="8976320" y="2718644"/>
            <a:ext cx="180224" cy="1449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12" idx="2"/>
          </p:cNvCxnSpPr>
          <p:nvPr/>
        </p:nvCxnSpPr>
        <p:spPr>
          <a:xfrm flipH="1">
            <a:off x="10963028" y="2070140"/>
            <a:ext cx="103712" cy="72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601131" y="5788972"/>
            <a:ext cx="268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Temperature decrease produce a drop of flow rate 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004152" y="5861890"/>
            <a:ext cx="268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Saturation temperature 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dQ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=0 (max. and min)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7794842" y="5660742"/>
            <a:ext cx="3180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 content is derived accurately from the temperature dependence of solubility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908720"/>
            <a:ext cx="10972800" cy="1577590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Measurement of flow rate decrease due to precipitates in a thin channel determines the precipitation temperature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 Determination of O content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48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for LITEC plugging meter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pic>
        <p:nvPicPr>
          <p:cNvPr id="10" name="Imagen 9"/>
          <p:cNvPicPr/>
          <p:nvPr/>
        </p:nvPicPr>
        <p:blipFill>
          <a:blip r:embed="rId2"/>
          <a:stretch>
            <a:fillRect/>
          </a:stretch>
        </p:blipFill>
        <p:spPr>
          <a:xfrm>
            <a:off x="2321385" y="3044385"/>
            <a:ext cx="3240360" cy="3390401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2845991"/>
            <a:ext cx="3379915" cy="357378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1293" y="680976"/>
            <a:ext cx="10972800" cy="3061825"/>
          </a:xfrm>
        </p:spPr>
        <p:txBody>
          <a:bodyPr/>
          <a:lstStyle/>
          <a:p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Bibliography revision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 State of the art</a:t>
            </a:r>
          </a:p>
          <a:p>
            <a:pPr lvl="1"/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Several procedures and geometries tested since the 60’s in Na loops</a:t>
            </a:r>
          </a:p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Proposed procedure: </a:t>
            </a:r>
          </a:p>
          <a:p>
            <a:pPr lvl="1"/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Oscillating plugging meter: the control system adjust the temperature to keep the flow rate close to a predefined set value</a:t>
            </a:r>
          </a:p>
          <a:p>
            <a:pPr lvl="1"/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temperature of the plugging meter is used also to set the cold trap temperature</a:t>
            </a:r>
          </a:p>
        </p:txBody>
      </p:sp>
    </p:spTree>
    <p:extLst>
      <p:ext uri="{BB962C8B-B14F-4D97-AF65-F5344CB8AC3E}">
        <p14:creationId xmlns:p14="http://schemas.microsoft.com/office/powerpoint/2010/main" val="3178753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for LITEC plugging meter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392" y="922770"/>
            <a:ext cx="10972800" cy="2209422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Proposed conceptual design based on the latest reference found (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Mangus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2021)</a:t>
            </a:r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Document available in the : </a:t>
            </a:r>
            <a:r>
              <a:rPr lang="en-US" dirty="0">
                <a:hlinkClick r:id="rId2"/>
              </a:rPr>
              <a:t>https://idm.euro-fusion.org/?uid=2RJ7S9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pic>
        <p:nvPicPr>
          <p:cNvPr id="7" name="Imagen 6"/>
          <p:cNvPicPr/>
          <p:nvPr/>
        </p:nvPicPr>
        <p:blipFill>
          <a:blip r:embed="rId3"/>
          <a:stretch>
            <a:fillRect/>
          </a:stretch>
        </p:blipFill>
        <p:spPr>
          <a:xfrm>
            <a:off x="4583832" y="2652059"/>
            <a:ext cx="3729995" cy="3761299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4"/>
          <a:srcRect l="22697"/>
          <a:stretch/>
        </p:blipFill>
        <p:spPr>
          <a:xfrm>
            <a:off x="8936036" y="3434274"/>
            <a:ext cx="2560564" cy="1619708"/>
          </a:xfrm>
          <a:prstGeom prst="rect">
            <a:avLst/>
          </a:prstGeom>
        </p:spPr>
      </p:pic>
      <p:cxnSp>
        <p:nvCxnSpPr>
          <p:cNvPr id="9" name="Conector recto de flecha 8"/>
          <p:cNvCxnSpPr/>
          <p:nvPr/>
        </p:nvCxnSpPr>
        <p:spPr>
          <a:xfrm flipH="1">
            <a:off x="6528048" y="4293096"/>
            <a:ext cx="3312368" cy="6869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8987181" y="520677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Plugging orifice plate (several geometries may be tested)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/>
          <a:srcRect l="23267"/>
          <a:stretch/>
        </p:blipFill>
        <p:spPr>
          <a:xfrm>
            <a:off x="136661" y="2335344"/>
            <a:ext cx="4420072" cy="379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2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551384" y="836712"/>
            <a:ext cx="10972800" cy="4896544"/>
          </a:xfrm>
        </p:spPr>
        <p:txBody>
          <a:bodyPr/>
          <a:lstStyle/>
          <a:p>
            <a:pPr marL="0" indent="0" algn="ctr">
              <a:buNone/>
            </a:pPr>
            <a:r>
              <a:rPr lang="es-ES" sz="2600" dirty="0">
                <a:solidFill>
                  <a:schemeClr val="accent1"/>
                </a:solidFill>
              </a:rPr>
              <a:t>LITEC</a:t>
            </a:r>
            <a:endParaRPr lang="es-ES" dirty="0"/>
          </a:p>
          <a:p>
            <a:r>
              <a:rPr lang="es-ES" dirty="0"/>
              <a:t>Li </a:t>
            </a:r>
            <a:r>
              <a:rPr lang="es-ES" dirty="0" err="1"/>
              <a:t>Loop</a:t>
            </a:r>
            <a:r>
              <a:rPr lang="es-ES" dirty="0"/>
              <a:t> 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including</a:t>
            </a:r>
            <a:r>
              <a:rPr lang="es-ES" dirty="0"/>
              <a:t> </a:t>
            </a:r>
            <a:r>
              <a:rPr lang="es-ES" dirty="0" err="1"/>
              <a:t>any</a:t>
            </a:r>
            <a:r>
              <a:rPr lang="es-ES" dirty="0"/>
              <a:t> experimental </a:t>
            </a:r>
            <a:r>
              <a:rPr lang="es-ES" dirty="0" err="1"/>
              <a:t>device</a:t>
            </a:r>
            <a:r>
              <a:rPr lang="es-ES" dirty="0"/>
              <a:t> (</a:t>
            </a:r>
            <a:r>
              <a:rPr lang="es-ES" dirty="0" err="1"/>
              <a:t>neither</a:t>
            </a:r>
            <a:r>
              <a:rPr lang="es-ES" dirty="0"/>
              <a:t> </a:t>
            </a:r>
            <a:r>
              <a:rPr lang="es-ES" dirty="0" err="1"/>
              <a:t>traps</a:t>
            </a:r>
            <a:r>
              <a:rPr lang="es-ES" dirty="0"/>
              <a:t> </a:t>
            </a:r>
            <a:r>
              <a:rPr lang="es-ES" dirty="0" err="1"/>
              <a:t>nor</a:t>
            </a:r>
            <a:r>
              <a:rPr lang="es-ES" dirty="0"/>
              <a:t> </a:t>
            </a:r>
            <a:r>
              <a:rPr lang="es-ES" dirty="0" err="1"/>
              <a:t>monitors</a:t>
            </a:r>
            <a:r>
              <a:rPr lang="es-ES" dirty="0"/>
              <a:t>)</a:t>
            </a:r>
          </a:p>
          <a:p>
            <a:r>
              <a:rPr lang="es-ES" dirty="0"/>
              <a:t>1:1 </a:t>
            </a:r>
            <a:r>
              <a:rPr lang="es-ES" dirty="0" err="1"/>
              <a:t>scale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IFMIF/DONES ICS</a:t>
            </a:r>
          </a:p>
          <a:p>
            <a:r>
              <a:rPr lang="es-ES" dirty="0" err="1"/>
              <a:t>Execution</a:t>
            </a:r>
            <a:r>
              <a:rPr lang="es-ES" dirty="0"/>
              <a:t> of </a:t>
            </a:r>
            <a:r>
              <a:rPr lang="es-ES" dirty="0" err="1"/>
              <a:t>experiments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testing</a:t>
            </a:r>
            <a:r>
              <a:rPr lang="es-ES" dirty="0"/>
              <a:t> and </a:t>
            </a:r>
            <a:r>
              <a:rPr lang="es-ES" dirty="0" err="1"/>
              <a:t>validation</a:t>
            </a:r>
            <a:r>
              <a:rPr lang="es-ES" dirty="0"/>
              <a:t> of </a:t>
            </a:r>
            <a:r>
              <a:rPr lang="es-ES" dirty="0" err="1"/>
              <a:t>impurity</a:t>
            </a:r>
            <a:r>
              <a:rPr lang="es-ES" dirty="0"/>
              <a:t> </a:t>
            </a:r>
            <a:r>
              <a:rPr lang="es-ES" dirty="0" err="1"/>
              <a:t>monitors</a:t>
            </a:r>
            <a:r>
              <a:rPr lang="es-ES" dirty="0"/>
              <a:t> and </a:t>
            </a:r>
            <a:r>
              <a:rPr lang="es-ES" dirty="0" err="1"/>
              <a:t>impurity</a:t>
            </a:r>
            <a:r>
              <a:rPr lang="es-ES" dirty="0"/>
              <a:t> </a:t>
            </a:r>
            <a:r>
              <a:rPr lang="es-ES" dirty="0" err="1"/>
              <a:t>traps</a:t>
            </a:r>
            <a:r>
              <a:rPr lang="es-ES" dirty="0"/>
              <a:t> to be </a:t>
            </a:r>
            <a:r>
              <a:rPr lang="es-ES" dirty="0" err="1"/>
              <a:t>used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Impurities</a:t>
            </a:r>
            <a:r>
              <a:rPr lang="es-ES" dirty="0"/>
              <a:t> Control </a:t>
            </a:r>
            <a:r>
              <a:rPr lang="es-ES" dirty="0" err="1"/>
              <a:t>System</a:t>
            </a:r>
            <a:r>
              <a:rPr lang="es-ES" dirty="0"/>
              <a:t> of DONES.</a:t>
            </a:r>
          </a:p>
          <a:p>
            <a:endParaRPr lang="es-ES" dirty="0"/>
          </a:p>
          <a:p>
            <a:r>
              <a:rPr lang="es-ES" dirty="0" err="1"/>
              <a:t>Getter</a:t>
            </a:r>
            <a:r>
              <a:rPr lang="es-ES" dirty="0"/>
              <a:t> material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N </a:t>
            </a:r>
            <a:r>
              <a:rPr lang="es-ES" dirty="0" err="1"/>
              <a:t>trap</a:t>
            </a:r>
            <a:endParaRPr lang="es-ES" dirty="0"/>
          </a:p>
          <a:p>
            <a:r>
              <a:rPr lang="es-ES" dirty="0" err="1"/>
              <a:t>Cold</a:t>
            </a:r>
            <a:r>
              <a:rPr lang="es-ES" dirty="0"/>
              <a:t> </a:t>
            </a:r>
            <a:r>
              <a:rPr lang="es-ES" dirty="0" err="1"/>
              <a:t>Trap</a:t>
            </a:r>
            <a:r>
              <a:rPr lang="es-ES" dirty="0"/>
              <a:t> (O)</a:t>
            </a:r>
          </a:p>
          <a:p>
            <a:r>
              <a:rPr lang="es-ES" dirty="0"/>
              <a:t>H-</a:t>
            </a:r>
            <a:r>
              <a:rPr lang="es-ES" dirty="0" err="1"/>
              <a:t>Trap</a:t>
            </a:r>
            <a:endParaRPr lang="es-ES" dirty="0"/>
          </a:p>
          <a:p>
            <a:r>
              <a:rPr lang="es-ES" dirty="0" err="1"/>
              <a:t>Resistivimeter</a:t>
            </a:r>
            <a:r>
              <a:rPr lang="es-ES" dirty="0"/>
              <a:t> (N)</a:t>
            </a:r>
          </a:p>
          <a:p>
            <a:r>
              <a:rPr lang="es-ES" dirty="0"/>
              <a:t>Plugging meter (O)</a:t>
            </a:r>
          </a:p>
          <a:p>
            <a:r>
              <a:rPr lang="es-ES" dirty="0" err="1"/>
              <a:t>Electrochemical</a:t>
            </a:r>
            <a:r>
              <a:rPr lang="es-ES" dirty="0"/>
              <a:t> meter (H)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375920" y="4365104"/>
            <a:ext cx="644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LITEC </a:t>
            </a:r>
            <a:r>
              <a:rPr lang="es-ES" sz="2400" dirty="0" err="1"/>
              <a:t>equipment</a:t>
            </a:r>
            <a:r>
              <a:rPr lang="es-ES" sz="2400" dirty="0"/>
              <a:t> to be </a:t>
            </a:r>
            <a:r>
              <a:rPr lang="es-ES" sz="2400" dirty="0" err="1"/>
              <a:t>installed</a:t>
            </a:r>
            <a:r>
              <a:rPr lang="es-ES" sz="2400" dirty="0"/>
              <a:t> and </a:t>
            </a:r>
            <a:r>
              <a:rPr lang="es-ES" sz="2400" dirty="0" err="1"/>
              <a:t>commissioning</a:t>
            </a:r>
            <a:r>
              <a:rPr lang="es-ES" sz="2400" dirty="0"/>
              <a:t> </a:t>
            </a:r>
            <a:r>
              <a:rPr lang="es-ES" sz="2400" dirty="0" err="1"/>
              <a:t>later</a:t>
            </a:r>
            <a:endParaRPr lang="es-ES" sz="2400" dirty="0"/>
          </a:p>
        </p:txBody>
      </p:sp>
      <p:sp>
        <p:nvSpPr>
          <p:cNvPr id="8" name="Cerrar llave 7"/>
          <p:cNvSpPr/>
          <p:nvPr/>
        </p:nvSpPr>
        <p:spPr>
          <a:xfrm>
            <a:off x="4799856" y="3573016"/>
            <a:ext cx="360040" cy="2448272"/>
          </a:xfrm>
          <a:prstGeom prst="rightBrace">
            <a:avLst>
              <a:gd name="adj1" fmla="val 8585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27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Design of Experimental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Programme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 be executed in LITEC for validation of impurity Control in the Li loop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Manufacturing of the H-trap for LITEC</a:t>
            </a:r>
            <a:r>
              <a:rPr lang="en-US" dirty="0"/>
              <a:t>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Basic technical requirements and specifications for the LITEC Cold-trap prototype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Conceptual design for LITEC plugging meter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6" name="Flecha derecha 5"/>
          <p:cNvSpPr/>
          <p:nvPr/>
        </p:nvSpPr>
        <p:spPr>
          <a:xfrm>
            <a:off x="393576" y="4581128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0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Cold Trap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pic>
        <p:nvPicPr>
          <p:cNvPr id="6" name="Marcador de contenido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094947"/>
            <a:ext cx="5372437" cy="4895850"/>
          </a:xfrm>
          <a:prstGeom prst="rect">
            <a:avLst/>
          </a:prstGeom>
        </p:spPr>
      </p:pic>
      <p:cxnSp>
        <p:nvCxnSpPr>
          <p:cNvPr id="8" name="Conector recto de flecha 7"/>
          <p:cNvCxnSpPr>
            <a:stCxn id="9" idx="1"/>
          </p:cNvCxnSpPr>
          <p:nvPr/>
        </p:nvCxnSpPr>
        <p:spPr>
          <a:xfrm flipH="1" flipV="1">
            <a:off x="3719736" y="4077072"/>
            <a:ext cx="1152519" cy="77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4872255" y="3969508"/>
            <a:ext cx="289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Cylindrical body: DN500 pipe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611630" y="4552586"/>
            <a:ext cx="382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Vessel bottom cap: cap for DN500 pipe</a:t>
            </a:r>
          </a:p>
        </p:txBody>
      </p:sp>
      <p:cxnSp>
        <p:nvCxnSpPr>
          <p:cNvPr id="11" name="Conector recto de flecha 10"/>
          <p:cNvCxnSpPr>
            <a:stCxn id="10" idx="1"/>
          </p:cNvCxnSpPr>
          <p:nvPr/>
        </p:nvCxnSpPr>
        <p:spPr>
          <a:xfrm flipH="1" flipV="1">
            <a:off x="3575720" y="4611620"/>
            <a:ext cx="1035910" cy="125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5879976" y="1920126"/>
            <a:ext cx="2806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Flange: non-standard flange</a:t>
            </a:r>
          </a:p>
        </p:txBody>
      </p:sp>
      <p:cxnSp>
        <p:nvCxnSpPr>
          <p:cNvPr id="16" name="Conector recto de flecha 15"/>
          <p:cNvCxnSpPr>
            <a:stCxn id="14" idx="1"/>
          </p:cNvCxnSpPr>
          <p:nvPr/>
        </p:nvCxnSpPr>
        <p:spPr>
          <a:xfrm flipH="1" flipV="1">
            <a:off x="3935760" y="1920126"/>
            <a:ext cx="1944216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5557501" y="1144651"/>
            <a:ext cx="218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Upper counter flange</a:t>
            </a:r>
          </a:p>
        </p:txBody>
      </p:sp>
      <p:cxnSp>
        <p:nvCxnSpPr>
          <p:cNvPr id="18" name="Conector recto de flecha 17"/>
          <p:cNvCxnSpPr>
            <a:stCxn id="17" idx="1"/>
          </p:cNvCxnSpPr>
          <p:nvPr/>
        </p:nvCxnSpPr>
        <p:spPr>
          <a:xfrm flipH="1">
            <a:off x="3935760" y="1329317"/>
            <a:ext cx="1621741" cy="478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5707797" y="5779903"/>
            <a:ext cx="204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Mechanical support</a:t>
            </a:r>
          </a:p>
        </p:txBody>
      </p:sp>
      <p:cxnSp>
        <p:nvCxnSpPr>
          <p:cNvPr id="23" name="Conector recto de flecha 22"/>
          <p:cNvCxnSpPr>
            <a:stCxn id="22" idx="1"/>
          </p:cNvCxnSpPr>
          <p:nvPr/>
        </p:nvCxnSpPr>
        <p:spPr>
          <a:xfrm flipH="1" flipV="1">
            <a:off x="4151784" y="5613734"/>
            <a:ext cx="1556013" cy="350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3"/>
          <a:srcRect l="25860" t="23597" r="27098" b="22264"/>
          <a:stretch/>
        </p:blipFill>
        <p:spPr>
          <a:xfrm>
            <a:off x="7464152" y="2455627"/>
            <a:ext cx="1681839" cy="1088248"/>
          </a:xfrm>
          <a:prstGeom prst="rect">
            <a:avLst/>
          </a:prstGeom>
        </p:spPr>
      </p:pic>
      <p:cxnSp>
        <p:nvCxnSpPr>
          <p:cNvPr id="29" name="Conector recto de flecha 28"/>
          <p:cNvCxnSpPr>
            <a:stCxn id="27" idx="1"/>
          </p:cNvCxnSpPr>
          <p:nvPr/>
        </p:nvCxnSpPr>
        <p:spPr>
          <a:xfrm flipH="1">
            <a:off x="3503712" y="2999751"/>
            <a:ext cx="3960440" cy="391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/>
          <p:cNvSpPr txBox="1"/>
          <p:nvPr/>
        </p:nvSpPr>
        <p:spPr>
          <a:xfrm>
            <a:off x="8904312" y="2419078"/>
            <a:ext cx="2521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Metallic mesh, 125 discs 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8686001" y="4413405"/>
            <a:ext cx="316835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With the exception of the flange and counter-flange, the main components may be purchased in standard industry</a:t>
            </a:r>
          </a:p>
        </p:txBody>
      </p:sp>
    </p:spTree>
    <p:extLst>
      <p:ext uri="{BB962C8B-B14F-4D97-AF65-F5344CB8AC3E}">
        <p14:creationId xmlns:p14="http://schemas.microsoft.com/office/powerpoint/2010/main" val="204248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Conclusions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 Sanchez-Arenillas, J. Molla et al.| FNS Engineering Meetings_LF06-2-1:LITEC Experimental activities | 18/Jan./2023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3960440"/>
          </a:xfrm>
        </p:spPr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/>
              <a:t>Design of Experimental </a:t>
            </a:r>
            <a:r>
              <a:rPr lang="en-US" dirty="0" err="1"/>
              <a:t>Programme</a:t>
            </a:r>
            <a:r>
              <a:rPr lang="en-US" dirty="0"/>
              <a:t> to be executed in LITEC for validation of impurity Control in the Li loop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/>
              <a:t>Manufacturing of the H-trap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Basic technical requirements and specifications for the LITEC Cold-trap prototype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design for LITEC plugging meter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726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/ LITEC equipment </a:t>
            </a:r>
            <a:r>
              <a:rPr lang="en-US" dirty="0" err="1"/>
              <a:t>inst</a:t>
            </a:r>
            <a:r>
              <a:rPr lang="en-US" dirty="0"/>
              <a:t>.,comm.&amp; experiments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6" name="CuadroTexto 5"/>
          <p:cNvSpPr txBox="1"/>
          <p:nvPr/>
        </p:nvSpPr>
        <p:spPr>
          <a:xfrm>
            <a:off x="4112968" y="784376"/>
            <a:ext cx="1587294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LITEC Commissioning</a:t>
            </a:r>
            <a:br>
              <a:rPr lang="en-US" sz="900" dirty="0"/>
            </a:br>
            <a:r>
              <a:rPr lang="en-US" sz="900" dirty="0"/>
              <a:t>(end of construction contract)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099802" y="2159463"/>
            <a:ext cx="1584088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 err="1"/>
              <a:t>Resistivimeter</a:t>
            </a:r>
            <a:r>
              <a:rPr lang="en-US" sz="900" dirty="0"/>
              <a:t> commissioning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376320" y="3454664"/>
            <a:ext cx="1031051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CT commissioning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213614" y="3889425"/>
            <a:ext cx="1356462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NT getter commissioning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078962" y="2591953"/>
            <a:ext cx="1625766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Plugging meter commissioning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870572" y="1571955"/>
            <a:ext cx="2042547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Sampler test and</a:t>
            </a:r>
            <a:br>
              <a:rPr lang="en-US" sz="900" dirty="0"/>
            </a:br>
            <a:r>
              <a:rPr lang="en-US" sz="900" dirty="0"/>
              <a:t>commissioning of chemical analysis lab.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809657" y="3024444"/>
            <a:ext cx="2164375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Electrochemical H monitor commissioning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6349025" y="2586276"/>
            <a:ext cx="1677062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Comparison with chemical anal.</a:t>
            </a:r>
          </a:p>
        </p:txBody>
      </p:sp>
      <p:cxnSp>
        <p:nvCxnSpPr>
          <p:cNvPr id="14" name="Conector recto de flecha 13"/>
          <p:cNvCxnSpPr>
            <a:stCxn id="13" idx="1"/>
            <a:endCxn id="7" idx="3"/>
          </p:cNvCxnSpPr>
          <p:nvPr/>
        </p:nvCxnSpPr>
        <p:spPr>
          <a:xfrm flipH="1" flipV="1">
            <a:off x="5655925" y="2263338"/>
            <a:ext cx="715663" cy="4268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13" idx="1"/>
            <a:endCxn id="10" idx="3"/>
          </p:cNvCxnSpPr>
          <p:nvPr/>
        </p:nvCxnSpPr>
        <p:spPr>
          <a:xfrm flipH="1">
            <a:off x="5678551" y="2690151"/>
            <a:ext cx="693037" cy="56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13" idx="1"/>
            <a:endCxn id="12" idx="3"/>
          </p:cNvCxnSpPr>
          <p:nvPr/>
        </p:nvCxnSpPr>
        <p:spPr>
          <a:xfrm flipH="1">
            <a:off x="5948696" y="2690151"/>
            <a:ext cx="422891" cy="4381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833702" y="4892905"/>
            <a:ext cx="2116285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NT getter and </a:t>
            </a:r>
            <a:r>
              <a:rPr lang="en-US" sz="900" dirty="0" err="1">
                <a:solidFill>
                  <a:schemeClr val="tx1"/>
                </a:solidFill>
              </a:rPr>
              <a:t>resistivimeter</a:t>
            </a:r>
            <a:r>
              <a:rPr lang="en-US" sz="900" dirty="0">
                <a:solidFill>
                  <a:schemeClr val="tx1"/>
                </a:solidFill>
              </a:rPr>
              <a:t> experiments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3963546" y="5325396"/>
            <a:ext cx="1856598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CT and plugging meter experiments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3688631" y="5762473"/>
            <a:ext cx="2406428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HT and electrochemical H monitor experiments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4039688" y="4321915"/>
            <a:ext cx="1704314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Impurities injection systems </a:t>
            </a:r>
            <a:br>
              <a:rPr lang="en-US" sz="900" dirty="0"/>
            </a:br>
            <a:r>
              <a:rPr lang="en-US" sz="900" dirty="0"/>
              <a:t>commissioning and experiments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6487580" y="813513"/>
            <a:ext cx="173053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Check out of basic systems (heating and temp. Control, pump and flowmeter, safety sys., sample extraction …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6487581" y="1595038"/>
            <a:ext cx="183084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Extraction of samples and chemical analysis to check that we are able to do it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6487581" y="2208773"/>
            <a:ext cx="190709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Check that we are able to measure something representative of the impurity content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 flipV="1">
            <a:off x="5726917" y="952091"/>
            <a:ext cx="827088" cy="519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>
            <a:stCxn id="11" idx="3"/>
            <a:endCxn id="22" idx="1"/>
          </p:cNvCxnSpPr>
          <p:nvPr/>
        </p:nvCxnSpPr>
        <p:spPr>
          <a:xfrm flipV="1">
            <a:off x="5888945" y="1745079"/>
            <a:ext cx="598636" cy="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angular 25"/>
          <p:cNvCxnSpPr>
            <a:stCxn id="13" idx="1"/>
            <a:endCxn id="23" idx="1"/>
          </p:cNvCxnSpPr>
          <p:nvPr/>
        </p:nvCxnSpPr>
        <p:spPr>
          <a:xfrm rot="10800000" flipH="1">
            <a:off x="6371587" y="2358814"/>
            <a:ext cx="115994" cy="331337"/>
          </a:xfrm>
          <a:prstGeom prst="bentConnector3">
            <a:avLst>
              <a:gd name="adj1" fmla="val -18300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6487580" y="3408497"/>
            <a:ext cx="16128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Reduction of the O content down to acceptable level for N getters</a:t>
            </a:r>
          </a:p>
        </p:txBody>
      </p:sp>
      <p:cxnSp>
        <p:nvCxnSpPr>
          <p:cNvPr id="28" name="Conector recto de flecha 27"/>
          <p:cNvCxnSpPr>
            <a:stCxn id="8" idx="3"/>
            <a:endCxn id="27" idx="1"/>
          </p:cNvCxnSpPr>
          <p:nvPr/>
        </p:nvCxnSpPr>
        <p:spPr>
          <a:xfrm flipV="1">
            <a:off x="5384095" y="3558539"/>
            <a:ext cx="1103486" cy="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/>
          <p:cNvSpPr txBox="1"/>
          <p:nvPr/>
        </p:nvSpPr>
        <p:spPr>
          <a:xfrm>
            <a:off x="6429584" y="3803009"/>
            <a:ext cx="16128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Reduction of the N content down to acceptable level (corrosion)</a:t>
            </a:r>
          </a:p>
        </p:txBody>
      </p:sp>
      <p:cxnSp>
        <p:nvCxnSpPr>
          <p:cNvPr id="30" name="Conector recto de flecha 29"/>
          <p:cNvCxnSpPr>
            <a:stCxn id="9" idx="3"/>
            <a:endCxn id="29" idx="1"/>
          </p:cNvCxnSpPr>
          <p:nvPr/>
        </p:nvCxnSpPr>
        <p:spPr>
          <a:xfrm flipV="1">
            <a:off x="5544476" y="3992125"/>
            <a:ext cx="943105" cy="117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6487581" y="4286940"/>
            <a:ext cx="18339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Checkup that we are able to introduce different kind of impurities and measure to which extent we can control the process</a:t>
            </a:r>
          </a:p>
        </p:txBody>
      </p:sp>
      <p:cxnSp>
        <p:nvCxnSpPr>
          <p:cNvPr id="32" name="Conector recto de flecha 31"/>
          <p:cNvCxnSpPr>
            <a:stCxn id="20" idx="3"/>
            <a:endCxn id="31" idx="1"/>
          </p:cNvCxnSpPr>
          <p:nvPr/>
        </p:nvCxnSpPr>
        <p:spPr>
          <a:xfrm flipV="1">
            <a:off x="5717840" y="4494689"/>
            <a:ext cx="769741" cy="35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/>
          <p:cNvSpPr txBox="1"/>
          <p:nvPr/>
        </p:nvSpPr>
        <p:spPr>
          <a:xfrm>
            <a:off x="6487581" y="4847267"/>
            <a:ext cx="18339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Experimental program related to the NT (if required)</a:t>
            </a:r>
          </a:p>
        </p:txBody>
      </p:sp>
      <p:cxnSp>
        <p:nvCxnSpPr>
          <p:cNvPr id="34" name="Conector recto de flecha 33"/>
          <p:cNvCxnSpPr>
            <a:stCxn id="17" idx="3"/>
            <a:endCxn id="33" idx="1"/>
          </p:cNvCxnSpPr>
          <p:nvPr/>
        </p:nvCxnSpPr>
        <p:spPr>
          <a:xfrm>
            <a:off x="5919915" y="4996781"/>
            <a:ext cx="567666" cy="52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/>
          <p:cNvSpPr txBox="1"/>
          <p:nvPr/>
        </p:nvSpPr>
        <p:spPr>
          <a:xfrm>
            <a:off x="6487581" y="5278484"/>
            <a:ext cx="18339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Experimental program related to the CT and the plugging meter</a:t>
            </a:r>
          </a:p>
        </p:txBody>
      </p:sp>
      <p:cxnSp>
        <p:nvCxnSpPr>
          <p:cNvPr id="36" name="Conector recto de flecha 35"/>
          <p:cNvCxnSpPr>
            <a:stCxn id="18" idx="3"/>
            <a:endCxn id="35" idx="1"/>
          </p:cNvCxnSpPr>
          <p:nvPr/>
        </p:nvCxnSpPr>
        <p:spPr>
          <a:xfrm flipV="1">
            <a:off x="5793342" y="5428525"/>
            <a:ext cx="694239" cy="74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/>
          <p:cNvSpPr txBox="1"/>
          <p:nvPr/>
        </p:nvSpPr>
        <p:spPr>
          <a:xfrm>
            <a:off x="6487581" y="5716307"/>
            <a:ext cx="18339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Experimental program related to the HT and the electrochemical H-monitor</a:t>
            </a:r>
          </a:p>
        </p:txBody>
      </p:sp>
      <p:cxnSp>
        <p:nvCxnSpPr>
          <p:cNvPr id="38" name="Conector recto de flecha 37"/>
          <p:cNvCxnSpPr>
            <a:stCxn id="19" idx="3"/>
            <a:endCxn id="37" idx="1"/>
          </p:cNvCxnSpPr>
          <p:nvPr/>
        </p:nvCxnSpPr>
        <p:spPr>
          <a:xfrm flipV="1">
            <a:off x="6069211" y="5866348"/>
            <a:ext cx="418370" cy="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lecha abajo 38"/>
          <p:cNvSpPr/>
          <p:nvPr/>
        </p:nvSpPr>
        <p:spPr>
          <a:xfrm>
            <a:off x="4802842" y="1173832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0" name="Flecha abajo 39"/>
          <p:cNvSpPr/>
          <p:nvPr/>
        </p:nvSpPr>
        <p:spPr>
          <a:xfrm>
            <a:off x="4788073" y="1951868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1" name="Flecha abajo 40"/>
          <p:cNvSpPr/>
          <p:nvPr/>
        </p:nvSpPr>
        <p:spPr>
          <a:xfrm>
            <a:off x="4788073" y="2384358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2" name="Flecha abajo 41"/>
          <p:cNvSpPr/>
          <p:nvPr/>
        </p:nvSpPr>
        <p:spPr>
          <a:xfrm>
            <a:off x="4788073" y="2816849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3" name="Flecha abajo 42"/>
          <p:cNvSpPr/>
          <p:nvPr/>
        </p:nvSpPr>
        <p:spPr>
          <a:xfrm>
            <a:off x="4788073" y="3249339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4" name="Flecha abajo 43"/>
          <p:cNvSpPr/>
          <p:nvPr/>
        </p:nvSpPr>
        <p:spPr>
          <a:xfrm>
            <a:off x="4788073" y="3681830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5" name="Flecha abajo 44"/>
          <p:cNvSpPr/>
          <p:nvPr/>
        </p:nvSpPr>
        <p:spPr>
          <a:xfrm>
            <a:off x="4788073" y="4114320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6" name="Flecha abajo 45"/>
          <p:cNvSpPr/>
          <p:nvPr/>
        </p:nvSpPr>
        <p:spPr>
          <a:xfrm>
            <a:off x="4788073" y="4685310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7" name="Flecha abajo 46"/>
          <p:cNvSpPr/>
          <p:nvPr/>
        </p:nvSpPr>
        <p:spPr>
          <a:xfrm>
            <a:off x="4788073" y="5117801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8" name="Flecha abajo 47"/>
          <p:cNvSpPr/>
          <p:nvPr/>
        </p:nvSpPr>
        <p:spPr>
          <a:xfrm>
            <a:off x="4788073" y="5550291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49" name="CuadroTexto 48"/>
          <p:cNvSpPr txBox="1"/>
          <p:nvPr/>
        </p:nvSpPr>
        <p:spPr>
          <a:xfrm>
            <a:off x="4105572" y="6222504"/>
            <a:ext cx="1563248" cy="2308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900" dirty="0"/>
              <a:t>Permeation-based H-monitor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6490841" y="6222504"/>
            <a:ext cx="183397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i="1" dirty="0"/>
              <a:t>Testing feasibility of this kind of monitor</a:t>
            </a:r>
          </a:p>
        </p:txBody>
      </p:sp>
      <p:cxnSp>
        <p:nvCxnSpPr>
          <p:cNvPr id="51" name="Conector recto de flecha 50"/>
          <p:cNvCxnSpPr>
            <a:stCxn id="49" idx="3"/>
            <a:endCxn id="50" idx="1"/>
          </p:cNvCxnSpPr>
          <p:nvPr/>
        </p:nvCxnSpPr>
        <p:spPr>
          <a:xfrm flipV="1">
            <a:off x="5650413" y="6314837"/>
            <a:ext cx="840428" cy="54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echa abajo 51"/>
          <p:cNvSpPr/>
          <p:nvPr/>
        </p:nvSpPr>
        <p:spPr>
          <a:xfrm>
            <a:off x="4791333" y="6004235"/>
            <a:ext cx="207545" cy="19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53" name="Rectángulo 52"/>
          <p:cNvSpPr/>
          <p:nvPr/>
        </p:nvSpPr>
        <p:spPr>
          <a:xfrm>
            <a:off x="3575720" y="1461533"/>
            <a:ext cx="2519339" cy="322377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3575719" y="4813579"/>
            <a:ext cx="2519339" cy="171176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/>
          <p:cNvSpPr txBox="1"/>
          <p:nvPr/>
        </p:nvSpPr>
        <p:spPr>
          <a:xfrm>
            <a:off x="226844" y="1084391"/>
            <a:ext cx="31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LITEC Equipment Des. &amp; Manuf.</a:t>
            </a:r>
          </a:p>
        </p:txBody>
      </p:sp>
      <p:cxnSp>
        <p:nvCxnSpPr>
          <p:cNvPr id="57" name="Conector recto de flecha 56"/>
          <p:cNvCxnSpPr>
            <a:stCxn id="55" idx="3"/>
            <a:endCxn id="39" idx="1"/>
          </p:cNvCxnSpPr>
          <p:nvPr/>
        </p:nvCxnSpPr>
        <p:spPr>
          <a:xfrm>
            <a:off x="3374372" y="1269057"/>
            <a:ext cx="142847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/>
          <p:cNvSpPr txBox="1"/>
          <p:nvPr/>
        </p:nvSpPr>
        <p:spPr>
          <a:xfrm>
            <a:off x="254895" y="5484796"/>
            <a:ext cx="2278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LITEC Exp.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Programme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0" name="Conector recto de flecha 59"/>
          <p:cNvCxnSpPr>
            <a:stCxn id="59" idx="3"/>
            <a:endCxn id="54" idx="1"/>
          </p:cNvCxnSpPr>
          <p:nvPr/>
        </p:nvCxnSpPr>
        <p:spPr>
          <a:xfrm>
            <a:off x="2533147" y="5669462"/>
            <a:ext cx="1042572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/>
          <p:cNvSpPr txBox="1"/>
          <p:nvPr/>
        </p:nvSpPr>
        <p:spPr>
          <a:xfrm>
            <a:off x="299890" y="2750256"/>
            <a:ext cx="2233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LITEC Equipment commissioning</a:t>
            </a:r>
          </a:p>
        </p:txBody>
      </p:sp>
      <p:cxnSp>
        <p:nvCxnSpPr>
          <p:cNvPr id="64" name="Conector recto de flecha 63"/>
          <p:cNvCxnSpPr>
            <a:stCxn id="63" idx="3"/>
            <a:endCxn id="53" idx="1"/>
          </p:cNvCxnSpPr>
          <p:nvPr/>
        </p:nvCxnSpPr>
        <p:spPr>
          <a:xfrm>
            <a:off x="2533148" y="3073422"/>
            <a:ext cx="1042572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10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/>
              <a:t>Design of Experimental </a:t>
            </a:r>
            <a:r>
              <a:rPr lang="en-US" dirty="0" err="1"/>
              <a:t>Programme</a:t>
            </a:r>
            <a:r>
              <a:rPr lang="en-US" dirty="0"/>
              <a:t> to be executed in LITEC for validation of impurity Control in the Li loop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/>
              <a:t>Manufacturing of the H-trap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Basic technical requirements and specifications for the LITEC Cold-trap prototype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design for LITEC plugging meter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0567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</a:t>
            </a:r>
            <a:r>
              <a:rPr lang="en-US" dirty="0" err="1"/>
              <a:t>Programme</a:t>
            </a:r>
            <a:r>
              <a:rPr lang="en-US" dirty="0"/>
              <a:t> to be executed in LITEC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4896544"/>
          </a:xfrm>
        </p:spPr>
        <p:txBody>
          <a:bodyPr/>
          <a:lstStyle/>
          <a:p>
            <a:r>
              <a:rPr lang="en-US" dirty="0"/>
              <a:t>Cold Trap and plugging monitor experiments</a:t>
            </a:r>
          </a:p>
          <a:p>
            <a:r>
              <a:rPr lang="en-US" dirty="0"/>
              <a:t>Hydrogen Trap and electrochemical H sensor experiments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11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</a:t>
            </a:r>
            <a:r>
              <a:rPr lang="en-US" dirty="0" err="1"/>
              <a:t>Programme</a:t>
            </a:r>
            <a:r>
              <a:rPr lang="en-US" dirty="0"/>
              <a:t> to be executed in LITEC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4896544"/>
          </a:xfrm>
        </p:spPr>
        <p:txBody>
          <a:bodyPr/>
          <a:lstStyle/>
          <a:p>
            <a:r>
              <a:rPr lang="en-US" dirty="0"/>
              <a:t>Cold Trap and plugging monitor experiments</a:t>
            </a:r>
          </a:p>
          <a:p>
            <a:pPr lvl="1"/>
            <a:r>
              <a:rPr lang="en-US" dirty="0"/>
              <a:t>Plugging monitor state of the art</a:t>
            </a:r>
          </a:p>
          <a:p>
            <a:pPr lvl="1"/>
            <a:r>
              <a:rPr lang="en-US" dirty="0"/>
              <a:t>Cold trap state of the art</a:t>
            </a:r>
          </a:p>
          <a:p>
            <a:pPr lvl="1"/>
            <a:r>
              <a:rPr lang="en-US" dirty="0"/>
              <a:t>Assumptions</a:t>
            </a:r>
          </a:p>
          <a:p>
            <a:pPr lvl="1"/>
            <a:r>
              <a:rPr lang="en-US" dirty="0"/>
              <a:t>Cold Trap equations</a:t>
            </a:r>
          </a:p>
          <a:p>
            <a:pPr lvl="1"/>
            <a:r>
              <a:rPr lang="en-US" dirty="0"/>
              <a:t>Experiments to be performed for testing the cold trap and the plugging monitor</a:t>
            </a:r>
          </a:p>
          <a:p>
            <a:pPr lvl="1"/>
            <a:r>
              <a:rPr lang="en-US" dirty="0"/>
              <a:t>Expected outcomes from experiments to be performed for testing the cold trap and the plugging monitor</a:t>
            </a:r>
          </a:p>
          <a:p>
            <a:r>
              <a:rPr lang="en-US" dirty="0"/>
              <a:t>Hydrogen Trap and electrochemical H sensor experiments</a:t>
            </a:r>
          </a:p>
          <a:p>
            <a:pPr lvl="1"/>
            <a:r>
              <a:rPr lang="es-ES" dirty="0"/>
              <a:t>…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84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</a:t>
            </a:r>
            <a:r>
              <a:rPr lang="en-US" dirty="0" err="1"/>
              <a:t>Programme</a:t>
            </a:r>
            <a:r>
              <a:rPr lang="en-US" dirty="0"/>
              <a:t> to be executed in LITEC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4896544"/>
          </a:xfrm>
        </p:spPr>
        <p:txBody>
          <a:bodyPr/>
          <a:lstStyle/>
          <a:p>
            <a:r>
              <a:rPr lang="en-US" dirty="0"/>
              <a:t>Cold Trap and plugging monitor experiments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Hydrogen Trap and electrochemical H sensor experiments</a:t>
            </a:r>
          </a:p>
          <a:p>
            <a:pPr lvl="1"/>
            <a:r>
              <a:rPr lang="en-US" dirty="0"/>
              <a:t>Electrochemical H sensor: state of the art</a:t>
            </a:r>
          </a:p>
          <a:p>
            <a:pPr lvl="1"/>
            <a:r>
              <a:rPr lang="en-US" dirty="0"/>
              <a:t>H-trap state of the art</a:t>
            </a:r>
          </a:p>
          <a:p>
            <a:pPr lvl="1"/>
            <a:r>
              <a:rPr lang="en-US" dirty="0"/>
              <a:t>Assumptions</a:t>
            </a:r>
          </a:p>
          <a:p>
            <a:pPr lvl="1"/>
            <a:r>
              <a:rPr lang="en-GB" dirty="0"/>
              <a:t>H-trap equations</a:t>
            </a:r>
          </a:p>
          <a:p>
            <a:pPr lvl="1"/>
            <a:r>
              <a:rPr lang="en-GB" dirty="0"/>
              <a:t>Typical experiment proposed for testing the H-trap and the monitoring system</a:t>
            </a:r>
          </a:p>
          <a:p>
            <a:pPr lvl="1"/>
            <a:r>
              <a:rPr lang="en-GB" dirty="0"/>
              <a:t>Experimental parameters (temperature, flow rate, Y amount and shape, …)  to be studied</a:t>
            </a:r>
          </a:p>
          <a:p>
            <a:pPr lvl="1"/>
            <a:r>
              <a:rPr lang="en-GB" dirty="0"/>
              <a:t>Thermal desorption experiments (for potential recovery of Y getter material)</a:t>
            </a:r>
          </a:p>
          <a:p>
            <a:pPr lvl="1"/>
            <a:r>
              <a:rPr lang="en-GB" dirty="0"/>
              <a:t>Expected outcomes following the experimental campaign of the H-trap and the electrochemical H-sensor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132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2022: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Design of Experimental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Programme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 be executed in LITEC for validation of impurity Control in the Li loop </a:t>
            </a:r>
            <a:r>
              <a:rPr lang="en-US" dirty="0"/>
              <a:t>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2023: </a:t>
            </a:r>
          </a:p>
          <a:p>
            <a:pPr lvl="1"/>
            <a:r>
              <a:rPr lang="en-US" dirty="0"/>
              <a:t>Manufacturing of the H-trap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almost 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Basic technical requirements and specifications for the LITEC Cold-trap prototype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design for LITEC plugging meter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completed</a:t>
            </a:r>
            <a:r>
              <a:rPr lang="en-US" dirty="0"/>
              <a:t>)</a:t>
            </a:r>
          </a:p>
          <a:p>
            <a:r>
              <a:rPr lang="en-US" dirty="0"/>
              <a:t>Activities 2024: </a:t>
            </a:r>
          </a:p>
          <a:p>
            <a:pPr lvl="1"/>
            <a:r>
              <a:rPr lang="en-US" dirty="0"/>
              <a:t>Manufacturing of the Cold-trap for LITEC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on-going, starting</a:t>
            </a:r>
            <a:r>
              <a:rPr lang="en-US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6" name="Flecha derecha 5"/>
          <p:cNvSpPr/>
          <p:nvPr/>
        </p:nvSpPr>
        <p:spPr>
          <a:xfrm>
            <a:off x="623392" y="3068960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61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of the H-trap for LITEC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392" y="867029"/>
            <a:ext cx="10972800" cy="4896544"/>
          </a:xfrm>
        </p:spPr>
        <p:txBody>
          <a:bodyPr/>
          <a:lstStyle/>
          <a:p>
            <a:r>
              <a:rPr lang="en-US" dirty="0"/>
              <a:t>Design performed by IDOM</a:t>
            </a:r>
          </a:p>
          <a:p>
            <a:r>
              <a:rPr lang="en-US" dirty="0"/>
              <a:t>Starting point: Technical requirements defined by </a:t>
            </a:r>
            <a:r>
              <a:rPr lang="en-US" dirty="0" err="1"/>
              <a:t>Ciemat</a:t>
            </a:r>
            <a:endParaRPr lang="en-US" dirty="0"/>
          </a:p>
          <a:p>
            <a:r>
              <a:rPr lang="en-US" dirty="0"/>
              <a:t>ED by IDOM was the staring point for the manufacturing at </a:t>
            </a:r>
            <a:r>
              <a:rPr lang="en-US" dirty="0" err="1"/>
              <a:t>Ciemat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Molla, M. Sanchez-Arenillas et al.| Lithium Systems TM#17 | 5/Jul./2024</a:t>
            </a:r>
            <a:endParaRPr lang="en-GB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14EF25E-CAD2-4D1B-82E4-B2ECB5F0C554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8" y="2565288"/>
            <a:ext cx="5526096" cy="345600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1"/>
          <a:stretch/>
        </p:blipFill>
        <p:spPr bwMode="auto">
          <a:xfrm>
            <a:off x="1212761" y="2663257"/>
            <a:ext cx="3083039" cy="3332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Flecha derecha 7"/>
          <p:cNvSpPr/>
          <p:nvPr/>
        </p:nvSpPr>
        <p:spPr>
          <a:xfrm>
            <a:off x="3503712" y="3803670"/>
            <a:ext cx="1152128" cy="690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08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9085</TotalTime>
  <Words>1882</Words>
  <Application>Microsoft Office PowerPoint</Application>
  <PresentationFormat>Panorámica</PresentationFormat>
  <Paragraphs>228</Paragraphs>
  <Slides>22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Presentación de PowerPoint</vt:lpstr>
      <vt:lpstr>Introduction</vt:lpstr>
      <vt:lpstr>Introduction / LITEC equipment inst.,comm.&amp; experiments</vt:lpstr>
      <vt:lpstr>Introduction</vt:lpstr>
      <vt:lpstr>Experimental Programme to be executed in LITEC</vt:lpstr>
      <vt:lpstr>Experimental Programme to be executed in LITEC</vt:lpstr>
      <vt:lpstr>Experimental Programme to be executed in LITEC</vt:lpstr>
      <vt:lpstr>Introduction</vt:lpstr>
      <vt:lpstr>Manufacturing of the H-trap for LITEC</vt:lpstr>
      <vt:lpstr>Manufacturing of the H-trap for LITEC</vt:lpstr>
      <vt:lpstr>Manufacturing of the H-trap for LITEC</vt:lpstr>
      <vt:lpstr>Manufacturing of the H-trap for LITEC</vt:lpstr>
      <vt:lpstr>Manufacturing of the H-trap for LITEC</vt:lpstr>
      <vt:lpstr>Introduction</vt:lpstr>
      <vt:lpstr>Basic technical requirements and specifications for the LITEC Cold-trap prototype</vt:lpstr>
      <vt:lpstr>Introduction</vt:lpstr>
      <vt:lpstr>Conceptual design for LITEC plugging meter</vt:lpstr>
      <vt:lpstr>Conceptual design for LITEC plugging meter</vt:lpstr>
      <vt:lpstr>Conceptual design for LITEC plugging meter</vt:lpstr>
      <vt:lpstr>Introduction</vt:lpstr>
      <vt:lpstr>Manufacturing of the Cold Trap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Kinga Gal</dc:creator>
  <cp:lastModifiedBy>Jorge Maestre</cp:lastModifiedBy>
  <cp:revision>514</cp:revision>
  <cp:lastPrinted>2014-10-16T14:51:28Z</cp:lastPrinted>
  <dcterms:created xsi:type="dcterms:W3CDTF">2014-10-27T16:40:37Z</dcterms:created>
  <dcterms:modified xsi:type="dcterms:W3CDTF">2024-07-04T13:15:02Z</dcterms:modified>
</cp:coreProperties>
</file>