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511" r:id="rId2"/>
    <p:sldId id="540" r:id="rId3"/>
    <p:sldId id="541" r:id="rId4"/>
    <p:sldId id="542" r:id="rId5"/>
    <p:sldId id="584" r:id="rId6"/>
    <p:sldId id="543" r:id="rId7"/>
    <p:sldId id="545" r:id="rId8"/>
    <p:sldId id="546" r:id="rId9"/>
    <p:sldId id="572" r:id="rId10"/>
    <p:sldId id="549" r:id="rId11"/>
    <p:sldId id="574" r:id="rId12"/>
    <p:sldId id="576" r:id="rId13"/>
    <p:sldId id="577" r:id="rId14"/>
    <p:sldId id="573" r:id="rId15"/>
    <p:sldId id="578" r:id="rId16"/>
    <p:sldId id="580" r:id="rId17"/>
    <p:sldId id="554" r:id="rId18"/>
    <p:sldId id="558" r:id="rId19"/>
    <p:sldId id="559" r:id="rId20"/>
    <p:sldId id="560" r:id="rId21"/>
    <p:sldId id="561" r:id="rId22"/>
    <p:sldId id="562" r:id="rId23"/>
    <p:sldId id="565" r:id="rId24"/>
    <p:sldId id="566" r:id="rId25"/>
    <p:sldId id="567" r:id="rId26"/>
    <p:sldId id="568" r:id="rId27"/>
    <p:sldId id="569" r:id="rId28"/>
    <p:sldId id="570" r:id="rId29"/>
    <p:sldId id="571" r:id="rId30"/>
    <p:sldId id="579" r:id="rId31"/>
    <p:sldId id="583" r:id="rId32"/>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15:clr>
            <a:srgbClr val="A4A3A4"/>
          </p15:clr>
        </p15:guide>
        <p15:guide id="4" pos="5759">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Ángela García Sanz" initials="ÁGS" lastIdx="9" clrIdx="0"/>
  <p:cmAuthor id="1" name="admin" initials="a" lastIdx="1" clrIdx="1">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CCC7"/>
    <a:srgbClr val="CDCBC5"/>
    <a:srgbClr val="D6D4D0"/>
    <a:srgbClr val="E3E3E3"/>
    <a:srgbClr val="D0CEC7"/>
    <a:srgbClr val="FFFFCC"/>
    <a:srgbClr val="4F81BD"/>
    <a:srgbClr val="003399"/>
    <a:srgbClr val="C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43" autoAdjust="0"/>
    <p:restoredTop sz="96279" autoAdjust="0"/>
  </p:normalViewPr>
  <p:slideViewPr>
    <p:cSldViewPr>
      <p:cViewPr varScale="1">
        <p:scale>
          <a:sx n="110" d="100"/>
          <a:sy n="110" d="100"/>
        </p:scale>
        <p:origin x="1926" y="96"/>
      </p:cViewPr>
      <p:guideLst>
        <p:guide orient="horz" pos="2160"/>
        <p:guide pos="2880"/>
        <p:guide orient="horz"/>
        <p:guide pos="5759"/>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336"/>
    </p:cViewPr>
  </p:sorterViewPr>
  <p:notesViewPr>
    <p:cSldViewPr>
      <p:cViewPr varScale="1">
        <p:scale>
          <a:sx n="78" d="100"/>
          <a:sy n="78" d="100"/>
        </p:scale>
        <p:origin x="2916" y="90"/>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9048" tIns="49524" rIns="99048" bIns="49524" rtlCol="0" anchor="b"/>
          <a:lstStyle>
            <a:lvl1pPr algn="r" fontAlgn="auto">
              <a:spcBef>
                <a:spcPts val="0"/>
              </a:spcBef>
              <a:spcAft>
                <a:spcPts val="0"/>
              </a:spcAft>
              <a:defRPr sz="1300">
                <a:latin typeface="Arial" panose="020B0604020202020204" pitchFamily="34" charset="0"/>
                <a:cs typeface="+mn-cs"/>
              </a:defRPr>
            </a:lvl1pPr>
          </a:lstStyle>
          <a:p>
            <a:pPr>
              <a:defRPr/>
            </a:pPr>
            <a:fld id="{991D4E74-62C5-4E1F-A9B8-8508045D6FCD}" type="slidenum">
              <a:rPr lang="en-GB"/>
              <a:pPr>
                <a:defRPr/>
              </a:pPr>
              <a:t>‹Nº›</a:t>
            </a:fld>
            <a:endParaRPr lang="en-GB" dirty="0"/>
          </a:p>
        </p:txBody>
      </p:sp>
    </p:spTree>
    <p:extLst>
      <p:ext uri="{BB962C8B-B14F-4D97-AF65-F5344CB8AC3E}">
        <p14:creationId xmlns:p14="http://schemas.microsoft.com/office/powerpoint/2010/main" val="40625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3" name="Date Placeholder 2"/>
          <p:cNvSpPr>
            <a:spLocks noGrp="1"/>
          </p:cNvSpPr>
          <p:nvPr>
            <p:ph type="dt" idx="1"/>
          </p:nvPr>
        </p:nvSpPr>
        <p:spPr>
          <a:xfrm>
            <a:off x="4021138" y="0"/>
            <a:ext cx="3076575" cy="511175"/>
          </a:xfrm>
          <a:prstGeom prst="rect">
            <a:avLst/>
          </a:prstGeom>
        </p:spPr>
        <p:txBody>
          <a:bodyPr vert="horz" lIns="99048" tIns="49524" rIns="99048" bIns="49524" rtlCol="0"/>
          <a:lstStyle>
            <a:lvl1pPr algn="r" fontAlgn="auto">
              <a:spcBef>
                <a:spcPts val="0"/>
              </a:spcBef>
              <a:spcAft>
                <a:spcPts val="0"/>
              </a:spcAft>
              <a:defRPr sz="1300">
                <a:latin typeface="Arial" panose="020B0604020202020204" pitchFamily="34" charset="0"/>
                <a:cs typeface="+mn-cs"/>
              </a:defRPr>
            </a:lvl1pPr>
          </a:lstStyle>
          <a:p>
            <a:pPr>
              <a:defRPr/>
            </a:pPr>
            <a:fld id="{23D93AC8-4DA6-4744-A836-F665BECFF98E}" type="datetimeFigureOut">
              <a:rPr lang="en-GB"/>
              <a:pPr>
                <a:defRPr/>
              </a:pPr>
              <a:t>04/07/2024</a:t>
            </a:fld>
            <a:endParaRPr lang="en-GB"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GB" noProof="0" dirty="0"/>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9048" tIns="49524" rIns="99048" bIns="49524"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 name="Footer Placeholder 5"/>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9048" tIns="49524" rIns="99048" bIns="49524" rtlCol="0" anchor="b"/>
          <a:lstStyle>
            <a:lvl1pPr algn="r" fontAlgn="auto">
              <a:spcBef>
                <a:spcPts val="0"/>
              </a:spcBef>
              <a:spcAft>
                <a:spcPts val="0"/>
              </a:spcAft>
              <a:defRPr sz="1300">
                <a:latin typeface="Arial" panose="020B0604020202020204" pitchFamily="34" charset="0"/>
                <a:cs typeface="+mn-cs"/>
              </a:defRPr>
            </a:lvl1pPr>
          </a:lstStyle>
          <a:p>
            <a:pPr>
              <a:defRPr/>
            </a:pPr>
            <a:fld id="{67F0E5B5-8C1E-427C-8B43-5C98F1169A8C}" type="slidenum">
              <a:rPr lang="en-GB"/>
              <a:pPr>
                <a:defRPr/>
              </a:pPr>
              <a:t>‹Nº›</a:t>
            </a:fld>
            <a:endParaRPr lang="en-GB" dirty="0"/>
          </a:p>
        </p:txBody>
      </p:sp>
    </p:spTree>
    <p:extLst>
      <p:ext uri="{BB962C8B-B14F-4D97-AF65-F5344CB8AC3E}">
        <p14:creationId xmlns:p14="http://schemas.microsoft.com/office/powerpoint/2010/main" val="42807811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a:t>
            </a:fld>
            <a:endParaRPr lang="en-GB" dirty="0"/>
          </a:p>
        </p:txBody>
      </p:sp>
    </p:spTree>
    <p:extLst>
      <p:ext uri="{BB962C8B-B14F-4D97-AF65-F5344CB8AC3E}">
        <p14:creationId xmlns:p14="http://schemas.microsoft.com/office/powerpoint/2010/main" val="2651930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13</a:t>
            </a:fld>
            <a:endParaRPr lang="en-GB" dirty="0"/>
          </a:p>
        </p:txBody>
      </p:sp>
    </p:spTree>
    <p:extLst>
      <p:ext uri="{BB962C8B-B14F-4D97-AF65-F5344CB8AC3E}">
        <p14:creationId xmlns:p14="http://schemas.microsoft.com/office/powerpoint/2010/main" val="198055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14</a:t>
            </a:fld>
            <a:endParaRPr lang="en-GB" dirty="0"/>
          </a:p>
        </p:txBody>
      </p:sp>
    </p:spTree>
    <p:extLst>
      <p:ext uri="{BB962C8B-B14F-4D97-AF65-F5344CB8AC3E}">
        <p14:creationId xmlns:p14="http://schemas.microsoft.com/office/powerpoint/2010/main" val="3208045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15</a:t>
            </a:fld>
            <a:endParaRPr lang="en-GB" dirty="0"/>
          </a:p>
        </p:txBody>
      </p:sp>
    </p:spTree>
    <p:extLst>
      <p:ext uri="{BB962C8B-B14F-4D97-AF65-F5344CB8AC3E}">
        <p14:creationId xmlns:p14="http://schemas.microsoft.com/office/powerpoint/2010/main" val="1837588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17</a:t>
            </a:fld>
            <a:endParaRPr lang="en-GB" dirty="0"/>
          </a:p>
        </p:txBody>
      </p:sp>
    </p:spTree>
    <p:extLst>
      <p:ext uri="{BB962C8B-B14F-4D97-AF65-F5344CB8AC3E}">
        <p14:creationId xmlns:p14="http://schemas.microsoft.com/office/powerpoint/2010/main" val="3501623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18</a:t>
            </a:fld>
            <a:endParaRPr lang="en-GB" dirty="0"/>
          </a:p>
        </p:txBody>
      </p:sp>
    </p:spTree>
    <p:extLst>
      <p:ext uri="{BB962C8B-B14F-4D97-AF65-F5344CB8AC3E}">
        <p14:creationId xmlns:p14="http://schemas.microsoft.com/office/powerpoint/2010/main" val="2723981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22</a:t>
            </a:fld>
            <a:endParaRPr lang="en-GB" dirty="0"/>
          </a:p>
        </p:txBody>
      </p:sp>
    </p:spTree>
    <p:extLst>
      <p:ext uri="{BB962C8B-B14F-4D97-AF65-F5344CB8AC3E}">
        <p14:creationId xmlns:p14="http://schemas.microsoft.com/office/powerpoint/2010/main" val="48315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30</a:t>
            </a:fld>
            <a:endParaRPr lang="en-GB" dirty="0"/>
          </a:p>
        </p:txBody>
      </p:sp>
    </p:spTree>
    <p:extLst>
      <p:ext uri="{BB962C8B-B14F-4D97-AF65-F5344CB8AC3E}">
        <p14:creationId xmlns:p14="http://schemas.microsoft.com/office/powerpoint/2010/main" val="3696201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2</a:t>
            </a:fld>
            <a:endParaRPr lang="en-GB" dirty="0"/>
          </a:p>
        </p:txBody>
      </p:sp>
    </p:spTree>
    <p:extLst>
      <p:ext uri="{BB962C8B-B14F-4D97-AF65-F5344CB8AC3E}">
        <p14:creationId xmlns:p14="http://schemas.microsoft.com/office/powerpoint/2010/main" val="1732293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4</a:t>
            </a:fld>
            <a:endParaRPr lang="en-GB" dirty="0"/>
          </a:p>
        </p:txBody>
      </p:sp>
    </p:spTree>
    <p:extLst>
      <p:ext uri="{BB962C8B-B14F-4D97-AF65-F5344CB8AC3E}">
        <p14:creationId xmlns:p14="http://schemas.microsoft.com/office/powerpoint/2010/main" val="2789171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6</a:t>
            </a:fld>
            <a:endParaRPr lang="en-GB" dirty="0"/>
          </a:p>
        </p:txBody>
      </p:sp>
    </p:spTree>
    <p:extLst>
      <p:ext uri="{BB962C8B-B14F-4D97-AF65-F5344CB8AC3E}">
        <p14:creationId xmlns:p14="http://schemas.microsoft.com/office/powerpoint/2010/main" val="815039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7</a:t>
            </a:fld>
            <a:endParaRPr lang="en-GB" dirty="0"/>
          </a:p>
        </p:txBody>
      </p:sp>
    </p:spTree>
    <p:extLst>
      <p:ext uri="{BB962C8B-B14F-4D97-AF65-F5344CB8AC3E}">
        <p14:creationId xmlns:p14="http://schemas.microsoft.com/office/powerpoint/2010/main" val="48606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8</a:t>
            </a:fld>
            <a:endParaRPr lang="en-GB" dirty="0"/>
          </a:p>
        </p:txBody>
      </p:sp>
    </p:spTree>
    <p:extLst>
      <p:ext uri="{BB962C8B-B14F-4D97-AF65-F5344CB8AC3E}">
        <p14:creationId xmlns:p14="http://schemas.microsoft.com/office/powerpoint/2010/main" val="4019258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9</a:t>
            </a:fld>
            <a:endParaRPr lang="en-GB" dirty="0"/>
          </a:p>
        </p:txBody>
      </p:sp>
    </p:spTree>
    <p:extLst>
      <p:ext uri="{BB962C8B-B14F-4D97-AF65-F5344CB8AC3E}">
        <p14:creationId xmlns:p14="http://schemas.microsoft.com/office/powerpoint/2010/main" val="1096666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10</a:t>
            </a:fld>
            <a:endParaRPr lang="en-GB" dirty="0"/>
          </a:p>
        </p:txBody>
      </p:sp>
    </p:spTree>
    <p:extLst>
      <p:ext uri="{BB962C8B-B14F-4D97-AF65-F5344CB8AC3E}">
        <p14:creationId xmlns:p14="http://schemas.microsoft.com/office/powerpoint/2010/main" val="2406277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7F0E5B5-8C1E-427C-8B43-5C98F1169A8C}" type="slidenum">
              <a:rPr lang="en-GB" smtClean="0"/>
              <a:pPr>
                <a:defRPr/>
              </a:pPr>
              <a:t>11</a:t>
            </a:fld>
            <a:endParaRPr lang="en-GB" dirty="0"/>
          </a:p>
        </p:txBody>
      </p:sp>
    </p:spTree>
    <p:extLst>
      <p:ext uri="{BB962C8B-B14F-4D97-AF65-F5344CB8AC3E}">
        <p14:creationId xmlns:p14="http://schemas.microsoft.com/office/powerpoint/2010/main" val="4655464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gif"/><Relationship Id="rId14" Type="http://schemas.openxmlformats.org/officeDocument/2006/relationships/image" Target="../media/image1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image1.png" descr="EUROFUSION PowerPoint MASTER DECKBLATT.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56321"/>
            <a:ext cx="9144000"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7" name="AutoShape 2" descr="https://idw-online.de/pages/de/institutionlogo921"/>
          <p:cNvSpPr>
            <a:spLocks noChangeAspect="1" noChangeArrowheads="1"/>
          </p:cNvSpPr>
          <p:nvPr userDrawn="1"/>
        </p:nvSpPr>
        <p:spPr bwMode="auto">
          <a:xfrm>
            <a:off x="155575" y="-457200"/>
            <a:ext cx="10763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endParaRPr lang="en-GB" altLang="es-ES"/>
          </a:p>
        </p:txBody>
      </p:sp>
      <p:grpSp>
        <p:nvGrpSpPr>
          <p:cNvPr id="8" name="Grupa 7"/>
          <p:cNvGrpSpPr/>
          <p:nvPr userDrawn="1"/>
        </p:nvGrpSpPr>
        <p:grpSpPr>
          <a:xfrm>
            <a:off x="0" y="5498604"/>
            <a:ext cx="4927177" cy="1308517"/>
            <a:chOff x="-10143" y="5479740"/>
            <a:chExt cx="4927177" cy="1308517"/>
          </a:xfrm>
        </p:grpSpPr>
        <p:pic>
          <p:nvPicPr>
            <p:cNvPr id="9" name="5 Imagen"/>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43" y="5517234"/>
              <a:ext cx="2267744" cy="37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Logo CEA 2012 © CE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1335" y="5952871"/>
              <a:ext cx="481348" cy="392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4" descr="https://www.sckcen.be/~/media/Images/Public/Logos/logosckbannerE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6381328"/>
              <a:ext cx="3445151" cy="406929"/>
            </a:xfrm>
            <a:prstGeom prst="rect">
              <a:avLst/>
            </a:prstGeom>
            <a:noFill/>
            <a:extLst>
              <a:ext uri="{909E8E84-426E-40DD-AFC4-6F175D3DCCD1}">
                <a14:hiddenFill xmlns:a14="http://schemas.microsoft.com/office/drawing/2010/main">
                  <a:solidFill>
                    <a:srgbClr val="FFFFFF"/>
                  </a:solidFill>
                </a14:hiddenFill>
              </a:ext>
            </a:extLst>
          </p:spPr>
        </p:pic>
        <p:sp>
          <p:nvSpPr>
            <p:cNvPr id="12" name="Prostokąt 12"/>
            <p:cNvSpPr/>
            <p:nvPr/>
          </p:nvSpPr>
          <p:spPr>
            <a:xfrm>
              <a:off x="880822" y="6334439"/>
              <a:ext cx="2321299" cy="4069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Picture 12" descr="http://www.irb.hr/extension/ez_irb/design/irb/images/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6924" y="6373597"/>
              <a:ext cx="466724" cy="3286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6" descr="http://www.vtt.fi/_catalogs/masterpage/vtt/images/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1058" y="6412406"/>
              <a:ext cx="818694" cy="28980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8" descr="http://wigner.mta.hu/sites/all/modules/wignerblokk/images/header_logo.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26124" y="5986791"/>
              <a:ext cx="802596" cy="28792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0" descr="http://www.lei.lt/_img/lei.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71555" y="6400199"/>
              <a:ext cx="1126318" cy="277019"/>
            </a:xfrm>
            <a:prstGeom prst="rect">
              <a:avLst/>
            </a:prstGeom>
            <a:noFill/>
            <a:extLst>
              <a:ext uri="{909E8E84-426E-40DD-AFC4-6F175D3DCCD1}">
                <a14:hiddenFill xmlns:a14="http://schemas.microsoft.com/office/drawing/2010/main">
                  <a:solidFill>
                    <a:srgbClr val="FFFFFF"/>
                  </a:solidFill>
                </a14:hiddenFill>
              </a:ext>
            </a:extLst>
          </p:spPr>
        </p:pic>
        <p:pic>
          <p:nvPicPr>
            <p:cNvPr id="17" name="Obraz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5615" y="5953732"/>
              <a:ext cx="661045" cy="396627"/>
            </a:xfrm>
            <a:prstGeom prst="rect">
              <a:avLst/>
            </a:prstGeom>
          </p:spPr>
        </p:pic>
        <p:pic>
          <p:nvPicPr>
            <p:cNvPr id="18" name="Obraz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47" y="5967341"/>
              <a:ext cx="895545" cy="378720"/>
            </a:xfrm>
            <a:prstGeom prst="rect">
              <a:avLst/>
            </a:prstGeom>
          </p:spPr>
        </p:pic>
        <p:pic>
          <p:nvPicPr>
            <p:cNvPr id="19" name="Picture 2" descr="http://www.enea.it/logo.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24746" y="5564327"/>
              <a:ext cx="2592288" cy="35203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http://www.kit.edu/img/intern/logo_de_163.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275856" y="5479740"/>
              <a:ext cx="807215" cy="427349"/>
            </a:xfrm>
            <a:prstGeom prst="rect">
              <a:avLst/>
            </a:prstGeom>
            <a:noFill/>
            <a:extLst>
              <a:ext uri="{909E8E84-426E-40DD-AFC4-6F175D3DCCD1}">
                <a14:hiddenFill xmlns:a14="http://schemas.microsoft.com/office/drawing/2010/main">
                  <a:solidFill>
                    <a:srgbClr val="FFFFFF"/>
                  </a:solidFill>
                </a14:hiddenFill>
              </a:ext>
            </a:extLst>
          </p:spPr>
        </p:pic>
        <p:pic>
          <p:nvPicPr>
            <p:cNvPr id="21" name="Obraz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39752" y="5986791"/>
              <a:ext cx="742682" cy="317328"/>
            </a:xfrm>
            <a:prstGeom prst="rect">
              <a:avLst/>
            </a:prstGeom>
          </p:spPr>
        </p:pic>
      </p:grpSp>
      <p:sp>
        <p:nvSpPr>
          <p:cNvPr id="22" name="1 Rectángulo"/>
          <p:cNvSpPr/>
          <p:nvPr userDrawn="1"/>
        </p:nvSpPr>
        <p:spPr>
          <a:xfrm>
            <a:off x="245285" y="3470134"/>
            <a:ext cx="8862665" cy="677108"/>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lang="es-ES" sz="1800" noProof="0" dirty="0"/>
              <a:t> </a:t>
            </a:r>
            <a:r>
              <a:rPr lang="en-US" sz="2000" dirty="0"/>
              <a:t> </a:t>
            </a:r>
            <a:r>
              <a:rPr lang="en-US" sz="1800" b="0" i="0" u="none" strike="noStrike" kern="1200" baseline="0" dirty="0">
                <a:solidFill>
                  <a:schemeClr val="tx1"/>
                </a:solidFill>
                <a:latin typeface="Calibri" pitchFamily="34" charset="0"/>
                <a:ea typeface="+mn-ea"/>
                <a:cs typeface="Arial" charset="0"/>
              </a:rPr>
              <a:t>WPENS </a:t>
            </a:r>
            <a:r>
              <a:rPr lang="en-US" sz="1800" b="0" i="0" u="none" strike="noStrike" kern="1200" baseline="0" dirty="0" smtClean="0">
                <a:solidFill>
                  <a:schemeClr val="tx1"/>
                </a:solidFill>
                <a:latin typeface="Calibri" pitchFamily="34" charset="0"/>
                <a:ea typeface="+mn-ea"/>
                <a:cs typeface="Arial" charset="0"/>
              </a:rPr>
              <a:t>17th </a:t>
            </a:r>
            <a:r>
              <a:rPr lang="en-US" sz="1800" b="0" i="0" u="none" strike="noStrike" kern="1200" baseline="0" dirty="0">
                <a:solidFill>
                  <a:schemeClr val="tx1"/>
                </a:solidFill>
                <a:latin typeface="Calibri" pitchFamily="34" charset="0"/>
                <a:ea typeface="+mn-ea"/>
                <a:cs typeface="Arial" charset="0"/>
              </a:rPr>
              <a:t>Technical Meeting – Lithium System Session| </a:t>
            </a:r>
            <a:r>
              <a:rPr lang="en-US" sz="1800" b="0" i="0" u="none" strike="noStrike" kern="1200" baseline="0" dirty="0" smtClean="0">
                <a:solidFill>
                  <a:schemeClr val="tx1"/>
                </a:solidFill>
                <a:latin typeface="Calibri" pitchFamily="34" charset="0"/>
                <a:ea typeface="+mn-ea"/>
                <a:cs typeface="Arial" charset="0"/>
              </a:rPr>
              <a:t>July 05, 2024</a:t>
            </a:r>
            <a:endParaRPr lang="en-US" sz="2000" dirty="0"/>
          </a:p>
          <a:p>
            <a:pPr algn="r"/>
            <a:endParaRPr lang="en-US" sz="1800" noProof="0" dirty="0"/>
          </a:p>
        </p:txBody>
      </p:sp>
    </p:spTree>
    <p:extLst>
      <p:ext uri="{BB962C8B-B14F-4D97-AF65-F5344CB8AC3E}">
        <p14:creationId xmlns:p14="http://schemas.microsoft.com/office/powerpoint/2010/main" val="319625852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4">
            <a:extLst>
              <a:ext uri="{FF2B5EF4-FFF2-40B4-BE49-F238E27FC236}">
                <a16:creationId xmlns:a16="http://schemas.microsoft.com/office/drawing/2014/main" id="{AFC2E4A4-13CF-4E3F-AFC4-CB728CEB8317}"/>
              </a:ext>
            </a:extLst>
          </p:cNvPr>
          <p:cNvSpPr/>
          <p:nvPr userDrawn="1"/>
        </p:nvSpPr>
        <p:spPr>
          <a:xfrm>
            <a:off x="0" y="6453337"/>
            <a:ext cx="9144000" cy="411484"/>
          </a:xfrm>
          <a:prstGeom prst="rect">
            <a:avLst/>
          </a:prstGeom>
          <a:solidFill>
            <a:srgbClr val="E3E3E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4"/>
          <p:cNvSpPr/>
          <p:nvPr userDrawn="1"/>
        </p:nvSpPr>
        <p:spPr>
          <a:xfrm>
            <a:off x="0" y="0"/>
            <a:ext cx="9144000" cy="620688"/>
          </a:xfrm>
          <a:prstGeom prst="rect">
            <a:avLst/>
          </a:prstGeom>
          <a:solidFill>
            <a:srgbClr val="E3E3E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07504" y="81743"/>
            <a:ext cx="6844245" cy="457200"/>
          </a:xfrm>
          <a:prstGeom prst="rect">
            <a:avLst/>
          </a:prstGeom>
        </p:spPr>
        <p:txBody>
          <a:bodyPr>
            <a:noAutofit/>
          </a:bodyPr>
          <a:lstStyle>
            <a:lvl1pPr algn="l">
              <a:lnSpc>
                <a:spcPts val="3200"/>
              </a:lnSpc>
              <a:defRPr sz="2800" b="1">
                <a:latin typeface="+mn-lt"/>
                <a:cs typeface="Arial" panose="020B0604020202020204" pitchFamily="34" charset="0"/>
              </a:defRPr>
            </a:lvl1pPr>
          </a:lstStyle>
          <a:p>
            <a:r>
              <a:rPr lang="en-US" dirty="0"/>
              <a:t>Click to edit Master title style</a:t>
            </a:r>
            <a:endParaRPr lang="en-GB" dirty="0"/>
          </a:p>
        </p:txBody>
      </p:sp>
      <p:pic>
        <p:nvPicPr>
          <p:cNvPr id="9" name="Picture 3" descr="EurofusionDisc.eps">
            <a:extLst>
              <a:ext uri="{FF2B5EF4-FFF2-40B4-BE49-F238E27FC236}">
                <a16:creationId xmlns:a16="http://schemas.microsoft.com/office/drawing/2014/main" id="{12EA698B-97C9-4F1A-AFEF-80C68A0CD30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25534" y="76981"/>
            <a:ext cx="4587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55638227-3106-4981-9E24-B97E61DAC48E}"/>
              </a:ext>
            </a:extLst>
          </p:cNvPr>
          <p:cNvSpPr txBox="1"/>
          <p:nvPr userDrawn="1"/>
        </p:nvSpPr>
        <p:spPr>
          <a:xfrm>
            <a:off x="1691680" y="6512885"/>
            <a:ext cx="7569714" cy="292388"/>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300" dirty="0" smtClean="0"/>
              <a:t>S. J</a:t>
            </a:r>
            <a:r>
              <a:rPr lang="en-US" sz="1300" dirty="0"/>
              <a:t>. </a:t>
            </a:r>
            <a:r>
              <a:rPr lang="en-US" sz="1300" dirty="0" smtClean="0"/>
              <a:t>Hendricks </a:t>
            </a:r>
            <a:r>
              <a:rPr lang="en-US" sz="1300" i="1" dirty="0" smtClean="0"/>
              <a:t>et al</a:t>
            </a:r>
            <a:r>
              <a:rPr lang="en-US" sz="1300" dirty="0" smtClean="0"/>
              <a:t> </a:t>
            </a:r>
            <a:r>
              <a:rPr lang="en-US" sz="1300" dirty="0"/>
              <a:t>| WPENS </a:t>
            </a:r>
            <a:r>
              <a:rPr lang="en-US" sz="1300" dirty="0" smtClean="0"/>
              <a:t>17th </a:t>
            </a:r>
            <a:r>
              <a:rPr lang="en-US" sz="1300" dirty="0"/>
              <a:t>Technical Meeting - Lithium System </a:t>
            </a:r>
            <a:r>
              <a:rPr lang="en-US" sz="1300" dirty="0" smtClean="0"/>
              <a:t>Session   |   July 05, 2022   |    </a:t>
            </a:r>
            <a:fld id="{EA2BFE7A-63C3-4696-BA76-19E63631F2AF}" type="slidenum">
              <a:rPr lang="en-GB" sz="1300" smtClean="0"/>
              <a:pPr marL="0" marR="0" lvl="0" indent="0" algn="l" defTabSz="914400" rtl="0" eaLnBrk="1" fontAlgn="base" latinLnBrk="0" hangingPunct="1">
                <a:lnSpc>
                  <a:spcPct val="100000"/>
                </a:lnSpc>
                <a:spcBef>
                  <a:spcPct val="0"/>
                </a:spcBef>
                <a:spcAft>
                  <a:spcPct val="0"/>
                </a:spcAft>
                <a:buClrTx/>
                <a:buSzTx/>
                <a:buFontTx/>
                <a:buNone/>
                <a:tabLst/>
                <a:defRPr/>
              </a:pPr>
              <a:t>‹Nº›</a:t>
            </a:fld>
            <a:r>
              <a:rPr lang="en-GB" sz="1300" dirty="0"/>
              <a:t> - </a:t>
            </a:r>
            <a:r>
              <a:rPr lang="en-GB" sz="1300" dirty="0" smtClean="0"/>
              <a:t>16</a:t>
            </a:r>
            <a:endParaRPr lang="en-GB" sz="1300" dirty="0"/>
          </a:p>
        </p:txBody>
      </p:sp>
    </p:spTree>
    <p:extLst>
      <p:ext uri="{BB962C8B-B14F-4D97-AF65-F5344CB8AC3E}">
        <p14:creationId xmlns:p14="http://schemas.microsoft.com/office/powerpoint/2010/main" val="42372738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2" r:id="rId1"/>
    <p:sldLayoutId id="2147483693" r:id="rId2"/>
  </p:sldLayoutIdLst>
  <p:timing>
    <p:tnLst>
      <p:par>
        <p:cTn id="1" dur="indefinite" restart="never" nodeType="tmRoot"/>
      </p:par>
    </p:tnLst>
  </p:timing>
  <p:hf hdr="0" dt="0"/>
  <p:txStyles>
    <p:titleStyle>
      <a:lvl1pPr algn="ctr" rtl="0" eaLnBrk="0" fontAlgn="base" hangingPunct="0">
        <a:spcBef>
          <a:spcPct val="0"/>
        </a:spcBef>
        <a:spcAft>
          <a:spcPct val="0"/>
        </a:spcAft>
        <a:defRPr sz="44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30.jpeg"/><Relationship Id="rId12" Type="http://schemas.microsoft.com/office/2007/relationships/hdphoto" Target="../media/hdphoto4.wdp"/><Relationship Id="rId2" Type="http://schemas.openxmlformats.org/officeDocument/2006/relationships/video" Target="../media/media2.mp4"/><Relationship Id="rId1" Type="http://schemas.microsoft.com/office/2007/relationships/media" Target="../media/media2.mp4"/><Relationship Id="rId6" Type="http://schemas.microsoft.com/office/2007/relationships/hdphoto" Target="../media/hdphoto2.wdp"/><Relationship Id="rId11" Type="http://schemas.openxmlformats.org/officeDocument/2006/relationships/image" Target="../media/image33.png"/><Relationship Id="rId5" Type="http://schemas.openxmlformats.org/officeDocument/2006/relationships/image" Target="../media/image29.png"/><Relationship Id="rId10" Type="http://schemas.microsoft.com/office/2007/relationships/hdphoto" Target="../media/hdphoto3.wdp"/><Relationship Id="rId4" Type="http://schemas.openxmlformats.org/officeDocument/2006/relationships/notesSlide" Target="../notesSlides/notesSlide9.xml"/><Relationship Id="rId9" Type="http://schemas.openxmlformats.org/officeDocument/2006/relationships/image" Target="../media/image32.png"/><Relationship Id="rId1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8" Type="http://schemas.openxmlformats.org/officeDocument/2006/relationships/hyperlink" Target="https://doi.org/10.1088/1741-4326/acc31a" TargetMode="External"/><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0.png"/><Relationship Id="rId4" Type="http://schemas.openxmlformats.org/officeDocument/2006/relationships/image" Target="../media/image43.png"/><Relationship Id="rId9" Type="http://schemas.openxmlformats.org/officeDocument/2006/relationships/hyperlink" Target="https://info.fusion.ciemat.es/PhDThesis/Hendricks.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5.png"/><Relationship Id="rId7" Type="http://schemas.openxmlformats.org/officeDocument/2006/relationships/image" Target="../media/image30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310.png"/><Relationship Id="rId4" Type="http://schemas.openxmlformats.org/officeDocument/2006/relationships/image" Target="../media/image180.png"/></Relationships>
</file>

<file path=ppt/slides/_rels/slide30.xml.rels><?xml version="1.0" encoding="UTF-8" standalone="yes"?>
<Relationships xmlns="http://schemas.openxmlformats.org/package/2006/relationships"><Relationship Id="rId8" Type="http://schemas.openxmlformats.org/officeDocument/2006/relationships/hyperlink" Target="https://doi.org/10.1088/1741-4326/acc31a" TargetMode="External"/><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0.png"/><Relationship Id="rId4" Type="http://schemas.openxmlformats.org/officeDocument/2006/relationships/image" Target="../media/image43.png"/><Relationship Id="rId9" Type="http://schemas.openxmlformats.org/officeDocument/2006/relationships/hyperlink" Target="https://info.fusion.ciemat.es/PhDThesis/Hendricks.pdf" TargetMode="External"/></Relationships>
</file>

<file path=ppt/slides/_rels/slide3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notesSlide" Target="../notesSlides/notesSlide7.xml"/><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idx="4294967295" hasCustomPrompt="1"/>
          </p:nvPr>
        </p:nvSpPr>
        <p:spPr>
          <a:xfrm>
            <a:off x="128144" y="2313668"/>
            <a:ext cx="8979806" cy="1296144"/>
          </a:xfrm>
          <a:prstGeom prst="rect">
            <a:avLst/>
          </a:prstGeom>
          <a:ln>
            <a:noFill/>
          </a:ln>
        </p:spPr>
        <p:txBody>
          <a:bodyPr anchor="t">
            <a:noAutofit/>
          </a:bodyPr>
          <a:lstStyle>
            <a:lvl1pPr algn="l">
              <a:defRPr sz="3200" b="1" baseline="0">
                <a:latin typeface="+mn-lt"/>
                <a:cs typeface="Arial" panose="020B0604020202020204" pitchFamily="34" charset="0"/>
              </a:defRPr>
            </a:lvl1pPr>
          </a:lstStyle>
          <a:p>
            <a:r>
              <a:rPr lang="en-US" noProof="0" dirty="0" smtClean="0"/>
              <a:t>Lithium purification experiments at laboratory scale</a:t>
            </a:r>
            <a:endParaRPr lang="es-ES" dirty="0"/>
          </a:p>
        </p:txBody>
      </p:sp>
      <p:sp>
        <p:nvSpPr>
          <p:cNvPr id="5" name="Subtitle 2"/>
          <p:cNvSpPr>
            <a:spLocks noGrp="1"/>
          </p:cNvSpPr>
          <p:nvPr>
            <p:ph type="subTitle" idx="4294967295" hasCustomPrompt="1"/>
          </p:nvPr>
        </p:nvSpPr>
        <p:spPr>
          <a:xfrm>
            <a:off x="134379" y="4293096"/>
            <a:ext cx="9096945" cy="432048"/>
          </a:xfrm>
          <a:prstGeom prst="rect">
            <a:avLst/>
          </a:prstGeom>
        </p:spPr>
        <p:txBody>
          <a:bodyPr>
            <a:noAutofit/>
          </a:bodyPr>
          <a:lstStyle>
            <a:lvl1pPr marL="0" indent="0" algn="l">
              <a:buNone/>
              <a:defRPr sz="2200" b="1" baseline="0">
                <a:solidFill>
                  <a:schemeClr val="bg1"/>
                </a:solidFill>
                <a:latin typeface="+mn-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a:t>S.J. Hendricks, J. Molla, </a:t>
            </a:r>
            <a:r>
              <a:rPr lang="es-ES" dirty="0" smtClean="0"/>
              <a:t>D. Jiménez, J. Navas, J. Patiño, M. Sanchez-Arenillas</a:t>
            </a:r>
            <a:r>
              <a:rPr lang="es-ES" dirty="0"/>
              <a:t/>
            </a:r>
            <a:br>
              <a:rPr lang="es-ES" dirty="0"/>
            </a:br>
            <a:endParaRPr lang="pl-PL" dirty="0"/>
          </a:p>
        </p:txBody>
      </p:sp>
    </p:spTree>
    <p:extLst>
      <p:ext uri="{BB962C8B-B14F-4D97-AF65-F5344CB8AC3E}">
        <p14:creationId xmlns:p14="http://schemas.microsoft.com/office/powerpoint/2010/main" val="2273348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96">
            <a:extLst>
              <a:ext uri="{FF2B5EF4-FFF2-40B4-BE49-F238E27FC236}">
                <a16:creationId xmlns:a16="http://schemas.microsoft.com/office/drawing/2014/main" id="{23596F1A-B31C-13E1-2450-39D47D8B332E}"/>
              </a:ext>
            </a:extLst>
          </p:cNvPr>
          <p:cNvSpPr txBox="1">
            <a:spLocks/>
          </p:cNvSpPr>
          <p:nvPr/>
        </p:nvSpPr>
        <p:spPr>
          <a:xfrm>
            <a:off x="107504" y="81743"/>
            <a:ext cx="7632848"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r>
              <a:rPr lang="en-US" sz="2600" dirty="0" smtClean="0"/>
              <a:t>The LYDER deuterium trap based on an yttrium bed</a:t>
            </a:r>
            <a:endParaRPr lang="en-US" sz="2600" dirty="0"/>
          </a:p>
        </p:txBody>
      </p:sp>
      <p:pic>
        <p:nvPicPr>
          <p:cNvPr id="3" name="Picture 2">
            <a:extLst>
              <a:ext uri="{FF2B5EF4-FFF2-40B4-BE49-F238E27FC236}">
                <a16:creationId xmlns:a16="http://schemas.microsoft.com/office/drawing/2014/main" id="{263AD97D-FCC3-64B1-D834-AB8A16EAFD38}"/>
              </a:ext>
            </a:extLst>
          </p:cNvPr>
          <p:cNvPicPr>
            <a:picLocks noChangeAspect="1"/>
          </p:cNvPicPr>
          <p:nvPr/>
        </p:nvPicPr>
        <p:blipFill>
          <a:blip r:embed="rId3"/>
          <a:stretch>
            <a:fillRect/>
          </a:stretch>
        </p:blipFill>
        <p:spPr>
          <a:xfrm>
            <a:off x="755576" y="1196752"/>
            <a:ext cx="7837680" cy="5090217"/>
          </a:xfrm>
          <a:prstGeom prst="rect">
            <a:avLst/>
          </a:prstGeom>
        </p:spPr>
      </p:pic>
      <p:sp>
        <p:nvSpPr>
          <p:cNvPr id="5" name="TextBox 4">
            <a:extLst>
              <a:ext uri="{FF2B5EF4-FFF2-40B4-BE49-F238E27FC236}">
                <a16:creationId xmlns:a16="http://schemas.microsoft.com/office/drawing/2014/main" id="{CB581C1A-EB69-FB5F-4D42-95B234A0A421}"/>
              </a:ext>
            </a:extLst>
          </p:cNvPr>
          <p:cNvSpPr txBox="1"/>
          <p:nvPr/>
        </p:nvSpPr>
        <p:spPr>
          <a:xfrm>
            <a:off x="755576" y="748929"/>
            <a:ext cx="6552728" cy="307777"/>
          </a:xfrm>
          <a:prstGeom prst="rect">
            <a:avLst/>
          </a:prstGeom>
          <a:noFill/>
          <a:ln w="15875">
            <a:solidFill>
              <a:srgbClr val="FF0000"/>
            </a:solidFill>
          </a:ln>
        </p:spPr>
        <p:txBody>
          <a:bodyPr wrap="square" rtlCol="0">
            <a:spAutoFit/>
          </a:bodyPr>
          <a:lstStyle/>
          <a:p>
            <a:r>
              <a:rPr lang="en-US" sz="1400" dirty="0" smtClean="0"/>
              <a:t>An yttrium-based </a:t>
            </a:r>
            <a:r>
              <a:rPr lang="en-US" sz="1400" dirty="0"/>
              <a:t>D-trap is designed, manufactured and installed into the LYDER </a:t>
            </a:r>
            <a:r>
              <a:rPr lang="en-US" sz="1400" dirty="0" smtClean="0"/>
              <a:t>system.</a:t>
            </a:r>
            <a:endParaRPr lang="es-ES" sz="1400" dirty="0"/>
          </a:p>
        </p:txBody>
      </p:sp>
    </p:spTree>
    <p:extLst>
      <p:ext uri="{BB962C8B-B14F-4D97-AF65-F5344CB8AC3E}">
        <p14:creationId xmlns:p14="http://schemas.microsoft.com/office/powerpoint/2010/main" val="3692689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96">
            <a:extLst>
              <a:ext uri="{FF2B5EF4-FFF2-40B4-BE49-F238E27FC236}">
                <a16:creationId xmlns:a16="http://schemas.microsoft.com/office/drawing/2014/main" id="{23596F1A-B31C-13E1-2450-39D47D8B332E}"/>
              </a:ext>
            </a:extLst>
          </p:cNvPr>
          <p:cNvSpPr txBox="1">
            <a:spLocks/>
          </p:cNvSpPr>
          <p:nvPr/>
        </p:nvSpPr>
        <p:spPr>
          <a:xfrm>
            <a:off x="107504" y="81743"/>
            <a:ext cx="7632848"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r>
              <a:rPr lang="en-US" sz="2600" dirty="0" smtClean="0"/>
              <a:t>Experimental progress after first experiment</a:t>
            </a:r>
            <a:endParaRPr lang="en-US" sz="2600" dirty="0"/>
          </a:p>
        </p:txBody>
      </p:sp>
      <p:pic>
        <p:nvPicPr>
          <p:cNvPr id="4" name="Imagen 3"/>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Effect>
                      <a14:brightnessContrast bright="15000"/>
                    </a14:imgEffect>
                  </a14:imgLayer>
                </a14:imgProps>
              </a:ext>
              <a:ext uri="{28A0092B-C50C-407E-A947-70E740481C1C}">
                <a14:useLocalDpi xmlns:a14="http://schemas.microsoft.com/office/drawing/2010/main" val="0"/>
              </a:ext>
            </a:extLst>
          </a:blip>
          <a:srcRect l="9481" t="9180" r="9433" b="9732"/>
          <a:stretch/>
        </p:blipFill>
        <p:spPr>
          <a:xfrm>
            <a:off x="323528" y="758498"/>
            <a:ext cx="2737357" cy="2737357"/>
          </a:xfrm>
          <a:prstGeom prst="rect">
            <a:avLst/>
          </a:prstGeom>
        </p:spPr>
      </p:pic>
      <p:pic>
        <p:nvPicPr>
          <p:cNvPr id="12" name="Imagen 11"/>
          <p:cNvPicPr>
            <a:picLocks noChangeAspect="1"/>
          </p:cNvPicPr>
          <p:nvPr/>
        </p:nvPicPr>
        <p:blipFill rotWithShape="1">
          <a:blip r:embed="rId7" cstate="print">
            <a:extLst>
              <a:ext uri="{28A0092B-C50C-407E-A947-70E740481C1C}">
                <a14:useLocalDpi xmlns:a14="http://schemas.microsoft.com/office/drawing/2010/main" val="0"/>
              </a:ext>
            </a:extLst>
          </a:blip>
          <a:srcRect l="1705" t="8940" r="303" b="17577"/>
          <a:stretch/>
        </p:blipFill>
        <p:spPr>
          <a:xfrm>
            <a:off x="3203848" y="754962"/>
            <a:ext cx="2740893" cy="2740893"/>
          </a:xfrm>
          <a:prstGeom prst="rect">
            <a:avLst/>
          </a:prstGeom>
        </p:spPr>
      </p:pic>
      <p:pic>
        <p:nvPicPr>
          <p:cNvPr id="19" name="VIDEO-2024-07-03-19-14-4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6087703" y="754962"/>
            <a:ext cx="2740893" cy="2740893"/>
          </a:xfrm>
          <a:prstGeom prst="rect">
            <a:avLst/>
          </a:prstGeom>
        </p:spPr>
      </p:pic>
      <p:pic>
        <p:nvPicPr>
          <p:cNvPr id="7" name="Imagen 6"/>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tretch>
            <a:fillRect/>
          </a:stretch>
        </p:blipFill>
        <p:spPr>
          <a:xfrm>
            <a:off x="6087703" y="3649125"/>
            <a:ext cx="2740893" cy="2742607"/>
          </a:xfrm>
          <a:prstGeom prst="rect">
            <a:avLst/>
          </a:prstGeom>
        </p:spPr>
      </p:pic>
      <p:pic>
        <p:nvPicPr>
          <p:cNvPr id="8" name="Imagen 7"/>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rcRect l="17126" t="29407" r="20587" b="23879"/>
          <a:stretch/>
        </p:blipFill>
        <p:spPr>
          <a:xfrm>
            <a:off x="323528" y="3649125"/>
            <a:ext cx="2737357" cy="2737357"/>
          </a:xfrm>
          <a:prstGeom prst="rect">
            <a:avLst/>
          </a:prstGeom>
        </p:spPr>
      </p:pic>
      <p:pic>
        <p:nvPicPr>
          <p:cNvPr id="9" name="Imagen 8"/>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rcRect l="1740" t="25903" r="6570" b="5336"/>
          <a:stretch/>
        </p:blipFill>
        <p:spPr>
          <a:xfrm>
            <a:off x="3203848" y="3640434"/>
            <a:ext cx="2740893" cy="2740893"/>
          </a:xfrm>
          <a:prstGeom prst="rect">
            <a:avLst/>
          </a:prstGeom>
        </p:spPr>
      </p:pic>
      <p:sp>
        <p:nvSpPr>
          <p:cNvPr id="2" name="CuadroTexto 1"/>
          <p:cNvSpPr txBox="1"/>
          <p:nvPr/>
        </p:nvSpPr>
        <p:spPr>
          <a:xfrm>
            <a:off x="2631745" y="856266"/>
            <a:ext cx="320922" cy="307777"/>
          </a:xfrm>
          <a:prstGeom prst="rect">
            <a:avLst/>
          </a:prstGeom>
          <a:solidFill>
            <a:schemeClr val="bg1">
              <a:alpha val="80000"/>
            </a:schemeClr>
          </a:solidFill>
        </p:spPr>
        <p:txBody>
          <a:bodyPr wrap="none" rtlCol="0">
            <a:spAutoFit/>
          </a:bodyPr>
          <a:lstStyle/>
          <a:p>
            <a:r>
              <a:rPr lang="en-US" sz="1400" dirty="0" smtClean="0"/>
              <a:t>1.</a:t>
            </a:r>
            <a:endParaRPr lang="en-US" sz="1400" dirty="0"/>
          </a:p>
        </p:txBody>
      </p:sp>
      <p:sp>
        <p:nvSpPr>
          <p:cNvPr id="13" name="CuadroTexto 12"/>
          <p:cNvSpPr txBox="1"/>
          <p:nvPr/>
        </p:nvSpPr>
        <p:spPr>
          <a:xfrm>
            <a:off x="5507284" y="847640"/>
            <a:ext cx="320922" cy="307777"/>
          </a:xfrm>
          <a:prstGeom prst="rect">
            <a:avLst/>
          </a:prstGeom>
          <a:solidFill>
            <a:schemeClr val="bg1">
              <a:alpha val="80000"/>
            </a:schemeClr>
          </a:solidFill>
        </p:spPr>
        <p:txBody>
          <a:bodyPr wrap="none" rtlCol="0">
            <a:spAutoFit/>
          </a:bodyPr>
          <a:lstStyle/>
          <a:p>
            <a:r>
              <a:rPr lang="en-US" sz="1400" dirty="0" smtClean="0"/>
              <a:t>2.</a:t>
            </a:r>
            <a:endParaRPr lang="en-US" sz="1400" dirty="0"/>
          </a:p>
        </p:txBody>
      </p:sp>
      <p:sp>
        <p:nvSpPr>
          <p:cNvPr id="14" name="CuadroTexto 13"/>
          <p:cNvSpPr txBox="1"/>
          <p:nvPr/>
        </p:nvSpPr>
        <p:spPr>
          <a:xfrm>
            <a:off x="8415456" y="856266"/>
            <a:ext cx="320922" cy="307777"/>
          </a:xfrm>
          <a:prstGeom prst="rect">
            <a:avLst/>
          </a:prstGeom>
          <a:solidFill>
            <a:schemeClr val="bg1">
              <a:alpha val="80000"/>
            </a:schemeClr>
          </a:solidFill>
        </p:spPr>
        <p:txBody>
          <a:bodyPr wrap="none" rtlCol="0">
            <a:spAutoFit/>
          </a:bodyPr>
          <a:lstStyle/>
          <a:p>
            <a:r>
              <a:rPr lang="en-US" sz="1400" dirty="0" smtClean="0"/>
              <a:t>3.</a:t>
            </a:r>
            <a:endParaRPr lang="en-US" sz="1400" dirty="0"/>
          </a:p>
        </p:txBody>
      </p:sp>
      <p:sp>
        <p:nvSpPr>
          <p:cNvPr id="15" name="CuadroTexto 14"/>
          <p:cNvSpPr txBox="1"/>
          <p:nvPr/>
        </p:nvSpPr>
        <p:spPr>
          <a:xfrm>
            <a:off x="2631745" y="3740253"/>
            <a:ext cx="320922" cy="307777"/>
          </a:xfrm>
          <a:prstGeom prst="rect">
            <a:avLst/>
          </a:prstGeom>
          <a:solidFill>
            <a:schemeClr val="bg1">
              <a:alpha val="80000"/>
            </a:schemeClr>
          </a:solidFill>
        </p:spPr>
        <p:txBody>
          <a:bodyPr wrap="none" rtlCol="0">
            <a:spAutoFit/>
          </a:bodyPr>
          <a:lstStyle/>
          <a:p>
            <a:r>
              <a:rPr lang="en-US" sz="1400" dirty="0"/>
              <a:t>4</a:t>
            </a:r>
            <a:r>
              <a:rPr lang="en-US" sz="1400" dirty="0" smtClean="0"/>
              <a:t>.</a:t>
            </a:r>
            <a:endParaRPr lang="en-US" sz="1400" dirty="0"/>
          </a:p>
        </p:txBody>
      </p:sp>
      <p:sp>
        <p:nvSpPr>
          <p:cNvPr id="16" name="CuadroTexto 15"/>
          <p:cNvSpPr txBox="1"/>
          <p:nvPr/>
        </p:nvSpPr>
        <p:spPr>
          <a:xfrm>
            <a:off x="5515910" y="3740253"/>
            <a:ext cx="320922" cy="307777"/>
          </a:xfrm>
          <a:prstGeom prst="rect">
            <a:avLst/>
          </a:prstGeom>
          <a:solidFill>
            <a:schemeClr val="bg1">
              <a:alpha val="80000"/>
            </a:schemeClr>
          </a:solidFill>
        </p:spPr>
        <p:txBody>
          <a:bodyPr wrap="none" rtlCol="0">
            <a:spAutoFit/>
          </a:bodyPr>
          <a:lstStyle/>
          <a:p>
            <a:r>
              <a:rPr lang="en-US" sz="1400" dirty="0"/>
              <a:t>5</a:t>
            </a:r>
            <a:r>
              <a:rPr lang="en-US" sz="1400" dirty="0" smtClean="0"/>
              <a:t>.</a:t>
            </a:r>
            <a:endParaRPr lang="en-US" sz="1400" dirty="0"/>
          </a:p>
        </p:txBody>
      </p:sp>
      <p:sp>
        <p:nvSpPr>
          <p:cNvPr id="17" name="CuadroTexto 16"/>
          <p:cNvSpPr txBox="1"/>
          <p:nvPr/>
        </p:nvSpPr>
        <p:spPr>
          <a:xfrm>
            <a:off x="8415456" y="3740253"/>
            <a:ext cx="320922" cy="307777"/>
          </a:xfrm>
          <a:prstGeom prst="rect">
            <a:avLst/>
          </a:prstGeom>
          <a:solidFill>
            <a:schemeClr val="bg1">
              <a:alpha val="80000"/>
            </a:schemeClr>
          </a:solidFill>
        </p:spPr>
        <p:txBody>
          <a:bodyPr wrap="none" rtlCol="0">
            <a:spAutoFit/>
          </a:bodyPr>
          <a:lstStyle/>
          <a:p>
            <a:r>
              <a:rPr lang="en-US" sz="1400" dirty="0"/>
              <a:t>6</a:t>
            </a:r>
            <a:r>
              <a:rPr lang="en-US" sz="1400" dirty="0" smtClean="0"/>
              <a:t>.</a:t>
            </a:r>
            <a:endParaRPr lang="en-US" sz="1400" dirty="0"/>
          </a:p>
        </p:txBody>
      </p:sp>
      <p:sp>
        <p:nvSpPr>
          <p:cNvPr id="5" name="CuadroTexto 4"/>
          <p:cNvSpPr txBox="1"/>
          <p:nvPr/>
        </p:nvSpPr>
        <p:spPr>
          <a:xfrm>
            <a:off x="417527" y="3111546"/>
            <a:ext cx="2230611" cy="307777"/>
          </a:xfrm>
          <a:prstGeom prst="rect">
            <a:avLst/>
          </a:prstGeom>
          <a:solidFill>
            <a:schemeClr val="bg1">
              <a:alpha val="80000"/>
            </a:schemeClr>
          </a:solidFill>
        </p:spPr>
        <p:txBody>
          <a:bodyPr wrap="none" rtlCol="0">
            <a:spAutoFit/>
          </a:bodyPr>
          <a:lstStyle/>
          <a:p>
            <a:r>
              <a:rPr lang="en-US" sz="1400" dirty="0" smtClean="0"/>
              <a:t>Removal of H trap container</a:t>
            </a:r>
            <a:endParaRPr lang="en-US" sz="1400" dirty="0"/>
          </a:p>
        </p:txBody>
      </p:sp>
      <p:sp>
        <p:nvSpPr>
          <p:cNvPr id="20" name="CuadroTexto 19"/>
          <p:cNvSpPr txBox="1"/>
          <p:nvPr/>
        </p:nvSpPr>
        <p:spPr>
          <a:xfrm>
            <a:off x="3303084" y="3111546"/>
            <a:ext cx="2250424" cy="307777"/>
          </a:xfrm>
          <a:prstGeom prst="rect">
            <a:avLst/>
          </a:prstGeom>
          <a:solidFill>
            <a:schemeClr val="bg1">
              <a:alpha val="80000"/>
            </a:schemeClr>
          </a:solidFill>
        </p:spPr>
        <p:txBody>
          <a:bodyPr wrap="none" rtlCol="0">
            <a:spAutoFit/>
          </a:bodyPr>
          <a:lstStyle/>
          <a:p>
            <a:r>
              <a:rPr lang="en-US" sz="1400" dirty="0" smtClean="0"/>
              <a:t>Proof of Li flow through trap</a:t>
            </a:r>
            <a:endParaRPr lang="en-US" sz="1400" dirty="0"/>
          </a:p>
        </p:txBody>
      </p:sp>
      <p:sp>
        <p:nvSpPr>
          <p:cNvPr id="21" name="CuadroTexto 20"/>
          <p:cNvSpPr txBox="1"/>
          <p:nvPr/>
        </p:nvSpPr>
        <p:spPr>
          <a:xfrm>
            <a:off x="6203309" y="847639"/>
            <a:ext cx="1983620" cy="307777"/>
          </a:xfrm>
          <a:prstGeom prst="rect">
            <a:avLst/>
          </a:prstGeom>
          <a:solidFill>
            <a:schemeClr val="bg1">
              <a:alpha val="80000"/>
            </a:schemeClr>
          </a:solidFill>
        </p:spPr>
        <p:txBody>
          <a:bodyPr wrap="none" rtlCol="0">
            <a:spAutoFit/>
          </a:bodyPr>
          <a:lstStyle/>
          <a:p>
            <a:r>
              <a:rPr lang="en-US" sz="1400" dirty="0" smtClean="0"/>
              <a:t>Cleaning of trap in water</a:t>
            </a:r>
            <a:endParaRPr lang="en-US" sz="1400" dirty="0"/>
          </a:p>
        </p:txBody>
      </p:sp>
      <p:sp>
        <p:nvSpPr>
          <p:cNvPr id="22" name="CuadroTexto 21"/>
          <p:cNvSpPr txBox="1"/>
          <p:nvPr/>
        </p:nvSpPr>
        <p:spPr>
          <a:xfrm>
            <a:off x="417527" y="6006543"/>
            <a:ext cx="2325893" cy="307777"/>
          </a:xfrm>
          <a:prstGeom prst="rect">
            <a:avLst/>
          </a:prstGeom>
          <a:solidFill>
            <a:schemeClr val="bg1">
              <a:alpha val="80000"/>
            </a:schemeClr>
          </a:solidFill>
        </p:spPr>
        <p:txBody>
          <a:bodyPr wrap="none" rtlCol="0">
            <a:spAutoFit/>
          </a:bodyPr>
          <a:lstStyle/>
          <a:p>
            <a:r>
              <a:rPr lang="en-US" sz="1400" dirty="0" smtClean="0"/>
              <a:t>5g of yttrium pieces selected </a:t>
            </a:r>
            <a:endParaRPr lang="en-US" sz="1400" dirty="0"/>
          </a:p>
        </p:txBody>
      </p:sp>
      <p:sp>
        <p:nvSpPr>
          <p:cNvPr id="23" name="CuadroTexto 22"/>
          <p:cNvSpPr txBox="1"/>
          <p:nvPr/>
        </p:nvSpPr>
        <p:spPr>
          <a:xfrm>
            <a:off x="3303084" y="6006543"/>
            <a:ext cx="2280689" cy="307777"/>
          </a:xfrm>
          <a:prstGeom prst="rect">
            <a:avLst/>
          </a:prstGeom>
          <a:solidFill>
            <a:schemeClr val="bg1">
              <a:alpha val="80000"/>
            </a:schemeClr>
          </a:solidFill>
        </p:spPr>
        <p:txBody>
          <a:bodyPr wrap="none" rtlCol="0">
            <a:spAutoFit/>
          </a:bodyPr>
          <a:lstStyle/>
          <a:p>
            <a:r>
              <a:rPr lang="en-US" sz="1400" dirty="0" smtClean="0"/>
              <a:t>Insertion of yttrium into trap</a:t>
            </a:r>
            <a:endParaRPr lang="en-US" sz="1400" dirty="0"/>
          </a:p>
        </p:txBody>
      </p:sp>
      <p:sp>
        <p:nvSpPr>
          <p:cNvPr id="24" name="CuadroTexto 23"/>
          <p:cNvSpPr txBox="1"/>
          <p:nvPr/>
        </p:nvSpPr>
        <p:spPr>
          <a:xfrm>
            <a:off x="6145422" y="6006543"/>
            <a:ext cx="2641364" cy="307777"/>
          </a:xfrm>
          <a:prstGeom prst="rect">
            <a:avLst/>
          </a:prstGeom>
          <a:solidFill>
            <a:schemeClr val="bg1">
              <a:alpha val="80000"/>
            </a:schemeClr>
          </a:solidFill>
        </p:spPr>
        <p:txBody>
          <a:bodyPr wrap="none" rtlCol="0">
            <a:spAutoFit/>
          </a:bodyPr>
          <a:lstStyle/>
          <a:p>
            <a:r>
              <a:rPr lang="en-US" sz="1400" dirty="0" smtClean="0"/>
              <a:t>Mounting of Y-filled trap in LYDER</a:t>
            </a:r>
            <a:endParaRPr lang="en-US" sz="1400" dirty="0"/>
          </a:p>
        </p:txBody>
      </p:sp>
      <p:cxnSp>
        <p:nvCxnSpPr>
          <p:cNvPr id="25" name="Conector recto 24"/>
          <p:cNvCxnSpPr/>
          <p:nvPr/>
        </p:nvCxnSpPr>
        <p:spPr>
          <a:xfrm>
            <a:off x="476223" y="4061048"/>
            <a:ext cx="238968" cy="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Conector recto 26"/>
          <p:cNvCxnSpPr/>
          <p:nvPr/>
        </p:nvCxnSpPr>
        <p:spPr>
          <a:xfrm>
            <a:off x="641323" y="4061048"/>
            <a:ext cx="312836" cy="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8" name="CuadroTexto 27"/>
          <p:cNvSpPr txBox="1"/>
          <p:nvPr/>
        </p:nvSpPr>
        <p:spPr>
          <a:xfrm>
            <a:off x="409674" y="3669183"/>
            <a:ext cx="662361" cy="338554"/>
          </a:xfrm>
          <a:prstGeom prst="rect">
            <a:avLst/>
          </a:prstGeom>
          <a:noFill/>
        </p:spPr>
        <p:txBody>
          <a:bodyPr wrap="none" rtlCol="0">
            <a:spAutoFit/>
          </a:bodyPr>
          <a:lstStyle/>
          <a:p>
            <a:r>
              <a:rPr lang="en-US" sz="1600" dirty="0" smtClean="0"/>
              <a:t>5 mm</a:t>
            </a:r>
            <a:endParaRPr lang="en-US" sz="1600" dirty="0"/>
          </a:p>
        </p:txBody>
      </p:sp>
    </p:spTree>
    <p:extLst>
      <p:ext uri="{BB962C8B-B14F-4D97-AF65-F5344CB8AC3E}">
        <p14:creationId xmlns:p14="http://schemas.microsoft.com/office/powerpoint/2010/main" val="176009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4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678446" y="1196751"/>
            <a:ext cx="5207560" cy="5169364"/>
          </a:xfrm>
          <a:prstGeom prst="rect">
            <a:avLst/>
          </a:prstGeom>
        </p:spPr>
      </p:pic>
      <p:sp>
        <p:nvSpPr>
          <p:cNvPr id="8" name="Title 96">
            <a:extLst>
              <a:ext uri="{FF2B5EF4-FFF2-40B4-BE49-F238E27FC236}">
                <a16:creationId xmlns:a16="http://schemas.microsoft.com/office/drawing/2014/main" id="{6356B152-7AD2-636C-C2A3-639EB4AC67C3}"/>
              </a:ext>
            </a:extLst>
          </p:cNvPr>
          <p:cNvSpPr>
            <a:spLocks noGrp="1"/>
          </p:cNvSpPr>
          <p:nvPr>
            <p:ph type="title"/>
          </p:nvPr>
        </p:nvSpPr>
        <p:spPr>
          <a:xfrm>
            <a:off x="107504" y="81743"/>
            <a:ext cx="8208912" cy="457200"/>
          </a:xfrm>
          <a:prstGeom prst="rect">
            <a:avLst/>
          </a:prstGeom>
        </p:spPr>
        <p:txBody>
          <a:bodyPr/>
          <a:lstStyle/>
          <a:p>
            <a:r>
              <a:rPr lang="en-US" sz="2600" dirty="0" smtClean="0"/>
              <a:t>Design of the </a:t>
            </a:r>
            <a:r>
              <a:rPr lang="en-US" sz="2600" dirty="0"/>
              <a:t>LYDER deuterium injection system</a:t>
            </a:r>
          </a:p>
        </p:txBody>
      </p:sp>
      <p:sp>
        <p:nvSpPr>
          <p:cNvPr id="4" name="TextBox 3">
            <a:extLst>
              <a:ext uri="{FF2B5EF4-FFF2-40B4-BE49-F238E27FC236}">
                <a16:creationId xmlns:a16="http://schemas.microsoft.com/office/drawing/2014/main" id="{F79B99E9-AD26-F2AF-4361-19E7E62B21BF}"/>
              </a:ext>
            </a:extLst>
          </p:cNvPr>
          <p:cNvSpPr txBox="1"/>
          <p:nvPr/>
        </p:nvSpPr>
        <p:spPr>
          <a:xfrm>
            <a:off x="191815" y="748130"/>
            <a:ext cx="7554366" cy="307777"/>
          </a:xfrm>
          <a:prstGeom prst="rect">
            <a:avLst/>
          </a:prstGeom>
          <a:noFill/>
          <a:ln w="15875">
            <a:solidFill>
              <a:srgbClr val="FF0000"/>
            </a:solidFill>
          </a:ln>
        </p:spPr>
        <p:txBody>
          <a:bodyPr wrap="square" rtlCol="0">
            <a:spAutoFit/>
          </a:bodyPr>
          <a:lstStyle/>
          <a:p>
            <a:r>
              <a:rPr lang="en-US" sz="1400" dirty="0"/>
              <a:t>The deuterium injection system </a:t>
            </a:r>
            <a:r>
              <a:rPr lang="en-US" sz="1400" dirty="0" smtClean="0"/>
              <a:t>has been manufactured </a:t>
            </a:r>
            <a:r>
              <a:rPr lang="en-US" sz="1400" dirty="0"/>
              <a:t>and installed at the bottom of the right </a:t>
            </a:r>
            <a:r>
              <a:rPr lang="en-US" sz="1400" dirty="0" smtClean="0"/>
              <a:t>tank.</a:t>
            </a:r>
            <a:endParaRPr lang="es-ES" sz="1400" dirty="0"/>
          </a:p>
        </p:txBody>
      </p:sp>
      <p:pic>
        <p:nvPicPr>
          <p:cNvPr id="9" name="Picture 175">
            <a:extLst>
              <a:ext uri="{FF2B5EF4-FFF2-40B4-BE49-F238E27FC236}">
                <a16:creationId xmlns:a16="http://schemas.microsoft.com/office/drawing/2014/main" id="{41CEC842-6CD6-42F3-8E44-3FDC1615257C}"/>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10000"/>
                    </a14:imgEffect>
                  </a14:imgLayer>
                </a14:imgProps>
              </a:ext>
            </a:extLst>
          </a:blip>
          <a:srcRect l="6596" t="5072" r="2960" b="-5057"/>
          <a:stretch/>
        </p:blipFill>
        <p:spPr>
          <a:xfrm>
            <a:off x="548344" y="1089623"/>
            <a:ext cx="1958886" cy="5508000"/>
          </a:xfrm>
          <a:prstGeom prst="rect">
            <a:avLst/>
          </a:prstGeom>
        </p:spPr>
      </p:pic>
      <p:cxnSp>
        <p:nvCxnSpPr>
          <p:cNvPr id="10" name="Straight Connector 89">
            <a:extLst>
              <a:ext uri="{FF2B5EF4-FFF2-40B4-BE49-F238E27FC236}">
                <a16:creationId xmlns:a16="http://schemas.microsoft.com/office/drawing/2014/main" id="{EAD0927D-5703-4414-B615-D2E14AA9F0FA}"/>
              </a:ext>
            </a:extLst>
          </p:cNvPr>
          <p:cNvCxnSpPr>
            <a:cxnSpLocks/>
          </p:cNvCxnSpPr>
          <p:nvPr/>
        </p:nvCxnSpPr>
        <p:spPr>
          <a:xfrm>
            <a:off x="2519124" y="6332983"/>
            <a:ext cx="1177149" cy="200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8">
            <a:extLst>
              <a:ext uri="{FF2B5EF4-FFF2-40B4-BE49-F238E27FC236}">
                <a16:creationId xmlns:a16="http://schemas.microsoft.com/office/drawing/2014/main" id="{CF924062-C3C9-4E3D-9209-E83F3AD86F6F}"/>
              </a:ext>
            </a:extLst>
          </p:cNvPr>
          <p:cNvSpPr/>
          <p:nvPr/>
        </p:nvSpPr>
        <p:spPr>
          <a:xfrm>
            <a:off x="578241" y="4509120"/>
            <a:ext cx="1944001" cy="182315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2" name="TextBox 169">
            <a:extLst>
              <a:ext uri="{FF2B5EF4-FFF2-40B4-BE49-F238E27FC236}">
                <a16:creationId xmlns:a16="http://schemas.microsoft.com/office/drawing/2014/main" id="{5BE07364-A9B2-4CE3-84C8-B65A31A5797A}"/>
              </a:ext>
            </a:extLst>
          </p:cNvPr>
          <p:cNvSpPr txBox="1"/>
          <p:nvPr/>
        </p:nvSpPr>
        <p:spPr>
          <a:xfrm>
            <a:off x="1646094" y="3110289"/>
            <a:ext cx="2017340" cy="523220"/>
          </a:xfrm>
          <a:prstGeom prst="rect">
            <a:avLst/>
          </a:prstGeom>
          <a:noFill/>
        </p:spPr>
        <p:txBody>
          <a:bodyPr wrap="square" rtlCol="0">
            <a:spAutoFit/>
          </a:bodyPr>
          <a:lstStyle/>
          <a:p>
            <a:r>
              <a:rPr lang="en-US" sz="1400" dirty="0" smtClean="0"/>
              <a:t>Li level sensor I: </a:t>
            </a:r>
          </a:p>
          <a:p>
            <a:r>
              <a:rPr lang="en-US" sz="1400" dirty="0" smtClean="0"/>
              <a:t>90 mL of Li has entered</a:t>
            </a:r>
            <a:endParaRPr lang="en-US" sz="1400" dirty="0"/>
          </a:p>
        </p:txBody>
      </p:sp>
      <p:cxnSp>
        <p:nvCxnSpPr>
          <p:cNvPr id="14" name="Straight Connector 88">
            <a:extLst>
              <a:ext uri="{FF2B5EF4-FFF2-40B4-BE49-F238E27FC236}">
                <a16:creationId xmlns:a16="http://schemas.microsoft.com/office/drawing/2014/main" id="{105F43FC-DF7C-4632-B592-6E3F24CD1870}"/>
              </a:ext>
            </a:extLst>
          </p:cNvPr>
          <p:cNvCxnSpPr>
            <a:cxnSpLocks/>
          </p:cNvCxnSpPr>
          <p:nvPr/>
        </p:nvCxnSpPr>
        <p:spPr>
          <a:xfrm flipV="1">
            <a:off x="2514600" y="3832860"/>
            <a:ext cx="1196340" cy="685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59">
            <a:extLst>
              <a:ext uri="{FF2B5EF4-FFF2-40B4-BE49-F238E27FC236}">
                <a16:creationId xmlns:a16="http://schemas.microsoft.com/office/drawing/2014/main" id="{CB465120-7F68-4976-B179-4026FBFDA1D6}"/>
              </a:ext>
            </a:extLst>
          </p:cNvPr>
          <p:cNvSpPr txBox="1"/>
          <p:nvPr/>
        </p:nvSpPr>
        <p:spPr>
          <a:xfrm>
            <a:off x="1538755" y="4559166"/>
            <a:ext cx="1031051" cy="523220"/>
          </a:xfrm>
          <a:prstGeom prst="rect">
            <a:avLst/>
          </a:prstGeom>
          <a:noFill/>
        </p:spPr>
        <p:txBody>
          <a:bodyPr wrap="none" rtlCol="0">
            <a:spAutoFit/>
          </a:bodyPr>
          <a:lstStyle/>
          <a:p>
            <a:r>
              <a:rPr lang="en-US" sz="1400" b="1" dirty="0" smtClean="0">
                <a:latin typeface="+mj-lt"/>
                <a:cs typeface="Arial" panose="020B0604020202020204" pitchFamily="34" charset="0"/>
              </a:rPr>
              <a:t>D injection </a:t>
            </a:r>
            <a:endParaRPr lang="en-US" sz="1400" b="1" dirty="0">
              <a:latin typeface="+mj-lt"/>
              <a:cs typeface="Arial" panose="020B0604020202020204" pitchFamily="34" charset="0"/>
            </a:endParaRPr>
          </a:p>
          <a:p>
            <a:r>
              <a:rPr lang="en-US" sz="1400" b="1" dirty="0">
                <a:latin typeface="+mj-lt"/>
                <a:cs typeface="Arial" panose="020B0604020202020204" pitchFamily="34" charset="0"/>
              </a:rPr>
              <a:t>system</a:t>
            </a:r>
            <a:endParaRPr lang="es-ES" sz="1400" dirty="0"/>
          </a:p>
        </p:txBody>
      </p:sp>
      <p:cxnSp>
        <p:nvCxnSpPr>
          <p:cNvPr id="22" name="Straight Arrow Connector 167">
            <a:extLst>
              <a:ext uri="{FF2B5EF4-FFF2-40B4-BE49-F238E27FC236}">
                <a16:creationId xmlns:a16="http://schemas.microsoft.com/office/drawing/2014/main" id="{7BB6A1BB-7876-4C68-958C-364927D19A7B}"/>
              </a:ext>
            </a:extLst>
          </p:cNvPr>
          <p:cNvCxnSpPr>
            <a:cxnSpLocks/>
          </p:cNvCxnSpPr>
          <p:nvPr/>
        </p:nvCxnSpPr>
        <p:spPr>
          <a:xfrm flipH="1">
            <a:off x="1158206" y="3558542"/>
            <a:ext cx="549292" cy="67859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169">
            <a:extLst>
              <a:ext uri="{FF2B5EF4-FFF2-40B4-BE49-F238E27FC236}">
                <a16:creationId xmlns:a16="http://schemas.microsoft.com/office/drawing/2014/main" id="{5BE07364-A9B2-4CE3-84C8-B65A31A5797A}"/>
              </a:ext>
            </a:extLst>
          </p:cNvPr>
          <p:cNvSpPr txBox="1"/>
          <p:nvPr/>
        </p:nvSpPr>
        <p:spPr>
          <a:xfrm>
            <a:off x="1655485" y="3781433"/>
            <a:ext cx="1408170" cy="523220"/>
          </a:xfrm>
          <a:prstGeom prst="rect">
            <a:avLst/>
          </a:prstGeom>
          <a:noFill/>
        </p:spPr>
        <p:txBody>
          <a:bodyPr wrap="square" rtlCol="0">
            <a:spAutoFit/>
          </a:bodyPr>
          <a:lstStyle/>
          <a:p>
            <a:r>
              <a:rPr lang="en-US" sz="1400" dirty="0" smtClean="0"/>
              <a:t>Li level sensor II: Fe tube covered</a:t>
            </a:r>
            <a:endParaRPr lang="en-US" sz="1400" dirty="0"/>
          </a:p>
        </p:txBody>
      </p:sp>
      <p:cxnSp>
        <p:nvCxnSpPr>
          <p:cNvPr id="28" name="Straight Arrow Connector 167">
            <a:extLst>
              <a:ext uri="{FF2B5EF4-FFF2-40B4-BE49-F238E27FC236}">
                <a16:creationId xmlns:a16="http://schemas.microsoft.com/office/drawing/2014/main" id="{7BB6A1BB-7876-4C68-958C-364927D19A7B}"/>
              </a:ext>
            </a:extLst>
          </p:cNvPr>
          <p:cNvCxnSpPr>
            <a:cxnSpLocks/>
          </p:cNvCxnSpPr>
          <p:nvPr/>
        </p:nvCxnSpPr>
        <p:spPr>
          <a:xfrm flipH="1">
            <a:off x="1125457" y="3985839"/>
            <a:ext cx="549292" cy="67859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169">
            <a:extLst>
              <a:ext uri="{FF2B5EF4-FFF2-40B4-BE49-F238E27FC236}">
                <a16:creationId xmlns:a16="http://schemas.microsoft.com/office/drawing/2014/main" id="{5BE07364-A9B2-4CE3-84C8-B65A31A5797A}"/>
              </a:ext>
            </a:extLst>
          </p:cNvPr>
          <p:cNvSpPr txBox="1"/>
          <p:nvPr/>
        </p:nvSpPr>
        <p:spPr>
          <a:xfrm>
            <a:off x="1354644" y="2140439"/>
            <a:ext cx="958964" cy="307777"/>
          </a:xfrm>
          <a:prstGeom prst="rect">
            <a:avLst/>
          </a:prstGeom>
          <a:noFill/>
        </p:spPr>
        <p:txBody>
          <a:bodyPr wrap="square" rtlCol="0">
            <a:spAutoFit/>
          </a:bodyPr>
          <a:lstStyle/>
          <a:p>
            <a:r>
              <a:rPr lang="en-US" sz="1400" b="1" dirty="0" smtClean="0"/>
              <a:t>Right tank</a:t>
            </a:r>
            <a:endParaRPr lang="en-US" sz="1400" b="1" dirty="0"/>
          </a:p>
        </p:txBody>
      </p:sp>
      <p:sp>
        <p:nvSpPr>
          <p:cNvPr id="30" name="TextBox 169">
            <a:extLst>
              <a:ext uri="{FF2B5EF4-FFF2-40B4-BE49-F238E27FC236}">
                <a16:creationId xmlns:a16="http://schemas.microsoft.com/office/drawing/2014/main" id="{5BE07364-A9B2-4CE3-84C8-B65A31A5797A}"/>
              </a:ext>
            </a:extLst>
          </p:cNvPr>
          <p:cNvSpPr txBox="1"/>
          <p:nvPr/>
        </p:nvSpPr>
        <p:spPr>
          <a:xfrm>
            <a:off x="2291422" y="1544394"/>
            <a:ext cx="1109018" cy="523220"/>
          </a:xfrm>
          <a:prstGeom prst="rect">
            <a:avLst/>
          </a:prstGeom>
          <a:noFill/>
        </p:spPr>
        <p:txBody>
          <a:bodyPr wrap="square" rtlCol="0">
            <a:spAutoFit/>
          </a:bodyPr>
          <a:lstStyle/>
          <a:p>
            <a:r>
              <a:rPr lang="en-US" sz="1400" dirty="0" smtClean="0"/>
              <a:t>Argon gas inlet/outlet</a:t>
            </a:r>
            <a:endParaRPr lang="en-US" sz="1400" dirty="0"/>
          </a:p>
        </p:txBody>
      </p:sp>
      <p:sp>
        <p:nvSpPr>
          <p:cNvPr id="31" name="TextBox 169">
            <a:extLst>
              <a:ext uri="{FF2B5EF4-FFF2-40B4-BE49-F238E27FC236}">
                <a16:creationId xmlns:a16="http://schemas.microsoft.com/office/drawing/2014/main" id="{5BE07364-A9B2-4CE3-84C8-B65A31A5797A}"/>
              </a:ext>
            </a:extLst>
          </p:cNvPr>
          <p:cNvSpPr txBox="1"/>
          <p:nvPr/>
        </p:nvSpPr>
        <p:spPr>
          <a:xfrm>
            <a:off x="3710940" y="1274455"/>
            <a:ext cx="2445236" cy="307777"/>
          </a:xfrm>
          <a:prstGeom prst="rect">
            <a:avLst/>
          </a:prstGeom>
          <a:noFill/>
        </p:spPr>
        <p:txBody>
          <a:bodyPr wrap="square" rtlCol="0">
            <a:spAutoFit/>
          </a:bodyPr>
          <a:lstStyle/>
          <a:p>
            <a:r>
              <a:rPr lang="en-US" sz="1400" dirty="0" smtClean="0"/>
              <a:t>Custom modified 40CF flange</a:t>
            </a:r>
            <a:endParaRPr lang="en-US" sz="1400" dirty="0"/>
          </a:p>
        </p:txBody>
      </p:sp>
      <p:sp>
        <p:nvSpPr>
          <p:cNvPr id="34" name="TextBox 169">
            <a:extLst>
              <a:ext uri="{FF2B5EF4-FFF2-40B4-BE49-F238E27FC236}">
                <a16:creationId xmlns:a16="http://schemas.microsoft.com/office/drawing/2014/main" id="{5BE07364-A9B2-4CE3-84C8-B65A31A5797A}"/>
              </a:ext>
            </a:extLst>
          </p:cNvPr>
          <p:cNvSpPr txBox="1"/>
          <p:nvPr/>
        </p:nvSpPr>
        <p:spPr>
          <a:xfrm>
            <a:off x="6309882" y="1274455"/>
            <a:ext cx="2608617" cy="307777"/>
          </a:xfrm>
          <a:prstGeom prst="rect">
            <a:avLst/>
          </a:prstGeom>
          <a:noFill/>
        </p:spPr>
        <p:txBody>
          <a:bodyPr wrap="square" rtlCol="0">
            <a:spAutoFit/>
          </a:bodyPr>
          <a:lstStyle/>
          <a:p>
            <a:r>
              <a:rPr lang="en-US" sz="1400" dirty="0" smtClean="0"/>
              <a:t>Fabricated 0.5 mm thick Fe tube</a:t>
            </a:r>
            <a:endParaRPr lang="en-US" sz="1400" dirty="0"/>
          </a:p>
        </p:txBody>
      </p:sp>
      <p:cxnSp>
        <p:nvCxnSpPr>
          <p:cNvPr id="35" name="Straight Arrow Connector 167">
            <a:extLst>
              <a:ext uri="{FF2B5EF4-FFF2-40B4-BE49-F238E27FC236}">
                <a16:creationId xmlns:a16="http://schemas.microsoft.com/office/drawing/2014/main" id="{7BB6A1BB-7876-4C68-958C-364927D19A7B}"/>
              </a:ext>
            </a:extLst>
          </p:cNvPr>
          <p:cNvCxnSpPr>
            <a:cxnSpLocks/>
          </p:cNvCxnSpPr>
          <p:nvPr/>
        </p:nvCxnSpPr>
        <p:spPr>
          <a:xfrm flipV="1">
            <a:off x="7206194" y="5078432"/>
            <a:ext cx="0" cy="101486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169">
            <a:extLst>
              <a:ext uri="{FF2B5EF4-FFF2-40B4-BE49-F238E27FC236}">
                <a16:creationId xmlns:a16="http://schemas.microsoft.com/office/drawing/2014/main" id="{5BE07364-A9B2-4CE3-84C8-B65A31A5797A}"/>
              </a:ext>
            </a:extLst>
          </p:cNvPr>
          <p:cNvSpPr txBox="1"/>
          <p:nvPr/>
        </p:nvSpPr>
        <p:spPr>
          <a:xfrm>
            <a:off x="7073999" y="6056767"/>
            <a:ext cx="2445236" cy="307777"/>
          </a:xfrm>
          <a:prstGeom prst="rect">
            <a:avLst/>
          </a:prstGeom>
          <a:noFill/>
        </p:spPr>
        <p:txBody>
          <a:bodyPr wrap="square" rtlCol="0">
            <a:spAutoFit/>
          </a:bodyPr>
          <a:lstStyle/>
          <a:p>
            <a:r>
              <a:rPr lang="en-US" sz="1400" dirty="0" smtClean="0"/>
              <a:t>Lithium inlet</a:t>
            </a:r>
            <a:endParaRPr lang="en-US" sz="1400" dirty="0"/>
          </a:p>
        </p:txBody>
      </p:sp>
      <p:sp>
        <p:nvSpPr>
          <p:cNvPr id="39" name="TextBox 169">
            <a:extLst>
              <a:ext uri="{FF2B5EF4-FFF2-40B4-BE49-F238E27FC236}">
                <a16:creationId xmlns:a16="http://schemas.microsoft.com/office/drawing/2014/main" id="{5BE07364-A9B2-4CE3-84C8-B65A31A5797A}"/>
              </a:ext>
            </a:extLst>
          </p:cNvPr>
          <p:cNvSpPr txBox="1"/>
          <p:nvPr/>
        </p:nvSpPr>
        <p:spPr>
          <a:xfrm>
            <a:off x="6330504" y="3845673"/>
            <a:ext cx="2559420" cy="307777"/>
          </a:xfrm>
          <a:prstGeom prst="rect">
            <a:avLst/>
          </a:prstGeom>
          <a:noFill/>
        </p:spPr>
        <p:txBody>
          <a:bodyPr wrap="square" rtlCol="0">
            <a:spAutoFit/>
          </a:bodyPr>
          <a:lstStyle/>
          <a:p>
            <a:r>
              <a:rPr lang="en-US" sz="1400" dirty="0" smtClean="0"/>
              <a:t>View from above into right tank</a:t>
            </a:r>
            <a:endParaRPr lang="en-US" sz="1400" dirty="0"/>
          </a:p>
        </p:txBody>
      </p:sp>
      <p:sp>
        <p:nvSpPr>
          <p:cNvPr id="40" name="TextBox 169">
            <a:extLst>
              <a:ext uri="{FF2B5EF4-FFF2-40B4-BE49-F238E27FC236}">
                <a16:creationId xmlns:a16="http://schemas.microsoft.com/office/drawing/2014/main" id="{5BE07364-A9B2-4CE3-84C8-B65A31A5797A}"/>
              </a:ext>
            </a:extLst>
          </p:cNvPr>
          <p:cNvSpPr txBox="1"/>
          <p:nvPr/>
        </p:nvSpPr>
        <p:spPr>
          <a:xfrm>
            <a:off x="4876466" y="3434034"/>
            <a:ext cx="1063686" cy="307777"/>
          </a:xfrm>
          <a:prstGeom prst="rect">
            <a:avLst/>
          </a:prstGeom>
          <a:noFill/>
        </p:spPr>
        <p:txBody>
          <a:bodyPr wrap="square" rtlCol="0">
            <a:spAutoFit/>
          </a:bodyPr>
          <a:lstStyle/>
          <a:p>
            <a:r>
              <a:rPr lang="en-US" sz="1400" dirty="0" smtClean="0"/>
              <a:t>D2 gas inlet</a:t>
            </a:r>
            <a:endParaRPr lang="en-US" sz="1400" dirty="0"/>
          </a:p>
        </p:txBody>
      </p:sp>
      <p:cxnSp>
        <p:nvCxnSpPr>
          <p:cNvPr id="44" name="Straight Arrow Connector 167">
            <a:extLst>
              <a:ext uri="{FF2B5EF4-FFF2-40B4-BE49-F238E27FC236}">
                <a16:creationId xmlns:a16="http://schemas.microsoft.com/office/drawing/2014/main" id="{7BB6A1BB-7876-4C68-958C-364927D19A7B}"/>
              </a:ext>
            </a:extLst>
          </p:cNvPr>
          <p:cNvCxnSpPr>
            <a:cxnSpLocks/>
          </p:cNvCxnSpPr>
          <p:nvPr/>
        </p:nvCxnSpPr>
        <p:spPr>
          <a:xfrm flipV="1">
            <a:off x="5023098" y="2333445"/>
            <a:ext cx="0" cy="110058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169">
            <a:extLst>
              <a:ext uri="{FF2B5EF4-FFF2-40B4-BE49-F238E27FC236}">
                <a16:creationId xmlns:a16="http://schemas.microsoft.com/office/drawing/2014/main" id="{5BE07364-A9B2-4CE3-84C8-B65A31A5797A}"/>
              </a:ext>
            </a:extLst>
          </p:cNvPr>
          <p:cNvSpPr txBox="1"/>
          <p:nvPr/>
        </p:nvSpPr>
        <p:spPr>
          <a:xfrm>
            <a:off x="4272123" y="3434034"/>
            <a:ext cx="1063686" cy="307777"/>
          </a:xfrm>
          <a:prstGeom prst="rect">
            <a:avLst/>
          </a:prstGeom>
          <a:noFill/>
        </p:spPr>
        <p:txBody>
          <a:bodyPr wrap="square" rtlCol="0">
            <a:spAutoFit/>
          </a:bodyPr>
          <a:lstStyle/>
          <a:p>
            <a:r>
              <a:rPr lang="en-US" sz="1400" dirty="0" smtClean="0"/>
              <a:t>Li inlet</a:t>
            </a:r>
            <a:endParaRPr lang="en-US" sz="1400" dirty="0"/>
          </a:p>
        </p:txBody>
      </p:sp>
      <p:cxnSp>
        <p:nvCxnSpPr>
          <p:cNvPr id="46" name="Straight Arrow Connector 167">
            <a:extLst>
              <a:ext uri="{FF2B5EF4-FFF2-40B4-BE49-F238E27FC236}">
                <a16:creationId xmlns:a16="http://schemas.microsoft.com/office/drawing/2014/main" id="{7BB6A1BB-7876-4C68-958C-364927D19A7B}"/>
              </a:ext>
            </a:extLst>
          </p:cNvPr>
          <p:cNvCxnSpPr>
            <a:cxnSpLocks/>
          </p:cNvCxnSpPr>
          <p:nvPr/>
        </p:nvCxnSpPr>
        <p:spPr>
          <a:xfrm flipV="1">
            <a:off x="4418755" y="2333445"/>
            <a:ext cx="0" cy="110058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0492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itle 96">
            <a:extLst>
              <a:ext uri="{FF2B5EF4-FFF2-40B4-BE49-F238E27FC236}">
                <a16:creationId xmlns:a16="http://schemas.microsoft.com/office/drawing/2014/main" id="{3C61DE69-7D27-4ADF-831E-439F8D740DE8}"/>
              </a:ext>
            </a:extLst>
          </p:cNvPr>
          <p:cNvSpPr>
            <a:spLocks noGrp="1"/>
          </p:cNvSpPr>
          <p:nvPr>
            <p:ph type="title"/>
          </p:nvPr>
        </p:nvSpPr>
        <p:spPr>
          <a:xfrm>
            <a:off x="107504" y="81743"/>
            <a:ext cx="8208912" cy="457200"/>
          </a:xfrm>
          <a:prstGeom prst="rect">
            <a:avLst/>
          </a:prstGeom>
        </p:spPr>
        <p:txBody>
          <a:bodyPr/>
          <a:lstStyle/>
          <a:p>
            <a:r>
              <a:rPr lang="en-US" sz="2600" dirty="0" smtClean="0"/>
              <a:t>Numerical model of the LYDER deuterium </a:t>
            </a:r>
            <a:r>
              <a:rPr lang="en-US" sz="2600" dirty="0"/>
              <a:t>injection </a:t>
            </a:r>
            <a:r>
              <a:rPr lang="en-US" sz="2600" dirty="0" smtClean="0"/>
              <a:t>system</a:t>
            </a:r>
            <a:endParaRPr lang="en-US" sz="2600" dirty="0"/>
          </a:p>
        </p:txBody>
      </p:sp>
      <p:sp>
        <p:nvSpPr>
          <p:cNvPr id="19" name="TextBox 18">
            <a:extLst>
              <a:ext uri="{FF2B5EF4-FFF2-40B4-BE49-F238E27FC236}">
                <a16:creationId xmlns:a16="http://schemas.microsoft.com/office/drawing/2014/main" id="{C660F5FF-C3B9-4E8C-56D0-C36931A14F63}"/>
              </a:ext>
            </a:extLst>
          </p:cNvPr>
          <p:cNvSpPr txBox="1"/>
          <p:nvPr/>
        </p:nvSpPr>
        <p:spPr>
          <a:xfrm>
            <a:off x="536575" y="1152239"/>
            <a:ext cx="8675892" cy="307777"/>
          </a:xfrm>
          <a:prstGeom prst="rect">
            <a:avLst/>
          </a:prstGeom>
          <a:noFill/>
          <a:ln w="19050">
            <a:noFill/>
          </a:ln>
        </p:spPr>
        <p:txBody>
          <a:bodyPr wrap="square" rtlCol="0">
            <a:spAutoFit/>
          </a:bodyPr>
          <a:lstStyle/>
          <a:p>
            <a:r>
              <a:rPr lang="en-US" sz="1400" b="1" dirty="0"/>
              <a:t>Injection method: </a:t>
            </a:r>
            <a:r>
              <a:rPr lang="en-US" sz="1400" dirty="0"/>
              <a:t>Permeation of deuterium from gas chamber through a hollow </a:t>
            </a:r>
            <a:r>
              <a:rPr lang="el-GR" sz="1400" dirty="0"/>
              <a:t>α</a:t>
            </a:r>
            <a:r>
              <a:rPr lang="en-US" sz="1400" dirty="0"/>
              <a:t>-Fe tube into liquid lithium!</a:t>
            </a:r>
          </a:p>
        </p:txBody>
      </p:sp>
      <p:pic>
        <p:nvPicPr>
          <p:cNvPr id="27" name="Picture 26">
            <a:extLst>
              <a:ext uri="{FF2B5EF4-FFF2-40B4-BE49-F238E27FC236}">
                <a16:creationId xmlns:a16="http://schemas.microsoft.com/office/drawing/2014/main" id="{EA3A9675-7425-9C14-7B4F-89A979B69CE4}"/>
              </a:ext>
            </a:extLst>
          </p:cNvPr>
          <p:cNvPicPr>
            <a:picLocks noChangeAspect="1"/>
          </p:cNvPicPr>
          <p:nvPr/>
        </p:nvPicPr>
        <p:blipFill>
          <a:blip r:embed="rId3"/>
          <a:stretch>
            <a:fillRect/>
          </a:stretch>
        </p:blipFill>
        <p:spPr>
          <a:xfrm>
            <a:off x="640135" y="1516794"/>
            <a:ext cx="7587003" cy="4483956"/>
          </a:xfrm>
          <a:prstGeom prst="rect">
            <a:avLst/>
          </a:prstGeom>
        </p:spPr>
      </p:pic>
      <p:sp>
        <p:nvSpPr>
          <p:cNvPr id="28" name="TextBox 27">
            <a:extLst>
              <a:ext uri="{FF2B5EF4-FFF2-40B4-BE49-F238E27FC236}">
                <a16:creationId xmlns:a16="http://schemas.microsoft.com/office/drawing/2014/main" id="{9814A25A-F6A3-76AA-92AA-7DADCEE39760}"/>
              </a:ext>
            </a:extLst>
          </p:cNvPr>
          <p:cNvSpPr txBox="1"/>
          <p:nvPr/>
        </p:nvSpPr>
        <p:spPr>
          <a:xfrm>
            <a:off x="186321" y="751741"/>
            <a:ext cx="7698048" cy="307777"/>
          </a:xfrm>
          <a:prstGeom prst="rect">
            <a:avLst/>
          </a:prstGeom>
          <a:noFill/>
          <a:ln w="15875">
            <a:solidFill>
              <a:srgbClr val="FF0000"/>
            </a:solidFill>
          </a:ln>
        </p:spPr>
        <p:txBody>
          <a:bodyPr wrap="square" rtlCol="0">
            <a:spAutoFit/>
          </a:bodyPr>
          <a:lstStyle/>
          <a:p>
            <a:r>
              <a:rPr lang="en-US" sz="1400" dirty="0" smtClean="0"/>
              <a:t>The deuterium </a:t>
            </a:r>
            <a:r>
              <a:rPr lang="en-US" sz="1400" dirty="0"/>
              <a:t>injection system for liquid Li is designed based on a developed model with </a:t>
            </a:r>
            <a:r>
              <a:rPr lang="en-US" sz="1400" dirty="0" err="1"/>
              <a:t>EcosimPro</a:t>
            </a:r>
            <a:r>
              <a:rPr lang="en-US" sz="1400" baseline="30000" dirty="0" smtClean="0"/>
              <a:t>©</a:t>
            </a:r>
            <a:r>
              <a:rPr lang="en-US" sz="1400" dirty="0" smtClean="0"/>
              <a:t>.</a:t>
            </a:r>
            <a:endParaRPr lang="es-ES" sz="1400" dirty="0"/>
          </a:p>
        </p:txBody>
      </p:sp>
      <p:sp>
        <p:nvSpPr>
          <p:cNvPr id="29" name="TextBox 28">
            <a:extLst>
              <a:ext uri="{FF2B5EF4-FFF2-40B4-BE49-F238E27FC236}">
                <a16:creationId xmlns:a16="http://schemas.microsoft.com/office/drawing/2014/main" id="{6544426F-2ED4-9AF5-45EB-3917E87DE42C}"/>
              </a:ext>
            </a:extLst>
          </p:cNvPr>
          <p:cNvSpPr txBox="1"/>
          <p:nvPr/>
        </p:nvSpPr>
        <p:spPr>
          <a:xfrm>
            <a:off x="138880" y="6061828"/>
            <a:ext cx="8825607" cy="307777"/>
          </a:xfrm>
          <a:prstGeom prst="rect">
            <a:avLst/>
          </a:prstGeom>
          <a:noFill/>
          <a:ln w="15875">
            <a:noFill/>
          </a:ln>
        </p:spPr>
        <p:txBody>
          <a:bodyPr wrap="square" rtlCol="0">
            <a:spAutoFit/>
          </a:bodyPr>
          <a:lstStyle/>
          <a:p>
            <a:pPr marL="285750" indent="-285750">
              <a:buFont typeface="Arial" panose="020B0604020202020204" pitchFamily="34" charset="0"/>
              <a:buChar char="•"/>
            </a:pPr>
            <a:r>
              <a:rPr lang="en-US" sz="1400" dirty="0"/>
              <a:t>A similar design could be employed in future liquid lithium research loops to inject hydrogen impurities (e.g., LITEC) </a:t>
            </a:r>
            <a:endParaRPr lang="es-ES" sz="1400" dirty="0"/>
          </a:p>
        </p:txBody>
      </p:sp>
    </p:spTree>
    <p:extLst>
      <p:ext uri="{BB962C8B-B14F-4D97-AF65-F5344CB8AC3E}">
        <p14:creationId xmlns:p14="http://schemas.microsoft.com/office/powerpoint/2010/main" val="1486252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tretch>
            <a:fillRect/>
          </a:stretch>
        </p:blipFill>
        <p:spPr>
          <a:xfrm>
            <a:off x="4616159" y="743537"/>
            <a:ext cx="4283968" cy="3212976"/>
          </a:xfrm>
          <a:prstGeom prst="rect">
            <a:avLst/>
          </a:prstGeom>
        </p:spPr>
      </p:pic>
      <p:grpSp>
        <p:nvGrpSpPr>
          <p:cNvPr id="79" name="Group 78">
            <a:extLst>
              <a:ext uri="{FF2B5EF4-FFF2-40B4-BE49-F238E27FC236}">
                <a16:creationId xmlns:a16="http://schemas.microsoft.com/office/drawing/2014/main" id="{17512D03-8D1C-46E6-9065-0318CC0C9E6F}"/>
              </a:ext>
            </a:extLst>
          </p:cNvPr>
          <p:cNvGrpSpPr/>
          <p:nvPr/>
        </p:nvGrpSpPr>
        <p:grpSpPr>
          <a:xfrm>
            <a:off x="4610490" y="4076486"/>
            <a:ext cx="4283908" cy="2252771"/>
            <a:chOff x="4489441" y="3425520"/>
            <a:chExt cx="4283908" cy="2530968"/>
          </a:xfrm>
        </p:grpSpPr>
        <p:pic>
          <p:nvPicPr>
            <p:cNvPr id="48" name="Picture 47">
              <a:extLst>
                <a:ext uri="{FF2B5EF4-FFF2-40B4-BE49-F238E27FC236}">
                  <a16:creationId xmlns:a16="http://schemas.microsoft.com/office/drawing/2014/main" id="{4641F69F-4CD6-4C73-A25E-0DCAF99E9566}"/>
                </a:ext>
              </a:extLst>
            </p:cNvPr>
            <p:cNvPicPr>
              <a:picLocks noChangeAspect="1"/>
            </p:cNvPicPr>
            <p:nvPr/>
          </p:nvPicPr>
          <p:blipFill>
            <a:blip r:embed="rId5"/>
            <a:stretch>
              <a:fillRect/>
            </a:stretch>
          </p:blipFill>
          <p:spPr>
            <a:xfrm>
              <a:off x="5677778" y="3748633"/>
              <a:ext cx="3030766" cy="436805"/>
            </a:xfrm>
            <a:prstGeom prst="rect">
              <a:avLst/>
            </a:prstGeom>
          </p:spPr>
        </p:pic>
        <p:pic>
          <p:nvPicPr>
            <p:cNvPr id="50" name="Picture 49">
              <a:extLst>
                <a:ext uri="{FF2B5EF4-FFF2-40B4-BE49-F238E27FC236}">
                  <a16:creationId xmlns:a16="http://schemas.microsoft.com/office/drawing/2014/main" id="{8286A7C1-6E53-4852-82C6-FEB0480D07AF}"/>
                </a:ext>
              </a:extLst>
            </p:cNvPr>
            <p:cNvPicPr>
              <a:picLocks noChangeAspect="1"/>
            </p:cNvPicPr>
            <p:nvPr/>
          </p:nvPicPr>
          <p:blipFill>
            <a:blip r:embed="rId6"/>
            <a:stretch>
              <a:fillRect/>
            </a:stretch>
          </p:blipFill>
          <p:spPr>
            <a:xfrm>
              <a:off x="6490084" y="4155528"/>
              <a:ext cx="2187500" cy="1716584"/>
            </a:xfrm>
            <a:prstGeom prst="rect">
              <a:avLst/>
            </a:prstGeom>
          </p:spPr>
        </p:pic>
        <p:sp>
          <p:nvSpPr>
            <p:cNvPr id="51" name="Rectangle 50">
              <a:extLst>
                <a:ext uri="{FF2B5EF4-FFF2-40B4-BE49-F238E27FC236}">
                  <a16:creationId xmlns:a16="http://schemas.microsoft.com/office/drawing/2014/main" id="{C49AAB06-CD80-4443-BD83-7EFCC9B03A67}"/>
                </a:ext>
              </a:extLst>
            </p:cNvPr>
            <p:cNvSpPr/>
            <p:nvPr/>
          </p:nvSpPr>
          <p:spPr>
            <a:xfrm>
              <a:off x="4489441" y="3452564"/>
              <a:ext cx="4283908" cy="2503924"/>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Box 53">
              <a:extLst>
                <a:ext uri="{FF2B5EF4-FFF2-40B4-BE49-F238E27FC236}">
                  <a16:creationId xmlns:a16="http://schemas.microsoft.com/office/drawing/2014/main" id="{B7E5D675-C91C-48CD-B2F0-D5ACF6E97208}"/>
                </a:ext>
              </a:extLst>
            </p:cNvPr>
            <p:cNvSpPr txBox="1"/>
            <p:nvPr/>
          </p:nvSpPr>
          <p:spPr>
            <a:xfrm>
              <a:off x="4541693" y="3425520"/>
              <a:ext cx="2063770" cy="380362"/>
            </a:xfrm>
            <a:prstGeom prst="rect">
              <a:avLst/>
            </a:prstGeom>
            <a:noFill/>
          </p:spPr>
          <p:txBody>
            <a:bodyPr wrap="none" rtlCol="0">
              <a:spAutoFit/>
            </a:bodyPr>
            <a:lstStyle/>
            <a:p>
              <a:r>
                <a:rPr lang="en-US" sz="1600" b="1" dirty="0"/>
                <a:t>Chemical Dissolution: </a:t>
              </a:r>
            </a:p>
          </p:txBody>
        </p:sp>
        <p:sp>
          <p:nvSpPr>
            <p:cNvPr id="78" name="TextBox 77">
              <a:extLst>
                <a:ext uri="{FF2B5EF4-FFF2-40B4-BE49-F238E27FC236}">
                  <a16:creationId xmlns:a16="http://schemas.microsoft.com/office/drawing/2014/main" id="{AD68A793-BE13-4DD9-9517-A056D4302FA9}"/>
                </a:ext>
              </a:extLst>
            </p:cNvPr>
            <p:cNvSpPr txBox="1"/>
            <p:nvPr/>
          </p:nvSpPr>
          <p:spPr>
            <a:xfrm>
              <a:off x="4545888" y="5628908"/>
              <a:ext cx="1375698" cy="293916"/>
            </a:xfrm>
            <a:prstGeom prst="rect">
              <a:avLst/>
            </a:prstGeom>
            <a:noFill/>
          </p:spPr>
          <p:txBody>
            <a:bodyPr wrap="none" rtlCol="0">
              <a:spAutoFit/>
            </a:bodyPr>
            <a:lstStyle/>
            <a:p>
              <a:r>
                <a:rPr lang="en-US" sz="1100" b="0" i="0" u="none" strike="noStrike" baseline="0" dirty="0" smtClean="0">
                  <a:solidFill>
                    <a:srgbClr val="C00000"/>
                  </a:solidFill>
                  <a:latin typeface="POPCI K+ Gulliver IT"/>
                </a:rPr>
                <a:t>*</a:t>
              </a:r>
              <a:r>
                <a:rPr lang="en-US" sz="1100" b="0" i="0" u="none" strike="noStrike" baseline="0" dirty="0" err="1" smtClean="0">
                  <a:solidFill>
                    <a:srgbClr val="C00000"/>
                  </a:solidFill>
                  <a:latin typeface="POPCI K+ Gulliver IT"/>
                </a:rPr>
                <a:t>Hiyane</a:t>
              </a:r>
              <a:r>
                <a:rPr lang="en-US" sz="1100" b="0" i="0" u="none" strike="noStrike" baseline="0" dirty="0" smtClean="0">
                  <a:solidFill>
                    <a:srgbClr val="C00000"/>
                  </a:solidFill>
                  <a:latin typeface="POPCI K+ Gulliver IT"/>
                </a:rPr>
                <a:t> </a:t>
              </a:r>
              <a:r>
                <a:rPr lang="en-US" sz="1100" b="0" i="1" u="none" strike="noStrike" baseline="0" dirty="0" smtClean="0">
                  <a:solidFill>
                    <a:srgbClr val="C00000"/>
                  </a:solidFill>
                  <a:latin typeface="POPCI K+ Gulliver IT"/>
                </a:rPr>
                <a:t>et al,</a:t>
              </a:r>
              <a:r>
                <a:rPr lang="en-US" sz="1100" b="0" i="0" u="none" strike="noStrike" baseline="0" dirty="0" smtClean="0">
                  <a:solidFill>
                    <a:srgbClr val="C00000"/>
                  </a:solidFill>
                  <a:latin typeface="POPCI K+ Gulliver IT"/>
                </a:rPr>
                <a:t> 2016</a:t>
              </a:r>
              <a:endParaRPr lang="en-US" sz="1100" dirty="0">
                <a:solidFill>
                  <a:srgbClr val="C00000"/>
                </a:solidFill>
              </a:endParaRPr>
            </a:p>
          </p:txBody>
        </p:sp>
      </p:grpSp>
      <p:sp>
        <p:nvSpPr>
          <p:cNvPr id="84" name="Rectangle 83">
            <a:extLst>
              <a:ext uri="{FF2B5EF4-FFF2-40B4-BE49-F238E27FC236}">
                <a16:creationId xmlns:a16="http://schemas.microsoft.com/office/drawing/2014/main" id="{A5B39F37-7837-4494-813F-ABB3E88D3FD1}"/>
              </a:ext>
            </a:extLst>
          </p:cNvPr>
          <p:cNvSpPr/>
          <p:nvPr/>
        </p:nvSpPr>
        <p:spPr>
          <a:xfrm>
            <a:off x="224258" y="4104767"/>
            <a:ext cx="4159316" cy="222870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TextBox 84">
            <a:extLst>
              <a:ext uri="{FF2B5EF4-FFF2-40B4-BE49-F238E27FC236}">
                <a16:creationId xmlns:a16="http://schemas.microsoft.com/office/drawing/2014/main" id="{69FC384D-FBD7-4CD3-8063-C988DD60FFC6}"/>
              </a:ext>
            </a:extLst>
          </p:cNvPr>
          <p:cNvSpPr txBox="1"/>
          <p:nvPr/>
        </p:nvSpPr>
        <p:spPr>
          <a:xfrm>
            <a:off x="277296" y="4091109"/>
            <a:ext cx="1561544" cy="830997"/>
          </a:xfrm>
          <a:prstGeom prst="rect">
            <a:avLst/>
          </a:prstGeom>
          <a:noFill/>
        </p:spPr>
        <p:txBody>
          <a:bodyPr wrap="square" rtlCol="0">
            <a:spAutoFit/>
          </a:bodyPr>
          <a:lstStyle/>
          <a:p>
            <a:r>
              <a:rPr lang="en-US" sz="1600" b="1" dirty="0"/>
              <a:t>Thermal desorption spectroscopy</a:t>
            </a:r>
          </a:p>
        </p:txBody>
      </p:sp>
      <p:sp>
        <p:nvSpPr>
          <p:cNvPr id="4" name="Rectángulo 3"/>
          <p:cNvSpPr/>
          <p:nvPr/>
        </p:nvSpPr>
        <p:spPr>
          <a:xfrm>
            <a:off x="2065259" y="4212186"/>
            <a:ext cx="2024374" cy="2011668"/>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Conector recto de flecha 37"/>
          <p:cNvCxnSpPr/>
          <p:nvPr/>
        </p:nvCxnSpPr>
        <p:spPr>
          <a:xfrm flipV="1">
            <a:off x="4088294" y="4206605"/>
            <a:ext cx="0" cy="20116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ector recto de flecha 58"/>
          <p:cNvCxnSpPr/>
          <p:nvPr/>
        </p:nvCxnSpPr>
        <p:spPr>
          <a:xfrm flipV="1">
            <a:off x="2065259" y="4206605"/>
            <a:ext cx="0" cy="2011668"/>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CuadroTexto 42"/>
          <p:cNvSpPr txBox="1"/>
          <p:nvPr/>
        </p:nvSpPr>
        <p:spPr>
          <a:xfrm>
            <a:off x="4076949" y="4104766"/>
            <a:ext cx="296876" cy="369332"/>
          </a:xfrm>
          <a:prstGeom prst="rect">
            <a:avLst/>
          </a:prstGeom>
          <a:noFill/>
        </p:spPr>
        <p:txBody>
          <a:bodyPr wrap="none" rtlCol="0">
            <a:spAutoFit/>
          </a:bodyPr>
          <a:lstStyle/>
          <a:p>
            <a:r>
              <a:rPr lang="en-US" i="1" dirty="0" smtClean="0">
                <a:solidFill>
                  <a:srgbClr val="FF0000"/>
                </a:solidFill>
              </a:rPr>
              <a:t>T</a:t>
            </a:r>
            <a:endParaRPr lang="en-US" i="1" dirty="0">
              <a:solidFill>
                <a:srgbClr val="FF0000"/>
              </a:solidFill>
            </a:endParaRPr>
          </a:p>
        </p:txBody>
      </p:sp>
      <p:sp>
        <p:nvSpPr>
          <p:cNvPr id="64" name="CuadroTexto 63"/>
          <p:cNvSpPr txBox="1"/>
          <p:nvPr/>
        </p:nvSpPr>
        <p:spPr>
          <a:xfrm rot="16200000">
            <a:off x="1225547" y="4604679"/>
            <a:ext cx="1334917" cy="307777"/>
          </a:xfrm>
          <a:prstGeom prst="rect">
            <a:avLst/>
          </a:prstGeom>
          <a:noFill/>
        </p:spPr>
        <p:txBody>
          <a:bodyPr wrap="none" rtlCol="0">
            <a:spAutoFit/>
          </a:bodyPr>
          <a:lstStyle/>
          <a:p>
            <a:r>
              <a:rPr lang="en-US" sz="1400" dirty="0" smtClean="0">
                <a:solidFill>
                  <a:schemeClr val="accent1">
                    <a:lumMod val="75000"/>
                  </a:schemeClr>
                </a:solidFill>
              </a:rPr>
              <a:t>Desorption flux</a:t>
            </a:r>
            <a:endParaRPr lang="en-US" sz="1400" dirty="0">
              <a:solidFill>
                <a:schemeClr val="accent1">
                  <a:lumMod val="75000"/>
                </a:schemeClr>
              </a:solidFill>
            </a:endParaRPr>
          </a:p>
        </p:txBody>
      </p:sp>
      <p:grpSp>
        <p:nvGrpSpPr>
          <p:cNvPr id="113" name="Grupo 112"/>
          <p:cNvGrpSpPr/>
          <p:nvPr/>
        </p:nvGrpSpPr>
        <p:grpSpPr>
          <a:xfrm>
            <a:off x="4835898" y="981186"/>
            <a:ext cx="2273006" cy="903150"/>
            <a:chOff x="791413" y="937692"/>
            <a:chExt cx="1949775" cy="774718"/>
          </a:xfrm>
        </p:grpSpPr>
        <p:sp>
          <p:nvSpPr>
            <p:cNvPr id="10" name="TextBox 9">
              <a:extLst>
                <a:ext uri="{FF2B5EF4-FFF2-40B4-BE49-F238E27FC236}">
                  <a16:creationId xmlns:a16="http://schemas.microsoft.com/office/drawing/2014/main" id="{19C08D48-C9C4-8864-BCE7-CA77A3D035BA}"/>
                </a:ext>
              </a:extLst>
            </p:cNvPr>
            <p:cNvSpPr txBox="1"/>
            <p:nvPr/>
          </p:nvSpPr>
          <p:spPr>
            <a:xfrm>
              <a:off x="791413" y="937692"/>
              <a:ext cx="1949775" cy="264010"/>
            </a:xfrm>
            <a:prstGeom prst="rect">
              <a:avLst/>
            </a:prstGeom>
            <a:solidFill>
              <a:schemeClr val="bg1">
                <a:alpha val="70000"/>
              </a:schemeClr>
            </a:solidFill>
          </p:spPr>
          <p:txBody>
            <a:bodyPr wrap="square" rtlCol="0">
              <a:spAutoFit/>
            </a:bodyPr>
            <a:lstStyle/>
            <a:p>
              <a:r>
                <a:rPr lang="en-US" sz="1400" dirty="0" smtClean="0"/>
                <a:t>Thermal desorption  branch</a:t>
              </a:r>
              <a:endParaRPr lang="en-US" sz="1400" dirty="0"/>
            </a:p>
          </p:txBody>
        </p:sp>
        <p:sp>
          <p:nvSpPr>
            <p:cNvPr id="13" name="Freeform: Shape 12">
              <a:extLst>
                <a:ext uri="{FF2B5EF4-FFF2-40B4-BE49-F238E27FC236}">
                  <a16:creationId xmlns:a16="http://schemas.microsoft.com/office/drawing/2014/main" id="{9367C03F-C883-6E79-B61C-546F220B7D51}"/>
                </a:ext>
              </a:extLst>
            </p:cNvPr>
            <p:cNvSpPr/>
            <p:nvPr/>
          </p:nvSpPr>
          <p:spPr>
            <a:xfrm rot="21359905">
              <a:off x="1987108" y="1450305"/>
              <a:ext cx="49902" cy="262105"/>
            </a:xfrm>
            <a:custGeom>
              <a:avLst/>
              <a:gdLst>
                <a:gd name="connsiteX0" fmla="*/ 139586 w 142285"/>
                <a:gd name="connsiteY0" fmla="*/ 500063 h 500063"/>
                <a:gd name="connsiteX1" fmla="*/ 125298 w 142285"/>
                <a:gd name="connsiteY1" fmla="*/ 285750 h 500063"/>
                <a:gd name="connsiteX2" fmla="*/ 10998 w 142285"/>
                <a:gd name="connsiteY2" fmla="*/ 195263 h 500063"/>
                <a:gd name="connsiteX3" fmla="*/ 10998 w 142285"/>
                <a:gd name="connsiteY3" fmla="*/ 0 h 500063"/>
              </a:gdLst>
              <a:ahLst/>
              <a:cxnLst>
                <a:cxn ang="0">
                  <a:pos x="connsiteX0" y="connsiteY0"/>
                </a:cxn>
                <a:cxn ang="0">
                  <a:pos x="connsiteX1" y="connsiteY1"/>
                </a:cxn>
                <a:cxn ang="0">
                  <a:pos x="connsiteX2" y="connsiteY2"/>
                </a:cxn>
                <a:cxn ang="0">
                  <a:pos x="connsiteX3" y="connsiteY3"/>
                </a:cxn>
              </a:cxnLst>
              <a:rect l="l" t="t" r="r" b="b"/>
              <a:pathLst>
                <a:path w="142285" h="500063">
                  <a:moveTo>
                    <a:pt x="139586" y="500063"/>
                  </a:moveTo>
                  <a:cubicBezTo>
                    <a:pt x="143157" y="418306"/>
                    <a:pt x="146729" y="336550"/>
                    <a:pt x="125298" y="285750"/>
                  </a:cubicBezTo>
                  <a:cubicBezTo>
                    <a:pt x="103867" y="234950"/>
                    <a:pt x="30048" y="242888"/>
                    <a:pt x="10998" y="195263"/>
                  </a:cubicBezTo>
                  <a:cubicBezTo>
                    <a:pt x="-8052" y="147638"/>
                    <a:pt x="1473" y="73819"/>
                    <a:pt x="10998" y="0"/>
                  </a:cubicBezTo>
                </a:path>
              </a:pathLst>
            </a:custGeom>
            <a:noFill/>
            <a:ln w="19050">
              <a:solidFill>
                <a:schemeClr val="bg1">
                  <a:lumMod val="95000"/>
                </a:schemeClr>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14" name="TextBox 13">
              <a:extLst>
                <a:ext uri="{FF2B5EF4-FFF2-40B4-BE49-F238E27FC236}">
                  <a16:creationId xmlns:a16="http://schemas.microsoft.com/office/drawing/2014/main" id="{915B1C78-4077-F86D-8E3E-33F15FE4C592}"/>
                </a:ext>
              </a:extLst>
            </p:cNvPr>
            <p:cNvSpPr txBox="1"/>
            <p:nvPr/>
          </p:nvSpPr>
          <p:spPr>
            <a:xfrm>
              <a:off x="1969086" y="1323395"/>
              <a:ext cx="520246" cy="264010"/>
            </a:xfrm>
            <a:prstGeom prst="rect">
              <a:avLst/>
            </a:prstGeom>
            <a:noFill/>
          </p:spPr>
          <p:txBody>
            <a:bodyPr wrap="square" rtlCol="0">
              <a:spAutoFit/>
            </a:bodyPr>
            <a:lstStyle/>
            <a:p>
              <a:r>
                <a:rPr lang="en-US" sz="1400" dirty="0" smtClean="0">
                  <a:solidFill>
                    <a:schemeClr val="bg1">
                      <a:lumMod val="95000"/>
                    </a:schemeClr>
                  </a:solidFill>
                </a:rPr>
                <a:t>D</a:t>
              </a:r>
              <a:r>
                <a:rPr lang="en-US" sz="1400" baseline="-25000" dirty="0" smtClean="0">
                  <a:solidFill>
                    <a:schemeClr val="bg1">
                      <a:lumMod val="95000"/>
                    </a:schemeClr>
                  </a:solidFill>
                </a:rPr>
                <a:t>2</a:t>
              </a:r>
              <a:endParaRPr lang="en-US" sz="1400" baseline="-25000" dirty="0">
                <a:solidFill>
                  <a:schemeClr val="bg1">
                    <a:lumMod val="95000"/>
                  </a:schemeClr>
                </a:solidFill>
              </a:endParaRPr>
            </a:p>
          </p:txBody>
        </p:sp>
      </p:grpSp>
      <p:sp>
        <p:nvSpPr>
          <p:cNvPr id="6" name="TextBox 5">
            <a:extLst>
              <a:ext uri="{FF2B5EF4-FFF2-40B4-BE49-F238E27FC236}">
                <a16:creationId xmlns:a16="http://schemas.microsoft.com/office/drawing/2014/main" id="{2C488A8B-F70F-5ADF-CF27-F9E05C4D1FB8}"/>
              </a:ext>
            </a:extLst>
          </p:cNvPr>
          <p:cNvSpPr txBox="1"/>
          <p:nvPr/>
        </p:nvSpPr>
        <p:spPr>
          <a:xfrm>
            <a:off x="282363" y="5589031"/>
            <a:ext cx="1711021" cy="738664"/>
          </a:xfrm>
          <a:prstGeom prst="rect">
            <a:avLst/>
          </a:prstGeom>
          <a:noFill/>
        </p:spPr>
        <p:txBody>
          <a:bodyPr wrap="square">
            <a:spAutoFit/>
          </a:bodyPr>
          <a:lstStyle/>
          <a:p>
            <a:r>
              <a:rPr lang="en-US" sz="1400" dirty="0"/>
              <a:t>Measure desorption flux in vacuum with leak detector</a:t>
            </a:r>
            <a:endParaRPr lang="en-US" sz="1200" dirty="0"/>
          </a:p>
        </p:txBody>
      </p:sp>
      <p:sp>
        <p:nvSpPr>
          <p:cNvPr id="31" name="Freeform: Shape 30">
            <a:extLst>
              <a:ext uri="{FF2B5EF4-FFF2-40B4-BE49-F238E27FC236}">
                <a16:creationId xmlns:a16="http://schemas.microsoft.com/office/drawing/2014/main" id="{9D69D422-21F5-E871-16F0-6C9B5BC07712}"/>
              </a:ext>
            </a:extLst>
          </p:cNvPr>
          <p:cNvSpPr/>
          <p:nvPr/>
        </p:nvSpPr>
        <p:spPr>
          <a:xfrm>
            <a:off x="2075120" y="4871489"/>
            <a:ext cx="2003425" cy="1353928"/>
          </a:xfrm>
          <a:custGeom>
            <a:avLst/>
            <a:gdLst>
              <a:gd name="connsiteX0" fmla="*/ 2003425 w 2003425"/>
              <a:gd name="connsiteY0" fmla="*/ 1353928 h 1353928"/>
              <a:gd name="connsiteX1" fmla="*/ 0 w 2003425"/>
              <a:gd name="connsiteY1" fmla="*/ 1353928 h 1353928"/>
              <a:gd name="connsiteX2" fmla="*/ 0 w 2003425"/>
              <a:gd name="connsiteY2" fmla="*/ 1325353 h 1353928"/>
              <a:gd name="connsiteX3" fmla="*/ 307975 w 2003425"/>
              <a:gd name="connsiteY3" fmla="*/ 1176128 h 1353928"/>
              <a:gd name="connsiteX4" fmla="*/ 860425 w 2003425"/>
              <a:gd name="connsiteY4" fmla="*/ 731628 h 1353928"/>
              <a:gd name="connsiteX5" fmla="*/ 1082675 w 2003425"/>
              <a:gd name="connsiteY5" fmla="*/ 1378 h 1353928"/>
              <a:gd name="connsiteX6" fmla="*/ 1254125 w 2003425"/>
              <a:gd name="connsiteY6" fmla="*/ 547478 h 1353928"/>
              <a:gd name="connsiteX7" fmla="*/ 1346200 w 2003425"/>
              <a:gd name="connsiteY7" fmla="*/ 515728 h 1353928"/>
              <a:gd name="connsiteX8" fmla="*/ 1543050 w 2003425"/>
              <a:gd name="connsiteY8" fmla="*/ 1093578 h 1353928"/>
              <a:gd name="connsiteX9" fmla="*/ 2003425 w 2003425"/>
              <a:gd name="connsiteY9" fmla="*/ 1353928 h 135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03425" h="1353928">
                <a:moveTo>
                  <a:pt x="2003425" y="1353928"/>
                </a:moveTo>
                <a:lnTo>
                  <a:pt x="0" y="1353928"/>
                </a:lnTo>
                <a:lnTo>
                  <a:pt x="0" y="1325353"/>
                </a:lnTo>
                <a:cubicBezTo>
                  <a:pt x="102658" y="1275611"/>
                  <a:pt x="164571" y="1275082"/>
                  <a:pt x="307975" y="1176128"/>
                </a:cubicBezTo>
                <a:cubicBezTo>
                  <a:pt x="451379" y="1077174"/>
                  <a:pt x="731308" y="927420"/>
                  <a:pt x="860425" y="731628"/>
                </a:cubicBezTo>
                <a:cubicBezTo>
                  <a:pt x="989542" y="535836"/>
                  <a:pt x="1017058" y="32070"/>
                  <a:pt x="1082675" y="1378"/>
                </a:cubicBezTo>
                <a:cubicBezTo>
                  <a:pt x="1148292" y="-29314"/>
                  <a:pt x="1210204" y="461753"/>
                  <a:pt x="1254125" y="547478"/>
                </a:cubicBezTo>
                <a:cubicBezTo>
                  <a:pt x="1298046" y="633203"/>
                  <a:pt x="1298046" y="424711"/>
                  <a:pt x="1346200" y="515728"/>
                </a:cubicBezTo>
                <a:cubicBezTo>
                  <a:pt x="1394354" y="606745"/>
                  <a:pt x="1434571" y="954407"/>
                  <a:pt x="1543050" y="1093578"/>
                </a:cubicBezTo>
                <a:cubicBezTo>
                  <a:pt x="1651529" y="1232749"/>
                  <a:pt x="1824302" y="1291751"/>
                  <a:pt x="2003425" y="1353928"/>
                </a:cubicBezTo>
                <a:close/>
              </a:path>
            </a:pathLst>
          </a:custGeom>
          <a:solidFill>
            <a:schemeClr val="bg1">
              <a:lumMod val="75000"/>
              <a:alpha val="26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CuadroTexto 105"/>
          <p:cNvSpPr txBox="1"/>
          <p:nvPr/>
        </p:nvSpPr>
        <p:spPr>
          <a:xfrm>
            <a:off x="1658691" y="5958362"/>
            <a:ext cx="2715134" cy="276999"/>
          </a:xfrm>
          <a:prstGeom prst="rect">
            <a:avLst/>
          </a:prstGeom>
          <a:noFill/>
        </p:spPr>
        <p:txBody>
          <a:bodyPr wrap="square" rtlCol="0">
            <a:spAutoFit/>
          </a:bodyPr>
          <a:lstStyle/>
          <a:p>
            <a:pPr algn="ctr"/>
            <a:r>
              <a:rPr lang="en-US" sz="1200" dirty="0" smtClean="0"/>
              <a:t>Deuterium content</a:t>
            </a:r>
            <a:endParaRPr lang="en-US" sz="1200" dirty="0"/>
          </a:p>
        </p:txBody>
      </p:sp>
      <p:sp>
        <p:nvSpPr>
          <p:cNvPr id="32" name="Freeform: Shape 31">
            <a:extLst>
              <a:ext uri="{FF2B5EF4-FFF2-40B4-BE49-F238E27FC236}">
                <a16:creationId xmlns:a16="http://schemas.microsoft.com/office/drawing/2014/main" id="{96CF7C85-2B49-273A-A45B-E3413E4BFDC5}"/>
              </a:ext>
            </a:extLst>
          </p:cNvPr>
          <p:cNvSpPr/>
          <p:nvPr/>
        </p:nvSpPr>
        <p:spPr>
          <a:xfrm>
            <a:off x="2064186" y="4413762"/>
            <a:ext cx="2012763" cy="1798320"/>
          </a:xfrm>
          <a:custGeom>
            <a:avLst/>
            <a:gdLst>
              <a:gd name="connsiteX0" fmla="*/ 0 w 2042160"/>
              <a:gd name="connsiteY0" fmla="*/ 1798320 h 1798320"/>
              <a:gd name="connsiteX1" fmla="*/ 1661160 w 2042160"/>
              <a:gd name="connsiteY1" fmla="*/ 0 h 1798320"/>
              <a:gd name="connsiteX2" fmla="*/ 2042160 w 2042160"/>
              <a:gd name="connsiteY2" fmla="*/ 0 h 1798320"/>
            </a:gdLst>
            <a:ahLst/>
            <a:cxnLst>
              <a:cxn ang="0">
                <a:pos x="connsiteX0" y="connsiteY0"/>
              </a:cxn>
              <a:cxn ang="0">
                <a:pos x="connsiteX1" y="connsiteY1"/>
              </a:cxn>
              <a:cxn ang="0">
                <a:pos x="connsiteX2" y="connsiteY2"/>
              </a:cxn>
            </a:cxnLst>
            <a:rect l="l" t="t" r="r" b="b"/>
            <a:pathLst>
              <a:path w="2042160" h="1798320">
                <a:moveTo>
                  <a:pt x="0" y="1798320"/>
                </a:moveTo>
                <a:lnTo>
                  <a:pt x="1661160" y="0"/>
                </a:lnTo>
                <a:lnTo>
                  <a:pt x="2042160" y="0"/>
                </a:lnTo>
              </a:path>
            </a:pathLst>
          </a:cu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 name="Conector recto de flecha 37">
            <a:extLst>
              <a:ext uri="{FF2B5EF4-FFF2-40B4-BE49-F238E27FC236}">
                <a16:creationId xmlns:a16="http://schemas.microsoft.com/office/drawing/2014/main" id="{4AA4EC1A-9D5B-91D9-8239-0CB20ABDB078}"/>
              </a:ext>
            </a:extLst>
          </p:cNvPr>
          <p:cNvCxnSpPr>
            <a:cxnSpLocks/>
          </p:cNvCxnSpPr>
          <p:nvPr/>
        </p:nvCxnSpPr>
        <p:spPr>
          <a:xfrm>
            <a:off x="2059424" y="6226003"/>
            <a:ext cx="213238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CuadroTexto 42">
            <a:extLst>
              <a:ext uri="{FF2B5EF4-FFF2-40B4-BE49-F238E27FC236}">
                <a16:creationId xmlns:a16="http://schemas.microsoft.com/office/drawing/2014/main" id="{3729DDD1-C74B-9331-E516-03E65317CB0B}"/>
              </a:ext>
            </a:extLst>
          </p:cNvPr>
          <p:cNvSpPr txBox="1"/>
          <p:nvPr/>
        </p:nvSpPr>
        <p:spPr>
          <a:xfrm>
            <a:off x="4121964" y="6027416"/>
            <a:ext cx="261610" cy="369332"/>
          </a:xfrm>
          <a:prstGeom prst="rect">
            <a:avLst/>
          </a:prstGeom>
          <a:noFill/>
        </p:spPr>
        <p:txBody>
          <a:bodyPr wrap="none" rtlCol="0">
            <a:spAutoFit/>
          </a:bodyPr>
          <a:lstStyle/>
          <a:p>
            <a:r>
              <a:rPr lang="en-US" i="1" dirty="0" smtClean="0"/>
              <a:t>t</a:t>
            </a:r>
            <a:endParaRPr lang="en-US" i="1" dirty="0"/>
          </a:p>
        </p:txBody>
      </p:sp>
      <p:sp>
        <p:nvSpPr>
          <p:cNvPr id="36" name="Title 96">
            <a:extLst>
              <a:ext uri="{FF2B5EF4-FFF2-40B4-BE49-F238E27FC236}">
                <a16:creationId xmlns:a16="http://schemas.microsoft.com/office/drawing/2014/main" id="{3C61DE69-7D27-4ADF-831E-439F8D740DE8}"/>
              </a:ext>
            </a:extLst>
          </p:cNvPr>
          <p:cNvSpPr>
            <a:spLocks noGrp="1"/>
          </p:cNvSpPr>
          <p:nvPr>
            <p:ph type="title"/>
          </p:nvPr>
        </p:nvSpPr>
        <p:spPr>
          <a:xfrm>
            <a:off x="107504" y="81743"/>
            <a:ext cx="8424936" cy="457200"/>
          </a:xfrm>
          <a:prstGeom prst="rect">
            <a:avLst/>
          </a:prstGeom>
        </p:spPr>
        <p:txBody>
          <a:bodyPr/>
          <a:lstStyle/>
          <a:p>
            <a:r>
              <a:rPr lang="en-US" sz="2600" dirty="0" smtClean="0"/>
              <a:t>Next experiment: Test D injection and measure D content</a:t>
            </a:r>
            <a:endParaRPr lang="en-US" sz="2600" dirty="0"/>
          </a:p>
        </p:txBody>
      </p:sp>
      <p:pic>
        <p:nvPicPr>
          <p:cNvPr id="37" name="Imagen 36"/>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11000" contrast="7000"/>
                    </a14:imgEffect>
                  </a14:imgLayer>
                </a14:imgProps>
              </a:ext>
              <a:ext uri="{28A0092B-C50C-407E-A947-70E740481C1C}">
                <a14:useLocalDpi xmlns:a14="http://schemas.microsoft.com/office/drawing/2010/main" val="0"/>
              </a:ext>
            </a:extLst>
          </a:blip>
          <a:srcRect l="11474" t="13331" r="23070" b="9466"/>
          <a:stretch/>
        </p:blipFill>
        <p:spPr>
          <a:xfrm rot="5400000">
            <a:off x="5717826" y="2688805"/>
            <a:ext cx="892116" cy="792992"/>
          </a:xfrm>
          <a:prstGeom prst="rect">
            <a:avLst/>
          </a:prstGeom>
          <a:ln w="12700">
            <a:solidFill>
              <a:schemeClr val="bg1">
                <a:lumMod val="95000"/>
              </a:schemeClr>
            </a:solidFill>
          </a:ln>
        </p:spPr>
      </p:pic>
      <p:cxnSp>
        <p:nvCxnSpPr>
          <p:cNvPr id="11" name="Conector recto de flecha 10"/>
          <p:cNvCxnSpPr/>
          <p:nvPr/>
        </p:nvCxnSpPr>
        <p:spPr>
          <a:xfrm flipH="1" flipV="1">
            <a:off x="6198730" y="2492896"/>
            <a:ext cx="1" cy="137254"/>
          </a:xfrm>
          <a:prstGeom prst="straightConnector1">
            <a:avLst/>
          </a:prstGeom>
          <a:ln w="12700">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ector recto de flecha 43"/>
          <p:cNvCxnSpPr/>
          <p:nvPr/>
        </p:nvCxnSpPr>
        <p:spPr>
          <a:xfrm flipH="1">
            <a:off x="6560380" y="3134206"/>
            <a:ext cx="614630" cy="6762"/>
          </a:xfrm>
          <a:prstGeom prst="straightConnector1">
            <a:avLst/>
          </a:prstGeom>
          <a:ln w="12700">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CuadroTexto 1"/>
          <p:cNvSpPr txBox="1"/>
          <p:nvPr/>
        </p:nvSpPr>
        <p:spPr>
          <a:xfrm>
            <a:off x="107504" y="698274"/>
            <a:ext cx="4266321" cy="338554"/>
          </a:xfrm>
          <a:prstGeom prst="rect">
            <a:avLst/>
          </a:prstGeom>
          <a:noFill/>
        </p:spPr>
        <p:txBody>
          <a:bodyPr wrap="square" rtlCol="0">
            <a:spAutoFit/>
          </a:bodyPr>
          <a:lstStyle/>
          <a:p>
            <a:r>
              <a:rPr lang="en-US" sz="1600" b="1" dirty="0" smtClean="0"/>
              <a:t>Testing of deuterium injection system:</a:t>
            </a:r>
          </a:p>
        </p:txBody>
      </p:sp>
      <p:sp>
        <p:nvSpPr>
          <p:cNvPr id="33" name="CuadroTexto 32"/>
          <p:cNvSpPr txBox="1"/>
          <p:nvPr/>
        </p:nvSpPr>
        <p:spPr>
          <a:xfrm>
            <a:off x="150443" y="2360252"/>
            <a:ext cx="3685881" cy="338554"/>
          </a:xfrm>
          <a:prstGeom prst="rect">
            <a:avLst/>
          </a:prstGeom>
          <a:noFill/>
        </p:spPr>
        <p:txBody>
          <a:bodyPr wrap="none" rtlCol="0">
            <a:spAutoFit/>
          </a:bodyPr>
          <a:lstStyle/>
          <a:p>
            <a:r>
              <a:rPr lang="en-US" sz="1600" b="1" dirty="0" smtClean="0"/>
              <a:t>Measuring D concentration in Li samples:</a:t>
            </a:r>
          </a:p>
        </p:txBody>
      </p:sp>
      <p:sp>
        <p:nvSpPr>
          <p:cNvPr id="7" name="CuadroTexto 6"/>
          <p:cNvSpPr txBox="1"/>
          <p:nvPr/>
        </p:nvSpPr>
        <p:spPr>
          <a:xfrm>
            <a:off x="326472" y="955398"/>
            <a:ext cx="4179818" cy="1384995"/>
          </a:xfrm>
          <a:prstGeom prst="rect">
            <a:avLst/>
          </a:prstGeom>
          <a:noFill/>
        </p:spPr>
        <p:txBody>
          <a:bodyPr wrap="square" rtlCol="0">
            <a:spAutoFit/>
          </a:bodyPr>
          <a:lstStyle/>
          <a:p>
            <a:pPr marL="342900" indent="-342900">
              <a:lnSpc>
                <a:spcPct val="150000"/>
              </a:lnSpc>
              <a:buFont typeface="+mj-lt"/>
              <a:buAutoNum type="arabicPeriod"/>
            </a:pPr>
            <a:r>
              <a:rPr lang="en-US" sz="1400" dirty="0" smtClean="0"/>
              <a:t>In </a:t>
            </a:r>
            <a:r>
              <a:rPr lang="en-US" sz="1400" dirty="0"/>
              <a:t>a next </a:t>
            </a:r>
            <a:r>
              <a:rPr lang="en-US" sz="1400" dirty="0" smtClean="0"/>
              <a:t>experiment, </a:t>
            </a:r>
            <a:r>
              <a:rPr lang="en-US" sz="1400" dirty="0"/>
              <a:t>the </a:t>
            </a:r>
            <a:r>
              <a:rPr lang="en-US" sz="1400" dirty="0" smtClean="0"/>
              <a:t>Li </a:t>
            </a:r>
            <a:r>
              <a:rPr lang="en-US" sz="1400" dirty="0"/>
              <a:t>will be loaded with </a:t>
            </a:r>
            <a:r>
              <a:rPr lang="en-US" sz="1400" dirty="0" smtClean="0"/>
              <a:t>D.</a:t>
            </a:r>
            <a:endParaRPr lang="en-US" sz="600" dirty="0" smtClean="0"/>
          </a:p>
          <a:p>
            <a:pPr marL="342900" indent="-342900">
              <a:lnSpc>
                <a:spcPct val="150000"/>
              </a:lnSpc>
              <a:buFont typeface="+mj-lt"/>
              <a:buAutoNum type="arabicPeriod"/>
            </a:pPr>
            <a:r>
              <a:rPr lang="en-US" sz="1400" dirty="0" smtClean="0"/>
              <a:t>A lithium sample will be extracted.</a:t>
            </a:r>
          </a:p>
          <a:p>
            <a:pPr marL="342900" indent="-342900">
              <a:lnSpc>
                <a:spcPct val="150000"/>
              </a:lnSpc>
              <a:buFont typeface="+mj-lt"/>
              <a:buAutoNum type="arabicPeriod"/>
            </a:pPr>
            <a:r>
              <a:rPr lang="en-US" sz="1400" dirty="0" smtClean="0"/>
              <a:t>The Li will be pumped through trap several times.</a:t>
            </a:r>
          </a:p>
          <a:p>
            <a:pPr marL="342900" indent="-342900">
              <a:lnSpc>
                <a:spcPct val="150000"/>
              </a:lnSpc>
              <a:buFont typeface="+mj-lt"/>
              <a:buAutoNum type="arabicPeriod"/>
            </a:pPr>
            <a:r>
              <a:rPr lang="en-US" sz="1400" dirty="0" smtClean="0"/>
              <a:t>Another lithium sample will be extracted.</a:t>
            </a:r>
            <a:endParaRPr lang="en-US" sz="1400" dirty="0"/>
          </a:p>
        </p:txBody>
      </p:sp>
      <p:sp>
        <p:nvSpPr>
          <p:cNvPr id="34" name="CuadroTexto 33"/>
          <p:cNvSpPr txBox="1"/>
          <p:nvPr/>
        </p:nvSpPr>
        <p:spPr>
          <a:xfrm>
            <a:off x="326472" y="2718666"/>
            <a:ext cx="4179818" cy="738664"/>
          </a:xfrm>
          <a:prstGeom prst="rect">
            <a:avLst/>
          </a:prstGeom>
          <a:noFill/>
        </p:spPr>
        <p:txBody>
          <a:bodyPr wrap="square" rtlCol="0">
            <a:spAutoFit/>
          </a:bodyPr>
          <a:lstStyle/>
          <a:p>
            <a:r>
              <a:rPr lang="en-US" sz="1400" b="1" dirty="0" smtClean="0"/>
              <a:t>Alternative 1: </a:t>
            </a:r>
            <a:r>
              <a:rPr lang="en-US" sz="1400" dirty="0" smtClean="0"/>
              <a:t>Extracted samples will be analyzed on their Li concentration by TDS by plugging the sampler to the TDS branch.</a:t>
            </a:r>
          </a:p>
        </p:txBody>
      </p:sp>
      <p:sp>
        <p:nvSpPr>
          <p:cNvPr id="40" name="CuadroTexto 39"/>
          <p:cNvSpPr txBox="1"/>
          <p:nvPr/>
        </p:nvSpPr>
        <p:spPr>
          <a:xfrm>
            <a:off x="326472" y="3460041"/>
            <a:ext cx="4179818" cy="523220"/>
          </a:xfrm>
          <a:prstGeom prst="rect">
            <a:avLst/>
          </a:prstGeom>
          <a:noFill/>
        </p:spPr>
        <p:txBody>
          <a:bodyPr wrap="square" rtlCol="0">
            <a:spAutoFit/>
          </a:bodyPr>
          <a:lstStyle/>
          <a:p>
            <a:r>
              <a:rPr lang="en-US" sz="1400" b="1" dirty="0" smtClean="0"/>
              <a:t>Alternative </a:t>
            </a:r>
            <a:r>
              <a:rPr lang="en-US" sz="1400" b="1" dirty="0" smtClean="0"/>
              <a:t>2: </a:t>
            </a:r>
            <a:r>
              <a:rPr lang="en-US" sz="1400" dirty="0" smtClean="0"/>
              <a:t>Samples will be dropped into container and analyzed by the chemical dissolution method.</a:t>
            </a:r>
          </a:p>
        </p:txBody>
      </p:sp>
    </p:spTree>
    <p:extLst>
      <p:ext uri="{BB962C8B-B14F-4D97-AF65-F5344CB8AC3E}">
        <p14:creationId xmlns:p14="http://schemas.microsoft.com/office/powerpoint/2010/main" val="2960417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
            <a:extLst>
              <a:ext uri="{FF2B5EF4-FFF2-40B4-BE49-F238E27FC236}">
                <a16:creationId xmlns:a16="http://schemas.microsoft.com/office/drawing/2014/main" id="{391E7D5F-287F-B34B-D1FD-3C8AF813BFC7}"/>
              </a:ext>
            </a:extLst>
          </p:cNvPr>
          <p:cNvPicPr>
            <a:picLocks noChangeAspect="1"/>
          </p:cNvPicPr>
          <p:nvPr/>
        </p:nvPicPr>
        <p:blipFill>
          <a:blip r:embed="rId3"/>
          <a:stretch>
            <a:fillRect/>
          </a:stretch>
        </p:blipFill>
        <p:spPr>
          <a:xfrm>
            <a:off x="147500" y="1020868"/>
            <a:ext cx="4463579" cy="4535139"/>
          </a:xfrm>
          <a:prstGeom prst="rect">
            <a:avLst/>
          </a:prstGeom>
        </p:spPr>
      </p:pic>
      <p:sp>
        <p:nvSpPr>
          <p:cNvPr id="58" name="CuadroTexto 14">
            <a:extLst>
              <a:ext uri="{FF2B5EF4-FFF2-40B4-BE49-F238E27FC236}">
                <a16:creationId xmlns:a16="http://schemas.microsoft.com/office/drawing/2014/main" id="{CB4D4D58-D015-51FD-D301-98D5F931DDCF}"/>
              </a:ext>
            </a:extLst>
          </p:cNvPr>
          <p:cNvSpPr txBox="1"/>
          <p:nvPr/>
        </p:nvSpPr>
        <p:spPr>
          <a:xfrm>
            <a:off x="129390" y="697157"/>
            <a:ext cx="8784976" cy="338554"/>
          </a:xfrm>
          <a:prstGeom prst="rect">
            <a:avLst/>
          </a:prstGeom>
          <a:noFill/>
        </p:spPr>
        <p:txBody>
          <a:bodyPr wrap="square" rtlCol="0">
            <a:spAutoFit/>
          </a:bodyPr>
          <a:lstStyle/>
          <a:p>
            <a:pPr marL="285750" indent="-285750">
              <a:buFont typeface="Arial" panose="020B0604020202020204" pitchFamily="34" charset="0"/>
              <a:buChar char="•"/>
            </a:pPr>
            <a:r>
              <a:rPr lang="en-US" sz="1600" dirty="0"/>
              <a:t>EcosimPro model of LYDER lithium branch </a:t>
            </a:r>
            <a:r>
              <a:rPr lang="en-US" sz="1600" dirty="0" smtClean="0"/>
              <a:t>was created  to simulate concentration decrease.</a:t>
            </a:r>
            <a:endParaRPr lang="en-US" sz="1600" dirty="0"/>
          </a:p>
        </p:txBody>
      </p:sp>
      <p:pic>
        <p:nvPicPr>
          <p:cNvPr id="60" name="Imagen 59"/>
          <p:cNvPicPr>
            <a:picLocks noChangeAspect="1"/>
          </p:cNvPicPr>
          <p:nvPr/>
        </p:nvPicPr>
        <p:blipFill>
          <a:blip r:embed="rId4"/>
          <a:stretch>
            <a:fillRect/>
          </a:stretch>
        </p:blipFill>
        <p:spPr>
          <a:xfrm>
            <a:off x="5580112" y="3591673"/>
            <a:ext cx="3099372" cy="977439"/>
          </a:xfrm>
          <a:prstGeom prst="rect">
            <a:avLst/>
          </a:prstGeom>
          <a:ln w="15875">
            <a:noFill/>
          </a:ln>
        </p:spPr>
      </p:pic>
      <mc:AlternateContent xmlns:mc="http://schemas.openxmlformats.org/markup-compatibility/2006" xmlns:a14="http://schemas.microsoft.com/office/drawing/2010/main">
        <mc:Choice Requires="a14">
          <p:sp>
            <p:nvSpPr>
              <p:cNvPr id="61" name="CuadroTexto 60"/>
              <p:cNvSpPr txBox="1"/>
              <p:nvPr/>
            </p:nvSpPr>
            <p:spPr>
              <a:xfrm>
                <a:off x="1553152" y="1436493"/>
                <a:ext cx="677941" cy="42768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s-ES" sz="2000" i="1" smtClean="0">
                              <a:latin typeface="Cambria Math" panose="02040503050406030204" pitchFamily="18" charset="0"/>
                            </a:rPr>
                          </m:ctrlPr>
                        </m:sSubSupPr>
                        <m:e>
                          <m:r>
                            <a:rPr lang="es-ES" sz="2000" b="0" i="1" smtClean="0">
                              <a:latin typeface="Cambria Math" panose="02040503050406030204" pitchFamily="18" charset="0"/>
                            </a:rPr>
                            <m:t>𝑐</m:t>
                          </m:r>
                        </m:e>
                        <m:sub>
                          <m:r>
                            <m:rPr>
                              <m:sty m:val="p"/>
                            </m:rPr>
                            <a:rPr lang="es-ES" sz="2000" b="0" i="0" smtClean="0">
                              <a:latin typeface="Cambria Math" panose="02040503050406030204" pitchFamily="18" charset="0"/>
                            </a:rPr>
                            <m:t>init</m:t>
                          </m:r>
                        </m:sub>
                        <m:sup>
                          <m:r>
                            <m:rPr>
                              <m:sty m:val="p"/>
                            </m:rPr>
                            <a:rPr lang="es-ES" sz="2000" b="0" i="0" smtClean="0">
                              <a:latin typeface="Cambria Math" panose="02040503050406030204" pitchFamily="18" charset="0"/>
                            </a:rPr>
                            <m:t>Li</m:t>
                          </m:r>
                        </m:sup>
                      </m:sSubSup>
                    </m:oMath>
                  </m:oMathPara>
                </a14:m>
                <a:endParaRPr lang="es-ES" sz="2000" dirty="0"/>
              </a:p>
            </p:txBody>
          </p:sp>
        </mc:Choice>
        <mc:Fallback xmlns="">
          <p:sp>
            <p:nvSpPr>
              <p:cNvPr id="61" name="CuadroTexto 60"/>
              <p:cNvSpPr txBox="1">
                <a:spLocks noRot="1" noChangeAspect="1" noMove="1" noResize="1" noEditPoints="1" noAdjustHandles="1" noChangeArrowheads="1" noChangeShapeType="1" noTextEdit="1"/>
              </p:cNvSpPr>
              <p:nvPr/>
            </p:nvSpPr>
            <p:spPr>
              <a:xfrm>
                <a:off x="1553152" y="1436493"/>
                <a:ext cx="677941" cy="427681"/>
              </a:xfrm>
              <a:prstGeom prst="rect">
                <a:avLst/>
              </a:prstGeom>
              <a:blipFill>
                <a:blip r:embed="rId5"/>
                <a:stretch>
                  <a:fillRect b="-42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2" name="CuadroTexto 61"/>
              <p:cNvSpPr txBox="1"/>
              <p:nvPr/>
            </p:nvSpPr>
            <p:spPr>
              <a:xfrm>
                <a:off x="2843808" y="2398774"/>
                <a:ext cx="584967" cy="44454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s-ES" sz="2000" i="1" smtClean="0">
                              <a:latin typeface="Cambria Math" panose="02040503050406030204" pitchFamily="18" charset="0"/>
                            </a:rPr>
                          </m:ctrlPr>
                        </m:sSubSupPr>
                        <m:e>
                          <m:r>
                            <a:rPr lang="es-ES" sz="2000" b="0" i="1" smtClean="0">
                              <a:latin typeface="Cambria Math" panose="02040503050406030204" pitchFamily="18" charset="0"/>
                            </a:rPr>
                            <m:t>𝑐</m:t>
                          </m:r>
                        </m:e>
                        <m:sub>
                          <m:r>
                            <m:rPr>
                              <m:sty m:val="p"/>
                            </m:rPr>
                            <a:rPr lang="es-ES" sz="2000" b="0" i="0" smtClean="0">
                              <a:latin typeface="Cambria Math" panose="02040503050406030204" pitchFamily="18" charset="0"/>
                            </a:rPr>
                            <m:t>eq</m:t>
                          </m:r>
                        </m:sub>
                        <m:sup>
                          <m:r>
                            <m:rPr>
                              <m:sty m:val="p"/>
                            </m:rPr>
                            <a:rPr lang="es-ES" sz="2000" b="0" i="0" smtClean="0">
                              <a:latin typeface="Cambria Math" panose="02040503050406030204" pitchFamily="18" charset="0"/>
                            </a:rPr>
                            <m:t>Li</m:t>
                          </m:r>
                        </m:sup>
                      </m:sSubSup>
                    </m:oMath>
                  </m:oMathPara>
                </a14:m>
                <a:endParaRPr lang="es-ES" sz="2000" dirty="0"/>
              </a:p>
            </p:txBody>
          </p:sp>
        </mc:Choice>
        <mc:Fallback xmlns="">
          <p:sp>
            <p:nvSpPr>
              <p:cNvPr id="62" name="CuadroTexto 61"/>
              <p:cNvSpPr txBox="1">
                <a:spLocks noRot="1" noChangeAspect="1" noMove="1" noResize="1" noEditPoints="1" noAdjustHandles="1" noChangeArrowheads="1" noChangeShapeType="1" noTextEdit="1"/>
              </p:cNvSpPr>
              <p:nvPr/>
            </p:nvSpPr>
            <p:spPr>
              <a:xfrm>
                <a:off x="2843808" y="2398774"/>
                <a:ext cx="584967" cy="444545"/>
              </a:xfrm>
              <a:prstGeom prst="rect">
                <a:avLst/>
              </a:prstGeom>
              <a:blipFill>
                <a:blip r:embed="rId6"/>
                <a:stretch>
                  <a:fillRect b="-4110"/>
                </a:stretch>
              </a:blipFill>
            </p:spPr>
            <p:txBody>
              <a:bodyPr/>
              <a:lstStyle/>
              <a:p>
                <a:r>
                  <a:rPr lang="es-ES">
                    <a:noFill/>
                  </a:rPr>
                  <a:t> </a:t>
                </a:r>
              </a:p>
            </p:txBody>
          </p:sp>
        </mc:Fallback>
      </mc:AlternateContent>
      <p:cxnSp>
        <p:nvCxnSpPr>
          <p:cNvPr id="63" name="Conector recto de flecha 62"/>
          <p:cNvCxnSpPr/>
          <p:nvPr/>
        </p:nvCxnSpPr>
        <p:spPr>
          <a:xfrm flipH="1">
            <a:off x="966844" y="1748561"/>
            <a:ext cx="586308"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5" name="Conector recto de flecha 64"/>
          <p:cNvCxnSpPr/>
          <p:nvPr/>
        </p:nvCxnSpPr>
        <p:spPr>
          <a:xfrm>
            <a:off x="3337085" y="2866823"/>
            <a:ext cx="475855" cy="43178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66" name="Elipse 65"/>
          <p:cNvSpPr/>
          <p:nvPr/>
        </p:nvSpPr>
        <p:spPr>
          <a:xfrm>
            <a:off x="7298075" y="3429000"/>
            <a:ext cx="819136" cy="1256282"/>
          </a:xfrm>
          <a:prstGeom prst="ellipse">
            <a:avLst/>
          </a:prstGeom>
          <a:noFill/>
          <a:ln w="158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CuadroTexto 66"/>
          <p:cNvSpPr txBox="1"/>
          <p:nvPr/>
        </p:nvSpPr>
        <p:spPr>
          <a:xfrm>
            <a:off x="4712140" y="4919168"/>
            <a:ext cx="4161876" cy="338554"/>
          </a:xfrm>
          <a:prstGeom prst="rect">
            <a:avLst/>
          </a:prstGeom>
          <a:noFill/>
        </p:spPr>
        <p:txBody>
          <a:bodyPr wrap="square" rtlCol="0">
            <a:spAutoFit/>
          </a:bodyPr>
          <a:lstStyle/>
          <a:p>
            <a:r>
              <a:rPr lang="es-ES" sz="1600" dirty="0" err="1" smtClean="0"/>
              <a:t>Only</a:t>
            </a:r>
            <a:r>
              <a:rPr lang="es-ES" sz="1600" dirty="0" smtClean="0"/>
              <a:t> ratio of </a:t>
            </a:r>
            <a:r>
              <a:rPr lang="es-ES" sz="1600" dirty="0" err="1" smtClean="0"/>
              <a:t>concentrations</a:t>
            </a:r>
            <a:r>
              <a:rPr lang="es-ES" sz="1600" dirty="0" smtClean="0"/>
              <a:t> </a:t>
            </a:r>
            <a:r>
              <a:rPr lang="es-ES" sz="1600" dirty="0" err="1" smtClean="0"/>
              <a:t>must</a:t>
            </a:r>
            <a:r>
              <a:rPr lang="es-ES" sz="1600" dirty="0" smtClean="0"/>
              <a:t> be </a:t>
            </a:r>
            <a:r>
              <a:rPr lang="es-ES" sz="1600" dirty="0" err="1" smtClean="0"/>
              <a:t>measured</a:t>
            </a:r>
            <a:r>
              <a:rPr lang="es-ES" sz="1600" dirty="0" smtClean="0"/>
              <a:t>!</a:t>
            </a:r>
            <a:endParaRPr lang="es-ES" sz="1600" dirty="0"/>
          </a:p>
        </p:txBody>
      </p:sp>
      <p:sp>
        <p:nvSpPr>
          <p:cNvPr id="68" name="CuadroTexto 67"/>
          <p:cNvSpPr txBox="1"/>
          <p:nvPr/>
        </p:nvSpPr>
        <p:spPr>
          <a:xfrm>
            <a:off x="4664797" y="2904632"/>
            <a:ext cx="4153522" cy="615553"/>
          </a:xfrm>
          <a:prstGeom prst="rect">
            <a:avLst/>
          </a:prstGeom>
          <a:noFill/>
        </p:spPr>
        <p:txBody>
          <a:bodyPr wrap="square" rtlCol="0">
            <a:spAutoFit/>
          </a:bodyPr>
          <a:lstStyle/>
          <a:p>
            <a:r>
              <a:rPr lang="es-ES" sz="1700" b="1" dirty="0" err="1" smtClean="0"/>
              <a:t>Measurement</a:t>
            </a:r>
            <a:r>
              <a:rPr lang="es-ES" sz="1700" b="1" dirty="0" smtClean="0"/>
              <a:t> of temperatura-</a:t>
            </a:r>
            <a:r>
              <a:rPr lang="es-ES" sz="1700" b="1" dirty="0" err="1" smtClean="0"/>
              <a:t>dependent</a:t>
            </a:r>
            <a:endParaRPr lang="es-ES" sz="1700" b="1" dirty="0" smtClean="0"/>
          </a:p>
          <a:p>
            <a:r>
              <a:rPr lang="es-ES" sz="1700" b="1" dirty="0" err="1" smtClean="0"/>
              <a:t>dissociation</a:t>
            </a:r>
            <a:r>
              <a:rPr lang="es-ES" sz="1700" b="1" dirty="0" smtClean="0"/>
              <a:t> </a:t>
            </a:r>
            <a:r>
              <a:rPr lang="es-ES" sz="1700" b="1" dirty="0" err="1" smtClean="0"/>
              <a:t>coefficient</a:t>
            </a:r>
            <a:r>
              <a:rPr lang="es-ES" sz="1700" b="1" dirty="0" smtClean="0"/>
              <a:t> K</a:t>
            </a:r>
            <a:r>
              <a:rPr lang="es-ES" sz="1700" b="1" baseline="-25000" dirty="0" smtClean="0"/>
              <a:t>D </a:t>
            </a:r>
            <a:r>
              <a:rPr lang="es-ES" sz="1700" b="1" dirty="0" smtClean="0"/>
              <a:t>:</a:t>
            </a:r>
            <a:endParaRPr lang="es-ES" sz="1700" b="1" dirty="0"/>
          </a:p>
        </p:txBody>
      </p:sp>
      <p:pic>
        <p:nvPicPr>
          <p:cNvPr id="69" name="Imagen 68"/>
          <p:cNvPicPr>
            <a:picLocks noChangeAspect="1"/>
          </p:cNvPicPr>
          <p:nvPr/>
        </p:nvPicPr>
        <p:blipFill>
          <a:blip r:embed="rId7"/>
          <a:stretch>
            <a:fillRect/>
          </a:stretch>
        </p:blipFill>
        <p:spPr>
          <a:xfrm>
            <a:off x="6167916" y="1890850"/>
            <a:ext cx="2541855" cy="788970"/>
          </a:xfrm>
          <a:prstGeom prst="rect">
            <a:avLst/>
          </a:prstGeom>
        </p:spPr>
      </p:pic>
      <p:sp>
        <p:nvSpPr>
          <p:cNvPr id="70" name="CuadroTexto 69"/>
          <p:cNvSpPr txBox="1"/>
          <p:nvPr/>
        </p:nvSpPr>
        <p:spPr>
          <a:xfrm>
            <a:off x="4640392" y="1255243"/>
            <a:ext cx="4219056" cy="584775"/>
          </a:xfrm>
          <a:prstGeom prst="rect">
            <a:avLst/>
          </a:prstGeom>
          <a:noFill/>
        </p:spPr>
        <p:txBody>
          <a:bodyPr wrap="square" rtlCol="0">
            <a:spAutoFit/>
          </a:bodyPr>
          <a:lstStyle/>
          <a:p>
            <a:r>
              <a:rPr lang="es-ES" sz="1600" b="1" dirty="0" err="1" smtClean="0"/>
              <a:t>Minimum</a:t>
            </a:r>
            <a:r>
              <a:rPr lang="es-ES" sz="1600" b="1" dirty="0" smtClean="0"/>
              <a:t> </a:t>
            </a:r>
            <a:r>
              <a:rPr lang="es-ES" sz="1600" b="1" dirty="0" err="1" smtClean="0"/>
              <a:t>required</a:t>
            </a:r>
            <a:r>
              <a:rPr lang="es-ES" sz="1600" b="1" dirty="0" smtClean="0"/>
              <a:t> Y </a:t>
            </a:r>
            <a:r>
              <a:rPr lang="es-ES" sz="1600" b="1" dirty="0" err="1" smtClean="0"/>
              <a:t>mass</a:t>
            </a:r>
            <a:r>
              <a:rPr lang="es-ES" sz="1600" b="1" dirty="0" smtClean="0"/>
              <a:t> </a:t>
            </a:r>
            <a:r>
              <a:rPr lang="es-ES" sz="1600" b="1" dirty="0" err="1" smtClean="0"/>
              <a:t>for</a:t>
            </a:r>
            <a:r>
              <a:rPr lang="es-ES" sz="1600" b="1" dirty="0"/>
              <a:t> </a:t>
            </a:r>
            <a:r>
              <a:rPr lang="es-ES" sz="1600" b="1" dirty="0" smtClean="0"/>
              <a:t>H-</a:t>
            </a:r>
            <a:r>
              <a:rPr lang="es-ES" sz="1600" b="1" dirty="0" err="1" smtClean="0"/>
              <a:t>trap</a:t>
            </a:r>
            <a:r>
              <a:rPr lang="es-ES" sz="1600" b="1" dirty="0" smtClean="0"/>
              <a:t> </a:t>
            </a:r>
            <a:r>
              <a:rPr lang="es-ES" sz="1600" b="1" dirty="0" err="1" smtClean="0"/>
              <a:t>during</a:t>
            </a:r>
            <a:r>
              <a:rPr lang="es-ES" sz="1600" b="1" dirty="0" smtClean="0"/>
              <a:t> DONES </a:t>
            </a:r>
            <a:r>
              <a:rPr lang="es-ES" sz="1600" b="1" dirty="0" err="1" smtClean="0"/>
              <a:t>operation</a:t>
            </a:r>
            <a:r>
              <a:rPr lang="es-ES" sz="1600" b="1" dirty="0" smtClean="0"/>
              <a:t> </a:t>
            </a:r>
            <a:r>
              <a:rPr lang="es-ES" sz="1600" b="1" dirty="0" err="1" smtClean="0"/>
              <a:t>if</a:t>
            </a:r>
            <a:r>
              <a:rPr lang="es-ES" sz="1600" b="1" dirty="0" smtClean="0"/>
              <a:t> </a:t>
            </a:r>
            <a:r>
              <a:rPr lang="es-ES" sz="1600" b="1" dirty="0" err="1" smtClean="0"/>
              <a:t>replacement</a:t>
            </a:r>
            <a:r>
              <a:rPr lang="es-ES" sz="1600" b="1" dirty="0" smtClean="0"/>
              <a:t> </a:t>
            </a:r>
            <a:r>
              <a:rPr lang="es-ES" sz="1600" b="1" dirty="0" err="1" smtClean="0"/>
              <a:t>rate</a:t>
            </a:r>
            <a:r>
              <a:rPr lang="es-ES" sz="1600" b="1" dirty="0" smtClean="0"/>
              <a:t> 28 </a:t>
            </a:r>
            <a:r>
              <a:rPr lang="es-ES" sz="1600" b="1" dirty="0" err="1" smtClean="0"/>
              <a:t>days</a:t>
            </a:r>
            <a:r>
              <a:rPr lang="es-ES" sz="1600" b="1" dirty="0" smtClean="0"/>
              <a:t>:</a:t>
            </a:r>
            <a:endParaRPr lang="es-ES" sz="1600" b="1" dirty="0"/>
          </a:p>
        </p:txBody>
      </p:sp>
      <p:cxnSp>
        <p:nvCxnSpPr>
          <p:cNvPr id="71" name="Conector recto de flecha 70"/>
          <p:cNvCxnSpPr/>
          <p:nvPr/>
        </p:nvCxnSpPr>
        <p:spPr>
          <a:xfrm flipV="1">
            <a:off x="7700156" y="4730276"/>
            <a:ext cx="0" cy="19668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Rectángulo 71"/>
          <p:cNvSpPr/>
          <p:nvPr/>
        </p:nvSpPr>
        <p:spPr>
          <a:xfrm>
            <a:off x="4629188" y="1211579"/>
            <a:ext cx="4256093" cy="1513879"/>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3" name="CuadroTexto 72"/>
          <p:cNvSpPr txBox="1"/>
          <p:nvPr/>
        </p:nvSpPr>
        <p:spPr>
          <a:xfrm>
            <a:off x="215008" y="5537106"/>
            <a:ext cx="8928992" cy="861774"/>
          </a:xfrm>
          <a:prstGeom prst="rect">
            <a:avLst/>
          </a:prstGeom>
          <a:noFill/>
        </p:spPr>
        <p:txBody>
          <a:bodyPr wrap="square" rtlCol="0">
            <a:spAutoFit/>
          </a:bodyPr>
          <a:lstStyle/>
          <a:p>
            <a:pPr marL="171450" indent="-171450">
              <a:buFont typeface="Wingdings" panose="05000000000000000000" pitchFamily="2" charset="2"/>
              <a:buChar char="v"/>
            </a:pPr>
            <a:r>
              <a:rPr lang="es-ES" sz="1100" dirty="0" smtClean="0"/>
              <a:t>S.J. Hendricks </a:t>
            </a:r>
            <a:r>
              <a:rPr lang="es-ES" sz="1100" i="1" dirty="0" smtClean="0"/>
              <a:t>et al</a:t>
            </a:r>
            <a:r>
              <a:rPr lang="es-ES" sz="1100" dirty="0" smtClean="0"/>
              <a:t>, </a:t>
            </a:r>
            <a:r>
              <a:rPr lang="en-US" sz="1100" dirty="0"/>
              <a:t>Impact of yttrium hydride formation </a:t>
            </a:r>
            <a:r>
              <a:rPr lang="en-US" sz="1100" dirty="0" smtClean="0"/>
              <a:t>on multi-isotopic </a:t>
            </a:r>
            <a:r>
              <a:rPr lang="en-US" sz="1100" dirty="0"/>
              <a:t>hydrogen retention by </a:t>
            </a:r>
            <a:r>
              <a:rPr lang="en-US" sz="1100" dirty="0" smtClean="0"/>
              <a:t>a getter </a:t>
            </a:r>
            <a:r>
              <a:rPr lang="en-US" sz="1100" dirty="0"/>
              <a:t>trap for the DONES lithium </a:t>
            </a:r>
            <a:r>
              <a:rPr lang="en-US" sz="1100" dirty="0" smtClean="0"/>
              <a:t>loop,   </a:t>
            </a:r>
            <a:r>
              <a:rPr lang="it-IT" sz="1100" dirty="0" smtClean="0"/>
              <a:t>Nucl</a:t>
            </a:r>
            <a:r>
              <a:rPr lang="it-IT" sz="1100" dirty="0"/>
              <a:t>. Fusion 63 (2023) 056012 (</a:t>
            </a:r>
            <a:r>
              <a:rPr lang="it-IT" sz="1100" dirty="0" smtClean="0"/>
              <a:t>27pp</a:t>
            </a:r>
            <a:r>
              <a:rPr lang="it-IT" sz="1100" dirty="0"/>
              <a:t>), </a:t>
            </a:r>
            <a:r>
              <a:rPr lang="it-IT" sz="1100" dirty="0">
                <a:hlinkClick r:id="rId8"/>
              </a:rPr>
              <a:t>https://</a:t>
            </a:r>
            <a:r>
              <a:rPr lang="it-IT" sz="1100" dirty="0" smtClean="0">
                <a:hlinkClick r:id="rId8"/>
              </a:rPr>
              <a:t>doi.org/10.1088/1741-4326/acc31a</a:t>
            </a:r>
            <a:endParaRPr lang="it-IT" sz="1100" dirty="0" smtClean="0"/>
          </a:p>
          <a:p>
            <a:endParaRPr lang="it-IT" sz="300" dirty="0" smtClean="0"/>
          </a:p>
          <a:p>
            <a:endParaRPr lang="it-IT" sz="300" dirty="0" smtClean="0"/>
          </a:p>
          <a:p>
            <a:pPr marL="171450" indent="-171450">
              <a:buFont typeface="Wingdings" panose="05000000000000000000" pitchFamily="2" charset="2"/>
              <a:buChar char="v"/>
            </a:pPr>
            <a:r>
              <a:rPr lang="it-IT" sz="1100" dirty="0" smtClean="0"/>
              <a:t>S.J. Hendricks </a:t>
            </a:r>
            <a:r>
              <a:rPr lang="it-IT" sz="1100" i="1" dirty="0" smtClean="0"/>
              <a:t>et al, </a:t>
            </a:r>
            <a:r>
              <a:rPr lang="en-US" sz="1100" dirty="0"/>
              <a:t>Modeling and experimental design to </a:t>
            </a:r>
            <a:r>
              <a:rPr lang="en-US" sz="1100" dirty="0" smtClean="0"/>
              <a:t>characterize permeation </a:t>
            </a:r>
            <a:r>
              <a:rPr lang="en-US" sz="1100" dirty="0"/>
              <a:t>and </a:t>
            </a:r>
            <a:r>
              <a:rPr lang="en-US" sz="1100" dirty="0" err="1"/>
              <a:t>gettering</a:t>
            </a:r>
            <a:r>
              <a:rPr lang="en-US" sz="1100" dirty="0"/>
              <a:t> of hydrogen isotopes </a:t>
            </a:r>
            <a:r>
              <a:rPr lang="en-US" sz="1100" dirty="0" smtClean="0"/>
              <a:t>in fusion materials, Doctoral Dissertation (</a:t>
            </a:r>
            <a:r>
              <a:rPr lang="en-US" sz="1100" dirty="0"/>
              <a:t>2023), </a:t>
            </a:r>
            <a:r>
              <a:rPr lang="en-US" sz="1100" dirty="0">
                <a:hlinkClick r:id="rId9"/>
              </a:rPr>
              <a:t>https://</a:t>
            </a:r>
            <a:r>
              <a:rPr lang="en-US" sz="1100" dirty="0" smtClean="0">
                <a:hlinkClick r:id="rId9"/>
              </a:rPr>
              <a:t>info.fusion.ciemat.es/PhDThesis/Hendricks.pdf</a:t>
            </a:r>
            <a:r>
              <a:rPr lang="en-US" sz="1100" dirty="0" smtClean="0"/>
              <a:t> </a:t>
            </a:r>
            <a:endParaRPr lang="es-ES" sz="1100" dirty="0"/>
          </a:p>
        </p:txBody>
      </p:sp>
      <p:sp>
        <p:nvSpPr>
          <p:cNvPr id="74" name="Rectángulo 73"/>
          <p:cNvSpPr/>
          <p:nvPr/>
        </p:nvSpPr>
        <p:spPr>
          <a:xfrm>
            <a:off x="4629189" y="2843319"/>
            <a:ext cx="4256091" cy="2490681"/>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Title 96">
            <a:extLst>
              <a:ext uri="{FF2B5EF4-FFF2-40B4-BE49-F238E27FC236}">
                <a16:creationId xmlns:a16="http://schemas.microsoft.com/office/drawing/2014/main" id="{3C61DE69-7D27-4ADF-831E-439F8D740DE8}"/>
              </a:ext>
            </a:extLst>
          </p:cNvPr>
          <p:cNvSpPr txBox="1">
            <a:spLocks/>
          </p:cNvSpPr>
          <p:nvPr/>
        </p:nvSpPr>
        <p:spPr>
          <a:xfrm>
            <a:off x="107504" y="81743"/>
            <a:ext cx="8424936"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r>
              <a:rPr lang="en-US" sz="2600" dirty="0"/>
              <a:t>Future work: Measure Y-Li distribution coefficient </a:t>
            </a:r>
            <a:r>
              <a:rPr lang="es-ES" sz="2400" dirty="0"/>
              <a:t>K</a:t>
            </a:r>
            <a:r>
              <a:rPr lang="es-ES" sz="2400" baseline="-25000" dirty="0"/>
              <a:t>D</a:t>
            </a:r>
            <a:endParaRPr lang="en-US" sz="2600" dirty="0"/>
          </a:p>
        </p:txBody>
      </p:sp>
    </p:spTree>
    <p:extLst>
      <p:ext uri="{BB962C8B-B14F-4D97-AF65-F5344CB8AC3E}">
        <p14:creationId xmlns:p14="http://schemas.microsoft.com/office/powerpoint/2010/main" val="2197887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title"/>
          </p:nvPr>
        </p:nvSpPr>
        <p:spPr/>
        <p:txBody>
          <a:bodyPr/>
          <a:lstStyle/>
          <a:p>
            <a:r>
              <a:rPr lang="en-GB" sz="2600" dirty="0" smtClean="0"/>
              <a:t>Conclusion and work </a:t>
            </a:r>
            <a:r>
              <a:rPr lang="en-GB" sz="2600" dirty="0"/>
              <a:t>pending</a:t>
            </a:r>
          </a:p>
        </p:txBody>
      </p:sp>
      <p:sp>
        <p:nvSpPr>
          <p:cNvPr id="5" name="11 Marcador de contenido"/>
          <p:cNvSpPr txBox="1">
            <a:spLocks/>
          </p:cNvSpPr>
          <p:nvPr/>
        </p:nvSpPr>
        <p:spPr>
          <a:xfrm>
            <a:off x="251520" y="4267217"/>
            <a:ext cx="8820472" cy="2029397"/>
          </a:xfr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450"/>
              </a:spcAft>
              <a:buFont typeface="Arial" charset="0"/>
              <a:buNone/>
            </a:pPr>
            <a:r>
              <a:rPr lang="en-GB" sz="1800" b="1" dirty="0" smtClean="0">
                <a:solidFill>
                  <a:schemeClr val="tx2">
                    <a:lumMod val="60000"/>
                    <a:lumOff val="40000"/>
                  </a:schemeClr>
                </a:solidFill>
              </a:rPr>
              <a:t>Conclusion</a:t>
            </a:r>
          </a:p>
          <a:p>
            <a:pPr>
              <a:spcAft>
                <a:spcPts val="450"/>
              </a:spcAft>
            </a:pPr>
            <a:r>
              <a:rPr lang="en-GB" sz="1400" dirty="0" smtClean="0"/>
              <a:t>The LYDER lithium system is fully constructed and the heating and cooling systems successfully commissioned.</a:t>
            </a:r>
          </a:p>
          <a:p>
            <a:pPr>
              <a:spcAft>
                <a:spcPts val="450"/>
              </a:spcAft>
            </a:pPr>
            <a:r>
              <a:rPr lang="en-GB" sz="1400" dirty="0" smtClean="0"/>
              <a:t>The movement of liquid lithium in LYDER could be demonstrated as previsioned in the initial design.</a:t>
            </a:r>
          </a:p>
          <a:p>
            <a:pPr>
              <a:spcAft>
                <a:spcPts val="450"/>
              </a:spcAft>
            </a:pPr>
            <a:r>
              <a:rPr lang="en-GB" sz="1400" dirty="0" smtClean="0"/>
              <a:t>The functioning of the lithium level sensors and the extraction of liquid lithium samples could be demonstrated.</a:t>
            </a:r>
          </a:p>
          <a:p>
            <a:pPr>
              <a:spcAft>
                <a:spcPts val="450"/>
              </a:spcAft>
            </a:pPr>
            <a:r>
              <a:rPr lang="en-GB" sz="1400" dirty="0" smtClean="0"/>
              <a:t>The removal and subsequent installation of the lithium-exposed LYDER D-trap could be demonstrated.</a:t>
            </a:r>
          </a:p>
          <a:p>
            <a:pPr>
              <a:spcAft>
                <a:spcPts val="450"/>
              </a:spcAft>
            </a:pPr>
            <a:r>
              <a:rPr lang="en-GB" sz="1400" dirty="0" smtClean="0"/>
              <a:t>Test of D injection and D concentration measurement pending due to failure of heater and </a:t>
            </a:r>
            <a:r>
              <a:rPr lang="en-GB" sz="1400" dirty="0" err="1" smtClean="0"/>
              <a:t>Ar</a:t>
            </a:r>
            <a:r>
              <a:rPr lang="en-GB" sz="1400" dirty="0" smtClean="0"/>
              <a:t> purification system.</a:t>
            </a:r>
          </a:p>
          <a:p>
            <a:pPr>
              <a:spcAft>
                <a:spcPts val="450"/>
              </a:spcAft>
            </a:pPr>
            <a:endParaRPr lang="en-GB" sz="1400" dirty="0" smtClean="0"/>
          </a:p>
          <a:p>
            <a:pPr>
              <a:spcAft>
                <a:spcPts val="450"/>
              </a:spcAft>
            </a:pPr>
            <a:endParaRPr lang="en-GB" sz="1400" dirty="0"/>
          </a:p>
        </p:txBody>
      </p:sp>
      <p:sp>
        <p:nvSpPr>
          <p:cNvPr id="6" name="11 Marcador de contenido"/>
          <p:cNvSpPr txBox="1">
            <a:spLocks/>
          </p:cNvSpPr>
          <p:nvPr/>
        </p:nvSpPr>
        <p:spPr>
          <a:xfrm>
            <a:off x="251520" y="738825"/>
            <a:ext cx="8568952" cy="2055053"/>
          </a:xfr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450"/>
              </a:spcAft>
              <a:buFont typeface="Arial" charset="0"/>
              <a:buNone/>
            </a:pPr>
            <a:r>
              <a:rPr lang="en-GB" sz="1800" b="1" dirty="0" smtClean="0">
                <a:solidFill>
                  <a:schemeClr val="tx2">
                    <a:lumMod val="60000"/>
                    <a:lumOff val="40000"/>
                  </a:schemeClr>
                </a:solidFill>
              </a:rPr>
              <a:t>Work pending</a:t>
            </a:r>
          </a:p>
          <a:p>
            <a:pPr>
              <a:spcAft>
                <a:spcPts val="450"/>
              </a:spcAft>
            </a:pPr>
            <a:r>
              <a:rPr lang="en-GB" sz="1400" dirty="0" smtClean="0"/>
              <a:t>Test of successful functioning of the LYDER deuterium </a:t>
            </a:r>
            <a:r>
              <a:rPr lang="en-GB" sz="1400" smtClean="0"/>
              <a:t>injection system.</a:t>
            </a:r>
            <a:endParaRPr lang="en-GB" sz="1400" dirty="0" smtClean="0"/>
          </a:p>
          <a:p>
            <a:pPr>
              <a:spcAft>
                <a:spcPts val="450"/>
              </a:spcAft>
            </a:pPr>
            <a:r>
              <a:rPr lang="en-GB" sz="1400" dirty="0" smtClean="0"/>
              <a:t>Test of thermal desorption spectroscopy and chemical dissolution method to determine deuterium concentration in extracted lithium samples.</a:t>
            </a:r>
          </a:p>
          <a:p>
            <a:pPr>
              <a:spcAft>
                <a:spcPts val="450"/>
              </a:spcAft>
            </a:pPr>
            <a:r>
              <a:rPr lang="en-GB" sz="1400" dirty="0" smtClean="0"/>
              <a:t>Measure deuterium concentration in lithium samples before and after exposure to the yttrium bed.</a:t>
            </a:r>
          </a:p>
          <a:p>
            <a:pPr>
              <a:spcAft>
                <a:spcPts val="450"/>
              </a:spcAft>
            </a:pPr>
            <a:r>
              <a:rPr lang="en-GB" sz="1400" dirty="0" smtClean="0"/>
              <a:t>Determine distribution coefficient of the Y-Li-D system to obtain min. required Y mass for DONES.</a:t>
            </a:r>
            <a:endParaRPr lang="en-GB" sz="1400" dirty="0"/>
          </a:p>
        </p:txBody>
      </p:sp>
      <p:sp>
        <p:nvSpPr>
          <p:cNvPr id="7" name="11 Marcador de contenido"/>
          <p:cNvSpPr txBox="1">
            <a:spLocks/>
          </p:cNvSpPr>
          <p:nvPr/>
        </p:nvSpPr>
        <p:spPr>
          <a:xfrm>
            <a:off x="251520" y="2768223"/>
            <a:ext cx="8679856" cy="1643009"/>
          </a:xfr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450"/>
              </a:spcAft>
              <a:buFont typeface="Arial" charset="0"/>
              <a:buNone/>
            </a:pPr>
            <a:r>
              <a:rPr lang="en-GB" sz="1800" b="1" dirty="0" smtClean="0">
                <a:solidFill>
                  <a:schemeClr val="tx2">
                    <a:lumMod val="60000"/>
                    <a:lumOff val="40000"/>
                  </a:schemeClr>
                </a:solidFill>
              </a:rPr>
              <a:t>Problems that caused delay of experimental progress</a:t>
            </a:r>
          </a:p>
          <a:p>
            <a:pPr>
              <a:spcAft>
                <a:spcPts val="450"/>
              </a:spcAft>
            </a:pPr>
            <a:r>
              <a:rPr lang="en-GB" sz="1400" dirty="0" smtClean="0"/>
              <a:t>A heating wire has broken and had to be replaced which required opening the glove box and removing and reattaching thermal insulation. </a:t>
            </a:r>
            <a:endParaRPr lang="en-GB" sz="1400" dirty="0"/>
          </a:p>
          <a:p>
            <a:pPr>
              <a:spcAft>
                <a:spcPts val="450"/>
              </a:spcAft>
            </a:pPr>
            <a:r>
              <a:rPr lang="en-GB" sz="1400" dirty="0" smtClean="0"/>
              <a:t>The glovebox purification system failed causing the argon in the box to be contaminated. It is currently waited for the purification system to be repaired which might take one to two months.</a:t>
            </a:r>
            <a:endParaRPr lang="en-GB" sz="1400" dirty="0"/>
          </a:p>
        </p:txBody>
      </p:sp>
    </p:spTree>
    <p:extLst>
      <p:ext uri="{BB962C8B-B14F-4D97-AF65-F5344CB8AC3E}">
        <p14:creationId xmlns:p14="http://schemas.microsoft.com/office/powerpoint/2010/main" val="17513462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0E0350-BD80-FBD4-4BA0-A806334D24A8}"/>
              </a:ext>
            </a:extLst>
          </p:cNvPr>
          <p:cNvSpPr>
            <a:spLocks noGrp="1"/>
          </p:cNvSpPr>
          <p:nvPr>
            <p:ph type="title"/>
          </p:nvPr>
        </p:nvSpPr>
        <p:spPr>
          <a:xfrm>
            <a:off x="1441070" y="2971800"/>
            <a:ext cx="6261859" cy="457200"/>
          </a:xfrm>
        </p:spPr>
        <p:txBody>
          <a:bodyPr/>
          <a:lstStyle/>
          <a:p>
            <a:pPr algn="ctr"/>
            <a:r>
              <a:rPr lang="en-US" dirty="0"/>
              <a:t>Thank you very much for your attention!</a:t>
            </a:r>
            <a:endParaRPr lang="es-ES" dirty="0"/>
          </a:p>
        </p:txBody>
      </p:sp>
    </p:spTree>
    <p:extLst>
      <p:ext uri="{BB962C8B-B14F-4D97-AF65-F5344CB8AC3E}">
        <p14:creationId xmlns:p14="http://schemas.microsoft.com/office/powerpoint/2010/main" val="30564251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0E0350-BD80-FBD4-4BA0-A806334D24A8}"/>
              </a:ext>
            </a:extLst>
          </p:cNvPr>
          <p:cNvSpPr>
            <a:spLocks noGrp="1"/>
          </p:cNvSpPr>
          <p:nvPr>
            <p:ph type="title"/>
          </p:nvPr>
        </p:nvSpPr>
        <p:spPr>
          <a:xfrm>
            <a:off x="3491880" y="3212976"/>
            <a:ext cx="2016224" cy="457200"/>
          </a:xfrm>
        </p:spPr>
        <p:txBody>
          <a:bodyPr/>
          <a:lstStyle/>
          <a:p>
            <a:r>
              <a:rPr lang="en-US" sz="3600" dirty="0"/>
              <a:t>Appendix</a:t>
            </a:r>
            <a:endParaRPr lang="es-ES" sz="3600" dirty="0"/>
          </a:p>
        </p:txBody>
      </p:sp>
    </p:spTree>
    <p:extLst>
      <p:ext uri="{BB962C8B-B14F-4D97-AF65-F5344CB8AC3E}">
        <p14:creationId xmlns:p14="http://schemas.microsoft.com/office/powerpoint/2010/main" val="6976584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
            <a:extLst>
              <a:ext uri="{FF2B5EF4-FFF2-40B4-BE49-F238E27FC236}">
                <a16:creationId xmlns:a16="http://schemas.microsoft.com/office/drawing/2014/main" id="{EE27998B-CB32-88A0-0F19-BB595E9E752A}"/>
              </a:ext>
            </a:extLst>
          </p:cNvPr>
          <p:cNvSpPr>
            <a:spLocks noGrp="1"/>
          </p:cNvSpPr>
          <p:nvPr>
            <p:ph type="title"/>
          </p:nvPr>
        </p:nvSpPr>
        <p:spPr>
          <a:xfrm>
            <a:off x="107504" y="81743"/>
            <a:ext cx="8568952" cy="457200"/>
          </a:xfrm>
          <a:prstGeom prst="rect">
            <a:avLst/>
          </a:prstGeom>
        </p:spPr>
        <p:txBody>
          <a:bodyPr/>
          <a:lstStyle/>
          <a:p>
            <a:pPr algn="l"/>
            <a:r>
              <a:rPr lang="en-US" sz="2400" dirty="0"/>
              <a:t>LYDER - Lithium Yttrium system for DEuterium Retention studies</a:t>
            </a: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 y="670560"/>
            <a:ext cx="8964488" cy="5602805"/>
          </a:xfrm>
          <a:prstGeom prst="rect">
            <a:avLst/>
          </a:prstGeom>
        </p:spPr>
      </p:pic>
    </p:spTree>
    <p:extLst>
      <p:ext uri="{BB962C8B-B14F-4D97-AF65-F5344CB8AC3E}">
        <p14:creationId xmlns:p14="http://schemas.microsoft.com/office/powerpoint/2010/main" val="3886665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804C0F86-8890-3BD2-9FC2-720945289B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105694"/>
            <a:ext cx="8570509" cy="5119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E024DC2A-0415-BBC5-AFB8-3CCDC471C961}"/>
              </a:ext>
            </a:extLst>
          </p:cNvPr>
          <p:cNvSpPr txBox="1"/>
          <p:nvPr/>
        </p:nvSpPr>
        <p:spPr>
          <a:xfrm>
            <a:off x="5200545" y="5299974"/>
            <a:ext cx="275572" cy="707886"/>
          </a:xfrm>
          <a:prstGeom prst="rect">
            <a:avLst/>
          </a:prstGeom>
          <a:noFill/>
        </p:spPr>
        <p:txBody>
          <a:bodyPr wrap="square" rtlCol="0">
            <a:spAutoFit/>
          </a:bodyPr>
          <a:lstStyle/>
          <a:p>
            <a:r>
              <a:rPr lang="en-US" sz="4000" dirty="0"/>
              <a:t>!</a:t>
            </a:r>
          </a:p>
        </p:txBody>
      </p:sp>
      <p:sp>
        <p:nvSpPr>
          <p:cNvPr id="9" name="TextBox 8">
            <a:extLst>
              <a:ext uri="{FF2B5EF4-FFF2-40B4-BE49-F238E27FC236}">
                <a16:creationId xmlns:a16="http://schemas.microsoft.com/office/drawing/2014/main" id="{6A25B30C-0140-ED42-F1E5-79BA0EEE48E9}"/>
              </a:ext>
            </a:extLst>
          </p:cNvPr>
          <p:cNvSpPr txBox="1"/>
          <p:nvPr/>
        </p:nvSpPr>
        <p:spPr>
          <a:xfrm>
            <a:off x="5894257" y="3909690"/>
            <a:ext cx="536320" cy="2215991"/>
          </a:xfrm>
          <a:prstGeom prst="rect">
            <a:avLst/>
          </a:prstGeom>
          <a:solidFill>
            <a:schemeClr val="bg1"/>
          </a:solidFill>
        </p:spPr>
        <p:txBody>
          <a:bodyPr wrap="square" rtlCol="0">
            <a:spAutoFit/>
          </a:bodyPr>
          <a:lstStyle/>
          <a:p>
            <a:endParaRPr lang="es-ES" sz="13800" dirty="0"/>
          </a:p>
        </p:txBody>
      </p:sp>
      <p:graphicFrame>
        <p:nvGraphicFramePr>
          <p:cNvPr id="10" name="Table 9">
            <a:extLst>
              <a:ext uri="{FF2B5EF4-FFF2-40B4-BE49-F238E27FC236}">
                <a16:creationId xmlns:a16="http://schemas.microsoft.com/office/drawing/2014/main" id="{9FE865D4-53D0-7091-8BC8-66A7F9C1FC22}"/>
              </a:ext>
            </a:extLst>
          </p:cNvPr>
          <p:cNvGraphicFramePr>
            <a:graphicFrameLocks noGrp="1"/>
          </p:cNvGraphicFramePr>
          <p:nvPr>
            <p:extLst/>
          </p:nvPr>
        </p:nvGraphicFramePr>
        <p:xfrm>
          <a:off x="3372773" y="3961238"/>
          <a:ext cx="2599978" cy="2181172"/>
        </p:xfrm>
        <a:graphic>
          <a:graphicData uri="http://schemas.openxmlformats.org/drawingml/2006/table">
            <a:tbl>
              <a:tblPr>
                <a:tableStyleId>{5C22544A-7EE6-4342-B048-85BDC9FD1C3A}</a:tableStyleId>
              </a:tblPr>
              <a:tblGrid>
                <a:gridCol w="623163">
                  <a:extLst>
                    <a:ext uri="{9D8B030D-6E8A-4147-A177-3AD203B41FA5}">
                      <a16:colId xmlns:a16="http://schemas.microsoft.com/office/drawing/2014/main" val="20000"/>
                    </a:ext>
                  </a:extLst>
                </a:gridCol>
                <a:gridCol w="1976815">
                  <a:extLst>
                    <a:ext uri="{9D8B030D-6E8A-4147-A177-3AD203B41FA5}">
                      <a16:colId xmlns:a16="http://schemas.microsoft.com/office/drawing/2014/main" val="20001"/>
                    </a:ext>
                  </a:extLst>
                </a:gridCol>
              </a:tblGrid>
              <a:tr h="861901">
                <a:tc>
                  <a:txBody>
                    <a:bodyPr/>
                    <a:lstStyle/>
                    <a:p>
                      <a:pPr algn="ctr" fontAlgn="b"/>
                      <a:endParaRPr lang="en-US" sz="1200" b="0" i="0" u="none" strike="noStrike" noProof="0">
                        <a:solidFill>
                          <a:srgbClr val="000000"/>
                        </a:solidFill>
                        <a:effectLst/>
                        <a:latin typeface="Calibri" panose="020F0502020204030204" pitchFamily="34" charset="0"/>
                      </a:endParaRPr>
                    </a:p>
                  </a:txBody>
                  <a:tcPr marL="7842" marR="7842" marT="7842" marB="0" anchor="ctr"/>
                </a:tc>
                <a:tc>
                  <a:txBody>
                    <a:bodyPr/>
                    <a:lstStyle/>
                    <a:p>
                      <a:pPr algn="ctr" fontAlgn="b"/>
                      <a:r>
                        <a:rPr lang="en-US" sz="1600" u="none" strike="noStrike" noProof="0" dirty="0">
                          <a:effectLst/>
                        </a:rPr>
                        <a:t>H-isotopes in Li [g/yr]</a:t>
                      </a:r>
                      <a:endParaRPr lang="en-US" sz="1600" b="0" i="0" u="none" strike="noStrike" noProof="0" dirty="0">
                        <a:solidFill>
                          <a:srgbClr val="000000"/>
                        </a:solidFill>
                        <a:effectLst/>
                        <a:latin typeface="Calibri" panose="020F0502020204030204" pitchFamily="34" charset="0"/>
                      </a:endParaRPr>
                    </a:p>
                  </a:txBody>
                  <a:tcPr marL="7842" marR="7842" marT="7842" marB="0" anchor="ctr"/>
                </a:tc>
                <a:extLst>
                  <a:ext uri="{0D108BD9-81ED-4DB2-BD59-A6C34878D82A}">
                    <a16:rowId xmlns:a16="http://schemas.microsoft.com/office/drawing/2014/main" val="10000"/>
                  </a:ext>
                </a:extLst>
              </a:tr>
              <a:tr h="440643">
                <a:tc>
                  <a:txBody>
                    <a:bodyPr/>
                    <a:lstStyle/>
                    <a:p>
                      <a:pPr algn="ctr" fontAlgn="b"/>
                      <a:r>
                        <a:rPr lang="en-US" sz="1600" u="none" strike="noStrike" baseline="0" noProof="0" dirty="0">
                          <a:effectLst/>
                        </a:rPr>
                        <a:t>T</a:t>
                      </a:r>
                      <a:endParaRPr lang="en-US" sz="1600" b="0" i="0" u="none" strike="noStrike" baseline="0" noProof="0" dirty="0">
                        <a:solidFill>
                          <a:srgbClr val="000000"/>
                        </a:solidFill>
                        <a:effectLst/>
                        <a:latin typeface="Calibri" panose="020F0502020204030204" pitchFamily="34" charset="0"/>
                      </a:endParaRPr>
                    </a:p>
                  </a:txBody>
                  <a:tcPr marL="7842" marR="7842" marT="7842" marB="0" anchor="ctr"/>
                </a:tc>
                <a:tc>
                  <a:txBody>
                    <a:bodyPr/>
                    <a:lstStyle/>
                    <a:p>
                      <a:pPr algn="ctr" fontAlgn="b"/>
                      <a:r>
                        <a:rPr lang="en-US" sz="1600" u="none" strike="noStrike" noProof="0" dirty="0">
                          <a:effectLst/>
                        </a:rPr>
                        <a:t>3.9</a:t>
                      </a:r>
                      <a:endParaRPr lang="en-US" sz="1800" b="0" i="0" u="none" strike="noStrike" noProof="0" dirty="0">
                        <a:solidFill>
                          <a:srgbClr val="000000"/>
                        </a:solidFill>
                        <a:effectLst/>
                        <a:latin typeface="Calibri" panose="020F0502020204030204" pitchFamily="34" charset="0"/>
                      </a:endParaRPr>
                    </a:p>
                  </a:txBody>
                  <a:tcPr marL="7842" marR="7842" marT="7842" marB="0" anchor="ctr"/>
                </a:tc>
                <a:extLst>
                  <a:ext uri="{0D108BD9-81ED-4DB2-BD59-A6C34878D82A}">
                    <a16:rowId xmlns:a16="http://schemas.microsoft.com/office/drawing/2014/main" val="10001"/>
                  </a:ext>
                </a:extLst>
              </a:tr>
              <a:tr h="439314">
                <a:tc>
                  <a:txBody>
                    <a:bodyPr/>
                    <a:lstStyle/>
                    <a:p>
                      <a:pPr algn="ctr" fontAlgn="b"/>
                      <a:r>
                        <a:rPr lang="en-US" sz="1600" u="none" strike="noStrike" baseline="0" noProof="0" dirty="0">
                          <a:effectLst/>
                        </a:rPr>
                        <a:t>D</a:t>
                      </a:r>
                      <a:endParaRPr lang="en-US" sz="1600" b="0" i="0" u="none" strike="noStrike" baseline="0" noProof="0" dirty="0">
                        <a:solidFill>
                          <a:srgbClr val="000000"/>
                        </a:solidFill>
                        <a:effectLst/>
                        <a:latin typeface="Calibri" panose="020F0502020204030204" pitchFamily="34" charset="0"/>
                      </a:endParaRPr>
                    </a:p>
                  </a:txBody>
                  <a:tcPr marL="7842" marR="7842" marT="7842" marB="0" anchor="ctr"/>
                </a:tc>
                <a:tc>
                  <a:txBody>
                    <a:bodyPr/>
                    <a:lstStyle/>
                    <a:p>
                      <a:pPr algn="ctr" fontAlgn="b"/>
                      <a:r>
                        <a:rPr lang="en-US" sz="1600" u="none" strike="noStrike" noProof="0" dirty="0">
                          <a:effectLst/>
                        </a:rPr>
                        <a:t>86.87</a:t>
                      </a:r>
                      <a:endParaRPr lang="en-US" sz="1600" b="0" i="0" u="none" strike="noStrike" noProof="0" dirty="0">
                        <a:solidFill>
                          <a:srgbClr val="000000"/>
                        </a:solidFill>
                        <a:effectLst/>
                        <a:latin typeface="Calibri" panose="020F0502020204030204" pitchFamily="34" charset="0"/>
                      </a:endParaRPr>
                    </a:p>
                  </a:txBody>
                  <a:tcPr marL="7842" marR="7842" marT="7842" marB="0" anchor="ctr"/>
                </a:tc>
                <a:extLst>
                  <a:ext uri="{0D108BD9-81ED-4DB2-BD59-A6C34878D82A}">
                    <a16:rowId xmlns:a16="http://schemas.microsoft.com/office/drawing/2014/main" val="10002"/>
                  </a:ext>
                </a:extLst>
              </a:tr>
              <a:tr h="439314">
                <a:tc>
                  <a:txBody>
                    <a:bodyPr/>
                    <a:lstStyle/>
                    <a:p>
                      <a:pPr algn="ctr" fontAlgn="b"/>
                      <a:r>
                        <a:rPr lang="en-US" sz="1600" u="none" strike="noStrike" baseline="0" noProof="0" dirty="0">
                          <a:effectLst/>
                        </a:rPr>
                        <a:t>H</a:t>
                      </a:r>
                      <a:endParaRPr lang="en-US" sz="1600" b="0" i="0" u="none" strike="noStrike" baseline="0" noProof="0" dirty="0">
                        <a:solidFill>
                          <a:srgbClr val="000000"/>
                        </a:solidFill>
                        <a:effectLst/>
                        <a:latin typeface="Calibri" panose="020F0502020204030204" pitchFamily="34" charset="0"/>
                      </a:endParaRPr>
                    </a:p>
                  </a:txBody>
                  <a:tcPr marL="7842" marR="7842" marT="7842" marB="0" anchor="ctr"/>
                </a:tc>
                <a:tc>
                  <a:txBody>
                    <a:bodyPr/>
                    <a:lstStyle/>
                    <a:p>
                      <a:pPr algn="ctr" fontAlgn="b"/>
                      <a:r>
                        <a:rPr lang="en-US" sz="1600" u="none" strike="noStrike" noProof="0" dirty="0">
                          <a:effectLst/>
                        </a:rPr>
                        <a:t>2.63</a:t>
                      </a:r>
                      <a:endParaRPr lang="en-US" sz="1600" b="0" i="0" u="none" strike="noStrike" noProof="0" dirty="0">
                        <a:solidFill>
                          <a:srgbClr val="000000"/>
                        </a:solidFill>
                        <a:effectLst/>
                        <a:latin typeface="Calibri" panose="020F0502020204030204" pitchFamily="34" charset="0"/>
                      </a:endParaRPr>
                    </a:p>
                  </a:txBody>
                  <a:tcPr marL="7842" marR="7842" marT="7842" marB="0" anchor="ctr"/>
                </a:tc>
                <a:extLst>
                  <a:ext uri="{0D108BD9-81ED-4DB2-BD59-A6C34878D82A}">
                    <a16:rowId xmlns:a16="http://schemas.microsoft.com/office/drawing/2014/main" val="10003"/>
                  </a:ext>
                </a:extLst>
              </a:tr>
            </a:tbl>
          </a:graphicData>
        </a:graphic>
      </p:graphicFrame>
      <p:sp>
        <p:nvSpPr>
          <p:cNvPr id="11" name="TextBox 10">
            <a:extLst>
              <a:ext uri="{FF2B5EF4-FFF2-40B4-BE49-F238E27FC236}">
                <a16:creationId xmlns:a16="http://schemas.microsoft.com/office/drawing/2014/main" id="{84DAA39E-7F1E-85C4-5C32-035B62442C97}"/>
              </a:ext>
            </a:extLst>
          </p:cNvPr>
          <p:cNvSpPr txBox="1"/>
          <p:nvPr/>
        </p:nvSpPr>
        <p:spPr>
          <a:xfrm>
            <a:off x="4763561" y="3226649"/>
            <a:ext cx="3168352" cy="523220"/>
          </a:xfrm>
          <a:prstGeom prst="rect">
            <a:avLst/>
          </a:prstGeom>
          <a:solidFill>
            <a:schemeClr val="bg1"/>
          </a:solidFill>
        </p:spPr>
        <p:txBody>
          <a:bodyPr wrap="square" rtlCol="0">
            <a:spAutoFit/>
          </a:bodyPr>
          <a:lstStyle/>
          <a:p>
            <a:endParaRPr lang="es-ES" sz="2800" dirty="0"/>
          </a:p>
        </p:txBody>
      </p:sp>
      <p:sp>
        <p:nvSpPr>
          <p:cNvPr id="12" name="TextBox 11">
            <a:extLst>
              <a:ext uri="{FF2B5EF4-FFF2-40B4-BE49-F238E27FC236}">
                <a16:creationId xmlns:a16="http://schemas.microsoft.com/office/drawing/2014/main" id="{1B5FE654-6781-D3B7-5471-4DBD91552957}"/>
              </a:ext>
            </a:extLst>
          </p:cNvPr>
          <p:cNvSpPr txBox="1"/>
          <p:nvPr/>
        </p:nvSpPr>
        <p:spPr>
          <a:xfrm>
            <a:off x="4915961" y="3379049"/>
            <a:ext cx="1544178" cy="523220"/>
          </a:xfrm>
          <a:prstGeom prst="rect">
            <a:avLst/>
          </a:prstGeom>
          <a:solidFill>
            <a:schemeClr val="bg1"/>
          </a:solidFill>
        </p:spPr>
        <p:txBody>
          <a:bodyPr wrap="square" rtlCol="0">
            <a:spAutoFit/>
          </a:bodyPr>
          <a:lstStyle/>
          <a:p>
            <a:endParaRPr lang="es-ES" sz="2800" dirty="0"/>
          </a:p>
        </p:txBody>
      </p:sp>
      <p:sp>
        <p:nvSpPr>
          <p:cNvPr id="13" name="Arrow: Down 12">
            <a:extLst>
              <a:ext uri="{FF2B5EF4-FFF2-40B4-BE49-F238E27FC236}">
                <a16:creationId xmlns:a16="http://schemas.microsoft.com/office/drawing/2014/main" id="{8075E911-88A8-EF5E-9729-64DFEAA71B0C}"/>
              </a:ext>
            </a:extLst>
          </p:cNvPr>
          <p:cNvSpPr/>
          <p:nvPr/>
        </p:nvSpPr>
        <p:spPr>
          <a:xfrm>
            <a:off x="5450960" y="3343674"/>
            <a:ext cx="385792" cy="538584"/>
          </a:xfrm>
          <a:prstGeom prst="down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4" name="TextBox 13">
            <a:extLst>
              <a:ext uri="{FF2B5EF4-FFF2-40B4-BE49-F238E27FC236}">
                <a16:creationId xmlns:a16="http://schemas.microsoft.com/office/drawing/2014/main" id="{A01588EF-B389-D135-61B1-180B8F58C0F1}"/>
              </a:ext>
            </a:extLst>
          </p:cNvPr>
          <p:cNvSpPr txBox="1"/>
          <p:nvPr/>
        </p:nvSpPr>
        <p:spPr>
          <a:xfrm>
            <a:off x="6086545" y="3649322"/>
            <a:ext cx="2799620" cy="2646878"/>
          </a:xfrm>
          <a:prstGeom prst="rect">
            <a:avLst/>
          </a:prstGeom>
          <a:solidFill>
            <a:schemeClr val="bg1"/>
          </a:solidFill>
        </p:spPr>
        <p:txBody>
          <a:bodyPr wrap="square" rtlCol="0">
            <a:spAutoFit/>
          </a:bodyPr>
          <a:lstStyle/>
          <a:p>
            <a:endParaRPr lang="es-ES" sz="16600" dirty="0"/>
          </a:p>
        </p:txBody>
      </p:sp>
      <p:sp>
        <p:nvSpPr>
          <p:cNvPr id="15" name="Rectangle: Rounded Corners 14">
            <a:extLst>
              <a:ext uri="{FF2B5EF4-FFF2-40B4-BE49-F238E27FC236}">
                <a16:creationId xmlns:a16="http://schemas.microsoft.com/office/drawing/2014/main" id="{7068899C-050C-C6F4-3988-84D082D9F3D8}"/>
              </a:ext>
            </a:extLst>
          </p:cNvPr>
          <p:cNvSpPr/>
          <p:nvPr/>
        </p:nvSpPr>
        <p:spPr>
          <a:xfrm>
            <a:off x="6815526" y="3847077"/>
            <a:ext cx="360040" cy="288032"/>
          </a:xfrm>
          <a:prstGeom prst="round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36C8E80C-299E-5B58-5CE1-56513D55E61B}"/>
              </a:ext>
            </a:extLst>
          </p:cNvPr>
          <p:cNvSpPr/>
          <p:nvPr/>
        </p:nvSpPr>
        <p:spPr>
          <a:xfrm>
            <a:off x="7031550" y="4143493"/>
            <a:ext cx="536320" cy="288032"/>
          </a:xfrm>
          <a:prstGeom prst="round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18" name="Group 17">
            <a:extLst>
              <a:ext uri="{FF2B5EF4-FFF2-40B4-BE49-F238E27FC236}">
                <a16:creationId xmlns:a16="http://schemas.microsoft.com/office/drawing/2014/main" id="{748506C7-6B3A-6962-2539-C6DC1446D24E}"/>
              </a:ext>
            </a:extLst>
          </p:cNvPr>
          <p:cNvGrpSpPr/>
          <p:nvPr/>
        </p:nvGrpSpPr>
        <p:grpSpPr>
          <a:xfrm>
            <a:off x="6130312" y="4004414"/>
            <a:ext cx="2835381" cy="2366634"/>
            <a:chOff x="6160087" y="3848806"/>
            <a:chExt cx="3110797" cy="1139316"/>
          </a:xfrm>
        </p:grpSpPr>
        <p:sp>
          <p:nvSpPr>
            <p:cNvPr id="19" name="Rectangle: Rounded Corners 18">
              <a:extLst>
                <a:ext uri="{FF2B5EF4-FFF2-40B4-BE49-F238E27FC236}">
                  <a16:creationId xmlns:a16="http://schemas.microsoft.com/office/drawing/2014/main" id="{5AD3D0A0-861C-AEE9-51B6-912DF8DB542C}"/>
                </a:ext>
              </a:extLst>
            </p:cNvPr>
            <p:cNvSpPr/>
            <p:nvPr/>
          </p:nvSpPr>
          <p:spPr>
            <a:xfrm>
              <a:off x="6160087" y="3848806"/>
              <a:ext cx="3110797" cy="1031867"/>
            </a:xfrm>
            <a:prstGeom prst="roundRect">
              <a:avLst/>
            </a:prstGeom>
            <a:ln w="3492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0" name="TextBox 19">
              <a:extLst>
                <a:ext uri="{FF2B5EF4-FFF2-40B4-BE49-F238E27FC236}">
                  <a16:creationId xmlns:a16="http://schemas.microsoft.com/office/drawing/2014/main" id="{1695F97D-5E2E-ACD8-F523-C38C1516D7A2}"/>
                </a:ext>
              </a:extLst>
            </p:cNvPr>
            <p:cNvSpPr txBox="1"/>
            <p:nvPr/>
          </p:nvSpPr>
          <p:spPr>
            <a:xfrm>
              <a:off x="6221885" y="3903504"/>
              <a:ext cx="2987198" cy="400048"/>
            </a:xfrm>
            <a:prstGeom prst="rect">
              <a:avLst/>
            </a:prstGeom>
            <a:noFill/>
          </p:spPr>
          <p:txBody>
            <a:bodyPr wrap="square" rtlCol="0">
              <a:spAutoFit/>
            </a:bodyPr>
            <a:lstStyle/>
            <a:p>
              <a:pPr algn="ctr"/>
              <a:r>
                <a:rPr lang="en-US" sz="1600" b="1" dirty="0"/>
                <a:t>Accumulation of H isotopes leads to an increase in corrosion in the pipe system! </a:t>
              </a:r>
            </a:p>
          </p:txBody>
        </p:sp>
        <p:sp>
          <p:nvSpPr>
            <p:cNvPr id="21" name="TextBox 20">
              <a:extLst>
                <a:ext uri="{FF2B5EF4-FFF2-40B4-BE49-F238E27FC236}">
                  <a16:creationId xmlns:a16="http://schemas.microsoft.com/office/drawing/2014/main" id="{A74C65F1-ED35-F1EE-64D3-2408FB999CA6}"/>
                </a:ext>
              </a:extLst>
            </p:cNvPr>
            <p:cNvSpPr txBox="1"/>
            <p:nvPr/>
          </p:nvSpPr>
          <p:spPr>
            <a:xfrm>
              <a:off x="6248918" y="4403347"/>
              <a:ext cx="2976729" cy="584775"/>
            </a:xfrm>
            <a:prstGeom prst="rect">
              <a:avLst/>
            </a:prstGeom>
            <a:noFill/>
          </p:spPr>
          <p:txBody>
            <a:bodyPr wrap="square" rtlCol="0">
              <a:spAutoFit/>
            </a:bodyPr>
            <a:lstStyle/>
            <a:p>
              <a:pPr algn="ctr"/>
              <a:r>
                <a:rPr lang="en-US" sz="1600" b="1" dirty="0"/>
                <a:t>Radioactive nature of generated tritium is a severe safety issue!</a:t>
              </a:r>
            </a:p>
          </p:txBody>
        </p:sp>
      </p:grpSp>
      <p:cxnSp>
        <p:nvCxnSpPr>
          <p:cNvPr id="22" name="Straight Connector 21">
            <a:extLst>
              <a:ext uri="{FF2B5EF4-FFF2-40B4-BE49-F238E27FC236}">
                <a16:creationId xmlns:a16="http://schemas.microsoft.com/office/drawing/2014/main" id="{ED3C9779-6943-C23A-9FA0-0CB2FFB851F5}"/>
              </a:ext>
            </a:extLst>
          </p:cNvPr>
          <p:cNvCxnSpPr>
            <a:stCxn id="19" idx="1"/>
            <a:endCxn id="19" idx="3"/>
          </p:cNvCxnSpPr>
          <p:nvPr/>
        </p:nvCxnSpPr>
        <p:spPr>
          <a:xfrm>
            <a:off x="6130312" y="5076131"/>
            <a:ext cx="283538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FDAB750-2E40-E429-349F-5800ECAEFC23}"/>
              </a:ext>
            </a:extLst>
          </p:cNvPr>
          <p:cNvSpPr txBox="1"/>
          <p:nvPr/>
        </p:nvSpPr>
        <p:spPr>
          <a:xfrm>
            <a:off x="4393204" y="696416"/>
            <a:ext cx="4490075" cy="338554"/>
          </a:xfrm>
          <a:prstGeom prst="rect">
            <a:avLst/>
          </a:prstGeom>
          <a:noFill/>
        </p:spPr>
        <p:txBody>
          <a:bodyPr wrap="none" rtlCol="0">
            <a:spAutoFit/>
          </a:bodyPr>
          <a:lstStyle/>
          <a:p>
            <a:r>
              <a:rPr lang="en-US" sz="1600" dirty="0"/>
              <a:t>Collision of D</a:t>
            </a:r>
            <a:r>
              <a:rPr lang="en-US" sz="1600" baseline="30000" dirty="0"/>
              <a:t>+</a:t>
            </a:r>
            <a:r>
              <a:rPr lang="en-US" sz="1600" dirty="0"/>
              <a:t> beam with the liquid Li target causes:</a:t>
            </a:r>
            <a:endParaRPr lang="es-ES" sz="1600" dirty="0"/>
          </a:p>
        </p:txBody>
      </p:sp>
      <p:sp>
        <p:nvSpPr>
          <p:cNvPr id="25" name="TextBox 24">
            <a:extLst>
              <a:ext uri="{FF2B5EF4-FFF2-40B4-BE49-F238E27FC236}">
                <a16:creationId xmlns:a16="http://schemas.microsoft.com/office/drawing/2014/main" id="{40527818-8472-FB1C-62F7-B08244FC37B9}"/>
              </a:ext>
            </a:extLst>
          </p:cNvPr>
          <p:cNvSpPr txBox="1"/>
          <p:nvPr/>
        </p:nvSpPr>
        <p:spPr>
          <a:xfrm>
            <a:off x="121710" y="695837"/>
            <a:ext cx="2695610" cy="338554"/>
          </a:xfrm>
          <a:prstGeom prst="rect">
            <a:avLst/>
          </a:prstGeom>
          <a:noFill/>
        </p:spPr>
        <p:txBody>
          <a:bodyPr wrap="none" rtlCol="0">
            <a:spAutoFit/>
          </a:bodyPr>
          <a:lstStyle/>
          <a:p>
            <a:r>
              <a:rPr lang="en-US" sz="1600" dirty="0"/>
              <a:t>Sketch of DONES main Li loop:</a:t>
            </a:r>
            <a:endParaRPr lang="es-ES" sz="1600" dirty="0"/>
          </a:p>
        </p:txBody>
      </p:sp>
      <p:sp>
        <p:nvSpPr>
          <p:cNvPr id="16" name="Rectangle 15">
            <a:extLst>
              <a:ext uri="{FF2B5EF4-FFF2-40B4-BE49-F238E27FC236}">
                <a16:creationId xmlns:a16="http://schemas.microsoft.com/office/drawing/2014/main" id="{CED5B39D-1E22-D805-698B-EC270F159834}"/>
              </a:ext>
            </a:extLst>
          </p:cNvPr>
          <p:cNvSpPr/>
          <p:nvPr/>
        </p:nvSpPr>
        <p:spPr>
          <a:xfrm>
            <a:off x="3914775" y="1082004"/>
            <a:ext cx="4694310" cy="2167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6289AA06-2019-A5D9-D7E2-782A345B5E37}"/>
                  </a:ext>
                </a:extLst>
              </p:cNvPr>
              <p:cNvSpPr txBox="1"/>
              <p:nvPr/>
            </p:nvSpPr>
            <p:spPr>
              <a:xfrm>
                <a:off x="1688605" y="3628932"/>
                <a:ext cx="1083195" cy="320216"/>
              </a:xfrm>
              <a:prstGeom prst="rect">
                <a:avLst/>
              </a:prstGeom>
              <a:noFill/>
              <a:ln w="12700">
                <a:solidFill>
                  <a:schemeClr val="tx1"/>
                </a:solidFill>
              </a:ln>
            </p:spPr>
            <p:txBody>
              <a:bodyPr wrap="square">
                <a:spAutoFit/>
              </a:bodyPr>
              <a:lstStyle/>
              <a:p>
                <a14:m>
                  <m:oMath xmlns:m="http://schemas.openxmlformats.org/officeDocument/2006/math">
                    <m:sSub>
                      <m:sSubPr>
                        <m:ctrlPr>
                          <a:rPr lang="es-ES" sz="1400" i="1" smtClean="0">
                            <a:latin typeface="Cambria Math" panose="02040503050406030204" pitchFamily="18" charset="0"/>
                          </a:rPr>
                        </m:ctrlPr>
                      </m:sSubPr>
                      <m:e>
                        <m:r>
                          <a:rPr lang="en-US" sz="1400" b="0" i="1" smtClean="0">
                            <a:latin typeface="Cambria Math" panose="02040503050406030204" pitchFamily="18" charset="0"/>
                          </a:rPr>
                          <m:t>𝑉</m:t>
                        </m:r>
                      </m:e>
                      <m:sub>
                        <m:r>
                          <m:rPr>
                            <m:nor/>
                          </m:rPr>
                          <a:rPr lang="en-US" sz="1400">
                            <a:latin typeface="Cambria Math" panose="02040503050406030204" pitchFamily="18" charset="0"/>
                          </a:rPr>
                          <m:t>Li</m:t>
                        </m:r>
                      </m:sub>
                    </m:sSub>
                    <m:r>
                      <a:rPr lang="en-US" sz="140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14</m:t>
                    </m:r>
                    <m:sSup>
                      <m:sSupPr>
                        <m:ctrlPr>
                          <a:rPr lang="en-US" sz="1400" b="0" i="1" smtClean="0">
                            <a:latin typeface="Cambria Math" panose="02040503050406030204" pitchFamily="18" charset="0"/>
                            <a:ea typeface="Cambria Math" panose="02040503050406030204" pitchFamily="18" charset="0"/>
                          </a:rPr>
                        </m:ctrlPr>
                      </m:sSupPr>
                      <m:e>
                        <m:r>
                          <m:rPr>
                            <m:nor/>
                          </m:rPr>
                          <a:rPr lang="en-US" sz="1400" b="0" i="0" smtClean="0">
                            <a:latin typeface="Cambria Math" panose="02040503050406030204" pitchFamily="18" charset="0"/>
                            <a:ea typeface="Cambria Math" panose="02040503050406030204" pitchFamily="18" charset="0"/>
                          </a:rPr>
                          <m:t>m</m:t>
                        </m:r>
                      </m:e>
                      <m:sup>
                        <m:r>
                          <a:rPr lang="en-US" sz="1400" b="0" i="1" smtClean="0">
                            <a:latin typeface="Cambria Math" panose="02040503050406030204" pitchFamily="18" charset="0"/>
                            <a:ea typeface="Cambria Math" panose="02040503050406030204" pitchFamily="18" charset="0"/>
                          </a:rPr>
                          <m:t>3</m:t>
                        </m:r>
                      </m:sup>
                    </m:sSup>
                  </m:oMath>
                </a14:m>
                <a:r>
                  <a:rPr lang="es-ES" sz="1400" dirty="0">
                    <a:solidFill>
                      <a:schemeClr val="tx1"/>
                    </a:solidFill>
                    <a:latin typeface="Segoe" pitchFamily="34" charset="0"/>
                  </a:rPr>
                  <a:t> </a:t>
                </a:r>
                <a:endParaRPr lang="es-ES" sz="1400" dirty="0"/>
              </a:p>
            </p:txBody>
          </p:sp>
        </mc:Choice>
        <mc:Fallback xmlns="">
          <p:sp>
            <p:nvSpPr>
              <p:cNvPr id="36" name="TextBox 35">
                <a:extLst>
                  <a:ext uri="{FF2B5EF4-FFF2-40B4-BE49-F238E27FC236}">
                    <a16:creationId xmlns:a16="http://schemas.microsoft.com/office/drawing/2014/main" id="{6289AA06-2019-A5D9-D7E2-782A345B5E37}"/>
                  </a:ext>
                </a:extLst>
              </p:cNvPr>
              <p:cNvSpPr txBox="1">
                <a:spLocks noRot="1" noChangeAspect="1" noMove="1" noResize="1" noEditPoints="1" noAdjustHandles="1" noChangeArrowheads="1" noChangeShapeType="1" noTextEdit="1"/>
              </p:cNvSpPr>
              <p:nvPr/>
            </p:nvSpPr>
            <p:spPr>
              <a:xfrm>
                <a:off x="1688605" y="3628932"/>
                <a:ext cx="1083195" cy="320216"/>
              </a:xfrm>
              <a:prstGeom prst="rect">
                <a:avLst/>
              </a:prstGeom>
              <a:blipFill>
                <a:blip r:embed="rId7"/>
                <a:stretch>
                  <a:fillRect/>
                </a:stretch>
              </a:blipFill>
              <a:ln w="12700">
                <a:solidFill>
                  <a:schemeClr val="tx1"/>
                </a:solidFill>
              </a:ln>
            </p:spPr>
            <p:txBody>
              <a:bodyPr/>
              <a:lstStyle/>
              <a:p>
                <a:r>
                  <a:rPr lang="es-ES">
                    <a:noFill/>
                  </a:rPr>
                  <a:t> </a:t>
                </a:r>
              </a:p>
            </p:txBody>
          </p:sp>
        </mc:Fallback>
      </mc:AlternateContent>
      <p:sp>
        <p:nvSpPr>
          <p:cNvPr id="4" name="Rectangle 3">
            <a:extLst>
              <a:ext uri="{FF2B5EF4-FFF2-40B4-BE49-F238E27FC236}">
                <a16:creationId xmlns:a16="http://schemas.microsoft.com/office/drawing/2014/main" id="{66603E2E-72DC-0DCE-F656-07C39C14ACC6}"/>
              </a:ext>
            </a:extLst>
          </p:cNvPr>
          <p:cNvSpPr/>
          <p:nvPr/>
        </p:nvSpPr>
        <p:spPr>
          <a:xfrm>
            <a:off x="5252077" y="1175633"/>
            <a:ext cx="3456384" cy="1951151"/>
          </a:xfrm>
          <a:prstGeom prst="rect">
            <a:avLst/>
          </a:prstGeom>
          <a:solidFill>
            <a:srgbClr val="D3D1D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7" name="Picture 26">
            <a:extLst>
              <a:ext uri="{FF2B5EF4-FFF2-40B4-BE49-F238E27FC236}">
                <a16:creationId xmlns:a16="http://schemas.microsoft.com/office/drawing/2014/main" id="{01CA75FA-02F4-CCD2-90EC-37CFEE2C469D}"/>
              </a:ext>
            </a:extLst>
          </p:cNvPr>
          <p:cNvPicPr>
            <a:picLocks noChangeAspect="1"/>
          </p:cNvPicPr>
          <p:nvPr/>
        </p:nvPicPr>
        <p:blipFill>
          <a:blip r:embed="rId8"/>
          <a:stretch>
            <a:fillRect/>
          </a:stretch>
        </p:blipFill>
        <p:spPr>
          <a:xfrm>
            <a:off x="5504426" y="1350474"/>
            <a:ext cx="3051719" cy="1641973"/>
          </a:xfrm>
          <a:prstGeom prst="rect">
            <a:avLst/>
          </a:prstGeom>
          <a:ln w="22225">
            <a:noFill/>
          </a:ln>
        </p:spPr>
      </p:pic>
      <p:sp>
        <p:nvSpPr>
          <p:cNvPr id="26" name="TextBox 25">
            <a:extLst>
              <a:ext uri="{FF2B5EF4-FFF2-40B4-BE49-F238E27FC236}">
                <a16:creationId xmlns:a16="http://schemas.microsoft.com/office/drawing/2014/main" id="{18ADA1C0-6435-A852-BB5D-10EA5795DE64}"/>
              </a:ext>
            </a:extLst>
          </p:cNvPr>
          <p:cNvSpPr txBox="1"/>
          <p:nvPr/>
        </p:nvSpPr>
        <p:spPr>
          <a:xfrm>
            <a:off x="6460139" y="3145018"/>
            <a:ext cx="2377574" cy="246221"/>
          </a:xfrm>
          <a:prstGeom prst="rect">
            <a:avLst/>
          </a:prstGeom>
          <a:solidFill>
            <a:schemeClr val="bg1"/>
          </a:solidFill>
        </p:spPr>
        <p:txBody>
          <a:bodyPr wrap="none" rtlCol="0">
            <a:spAutoFit/>
          </a:bodyPr>
          <a:lstStyle/>
          <a:p>
            <a:r>
              <a:rPr lang="en-US" sz="1000" dirty="0">
                <a:solidFill>
                  <a:srgbClr val="FF0000"/>
                </a:solidFill>
              </a:rPr>
              <a:t>International Atomic Energy Agency, 2023</a:t>
            </a:r>
            <a:endParaRPr lang="es-ES" sz="1000" dirty="0">
              <a:solidFill>
                <a:srgbClr val="FF0000"/>
              </a:solidFill>
            </a:endParaRPr>
          </a:p>
        </p:txBody>
      </p:sp>
      <p:sp>
        <p:nvSpPr>
          <p:cNvPr id="3" name="TextBox 2">
            <a:extLst>
              <a:ext uri="{FF2B5EF4-FFF2-40B4-BE49-F238E27FC236}">
                <a16:creationId xmlns:a16="http://schemas.microsoft.com/office/drawing/2014/main" id="{6950FDA9-A4FD-23A8-D988-011049515CAB}"/>
              </a:ext>
            </a:extLst>
          </p:cNvPr>
          <p:cNvSpPr txBox="1"/>
          <p:nvPr/>
        </p:nvSpPr>
        <p:spPr>
          <a:xfrm>
            <a:off x="24433" y="6044793"/>
            <a:ext cx="1133644" cy="261610"/>
          </a:xfrm>
          <a:prstGeom prst="rect">
            <a:avLst/>
          </a:prstGeom>
          <a:solidFill>
            <a:schemeClr val="bg1"/>
          </a:solidFill>
        </p:spPr>
        <p:txBody>
          <a:bodyPr wrap="none" rtlCol="0">
            <a:spAutoFit/>
          </a:bodyPr>
          <a:lstStyle/>
          <a:p>
            <a:r>
              <a:rPr lang="en-US" sz="1100" dirty="0">
                <a:solidFill>
                  <a:schemeClr val="tx2">
                    <a:lumMod val="60000"/>
                    <a:lumOff val="40000"/>
                  </a:schemeClr>
                </a:solidFill>
              </a:rPr>
              <a:t>Nakamura, 2002</a:t>
            </a:r>
            <a:endParaRPr lang="es-ES" sz="1100" dirty="0">
              <a:solidFill>
                <a:schemeClr val="tx2">
                  <a:lumMod val="60000"/>
                  <a:lumOff val="40000"/>
                </a:schemeClr>
              </a:solidFill>
            </a:endParaRPr>
          </a:p>
        </p:txBody>
      </p:sp>
      <p:sp>
        <p:nvSpPr>
          <p:cNvPr id="7" name="Rectángulo 17">
            <a:extLst>
              <a:ext uri="{FF2B5EF4-FFF2-40B4-BE49-F238E27FC236}">
                <a16:creationId xmlns:a16="http://schemas.microsoft.com/office/drawing/2014/main" id="{CF8F91A3-60BE-6C24-F2FA-F1EA0013C45A}"/>
              </a:ext>
            </a:extLst>
          </p:cNvPr>
          <p:cNvSpPr/>
          <p:nvPr/>
        </p:nvSpPr>
        <p:spPr>
          <a:xfrm>
            <a:off x="68423" y="2210197"/>
            <a:ext cx="760721" cy="369332"/>
          </a:xfrm>
          <a:prstGeom prst="rect">
            <a:avLst/>
          </a:prstGeom>
          <a:solidFill>
            <a:schemeClr val="bg1"/>
          </a:solidFill>
        </p:spPr>
        <p:txBody>
          <a:bodyPr wrap="none">
            <a:spAutoFit/>
          </a:bodyPr>
          <a:lstStyle/>
          <a:p>
            <a:pPr algn="ctr" fontAlgn="b"/>
            <a:r>
              <a:rPr lang="en-US" dirty="0"/>
              <a:t>D</a:t>
            </a:r>
            <a:r>
              <a:rPr lang="en-US" baseline="30000" dirty="0"/>
              <a:t>+  </a:t>
            </a:r>
            <a:r>
              <a:rPr lang="en-US" dirty="0"/>
              <a:t>ray</a:t>
            </a:r>
            <a:endParaRPr lang="en-US" baseline="30000" dirty="0">
              <a:solidFill>
                <a:srgbClr val="000000"/>
              </a:solidFill>
            </a:endParaRPr>
          </a:p>
        </p:txBody>
      </p:sp>
      <p:sp>
        <p:nvSpPr>
          <p:cNvPr id="28" name="Title 4">
            <a:extLst>
              <a:ext uri="{FF2B5EF4-FFF2-40B4-BE49-F238E27FC236}">
                <a16:creationId xmlns:a16="http://schemas.microsoft.com/office/drawing/2014/main" id="{461BC767-E543-D1AD-0275-918394AE2F99}"/>
              </a:ext>
            </a:extLst>
          </p:cNvPr>
          <p:cNvSpPr>
            <a:spLocks noGrp="1"/>
          </p:cNvSpPr>
          <p:nvPr>
            <p:ph type="title"/>
          </p:nvPr>
        </p:nvSpPr>
        <p:spPr>
          <a:xfrm>
            <a:off x="107504" y="81743"/>
            <a:ext cx="8784976" cy="457200"/>
          </a:xfrm>
        </p:spPr>
        <p:txBody>
          <a:bodyPr/>
          <a:lstStyle/>
          <a:p>
            <a:r>
              <a:rPr lang="en-US" sz="2600" dirty="0" smtClean="0"/>
              <a:t>The problem of hydrogen isotope accumulation in DONES</a:t>
            </a:r>
            <a:r>
              <a:rPr lang="en-US" sz="2600" dirty="0"/>
              <a:t/>
            </a:r>
            <a:br>
              <a:rPr lang="en-US" sz="2600" dirty="0"/>
            </a:br>
            <a:endParaRPr lang="en-US" sz="2600" dirty="0"/>
          </a:p>
        </p:txBody>
      </p:sp>
    </p:spTree>
    <p:extLst>
      <p:ext uri="{BB962C8B-B14F-4D97-AF65-F5344CB8AC3E}">
        <p14:creationId xmlns:p14="http://schemas.microsoft.com/office/powerpoint/2010/main" val="31917469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
            <a:extLst>
              <a:ext uri="{FF2B5EF4-FFF2-40B4-BE49-F238E27FC236}">
                <a16:creationId xmlns:a16="http://schemas.microsoft.com/office/drawing/2014/main" id="{EE27998B-CB32-88A0-0F19-BB595E9E752A}"/>
              </a:ext>
            </a:extLst>
          </p:cNvPr>
          <p:cNvSpPr>
            <a:spLocks noGrp="1"/>
          </p:cNvSpPr>
          <p:nvPr>
            <p:ph type="title"/>
          </p:nvPr>
        </p:nvSpPr>
        <p:spPr>
          <a:xfrm>
            <a:off x="107504" y="81743"/>
            <a:ext cx="8568952" cy="457200"/>
          </a:xfrm>
          <a:prstGeom prst="rect">
            <a:avLst/>
          </a:prstGeom>
        </p:spPr>
        <p:txBody>
          <a:bodyPr/>
          <a:lstStyle/>
          <a:p>
            <a:pPr algn="l"/>
            <a:r>
              <a:rPr lang="en-US" sz="2400" dirty="0"/>
              <a:t>Design and manufacturing of homemade glovebox system</a:t>
            </a:r>
          </a:p>
        </p:txBody>
      </p:sp>
      <p:pic>
        <p:nvPicPr>
          <p:cNvPr id="3" name="Picture 2">
            <a:extLst>
              <a:ext uri="{FF2B5EF4-FFF2-40B4-BE49-F238E27FC236}">
                <a16:creationId xmlns:a16="http://schemas.microsoft.com/office/drawing/2014/main" id="{CFE4A551-99F5-2AD8-D3C5-30B0BE3CC8B7}"/>
              </a:ext>
            </a:extLst>
          </p:cNvPr>
          <p:cNvPicPr>
            <a:picLocks noChangeAspect="1"/>
          </p:cNvPicPr>
          <p:nvPr/>
        </p:nvPicPr>
        <p:blipFill rotWithShape="1">
          <a:blip r:embed="rId2"/>
          <a:srcRect b="1886"/>
          <a:stretch/>
        </p:blipFill>
        <p:spPr>
          <a:xfrm>
            <a:off x="4137899" y="1089621"/>
            <a:ext cx="4971327" cy="5184000"/>
          </a:xfrm>
          <a:prstGeom prst="rect">
            <a:avLst/>
          </a:prstGeom>
        </p:spPr>
      </p:pic>
      <p:pic>
        <p:nvPicPr>
          <p:cNvPr id="6" name="Picture 5">
            <a:extLst>
              <a:ext uri="{FF2B5EF4-FFF2-40B4-BE49-F238E27FC236}">
                <a16:creationId xmlns:a16="http://schemas.microsoft.com/office/drawing/2014/main" id="{6C7D36CF-7A9F-07CE-C67C-58B91C1B6F87}"/>
              </a:ext>
            </a:extLst>
          </p:cNvPr>
          <p:cNvPicPr>
            <a:picLocks noChangeAspect="1"/>
          </p:cNvPicPr>
          <p:nvPr/>
        </p:nvPicPr>
        <p:blipFill>
          <a:blip r:embed="rId3"/>
          <a:stretch>
            <a:fillRect/>
          </a:stretch>
        </p:blipFill>
        <p:spPr>
          <a:xfrm>
            <a:off x="316260" y="1248324"/>
            <a:ext cx="3581928" cy="4558816"/>
          </a:xfrm>
          <a:prstGeom prst="rect">
            <a:avLst/>
          </a:prstGeom>
        </p:spPr>
      </p:pic>
      <p:sp>
        <p:nvSpPr>
          <p:cNvPr id="7" name="TextBox 6">
            <a:extLst>
              <a:ext uri="{FF2B5EF4-FFF2-40B4-BE49-F238E27FC236}">
                <a16:creationId xmlns:a16="http://schemas.microsoft.com/office/drawing/2014/main" id="{F1651EDD-16C6-740B-2E3E-65F7ADB61C94}"/>
              </a:ext>
            </a:extLst>
          </p:cNvPr>
          <p:cNvSpPr txBox="1"/>
          <p:nvPr/>
        </p:nvSpPr>
        <p:spPr>
          <a:xfrm>
            <a:off x="242625" y="765827"/>
            <a:ext cx="3492238" cy="307777"/>
          </a:xfrm>
          <a:prstGeom prst="rect">
            <a:avLst/>
          </a:prstGeom>
          <a:noFill/>
        </p:spPr>
        <p:txBody>
          <a:bodyPr wrap="none" rtlCol="0">
            <a:spAutoFit/>
          </a:bodyPr>
          <a:lstStyle/>
          <a:p>
            <a:r>
              <a:rPr lang="en-US" sz="1400" u="sng" dirty="0"/>
              <a:t>Glovebox airlock system for sample insertion:</a:t>
            </a:r>
            <a:endParaRPr lang="es-ES" sz="1400" u="sng" dirty="0"/>
          </a:p>
        </p:txBody>
      </p:sp>
      <p:sp>
        <p:nvSpPr>
          <p:cNvPr id="9" name="TextBox 8">
            <a:extLst>
              <a:ext uri="{FF2B5EF4-FFF2-40B4-BE49-F238E27FC236}">
                <a16:creationId xmlns:a16="http://schemas.microsoft.com/office/drawing/2014/main" id="{ADBF8D4D-9D0D-297D-3ECB-49B4CE3F383D}"/>
              </a:ext>
            </a:extLst>
          </p:cNvPr>
          <p:cNvSpPr txBox="1"/>
          <p:nvPr/>
        </p:nvSpPr>
        <p:spPr>
          <a:xfrm>
            <a:off x="4283968" y="781844"/>
            <a:ext cx="4691156" cy="307777"/>
          </a:xfrm>
          <a:prstGeom prst="rect">
            <a:avLst/>
          </a:prstGeom>
          <a:noFill/>
        </p:spPr>
        <p:txBody>
          <a:bodyPr wrap="none" rtlCol="0">
            <a:spAutoFit/>
          </a:bodyPr>
          <a:lstStyle/>
          <a:p>
            <a:r>
              <a:rPr lang="en-US" sz="1400" u="sng" dirty="0"/>
              <a:t>Glovebox adapted to needs for the LYDER lithium experiment:</a:t>
            </a:r>
            <a:endParaRPr lang="es-ES" sz="1400" u="sng" dirty="0"/>
          </a:p>
        </p:txBody>
      </p:sp>
      <p:cxnSp>
        <p:nvCxnSpPr>
          <p:cNvPr id="12" name="Straight Arrow Connector 11">
            <a:extLst>
              <a:ext uri="{FF2B5EF4-FFF2-40B4-BE49-F238E27FC236}">
                <a16:creationId xmlns:a16="http://schemas.microsoft.com/office/drawing/2014/main" id="{38BC4EC8-AB21-1555-CA2E-75481EE0B3DB}"/>
              </a:ext>
            </a:extLst>
          </p:cNvPr>
          <p:cNvCxnSpPr>
            <a:cxnSpLocks/>
          </p:cNvCxnSpPr>
          <p:nvPr/>
        </p:nvCxnSpPr>
        <p:spPr>
          <a:xfrm flipH="1" flipV="1">
            <a:off x="4181809" y="1645938"/>
            <a:ext cx="229260" cy="2980383"/>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277B939-E41E-1B19-7509-6983CBCEB96F}"/>
              </a:ext>
            </a:extLst>
          </p:cNvPr>
          <p:cNvCxnSpPr>
            <a:cxnSpLocks/>
          </p:cNvCxnSpPr>
          <p:nvPr/>
        </p:nvCxnSpPr>
        <p:spPr>
          <a:xfrm>
            <a:off x="4513333" y="4680642"/>
            <a:ext cx="3200279" cy="1531188"/>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AD02ADD-C782-153C-1202-19836B1B2823}"/>
              </a:ext>
            </a:extLst>
          </p:cNvPr>
          <p:cNvCxnSpPr>
            <a:cxnSpLocks/>
          </p:cNvCxnSpPr>
          <p:nvPr/>
        </p:nvCxnSpPr>
        <p:spPr>
          <a:xfrm flipV="1">
            <a:off x="8162912" y="5493412"/>
            <a:ext cx="869249" cy="753479"/>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41BCF69-6771-A38B-21E8-BA767AA10850}"/>
              </a:ext>
            </a:extLst>
          </p:cNvPr>
          <p:cNvSpPr txBox="1"/>
          <p:nvPr/>
        </p:nvSpPr>
        <p:spPr>
          <a:xfrm>
            <a:off x="5292080" y="5339523"/>
            <a:ext cx="716863" cy="307777"/>
          </a:xfrm>
          <a:prstGeom prst="rect">
            <a:avLst/>
          </a:prstGeom>
          <a:noFill/>
        </p:spPr>
        <p:txBody>
          <a:bodyPr wrap="none" rtlCol="0">
            <a:spAutoFit/>
          </a:bodyPr>
          <a:lstStyle/>
          <a:p>
            <a:r>
              <a:rPr lang="en-US" sz="1400" dirty="0"/>
              <a:t>160 cm</a:t>
            </a:r>
            <a:endParaRPr lang="es-ES" sz="1400" dirty="0"/>
          </a:p>
        </p:txBody>
      </p:sp>
      <p:sp>
        <p:nvSpPr>
          <p:cNvPr id="36" name="TextBox 35">
            <a:extLst>
              <a:ext uri="{FF2B5EF4-FFF2-40B4-BE49-F238E27FC236}">
                <a16:creationId xmlns:a16="http://schemas.microsoft.com/office/drawing/2014/main" id="{0D9D9BD2-AC3A-182B-E1FA-55FED7416896}"/>
              </a:ext>
            </a:extLst>
          </p:cNvPr>
          <p:cNvSpPr txBox="1"/>
          <p:nvPr/>
        </p:nvSpPr>
        <p:spPr>
          <a:xfrm>
            <a:off x="8455737" y="5909197"/>
            <a:ext cx="625492" cy="307777"/>
          </a:xfrm>
          <a:prstGeom prst="rect">
            <a:avLst/>
          </a:prstGeom>
          <a:noFill/>
        </p:spPr>
        <p:txBody>
          <a:bodyPr wrap="none" rtlCol="0">
            <a:spAutoFit/>
          </a:bodyPr>
          <a:lstStyle/>
          <a:p>
            <a:r>
              <a:rPr lang="en-US" sz="1400" dirty="0"/>
              <a:t>60 cm</a:t>
            </a:r>
            <a:endParaRPr lang="es-ES" sz="1400" dirty="0"/>
          </a:p>
        </p:txBody>
      </p:sp>
      <p:sp>
        <p:nvSpPr>
          <p:cNvPr id="37" name="TextBox 36">
            <a:extLst>
              <a:ext uri="{FF2B5EF4-FFF2-40B4-BE49-F238E27FC236}">
                <a16:creationId xmlns:a16="http://schemas.microsoft.com/office/drawing/2014/main" id="{31752B18-0E40-BD10-43C8-B68A306AD8B8}"/>
              </a:ext>
            </a:extLst>
          </p:cNvPr>
          <p:cNvSpPr txBox="1"/>
          <p:nvPr/>
        </p:nvSpPr>
        <p:spPr>
          <a:xfrm>
            <a:off x="3658476" y="3219955"/>
            <a:ext cx="716863" cy="307777"/>
          </a:xfrm>
          <a:prstGeom prst="rect">
            <a:avLst/>
          </a:prstGeom>
          <a:noFill/>
        </p:spPr>
        <p:txBody>
          <a:bodyPr wrap="none" rtlCol="0">
            <a:spAutoFit/>
          </a:bodyPr>
          <a:lstStyle/>
          <a:p>
            <a:r>
              <a:rPr lang="en-US" sz="1400" dirty="0"/>
              <a:t>120 cm</a:t>
            </a:r>
            <a:endParaRPr lang="es-ES" sz="1400" dirty="0"/>
          </a:p>
        </p:txBody>
      </p:sp>
      <p:sp>
        <p:nvSpPr>
          <p:cNvPr id="38" name="TextBox 37">
            <a:extLst>
              <a:ext uri="{FF2B5EF4-FFF2-40B4-BE49-F238E27FC236}">
                <a16:creationId xmlns:a16="http://schemas.microsoft.com/office/drawing/2014/main" id="{5C3A4BF5-0C2C-DEFB-C397-23F87496B9AE}"/>
              </a:ext>
            </a:extLst>
          </p:cNvPr>
          <p:cNvSpPr txBox="1"/>
          <p:nvPr/>
        </p:nvSpPr>
        <p:spPr>
          <a:xfrm>
            <a:off x="242625" y="5996739"/>
            <a:ext cx="6874639" cy="307777"/>
          </a:xfrm>
          <a:prstGeom prst="rect">
            <a:avLst/>
          </a:prstGeom>
          <a:noFill/>
        </p:spPr>
        <p:txBody>
          <a:bodyPr wrap="none" rtlCol="0">
            <a:spAutoFit/>
          </a:bodyPr>
          <a:lstStyle/>
          <a:p>
            <a:r>
              <a:rPr lang="en-US" sz="1400" dirty="0"/>
              <a:t>Glovebox and antechamber has been designed and manufactured within scope of the PhD!</a:t>
            </a:r>
            <a:endParaRPr lang="es-ES" sz="1400" dirty="0"/>
          </a:p>
        </p:txBody>
      </p:sp>
    </p:spTree>
    <p:extLst>
      <p:ext uri="{BB962C8B-B14F-4D97-AF65-F5344CB8AC3E}">
        <p14:creationId xmlns:p14="http://schemas.microsoft.com/office/powerpoint/2010/main" val="568209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
            <a:extLst>
              <a:ext uri="{FF2B5EF4-FFF2-40B4-BE49-F238E27FC236}">
                <a16:creationId xmlns:a16="http://schemas.microsoft.com/office/drawing/2014/main" id="{EE27998B-CB32-88A0-0F19-BB595E9E752A}"/>
              </a:ext>
            </a:extLst>
          </p:cNvPr>
          <p:cNvSpPr>
            <a:spLocks noGrp="1"/>
          </p:cNvSpPr>
          <p:nvPr>
            <p:ph type="title"/>
          </p:nvPr>
        </p:nvSpPr>
        <p:spPr>
          <a:xfrm>
            <a:off x="107504" y="81743"/>
            <a:ext cx="8568952" cy="457200"/>
          </a:xfrm>
          <a:prstGeom prst="rect">
            <a:avLst/>
          </a:prstGeom>
        </p:spPr>
        <p:txBody>
          <a:bodyPr/>
          <a:lstStyle/>
          <a:p>
            <a:pPr algn="l"/>
            <a:r>
              <a:rPr lang="en-US" sz="2400" dirty="0"/>
              <a:t>LYDER - Lithium Yttrium system for DEuterium Retention studies</a:t>
            </a:r>
          </a:p>
        </p:txBody>
      </p:sp>
      <p:pic>
        <p:nvPicPr>
          <p:cNvPr id="3" name="Picture 2">
            <a:extLst>
              <a:ext uri="{FF2B5EF4-FFF2-40B4-BE49-F238E27FC236}">
                <a16:creationId xmlns:a16="http://schemas.microsoft.com/office/drawing/2014/main" id="{57C2ADEF-536B-A692-58C7-F7870CC64445}"/>
              </a:ext>
            </a:extLst>
          </p:cNvPr>
          <p:cNvPicPr>
            <a:picLocks noChangeAspect="1"/>
          </p:cNvPicPr>
          <p:nvPr/>
        </p:nvPicPr>
        <p:blipFill>
          <a:blip r:embed="rId2"/>
          <a:stretch>
            <a:fillRect/>
          </a:stretch>
        </p:blipFill>
        <p:spPr>
          <a:xfrm>
            <a:off x="20504" y="1100649"/>
            <a:ext cx="6606711" cy="4895810"/>
          </a:xfrm>
          <a:prstGeom prst="rect">
            <a:avLst/>
          </a:prstGeom>
        </p:spPr>
      </p:pic>
      <p:cxnSp>
        <p:nvCxnSpPr>
          <p:cNvPr id="25" name="Conector recto de flecha 53">
            <a:extLst>
              <a:ext uri="{FF2B5EF4-FFF2-40B4-BE49-F238E27FC236}">
                <a16:creationId xmlns:a16="http://schemas.microsoft.com/office/drawing/2014/main" id="{BDF4BA44-F8D9-3F6E-29C2-AD3CEA781201}"/>
              </a:ext>
            </a:extLst>
          </p:cNvPr>
          <p:cNvCxnSpPr>
            <a:cxnSpLocks/>
          </p:cNvCxnSpPr>
          <p:nvPr/>
        </p:nvCxnSpPr>
        <p:spPr>
          <a:xfrm flipH="1" flipV="1">
            <a:off x="1100625" y="4335808"/>
            <a:ext cx="532056" cy="169380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CuadroTexto 55">
            <a:extLst>
              <a:ext uri="{FF2B5EF4-FFF2-40B4-BE49-F238E27FC236}">
                <a16:creationId xmlns:a16="http://schemas.microsoft.com/office/drawing/2014/main" id="{61BDB43A-C98F-B1E4-F144-C9D6A8AA2EDE}"/>
              </a:ext>
            </a:extLst>
          </p:cNvPr>
          <p:cNvSpPr txBox="1"/>
          <p:nvPr/>
        </p:nvSpPr>
        <p:spPr>
          <a:xfrm>
            <a:off x="175855" y="6041684"/>
            <a:ext cx="1938578" cy="307777"/>
          </a:xfrm>
          <a:prstGeom prst="rect">
            <a:avLst/>
          </a:prstGeom>
          <a:noFill/>
          <a:ln w="15875">
            <a:solidFill>
              <a:schemeClr val="tx1"/>
            </a:solidFill>
          </a:ln>
        </p:spPr>
        <p:txBody>
          <a:bodyPr wrap="square" rtlCol="0">
            <a:spAutoFit/>
          </a:bodyPr>
          <a:lstStyle/>
          <a:p>
            <a:r>
              <a:rPr lang="en-US" sz="1400" dirty="0"/>
              <a:t>Glovebox a</a:t>
            </a:r>
            <a:r>
              <a:rPr lang="es-ES" sz="1400" dirty="0" err="1"/>
              <a:t>ntechamber</a:t>
            </a:r>
            <a:endParaRPr lang="es-ES" sz="1400" dirty="0"/>
          </a:p>
        </p:txBody>
      </p:sp>
      <p:grpSp>
        <p:nvGrpSpPr>
          <p:cNvPr id="73" name="Group 72">
            <a:extLst>
              <a:ext uri="{FF2B5EF4-FFF2-40B4-BE49-F238E27FC236}">
                <a16:creationId xmlns:a16="http://schemas.microsoft.com/office/drawing/2014/main" id="{1DD11339-9BAA-B80A-EA08-2E7D703BD908}"/>
              </a:ext>
            </a:extLst>
          </p:cNvPr>
          <p:cNvGrpSpPr/>
          <p:nvPr/>
        </p:nvGrpSpPr>
        <p:grpSpPr>
          <a:xfrm>
            <a:off x="6681002" y="1152855"/>
            <a:ext cx="2268400" cy="4789283"/>
            <a:chOff x="6768000" y="1156638"/>
            <a:chExt cx="2278758" cy="4811151"/>
          </a:xfrm>
        </p:grpSpPr>
        <p:pic>
          <p:nvPicPr>
            <p:cNvPr id="35" name="Picture 34">
              <a:extLst>
                <a:ext uri="{FF2B5EF4-FFF2-40B4-BE49-F238E27FC236}">
                  <a16:creationId xmlns:a16="http://schemas.microsoft.com/office/drawing/2014/main" id="{8757173D-936D-927F-BDB0-1EB157ED2B13}"/>
                </a:ext>
              </a:extLst>
            </p:cNvPr>
            <p:cNvPicPr>
              <a:picLocks noChangeAspect="1"/>
            </p:cNvPicPr>
            <p:nvPr/>
          </p:nvPicPr>
          <p:blipFill rotWithShape="1">
            <a:blip r:embed="rId3"/>
            <a:srcRect l="1552" t="1" r="1710" b="2406"/>
            <a:stretch/>
          </p:blipFill>
          <p:spPr>
            <a:xfrm>
              <a:off x="6768000" y="1156638"/>
              <a:ext cx="2276412" cy="2056114"/>
            </a:xfrm>
            <a:prstGeom prst="rect">
              <a:avLst/>
            </a:prstGeom>
            <a:ln w="15875">
              <a:solidFill>
                <a:schemeClr val="tx1"/>
              </a:solidFill>
            </a:ln>
          </p:spPr>
        </p:pic>
        <p:pic>
          <p:nvPicPr>
            <p:cNvPr id="72" name="Picture 71">
              <a:extLst>
                <a:ext uri="{FF2B5EF4-FFF2-40B4-BE49-F238E27FC236}">
                  <a16:creationId xmlns:a16="http://schemas.microsoft.com/office/drawing/2014/main" id="{190C1C02-FF4A-6084-7BB4-E493A78393A8}"/>
                </a:ext>
              </a:extLst>
            </p:cNvPr>
            <p:cNvPicPr>
              <a:picLocks noChangeAspect="1"/>
            </p:cNvPicPr>
            <p:nvPr/>
          </p:nvPicPr>
          <p:blipFill rotWithShape="1">
            <a:blip r:embed="rId4"/>
            <a:srcRect l="-1" r="5277"/>
            <a:stretch/>
          </p:blipFill>
          <p:spPr>
            <a:xfrm>
              <a:off x="6776229" y="3300199"/>
              <a:ext cx="2270529" cy="2667590"/>
            </a:xfrm>
            <a:prstGeom prst="rect">
              <a:avLst/>
            </a:prstGeom>
            <a:ln w="15875">
              <a:solidFill>
                <a:schemeClr val="tx1"/>
              </a:solidFill>
            </a:ln>
          </p:spPr>
        </p:pic>
      </p:grpSp>
      <p:cxnSp>
        <p:nvCxnSpPr>
          <p:cNvPr id="48" name="Conector recto de flecha 53">
            <a:extLst>
              <a:ext uri="{FF2B5EF4-FFF2-40B4-BE49-F238E27FC236}">
                <a16:creationId xmlns:a16="http://schemas.microsoft.com/office/drawing/2014/main" id="{4DED190F-08E6-D28B-7B7B-43EB097978E2}"/>
              </a:ext>
            </a:extLst>
          </p:cNvPr>
          <p:cNvCxnSpPr>
            <a:cxnSpLocks/>
          </p:cNvCxnSpPr>
          <p:nvPr/>
        </p:nvCxnSpPr>
        <p:spPr>
          <a:xfrm flipH="1">
            <a:off x="6071935" y="2070321"/>
            <a:ext cx="613058"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ector recto de flecha 53">
            <a:extLst>
              <a:ext uri="{FF2B5EF4-FFF2-40B4-BE49-F238E27FC236}">
                <a16:creationId xmlns:a16="http://schemas.microsoft.com/office/drawing/2014/main" id="{1E80552F-13A3-F319-2823-E834C7F43BE9}"/>
              </a:ext>
            </a:extLst>
          </p:cNvPr>
          <p:cNvCxnSpPr>
            <a:cxnSpLocks/>
          </p:cNvCxnSpPr>
          <p:nvPr/>
        </p:nvCxnSpPr>
        <p:spPr>
          <a:xfrm flipH="1" flipV="1">
            <a:off x="6087514" y="3696444"/>
            <a:ext cx="579372" cy="483784"/>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ector recto de flecha 53">
            <a:extLst>
              <a:ext uri="{FF2B5EF4-FFF2-40B4-BE49-F238E27FC236}">
                <a16:creationId xmlns:a16="http://schemas.microsoft.com/office/drawing/2014/main" id="{34258963-A119-9DD9-49D4-0DE1C863BCA8}"/>
              </a:ext>
            </a:extLst>
          </p:cNvPr>
          <p:cNvCxnSpPr>
            <a:cxnSpLocks/>
          </p:cNvCxnSpPr>
          <p:nvPr/>
        </p:nvCxnSpPr>
        <p:spPr>
          <a:xfrm flipH="1" flipV="1">
            <a:off x="1759127" y="894502"/>
            <a:ext cx="532056" cy="1693800"/>
          </a:xfrm>
          <a:prstGeom prst="straightConnector1">
            <a:avLst/>
          </a:prstGeom>
          <a:ln w="158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3" name="CuadroTexto 55">
            <a:extLst>
              <a:ext uri="{FF2B5EF4-FFF2-40B4-BE49-F238E27FC236}">
                <a16:creationId xmlns:a16="http://schemas.microsoft.com/office/drawing/2014/main" id="{5685D88F-E516-27B2-1F5F-39A9BDD8FE43}"/>
              </a:ext>
            </a:extLst>
          </p:cNvPr>
          <p:cNvSpPr txBox="1"/>
          <p:nvPr/>
        </p:nvSpPr>
        <p:spPr>
          <a:xfrm>
            <a:off x="185381" y="720486"/>
            <a:ext cx="2160240" cy="307777"/>
          </a:xfrm>
          <a:prstGeom prst="rect">
            <a:avLst/>
          </a:prstGeom>
          <a:solidFill>
            <a:schemeClr val="bg1"/>
          </a:solidFill>
          <a:ln w="15875">
            <a:solidFill>
              <a:schemeClr val="tx1"/>
            </a:solidFill>
          </a:ln>
        </p:spPr>
        <p:txBody>
          <a:bodyPr wrap="square" rtlCol="0">
            <a:spAutoFit/>
          </a:bodyPr>
          <a:lstStyle/>
          <a:p>
            <a:r>
              <a:rPr lang="es-ES" sz="1400" dirty="0" err="1"/>
              <a:t>Thermal</a:t>
            </a:r>
            <a:r>
              <a:rPr lang="es-ES" sz="1400" dirty="0"/>
              <a:t> </a:t>
            </a:r>
            <a:r>
              <a:rPr lang="es-ES" sz="1400" dirty="0" err="1"/>
              <a:t>desorption</a:t>
            </a:r>
            <a:r>
              <a:rPr lang="es-ES" sz="1400" dirty="0"/>
              <a:t> </a:t>
            </a:r>
            <a:r>
              <a:rPr lang="es-ES" sz="1400" dirty="0" err="1"/>
              <a:t>branch</a:t>
            </a:r>
            <a:endParaRPr lang="es-ES" sz="1400" dirty="0"/>
          </a:p>
        </p:txBody>
      </p:sp>
      <p:sp>
        <p:nvSpPr>
          <p:cNvPr id="82" name="CuadroTexto 55">
            <a:extLst>
              <a:ext uri="{FF2B5EF4-FFF2-40B4-BE49-F238E27FC236}">
                <a16:creationId xmlns:a16="http://schemas.microsoft.com/office/drawing/2014/main" id="{753D72CC-DCC9-DE76-8ACB-259F5038AA37}"/>
              </a:ext>
            </a:extLst>
          </p:cNvPr>
          <p:cNvSpPr txBox="1"/>
          <p:nvPr/>
        </p:nvSpPr>
        <p:spPr>
          <a:xfrm>
            <a:off x="6282771" y="6034409"/>
            <a:ext cx="2664296" cy="307777"/>
          </a:xfrm>
          <a:prstGeom prst="rect">
            <a:avLst/>
          </a:prstGeom>
          <a:noFill/>
          <a:ln w="15875">
            <a:solidFill>
              <a:schemeClr val="tx1"/>
            </a:solidFill>
          </a:ln>
        </p:spPr>
        <p:txBody>
          <a:bodyPr wrap="square" rtlCol="0">
            <a:spAutoFit/>
          </a:bodyPr>
          <a:lstStyle/>
          <a:p>
            <a:r>
              <a:rPr lang="es-ES" sz="1400" dirty="0" err="1"/>
              <a:t>Electrical</a:t>
            </a:r>
            <a:r>
              <a:rPr lang="es-ES" sz="1400" dirty="0"/>
              <a:t> </a:t>
            </a:r>
            <a:r>
              <a:rPr lang="es-ES" sz="1400" dirty="0" err="1"/>
              <a:t>feedthrough</a:t>
            </a:r>
            <a:r>
              <a:rPr lang="es-ES" sz="1400" dirty="0"/>
              <a:t> </a:t>
            </a:r>
            <a:r>
              <a:rPr lang="es-ES" sz="1400" dirty="0" err="1"/>
              <a:t>for</a:t>
            </a:r>
            <a:r>
              <a:rPr lang="es-ES" sz="1400" dirty="0"/>
              <a:t> </a:t>
            </a:r>
            <a:r>
              <a:rPr lang="es-ES" sz="1400" dirty="0" err="1"/>
              <a:t>heaters</a:t>
            </a:r>
            <a:endParaRPr lang="es-ES" sz="1400" dirty="0"/>
          </a:p>
        </p:txBody>
      </p:sp>
      <p:sp>
        <p:nvSpPr>
          <p:cNvPr id="27" name="CuadroTexto 55">
            <a:extLst>
              <a:ext uri="{FF2B5EF4-FFF2-40B4-BE49-F238E27FC236}">
                <a16:creationId xmlns:a16="http://schemas.microsoft.com/office/drawing/2014/main" id="{824E795D-67C2-C318-74B7-30F674C793AC}"/>
              </a:ext>
            </a:extLst>
          </p:cNvPr>
          <p:cNvSpPr txBox="1"/>
          <p:nvPr/>
        </p:nvSpPr>
        <p:spPr>
          <a:xfrm>
            <a:off x="5133073" y="720486"/>
            <a:ext cx="3813335" cy="307777"/>
          </a:xfrm>
          <a:prstGeom prst="rect">
            <a:avLst/>
          </a:prstGeom>
          <a:solidFill>
            <a:schemeClr val="bg1"/>
          </a:solidFill>
          <a:ln w="15875">
            <a:solidFill>
              <a:schemeClr val="tx1"/>
            </a:solidFill>
          </a:ln>
        </p:spPr>
        <p:txBody>
          <a:bodyPr wrap="square" rtlCol="0">
            <a:spAutoFit/>
          </a:bodyPr>
          <a:lstStyle/>
          <a:p>
            <a:r>
              <a:rPr lang="es-ES" sz="1400" dirty="0" err="1"/>
              <a:t>Mounted</a:t>
            </a:r>
            <a:r>
              <a:rPr lang="es-ES" sz="1400" dirty="0"/>
              <a:t> </a:t>
            </a:r>
            <a:r>
              <a:rPr lang="es-ES" sz="1400" dirty="0" err="1"/>
              <a:t>electrical</a:t>
            </a:r>
            <a:r>
              <a:rPr lang="es-ES" sz="1400" dirty="0"/>
              <a:t> </a:t>
            </a:r>
            <a:r>
              <a:rPr lang="es-ES" sz="1400" dirty="0" err="1"/>
              <a:t>feedthrough</a:t>
            </a:r>
            <a:r>
              <a:rPr lang="es-ES" sz="1400" dirty="0"/>
              <a:t> </a:t>
            </a:r>
            <a:r>
              <a:rPr lang="es-ES" sz="1400" dirty="0" err="1"/>
              <a:t>for</a:t>
            </a:r>
            <a:r>
              <a:rPr lang="es-ES" sz="1400" dirty="0"/>
              <a:t> </a:t>
            </a:r>
            <a:r>
              <a:rPr lang="es-ES" sz="1400" dirty="0" err="1"/>
              <a:t>heating</a:t>
            </a:r>
            <a:r>
              <a:rPr lang="es-ES" sz="1400" dirty="0"/>
              <a:t> </a:t>
            </a:r>
            <a:r>
              <a:rPr lang="es-ES" sz="1400" dirty="0" err="1"/>
              <a:t>wires</a:t>
            </a:r>
            <a:endParaRPr lang="es-ES" sz="1400" dirty="0"/>
          </a:p>
        </p:txBody>
      </p:sp>
      <p:cxnSp>
        <p:nvCxnSpPr>
          <p:cNvPr id="28" name="Conector recto de flecha 53">
            <a:extLst>
              <a:ext uri="{FF2B5EF4-FFF2-40B4-BE49-F238E27FC236}">
                <a16:creationId xmlns:a16="http://schemas.microsoft.com/office/drawing/2014/main" id="{BECBE1C1-F372-193B-B156-F0837DE123A4}"/>
              </a:ext>
            </a:extLst>
          </p:cNvPr>
          <p:cNvCxnSpPr>
            <a:cxnSpLocks/>
          </p:cNvCxnSpPr>
          <p:nvPr/>
        </p:nvCxnSpPr>
        <p:spPr>
          <a:xfrm>
            <a:off x="7365321" y="1017054"/>
            <a:ext cx="0" cy="323714"/>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ector recto de flecha 53">
            <a:extLst>
              <a:ext uri="{FF2B5EF4-FFF2-40B4-BE49-F238E27FC236}">
                <a16:creationId xmlns:a16="http://schemas.microsoft.com/office/drawing/2014/main" id="{DA01112F-ECCA-873C-2AF8-A6E06322F0B5}"/>
              </a:ext>
            </a:extLst>
          </p:cNvPr>
          <p:cNvCxnSpPr>
            <a:cxnSpLocks/>
          </p:cNvCxnSpPr>
          <p:nvPr/>
        </p:nvCxnSpPr>
        <p:spPr>
          <a:xfrm flipV="1">
            <a:off x="7365321" y="5676606"/>
            <a:ext cx="0" cy="35300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025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606480E6-D3FD-33D1-3BDE-B4727933422E}"/>
              </a:ext>
            </a:extLst>
          </p:cNvPr>
          <p:cNvPicPr>
            <a:picLocks noChangeAspect="1"/>
          </p:cNvPicPr>
          <p:nvPr/>
        </p:nvPicPr>
        <p:blipFill>
          <a:blip r:embed="rId3"/>
          <a:stretch>
            <a:fillRect/>
          </a:stretch>
        </p:blipFill>
        <p:spPr>
          <a:xfrm>
            <a:off x="110738" y="3095827"/>
            <a:ext cx="4431561" cy="3283946"/>
          </a:xfrm>
          <a:prstGeom prst="rect">
            <a:avLst/>
          </a:prstGeom>
        </p:spPr>
      </p:pic>
      <p:pic>
        <p:nvPicPr>
          <p:cNvPr id="3" name="Imagen 2"/>
          <p:cNvPicPr>
            <a:picLocks noChangeAspect="1"/>
          </p:cNvPicPr>
          <p:nvPr/>
        </p:nvPicPr>
        <p:blipFill rotWithShape="1">
          <a:blip r:embed="rId4"/>
          <a:srcRect l="-5029" t="2446" r="5029" b="-2532"/>
          <a:stretch/>
        </p:blipFill>
        <p:spPr>
          <a:xfrm>
            <a:off x="4645055" y="3448287"/>
            <a:ext cx="4294205" cy="3024000"/>
          </a:xfrm>
          <a:prstGeom prst="rect">
            <a:avLst/>
          </a:prstGeom>
        </p:spPr>
      </p:pic>
      <p:grpSp>
        <p:nvGrpSpPr>
          <p:cNvPr id="79" name="Group 78">
            <a:extLst>
              <a:ext uri="{FF2B5EF4-FFF2-40B4-BE49-F238E27FC236}">
                <a16:creationId xmlns:a16="http://schemas.microsoft.com/office/drawing/2014/main" id="{17512D03-8D1C-46E6-9065-0318CC0C9E6F}"/>
              </a:ext>
            </a:extLst>
          </p:cNvPr>
          <p:cNvGrpSpPr/>
          <p:nvPr/>
        </p:nvGrpSpPr>
        <p:grpSpPr>
          <a:xfrm>
            <a:off x="4856144" y="734241"/>
            <a:ext cx="4038253" cy="2252771"/>
            <a:chOff x="4735095" y="3425520"/>
            <a:chExt cx="4038253" cy="2530968"/>
          </a:xfrm>
        </p:grpSpPr>
        <p:pic>
          <p:nvPicPr>
            <p:cNvPr id="48" name="Picture 47">
              <a:extLst>
                <a:ext uri="{FF2B5EF4-FFF2-40B4-BE49-F238E27FC236}">
                  <a16:creationId xmlns:a16="http://schemas.microsoft.com/office/drawing/2014/main" id="{4641F69F-4CD6-4C73-A25E-0DCAF99E9566}"/>
                </a:ext>
              </a:extLst>
            </p:cNvPr>
            <p:cNvPicPr>
              <a:picLocks noChangeAspect="1"/>
            </p:cNvPicPr>
            <p:nvPr/>
          </p:nvPicPr>
          <p:blipFill>
            <a:blip r:embed="rId5"/>
            <a:stretch>
              <a:fillRect/>
            </a:stretch>
          </p:blipFill>
          <p:spPr>
            <a:xfrm>
              <a:off x="5677778" y="3680953"/>
              <a:ext cx="3030766" cy="436806"/>
            </a:xfrm>
            <a:prstGeom prst="rect">
              <a:avLst/>
            </a:prstGeom>
          </p:spPr>
        </p:pic>
        <p:pic>
          <p:nvPicPr>
            <p:cNvPr id="50" name="Picture 49">
              <a:extLst>
                <a:ext uri="{FF2B5EF4-FFF2-40B4-BE49-F238E27FC236}">
                  <a16:creationId xmlns:a16="http://schemas.microsoft.com/office/drawing/2014/main" id="{8286A7C1-6E53-4852-82C6-FEB0480D07AF}"/>
                </a:ext>
              </a:extLst>
            </p:cNvPr>
            <p:cNvPicPr>
              <a:picLocks noChangeAspect="1"/>
            </p:cNvPicPr>
            <p:nvPr/>
          </p:nvPicPr>
          <p:blipFill>
            <a:blip r:embed="rId6"/>
            <a:stretch>
              <a:fillRect/>
            </a:stretch>
          </p:blipFill>
          <p:spPr>
            <a:xfrm>
              <a:off x="6490084" y="4155528"/>
              <a:ext cx="2187500" cy="1716584"/>
            </a:xfrm>
            <a:prstGeom prst="rect">
              <a:avLst/>
            </a:prstGeom>
          </p:spPr>
        </p:pic>
        <p:sp>
          <p:nvSpPr>
            <p:cNvPr id="51" name="Rectangle 50">
              <a:extLst>
                <a:ext uri="{FF2B5EF4-FFF2-40B4-BE49-F238E27FC236}">
                  <a16:creationId xmlns:a16="http://schemas.microsoft.com/office/drawing/2014/main" id="{C49AAB06-CD80-4443-BD83-7EFCC9B03A67}"/>
                </a:ext>
              </a:extLst>
            </p:cNvPr>
            <p:cNvSpPr/>
            <p:nvPr/>
          </p:nvSpPr>
          <p:spPr>
            <a:xfrm>
              <a:off x="4735095" y="3452564"/>
              <a:ext cx="4038253" cy="2503924"/>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TextBox 53">
              <a:extLst>
                <a:ext uri="{FF2B5EF4-FFF2-40B4-BE49-F238E27FC236}">
                  <a16:creationId xmlns:a16="http://schemas.microsoft.com/office/drawing/2014/main" id="{B7E5D675-C91C-48CD-B2F0-D5ACF6E97208}"/>
                </a:ext>
              </a:extLst>
            </p:cNvPr>
            <p:cNvSpPr txBox="1"/>
            <p:nvPr/>
          </p:nvSpPr>
          <p:spPr>
            <a:xfrm>
              <a:off x="4762317" y="3425520"/>
              <a:ext cx="2063770" cy="338554"/>
            </a:xfrm>
            <a:prstGeom prst="rect">
              <a:avLst/>
            </a:prstGeom>
            <a:noFill/>
          </p:spPr>
          <p:txBody>
            <a:bodyPr wrap="none" rtlCol="0">
              <a:spAutoFit/>
            </a:bodyPr>
            <a:lstStyle/>
            <a:p>
              <a:r>
                <a:rPr lang="en-US" sz="1600" b="1" dirty="0"/>
                <a:t>Chemical Dissolution: </a:t>
              </a:r>
            </a:p>
          </p:txBody>
        </p:sp>
        <p:sp>
          <p:nvSpPr>
            <p:cNvPr id="78" name="TextBox 77">
              <a:extLst>
                <a:ext uri="{FF2B5EF4-FFF2-40B4-BE49-F238E27FC236}">
                  <a16:creationId xmlns:a16="http://schemas.microsoft.com/office/drawing/2014/main" id="{AD68A793-BE13-4DD9-9517-A056D4302FA9}"/>
                </a:ext>
              </a:extLst>
            </p:cNvPr>
            <p:cNvSpPr txBox="1"/>
            <p:nvPr/>
          </p:nvSpPr>
          <p:spPr>
            <a:xfrm>
              <a:off x="4754592" y="5628908"/>
              <a:ext cx="1217000" cy="261610"/>
            </a:xfrm>
            <a:prstGeom prst="rect">
              <a:avLst/>
            </a:prstGeom>
            <a:noFill/>
          </p:spPr>
          <p:txBody>
            <a:bodyPr wrap="none" rtlCol="0">
              <a:spAutoFit/>
            </a:bodyPr>
            <a:lstStyle/>
            <a:p>
              <a:r>
                <a:rPr lang="en-US" sz="1100" b="0" i="0" u="none" strike="noStrike" baseline="0" dirty="0" err="1">
                  <a:solidFill>
                    <a:srgbClr val="C00000"/>
                  </a:solidFill>
                  <a:latin typeface="POPCI K+ Gulliver IT"/>
                </a:rPr>
                <a:t>Hiyane</a:t>
              </a:r>
              <a:r>
                <a:rPr lang="en-US" sz="1100" b="0" i="0" u="none" strike="noStrike" baseline="0" dirty="0">
                  <a:solidFill>
                    <a:srgbClr val="C00000"/>
                  </a:solidFill>
                  <a:latin typeface="POPCI K+ Gulliver IT"/>
                </a:rPr>
                <a:t> </a:t>
              </a:r>
              <a:r>
                <a:rPr lang="en-US" sz="1100" b="0" i="1" u="none" strike="noStrike" baseline="0" dirty="0">
                  <a:solidFill>
                    <a:srgbClr val="C00000"/>
                  </a:solidFill>
                  <a:latin typeface="POPCI K+ Gulliver IT"/>
                </a:rPr>
                <a:t>et al</a:t>
              </a:r>
              <a:r>
                <a:rPr lang="en-DE" sz="1100" b="0" i="1" u="none" strike="noStrike" baseline="0" dirty="0">
                  <a:solidFill>
                    <a:srgbClr val="C00000"/>
                  </a:solidFill>
                  <a:latin typeface="POPCI K+ Gulliver IT"/>
                </a:rPr>
                <a:t>,</a:t>
              </a:r>
              <a:r>
                <a:rPr lang="en-US" sz="1100" b="0" i="0" u="none" strike="noStrike" baseline="0" dirty="0">
                  <a:solidFill>
                    <a:srgbClr val="C00000"/>
                  </a:solidFill>
                  <a:latin typeface="POPCI K+ Gulliver IT"/>
                </a:rPr>
                <a:t> 2016</a:t>
              </a:r>
              <a:endParaRPr lang="en-US" sz="1100" dirty="0">
                <a:solidFill>
                  <a:srgbClr val="C00000"/>
                </a:solidFill>
              </a:endParaRPr>
            </a:p>
          </p:txBody>
        </p:sp>
      </p:grpSp>
      <p:sp>
        <p:nvSpPr>
          <p:cNvPr id="84" name="Rectangle 83">
            <a:extLst>
              <a:ext uri="{FF2B5EF4-FFF2-40B4-BE49-F238E27FC236}">
                <a16:creationId xmlns:a16="http://schemas.microsoft.com/office/drawing/2014/main" id="{A5B39F37-7837-4494-813F-ABB3E88D3FD1}"/>
              </a:ext>
            </a:extLst>
          </p:cNvPr>
          <p:cNvSpPr/>
          <p:nvPr/>
        </p:nvSpPr>
        <p:spPr>
          <a:xfrm>
            <a:off x="224258" y="762522"/>
            <a:ext cx="4304146" cy="222870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5" name="TextBox 84">
            <a:extLst>
              <a:ext uri="{FF2B5EF4-FFF2-40B4-BE49-F238E27FC236}">
                <a16:creationId xmlns:a16="http://schemas.microsoft.com/office/drawing/2014/main" id="{69FC384D-FBD7-4CD3-8063-C988DD60FFC6}"/>
              </a:ext>
            </a:extLst>
          </p:cNvPr>
          <p:cNvSpPr txBox="1"/>
          <p:nvPr/>
        </p:nvSpPr>
        <p:spPr>
          <a:xfrm>
            <a:off x="277296" y="748864"/>
            <a:ext cx="1561544" cy="830997"/>
          </a:xfrm>
          <a:prstGeom prst="rect">
            <a:avLst/>
          </a:prstGeom>
          <a:noFill/>
        </p:spPr>
        <p:txBody>
          <a:bodyPr wrap="square" rtlCol="0">
            <a:spAutoFit/>
          </a:bodyPr>
          <a:lstStyle/>
          <a:p>
            <a:r>
              <a:rPr lang="en-US" sz="1600" b="1" dirty="0"/>
              <a:t>Thermal desorption spectroscopy</a:t>
            </a:r>
          </a:p>
        </p:txBody>
      </p:sp>
      <p:sp>
        <p:nvSpPr>
          <p:cNvPr id="45" name="Title 96">
            <a:extLst>
              <a:ext uri="{FF2B5EF4-FFF2-40B4-BE49-F238E27FC236}">
                <a16:creationId xmlns:a16="http://schemas.microsoft.com/office/drawing/2014/main" id="{50094911-269B-43B5-801F-8B1700C94A4E}"/>
              </a:ext>
            </a:extLst>
          </p:cNvPr>
          <p:cNvSpPr txBox="1">
            <a:spLocks/>
          </p:cNvSpPr>
          <p:nvPr/>
        </p:nvSpPr>
        <p:spPr>
          <a:xfrm>
            <a:off x="107504" y="81743"/>
            <a:ext cx="6844245"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r>
              <a:rPr lang="en-US" sz="2600" dirty="0"/>
              <a:t>Measuring techniques</a:t>
            </a:r>
          </a:p>
        </p:txBody>
      </p:sp>
      <p:sp>
        <p:nvSpPr>
          <p:cNvPr id="4" name="Rectángulo 3"/>
          <p:cNvSpPr/>
          <p:nvPr/>
        </p:nvSpPr>
        <p:spPr>
          <a:xfrm>
            <a:off x="2233733" y="869941"/>
            <a:ext cx="2024374" cy="2011668"/>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8" name="Conector recto de flecha 37"/>
          <p:cNvCxnSpPr/>
          <p:nvPr/>
        </p:nvCxnSpPr>
        <p:spPr>
          <a:xfrm flipV="1">
            <a:off x="4256768" y="864360"/>
            <a:ext cx="0" cy="20116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ector recto de flecha 58"/>
          <p:cNvCxnSpPr/>
          <p:nvPr/>
        </p:nvCxnSpPr>
        <p:spPr>
          <a:xfrm flipV="1">
            <a:off x="2233733" y="864360"/>
            <a:ext cx="0" cy="2011668"/>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CuadroTexto 42"/>
          <p:cNvSpPr txBox="1"/>
          <p:nvPr/>
        </p:nvSpPr>
        <p:spPr>
          <a:xfrm>
            <a:off x="4245423" y="762521"/>
            <a:ext cx="296876" cy="369332"/>
          </a:xfrm>
          <a:prstGeom prst="rect">
            <a:avLst/>
          </a:prstGeom>
          <a:noFill/>
        </p:spPr>
        <p:txBody>
          <a:bodyPr wrap="none" rtlCol="0">
            <a:spAutoFit/>
          </a:bodyPr>
          <a:lstStyle/>
          <a:p>
            <a:r>
              <a:rPr lang="es-ES" i="1" dirty="0">
                <a:solidFill>
                  <a:srgbClr val="FF0000"/>
                </a:solidFill>
              </a:rPr>
              <a:t>T</a:t>
            </a:r>
          </a:p>
        </p:txBody>
      </p:sp>
      <p:sp>
        <p:nvSpPr>
          <p:cNvPr id="64" name="CuadroTexto 63"/>
          <p:cNvSpPr txBox="1"/>
          <p:nvPr/>
        </p:nvSpPr>
        <p:spPr>
          <a:xfrm rot="16200000">
            <a:off x="1394021" y="1262434"/>
            <a:ext cx="1334917" cy="307777"/>
          </a:xfrm>
          <a:prstGeom prst="rect">
            <a:avLst/>
          </a:prstGeom>
          <a:noFill/>
        </p:spPr>
        <p:txBody>
          <a:bodyPr wrap="none" rtlCol="0">
            <a:spAutoFit/>
          </a:bodyPr>
          <a:lstStyle/>
          <a:p>
            <a:r>
              <a:rPr lang="es-ES" sz="1400" dirty="0" err="1">
                <a:solidFill>
                  <a:schemeClr val="accent1">
                    <a:lumMod val="75000"/>
                  </a:schemeClr>
                </a:solidFill>
              </a:rPr>
              <a:t>Desorption</a:t>
            </a:r>
            <a:r>
              <a:rPr lang="es-ES" sz="1400" dirty="0">
                <a:solidFill>
                  <a:schemeClr val="accent1">
                    <a:lumMod val="75000"/>
                  </a:schemeClr>
                </a:solidFill>
              </a:rPr>
              <a:t> flux</a:t>
            </a:r>
          </a:p>
        </p:txBody>
      </p:sp>
      <p:grpSp>
        <p:nvGrpSpPr>
          <p:cNvPr id="113" name="Grupo 112"/>
          <p:cNvGrpSpPr/>
          <p:nvPr/>
        </p:nvGrpSpPr>
        <p:grpSpPr>
          <a:xfrm>
            <a:off x="1741260" y="3858393"/>
            <a:ext cx="809694" cy="1189373"/>
            <a:chOff x="2076203" y="1478605"/>
            <a:chExt cx="694552" cy="1020239"/>
          </a:xfrm>
        </p:grpSpPr>
        <p:cxnSp>
          <p:nvCxnSpPr>
            <p:cNvPr id="9" name="Straight Arrow Connector 8">
              <a:extLst>
                <a:ext uri="{FF2B5EF4-FFF2-40B4-BE49-F238E27FC236}">
                  <a16:creationId xmlns:a16="http://schemas.microsoft.com/office/drawing/2014/main" id="{8611EEDE-7F5E-9F90-65DD-8F641ABBEBDE}"/>
                </a:ext>
              </a:extLst>
            </p:cNvPr>
            <p:cNvCxnSpPr>
              <a:cxnSpLocks/>
            </p:cNvCxnSpPr>
            <p:nvPr/>
          </p:nvCxnSpPr>
          <p:spPr>
            <a:xfrm>
              <a:off x="2120231" y="2267048"/>
              <a:ext cx="650524" cy="231796"/>
            </a:xfrm>
            <a:prstGeom prst="straightConnector1">
              <a:avLst/>
            </a:prstGeom>
            <a:ln w="15875">
              <a:solidFill>
                <a:schemeClr val="tx1"/>
              </a:solidFill>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9C08D48-C9C4-8864-BCE7-CA77A3D035BA}"/>
                </a:ext>
              </a:extLst>
            </p:cNvPr>
            <p:cNvSpPr txBox="1"/>
            <p:nvPr/>
          </p:nvSpPr>
          <p:spPr>
            <a:xfrm>
              <a:off x="2076203" y="1976532"/>
              <a:ext cx="520246" cy="264010"/>
            </a:xfrm>
            <a:prstGeom prst="rect">
              <a:avLst/>
            </a:prstGeom>
            <a:noFill/>
          </p:spPr>
          <p:txBody>
            <a:bodyPr wrap="square" rtlCol="0">
              <a:spAutoFit/>
            </a:bodyPr>
            <a:lstStyle/>
            <a:p>
              <a:r>
                <a:rPr lang="en-US" sz="1400" dirty="0"/>
                <a:t>TDS</a:t>
              </a:r>
              <a:endParaRPr lang="es-ES" sz="1400" dirty="0"/>
            </a:p>
          </p:txBody>
        </p:sp>
        <p:sp>
          <p:nvSpPr>
            <p:cNvPr id="13" name="Freeform: Shape 12">
              <a:extLst>
                <a:ext uri="{FF2B5EF4-FFF2-40B4-BE49-F238E27FC236}">
                  <a16:creationId xmlns:a16="http://schemas.microsoft.com/office/drawing/2014/main" id="{9367C03F-C883-6E79-B61C-546F220B7D51}"/>
                </a:ext>
              </a:extLst>
            </p:cNvPr>
            <p:cNvSpPr/>
            <p:nvPr/>
          </p:nvSpPr>
          <p:spPr>
            <a:xfrm rot="21359905">
              <a:off x="2095280" y="1526734"/>
              <a:ext cx="49902" cy="262105"/>
            </a:xfrm>
            <a:custGeom>
              <a:avLst/>
              <a:gdLst>
                <a:gd name="connsiteX0" fmla="*/ 139586 w 142285"/>
                <a:gd name="connsiteY0" fmla="*/ 500063 h 500063"/>
                <a:gd name="connsiteX1" fmla="*/ 125298 w 142285"/>
                <a:gd name="connsiteY1" fmla="*/ 285750 h 500063"/>
                <a:gd name="connsiteX2" fmla="*/ 10998 w 142285"/>
                <a:gd name="connsiteY2" fmla="*/ 195263 h 500063"/>
                <a:gd name="connsiteX3" fmla="*/ 10998 w 142285"/>
                <a:gd name="connsiteY3" fmla="*/ 0 h 500063"/>
              </a:gdLst>
              <a:ahLst/>
              <a:cxnLst>
                <a:cxn ang="0">
                  <a:pos x="connsiteX0" y="connsiteY0"/>
                </a:cxn>
                <a:cxn ang="0">
                  <a:pos x="connsiteX1" y="connsiteY1"/>
                </a:cxn>
                <a:cxn ang="0">
                  <a:pos x="connsiteX2" y="connsiteY2"/>
                </a:cxn>
                <a:cxn ang="0">
                  <a:pos x="connsiteX3" y="connsiteY3"/>
                </a:cxn>
              </a:cxnLst>
              <a:rect l="l" t="t" r="r" b="b"/>
              <a:pathLst>
                <a:path w="142285" h="500063">
                  <a:moveTo>
                    <a:pt x="139586" y="500063"/>
                  </a:moveTo>
                  <a:cubicBezTo>
                    <a:pt x="143157" y="418306"/>
                    <a:pt x="146729" y="336550"/>
                    <a:pt x="125298" y="285750"/>
                  </a:cubicBezTo>
                  <a:cubicBezTo>
                    <a:pt x="103867" y="234950"/>
                    <a:pt x="30048" y="242888"/>
                    <a:pt x="10998" y="195263"/>
                  </a:cubicBezTo>
                  <a:cubicBezTo>
                    <a:pt x="-8052" y="147638"/>
                    <a:pt x="1473" y="73819"/>
                    <a:pt x="10998" y="0"/>
                  </a:cubicBez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14" name="TextBox 13">
              <a:extLst>
                <a:ext uri="{FF2B5EF4-FFF2-40B4-BE49-F238E27FC236}">
                  <a16:creationId xmlns:a16="http://schemas.microsoft.com/office/drawing/2014/main" id="{915B1C78-4077-F86D-8E3E-33F15FE4C592}"/>
                </a:ext>
              </a:extLst>
            </p:cNvPr>
            <p:cNvSpPr txBox="1"/>
            <p:nvPr/>
          </p:nvSpPr>
          <p:spPr>
            <a:xfrm>
              <a:off x="2090762" y="1478605"/>
              <a:ext cx="520246" cy="264010"/>
            </a:xfrm>
            <a:prstGeom prst="rect">
              <a:avLst/>
            </a:prstGeom>
            <a:noFill/>
          </p:spPr>
          <p:txBody>
            <a:bodyPr wrap="square" rtlCol="0">
              <a:spAutoFit/>
            </a:bodyPr>
            <a:lstStyle/>
            <a:p>
              <a:r>
                <a:rPr lang="en-US" sz="1400" dirty="0"/>
                <a:t>D</a:t>
              </a:r>
              <a:r>
                <a:rPr lang="en-US" sz="1400" baseline="-25000" dirty="0"/>
                <a:t>2</a:t>
              </a:r>
              <a:endParaRPr lang="es-ES" sz="1400" baseline="-25000" dirty="0"/>
            </a:p>
          </p:txBody>
        </p:sp>
      </p:grpSp>
      <p:sp>
        <p:nvSpPr>
          <p:cNvPr id="6" name="TextBox 5">
            <a:extLst>
              <a:ext uri="{FF2B5EF4-FFF2-40B4-BE49-F238E27FC236}">
                <a16:creationId xmlns:a16="http://schemas.microsoft.com/office/drawing/2014/main" id="{2C488A8B-F70F-5ADF-CF27-F9E05C4D1FB8}"/>
              </a:ext>
            </a:extLst>
          </p:cNvPr>
          <p:cNvSpPr txBox="1"/>
          <p:nvPr/>
        </p:nvSpPr>
        <p:spPr>
          <a:xfrm>
            <a:off x="282363" y="2246786"/>
            <a:ext cx="1711021" cy="738664"/>
          </a:xfrm>
          <a:prstGeom prst="rect">
            <a:avLst/>
          </a:prstGeom>
          <a:noFill/>
        </p:spPr>
        <p:txBody>
          <a:bodyPr wrap="square">
            <a:spAutoFit/>
          </a:bodyPr>
          <a:lstStyle/>
          <a:p>
            <a:r>
              <a:rPr lang="en-US" sz="1400" dirty="0"/>
              <a:t>Measure desorption flux in vacuum with leak detector</a:t>
            </a:r>
            <a:endParaRPr lang="en-US" sz="1200" dirty="0"/>
          </a:p>
        </p:txBody>
      </p:sp>
      <p:sp>
        <p:nvSpPr>
          <p:cNvPr id="7" name="CuadroTexto 14">
            <a:extLst>
              <a:ext uri="{FF2B5EF4-FFF2-40B4-BE49-F238E27FC236}">
                <a16:creationId xmlns:a16="http://schemas.microsoft.com/office/drawing/2014/main" id="{CB4D4D58-D015-51FD-D301-98D5F931DDCF}"/>
              </a:ext>
            </a:extLst>
          </p:cNvPr>
          <p:cNvSpPr txBox="1"/>
          <p:nvPr/>
        </p:nvSpPr>
        <p:spPr>
          <a:xfrm>
            <a:off x="4724772" y="3102767"/>
            <a:ext cx="4824536"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t>EcosimPro model of LYDER lithium branch created!</a:t>
            </a:r>
          </a:p>
        </p:txBody>
      </p:sp>
      <p:sp>
        <p:nvSpPr>
          <p:cNvPr id="21" name="TextBox 20">
            <a:extLst>
              <a:ext uri="{FF2B5EF4-FFF2-40B4-BE49-F238E27FC236}">
                <a16:creationId xmlns:a16="http://schemas.microsoft.com/office/drawing/2014/main" id="{8B12F5F1-E0D5-DD6F-31C3-53261357B6B4}"/>
              </a:ext>
            </a:extLst>
          </p:cNvPr>
          <p:cNvSpPr txBox="1"/>
          <p:nvPr/>
        </p:nvSpPr>
        <p:spPr>
          <a:xfrm>
            <a:off x="1416430" y="4912654"/>
            <a:ext cx="790601" cy="523220"/>
          </a:xfrm>
          <a:prstGeom prst="rect">
            <a:avLst/>
          </a:prstGeom>
          <a:noFill/>
        </p:spPr>
        <p:txBody>
          <a:bodyPr wrap="none" rtlCol="0">
            <a:spAutoFit/>
          </a:bodyPr>
          <a:lstStyle/>
          <a:p>
            <a:r>
              <a:rPr lang="en-US" sz="1400" dirty="0"/>
              <a:t>Connect</a:t>
            </a:r>
          </a:p>
          <a:p>
            <a:r>
              <a:rPr lang="en-US" sz="1400" dirty="0"/>
              <a:t>sampler</a:t>
            </a:r>
            <a:endParaRPr lang="es-ES" sz="1400" dirty="0"/>
          </a:p>
        </p:txBody>
      </p:sp>
      <p:sp>
        <p:nvSpPr>
          <p:cNvPr id="31" name="Freeform: Shape 30">
            <a:extLst>
              <a:ext uri="{FF2B5EF4-FFF2-40B4-BE49-F238E27FC236}">
                <a16:creationId xmlns:a16="http://schemas.microsoft.com/office/drawing/2014/main" id="{9D69D422-21F5-E871-16F0-6C9B5BC07712}"/>
              </a:ext>
            </a:extLst>
          </p:cNvPr>
          <p:cNvSpPr/>
          <p:nvPr/>
        </p:nvSpPr>
        <p:spPr>
          <a:xfrm>
            <a:off x="2243594" y="1529244"/>
            <a:ext cx="2003425" cy="1353928"/>
          </a:xfrm>
          <a:custGeom>
            <a:avLst/>
            <a:gdLst>
              <a:gd name="connsiteX0" fmla="*/ 2003425 w 2003425"/>
              <a:gd name="connsiteY0" fmla="*/ 1353928 h 1353928"/>
              <a:gd name="connsiteX1" fmla="*/ 0 w 2003425"/>
              <a:gd name="connsiteY1" fmla="*/ 1353928 h 1353928"/>
              <a:gd name="connsiteX2" fmla="*/ 0 w 2003425"/>
              <a:gd name="connsiteY2" fmla="*/ 1325353 h 1353928"/>
              <a:gd name="connsiteX3" fmla="*/ 307975 w 2003425"/>
              <a:gd name="connsiteY3" fmla="*/ 1176128 h 1353928"/>
              <a:gd name="connsiteX4" fmla="*/ 860425 w 2003425"/>
              <a:gd name="connsiteY4" fmla="*/ 731628 h 1353928"/>
              <a:gd name="connsiteX5" fmla="*/ 1082675 w 2003425"/>
              <a:gd name="connsiteY5" fmla="*/ 1378 h 1353928"/>
              <a:gd name="connsiteX6" fmla="*/ 1254125 w 2003425"/>
              <a:gd name="connsiteY6" fmla="*/ 547478 h 1353928"/>
              <a:gd name="connsiteX7" fmla="*/ 1346200 w 2003425"/>
              <a:gd name="connsiteY7" fmla="*/ 515728 h 1353928"/>
              <a:gd name="connsiteX8" fmla="*/ 1543050 w 2003425"/>
              <a:gd name="connsiteY8" fmla="*/ 1093578 h 1353928"/>
              <a:gd name="connsiteX9" fmla="*/ 2003425 w 2003425"/>
              <a:gd name="connsiteY9" fmla="*/ 1353928 h 135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03425" h="1353928">
                <a:moveTo>
                  <a:pt x="2003425" y="1353928"/>
                </a:moveTo>
                <a:lnTo>
                  <a:pt x="0" y="1353928"/>
                </a:lnTo>
                <a:lnTo>
                  <a:pt x="0" y="1325353"/>
                </a:lnTo>
                <a:cubicBezTo>
                  <a:pt x="102658" y="1275611"/>
                  <a:pt x="164571" y="1275082"/>
                  <a:pt x="307975" y="1176128"/>
                </a:cubicBezTo>
                <a:cubicBezTo>
                  <a:pt x="451379" y="1077174"/>
                  <a:pt x="731308" y="927420"/>
                  <a:pt x="860425" y="731628"/>
                </a:cubicBezTo>
                <a:cubicBezTo>
                  <a:pt x="989542" y="535836"/>
                  <a:pt x="1017058" y="32070"/>
                  <a:pt x="1082675" y="1378"/>
                </a:cubicBezTo>
                <a:cubicBezTo>
                  <a:pt x="1148292" y="-29314"/>
                  <a:pt x="1210204" y="461753"/>
                  <a:pt x="1254125" y="547478"/>
                </a:cubicBezTo>
                <a:cubicBezTo>
                  <a:pt x="1298046" y="633203"/>
                  <a:pt x="1298046" y="424711"/>
                  <a:pt x="1346200" y="515728"/>
                </a:cubicBezTo>
                <a:cubicBezTo>
                  <a:pt x="1394354" y="606745"/>
                  <a:pt x="1434571" y="954407"/>
                  <a:pt x="1543050" y="1093578"/>
                </a:cubicBezTo>
                <a:cubicBezTo>
                  <a:pt x="1651529" y="1232749"/>
                  <a:pt x="1824302" y="1291751"/>
                  <a:pt x="2003425" y="1353928"/>
                </a:cubicBezTo>
                <a:close/>
              </a:path>
            </a:pathLst>
          </a:custGeom>
          <a:solidFill>
            <a:schemeClr val="bg1">
              <a:lumMod val="75000"/>
              <a:alpha val="26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6" name="CuadroTexto 105"/>
          <p:cNvSpPr txBox="1"/>
          <p:nvPr/>
        </p:nvSpPr>
        <p:spPr>
          <a:xfrm>
            <a:off x="1827165" y="2616117"/>
            <a:ext cx="2715134" cy="276999"/>
          </a:xfrm>
          <a:prstGeom prst="rect">
            <a:avLst/>
          </a:prstGeom>
          <a:noFill/>
        </p:spPr>
        <p:txBody>
          <a:bodyPr wrap="square" rtlCol="0">
            <a:spAutoFit/>
          </a:bodyPr>
          <a:lstStyle/>
          <a:p>
            <a:pPr algn="ctr"/>
            <a:r>
              <a:rPr lang="es-ES" sz="1200" dirty="0" err="1"/>
              <a:t>Deuterium</a:t>
            </a:r>
            <a:r>
              <a:rPr lang="es-ES" sz="1200" dirty="0"/>
              <a:t> </a:t>
            </a:r>
            <a:r>
              <a:rPr lang="es-ES" sz="1200" dirty="0" err="1"/>
              <a:t>content</a:t>
            </a:r>
            <a:endParaRPr lang="es-ES" sz="1200" dirty="0"/>
          </a:p>
        </p:txBody>
      </p:sp>
      <p:sp>
        <p:nvSpPr>
          <p:cNvPr id="32" name="Freeform: Shape 31">
            <a:extLst>
              <a:ext uri="{FF2B5EF4-FFF2-40B4-BE49-F238E27FC236}">
                <a16:creationId xmlns:a16="http://schemas.microsoft.com/office/drawing/2014/main" id="{96CF7C85-2B49-273A-A45B-E3413E4BFDC5}"/>
              </a:ext>
            </a:extLst>
          </p:cNvPr>
          <p:cNvSpPr/>
          <p:nvPr/>
        </p:nvSpPr>
        <p:spPr>
          <a:xfrm>
            <a:off x="2232660" y="1071517"/>
            <a:ext cx="2012763" cy="1798320"/>
          </a:xfrm>
          <a:custGeom>
            <a:avLst/>
            <a:gdLst>
              <a:gd name="connsiteX0" fmla="*/ 0 w 2042160"/>
              <a:gd name="connsiteY0" fmla="*/ 1798320 h 1798320"/>
              <a:gd name="connsiteX1" fmla="*/ 1661160 w 2042160"/>
              <a:gd name="connsiteY1" fmla="*/ 0 h 1798320"/>
              <a:gd name="connsiteX2" fmla="*/ 2042160 w 2042160"/>
              <a:gd name="connsiteY2" fmla="*/ 0 h 1798320"/>
            </a:gdLst>
            <a:ahLst/>
            <a:cxnLst>
              <a:cxn ang="0">
                <a:pos x="connsiteX0" y="connsiteY0"/>
              </a:cxn>
              <a:cxn ang="0">
                <a:pos x="connsiteX1" y="connsiteY1"/>
              </a:cxn>
              <a:cxn ang="0">
                <a:pos x="connsiteX2" y="connsiteY2"/>
              </a:cxn>
            </a:cxnLst>
            <a:rect l="l" t="t" r="r" b="b"/>
            <a:pathLst>
              <a:path w="2042160" h="1798320">
                <a:moveTo>
                  <a:pt x="0" y="1798320"/>
                </a:moveTo>
                <a:lnTo>
                  <a:pt x="1661160" y="0"/>
                </a:lnTo>
                <a:lnTo>
                  <a:pt x="2042160" y="0"/>
                </a:lnTo>
              </a:path>
            </a:pathLst>
          </a:cu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9" name="Conector recto de flecha 37">
            <a:extLst>
              <a:ext uri="{FF2B5EF4-FFF2-40B4-BE49-F238E27FC236}">
                <a16:creationId xmlns:a16="http://schemas.microsoft.com/office/drawing/2014/main" id="{4AA4EC1A-9D5B-91D9-8239-0CB20ABDB078}"/>
              </a:ext>
            </a:extLst>
          </p:cNvPr>
          <p:cNvCxnSpPr>
            <a:cxnSpLocks/>
          </p:cNvCxnSpPr>
          <p:nvPr/>
        </p:nvCxnSpPr>
        <p:spPr>
          <a:xfrm>
            <a:off x="2224768" y="2882378"/>
            <a:ext cx="213238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CuadroTexto 42">
            <a:extLst>
              <a:ext uri="{FF2B5EF4-FFF2-40B4-BE49-F238E27FC236}">
                <a16:creationId xmlns:a16="http://schemas.microsoft.com/office/drawing/2014/main" id="{3729DDD1-C74B-9331-E516-03E65317CB0B}"/>
              </a:ext>
            </a:extLst>
          </p:cNvPr>
          <p:cNvSpPr txBox="1"/>
          <p:nvPr/>
        </p:nvSpPr>
        <p:spPr>
          <a:xfrm>
            <a:off x="4290438" y="2685171"/>
            <a:ext cx="261610" cy="369332"/>
          </a:xfrm>
          <a:prstGeom prst="rect">
            <a:avLst/>
          </a:prstGeom>
          <a:noFill/>
        </p:spPr>
        <p:txBody>
          <a:bodyPr wrap="none" rtlCol="0">
            <a:spAutoFit/>
          </a:bodyPr>
          <a:lstStyle/>
          <a:p>
            <a:r>
              <a:rPr lang="es-ES" i="1" dirty="0"/>
              <a:t>t</a:t>
            </a:r>
          </a:p>
        </p:txBody>
      </p:sp>
    </p:spTree>
    <p:extLst>
      <p:ext uri="{BB962C8B-B14F-4D97-AF65-F5344CB8AC3E}">
        <p14:creationId xmlns:p14="http://schemas.microsoft.com/office/powerpoint/2010/main" val="18704272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BB1CC0-F6DD-9244-3F29-79BCC60BBAA2}"/>
              </a:ext>
            </a:extLst>
          </p:cNvPr>
          <p:cNvSpPr>
            <a:spLocks noGrp="1"/>
          </p:cNvSpPr>
          <p:nvPr>
            <p:ph type="title"/>
          </p:nvPr>
        </p:nvSpPr>
        <p:spPr/>
        <p:txBody>
          <a:bodyPr/>
          <a:lstStyle/>
          <a:p>
            <a:r>
              <a:rPr lang="en-US" dirty="0"/>
              <a:t>Appendix</a:t>
            </a:r>
            <a:endParaRPr lang="es-ES" dirty="0"/>
          </a:p>
        </p:txBody>
      </p:sp>
      <p:pic>
        <p:nvPicPr>
          <p:cNvPr id="5" name="Picture 4">
            <a:extLst>
              <a:ext uri="{FF2B5EF4-FFF2-40B4-BE49-F238E27FC236}">
                <a16:creationId xmlns:a16="http://schemas.microsoft.com/office/drawing/2014/main" id="{84FF2CBA-A8B5-C9FD-0FAD-407B5B7A1E91}"/>
              </a:ext>
            </a:extLst>
          </p:cNvPr>
          <p:cNvPicPr>
            <a:picLocks noChangeAspect="1"/>
          </p:cNvPicPr>
          <p:nvPr/>
        </p:nvPicPr>
        <p:blipFill>
          <a:blip r:embed="rId2"/>
          <a:stretch>
            <a:fillRect/>
          </a:stretch>
        </p:blipFill>
        <p:spPr>
          <a:xfrm>
            <a:off x="323528" y="948680"/>
            <a:ext cx="8307035" cy="4424536"/>
          </a:xfrm>
          <a:prstGeom prst="rect">
            <a:avLst/>
          </a:prstGeom>
        </p:spPr>
      </p:pic>
      <p:sp>
        <p:nvSpPr>
          <p:cNvPr id="6" name="CuadroTexto 5"/>
          <p:cNvSpPr txBox="1"/>
          <p:nvPr/>
        </p:nvSpPr>
        <p:spPr>
          <a:xfrm>
            <a:off x="4499992" y="4293096"/>
            <a:ext cx="184731" cy="369332"/>
          </a:xfrm>
          <a:prstGeom prst="rect">
            <a:avLst/>
          </a:prstGeom>
          <a:noFill/>
        </p:spPr>
        <p:txBody>
          <a:bodyPr wrap="none" rtlCol="0">
            <a:spAutoFit/>
          </a:bodyPr>
          <a:lstStyle/>
          <a:p>
            <a:endParaRPr lang="es-ES" dirty="0"/>
          </a:p>
        </p:txBody>
      </p:sp>
    </p:spTree>
    <p:extLst>
      <p:ext uri="{BB962C8B-B14F-4D97-AF65-F5344CB8AC3E}">
        <p14:creationId xmlns:p14="http://schemas.microsoft.com/office/powerpoint/2010/main" val="14179483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BB1CC0-F6DD-9244-3F29-79BCC60BBAA2}"/>
              </a:ext>
            </a:extLst>
          </p:cNvPr>
          <p:cNvSpPr>
            <a:spLocks noGrp="1"/>
          </p:cNvSpPr>
          <p:nvPr>
            <p:ph type="title"/>
          </p:nvPr>
        </p:nvSpPr>
        <p:spPr/>
        <p:txBody>
          <a:bodyPr/>
          <a:lstStyle/>
          <a:p>
            <a:r>
              <a:rPr lang="en-US" dirty="0"/>
              <a:t>Appendix</a:t>
            </a:r>
            <a:endParaRPr lang="es-ES" dirty="0"/>
          </a:p>
        </p:txBody>
      </p:sp>
      <p:pic>
        <p:nvPicPr>
          <p:cNvPr id="3" name="Picture 2">
            <a:extLst>
              <a:ext uri="{FF2B5EF4-FFF2-40B4-BE49-F238E27FC236}">
                <a16:creationId xmlns:a16="http://schemas.microsoft.com/office/drawing/2014/main" id="{DF50B552-84AB-4DBD-7273-0A05EF22A219}"/>
              </a:ext>
            </a:extLst>
          </p:cNvPr>
          <p:cNvPicPr>
            <a:picLocks noChangeAspect="1"/>
          </p:cNvPicPr>
          <p:nvPr/>
        </p:nvPicPr>
        <p:blipFill>
          <a:blip r:embed="rId2"/>
          <a:stretch>
            <a:fillRect/>
          </a:stretch>
        </p:blipFill>
        <p:spPr>
          <a:xfrm>
            <a:off x="1211120" y="706388"/>
            <a:ext cx="6721760" cy="5445224"/>
          </a:xfrm>
          <a:prstGeom prst="rect">
            <a:avLst/>
          </a:prstGeom>
        </p:spPr>
      </p:pic>
    </p:spTree>
    <p:extLst>
      <p:ext uri="{BB962C8B-B14F-4D97-AF65-F5344CB8AC3E}">
        <p14:creationId xmlns:p14="http://schemas.microsoft.com/office/powerpoint/2010/main" val="31215342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BB1CC0-F6DD-9244-3F29-79BCC60BBAA2}"/>
              </a:ext>
            </a:extLst>
          </p:cNvPr>
          <p:cNvSpPr>
            <a:spLocks noGrp="1"/>
          </p:cNvSpPr>
          <p:nvPr>
            <p:ph type="title"/>
          </p:nvPr>
        </p:nvSpPr>
        <p:spPr/>
        <p:txBody>
          <a:bodyPr/>
          <a:lstStyle/>
          <a:p>
            <a:r>
              <a:rPr lang="en-US" dirty="0"/>
              <a:t>Appendix</a:t>
            </a:r>
            <a:endParaRPr lang="es-ES" dirty="0"/>
          </a:p>
        </p:txBody>
      </p:sp>
      <p:pic>
        <p:nvPicPr>
          <p:cNvPr id="3" name="Picture 2">
            <a:extLst>
              <a:ext uri="{FF2B5EF4-FFF2-40B4-BE49-F238E27FC236}">
                <a16:creationId xmlns:a16="http://schemas.microsoft.com/office/drawing/2014/main" id="{27A16DD4-9EC9-8838-CF0C-22136EDEC7D2}"/>
              </a:ext>
            </a:extLst>
          </p:cNvPr>
          <p:cNvPicPr>
            <a:picLocks noChangeAspect="1"/>
          </p:cNvPicPr>
          <p:nvPr/>
        </p:nvPicPr>
        <p:blipFill>
          <a:blip r:embed="rId2"/>
          <a:stretch>
            <a:fillRect/>
          </a:stretch>
        </p:blipFill>
        <p:spPr>
          <a:xfrm>
            <a:off x="251520" y="1124744"/>
            <a:ext cx="8388424" cy="4351889"/>
          </a:xfrm>
          <a:prstGeom prst="rect">
            <a:avLst/>
          </a:prstGeom>
        </p:spPr>
      </p:pic>
    </p:spTree>
    <p:extLst>
      <p:ext uri="{BB962C8B-B14F-4D97-AF65-F5344CB8AC3E}">
        <p14:creationId xmlns:p14="http://schemas.microsoft.com/office/powerpoint/2010/main" val="6963392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BB1CC0-F6DD-9244-3F29-79BCC60BBAA2}"/>
              </a:ext>
            </a:extLst>
          </p:cNvPr>
          <p:cNvSpPr>
            <a:spLocks noGrp="1"/>
          </p:cNvSpPr>
          <p:nvPr>
            <p:ph type="title"/>
          </p:nvPr>
        </p:nvSpPr>
        <p:spPr/>
        <p:txBody>
          <a:bodyPr/>
          <a:lstStyle/>
          <a:p>
            <a:r>
              <a:rPr lang="en-US" dirty="0"/>
              <a:t>Appendix</a:t>
            </a:r>
            <a:endParaRPr lang="es-ES" dirty="0"/>
          </a:p>
        </p:txBody>
      </p:sp>
      <p:pic>
        <p:nvPicPr>
          <p:cNvPr id="3" name="Picture 2">
            <a:extLst>
              <a:ext uri="{FF2B5EF4-FFF2-40B4-BE49-F238E27FC236}">
                <a16:creationId xmlns:a16="http://schemas.microsoft.com/office/drawing/2014/main" id="{B78F04B4-8157-C03C-ED01-6A7C786395E0}"/>
              </a:ext>
            </a:extLst>
          </p:cNvPr>
          <p:cNvPicPr>
            <a:picLocks noChangeAspect="1"/>
          </p:cNvPicPr>
          <p:nvPr/>
        </p:nvPicPr>
        <p:blipFill>
          <a:blip r:embed="rId2"/>
          <a:stretch>
            <a:fillRect/>
          </a:stretch>
        </p:blipFill>
        <p:spPr>
          <a:xfrm>
            <a:off x="467544" y="1412776"/>
            <a:ext cx="7707941" cy="4247783"/>
          </a:xfrm>
          <a:prstGeom prst="rect">
            <a:avLst/>
          </a:prstGeom>
        </p:spPr>
      </p:pic>
    </p:spTree>
    <p:extLst>
      <p:ext uri="{BB962C8B-B14F-4D97-AF65-F5344CB8AC3E}">
        <p14:creationId xmlns:p14="http://schemas.microsoft.com/office/powerpoint/2010/main" val="24496221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BB1CC0-F6DD-9244-3F29-79BCC60BBAA2}"/>
              </a:ext>
            </a:extLst>
          </p:cNvPr>
          <p:cNvSpPr>
            <a:spLocks noGrp="1"/>
          </p:cNvSpPr>
          <p:nvPr>
            <p:ph type="title"/>
          </p:nvPr>
        </p:nvSpPr>
        <p:spPr/>
        <p:txBody>
          <a:bodyPr/>
          <a:lstStyle/>
          <a:p>
            <a:r>
              <a:rPr lang="en-US" dirty="0"/>
              <a:t>Appendix</a:t>
            </a:r>
            <a:endParaRPr lang="es-ES" dirty="0"/>
          </a:p>
        </p:txBody>
      </p:sp>
      <p:pic>
        <p:nvPicPr>
          <p:cNvPr id="6" name="Picture 5">
            <a:extLst>
              <a:ext uri="{FF2B5EF4-FFF2-40B4-BE49-F238E27FC236}">
                <a16:creationId xmlns:a16="http://schemas.microsoft.com/office/drawing/2014/main" id="{254E04A4-7212-C9EE-A4DB-119F336A9E38}"/>
              </a:ext>
            </a:extLst>
          </p:cNvPr>
          <p:cNvPicPr>
            <a:picLocks noChangeAspect="1"/>
          </p:cNvPicPr>
          <p:nvPr/>
        </p:nvPicPr>
        <p:blipFill>
          <a:blip r:embed="rId2"/>
          <a:stretch>
            <a:fillRect/>
          </a:stretch>
        </p:blipFill>
        <p:spPr>
          <a:xfrm>
            <a:off x="899592" y="764704"/>
            <a:ext cx="7161732" cy="5445224"/>
          </a:xfrm>
          <a:prstGeom prst="rect">
            <a:avLst/>
          </a:prstGeom>
        </p:spPr>
      </p:pic>
    </p:spTree>
    <p:extLst>
      <p:ext uri="{BB962C8B-B14F-4D97-AF65-F5344CB8AC3E}">
        <p14:creationId xmlns:p14="http://schemas.microsoft.com/office/powerpoint/2010/main" val="31599431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BB1CC0-F6DD-9244-3F29-79BCC60BBAA2}"/>
              </a:ext>
            </a:extLst>
          </p:cNvPr>
          <p:cNvSpPr>
            <a:spLocks noGrp="1"/>
          </p:cNvSpPr>
          <p:nvPr>
            <p:ph type="title"/>
          </p:nvPr>
        </p:nvSpPr>
        <p:spPr/>
        <p:txBody>
          <a:bodyPr/>
          <a:lstStyle/>
          <a:p>
            <a:r>
              <a:rPr lang="en-US" dirty="0"/>
              <a:t>Appendix</a:t>
            </a:r>
            <a:endParaRPr lang="es-ES" dirty="0"/>
          </a:p>
        </p:txBody>
      </p:sp>
      <p:pic>
        <p:nvPicPr>
          <p:cNvPr id="3" name="Picture 2">
            <a:extLst>
              <a:ext uri="{FF2B5EF4-FFF2-40B4-BE49-F238E27FC236}">
                <a16:creationId xmlns:a16="http://schemas.microsoft.com/office/drawing/2014/main" id="{18F541D6-9BF6-C6A3-9A79-3FFFFBC0286B}"/>
              </a:ext>
            </a:extLst>
          </p:cNvPr>
          <p:cNvPicPr>
            <a:picLocks noChangeAspect="1"/>
          </p:cNvPicPr>
          <p:nvPr/>
        </p:nvPicPr>
        <p:blipFill>
          <a:blip r:embed="rId2"/>
          <a:stretch>
            <a:fillRect/>
          </a:stretch>
        </p:blipFill>
        <p:spPr>
          <a:xfrm>
            <a:off x="863588" y="980728"/>
            <a:ext cx="7416824" cy="5060630"/>
          </a:xfrm>
          <a:prstGeom prst="rect">
            <a:avLst/>
          </a:prstGeom>
        </p:spPr>
      </p:pic>
    </p:spTree>
    <p:extLst>
      <p:ext uri="{BB962C8B-B14F-4D97-AF65-F5344CB8AC3E}">
        <p14:creationId xmlns:p14="http://schemas.microsoft.com/office/powerpoint/2010/main" val="2756896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BB1CC0-F6DD-9244-3F29-79BCC60BBAA2}"/>
              </a:ext>
            </a:extLst>
          </p:cNvPr>
          <p:cNvSpPr>
            <a:spLocks noGrp="1"/>
          </p:cNvSpPr>
          <p:nvPr>
            <p:ph type="title"/>
          </p:nvPr>
        </p:nvSpPr>
        <p:spPr/>
        <p:txBody>
          <a:bodyPr/>
          <a:lstStyle/>
          <a:p>
            <a:r>
              <a:rPr lang="en-US" dirty="0"/>
              <a:t>Appendix</a:t>
            </a:r>
            <a:endParaRPr lang="es-ES" dirty="0"/>
          </a:p>
        </p:txBody>
      </p:sp>
      <p:pic>
        <p:nvPicPr>
          <p:cNvPr id="3" name="Picture 2">
            <a:extLst>
              <a:ext uri="{FF2B5EF4-FFF2-40B4-BE49-F238E27FC236}">
                <a16:creationId xmlns:a16="http://schemas.microsoft.com/office/drawing/2014/main" id="{34679A90-F725-C14C-A2C8-77F6B3536C58}"/>
              </a:ext>
            </a:extLst>
          </p:cNvPr>
          <p:cNvPicPr>
            <a:picLocks noChangeAspect="1"/>
          </p:cNvPicPr>
          <p:nvPr/>
        </p:nvPicPr>
        <p:blipFill>
          <a:blip r:embed="rId2"/>
          <a:stretch>
            <a:fillRect/>
          </a:stretch>
        </p:blipFill>
        <p:spPr>
          <a:xfrm>
            <a:off x="251520" y="1340768"/>
            <a:ext cx="5771109" cy="4282231"/>
          </a:xfrm>
          <a:prstGeom prst="rect">
            <a:avLst/>
          </a:prstGeom>
        </p:spPr>
      </p:pic>
      <p:pic>
        <p:nvPicPr>
          <p:cNvPr id="6" name="Picture 5">
            <a:extLst>
              <a:ext uri="{FF2B5EF4-FFF2-40B4-BE49-F238E27FC236}">
                <a16:creationId xmlns:a16="http://schemas.microsoft.com/office/drawing/2014/main" id="{391E7D5F-287F-B34B-D1FD-3C8AF813BFC7}"/>
              </a:ext>
            </a:extLst>
          </p:cNvPr>
          <p:cNvPicPr>
            <a:picLocks noChangeAspect="1"/>
          </p:cNvPicPr>
          <p:nvPr/>
        </p:nvPicPr>
        <p:blipFill>
          <a:blip r:embed="rId3"/>
          <a:stretch>
            <a:fillRect/>
          </a:stretch>
        </p:blipFill>
        <p:spPr>
          <a:xfrm>
            <a:off x="6084168" y="1280656"/>
            <a:ext cx="2886150" cy="2932421"/>
          </a:xfrm>
          <a:prstGeom prst="rect">
            <a:avLst/>
          </a:prstGeom>
        </p:spPr>
      </p:pic>
    </p:spTree>
    <p:extLst>
      <p:ext uri="{BB962C8B-B14F-4D97-AF65-F5344CB8AC3E}">
        <p14:creationId xmlns:p14="http://schemas.microsoft.com/office/powerpoint/2010/main" val="2966588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01823"/>
            <a:ext cx="8570509" cy="5119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96A3797-574C-0764-3754-BC089B9853E6}"/>
                  </a:ext>
                </a:extLst>
              </p:cNvPr>
              <p:cNvSpPr txBox="1"/>
              <p:nvPr/>
            </p:nvSpPr>
            <p:spPr>
              <a:xfrm>
                <a:off x="1688605" y="3628932"/>
                <a:ext cx="1083195" cy="320216"/>
              </a:xfrm>
              <a:prstGeom prst="rect">
                <a:avLst/>
              </a:prstGeom>
              <a:noFill/>
              <a:ln w="12700">
                <a:solidFill>
                  <a:schemeClr val="tx1"/>
                </a:solidFill>
              </a:ln>
            </p:spPr>
            <p:txBody>
              <a:bodyPr wrap="square">
                <a:spAutoFit/>
              </a:bodyPr>
              <a:lstStyle/>
              <a:p>
                <a14:m>
                  <m:oMath xmlns:m="http://schemas.openxmlformats.org/officeDocument/2006/math">
                    <m:sSub>
                      <m:sSubPr>
                        <m:ctrlPr>
                          <a:rPr lang="es-ES" sz="1400" i="1" smtClean="0">
                            <a:latin typeface="Cambria Math" panose="02040503050406030204" pitchFamily="18" charset="0"/>
                          </a:rPr>
                        </m:ctrlPr>
                      </m:sSubPr>
                      <m:e>
                        <m:r>
                          <a:rPr lang="en-US" sz="1400" b="0" i="1" smtClean="0">
                            <a:latin typeface="Cambria Math" panose="02040503050406030204" pitchFamily="18" charset="0"/>
                          </a:rPr>
                          <m:t>𝑉</m:t>
                        </m:r>
                      </m:e>
                      <m:sub>
                        <m:r>
                          <m:rPr>
                            <m:nor/>
                          </m:rPr>
                          <a:rPr lang="en-US" sz="1400">
                            <a:latin typeface="Cambria Math" panose="02040503050406030204" pitchFamily="18" charset="0"/>
                          </a:rPr>
                          <m:t>Li</m:t>
                        </m:r>
                      </m:sub>
                    </m:sSub>
                    <m:r>
                      <a:rPr lang="en-US" sz="1400" i="1" smtClean="0">
                        <a:latin typeface="Cambria Math" panose="02040503050406030204" pitchFamily="18" charset="0"/>
                        <a:ea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14</m:t>
                    </m:r>
                    <m:sSup>
                      <m:sSupPr>
                        <m:ctrlPr>
                          <a:rPr lang="en-US" sz="1400" b="0" i="1" smtClean="0">
                            <a:latin typeface="Cambria Math" panose="02040503050406030204" pitchFamily="18" charset="0"/>
                            <a:ea typeface="Cambria Math" panose="02040503050406030204" pitchFamily="18" charset="0"/>
                          </a:rPr>
                        </m:ctrlPr>
                      </m:sSupPr>
                      <m:e>
                        <m:r>
                          <m:rPr>
                            <m:nor/>
                          </m:rPr>
                          <a:rPr lang="en-US" sz="1400" b="0" i="0" smtClean="0">
                            <a:latin typeface="Cambria Math" panose="02040503050406030204" pitchFamily="18" charset="0"/>
                            <a:ea typeface="Cambria Math" panose="02040503050406030204" pitchFamily="18" charset="0"/>
                          </a:rPr>
                          <m:t>m</m:t>
                        </m:r>
                      </m:e>
                      <m:sup>
                        <m:r>
                          <a:rPr lang="en-US" sz="1400" b="0" i="1" smtClean="0">
                            <a:latin typeface="Cambria Math" panose="02040503050406030204" pitchFamily="18" charset="0"/>
                            <a:ea typeface="Cambria Math" panose="02040503050406030204" pitchFamily="18" charset="0"/>
                          </a:rPr>
                          <m:t>3</m:t>
                        </m:r>
                      </m:sup>
                    </m:sSup>
                  </m:oMath>
                </a14:m>
                <a:r>
                  <a:rPr lang="es-ES" sz="1400" dirty="0">
                    <a:solidFill>
                      <a:schemeClr val="tx1"/>
                    </a:solidFill>
                    <a:latin typeface="Segoe" pitchFamily="34" charset="0"/>
                  </a:rPr>
                  <a:t> </a:t>
                </a:r>
                <a:endParaRPr lang="es-ES" sz="1400" dirty="0"/>
              </a:p>
            </p:txBody>
          </p:sp>
        </mc:Choice>
        <mc:Fallback xmlns="">
          <p:sp>
            <p:nvSpPr>
              <p:cNvPr id="2" name="TextBox 1">
                <a:extLst>
                  <a:ext uri="{FF2B5EF4-FFF2-40B4-BE49-F238E27FC236}">
                    <a16:creationId xmlns:a16="http://schemas.microsoft.com/office/drawing/2014/main" id="{196A3797-574C-0764-3754-BC089B9853E6}"/>
                  </a:ext>
                </a:extLst>
              </p:cNvPr>
              <p:cNvSpPr txBox="1">
                <a:spLocks noRot="1" noChangeAspect="1" noMove="1" noResize="1" noEditPoints="1" noAdjustHandles="1" noChangeArrowheads="1" noChangeShapeType="1" noTextEdit="1"/>
              </p:cNvSpPr>
              <p:nvPr/>
            </p:nvSpPr>
            <p:spPr>
              <a:xfrm>
                <a:off x="1688605" y="3628932"/>
                <a:ext cx="1083195" cy="320216"/>
              </a:xfrm>
              <a:prstGeom prst="rect">
                <a:avLst/>
              </a:prstGeom>
              <a:blipFill>
                <a:blip r:embed="rId3"/>
                <a:stretch>
                  <a:fillRect/>
                </a:stretch>
              </a:blipFill>
              <a:ln w="12700">
                <a:solidFill>
                  <a:schemeClr val="tx1"/>
                </a:solidFill>
              </a:ln>
            </p:spPr>
            <p:txBody>
              <a:bodyPr/>
              <a:lstStyle/>
              <a:p>
                <a:r>
                  <a:rPr lang="es-ES">
                    <a:noFill/>
                  </a:rPr>
                  <a:t> </a:t>
                </a:r>
              </a:p>
            </p:txBody>
          </p:sp>
        </mc:Fallback>
      </mc:AlternateContent>
      <p:sp>
        <p:nvSpPr>
          <p:cNvPr id="21" name="20 Rectángulo"/>
          <p:cNvSpPr/>
          <p:nvPr/>
        </p:nvSpPr>
        <p:spPr>
          <a:xfrm>
            <a:off x="3995936" y="3789040"/>
            <a:ext cx="4934053" cy="2664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2" name="21 Rectángulo"/>
              <p:cNvSpPr/>
              <p:nvPr/>
            </p:nvSpPr>
            <p:spPr>
              <a:xfrm>
                <a:off x="4751650" y="3227710"/>
                <a:ext cx="3835057"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a:fld id="{4F3E05F2-0941-46AD-9503-CA08E0A7C5DB}" type="mathplaceholder">
                        <a:rPr lang="en-GB" i="1" smtClean="0">
                          <a:latin typeface="Cambria Math" panose="02040503050406030204" pitchFamily="18" charset="0"/>
                        </a:rPr>
                        <a:t>Type equation here.</a:t>
                      </a:fld>
                    </m:oMath>
                  </m:oMathPara>
                </a14:m>
                <a:endParaRPr lang="en-GB" dirty="0"/>
              </a:p>
            </p:txBody>
          </p:sp>
        </mc:Choice>
        <mc:Fallback xmlns="">
          <p:sp>
            <p:nvSpPr>
              <p:cNvPr id="22" name="21 Rectángulo"/>
              <p:cNvSpPr>
                <a:spLocks noRot="1" noChangeAspect="1" noMove="1" noResize="1" noEditPoints="1" noAdjustHandles="1" noChangeArrowheads="1" noChangeShapeType="1" noTextEdit="1"/>
              </p:cNvSpPr>
              <p:nvPr/>
            </p:nvSpPr>
            <p:spPr>
              <a:xfrm>
                <a:off x="4751650" y="3227710"/>
                <a:ext cx="3835057" cy="1008112"/>
              </a:xfrm>
              <a:prstGeom prst="rect">
                <a:avLst/>
              </a:prstGeom>
              <a:blipFill>
                <a:blip r:embed="rId4"/>
                <a:stretch>
                  <a:fillRect/>
                </a:stretch>
              </a:blipFill>
              <a:ln>
                <a:noFill/>
              </a:ln>
            </p:spPr>
            <p:txBody>
              <a:bodyPr/>
              <a:lstStyle/>
              <a:p>
                <a:r>
                  <a:rPr lang="es-ES">
                    <a:noFill/>
                  </a:rPr>
                  <a:t> </a:t>
                </a:r>
              </a:p>
            </p:txBody>
          </p:sp>
        </mc:Fallback>
      </mc:AlternateContent>
      <p:sp>
        <p:nvSpPr>
          <p:cNvPr id="14" name="19 Rectángulo">
            <a:extLst>
              <a:ext uri="{FF2B5EF4-FFF2-40B4-BE49-F238E27FC236}">
                <a16:creationId xmlns:a16="http://schemas.microsoft.com/office/drawing/2014/main" id="{0BF79DB5-AB3B-4BE8-8B40-9B02095E8B3B}"/>
              </a:ext>
            </a:extLst>
          </p:cNvPr>
          <p:cNvSpPr/>
          <p:nvPr/>
        </p:nvSpPr>
        <p:spPr>
          <a:xfrm>
            <a:off x="3815968" y="1071540"/>
            <a:ext cx="4862045" cy="216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Rectangle 14">
            <a:extLst>
              <a:ext uri="{FF2B5EF4-FFF2-40B4-BE49-F238E27FC236}">
                <a16:creationId xmlns:a16="http://schemas.microsoft.com/office/drawing/2014/main" id="{1808C3AC-9749-482F-8833-0B34AE7C4CF8}"/>
              </a:ext>
            </a:extLst>
          </p:cNvPr>
          <p:cNvSpPr/>
          <p:nvPr/>
        </p:nvSpPr>
        <p:spPr>
          <a:xfrm>
            <a:off x="3815968" y="752448"/>
            <a:ext cx="5087195" cy="1954877"/>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27 CuadroTexto">
            <a:extLst>
              <a:ext uri="{FF2B5EF4-FFF2-40B4-BE49-F238E27FC236}">
                <a16:creationId xmlns:a16="http://schemas.microsoft.com/office/drawing/2014/main" id="{FF51707E-9A34-4DDA-A18B-6B5C81AA5D37}"/>
              </a:ext>
            </a:extLst>
          </p:cNvPr>
          <p:cNvSpPr txBox="1"/>
          <p:nvPr/>
        </p:nvSpPr>
        <p:spPr>
          <a:xfrm>
            <a:off x="3861409" y="782859"/>
            <a:ext cx="4771161" cy="369332"/>
          </a:xfrm>
          <a:prstGeom prst="rect">
            <a:avLst/>
          </a:prstGeom>
          <a:noFill/>
        </p:spPr>
        <p:txBody>
          <a:bodyPr wrap="square" rtlCol="0">
            <a:spAutoFit/>
          </a:bodyPr>
          <a:lstStyle/>
          <a:p>
            <a:r>
              <a:rPr lang="en-US" b="1" dirty="0"/>
              <a:t>Requirement for DONES</a:t>
            </a:r>
            <a:r>
              <a:rPr lang="es-ES" b="1" dirty="0"/>
              <a:t>:</a:t>
            </a:r>
            <a:endParaRPr lang="en-GB" b="1" dirty="0"/>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AB6BC13-D203-42F4-9C11-0BABE54D12BD}"/>
                  </a:ext>
                </a:extLst>
              </p:cNvPr>
              <p:cNvSpPr txBox="1"/>
              <p:nvPr/>
            </p:nvSpPr>
            <p:spPr>
              <a:xfrm>
                <a:off x="4046736" y="1134804"/>
                <a:ext cx="5087195" cy="1477328"/>
              </a:xfrm>
              <a:prstGeom prst="rect">
                <a:avLst/>
              </a:prstGeom>
              <a:noFill/>
            </p:spPr>
            <p:txBody>
              <a:bodyPr wrap="square" rtlCol="0">
                <a:spAutoFit/>
              </a:bodyPr>
              <a:lstStyle/>
              <a:p>
                <a:pPr marL="285750" indent="-285750" defTabSz="914099">
                  <a:buFont typeface="Arial" panose="020B0604020202020204" pitchFamily="34" charset="0"/>
                  <a:buChar char="•"/>
                </a:pPr>
                <a:r>
                  <a:rPr lang="en-US" sz="1600" dirty="0"/>
                  <a:t>1</a:t>
                </a:r>
                <a:r>
                  <a:rPr lang="en-US" sz="1600" baseline="30000" dirty="0"/>
                  <a:t>st</a:t>
                </a:r>
                <a:r>
                  <a:rPr lang="en-US" sz="1600" dirty="0"/>
                  <a:t> limit: Concentration of all H isotopes </a:t>
                </a:r>
                <a14:m>
                  <m:oMath xmlns:m="http://schemas.openxmlformats.org/officeDocument/2006/math">
                    <m:r>
                      <a:rPr lang="en-US" sz="1600" b="0" i="1" smtClean="0">
                        <a:solidFill>
                          <a:schemeClr val="tx1"/>
                        </a:solidFill>
                        <a:latin typeface="Cambria Math" panose="02040503050406030204" pitchFamily="18" charset="0"/>
                      </a:rPr>
                      <m:t>&lt;10</m:t>
                    </m:r>
                    <m:r>
                      <m:rPr>
                        <m:nor/>
                      </m:rPr>
                      <a:rPr lang="en-US" sz="1600" b="0" i="0" smtClean="0">
                        <a:solidFill>
                          <a:schemeClr val="tx1"/>
                        </a:solidFill>
                        <a:latin typeface="Cambria Math" panose="02040503050406030204" pitchFamily="18" charset="0"/>
                      </a:rPr>
                      <m:t>wppm</m:t>
                    </m:r>
                  </m:oMath>
                </a14:m>
                <a:endParaRPr lang="en-US" sz="1600" b="0" dirty="0">
                  <a:solidFill>
                    <a:schemeClr val="tx1"/>
                  </a:solidFill>
                </a:endParaRPr>
              </a:p>
              <a:p>
                <a:pPr marL="285750" indent="-285750" defTabSz="914099">
                  <a:buFont typeface="Arial" panose="020B0604020202020204" pitchFamily="34" charset="0"/>
                  <a:buChar char="•"/>
                </a:pPr>
                <a:endParaRPr lang="en-US" sz="1600" dirty="0">
                  <a:solidFill>
                    <a:schemeClr val="tx1"/>
                  </a:solidFill>
                  <a:latin typeface="Segoe" pitchFamily="34" charset="0"/>
                </a:endParaRPr>
              </a:p>
              <a:p>
                <a:pPr defTabSz="914099"/>
                <a:endParaRPr lang="en-US" sz="500" dirty="0">
                  <a:solidFill>
                    <a:schemeClr val="tx1"/>
                  </a:solidFill>
                  <a:latin typeface="Segoe" pitchFamily="34" charset="0"/>
                </a:endParaRPr>
              </a:p>
              <a:p>
                <a:pPr marL="285750" indent="-285750" defTabSz="914099">
                  <a:buFont typeface="Arial" panose="020B0604020202020204" pitchFamily="34" charset="0"/>
                  <a:buChar char="•"/>
                </a:pPr>
                <a:r>
                  <a:rPr lang="en-US" sz="1600" dirty="0"/>
                  <a:t>2</a:t>
                </a:r>
                <a:r>
                  <a:rPr lang="en-US" sz="1600" baseline="30000" dirty="0"/>
                  <a:t>nd</a:t>
                </a:r>
                <a:r>
                  <a:rPr lang="en-US" sz="1600" dirty="0"/>
                  <a:t> limit: Mass of tritium in the lithium:  </a:t>
                </a:r>
                <a14:m>
                  <m:oMath xmlns:m="http://schemas.openxmlformats.org/officeDocument/2006/math">
                    <m:r>
                      <a:rPr lang="en-US" sz="1600" i="1">
                        <a:latin typeface="Cambria Math" panose="02040503050406030204" pitchFamily="18" charset="0"/>
                      </a:rPr>
                      <m:t>&lt;0</m:t>
                    </m:r>
                    <m:r>
                      <a:rPr lang="en-US" sz="1600" i="1">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3</m:t>
                    </m:r>
                    <m:r>
                      <m:rPr>
                        <m:nor/>
                      </m:rPr>
                      <a:rPr lang="en-US" sz="1600" b="0" i="0" smtClean="0">
                        <a:latin typeface="Cambria Math" panose="02040503050406030204" pitchFamily="18" charset="0"/>
                        <a:ea typeface="Cambria Math" panose="02040503050406030204" pitchFamily="18" charset="0"/>
                      </a:rPr>
                      <m:t>g</m:t>
                    </m:r>
                  </m:oMath>
                </a14:m>
                <a:endParaRPr lang="en-US" sz="1600" dirty="0">
                  <a:solidFill>
                    <a:schemeClr val="tx1"/>
                  </a:solidFill>
                  <a:latin typeface="Segoe" pitchFamily="34" charset="0"/>
                </a:endParaRPr>
              </a:p>
              <a:p>
                <a:pPr marL="285750" indent="-285750" defTabSz="914099">
                  <a:buFont typeface="Arial" panose="020B0604020202020204" pitchFamily="34" charset="0"/>
                  <a:buChar char="•"/>
                </a:pPr>
                <a:endParaRPr lang="en-US" sz="1600" dirty="0">
                  <a:solidFill>
                    <a:schemeClr val="tx1"/>
                  </a:solidFill>
                  <a:latin typeface="Segoe" pitchFamily="34" charset="0"/>
                </a:endParaRPr>
              </a:p>
              <a:p>
                <a:pPr lvl="1" defTabSz="914099"/>
                <a:endParaRPr lang="en-US" sz="500" dirty="0">
                  <a:solidFill>
                    <a:schemeClr val="tx1"/>
                  </a:solidFill>
                  <a:latin typeface="Segoe" pitchFamily="34" charset="0"/>
                </a:endParaRPr>
              </a:p>
              <a:p>
                <a:pPr marL="285750" indent="-285750" defTabSz="914099">
                  <a:buFont typeface="Arial" panose="020B0604020202020204" pitchFamily="34" charset="0"/>
                  <a:buChar char="•"/>
                </a:pPr>
                <a:r>
                  <a:rPr lang="en-US" sz="1600" dirty="0"/>
                  <a:t>3</a:t>
                </a:r>
                <a:r>
                  <a:rPr lang="en-US" sz="1600" baseline="30000" dirty="0"/>
                  <a:t>rd</a:t>
                </a:r>
                <a:r>
                  <a:rPr lang="en-US" sz="1600" dirty="0"/>
                  <a:t> limit: Mass of tritium in the yttrium: </a:t>
                </a:r>
                <a14:m>
                  <m:oMath xmlns:m="http://schemas.openxmlformats.org/officeDocument/2006/math">
                    <m:r>
                      <a:rPr lang="en-US" sz="1600" i="1">
                        <a:latin typeface="Cambria Math" panose="02040503050406030204" pitchFamily="18" charset="0"/>
                      </a:rPr>
                      <m:t>&lt;0</m:t>
                    </m:r>
                    <m:r>
                      <a:rPr lang="en-US" sz="1600" i="1">
                        <a:latin typeface="Cambria Math" panose="02040503050406030204" pitchFamily="18" charset="0"/>
                        <a:ea typeface="Cambria Math" panose="02040503050406030204" pitchFamily="18" charset="0"/>
                      </a:rPr>
                      <m:t>.3</m:t>
                    </m:r>
                    <m:r>
                      <m:rPr>
                        <m:nor/>
                      </m:rPr>
                      <a:rPr lang="en-US" sz="1600">
                        <a:latin typeface="Cambria Math" panose="02040503050406030204" pitchFamily="18" charset="0"/>
                        <a:ea typeface="Cambria Math" panose="02040503050406030204" pitchFamily="18" charset="0"/>
                      </a:rPr>
                      <m:t>g</m:t>
                    </m:r>
                  </m:oMath>
                </a14:m>
                <a:endParaRPr lang="en-US" sz="1600" b="0" dirty="0">
                  <a:latin typeface="Segoe" pitchFamily="34" charset="0"/>
                  <a:ea typeface="Cambria Math" panose="02040503050406030204" pitchFamily="18" charset="0"/>
                </a:endParaRPr>
              </a:p>
            </p:txBody>
          </p:sp>
        </mc:Choice>
        <mc:Fallback xmlns="">
          <p:sp>
            <p:nvSpPr>
              <p:cNvPr id="23" name="TextBox 22">
                <a:extLst>
                  <a:ext uri="{FF2B5EF4-FFF2-40B4-BE49-F238E27FC236}">
                    <a16:creationId xmlns:a16="http://schemas.microsoft.com/office/drawing/2014/main" id="{CAB6BC13-D203-42F4-9C11-0BABE54D12BD}"/>
                  </a:ext>
                </a:extLst>
              </p:cNvPr>
              <p:cNvSpPr txBox="1">
                <a:spLocks noRot="1" noChangeAspect="1" noMove="1" noResize="1" noEditPoints="1" noAdjustHandles="1" noChangeArrowheads="1" noChangeShapeType="1" noTextEdit="1"/>
              </p:cNvSpPr>
              <p:nvPr/>
            </p:nvSpPr>
            <p:spPr>
              <a:xfrm>
                <a:off x="4046736" y="1134804"/>
                <a:ext cx="5087195" cy="1477328"/>
              </a:xfrm>
              <a:prstGeom prst="rect">
                <a:avLst/>
              </a:prstGeom>
              <a:blipFill>
                <a:blip r:embed="rId5"/>
                <a:stretch>
                  <a:fillRect l="-480" t="-1240" b="-4545"/>
                </a:stretch>
              </a:blipFill>
            </p:spPr>
            <p:txBody>
              <a:bodyPr/>
              <a:lstStyle/>
              <a:p>
                <a:r>
                  <a:rPr lang="es-ES">
                    <a:noFill/>
                  </a:rPr>
                  <a:t> </a:t>
                </a:r>
              </a:p>
            </p:txBody>
          </p:sp>
        </mc:Fallback>
      </mc:AlternateContent>
      <p:sp>
        <p:nvSpPr>
          <p:cNvPr id="4" name="Rectangle 3">
            <a:extLst>
              <a:ext uri="{FF2B5EF4-FFF2-40B4-BE49-F238E27FC236}">
                <a16:creationId xmlns:a16="http://schemas.microsoft.com/office/drawing/2014/main" id="{0E862526-C9D1-4EB0-C153-BB2C907F8466}"/>
              </a:ext>
            </a:extLst>
          </p:cNvPr>
          <p:cNvSpPr/>
          <p:nvPr/>
        </p:nvSpPr>
        <p:spPr>
          <a:xfrm>
            <a:off x="3165913" y="2809351"/>
            <a:ext cx="1642699" cy="939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28 CuadroTexto"/>
          <p:cNvSpPr txBox="1"/>
          <p:nvPr/>
        </p:nvSpPr>
        <p:spPr>
          <a:xfrm>
            <a:off x="3385372" y="3183928"/>
            <a:ext cx="5544617" cy="2754600"/>
          </a:xfrm>
          <a:prstGeom prst="rect">
            <a:avLst/>
          </a:prstGeom>
          <a:noFill/>
        </p:spPr>
        <p:txBody>
          <a:bodyPr wrap="square" rtlCol="0">
            <a:spAutoFit/>
          </a:bodyPr>
          <a:lstStyle/>
          <a:p>
            <a:pPr marL="285750" indent="-285750" algn="just">
              <a:buFont typeface="Wingdings" pitchFamily="2" charset="2"/>
              <a:buChar char="§"/>
            </a:pPr>
            <a:endParaRPr lang="en-US" sz="1400" dirty="0"/>
          </a:p>
          <a:p>
            <a:pPr marL="285750" indent="-285750" algn="just">
              <a:buFont typeface="Wingdings" pitchFamily="2" charset="2"/>
              <a:buChar char="§"/>
            </a:pPr>
            <a:r>
              <a:rPr lang="en-US" sz="1400" dirty="0"/>
              <a:t>Hydrogen isotopes should be absorbed by a getter trap that contains a hydrogen absorbing metal like </a:t>
            </a:r>
            <a:r>
              <a:rPr lang="en-US" sz="1400" b="1" dirty="0"/>
              <a:t>yttrium</a:t>
            </a:r>
            <a:r>
              <a:rPr lang="en-US" sz="1400" dirty="0"/>
              <a:t>, uranium or </a:t>
            </a:r>
            <a:r>
              <a:rPr lang="en-US" sz="1400" dirty="0" err="1"/>
              <a:t>ZrCo</a:t>
            </a:r>
            <a:r>
              <a:rPr lang="en-US" sz="1400" dirty="0"/>
              <a:t>. </a:t>
            </a:r>
          </a:p>
          <a:p>
            <a:pPr marL="285750" indent="-285750" algn="just">
              <a:buFont typeface="Wingdings" pitchFamily="2" charset="2"/>
              <a:buChar char="§"/>
            </a:pPr>
            <a:endParaRPr lang="en-US" sz="1400" dirty="0"/>
          </a:p>
          <a:p>
            <a:pPr marL="285750" indent="-285750" algn="just">
              <a:buFont typeface="Wingdings" pitchFamily="2" charset="2"/>
              <a:buChar char="§"/>
            </a:pPr>
            <a:r>
              <a:rPr lang="en-US" sz="1400" b="1" dirty="0"/>
              <a:t>Yttrium</a:t>
            </a:r>
            <a:r>
              <a:rPr lang="en-US" sz="1400" dirty="0"/>
              <a:t> metal forms the most stable metal-hydrides (YH</a:t>
            </a:r>
            <a:r>
              <a:rPr lang="en-US" sz="1400" baseline="-25000" dirty="0"/>
              <a:t>2</a:t>
            </a:r>
            <a:r>
              <a:rPr lang="en-US" sz="1400" dirty="0"/>
              <a:t>) and can take up to three hydrogen isotopes per yttrium atom. </a:t>
            </a:r>
          </a:p>
          <a:p>
            <a:pPr marL="285750" indent="-285750" algn="just">
              <a:buFont typeface="Wingdings" pitchFamily="2" charset="2"/>
              <a:buChar char="§"/>
            </a:pPr>
            <a:endParaRPr lang="en-US" sz="1400" dirty="0"/>
          </a:p>
          <a:p>
            <a:pPr marL="285750" indent="-285750" algn="just">
              <a:buFont typeface="Wingdings" pitchFamily="2" charset="2"/>
              <a:buChar char="§"/>
            </a:pPr>
            <a:r>
              <a:rPr lang="en-US" sz="1400" b="1" dirty="0"/>
              <a:t>Yttrium</a:t>
            </a:r>
            <a:r>
              <a:rPr lang="en-US" sz="1400" dirty="0"/>
              <a:t> is chemically compatible with corrosive liquid lithium.</a:t>
            </a:r>
          </a:p>
          <a:p>
            <a:pPr marL="285750" indent="-285750" algn="just">
              <a:buFont typeface="Wingdings" pitchFamily="2" charset="2"/>
              <a:buChar char="§"/>
            </a:pPr>
            <a:endParaRPr lang="en-US" sz="1400" dirty="0"/>
          </a:p>
          <a:p>
            <a:pPr marL="285750" indent="-285750" algn="just">
              <a:buFont typeface="Wingdings" pitchFamily="2" charset="2"/>
              <a:buChar char="§"/>
            </a:pPr>
            <a:r>
              <a:rPr lang="en-US" sz="1400" dirty="0"/>
              <a:t>The solubility of hydrogen in yttrium is several orders of magnitude higher than the solubility of hydrogen in lithium.</a:t>
            </a:r>
          </a:p>
          <a:p>
            <a:r>
              <a:rPr lang="en-US" sz="1900" dirty="0"/>
              <a:t>  </a:t>
            </a:r>
          </a:p>
        </p:txBody>
      </p:sp>
      <p:sp>
        <p:nvSpPr>
          <p:cNvPr id="5" name="Rectangle 4">
            <a:extLst>
              <a:ext uri="{FF2B5EF4-FFF2-40B4-BE49-F238E27FC236}">
                <a16:creationId xmlns:a16="http://schemas.microsoft.com/office/drawing/2014/main" id="{DF003B00-ED20-6206-7CAF-FAE5CA03BA12}"/>
              </a:ext>
            </a:extLst>
          </p:cNvPr>
          <p:cNvSpPr/>
          <p:nvPr/>
        </p:nvSpPr>
        <p:spPr>
          <a:xfrm>
            <a:off x="3165913" y="2612132"/>
            <a:ext cx="469983" cy="7873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TextBox 2">
            <a:extLst>
              <a:ext uri="{FF2B5EF4-FFF2-40B4-BE49-F238E27FC236}">
                <a16:creationId xmlns:a16="http://schemas.microsoft.com/office/drawing/2014/main" id="{53DAF7A6-C4CE-55B6-F75E-BF9356F217E0}"/>
              </a:ext>
            </a:extLst>
          </p:cNvPr>
          <p:cNvSpPr txBox="1"/>
          <p:nvPr/>
        </p:nvSpPr>
        <p:spPr>
          <a:xfrm>
            <a:off x="3385372" y="2900265"/>
            <a:ext cx="5686754" cy="369332"/>
          </a:xfrm>
          <a:prstGeom prst="rect">
            <a:avLst/>
          </a:prstGeom>
          <a:noFill/>
        </p:spPr>
        <p:txBody>
          <a:bodyPr wrap="square" rtlCol="0">
            <a:spAutoFit/>
          </a:bodyPr>
          <a:lstStyle/>
          <a:p>
            <a:r>
              <a:rPr lang="en-US" b="1" dirty="0"/>
              <a:t>Without purification: </a:t>
            </a:r>
            <a:r>
              <a:rPr lang="en-US" dirty="0"/>
              <a:t>Tritium limit exceeded after 28 days!</a:t>
            </a:r>
            <a:endParaRPr lang="es-ES" dirty="0"/>
          </a:p>
        </p:txBody>
      </p:sp>
      <p:sp>
        <p:nvSpPr>
          <p:cNvPr id="6" name="Arrow: Bent 5">
            <a:extLst>
              <a:ext uri="{FF2B5EF4-FFF2-40B4-BE49-F238E27FC236}">
                <a16:creationId xmlns:a16="http://schemas.microsoft.com/office/drawing/2014/main" id="{0FCD70BB-A895-5CE9-2AE2-FB6C25B58D8D}"/>
              </a:ext>
            </a:extLst>
          </p:cNvPr>
          <p:cNvSpPr/>
          <p:nvPr/>
        </p:nvSpPr>
        <p:spPr>
          <a:xfrm rot="10800000" flipH="1">
            <a:off x="3804447" y="5723195"/>
            <a:ext cx="386427" cy="467791"/>
          </a:xfrm>
          <a:prstGeom prst="bentArrow">
            <a:avLst>
              <a:gd name="adj1" fmla="val 25000"/>
              <a:gd name="adj2" fmla="val 23698"/>
              <a:gd name="adj3" fmla="val 25000"/>
              <a:gd name="adj4" fmla="val 4375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7" name="TextBox 6">
            <a:extLst>
              <a:ext uri="{FF2B5EF4-FFF2-40B4-BE49-F238E27FC236}">
                <a16:creationId xmlns:a16="http://schemas.microsoft.com/office/drawing/2014/main" id="{287285B1-4F42-96D2-A9DF-295183B52F7B}"/>
              </a:ext>
            </a:extLst>
          </p:cNvPr>
          <p:cNvSpPr txBox="1"/>
          <p:nvPr/>
        </p:nvSpPr>
        <p:spPr>
          <a:xfrm>
            <a:off x="4209924" y="5920408"/>
            <a:ext cx="4845622" cy="369332"/>
          </a:xfrm>
          <a:prstGeom prst="rect">
            <a:avLst/>
          </a:prstGeom>
          <a:noFill/>
        </p:spPr>
        <p:txBody>
          <a:bodyPr wrap="none" rtlCol="0">
            <a:spAutoFit/>
          </a:bodyPr>
          <a:lstStyle/>
          <a:p>
            <a:r>
              <a:rPr lang="en-US" dirty="0"/>
              <a:t>Flow of H into Y getter until chemical equilibrium!</a:t>
            </a:r>
            <a:endParaRPr lang="es-ES" dirty="0"/>
          </a:p>
        </p:txBody>
      </p:sp>
      <p:sp>
        <p:nvSpPr>
          <p:cNvPr id="10" name="TextBox 9">
            <a:extLst>
              <a:ext uri="{FF2B5EF4-FFF2-40B4-BE49-F238E27FC236}">
                <a16:creationId xmlns:a16="http://schemas.microsoft.com/office/drawing/2014/main" id="{BE5AAED5-BF5E-0538-7BFE-8C4852854EB5}"/>
              </a:ext>
            </a:extLst>
          </p:cNvPr>
          <p:cNvSpPr txBox="1"/>
          <p:nvPr/>
        </p:nvSpPr>
        <p:spPr>
          <a:xfrm>
            <a:off x="24433" y="6044793"/>
            <a:ext cx="1133644" cy="261610"/>
          </a:xfrm>
          <a:prstGeom prst="rect">
            <a:avLst/>
          </a:prstGeom>
          <a:solidFill>
            <a:schemeClr val="bg1"/>
          </a:solidFill>
        </p:spPr>
        <p:txBody>
          <a:bodyPr wrap="none" rtlCol="0">
            <a:spAutoFit/>
          </a:bodyPr>
          <a:lstStyle/>
          <a:p>
            <a:r>
              <a:rPr lang="en-US" sz="1100" dirty="0">
                <a:solidFill>
                  <a:schemeClr val="tx2">
                    <a:lumMod val="60000"/>
                    <a:lumOff val="40000"/>
                  </a:schemeClr>
                </a:solidFill>
              </a:rPr>
              <a:t>Nakamura, 2002</a:t>
            </a:r>
            <a:endParaRPr lang="es-ES" sz="1100" dirty="0">
              <a:solidFill>
                <a:schemeClr val="tx2">
                  <a:lumMod val="60000"/>
                  <a:lumOff val="40000"/>
                </a:schemeClr>
              </a:solidFill>
            </a:endParaRPr>
          </a:p>
        </p:txBody>
      </p:sp>
      <p:sp>
        <p:nvSpPr>
          <p:cNvPr id="16" name="TextBox 15">
            <a:extLst>
              <a:ext uri="{FF2B5EF4-FFF2-40B4-BE49-F238E27FC236}">
                <a16:creationId xmlns:a16="http://schemas.microsoft.com/office/drawing/2014/main" id="{6DB1C98A-9445-359A-B5C8-E74BCA38C16E}"/>
              </a:ext>
            </a:extLst>
          </p:cNvPr>
          <p:cNvSpPr txBox="1"/>
          <p:nvPr/>
        </p:nvSpPr>
        <p:spPr>
          <a:xfrm>
            <a:off x="121710" y="695837"/>
            <a:ext cx="2695610" cy="338554"/>
          </a:xfrm>
          <a:prstGeom prst="rect">
            <a:avLst/>
          </a:prstGeom>
          <a:noFill/>
        </p:spPr>
        <p:txBody>
          <a:bodyPr wrap="none" rtlCol="0">
            <a:spAutoFit/>
          </a:bodyPr>
          <a:lstStyle/>
          <a:p>
            <a:r>
              <a:rPr lang="en-US" sz="1600" dirty="0"/>
              <a:t>Sketch of DONES main Li loop:</a:t>
            </a:r>
            <a:endParaRPr lang="es-ES" sz="1600" dirty="0"/>
          </a:p>
        </p:txBody>
      </p:sp>
      <p:sp>
        <p:nvSpPr>
          <p:cNvPr id="18" name="Rectángulo 17">
            <a:extLst>
              <a:ext uri="{FF2B5EF4-FFF2-40B4-BE49-F238E27FC236}">
                <a16:creationId xmlns:a16="http://schemas.microsoft.com/office/drawing/2014/main" id="{78B5C000-F872-DBD1-41F2-D46D1019776F}"/>
              </a:ext>
            </a:extLst>
          </p:cNvPr>
          <p:cNvSpPr/>
          <p:nvPr/>
        </p:nvSpPr>
        <p:spPr>
          <a:xfrm>
            <a:off x="68423" y="2210197"/>
            <a:ext cx="760721" cy="369332"/>
          </a:xfrm>
          <a:prstGeom prst="rect">
            <a:avLst/>
          </a:prstGeom>
          <a:solidFill>
            <a:schemeClr val="bg1"/>
          </a:solidFill>
        </p:spPr>
        <p:txBody>
          <a:bodyPr wrap="none">
            <a:spAutoFit/>
          </a:bodyPr>
          <a:lstStyle/>
          <a:p>
            <a:pPr algn="ctr" fontAlgn="b"/>
            <a:r>
              <a:rPr lang="en-US" dirty="0"/>
              <a:t>D</a:t>
            </a:r>
            <a:r>
              <a:rPr lang="en-US" baseline="30000" dirty="0"/>
              <a:t>+  </a:t>
            </a:r>
            <a:r>
              <a:rPr lang="en-US" dirty="0"/>
              <a:t>ray</a:t>
            </a:r>
            <a:endParaRPr lang="en-US" baseline="30000" dirty="0">
              <a:solidFill>
                <a:srgbClr val="000000"/>
              </a:solidFill>
            </a:endParaRPr>
          </a:p>
        </p:txBody>
      </p:sp>
      <p:sp>
        <p:nvSpPr>
          <p:cNvPr id="25" name="Title 4">
            <a:extLst>
              <a:ext uri="{FF2B5EF4-FFF2-40B4-BE49-F238E27FC236}">
                <a16:creationId xmlns:a16="http://schemas.microsoft.com/office/drawing/2014/main" id="{461BC767-E543-D1AD-0275-918394AE2F99}"/>
              </a:ext>
            </a:extLst>
          </p:cNvPr>
          <p:cNvSpPr>
            <a:spLocks noGrp="1"/>
          </p:cNvSpPr>
          <p:nvPr>
            <p:ph type="title"/>
          </p:nvPr>
        </p:nvSpPr>
        <p:spPr>
          <a:xfrm>
            <a:off x="107504" y="81743"/>
            <a:ext cx="8784976" cy="457200"/>
          </a:xfrm>
        </p:spPr>
        <p:txBody>
          <a:bodyPr/>
          <a:lstStyle/>
          <a:p>
            <a:r>
              <a:rPr lang="en-US" dirty="0"/>
              <a:t>Need for hydrogen </a:t>
            </a:r>
            <a:r>
              <a:rPr lang="en-US" dirty="0" smtClean="0"/>
              <a:t>isotope purification in </a:t>
            </a:r>
            <a:r>
              <a:rPr lang="en-US" dirty="0"/>
              <a:t>DONES</a:t>
            </a:r>
            <a:br>
              <a:rPr lang="en-US" dirty="0"/>
            </a:br>
            <a:endParaRPr lang="en-US" dirty="0"/>
          </a:p>
        </p:txBody>
      </p:sp>
    </p:spTree>
    <p:extLst>
      <p:ext uri="{BB962C8B-B14F-4D97-AF65-F5344CB8AC3E}">
        <p14:creationId xmlns:p14="http://schemas.microsoft.com/office/powerpoint/2010/main" val="20750937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5">
            <a:extLst>
              <a:ext uri="{FF2B5EF4-FFF2-40B4-BE49-F238E27FC236}">
                <a16:creationId xmlns:a16="http://schemas.microsoft.com/office/drawing/2014/main" id="{391E7D5F-287F-B34B-D1FD-3C8AF813BFC7}"/>
              </a:ext>
            </a:extLst>
          </p:cNvPr>
          <p:cNvPicPr>
            <a:picLocks noChangeAspect="1"/>
          </p:cNvPicPr>
          <p:nvPr/>
        </p:nvPicPr>
        <p:blipFill>
          <a:blip r:embed="rId3"/>
          <a:stretch>
            <a:fillRect/>
          </a:stretch>
        </p:blipFill>
        <p:spPr>
          <a:xfrm>
            <a:off x="147500" y="1020868"/>
            <a:ext cx="4463579" cy="4535139"/>
          </a:xfrm>
          <a:prstGeom prst="rect">
            <a:avLst/>
          </a:prstGeom>
        </p:spPr>
      </p:pic>
      <p:sp>
        <p:nvSpPr>
          <p:cNvPr id="7" name="CuadroTexto 14">
            <a:extLst>
              <a:ext uri="{FF2B5EF4-FFF2-40B4-BE49-F238E27FC236}">
                <a16:creationId xmlns:a16="http://schemas.microsoft.com/office/drawing/2014/main" id="{CB4D4D58-D015-51FD-D301-98D5F931DDCF}"/>
              </a:ext>
            </a:extLst>
          </p:cNvPr>
          <p:cNvSpPr txBox="1"/>
          <p:nvPr/>
        </p:nvSpPr>
        <p:spPr>
          <a:xfrm>
            <a:off x="129390" y="697157"/>
            <a:ext cx="8784976" cy="338554"/>
          </a:xfrm>
          <a:prstGeom prst="rect">
            <a:avLst/>
          </a:prstGeom>
          <a:noFill/>
        </p:spPr>
        <p:txBody>
          <a:bodyPr wrap="square" rtlCol="0">
            <a:spAutoFit/>
          </a:bodyPr>
          <a:lstStyle/>
          <a:p>
            <a:pPr marL="285750" indent="-285750">
              <a:buFont typeface="Arial" panose="020B0604020202020204" pitchFamily="34" charset="0"/>
              <a:buChar char="•"/>
            </a:pPr>
            <a:r>
              <a:rPr lang="en-US" sz="1600" dirty="0"/>
              <a:t>EcosimPro model of LYDER lithium branch </a:t>
            </a:r>
            <a:r>
              <a:rPr lang="en-US" sz="1600" dirty="0" smtClean="0"/>
              <a:t>was created  to simulate concentration decrease.</a:t>
            </a:r>
            <a:endParaRPr lang="en-US" sz="1600" dirty="0"/>
          </a:p>
        </p:txBody>
      </p:sp>
      <p:sp>
        <p:nvSpPr>
          <p:cNvPr id="36" name="Title 96">
            <a:extLst>
              <a:ext uri="{FF2B5EF4-FFF2-40B4-BE49-F238E27FC236}">
                <a16:creationId xmlns:a16="http://schemas.microsoft.com/office/drawing/2014/main" id="{3C61DE69-7D27-4ADF-831E-439F8D740DE8}"/>
              </a:ext>
            </a:extLst>
          </p:cNvPr>
          <p:cNvSpPr>
            <a:spLocks noGrp="1"/>
          </p:cNvSpPr>
          <p:nvPr>
            <p:ph type="title"/>
          </p:nvPr>
        </p:nvSpPr>
        <p:spPr>
          <a:xfrm>
            <a:off x="107504" y="81743"/>
            <a:ext cx="8208912" cy="457200"/>
          </a:xfrm>
          <a:prstGeom prst="rect">
            <a:avLst/>
          </a:prstGeom>
        </p:spPr>
        <p:txBody>
          <a:bodyPr/>
          <a:lstStyle/>
          <a:p>
            <a:r>
              <a:rPr lang="en-US" sz="2600" dirty="0" smtClean="0"/>
              <a:t>Future experiments</a:t>
            </a:r>
            <a:endParaRPr lang="en-US" sz="2600" dirty="0"/>
          </a:p>
        </p:txBody>
      </p:sp>
      <p:pic>
        <p:nvPicPr>
          <p:cNvPr id="17" name="Imagen 16"/>
          <p:cNvPicPr>
            <a:picLocks noChangeAspect="1"/>
          </p:cNvPicPr>
          <p:nvPr/>
        </p:nvPicPr>
        <p:blipFill>
          <a:blip r:embed="rId4"/>
          <a:stretch>
            <a:fillRect/>
          </a:stretch>
        </p:blipFill>
        <p:spPr>
          <a:xfrm>
            <a:off x="5580112" y="3591673"/>
            <a:ext cx="3099372" cy="977439"/>
          </a:xfrm>
          <a:prstGeom prst="rect">
            <a:avLst/>
          </a:prstGeom>
          <a:ln w="15875">
            <a:noFill/>
          </a:ln>
        </p:spPr>
      </p:pic>
      <mc:AlternateContent xmlns:mc="http://schemas.openxmlformats.org/markup-compatibility/2006" xmlns:a14="http://schemas.microsoft.com/office/drawing/2010/main">
        <mc:Choice Requires="a14">
          <p:sp>
            <p:nvSpPr>
              <p:cNvPr id="2" name="CuadroTexto 1"/>
              <p:cNvSpPr txBox="1"/>
              <p:nvPr/>
            </p:nvSpPr>
            <p:spPr>
              <a:xfrm>
                <a:off x="1553152" y="1436493"/>
                <a:ext cx="677941" cy="42768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s-ES" sz="2000" i="1" smtClean="0">
                              <a:latin typeface="Cambria Math" panose="02040503050406030204" pitchFamily="18" charset="0"/>
                            </a:rPr>
                          </m:ctrlPr>
                        </m:sSubSupPr>
                        <m:e>
                          <m:r>
                            <a:rPr lang="es-ES" sz="2000" b="0" i="1" smtClean="0">
                              <a:latin typeface="Cambria Math" panose="02040503050406030204" pitchFamily="18" charset="0"/>
                            </a:rPr>
                            <m:t>𝑐</m:t>
                          </m:r>
                        </m:e>
                        <m:sub>
                          <m:r>
                            <m:rPr>
                              <m:sty m:val="p"/>
                            </m:rPr>
                            <a:rPr lang="es-ES" sz="2000" b="0" i="0" smtClean="0">
                              <a:latin typeface="Cambria Math" panose="02040503050406030204" pitchFamily="18" charset="0"/>
                            </a:rPr>
                            <m:t>init</m:t>
                          </m:r>
                        </m:sub>
                        <m:sup>
                          <m:r>
                            <m:rPr>
                              <m:sty m:val="p"/>
                            </m:rPr>
                            <a:rPr lang="es-ES" sz="2000" b="0" i="0" smtClean="0">
                              <a:latin typeface="Cambria Math" panose="02040503050406030204" pitchFamily="18" charset="0"/>
                            </a:rPr>
                            <m:t>Li</m:t>
                          </m:r>
                        </m:sup>
                      </m:sSubSup>
                    </m:oMath>
                  </m:oMathPara>
                </a14:m>
                <a:endParaRPr lang="es-ES" sz="2000" dirty="0"/>
              </a:p>
            </p:txBody>
          </p:sp>
        </mc:Choice>
        <mc:Fallback xmlns="">
          <p:sp>
            <p:nvSpPr>
              <p:cNvPr id="2" name="CuadroTexto 1"/>
              <p:cNvSpPr txBox="1">
                <a:spLocks noRot="1" noChangeAspect="1" noMove="1" noResize="1" noEditPoints="1" noAdjustHandles="1" noChangeArrowheads="1" noChangeShapeType="1" noTextEdit="1"/>
              </p:cNvSpPr>
              <p:nvPr/>
            </p:nvSpPr>
            <p:spPr>
              <a:xfrm>
                <a:off x="1553152" y="1436493"/>
                <a:ext cx="677941" cy="427681"/>
              </a:xfrm>
              <a:prstGeom prst="rect">
                <a:avLst/>
              </a:prstGeom>
              <a:blipFill>
                <a:blip r:embed="rId5"/>
                <a:stretch>
                  <a:fillRect b="-42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1" name="CuadroTexto 40"/>
              <p:cNvSpPr txBox="1"/>
              <p:nvPr/>
            </p:nvSpPr>
            <p:spPr>
              <a:xfrm>
                <a:off x="2843808" y="2398774"/>
                <a:ext cx="584967" cy="44454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s-ES" sz="2000" i="1" smtClean="0">
                              <a:latin typeface="Cambria Math" panose="02040503050406030204" pitchFamily="18" charset="0"/>
                            </a:rPr>
                          </m:ctrlPr>
                        </m:sSubSupPr>
                        <m:e>
                          <m:r>
                            <a:rPr lang="es-ES" sz="2000" b="0" i="1" smtClean="0">
                              <a:latin typeface="Cambria Math" panose="02040503050406030204" pitchFamily="18" charset="0"/>
                            </a:rPr>
                            <m:t>𝑐</m:t>
                          </m:r>
                        </m:e>
                        <m:sub>
                          <m:r>
                            <m:rPr>
                              <m:sty m:val="p"/>
                            </m:rPr>
                            <a:rPr lang="es-ES" sz="2000" b="0" i="0" smtClean="0">
                              <a:latin typeface="Cambria Math" panose="02040503050406030204" pitchFamily="18" charset="0"/>
                            </a:rPr>
                            <m:t>eq</m:t>
                          </m:r>
                        </m:sub>
                        <m:sup>
                          <m:r>
                            <m:rPr>
                              <m:sty m:val="p"/>
                            </m:rPr>
                            <a:rPr lang="es-ES" sz="2000" b="0" i="0" smtClean="0">
                              <a:latin typeface="Cambria Math" panose="02040503050406030204" pitchFamily="18" charset="0"/>
                            </a:rPr>
                            <m:t>Li</m:t>
                          </m:r>
                        </m:sup>
                      </m:sSubSup>
                    </m:oMath>
                  </m:oMathPara>
                </a14:m>
                <a:endParaRPr lang="es-ES" sz="2000" dirty="0"/>
              </a:p>
            </p:txBody>
          </p:sp>
        </mc:Choice>
        <mc:Fallback xmlns="">
          <p:sp>
            <p:nvSpPr>
              <p:cNvPr id="41" name="CuadroTexto 40"/>
              <p:cNvSpPr txBox="1">
                <a:spLocks noRot="1" noChangeAspect="1" noMove="1" noResize="1" noEditPoints="1" noAdjustHandles="1" noChangeArrowheads="1" noChangeShapeType="1" noTextEdit="1"/>
              </p:cNvSpPr>
              <p:nvPr/>
            </p:nvSpPr>
            <p:spPr>
              <a:xfrm>
                <a:off x="2843808" y="2398774"/>
                <a:ext cx="584967" cy="444545"/>
              </a:xfrm>
              <a:prstGeom prst="rect">
                <a:avLst/>
              </a:prstGeom>
              <a:blipFill>
                <a:blip r:embed="rId6"/>
                <a:stretch>
                  <a:fillRect b="-4110"/>
                </a:stretch>
              </a:blipFill>
            </p:spPr>
            <p:txBody>
              <a:bodyPr/>
              <a:lstStyle/>
              <a:p>
                <a:r>
                  <a:rPr lang="es-ES">
                    <a:noFill/>
                  </a:rPr>
                  <a:t> </a:t>
                </a:r>
              </a:p>
            </p:txBody>
          </p:sp>
        </mc:Fallback>
      </mc:AlternateContent>
      <p:cxnSp>
        <p:nvCxnSpPr>
          <p:cNvPr id="9" name="Conector recto de flecha 8"/>
          <p:cNvCxnSpPr/>
          <p:nvPr/>
        </p:nvCxnSpPr>
        <p:spPr>
          <a:xfrm flipH="1">
            <a:off x="966844" y="1748561"/>
            <a:ext cx="586308"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p:cNvCxnSpPr/>
          <p:nvPr/>
        </p:nvCxnSpPr>
        <p:spPr>
          <a:xfrm>
            <a:off x="3337085" y="2866823"/>
            <a:ext cx="475855" cy="431788"/>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16" name="Elipse 15"/>
          <p:cNvSpPr/>
          <p:nvPr/>
        </p:nvSpPr>
        <p:spPr>
          <a:xfrm>
            <a:off x="7298075" y="3429000"/>
            <a:ext cx="819136" cy="1256282"/>
          </a:xfrm>
          <a:prstGeom prst="ellipse">
            <a:avLst/>
          </a:prstGeom>
          <a:noFill/>
          <a:ln w="158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p:cNvSpPr txBox="1"/>
          <p:nvPr/>
        </p:nvSpPr>
        <p:spPr>
          <a:xfrm>
            <a:off x="4712140" y="4919168"/>
            <a:ext cx="4161876" cy="338554"/>
          </a:xfrm>
          <a:prstGeom prst="rect">
            <a:avLst/>
          </a:prstGeom>
          <a:noFill/>
        </p:spPr>
        <p:txBody>
          <a:bodyPr wrap="square" rtlCol="0">
            <a:spAutoFit/>
          </a:bodyPr>
          <a:lstStyle/>
          <a:p>
            <a:r>
              <a:rPr lang="es-ES" sz="1600" dirty="0" err="1" smtClean="0"/>
              <a:t>Only</a:t>
            </a:r>
            <a:r>
              <a:rPr lang="es-ES" sz="1600" dirty="0" smtClean="0"/>
              <a:t> ratio of </a:t>
            </a:r>
            <a:r>
              <a:rPr lang="es-ES" sz="1600" dirty="0" err="1" smtClean="0"/>
              <a:t>concentrations</a:t>
            </a:r>
            <a:r>
              <a:rPr lang="es-ES" sz="1600" dirty="0" smtClean="0"/>
              <a:t> </a:t>
            </a:r>
            <a:r>
              <a:rPr lang="es-ES" sz="1600" dirty="0" err="1" smtClean="0"/>
              <a:t>must</a:t>
            </a:r>
            <a:r>
              <a:rPr lang="es-ES" sz="1600" dirty="0" smtClean="0"/>
              <a:t> be </a:t>
            </a:r>
            <a:r>
              <a:rPr lang="es-ES" sz="1600" dirty="0" err="1" smtClean="0"/>
              <a:t>measured</a:t>
            </a:r>
            <a:r>
              <a:rPr lang="es-ES" sz="1600" dirty="0" smtClean="0"/>
              <a:t>!</a:t>
            </a:r>
            <a:endParaRPr lang="es-ES" sz="1600" dirty="0"/>
          </a:p>
        </p:txBody>
      </p:sp>
      <p:sp>
        <p:nvSpPr>
          <p:cNvPr id="20" name="CuadroTexto 19"/>
          <p:cNvSpPr txBox="1"/>
          <p:nvPr/>
        </p:nvSpPr>
        <p:spPr>
          <a:xfrm>
            <a:off x="4664797" y="2904632"/>
            <a:ext cx="4153522" cy="615553"/>
          </a:xfrm>
          <a:prstGeom prst="rect">
            <a:avLst/>
          </a:prstGeom>
          <a:noFill/>
        </p:spPr>
        <p:txBody>
          <a:bodyPr wrap="square" rtlCol="0">
            <a:spAutoFit/>
          </a:bodyPr>
          <a:lstStyle/>
          <a:p>
            <a:r>
              <a:rPr lang="es-ES" sz="1700" b="1" dirty="0" err="1" smtClean="0"/>
              <a:t>Measurement</a:t>
            </a:r>
            <a:r>
              <a:rPr lang="es-ES" sz="1700" b="1" dirty="0" smtClean="0"/>
              <a:t> of temperatura-</a:t>
            </a:r>
            <a:r>
              <a:rPr lang="es-ES" sz="1700" b="1" dirty="0" err="1" smtClean="0"/>
              <a:t>dependent</a:t>
            </a:r>
            <a:endParaRPr lang="es-ES" sz="1700" b="1" dirty="0" smtClean="0"/>
          </a:p>
          <a:p>
            <a:r>
              <a:rPr lang="es-ES" sz="1700" b="1" dirty="0" err="1" smtClean="0"/>
              <a:t>dissociation</a:t>
            </a:r>
            <a:r>
              <a:rPr lang="es-ES" sz="1700" b="1" dirty="0" smtClean="0"/>
              <a:t> </a:t>
            </a:r>
            <a:r>
              <a:rPr lang="es-ES" sz="1700" b="1" dirty="0" err="1" smtClean="0"/>
              <a:t>coefficient</a:t>
            </a:r>
            <a:r>
              <a:rPr lang="es-ES" sz="1700" b="1" dirty="0" smtClean="0"/>
              <a:t> K</a:t>
            </a:r>
            <a:r>
              <a:rPr lang="es-ES" sz="1700" b="1" baseline="-25000" dirty="0" smtClean="0"/>
              <a:t>D </a:t>
            </a:r>
            <a:r>
              <a:rPr lang="es-ES" sz="1700" b="1" dirty="0" smtClean="0"/>
              <a:t>:</a:t>
            </a:r>
            <a:endParaRPr lang="es-ES" sz="1700" b="1" dirty="0"/>
          </a:p>
        </p:txBody>
      </p:sp>
      <p:pic>
        <p:nvPicPr>
          <p:cNvPr id="21" name="Imagen 20"/>
          <p:cNvPicPr>
            <a:picLocks noChangeAspect="1"/>
          </p:cNvPicPr>
          <p:nvPr/>
        </p:nvPicPr>
        <p:blipFill>
          <a:blip r:embed="rId7"/>
          <a:stretch>
            <a:fillRect/>
          </a:stretch>
        </p:blipFill>
        <p:spPr>
          <a:xfrm>
            <a:off x="6167916" y="1890850"/>
            <a:ext cx="2541855" cy="788970"/>
          </a:xfrm>
          <a:prstGeom prst="rect">
            <a:avLst/>
          </a:prstGeom>
        </p:spPr>
      </p:pic>
      <p:sp>
        <p:nvSpPr>
          <p:cNvPr id="52" name="CuadroTexto 51"/>
          <p:cNvSpPr txBox="1"/>
          <p:nvPr/>
        </p:nvSpPr>
        <p:spPr>
          <a:xfrm>
            <a:off x="4640392" y="1255243"/>
            <a:ext cx="4219056" cy="584775"/>
          </a:xfrm>
          <a:prstGeom prst="rect">
            <a:avLst/>
          </a:prstGeom>
          <a:noFill/>
        </p:spPr>
        <p:txBody>
          <a:bodyPr wrap="square" rtlCol="0">
            <a:spAutoFit/>
          </a:bodyPr>
          <a:lstStyle/>
          <a:p>
            <a:r>
              <a:rPr lang="es-ES" sz="1600" b="1" dirty="0" err="1" smtClean="0"/>
              <a:t>Minimum</a:t>
            </a:r>
            <a:r>
              <a:rPr lang="es-ES" sz="1600" b="1" dirty="0" smtClean="0"/>
              <a:t> </a:t>
            </a:r>
            <a:r>
              <a:rPr lang="es-ES" sz="1600" b="1" dirty="0" err="1" smtClean="0"/>
              <a:t>required</a:t>
            </a:r>
            <a:r>
              <a:rPr lang="es-ES" sz="1600" b="1" dirty="0" smtClean="0"/>
              <a:t> Y </a:t>
            </a:r>
            <a:r>
              <a:rPr lang="es-ES" sz="1600" b="1" dirty="0" err="1" smtClean="0"/>
              <a:t>mass</a:t>
            </a:r>
            <a:r>
              <a:rPr lang="es-ES" sz="1600" b="1" dirty="0" smtClean="0"/>
              <a:t> </a:t>
            </a:r>
            <a:r>
              <a:rPr lang="es-ES" sz="1600" b="1" dirty="0" err="1" smtClean="0"/>
              <a:t>for</a:t>
            </a:r>
            <a:r>
              <a:rPr lang="es-ES" sz="1600" b="1" dirty="0"/>
              <a:t> </a:t>
            </a:r>
            <a:r>
              <a:rPr lang="es-ES" sz="1600" b="1" dirty="0" smtClean="0"/>
              <a:t>H-</a:t>
            </a:r>
            <a:r>
              <a:rPr lang="es-ES" sz="1600" b="1" dirty="0" err="1" smtClean="0"/>
              <a:t>trap</a:t>
            </a:r>
            <a:r>
              <a:rPr lang="es-ES" sz="1600" b="1" dirty="0" smtClean="0"/>
              <a:t> </a:t>
            </a:r>
            <a:r>
              <a:rPr lang="es-ES" sz="1600" b="1" dirty="0" err="1" smtClean="0"/>
              <a:t>during</a:t>
            </a:r>
            <a:r>
              <a:rPr lang="es-ES" sz="1600" b="1" dirty="0" smtClean="0"/>
              <a:t> DONES </a:t>
            </a:r>
            <a:r>
              <a:rPr lang="es-ES" sz="1600" b="1" dirty="0" err="1" smtClean="0"/>
              <a:t>operation</a:t>
            </a:r>
            <a:r>
              <a:rPr lang="es-ES" sz="1600" b="1" dirty="0" smtClean="0"/>
              <a:t> </a:t>
            </a:r>
            <a:r>
              <a:rPr lang="es-ES" sz="1600" b="1" dirty="0" err="1" smtClean="0"/>
              <a:t>if</a:t>
            </a:r>
            <a:r>
              <a:rPr lang="es-ES" sz="1600" b="1" dirty="0" smtClean="0"/>
              <a:t> </a:t>
            </a:r>
            <a:r>
              <a:rPr lang="es-ES" sz="1600" b="1" dirty="0" err="1" smtClean="0"/>
              <a:t>replacement</a:t>
            </a:r>
            <a:r>
              <a:rPr lang="es-ES" sz="1600" b="1" dirty="0" smtClean="0"/>
              <a:t> </a:t>
            </a:r>
            <a:r>
              <a:rPr lang="es-ES" sz="1600" b="1" dirty="0" err="1" smtClean="0"/>
              <a:t>rate</a:t>
            </a:r>
            <a:r>
              <a:rPr lang="es-ES" sz="1600" b="1" dirty="0" smtClean="0"/>
              <a:t> 28 </a:t>
            </a:r>
            <a:r>
              <a:rPr lang="es-ES" sz="1600" b="1" dirty="0" err="1" smtClean="0"/>
              <a:t>days</a:t>
            </a:r>
            <a:r>
              <a:rPr lang="es-ES" sz="1600" b="1" dirty="0" smtClean="0"/>
              <a:t>:</a:t>
            </a:r>
            <a:endParaRPr lang="es-ES" sz="1600" b="1" dirty="0"/>
          </a:p>
        </p:txBody>
      </p:sp>
      <p:cxnSp>
        <p:nvCxnSpPr>
          <p:cNvPr id="23" name="Conector recto de flecha 22"/>
          <p:cNvCxnSpPr/>
          <p:nvPr/>
        </p:nvCxnSpPr>
        <p:spPr>
          <a:xfrm flipV="1">
            <a:off x="7700156" y="4730276"/>
            <a:ext cx="0" cy="19668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ángulo 24"/>
          <p:cNvSpPr/>
          <p:nvPr/>
        </p:nvSpPr>
        <p:spPr>
          <a:xfrm>
            <a:off x="4629188" y="1211579"/>
            <a:ext cx="4256093" cy="1513879"/>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CuadroTexto 25"/>
          <p:cNvSpPr txBox="1"/>
          <p:nvPr/>
        </p:nvSpPr>
        <p:spPr>
          <a:xfrm>
            <a:off x="215008" y="5537106"/>
            <a:ext cx="8928992" cy="861774"/>
          </a:xfrm>
          <a:prstGeom prst="rect">
            <a:avLst/>
          </a:prstGeom>
          <a:noFill/>
        </p:spPr>
        <p:txBody>
          <a:bodyPr wrap="square" rtlCol="0">
            <a:spAutoFit/>
          </a:bodyPr>
          <a:lstStyle/>
          <a:p>
            <a:pPr marL="171450" indent="-171450">
              <a:buFont typeface="Wingdings" panose="05000000000000000000" pitchFamily="2" charset="2"/>
              <a:buChar char="v"/>
            </a:pPr>
            <a:r>
              <a:rPr lang="es-ES" sz="1100" dirty="0" smtClean="0"/>
              <a:t>S.J. Hendricks </a:t>
            </a:r>
            <a:r>
              <a:rPr lang="es-ES" sz="1100" i="1" dirty="0" smtClean="0"/>
              <a:t>et al</a:t>
            </a:r>
            <a:r>
              <a:rPr lang="es-ES" sz="1100" dirty="0" smtClean="0"/>
              <a:t>, </a:t>
            </a:r>
            <a:r>
              <a:rPr lang="en-US" sz="1100" dirty="0"/>
              <a:t>Impact of yttrium hydride formation </a:t>
            </a:r>
            <a:r>
              <a:rPr lang="en-US" sz="1100" dirty="0" smtClean="0"/>
              <a:t>on multi-isotopic </a:t>
            </a:r>
            <a:r>
              <a:rPr lang="en-US" sz="1100" dirty="0"/>
              <a:t>hydrogen retention by </a:t>
            </a:r>
            <a:r>
              <a:rPr lang="en-US" sz="1100" dirty="0" smtClean="0"/>
              <a:t>a getter </a:t>
            </a:r>
            <a:r>
              <a:rPr lang="en-US" sz="1100" dirty="0"/>
              <a:t>trap for the DONES lithium </a:t>
            </a:r>
            <a:r>
              <a:rPr lang="en-US" sz="1100" dirty="0" smtClean="0"/>
              <a:t>loop,   </a:t>
            </a:r>
            <a:r>
              <a:rPr lang="it-IT" sz="1100" dirty="0" smtClean="0"/>
              <a:t>Nucl</a:t>
            </a:r>
            <a:r>
              <a:rPr lang="it-IT" sz="1100" dirty="0"/>
              <a:t>. Fusion 63 (2023) 056012 (</a:t>
            </a:r>
            <a:r>
              <a:rPr lang="it-IT" sz="1100" dirty="0" smtClean="0"/>
              <a:t>27pp</a:t>
            </a:r>
            <a:r>
              <a:rPr lang="it-IT" sz="1100" dirty="0"/>
              <a:t>), </a:t>
            </a:r>
            <a:r>
              <a:rPr lang="it-IT" sz="1100" dirty="0">
                <a:hlinkClick r:id="rId8"/>
              </a:rPr>
              <a:t>https://</a:t>
            </a:r>
            <a:r>
              <a:rPr lang="it-IT" sz="1100" dirty="0" smtClean="0">
                <a:hlinkClick r:id="rId8"/>
              </a:rPr>
              <a:t>doi.org/10.1088/1741-4326/acc31a</a:t>
            </a:r>
            <a:endParaRPr lang="it-IT" sz="1100" dirty="0" smtClean="0"/>
          </a:p>
          <a:p>
            <a:endParaRPr lang="it-IT" sz="300" dirty="0" smtClean="0"/>
          </a:p>
          <a:p>
            <a:endParaRPr lang="it-IT" sz="300" dirty="0" smtClean="0"/>
          </a:p>
          <a:p>
            <a:pPr marL="171450" indent="-171450">
              <a:buFont typeface="Wingdings" panose="05000000000000000000" pitchFamily="2" charset="2"/>
              <a:buChar char="v"/>
            </a:pPr>
            <a:r>
              <a:rPr lang="it-IT" sz="1100" dirty="0" smtClean="0"/>
              <a:t>S.J. Hendricks </a:t>
            </a:r>
            <a:r>
              <a:rPr lang="it-IT" sz="1100" i="1" dirty="0" smtClean="0"/>
              <a:t>et al, </a:t>
            </a:r>
            <a:r>
              <a:rPr lang="en-US" sz="1100" dirty="0"/>
              <a:t>Modeling and experimental design to </a:t>
            </a:r>
            <a:r>
              <a:rPr lang="en-US" sz="1100" dirty="0" smtClean="0"/>
              <a:t>characterize permeation </a:t>
            </a:r>
            <a:r>
              <a:rPr lang="en-US" sz="1100" dirty="0"/>
              <a:t>and </a:t>
            </a:r>
            <a:r>
              <a:rPr lang="en-US" sz="1100" dirty="0" err="1"/>
              <a:t>gettering</a:t>
            </a:r>
            <a:r>
              <a:rPr lang="en-US" sz="1100" dirty="0"/>
              <a:t> of hydrogen isotopes </a:t>
            </a:r>
            <a:r>
              <a:rPr lang="en-US" sz="1100" dirty="0" smtClean="0"/>
              <a:t>in fusion materials, Doctoral Dissertation (</a:t>
            </a:r>
            <a:r>
              <a:rPr lang="en-US" sz="1100" dirty="0"/>
              <a:t>2023), </a:t>
            </a:r>
            <a:r>
              <a:rPr lang="en-US" sz="1100" dirty="0">
                <a:hlinkClick r:id="rId9"/>
              </a:rPr>
              <a:t>https://</a:t>
            </a:r>
            <a:r>
              <a:rPr lang="en-US" sz="1100" dirty="0" smtClean="0">
                <a:hlinkClick r:id="rId9"/>
              </a:rPr>
              <a:t>info.fusion.ciemat.es/PhDThesis/Hendricks.pdf</a:t>
            </a:r>
            <a:r>
              <a:rPr lang="en-US" sz="1100" dirty="0" smtClean="0"/>
              <a:t> </a:t>
            </a:r>
            <a:endParaRPr lang="es-ES" sz="1100" dirty="0"/>
          </a:p>
        </p:txBody>
      </p:sp>
      <p:sp>
        <p:nvSpPr>
          <p:cNvPr id="55" name="Rectángulo 54"/>
          <p:cNvSpPr/>
          <p:nvPr/>
        </p:nvSpPr>
        <p:spPr>
          <a:xfrm>
            <a:off x="4629189" y="2843319"/>
            <a:ext cx="4256091" cy="2490681"/>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113968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5">
            <a:extLst>
              <a:ext uri="{FF2B5EF4-FFF2-40B4-BE49-F238E27FC236}">
                <a16:creationId xmlns:a16="http://schemas.microsoft.com/office/drawing/2014/main" id="{35C166D9-2059-52B7-B802-13EF9A078FFF}"/>
              </a:ext>
            </a:extLst>
          </p:cNvPr>
          <p:cNvSpPr>
            <a:spLocks noGrp="1"/>
          </p:cNvSpPr>
          <p:nvPr>
            <p:ph type="title"/>
          </p:nvPr>
        </p:nvSpPr>
        <p:spPr>
          <a:xfrm>
            <a:off x="107503" y="81743"/>
            <a:ext cx="9036497" cy="457200"/>
          </a:xfrm>
          <a:prstGeom prst="rect">
            <a:avLst/>
          </a:prstGeom>
        </p:spPr>
        <p:txBody>
          <a:bodyPr/>
          <a:lstStyle/>
          <a:p>
            <a:pPr algn="l"/>
            <a:r>
              <a:rPr lang="en-US" sz="2400" dirty="0" smtClean="0"/>
              <a:t>Fully mounted LYDER experimental setup </a:t>
            </a:r>
            <a:endParaRPr lang="en-US" sz="2400" dirty="0"/>
          </a:p>
        </p:txBody>
      </p:sp>
      <p:pic>
        <p:nvPicPr>
          <p:cNvPr id="4" name="Imagen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1000" contrast="11000"/>
                    </a14:imgEffect>
                  </a14:imgLayer>
                </a14:imgProps>
              </a:ext>
              <a:ext uri="{28A0092B-C50C-407E-A947-70E740481C1C}">
                <a14:useLocalDpi xmlns:a14="http://schemas.microsoft.com/office/drawing/2010/main" val="0"/>
              </a:ext>
            </a:extLst>
          </a:blip>
          <a:srcRect t="4718" b="-5233"/>
          <a:stretch/>
        </p:blipFill>
        <p:spPr>
          <a:xfrm>
            <a:off x="1364419" y="1320536"/>
            <a:ext cx="6202255" cy="4675871"/>
          </a:xfrm>
          <a:prstGeom prst="rect">
            <a:avLst/>
          </a:prstGeom>
        </p:spPr>
      </p:pic>
      <p:sp>
        <p:nvSpPr>
          <p:cNvPr id="7" name="CuadroTexto 6"/>
          <p:cNvSpPr txBox="1"/>
          <p:nvPr/>
        </p:nvSpPr>
        <p:spPr>
          <a:xfrm>
            <a:off x="89639" y="4437156"/>
            <a:ext cx="1066993" cy="738664"/>
          </a:xfrm>
          <a:prstGeom prst="rect">
            <a:avLst/>
          </a:prstGeom>
          <a:noFill/>
          <a:ln w="15875">
            <a:solidFill>
              <a:schemeClr val="tx1"/>
            </a:solidFill>
          </a:ln>
        </p:spPr>
        <p:txBody>
          <a:bodyPr wrap="square" rtlCol="0">
            <a:spAutoFit/>
          </a:bodyPr>
          <a:lstStyle/>
          <a:p>
            <a:r>
              <a:rPr lang="es-ES" sz="1400" dirty="0" err="1" smtClean="0"/>
              <a:t>Glove</a:t>
            </a:r>
            <a:r>
              <a:rPr lang="es-ES" sz="1400" dirty="0" smtClean="0"/>
              <a:t> box </a:t>
            </a:r>
            <a:r>
              <a:rPr lang="es-ES" sz="1400" dirty="0" err="1" smtClean="0"/>
              <a:t>purification</a:t>
            </a:r>
            <a:r>
              <a:rPr lang="es-ES" sz="1400" dirty="0" smtClean="0"/>
              <a:t> </a:t>
            </a:r>
            <a:r>
              <a:rPr lang="es-ES" sz="1400" dirty="0" err="1" smtClean="0"/>
              <a:t>system</a:t>
            </a:r>
            <a:endParaRPr lang="es-ES" sz="1400" dirty="0"/>
          </a:p>
        </p:txBody>
      </p:sp>
      <p:sp>
        <p:nvSpPr>
          <p:cNvPr id="13" name="CuadroTexto 12"/>
          <p:cNvSpPr txBox="1"/>
          <p:nvPr/>
        </p:nvSpPr>
        <p:spPr>
          <a:xfrm>
            <a:off x="7721486" y="3483374"/>
            <a:ext cx="1320939" cy="307777"/>
          </a:xfrm>
          <a:prstGeom prst="rect">
            <a:avLst/>
          </a:prstGeom>
          <a:noFill/>
          <a:ln w="15875">
            <a:solidFill>
              <a:schemeClr val="tx1"/>
            </a:solidFill>
          </a:ln>
        </p:spPr>
        <p:txBody>
          <a:bodyPr wrap="none" rtlCol="0">
            <a:spAutoFit/>
          </a:bodyPr>
          <a:lstStyle/>
          <a:p>
            <a:r>
              <a:rPr lang="es-ES" sz="1400" dirty="0" err="1"/>
              <a:t>Heat</a:t>
            </a:r>
            <a:r>
              <a:rPr lang="es-ES" sz="1400" dirty="0"/>
              <a:t> </a:t>
            </a:r>
            <a:r>
              <a:rPr lang="es-ES" sz="1400" dirty="0" err="1"/>
              <a:t>exchanger</a:t>
            </a:r>
            <a:endParaRPr lang="es-ES" sz="1400" dirty="0"/>
          </a:p>
        </p:txBody>
      </p:sp>
      <p:cxnSp>
        <p:nvCxnSpPr>
          <p:cNvPr id="15" name="Conector recto de flecha 14"/>
          <p:cNvCxnSpPr/>
          <p:nvPr/>
        </p:nvCxnSpPr>
        <p:spPr>
          <a:xfrm flipH="1">
            <a:off x="6784459" y="3784656"/>
            <a:ext cx="939360" cy="35498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a:stCxn id="7" idx="3"/>
          </p:cNvCxnSpPr>
          <p:nvPr/>
        </p:nvCxnSpPr>
        <p:spPr>
          <a:xfrm>
            <a:off x="1156632" y="4806488"/>
            <a:ext cx="594475" cy="15041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CuadroTexto 19"/>
          <p:cNvSpPr txBox="1"/>
          <p:nvPr/>
        </p:nvSpPr>
        <p:spPr>
          <a:xfrm>
            <a:off x="7917630" y="4309898"/>
            <a:ext cx="1122230" cy="307777"/>
          </a:xfrm>
          <a:prstGeom prst="rect">
            <a:avLst/>
          </a:prstGeom>
          <a:noFill/>
          <a:ln w="15875">
            <a:solidFill>
              <a:schemeClr val="tx1"/>
            </a:solidFill>
          </a:ln>
        </p:spPr>
        <p:txBody>
          <a:bodyPr wrap="none" rtlCol="0">
            <a:spAutoFit/>
          </a:bodyPr>
          <a:lstStyle/>
          <a:p>
            <a:r>
              <a:rPr lang="es-ES" sz="1400" dirty="0" err="1" smtClean="0"/>
              <a:t>Water</a:t>
            </a:r>
            <a:r>
              <a:rPr lang="es-ES" sz="1400" dirty="0" smtClean="0"/>
              <a:t> </a:t>
            </a:r>
            <a:r>
              <a:rPr lang="es-ES" sz="1400" dirty="0" err="1" smtClean="0"/>
              <a:t>chiller</a:t>
            </a:r>
            <a:endParaRPr lang="es-ES" sz="1400" dirty="0"/>
          </a:p>
        </p:txBody>
      </p:sp>
      <p:cxnSp>
        <p:nvCxnSpPr>
          <p:cNvPr id="22" name="Conector recto de flecha 21"/>
          <p:cNvCxnSpPr/>
          <p:nvPr/>
        </p:nvCxnSpPr>
        <p:spPr>
          <a:xfrm flipH="1">
            <a:off x="7387163" y="4440181"/>
            <a:ext cx="334323" cy="12634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CuadroTexto 23"/>
          <p:cNvSpPr txBox="1"/>
          <p:nvPr/>
        </p:nvSpPr>
        <p:spPr>
          <a:xfrm>
            <a:off x="89639" y="2050134"/>
            <a:ext cx="1176541" cy="307777"/>
          </a:xfrm>
          <a:prstGeom prst="rect">
            <a:avLst/>
          </a:prstGeom>
          <a:noFill/>
          <a:ln w="15875">
            <a:solidFill>
              <a:schemeClr val="tx1"/>
            </a:solidFill>
          </a:ln>
        </p:spPr>
        <p:txBody>
          <a:bodyPr wrap="none" rtlCol="0">
            <a:spAutoFit/>
          </a:bodyPr>
          <a:lstStyle/>
          <a:p>
            <a:r>
              <a:rPr lang="es-ES" sz="1400" dirty="0" err="1" smtClean="0"/>
              <a:t>Antechamber</a:t>
            </a:r>
            <a:endParaRPr lang="es-ES" sz="1400" dirty="0"/>
          </a:p>
        </p:txBody>
      </p:sp>
      <p:cxnSp>
        <p:nvCxnSpPr>
          <p:cNvPr id="25" name="Conector recto de flecha 24"/>
          <p:cNvCxnSpPr/>
          <p:nvPr/>
        </p:nvCxnSpPr>
        <p:spPr>
          <a:xfrm>
            <a:off x="1248072" y="2345228"/>
            <a:ext cx="335007" cy="544364"/>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CuadroTexto 29"/>
          <p:cNvSpPr txBox="1"/>
          <p:nvPr/>
        </p:nvSpPr>
        <p:spPr>
          <a:xfrm>
            <a:off x="7868866" y="2459897"/>
            <a:ext cx="1170994" cy="523220"/>
          </a:xfrm>
          <a:prstGeom prst="rect">
            <a:avLst/>
          </a:prstGeom>
          <a:noFill/>
          <a:ln w="15875">
            <a:solidFill>
              <a:schemeClr val="tx1"/>
            </a:solidFill>
          </a:ln>
        </p:spPr>
        <p:txBody>
          <a:bodyPr wrap="square" rtlCol="0">
            <a:spAutoFit/>
          </a:bodyPr>
          <a:lstStyle/>
          <a:p>
            <a:r>
              <a:rPr lang="es-ES" sz="1400" dirty="0" err="1" smtClean="0"/>
              <a:t>Pressure</a:t>
            </a:r>
            <a:r>
              <a:rPr lang="es-ES" sz="1400" dirty="0" smtClean="0"/>
              <a:t> control panel</a:t>
            </a:r>
            <a:endParaRPr lang="es-ES" sz="1400" dirty="0"/>
          </a:p>
        </p:txBody>
      </p:sp>
      <p:cxnSp>
        <p:nvCxnSpPr>
          <p:cNvPr id="31" name="Conector recto de flecha 30"/>
          <p:cNvCxnSpPr/>
          <p:nvPr/>
        </p:nvCxnSpPr>
        <p:spPr>
          <a:xfrm flipH="1">
            <a:off x="6660234" y="2790825"/>
            <a:ext cx="1213715" cy="45866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CuadroTexto 32"/>
          <p:cNvSpPr txBox="1"/>
          <p:nvPr/>
        </p:nvSpPr>
        <p:spPr>
          <a:xfrm>
            <a:off x="1338491" y="837026"/>
            <a:ext cx="2840778" cy="307777"/>
          </a:xfrm>
          <a:prstGeom prst="rect">
            <a:avLst/>
          </a:prstGeom>
          <a:noFill/>
          <a:ln w="15875">
            <a:solidFill>
              <a:schemeClr val="tx1"/>
            </a:solidFill>
          </a:ln>
        </p:spPr>
        <p:txBody>
          <a:bodyPr wrap="none" rtlCol="0">
            <a:spAutoFit/>
          </a:bodyPr>
          <a:lstStyle/>
          <a:p>
            <a:r>
              <a:rPr lang="es-ES" sz="1400" dirty="0" err="1" smtClean="0"/>
              <a:t>Outlet</a:t>
            </a:r>
            <a:r>
              <a:rPr lang="es-ES" sz="1400" dirty="0" smtClean="0"/>
              <a:t> pipes </a:t>
            </a:r>
            <a:r>
              <a:rPr lang="es-ES" sz="1400" dirty="0" err="1" smtClean="0"/>
              <a:t>toward</a:t>
            </a:r>
            <a:r>
              <a:rPr lang="es-ES" sz="1400" dirty="0" smtClean="0"/>
              <a:t> </a:t>
            </a:r>
            <a:r>
              <a:rPr lang="es-ES" sz="1400" dirty="0" err="1" smtClean="0"/>
              <a:t>heat</a:t>
            </a:r>
            <a:r>
              <a:rPr lang="es-ES" sz="1400" dirty="0" smtClean="0"/>
              <a:t> </a:t>
            </a:r>
            <a:r>
              <a:rPr lang="es-ES" sz="1400" dirty="0" err="1" smtClean="0"/>
              <a:t>exchanger</a:t>
            </a:r>
            <a:r>
              <a:rPr lang="es-ES" sz="1400" dirty="0" smtClean="0"/>
              <a:t> </a:t>
            </a:r>
            <a:endParaRPr lang="es-ES" sz="1400" dirty="0"/>
          </a:p>
        </p:txBody>
      </p:sp>
      <p:cxnSp>
        <p:nvCxnSpPr>
          <p:cNvPr id="37" name="Conector recto de flecha 36"/>
          <p:cNvCxnSpPr/>
          <p:nvPr/>
        </p:nvCxnSpPr>
        <p:spPr>
          <a:xfrm>
            <a:off x="3526631" y="1144803"/>
            <a:ext cx="0" cy="37663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CuadroTexto 37"/>
          <p:cNvSpPr txBox="1"/>
          <p:nvPr/>
        </p:nvSpPr>
        <p:spPr>
          <a:xfrm>
            <a:off x="4707190" y="837026"/>
            <a:ext cx="1283493" cy="307777"/>
          </a:xfrm>
          <a:prstGeom prst="rect">
            <a:avLst/>
          </a:prstGeom>
          <a:noFill/>
          <a:ln w="15875">
            <a:solidFill>
              <a:schemeClr val="tx1"/>
            </a:solidFill>
          </a:ln>
        </p:spPr>
        <p:txBody>
          <a:bodyPr wrap="none" rtlCol="0">
            <a:spAutoFit/>
          </a:bodyPr>
          <a:lstStyle/>
          <a:p>
            <a:r>
              <a:rPr lang="es-ES" sz="1400" dirty="0" smtClean="0"/>
              <a:t>Lithium </a:t>
            </a:r>
            <a:r>
              <a:rPr lang="es-ES" sz="1400" dirty="0" err="1" smtClean="0"/>
              <a:t>system</a:t>
            </a:r>
            <a:endParaRPr lang="es-ES" sz="1400" dirty="0"/>
          </a:p>
        </p:txBody>
      </p:sp>
      <p:cxnSp>
        <p:nvCxnSpPr>
          <p:cNvPr id="39" name="Conector recto de flecha 38"/>
          <p:cNvCxnSpPr/>
          <p:nvPr/>
        </p:nvCxnSpPr>
        <p:spPr>
          <a:xfrm>
            <a:off x="4932040" y="1144803"/>
            <a:ext cx="0" cy="109364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CuadroTexto 40"/>
          <p:cNvSpPr txBox="1"/>
          <p:nvPr/>
        </p:nvSpPr>
        <p:spPr>
          <a:xfrm>
            <a:off x="7721486" y="5103984"/>
            <a:ext cx="1318374" cy="307777"/>
          </a:xfrm>
          <a:prstGeom prst="rect">
            <a:avLst/>
          </a:prstGeom>
          <a:noFill/>
          <a:ln w="15875">
            <a:solidFill>
              <a:schemeClr val="tx1"/>
            </a:solidFill>
          </a:ln>
        </p:spPr>
        <p:txBody>
          <a:bodyPr wrap="none" rtlCol="0">
            <a:spAutoFit/>
          </a:bodyPr>
          <a:lstStyle/>
          <a:p>
            <a:r>
              <a:rPr lang="es-ES" sz="1400" dirty="0" err="1" smtClean="0"/>
              <a:t>Vacuum</a:t>
            </a:r>
            <a:r>
              <a:rPr lang="es-ES" sz="1400" dirty="0" smtClean="0"/>
              <a:t> </a:t>
            </a:r>
            <a:r>
              <a:rPr lang="es-ES" sz="1400" dirty="0" err="1" smtClean="0"/>
              <a:t>system</a:t>
            </a:r>
            <a:endParaRPr lang="es-ES" sz="1400" dirty="0"/>
          </a:p>
        </p:txBody>
      </p:sp>
      <p:cxnSp>
        <p:nvCxnSpPr>
          <p:cNvPr id="42" name="Conector recto de flecha 41"/>
          <p:cNvCxnSpPr/>
          <p:nvPr/>
        </p:nvCxnSpPr>
        <p:spPr>
          <a:xfrm flipH="1">
            <a:off x="6516216" y="5337864"/>
            <a:ext cx="1205270"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CuadroTexto 49"/>
          <p:cNvSpPr txBox="1"/>
          <p:nvPr/>
        </p:nvSpPr>
        <p:spPr>
          <a:xfrm>
            <a:off x="119952" y="5930508"/>
            <a:ext cx="8946423" cy="338554"/>
          </a:xfrm>
          <a:prstGeom prst="rect">
            <a:avLst/>
          </a:prstGeom>
          <a:noFill/>
        </p:spPr>
        <p:txBody>
          <a:bodyPr wrap="none" rtlCol="0">
            <a:spAutoFit/>
          </a:bodyPr>
          <a:lstStyle/>
          <a:p>
            <a:pPr marL="285750" indent="-285750">
              <a:buFont typeface="Arial" panose="020B0604020202020204" pitchFamily="34" charset="0"/>
              <a:buChar char="•"/>
            </a:pPr>
            <a:r>
              <a:rPr lang="es-ES" sz="1600" b="1" dirty="0" smtClean="0"/>
              <a:t>LYDER Li </a:t>
            </a:r>
            <a:r>
              <a:rPr lang="es-ES" sz="1600" b="1" dirty="0" err="1" smtClean="0"/>
              <a:t>system</a:t>
            </a:r>
            <a:r>
              <a:rPr lang="es-ES" sz="1600" b="1" dirty="0" smtClean="0"/>
              <a:t> </a:t>
            </a:r>
            <a:r>
              <a:rPr lang="es-ES" sz="1600" b="1" dirty="0" err="1" smtClean="0"/>
              <a:t>constructed</a:t>
            </a:r>
            <a:r>
              <a:rPr lang="es-ES" sz="1600" b="1" dirty="0" smtClean="0"/>
              <a:t> </a:t>
            </a:r>
            <a:r>
              <a:rPr lang="es-ES" sz="1600" b="1" dirty="0" err="1" smtClean="0"/>
              <a:t>inside</a:t>
            </a:r>
            <a:r>
              <a:rPr lang="es-ES" sz="1600" b="1" dirty="0" smtClean="0"/>
              <a:t> of a </a:t>
            </a:r>
            <a:r>
              <a:rPr lang="es-ES" sz="1600" b="1" dirty="0" err="1" smtClean="0"/>
              <a:t>custom</a:t>
            </a:r>
            <a:r>
              <a:rPr lang="es-ES" sz="1600" b="1" dirty="0" smtClean="0"/>
              <a:t> </a:t>
            </a:r>
            <a:r>
              <a:rPr lang="es-ES" sz="1600" b="1" dirty="0" err="1" smtClean="0"/>
              <a:t>designed</a:t>
            </a:r>
            <a:r>
              <a:rPr lang="es-ES" sz="1600" b="1" dirty="0" smtClean="0"/>
              <a:t> </a:t>
            </a:r>
            <a:r>
              <a:rPr lang="es-ES" sz="1600" b="1" dirty="0" err="1" smtClean="0"/>
              <a:t>argon-filled</a:t>
            </a:r>
            <a:r>
              <a:rPr lang="es-ES" sz="1600" b="1" dirty="0" smtClean="0"/>
              <a:t> </a:t>
            </a:r>
            <a:r>
              <a:rPr lang="es-ES" sz="1600" b="1" dirty="0" err="1" smtClean="0"/>
              <a:t>glove</a:t>
            </a:r>
            <a:r>
              <a:rPr lang="es-ES" sz="1600" b="1" dirty="0" smtClean="0"/>
              <a:t>-box </a:t>
            </a:r>
            <a:r>
              <a:rPr lang="es-ES" sz="1600" b="1" dirty="0" err="1" smtClean="0"/>
              <a:t>fabricated</a:t>
            </a:r>
            <a:r>
              <a:rPr lang="es-ES" sz="1600" b="1" dirty="0" smtClean="0"/>
              <a:t> at Ciemat </a:t>
            </a:r>
            <a:endParaRPr lang="es-ES" sz="1600" b="1" dirty="0"/>
          </a:p>
        </p:txBody>
      </p:sp>
      <p:sp>
        <p:nvSpPr>
          <p:cNvPr id="21" name="CuadroTexto 20"/>
          <p:cNvSpPr txBox="1"/>
          <p:nvPr/>
        </p:nvSpPr>
        <p:spPr>
          <a:xfrm>
            <a:off x="8109900" y="832873"/>
            <a:ext cx="908005" cy="307777"/>
          </a:xfrm>
          <a:prstGeom prst="rect">
            <a:avLst/>
          </a:prstGeom>
          <a:noFill/>
          <a:ln w="15875">
            <a:solidFill>
              <a:schemeClr val="tx1"/>
            </a:solidFill>
          </a:ln>
        </p:spPr>
        <p:txBody>
          <a:bodyPr wrap="none" rtlCol="0">
            <a:spAutoFit/>
          </a:bodyPr>
          <a:lstStyle/>
          <a:p>
            <a:r>
              <a:rPr lang="es-ES" sz="1400" dirty="0" err="1" smtClean="0"/>
              <a:t>Glove</a:t>
            </a:r>
            <a:r>
              <a:rPr lang="es-ES" sz="1400" dirty="0" smtClean="0"/>
              <a:t> box</a:t>
            </a:r>
            <a:endParaRPr lang="es-ES" sz="1400" dirty="0"/>
          </a:p>
        </p:txBody>
      </p:sp>
      <p:cxnSp>
        <p:nvCxnSpPr>
          <p:cNvPr id="23" name="Conector recto de flecha 22"/>
          <p:cNvCxnSpPr/>
          <p:nvPr/>
        </p:nvCxnSpPr>
        <p:spPr>
          <a:xfrm flipH="1">
            <a:off x="5364089" y="1140650"/>
            <a:ext cx="2767766" cy="120457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983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AA416C-C141-9FE8-F825-6AC8C2442C05}"/>
              </a:ext>
            </a:extLst>
          </p:cNvPr>
          <p:cNvSpPr/>
          <p:nvPr/>
        </p:nvSpPr>
        <p:spPr>
          <a:xfrm>
            <a:off x="356320" y="5216424"/>
            <a:ext cx="8387730" cy="951702"/>
          </a:xfrm>
          <a:prstGeom prst="rect">
            <a:avLst/>
          </a:prstGeom>
          <a:solidFill>
            <a:schemeClr val="accent1">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TextBox 105">
            <a:extLst>
              <a:ext uri="{FF2B5EF4-FFF2-40B4-BE49-F238E27FC236}">
                <a16:creationId xmlns:a16="http://schemas.microsoft.com/office/drawing/2014/main" id="{EA9C6195-5F7F-95AD-7903-A4F007092031}"/>
              </a:ext>
            </a:extLst>
          </p:cNvPr>
          <p:cNvSpPr txBox="1"/>
          <p:nvPr/>
        </p:nvSpPr>
        <p:spPr>
          <a:xfrm>
            <a:off x="387896" y="5270799"/>
            <a:ext cx="8356154" cy="830997"/>
          </a:xfrm>
          <a:prstGeom prst="rect">
            <a:avLst/>
          </a:prstGeom>
          <a:noFill/>
        </p:spPr>
        <p:txBody>
          <a:bodyPr wrap="square">
            <a:spAutoFit/>
          </a:bodyPr>
          <a:lstStyle/>
          <a:p>
            <a:pPr algn="just">
              <a:spcBef>
                <a:spcPts val="0"/>
              </a:spcBef>
              <a:spcAft>
                <a:spcPts val="600"/>
              </a:spcAft>
              <a:defRPr/>
            </a:pPr>
            <a:r>
              <a:rPr lang="en-US" sz="1600" b="1" dirty="0" smtClean="0"/>
              <a:t>Objective: </a:t>
            </a:r>
            <a:r>
              <a:rPr lang="en-US" sz="1600" dirty="0" smtClean="0"/>
              <a:t>Experimentally studying hydrogen isotope </a:t>
            </a:r>
            <a:r>
              <a:rPr lang="en-US" sz="1600" dirty="0"/>
              <a:t>capture by an yttrium pebble bed </a:t>
            </a:r>
            <a:r>
              <a:rPr lang="en-US" sz="1600" dirty="0" smtClean="0"/>
              <a:t>to help d</a:t>
            </a:r>
            <a:r>
              <a:rPr lang="en-US" sz="1600" kern="0" dirty="0" smtClean="0"/>
              <a:t>efining the </a:t>
            </a:r>
            <a:r>
              <a:rPr lang="en-US" sz="1600" kern="0" dirty="0"/>
              <a:t>design parameters for an </a:t>
            </a:r>
            <a:r>
              <a:rPr lang="en-US" sz="1600" kern="0" dirty="0" smtClean="0"/>
              <a:t>hydrogen trap which </a:t>
            </a:r>
            <a:r>
              <a:rPr lang="en-US" sz="1600" kern="0" dirty="0"/>
              <a:t>shall be capable of keeping the tritium content in the </a:t>
            </a:r>
            <a:r>
              <a:rPr lang="en-US" sz="1600" b="1" kern="0" dirty="0"/>
              <a:t>DONES</a:t>
            </a:r>
            <a:r>
              <a:rPr lang="en-US" sz="1600" kern="0" dirty="0"/>
              <a:t> lithium system below imposed concentration limits!</a:t>
            </a:r>
            <a:endParaRPr lang="es-ES" sz="1600" kern="0" dirty="0"/>
          </a:p>
        </p:txBody>
      </p:sp>
      <p:pic>
        <p:nvPicPr>
          <p:cNvPr id="15" name="Picture 14">
            <a:extLst>
              <a:ext uri="{FF2B5EF4-FFF2-40B4-BE49-F238E27FC236}">
                <a16:creationId xmlns:a16="http://schemas.microsoft.com/office/drawing/2014/main" id="{DCF1201B-CAD3-F92E-9F68-146E19BF7AEE}"/>
              </a:ext>
            </a:extLst>
          </p:cNvPr>
          <p:cNvPicPr>
            <a:picLocks noChangeAspect="1"/>
          </p:cNvPicPr>
          <p:nvPr/>
        </p:nvPicPr>
        <p:blipFill>
          <a:blip r:embed="rId3"/>
          <a:stretch>
            <a:fillRect/>
          </a:stretch>
        </p:blipFill>
        <p:spPr>
          <a:xfrm>
            <a:off x="755576" y="888515"/>
            <a:ext cx="7308304" cy="4179472"/>
          </a:xfrm>
          <a:prstGeom prst="rect">
            <a:avLst/>
          </a:prstGeom>
        </p:spPr>
      </p:pic>
      <p:sp>
        <p:nvSpPr>
          <p:cNvPr id="17" name="TextBox 16">
            <a:extLst>
              <a:ext uri="{FF2B5EF4-FFF2-40B4-BE49-F238E27FC236}">
                <a16:creationId xmlns:a16="http://schemas.microsoft.com/office/drawing/2014/main" id="{AD59669D-BEDC-1F42-0F27-4CD78AF57806}"/>
              </a:ext>
            </a:extLst>
          </p:cNvPr>
          <p:cNvSpPr txBox="1"/>
          <p:nvPr/>
        </p:nvSpPr>
        <p:spPr>
          <a:xfrm>
            <a:off x="778868" y="4816791"/>
            <a:ext cx="1344860" cy="261610"/>
          </a:xfrm>
          <a:prstGeom prst="rect">
            <a:avLst/>
          </a:prstGeom>
          <a:solidFill>
            <a:schemeClr val="bg1"/>
          </a:solidFill>
        </p:spPr>
        <p:txBody>
          <a:bodyPr wrap="square" rtlCol="0">
            <a:spAutoFit/>
          </a:bodyPr>
          <a:lstStyle/>
          <a:p>
            <a:r>
              <a:rPr lang="en-US" sz="1100" dirty="0">
                <a:solidFill>
                  <a:schemeClr val="tx2">
                    <a:lumMod val="60000"/>
                    <a:lumOff val="40000"/>
                  </a:schemeClr>
                </a:solidFill>
              </a:rPr>
              <a:t>Nakamura, 2002</a:t>
            </a:r>
            <a:endParaRPr lang="es-ES" sz="1100" dirty="0">
              <a:solidFill>
                <a:schemeClr val="tx2">
                  <a:lumMod val="60000"/>
                  <a:lumOff val="40000"/>
                </a:schemeClr>
              </a:solidFill>
            </a:endParaRPr>
          </a:p>
        </p:txBody>
      </p:sp>
      <p:sp>
        <p:nvSpPr>
          <p:cNvPr id="9" name="Title 4">
            <a:extLst>
              <a:ext uri="{FF2B5EF4-FFF2-40B4-BE49-F238E27FC236}">
                <a16:creationId xmlns:a16="http://schemas.microsoft.com/office/drawing/2014/main" id="{461BC767-E543-D1AD-0275-918394AE2F99}"/>
              </a:ext>
            </a:extLst>
          </p:cNvPr>
          <p:cNvSpPr>
            <a:spLocks noGrp="1"/>
          </p:cNvSpPr>
          <p:nvPr>
            <p:ph type="title"/>
          </p:nvPr>
        </p:nvSpPr>
        <p:spPr>
          <a:xfrm>
            <a:off x="107504" y="81743"/>
            <a:ext cx="8784976" cy="457200"/>
          </a:xfrm>
        </p:spPr>
        <p:txBody>
          <a:bodyPr/>
          <a:lstStyle/>
          <a:p>
            <a:r>
              <a:rPr lang="en-US" dirty="0" smtClean="0"/>
              <a:t>Motivation and objective of work </a:t>
            </a:r>
            <a:r>
              <a:rPr lang="en-US" dirty="0"/>
              <a:t/>
            </a:r>
            <a:br>
              <a:rPr lang="en-US" dirty="0"/>
            </a:br>
            <a:endParaRPr lang="en-US" dirty="0"/>
          </a:p>
        </p:txBody>
      </p:sp>
    </p:spTree>
    <p:extLst>
      <p:ext uri="{BB962C8B-B14F-4D97-AF65-F5344CB8AC3E}">
        <p14:creationId xmlns:p14="http://schemas.microsoft.com/office/powerpoint/2010/main" val="3444723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28504" y="1333913"/>
            <a:ext cx="8187519" cy="4968552"/>
          </a:xfrm>
          <a:prstGeom prst="rect">
            <a:avLst/>
          </a:prstGeom>
        </p:spPr>
      </p:pic>
      <p:sp>
        <p:nvSpPr>
          <p:cNvPr id="4" name="TextBox 17">
            <a:extLst>
              <a:ext uri="{FF2B5EF4-FFF2-40B4-BE49-F238E27FC236}">
                <a16:creationId xmlns:a16="http://schemas.microsoft.com/office/drawing/2014/main" id="{9114DFF2-913D-68EC-FCAE-1582A530CC48}"/>
              </a:ext>
            </a:extLst>
          </p:cNvPr>
          <p:cNvSpPr txBox="1"/>
          <p:nvPr/>
        </p:nvSpPr>
        <p:spPr>
          <a:xfrm>
            <a:off x="528504" y="767531"/>
            <a:ext cx="8661366" cy="323165"/>
          </a:xfrm>
          <a:prstGeom prst="rect">
            <a:avLst/>
          </a:prstGeom>
          <a:noFill/>
          <a:ln w="15875">
            <a:noFill/>
          </a:ln>
        </p:spPr>
        <p:txBody>
          <a:bodyPr wrap="square" rtlCol="0">
            <a:spAutoFit/>
          </a:bodyPr>
          <a:lstStyle/>
          <a:p>
            <a:pPr marL="285750" indent="-285750">
              <a:buFont typeface="Arial" panose="020B0604020202020204" pitchFamily="34" charset="0"/>
              <a:buChar char="•"/>
            </a:pPr>
            <a:r>
              <a:rPr lang="en-US" sz="1500" b="1" dirty="0"/>
              <a:t>A new liquid lithium experiment is designed and </a:t>
            </a:r>
            <a:r>
              <a:rPr lang="en-US" sz="1500" b="1" dirty="0" smtClean="0"/>
              <a:t>constructed to </a:t>
            </a:r>
            <a:r>
              <a:rPr lang="en-US" sz="1500" b="1" dirty="0"/>
              <a:t>perform D retention experiments.</a:t>
            </a:r>
            <a:endParaRPr lang="es-ES" sz="1500" b="1" dirty="0"/>
          </a:p>
        </p:txBody>
      </p:sp>
      <p:cxnSp>
        <p:nvCxnSpPr>
          <p:cNvPr id="5" name="Conector recto 4"/>
          <p:cNvCxnSpPr/>
          <p:nvPr/>
        </p:nvCxnSpPr>
        <p:spPr>
          <a:xfrm>
            <a:off x="323528" y="1185705"/>
            <a:ext cx="849694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ector recto 6"/>
          <p:cNvCxnSpPr/>
          <p:nvPr/>
        </p:nvCxnSpPr>
        <p:spPr>
          <a:xfrm>
            <a:off x="323528" y="5877272"/>
            <a:ext cx="849694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a:off x="323528" y="1185705"/>
            <a:ext cx="0" cy="469156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a:off x="8820472" y="1185705"/>
            <a:ext cx="0" cy="469156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5">
            <a:extLst>
              <a:ext uri="{FF2B5EF4-FFF2-40B4-BE49-F238E27FC236}">
                <a16:creationId xmlns:a16="http://schemas.microsoft.com/office/drawing/2014/main" id="{76B9FD6A-FE2C-79CE-E854-F46C9921ABDA}"/>
              </a:ext>
            </a:extLst>
          </p:cNvPr>
          <p:cNvSpPr>
            <a:spLocks noGrp="1"/>
          </p:cNvSpPr>
          <p:nvPr>
            <p:ph type="title"/>
          </p:nvPr>
        </p:nvSpPr>
        <p:spPr>
          <a:xfrm>
            <a:off x="107503" y="81743"/>
            <a:ext cx="9036497" cy="457200"/>
          </a:xfrm>
          <a:prstGeom prst="rect">
            <a:avLst/>
          </a:prstGeom>
        </p:spPr>
        <p:txBody>
          <a:bodyPr/>
          <a:lstStyle/>
          <a:p>
            <a:pPr algn="l"/>
            <a:r>
              <a:rPr lang="en-US" sz="2200" dirty="0"/>
              <a:t>LYDER: Lithium experiment for Yttrium-based </a:t>
            </a:r>
            <a:r>
              <a:rPr lang="en-US" sz="2200" dirty="0" err="1"/>
              <a:t>DEeuterium</a:t>
            </a:r>
            <a:r>
              <a:rPr lang="en-US" sz="2200" dirty="0"/>
              <a:t> Retention</a:t>
            </a:r>
          </a:p>
        </p:txBody>
      </p:sp>
    </p:spTree>
    <p:extLst>
      <p:ext uri="{BB962C8B-B14F-4D97-AF65-F5344CB8AC3E}">
        <p14:creationId xmlns:p14="http://schemas.microsoft.com/office/powerpoint/2010/main" val="3100391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itle 96">
            <a:extLst>
              <a:ext uri="{FF2B5EF4-FFF2-40B4-BE49-F238E27FC236}">
                <a16:creationId xmlns:a16="http://schemas.microsoft.com/office/drawing/2014/main" id="{3132F54B-CABF-ACE7-1FE0-0992E3B377DE}"/>
              </a:ext>
            </a:extLst>
          </p:cNvPr>
          <p:cNvSpPr txBox="1">
            <a:spLocks/>
          </p:cNvSpPr>
          <p:nvPr/>
        </p:nvSpPr>
        <p:spPr>
          <a:xfrm>
            <a:off x="107504" y="81743"/>
            <a:ext cx="7632848"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endParaRPr lang="en-US" sz="2600" dirty="0"/>
          </a:p>
        </p:txBody>
      </p:sp>
      <p:sp>
        <p:nvSpPr>
          <p:cNvPr id="11" name="Title 5">
            <a:extLst>
              <a:ext uri="{FF2B5EF4-FFF2-40B4-BE49-F238E27FC236}">
                <a16:creationId xmlns:a16="http://schemas.microsoft.com/office/drawing/2014/main" id="{76B9FD6A-FE2C-79CE-E854-F46C9921ABDA}"/>
              </a:ext>
            </a:extLst>
          </p:cNvPr>
          <p:cNvSpPr>
            <a:spLocks noGrp="1"/>
          </p:cNvSpPr>
          <p:nvPr>
            <p:ph type="title"/>
          </p:nvPr>
        </p:nvSpPr>
        <p:spPr>
          <a:xfrm>
            <a:off x="107503" y="81743"/>
            <a:ext cx="9036497" cy="457200"/>
          </a:xfrm>
          <a:prstGeom prst="rect">
            <a:avLst/>
          </a:prstGeom>
        </p:spPr>
        <p:txBody>
          <a:bodyPr/>
          <a:lstStyle/>
          <a:p>
            <a:pPr algn="l"/>
            <a:r>
              <a:rPr lang="en-US" sz="2200" dirty="0"/>
              <a:t>LYDER: Lithium experiment for Yttrium-based </a:t>
            </a:r>
            <a:r>
              <a:rPr lang="en-US" sz="2200" dirty="0" err="1"/>
              <a:t>DEeuterium</a:t>
            </a:r>
            <a:r>
              <a:rPr lang="en-US" sz="2200" dirty="0"/>
              <a:t> Retention</a:t>
            </a:r>
          </a:p>
        </p:txBody>
      </p:sp>
      <p:pic>
        <p:nvPicPr>
          <p:cNvPr id="17" name="Picture 16">
            <a:extLst>
              <a:ext uri="{FF2B5EF4-FFF2-40B4-BE49-F238E27FC236}">
                <a16:creationId xmlns:a16="http://schemas.microsoft.com/office/drawing/2014/main" id="{FE209201-98E3-4F08-29F6-717B672E4BC2}"/>
              </a:ext>
            </a:extLst>
          </p:cNvPr>
          <p:cNvPicPr>
            <a:picLocks noChangeAspect="1"/>
          </p:cNvPicPr>
          <p:nvPr/>
        </p:nvPicPr>
        <p:blipFill>
          <a:blip r:embed="rId3"/>
          <a:stretch>
            <a:fillRect/>
          </a:stretch>
        </p:blipFill>
        <p:spPr>
          <a:xfrm>
            <a:off x="611436" y="1031652"/>
            <a:ext cx="7899250" cy="4957688"/>
          </a:xfrm>
          <a:prstGeom prst="rect">
            <a:avLst/>
          </a:prstGeom>
        </p:spPr>
      </p:pic>
      <p:pic>
        <p:nvPicPr>
          <p:cNvPr id="5" name="Imagen 4"/>
          <p:cNvPicPr>
            <a:picLocks noChangeAspect="1"/>
          </p:cNvPicPr>
          <p:nvPr/>
        </p:nvPicPr>
        <p:blipFill rotWithShape="1">
          <a:blip r:embed="rId4"/>
          <a:srcRect l="-756" r="756"/>
          <a:stretch/>
        </p:blipFill>
        <p:spPr>
          <a:xfrm>
            <a:off x="432768" y="999557"/>
            <a:ext cx="4566314" cy="5134567"/>
          </a:xfrm>
          <a:prstGeom prst="rect">
            <a:avLst/>
          </a:prstGeom>
        </p:spPr>
      </p:pic>
    </p:spTree>
    <p:extLst>
      <p:ext uri="{BB962C8B-B14F-4D97-AF65-F5344CB8AC3E}">
        <p14:creationId xmlns:p14="http://schemas.microsoft.com/office/powerpoint/2010/main" val="1463843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96">
            <a:extLst>
              <a:ext uri="{FF2B5EF4-FFF2-40B4-BE49-F238E27FC236}">
                <a16:creationId xmlns:a16="http://schemas.microsoft.com/office/drawing/2014/main" id="{50094911-269B-43B5-801F-8B1700C94A4E}"/>
              </a:ext>
            </a:extLst>
          </p:cNvPr>
          <p:cNvSpPr txBox="1">
            <a:spLocks/>
          </p:cNvSpPr>
          <p:nvPr/>
        </p:nvSpPr>
        <p:spPr>
          <a:xfrm>
            <a:off x="107504" y="81743"/>
            <a:ext cx="7920880"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r>
              <a:rPr lang="en-US" sz="2600" dirty="0"/>
              <a:t>Design of the LYDER heating system</a:t>
            </a:r>
          </a:p>
        </p:txBody>
      </p:sp>
      <p:sp>
        <p:nvSpPr>
          <p:cNvPr id="9" name="Rectángulo 8"/>
          <p:cNvSpPr/>
          <p:nvPr/>
        </p:nvSpPr>
        <p:spPr>
          <a:xfrm>
            <a:off x="236900" y="5625468"/>
            <a:ext cx="8583572" cy="707886"/>
          </a:xfrm>
          <a:prstGeom prst="rect">
            <a:avLst/>
          </a:prstGeom>
        </p:spPr>
        <p:txBody>
          <a:bodyPr wrap="square">
            <a:spAutoFit/>
          </a:bodyPr>
          <a:lstStyle/>
          <a:p>
            <a:pPr marL="285750" indent="-285750">
              <a:lnSpc>
                <a:spcPct val="150000"/>
              </a:lnSpc>
              <a:buFont typeface="Arial" panose="020B0604020202020204" pitchFamily="34" charset="0"/>
              <a:buChar char="•"/>
            </a:pPr>
            <a:r>
              <a:rPr lang="en-US" sz="1600" dirty="0"/>
              <a:t>The lithium system is heated by </a:t>
            </a:r>
            <a:r>
              <a:rPr lang="en-US" sz="1600" dirty="0" smtClean="0"/>
              <a:t>13 </a:t>
            </a:r>
            <a:r>
              <a:rPr lang="en-US" sz="1600" dirty="0"/>
              <a:t>resistant heating cables and </a:t>
            </a:r>
            <a:r>
              <a:rPr lang="en-US" sz="1600" dirty="0" smtClean="0"/>
              <a:t>28 thermocouples.</a:t>
            </a:r>
          </a:p>
          <a:p>
            <a:pPr marL="285750" indent="-285750">
              <a:buFont typeface="Arial" panose="020B0604020202020204" pitchFamily="34" charset="0"/>
              <a:buChar char="•"/>
            </a:pPr>
            <a:r>
              <a:rPr lang="en-US" sz="1600" b="1" dirty="0" smtClean="0"/>
              <a:t>Commissioning: </a:t>
            </a:r>
            <a:r>
              <a:rPr lang="en-US" sz="1600" dirty="0" smtClean="0"/>
              <a:t>Heating system tested to 350 C, Glove box cooling and purification system tested!</a:t>
            </a:r>
          </a:p>
        </p:txBody>
      </p:sp>
      <p:pic>
        <p:nvPicPr>
          <p:cNvPr id="56" name="Imagen 55"/>
          <p:cNvPicPr>
            <a:picLocks noChangeAspect="1"/>
          </p:cNvPicPr>
          <p:nvPr/>
        </p:nvPicPr>
        <p:blipFill>
          <a:blip r:embed="rId3"/>
          <a:stretch>
            <a:fillRect/>
          </a:stretch>
        </p:blipFill>
        <p:spPr>
          <a:xfrm>
            <a:off x="236900" y="692696"/>
            <a:ext cx="8658217" cy="4968552"/>
          </a:xfrm>
          <a:prstGeom prst="rect">
            <a:avLst/>
          </a:prstGeom>
        </p:spPr>
      </p:pic>
      <p:cxnSp>
        <p:nvCxnSpPr>
          <p:cNvPr id="58" name="Conector angular 57"/>
          <p:cNvCxnSpPr/>
          <p:nvPr/>
        </p:nvCxnSpPr>
        <p:spPr>
          <a:xfrm rot="16200000" flipV="1">
            <a:off x="5452948" y="670973"/>
            <a:ext cx="1728192" cy="3202059"/>
          </a:xfrm>
          <a:prstGeom prst="bentConnector3">
            <a:avLst>
              <a:gd name="adj1" fmla="val 4900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2" name="CuadroTexto 81"/>
          <p:cNvSpPr txBox="1"/>
          <p:nvPr/>
        </p:nvSpPr>
        <p:spPr>
          <a:xfrm>
            <a:off x="7193164" y="1556792"/>
            <a:ext cx="1800200" cy="338554"/>
          </a:xfrm>
          <a:prstGeom prst="rect">
            <a:avLst/>
          </a:prstGeom>
          <a:noFill/>
          <a:ln w="15875">
            <a:solidFill>
              <a:schemeClr val="tx1"/>
            </a:solidFill>
          </a:ln>
        </p:spPr>
        <p:txBody>
          <a:bodyPr wrap="square" rtlCol="0">
            <a:spAutoFit/>
          </a:bodyPr>
          <a:lstStyle/>
          <a:p>
            <a:r>
              <a:rPr lang="es-ES" sz="1600" dirty="0" smtClean="0"/>
              <a:t>D</a:t>
            </a:r>
            <a:r>
              <a:rPr lang="es-ES" sz="1600" baseline="-25000" dirty="0" smtClean="0"/>
              <a:t>2</a:t>
            </a:r>
            <a:r>
              <a:rPr lang="es-ES" sz="1600" dirty="0" smtClean="0"/>
              <a:t> injection </a:t>
            </a:r>
            <a:r>
              <a:rPr lang="es-ES" sz="1600" dirty="0" err="1" smtClean="0"/>
              <a:t>system</a:t>
            </a:r>
            <a:endParaRPr lang="es-ES" sz="1600" dirty="0"/>
          </a:p>
        </p:txBody>
      </p:sp>
      <p:cxnSp>
        <p:nvCxnSpPr>
          <p:cNvPr id="87" name="Conector recto de flecha 86"/>
          <p:cNvCxnSpPr>
            <a:stCxn id="82" idx="1"/>
          </p:cNvCxnSpPr>
          <p:nvPr/>
        </p:nvCxnSpPr>
        <p:spPr>
          <a:xfrm flipH="1">
            <a:off x="5771072" y="1726069"/>
            <a:ext cx="1422092" cy="137237"/>
          </a:xfrm>
          <a:prstGeom prst="straightConnector1">
            <a:avLst/>
          </a:prstGeom>
          <a:ln w="19050">
            <a:solidFill>
              <a:schemeClr val="bg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15968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36229" y="888974"/>
            <a:ext cx="8473280" cy="307777"/>
          </a:xfrm>
          <a:prstGeom prst="rect">
            <a:avLst/>
          </a:prstGeom>
          <a:ln w="15875">
            <a:solidFill>
              <a:srgbClr val="FF0000"/>
            </a:solidFill>
          </a:ln>
        </p:spPr>
        <p:txBody>
          <a:bodyPr wrap="square">
            <a:spAutoFit/>
          </a:bodyPr>
          <a:lstStyle/>
          <a:p>
            <a:r>
              <a:rPr lang="en-US" sz="1400" dirty="0" smtClean="0"/>
              <a:t>A LabVIEW </a:t>
            </a:r>
            <a:r>
              <a:rPr lang="en-US" sz="1400" dirty="0"/>
              <a:t>program is created to control and monitor the heating and vacuum system of the LYDER experiment.</a:t>
            </a:r>
            <a:endParaRPr lang="es-ES" sz="1400" dirty="0"/>
          </a:p>
        </p:txBody>
      </p:sp>
      <p:sp>
        <p:nvSpPr>
          <p:cNvPr id="13" name="Title 96">
            <a:extLst>
              <a:ext uri="{FF2B5EF4-FFF2-40B4-BE49-F238E27FC236}">
                <a16:creationId xmlns:a16="http://schemas.microsoft.com/office/drawing/2014/main" id="{50094911-269B-43B5-801F-8B1700C94A4E}"/>
              </a:ext>
            </a:extLst>
          </p:cNvPr>
          <p:cNvSpPr txBox="1">
            <a:spLocks/>
          </p:cNvSpPr>
          <p:nvPr/>
        </p:nvSpPr>
        <p:spPr>
          <a:xfrm>
            <a:off x="107504" y="81743"/>
            <a:ext cx="7920880"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r>
              <a:rPr lang="en-US" sz="2600" dirty="0"/>
              <a:t>LYDER </a:t>
            </a:r>
            <a:r>
              <a:rPr lang="en-US" sz="2600" dirty="0" smtClean="0"/>
              <a:t>LabVIEW control program</a:t>
            </a:r>
            <a:endParaRPr lang="en-US" sz="2600" dirty="0"/>
          </a:p>
        </p:txBody>
      </p:sp>
      <p:pic>
        <p:nvPicPr>
          <p:cNvPr id="6" name="Imagen 5"/>
          <p:cNvPicPr>
            <a:picLocks noChangeAspect="1"/>
          </p:cNvPicPr>
          <p:nvPr/>
        </p:nvPicPr>
        <p:blipFill rotWithShape="1">
          <a:blip r:embed="rId3"/>
          <a:srcRect l="2663" r="107"/>
          <a:stretch/>
        </p:blipFill>
        <p:spPr>
          <a:xfrm>
            <a:off x="323528" y="1433984"/>
            <a:ext cx="8481521" cy="4502816"/>
          </a:xfrm>
          <a:prstGeom prst="rect">
            <a:avLst/>
          </a:prstGeom>
        </p:spPr>
      </p:pic>
    </p:spTree>
    <p:extLst>
      <p:ext uri="{BB962C8B-B14F-4D97-AF65-F5344CB8AC3E}">
        <p14:creationId xmlns:p14="http://schemas.microsoft.com/office/powerpoint/2010/main" val="2644741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itle 96">
            <a:extLst>
              <a:ext uri="{FF2B5EF4-FFF2-40B4-BE49-F238E27FC236}">
                <a16:creationId xmlns:a16="http://schemas.microsoft.com/office/drawing/2014/main" id="{3132F54B-CABF-ACE7-1FE0-0992E3B377DE}"/>
              </a:ext>
            </a:extLst>
          </p:cNvPr>
          <p:cNvSpPr txBox="1">
            <a:spLocks/>
          </p:cNvSpPr>
          <p:nvPr/>
        </p:nvSpPr>
        <p:spPr>
          <a:xfrm>
            <a:off x="107504" y="81743"/>
            <a:ext cx="8352928" cy="457200"/>
          </a:xfrm>
          <a:prstGeom prst="rect">
            <a:avLst/>
          </a:prstGeom>
        </p:spPr>
        <p:txBody>
          <a:bodyPr>
            <a:noAutofit/>
          </a:bodyPr>
          <a:lstStyle>
            <a:lvl1pPr algn="l" rtl="0" eaLnBrk="0" fontAlgn="base" hangingPunct="0">
              <a:lnSpc>
                <a:spcPts val="3200"/>
              </a:lnSpc>
              <a:spcBef>
                <a:spcPct val="0"/>
              </a:spcBef>
              <a:spcAft>
                <a:spcPct val="0"/>
              </a:spcAft>
              <a:defRPr sz="2800" b="1" kern="1200">
                <a:solidFill>
                  <a:schemeClr val="tx1"/>
                </a:solidFill>
                <a:latin typeface="+mn-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r>
              <a:rPr lang="en-US" sz="2600" dirty="0" smtClean="0"/>
              <a:t>First experiment: Test Li motion </a:t>
            </a:r>
            <a:r>
              <a:rPr lang="en-US" sz="2600" dirty="0"/>
              <a:t>&amp; </a:t>
            </a:r>
            <a:r>
              <a:rPr lang="en-US" sz="2600" dirty="0" smtClean="0"/>
              <a:t>Li extraction without D</a:t>
            </a:r>
            <a:endParaRPr lang="en-US" sz="2600" dirty="0"/>
          </a:p>
        </p:txBody>
      </p:sp>
      <p:grpSp>
        <p:nvGrpSpPr>
          <p:cNvPr id="2" name="Grupo 1"/>
          <p:cNvGrpSpPr/>
          <p:nvPr/>
        </p:nvGrpSpPr>
        <p:grpSpPr>
          <a:xfrm>
            <a:off x="3117728" y="1105194"/>
            <a:ext cx="3520381" cy="5188500"/>
            <a:chOff x="2856105" y="664678"/>
            <a:chExt cx="3784802" cy="5578216"/>
          </a:xfrm>
        </p:grpSpPr>
        <p:pic>
          <p:nvPicPr>
            <p:cNvPr id="34" name="Imagen 33"/>
            <p:cNvPicPr>
              <a:picLocks noChangeAspect="1"/>
            </p:cNvPicPr>
            <p:nvPr/>
          </p:nvPicPr>
          <p:blipFill>
            <a:blip r:embed="rId5"/>
            <a:stretch>
              <a:fillRect/>
            </a:stretch>
          </p:blipFill>
          <p:spPr>
            <a:xfrm>
              <a:off x="2856105" y="664678"/>
              <a:ext cx="3784802" cy="5578216"/>
            </a:xfrm>
            <a:prstGeom prst="rect">
              <a:avLst/>
            </a:prstGeom>
          </p:spPr>
        </p:pic>
        <p:grpSp>
          <p:nvGrpSpPr>
            <p:cNvPr id="9" name="Grupo 8"/>
            <p:cNvGrpSpPr/>
            <p:nvPr/>
          </p:nvGrpSpPr>
          <p:grpSpPr>
            <a:xfrm>
              <a:off x="3528108" y="5176665"/>
              <a:ext cx="588507" cy="736009"/>
              <a:chOff x="5868144" y="5098561"/>
              <a:chExt cx="705518" cy="882348"/>
            </a:xfrm>
          </p:grpSpPr>
          <p:grpSp>
            <p:nvGrpSpPr>
              <p:cNvPr id="22" name="Group 21">
                <a:extLst>
                  <a:ext uri="{FF2B5EF4-FFF2-40B4-BE49-F238E27FC236}">
                    <a16:creationId xmlns:a16="http://schemas.microsoft.com/office/drawing/2014/main" id="{CBE09D97-B388-4342-AAD1-7042593060FB}"/>
                  </a:ext>
                </a:extLst>
              </p:cNvPr>
              <p:cNvGrpSpPr/>
              <p:nvPr/>
            </p:nvGrpSpPr>
            <p:grpSpPr>
              <a:xfrm>
                <a:off x="5868144" y="5291027"/>
                <a:ext cx="705518" cy="689882"/>
                <a:chOff x="5147306" y="5370079"/>
                <a:chExt cx="705518" cy="689882"/>
              </a:xfrm>
            </p:grpSpPr>
            <p:sp>
              <p:nvSpPr>
                <p:cNvPr id="23" name="Oval 22">
                  <a:extLst>
                    <a:ext uri="{FF2B5EF4-FFF2-40B4-BE49-F238E27FC236}">
                      <a16:creationId xmlns:a16="http://schemas.microsoft.com/office/drawing/2014/main" id="{288FE5EC-C291-050A-C155-DAD4057D5C5A}"/>
                    </a:ext>
                  </a:extLst>
                </p:cNvPr>
                <p:cNvSpPr/>
                <p:nvPr/>
              </p:nvSpPr>
              <p:spPr>
                <a:xfrm>
                  <a:off x="5312159" y="5370079"/>
                  <a:ext cx="409480" cy="72008"/>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Oval 23">
                  <a:extLst>
                    <a:ext uri="{FF2B5EF4-FFF2-40B4-BE49-F238E27FC236}">
                      <a16:creationId xmlns:a16="http://schemas.microsoft.com/office/drawing/2014/main" id="{20AF1B93-9C17-33B5-5ECE-FEC7C21A1A8D}"/>
                    </a:ext>
                  </a:extLst>
                </p:cNvPr>
                <p:cNvSpPr/>
                <p:nvPr/>
              </p:nvSpPr>
              <p:spPr>
                <a:xfrm>
                  <a:off x="5147306" y="5879938"/>
                  <a:ext cx="702984" cy="180023"/>
                </a:xfrm>
                <a:prstGeom prst="ellipse">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5" name="Freeform: Shape 24">
                  <a:extLst>
                    <a:ext uri="{FF2B5EF4-FFF2-40B4-BE49-F238E27FC236}">
                      <a16:creationId xmlns:a16="http://schemas.microsoft.com/office/drawing/2014/main" id="{F216B8C7-6DC3-4182-2B1D-39AF34F9939D}"/>
                    </a:ext>
                  </a:extLst>
                </p:cNvPr>
                <p:cNvSpPr/>
                <p:nvPr/>
              </p:nvSpPr>
              <p:spPr>
                <a:xfrm>
                  <a:off x="5170206" y="5406083"/>
                  <a:ext cx="159257" cy="538386"/>
                </a:xfrm>
                <a:custGeom>
                  <a:avLst/>
                  <a:gdLst>
                    <a:gd name="connsiteX0" fmla="*/ 145278 w 159257"/>
                    <a:gd name="connsiteY0" fmla="*/ 0 h 538386"/>
                    <a:gd name="connsiteX1" fmla="*/ 145278 w 159257"/>
                    <a:gd name="connsiteY1" fmla="*/ 282012 h 538386"/>
                    <a:gd name="connsiteX2" fmla="*/ 0 w 159257"/>
                    <a:gd name="connsiteY2" fmla="*/ 538386 h 538386"/>
                  </a:gdLst>
                  <a:ahLst/>
                  <a:cxnLst>
                    <a:cxn ang="0">
                      <a:pos x="connsiteX0" y="connsiteY0"/>
                    </a:cxn>
                    <a:cxn ang="0">
                      <a:pos x="connsiteX1" y="connsiteY1"/>
                    </a:cxn>
                    <a:cxn ang="0">
                      <a:pos x="connsiteX2" y="connsiteY2"/>
                    </a:cxn>
                  </a:cxnLst>
                  <a:rect l="l" t="t" r="r" b="b"/>
                  <a:pathLst>
                    <a:path w="159257" h="538386">
                      <a:moveTo>
                        <a:pt x="145278" y="0"/>
                      </a:moveTo>
                      <a:cubicBezTo>
                        <a:pt x="157384" y="96140"/>
                        <a:pt x="169491" y="192281"/>
                        <a:pt x="145278" y="282012"/>
                      </a:cubicBezTo>
                      <a:cubicBezTo>
                        <a:pt x="121065" y="371743"/>
                        <a:pt x="60532" y="455064"/>
                        <a:pt x="0" y="538386"/>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Freeform: Shape 25">
                  <a:extLst>
                    <a:ext uri="{FF2B5EF4-FFF2-40B4-BE49-F238E27FC236}">
                      <a16:creationId xmlns:a16="http://schemas.microsoft.com/office/drawing/2014/main" id="{2B080F65-9EEC-F8CE-683C-9699C198F8FF}"/>
                    </a:ext>
                  </a:extLst>
                </p:cNvPr>
                <p:cNvSpPr/>
                <p:nvPr/>
              </p:nvSpPr>
              <p:spPr>
                <a:xfrm flipH="1">
                  <a:off x="5700686" y="5406083"/>
                  <a:ext cx="152138" cy="563866"/>
                </a:xfrm>
                <a:custGeom>
                  <a:avLst/>
                  <a:gdLst>
                    <a:gd name="connsiteX0" fmla="*/ 145278 w 159257"/>
                    <a:gd name="connsiteY0" fmla="*/ 0 h 538386"/>
                    <a:gd name="connsiteX1" fmla="*/ 145278 w 159257"/>
                    <a:gd name="connsiteY1" fmla="*/ 282012 h 538386"/>
                    <a:gd name="connsiteX2" fmla="*/ 0 w 159257"/>
                    <a:gd name="connsiteY2" fmla="*/ 538386 h 538386"/>
                  </a:gdLst>
                  <a:ahLst/>
                  <a:cxnLst>
                    <a:cxn ang="0">
                      <a:pos x="connsiteX0" y="connsiteY0"/>
                    </a:cxn>
                    <a:cxn ang="0">
                      <a:pos x="connsiteX1" y="connsiteY1"/>
                    </a:cxn>
                    <a:cxn ang="0">
                      <a:pos x="connsiteX2" y="connsiteY2"/>
                    </a:cxn>
                  </a:cxnLst>
                  <a:rect l="l" t="t" r="r" b="b"/>
                  <a:pathLst>
                    <a:path w="159257" h="538386">
                      <a:moveTo>
                        <a:pt x="145278" y="0"/>
                      </a:moveTo>
                      <a:cubicBezTo>
                        <a:pt x="157384" y="96140"/>
                        <a:pt x="169491" y="192281"/>
                        <a:pt x="145278" y="282012"/>
                      </a:cubicBezTo>
                      <a:cubicBezTo>
                        <a:pt x="121065" y="371743"/>
                        <a:pt x="60532" y="455064"/>
                        <a:pt x="0" y="538386"/>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Oval 26">
                <a:extLst>
                  <a:ext uri="{FF2B5EF4-FFF2-40B4-BE49-F238E27FC236}">
                    <a16:creationId xmlns:a16="http://schemas.microsoft.com/office/drawing/2014/main" id="{3A03C677-E823-D1F9-2AA8-EF5C76D0326F}"/>
                  </a:ext>
                </a:extLst>
              </p:cNvPr>
              <p:cNvSpPr/>
              <p:nvPr/>
            </p:nvSpPr>
            <p:spPr>
              <a:xfrm>
                <a:off x="6260301" y="5098561"/>
                <a:ext cx="48844" cy="90365"/>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Oval 27">
                <a:extLst>
                  <a:ext uri="{FF2B5EF4-FFF2-40B4-BE49-F238E27FC236}">
                    <a16:creationId xmlns:a16="http://schemas.microsoft.com/office/drawing/2014/main" id="{124071F7-5C67-F324-E1FE-AA28D464A2C9}"/>
                  </a:ext>
                </a:extLst>
              </p:cNvPr>
              <p:cNvSpPr/>
              <p:nvPr/>
            </p:nvSpPr>
            <p:spPr>
              <a:xfrm>
                <a:off x="6186741" y="5362070"/>
                <a:ext cx="48844" cy="90365"/>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Oval 28">
                <a:extLst>
                  <a:ext uri="{FF2B5EF4-FFF2-40B4-BE49-F238E27FC236}">
                    <a16:creationId xmlns:a16="http://schemas.microsoft.com/office/drawing/2014/main" id="{555E7447-E442-3303-865C-CFBFAAB894AC}"/>
                  </a:ext>
                </a:extLst>
              </p:cNvPr>
              <p:cNvSpPr/>
              <p:nvPr/>
            </p:nvSpPr>
            <p:spPr>
              <a:xfrm>
                <a:off x="6291906" y="5573972"/>
                <a:ext cx="45719" cy="90365"/>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3" name="Oval 12">
              <a:extLst>
                <a:ext uri="{FF2B5EF4-FFF2-40B4-BE49-F238E27FC236}">
                  <a16:creationId xmlns:a16="http://schemas.microsoft.com/office/drawing/2014/main" id="{34F2BF63-BB84-039F-1DCB-BD293F625EB5}"/>
                </a:ext>
              </a:extLst>
            </p:cNvPr>
            <p:cNvSpPr/>
            <p:nvPr/>
          </p:nvSpPr>
          <p:spPr>
            <a:xfrm>
              <a:off x="3229214" y="2418071"/>
              <a:ext cx="1078598" cy="1699072"/>
            </a:xfrm>
            <a:prstGeom prst="ellipse">
              <a:avLst/>
            </a:prstGeom>
            <a:noFill/>
            <a:ln w="158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cxnSp>
          <p:nvCxnSpPr>
            <p:cNvPr id="90" name="Conector recto de flecha 29">
              <a:extLst>
                <a:ext uri="{FF2B5EF4-FFF2-40B4-BE49-F238E27FC236}">
                  <a16:creationId xmlns:a16="http://schemas.microsoft.com/office/drawing/2014/main" id="{984B786D-9BD1-1DF1-BC6A-C36D4D76845D}"/>
                </a:ext>
              </a:extLst>
            </p:cNvPr>
            <p:cNvCxnSpPr>
              <a:cxnSpLocks/>
            </p:cNvCxnSpPr>
            <p:nvPr/>
          </p:nvCxnSpPr>
          <p:spPr>
            <a:xfrm>
              <a:off x="3545824" y="4616792"/>
              <a:ext cx="0" cy="505241"/>
            </a:xfrm>
            <a:prstGeom prst="straightConnector1">
              <a:avLst/>
            </a:prstGeom>
            <a:ln w="28575">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54B778FE-691C-5C2C-1B62-22E30934CF19}"/>
                    </a:ext>
                  </a:extLst>
                </p:cNvPr>
                <p:cNvSpPr txBox="1"/>
                <p:nvPr/>
              </p:nvSpPr>
              <p:spPr>
                <a:xfrm>
                  <a:off x="3175226" y="2821975"/>
                  <a:ext cx="663716" cy="3924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sz="1600" b="0" i="1" smtClean="0">
                            <a:latin typeface="Cambria Math" panose="02040503050406030204" pitchFamily="18" charset="0"/>
                            <a:ea typeface="Cambria Math" panose="02040503050406030204" pitchFamily="18" charset="0"/>
                          </a:rPr>
                          <m:t>2</m:t>
                        </m:r>
                        <m:r>
                          <m:rPr>
                            <m:sty m:val="p"/>
                          </m:rPr>
                          <a:rPr lang="en-US" sz="1600" b="0" i="0" smtClean="0">
                            <a:latin typeface="Cambria Math" panose="02040503050406030204" pitchFamily="18" charset="0"/>
                            <a:ea typeface="Cambria Math" panose="02040503050406030204" pitchFamily="18" charset="0"/>
                          </a:rPr>
                          <m:t>ml</m:t>
                        </m:r>
                      </m:oMath>
                    </m:oMathPara>
                  </a14:m>
                  <a:endParaRPr lang="es-ES" sz="1600" dirty="0"/>
                </a:p>
              </p:txBody>
            </p:sp>
          </mc:Choice>
          <mc:Fallback xmlns="">
            <p:sp>
              <p:nvSpPr>
                <p:cNvPr id="74" name="TextBox 73">
                  <a:extLst>
                    <a:ext uri="{FF2B5EF4-FFF2-40B4-BE49-F238E27FC236}">
                      <a16:creationId xmlns:a16="http://schemas.microsoft.com/office/drawing/2014/main" id="{54B778FE-691C-5C2C-1B62-22E30934CF19}"/>
                    </a:ext>
                  </a:extLst>
                </p:cNvPr>
                <p:cNvSpPr txBox="1">
                  <a:spLocks noRot="1" noChangeAspect="1" noMove="1" noResize="1" noEditPoints="1" noAdjustHandles="1" noChangeArrowheads="1" noChangeShapeType="1" noTextEdit="1"/>
                </p:cNvSpPr>
                <p:nvPr/>
              </p:nvSpPr>
              <p:spPr>
                <a:xfrm>
                  <a:off x="3175226" y="2821975"/>
                  <a:ext cx="663716" cy="392432"/>
                </a:xfrm>
                <a:prstGeom prst="rect">
                  <a:avLst/>
                </a:prstGeom>
                <a:blipFill>
                  <a:blip r:embed="rId6"/>
                  <a:stretch>
                    <a:fillRect/>
                  </a:stretch>
                </a:blipFill>
              </p:spPr>
              <p:txBody>
                <a:bodyPr/>
                <a:lstStyle/>
                <a:p>
                  <a:r>
                    <a:rPr lang="es-ES">
                      <a:noFill/>
                    </a:rPr>
                    <a:t> </a:t>
                  </a:r>
                </a:p>
              </p:txBody>
            </p:sp>
          </mc:Fallback>
        </mc:AlternateContent>
        <p:cxnSp>
          <p:nvCxnSpPr>
            <p:cNvPr id="42" name="Conector recto de flecha 29">
              <a:extLst>
                <a:ext uri="{FF2B5EF4-FFF2-40B4-BE49-F238E27FC236}">
                  <a16:creationId xmlns:a16="http://schemas.microsoft.com/office/drawing/2014/main" id="{9E263EB9-F665-3F3B-9172-874697205CB2}"/>
                </a:ext>
              </a:extLst>
            </p:cNvPr>
            <p:cNvCxnSpPr>
              <a:cxnSpLocks/>
            </p:cNvCxnSpPr>
            <p:nvPr/>
          </p:nvCxnSpPr>
          <p:spPr>
            <a:xfrm>
              <a:off x="4656304" y="2418071"/>
              <a:ext cx="0" cy="57564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31">
              <a:extLst>
                <a:ext uri="{FF2B5EF4-FFF2-40B4-BE49-F238E27FC236}">
                  <a16:creationId xmlns:a16="http://schemas.microsoft.com/office/drawing/2014/main" id="{CD236C06-E2A9-7040-F445-2E8293CA14E3}"/>
                </a:ext>
              </a:extLst>
            </p:cNvPr>
            <p:cNvCxnSpPr>
              <a:cxnSpLocks/>
            </p:cNvCxnSpPr>
            <p:nvPr/>
          </p:nvCxnSpPr>
          <p:spPr>
            <a:xfrm flipV="1">
              <a:off x="4642994" y="2758186"/>
              <a:ext cx="605570" cy="60557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de flecha 33">
              <a:extLst>
                <a:ext uri="{FF2B5EF4-FFF2-40B4-BE49-F238E27FC236}">
                  <a16:creationId xmlns:a16="http://schemas.microsoft.com/office/drawing/2014/main" id="{BB3844F7-B1EB-5DED-91C4-B73DBA8D2E7F}"/>
                </a:ext>
              </a:extLst>
            </p:cNvPr>
            <p:cNvCxnSpPr>
              <a:cxnSpLocks/>
            </p:cNvCxnSpPr>
            <p:nvPr/>
          </p:nvCxnSpPr>
          <p:spPr>
            <a:xfrm flipV="1">
              <a:off x="5173886" y="2024890"/>
              <a:ext cx="0" cy="61532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ector recto de flecha 39">
              <a:extLst>
                <a:ext uri="{FF2B5EF4-FFF2-40B4-BE49-F238E27FC236}">
                  <a16:creationId xmlns:a16="http://schemas.microsoft.com/office/drawing/2014/main" id="{573607BF-1446-C9CA-7FFE-88502B052ABE}"/>
                </a:ext>
              </a:extLst>
            </p:cNvPr>
            <p:cNvCxnSpPr/>
            <p:nvPr/>
          </p:nvCxnSpPr>
          <p:spPr>
            <a:xfrm>
              <a:off x="5296505" y="2024890"/>
              <a:ext cx="0" cy="623570"/>
            </a:xfrm>
            <a:prstGeom prst="straightConnector1">
              <a:avLst/>
            </a:prstGeom>
            <a:ln w="28575">
              <a:solidFill>
                <a:schemeClr val="accent6">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41">
              <a:extLst>
                <a:ext uri="{FF2B5EF4-FFF2-40B4-BE49-F238E27FC236}">
                  <a16:creationId xmlns:a16="http://schemas.microsoft.com/office/drawing/2014/main" id="{D41B5199-8DAA-4271-356E-F7BEC13A060B}"/>
                </a:ext>
              </a:extLst>
            </p:cNvPr>
            <p:cNvCxnSpPr>
              <a:cxnSpLocks/>
            </p:cNvCxnSpPr>
            <p:nvPr/>
          </p:nvCxnSpPr>
          <p:spPr>
            <a:xfrm>
              <a:off x="5220329" y="3191044"/>
              <a:ext cx="196055" cy="205173"/>
            </a:xfrm>
            <a:prstGeom prst="straightConnector1">
              <a:avLst/>
            </a:prstGeom>
            <a:ln w="28575">
              <a:solidFill>
                <a:schemeClr val="accent6">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8" name="Conector angular 43">
              <a:extLst>
                <a:ext uri="{FF2B5EF4-FFF2-40B4-BE49-F238E27FC236}">
                  <a16:creationId xmlns:a16="http://schemas.microsoft.com/office/drawing/2014/main" id="{DADD9277-D41E-C68C-9B90-7B695DDC1FF6}"/>
                </a:ext>
              </a:extLst>
            </p:cNvPr>
            <p:cNvCxnSpPr>
              <a:cxnSpLocks/>
            </p:cNvCxnSpPr>
            <p:nvPr/>
          </p:nvCxnSpPr>
          <p:spPr>
            <a:xfrm rot="18960000" flipH="1">
              <a:off x="4966472" y="3649025"/>
              <a:ext cx="416778" cy="310400"/>
            </a:xfrm>
            <a:prstGeom prst="bentConnector3">
              <a:avLst/>
            </a:prstGeom>
            <a:ln w="28575">
              <a:solidFill>
                <a:schemeClr val="accent6">
                  <a:lumMod val="7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0" name="Conector recto de flecha 49">
              <a:extLst>
                <a:ext uri="{FF2B5EF4-FFF2-40B4-BE49-F238E27FC236}">
                  <a16:creationId xmlns:a16="http://schemas.microsoft.com/office/drawing/2014/main" id="{917F1D51-D3EC-5847-74FF-6617A203CB28}"/>
                </a:ext>
              </a:extLst>
            </p:cNvPr>
            <p:cNvCxnSpPr>
              <a:cxnSpLocks/>
            </p:cNvCxnSpPr>
            <p:nvPr/>
          </p:nvCxnSpPr>
          <p:spPr>
            <a:xfrm>
              <a:off x="4559646" y="3468192"/>
              <a:ext cx="521848" cy="522977"/>
            </a:xfrm>
            <a:prstGeom prst="straightConnector1">
              <a:avLst/>
            </a:prstGeom>
            <a:ln w="28575">
              <a:solidFill>
                <a:schemeClr val="accent6">
                  <a:lumMod val="75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1" name="Conector angular 59">
              <a:extLst>
                <a:ext uri="{FF2B5EF4-FFF2-40B4-BE49-F238E27FC236}">
                  <a16:creationId xmlns:a16="http://schemas.microsoft.com/office/drawing/2014/main" id="{1A676E8C-270A-21D2-056E-AE0681261C4D}"/>
                </a:ext>
              </a:extLst>
            </p:cNvPr>
            <p:cNvCxnSpPr/>
            <p:nvPr/>
          </p:nvCxnSpPr>
          <p:spPr>
            <a:xfrm rot="5400000">
              <a:off x="3144852" y="3026026"/>
              <a:ext cx="1301918" cy="499973"/>
            </a:xfrm>
            <a:prstGeom prst="bentConnector3">
              <a:avLst>
                <a:gd name="adj1" fmla="val 42635"/>
              </a:avLst>
            </a:prstGeom>
            <a:ln w="28575">
              <a:solidFill>
                <a:schemeClr val="accent3">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Conector recto de flecha 39">
              <a:extLst>
                <a:ext uri="{FF2B5EF4-FFF2-40B4-BE49-F238E27FC236}">
                  <a16:creationId xmlns:a16="http://schemas.microsoft.com/office/drawing/2014/main" id="{573607BF-1446-C9CA-7FFE-88502B052ABE}"/>
                </a:ext>
              </a:extLst>
            </p:cNvPr>
            <p:cNvCxnSpPr/>
            <p:nvPr/>
          </p:nvCxnSpPr>
          <p:spPr>
            <a:xfrm>
              <a:off x="4759179" y="2393950"/>
              <a:ext cx="0" cy="603250"/>
            </a:xfrm>
            <a:prstGeom prst="straightConnector1">
              <a:avLst/>
            </a:prstGeom>
            <a:ln w="28575">
              <a:solidFill>
                <a:schemeClr val="accent6">
                  <a:lumMod val="75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3" name="Conector recto de flecha 29">
              <a:extLst>
                <a:ext uri="{FF2B5EF4-FFF2-40B4-BE49-F238E27FC236}">
                  <a16:creationId xmlns:a16="http://schemas.microsoft.com/office/drawing/2014/main" id="{984B786D-9BD1-1DF1-BC6A-C36D4D76845D}"/>
                </a:ext>
              </a:extLst>
            </p:cNvPr>
            <p:cNvCxnSpPr>
              <a:cxnSpLocks/>
            </p:cNvCxnSpPr>
            <p:nvPr/>
          </p:nvCxnSpPr>
          <p:spPr>
            <a:xfrm flipH="1">
              <a:off x="4374496" y="4313239"/>
              <a:ext cx="446074" cy="4338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0" name="Extraccion de Muestra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lum bright="11000" contrast="14000"/>
          </a:blip>
          <a:stretch>
            <a:fillRect/>
          </a:stretch>
        </p:blipFill>
        <p:spPr>
          <a:xfrm>
            <a:off x="6640907" y="776084"/>
            <a:ext cx="2198889" cy="3909135"/>
          </a:xfrm>
          <a:prstGeom prst="rect">
            <a:avLst/>
          </a:prstGeom>
        </p:spPr>
      </p:pic>
      <p:pic>
        <p:nvPicPr>
          <p:cNvPr id="11" name="Imagen 10"/>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12000"/>
                    </a14:imgEffect>
                  </a14:imgLayer>
                </a14:imgProps>
              </a:ext>
              <a:ext uri="{28A0092B-C50C-407E-A947-70E740481C1C}">
                <a14:useLocalDpi xmlns:a14="http://schemas.microsoft.com/office/drawing/2010/main" val="0"/>
              </a:ext>
            </a:extLst>
          </a:blip>
          <a:srcRect l="12753" t="23142" r="10027" b="11030"/>
          <a:stretch/>
        </p:blipFill>
        <p:spPr>
          <a:xfrm>
            <a:off x="6638110" y="4785520"/>
            <a:ext cx="2196000" cy="1404000"/>
          </a:xfrm>
          <a:prstGeom prst="rect">
            <a:avLst/>
          </a:prstGeom>
        </p:spPr>
      </p:pic>
      <p:cxnSp>
        <p:nvCxnSpPr>
          <p:cNvPr id="4" name="Conector recto de flecha 3"/>
          <p:cNvCxnSpPr/>
          <p:nvPr/>
        </p:nvCxnSpPr>
        <p:spPr>
          <a:xfrm>
            <a:off x="4978510" y="1035869"/>
            <a:ext cx="0" cy="2527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4525575" y="704665"/>
            <a:ext cx="682303" cy="307777"/>
          </a:xfrm>
          <a:prstGeom prst="rect">
            <a:avLst/>
          </a:prstGeom>
          <a:noFill/>
        </p:spPr>
        <p:txBody>
          <a:bodyPr wrap="none" rtlCol="0">
            <a:spAutoFit/>
          </a:bodyPr>
          <a:lstStyle/>
          <a:p>
            <a:r>
              <a:rPr lang="es-ES" sz="1400" dirty="0" smtClean="0"/>
              <a:t>bypass</a:t>
            </a:r>
            <a:endParaRPr lang="es-ES" sz="1600" dirty="0"/>
          </a:p>
        </p:txBody>
      </p:sp>
      <p:cxnSp>
        <p:nvCxnSpPr>
          <p:cNvPr id="16" name="Conector recto de flecha 15"/>
          <p:cNvCxnSpPr/>
          <p:nvPr/>
        </p:nvCxnSpPr>
        <p:spPr>
          <a:xfrm flipH="1">
            <a:off x="5125962" y="4748137"/>
            <a:ext cx="4122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CuadroTexto 43"/>
          <p:cNvSpPr txBox="1"/>
          <p:nvPr/>
        </p:nvSpPr>
        <p:spPr>
          <a:xfrm>
            <a:off x="5495524" y="4592998"/>
            <a:ext cx="978153" cy="307777"/>
          </a:xfrm>
          <a:prstGeom prst="rect">
            <a:avLst/>
          </a:prstGeom>
          <a:noFill/>
        </p:spPr>
        <p:txBody>
          <a:bodyPr wrap="none" rtlCol="0">
            <a:spAutoFit/>
          </a:bodyPr>
          <a:lstStyle/>
          <a:p>
            <a:r>
              <a:rPr lang="es-ES" sz="1400" dirty="0" err="1" smtClean="0"/>
              <a:t>drain</a:t>
            </a:r>
            <a:r>
              <a:rPr lang="es-ES" sz="1400" dirty="0" smtClean="0"/>
              <a:t> </a:t>
            </a:r>
            <a:r>
              <a:rPr lang="es-ES" sz="1400" dirty="0" err="1" smtClean="0"/>
              <a:t>valve</a:t>
            </a:r>
            <a:endParaRPr lang="es-ES" sz="1400" dirty="0"/>
          </a:p>
        </p:txBody>
      </p:sp>
      <p:sp>
        <p:nvSpPr>
          <p:cNvPr id="49" name="CuadroTexto 48"/>
          <p:cNvSpPr txBox="1"/>
          <p:nvPr/>
        </p:nvSpPr>
        <p:spPr>
          <a:xfrm>
            <a:off x="5396716" y="704665"/>
            <a:ext cx="1076961" cy="307777"/>
          </a:xfrm>
          <a:prstGeom prst="rect">
            <a:avLst/>
          </a:prstGeom>
          <a:noFill/>
        </p:spPr>
        <p:txBody>
          <a:bodyPr wrap="none" rtlCol="0">
            <a:spAutoFit/>
          </a:bodyPr>
          <a:lstStyle/>
          <a:p>
            <a:r>
              <a:rPr lang="es-ES" sz="1400" dirty="0" err="1" smtClean="0"/>
              <a:t>level</a:t>
            </a:r>
            <a:r>
              <a:rPr lang="es-ES" sz="1400" dirty="0" smtClean="0"/>
              <a:t> </a:t>
            </a:r>
            <a:r>
              <a:rPr lang="es-ES" sz="1400" dirty="0" err="1" smtClean="0"/>
              <a:t>meters</a:t>
            </a:r>
            <a:endParaRPr lang="es-ES" sz="1400" dirty="0"/>
          </a:p>
        </p:txBody>
      </p:sp>
      <p:cxnSp>
        <p:nvCxnSpPr>
          <p:cNvPr id="54" name="Conector recto de flecha 53"/>
          <p:cNvCxnSpPr/>
          <p:nvPr/>
        </p:nvCxnSpPr>
        <p:spPr>
          <a:xfrm flipH="1">
            <a:off x="5648327" y="1035869"/>
            <a:ext cx="83614" cy="1738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CuadroTexto 54"/>
          <p:cNvSpPr txBox="1"/>
          <p:nvPr/>
        </p:nvSpPr>
        <p:spPr>
          <a:xfrm>
            <a:off x="4369866" y="1951935"/>
            <a:ext cx="335028" cy="307777"/>
          </a:xfrm>
          <a:prstGeom prst="rect">
            <a:avLst/>
          </a:prstGeom>
          <a:noFill/>
        </p:spPr>
        <p:txBody>
          <a:bodyPr wrap="none" rtlCol="0">
            <a:spAutoFit/>
          </a:bodyPr>
          <a:lstStyle/>
          <a:p>
            <a:r>
              <a:rPr lang="es-ES" sz="1400" dirty="0" smtClean="0"/>
              <a:t>LT</a:t>
            </a:r>
            <a:endParaRPr lang="es-ES" sz="1600" dirty="0"/>
          </a:p>
        </p:txBody>
      </p:sp>
      <p:sp>
        <p:nvSpPr>
          <p:cNvPr id="56" name="CuadroTexto 55"/>
          <p:cNvSpPr txBox="1"/>
          <p:nvPr/>
        </p:nvSpPr>
        <p:spPr>
          <a:xfrm>
            <a:off x="5409949" y="1638892"/>
            <a:ext cx="368884" cy="307777"/>
          </a:xfrm>
          <a:prstGeom prst="rect">
            <a:avLst/>
          </a:prstGeom>
          <a:noFill/>
        </p:spPr>
        <p:txBody>
          <a:bodyPr wrap="none" rtlCol="0">
            <a:spAutoFit/>
          </a:bodyPr>
          <a:lstStyle/>
          <a:p>
            <a:r>
              <a:rPr lang="es-ES" sz="1400" dirty="0" smtClean="0"/>
              <a:t>RT</a:t>
            </a:r>
            <a:endParaRPr lang="es-ES" sz="1600" dirty="0"/>
          </a:p>
        </p:txBody>
      </p:sp>
      <p:grpSp>
        <p:nvGrpSpPr>
          <p:cNvPr id="38" name="Grupo 37"/>
          <p:cNvGrpSpPr/>
          <p:nvPr/>
        </p:nvGrpSpPr>
        <p:grpSpPr>
          <a:xfrm>
            <a:off x="54500" y="697900"/>
            <a:ext cx="3518595" cy="5605868"/>
            <a:chOff x="121710" y="691984"/>
            <a:chExt cx="3518595" cy="5605868"/>
          </a:xfrm>
        </p:grpSpPr>
        <p:sp>
          <p:nvSpPr>
            <p:cNvPr id="65" name="TextBox 91">
              <a:extLst>
                <a:ext uri="{FF2B5EF4-FFF2-40B4-BE49-F238E27FC236}">
                  <a16:creationId xmlns:a16="http://schemas.microsoft.com/office/drawing/2014/main" id="{773B8AF8-5F68-B44D-9CFC-11B2C2A8D1C1}"/>
                </a:ext>
              </a:extLst>
            </p:cNvPr>
            <p:cNvSpPr txBox="1"/>
            <p:nvPr/>
          </p:nvSpPr>
          <p:spPr>
            <a:xfrm>
              <a:off x="121710" y="691984"/>
              <a:ext cx="2973041" cy="5186035"/>
            </a:xfrm>
            <a:prstGeom prst="rect">
              <a:avLst/>
            </a:prstGeom>
            <a:noFill/>
            <a:ln w="19050">
              <a:noFill/>
            </a:ln>
          </p:spPr>
          <p:txBody>
            <a:bodyPr wrap="square" rtlCol="0">
              <a:spAutoFit/>
            </a:bodyPr>
            <a:lstStyle/>
            <a:p>
              <a:pPr marL="342900" indent="-342900" algn="just">
                <a:buFont typeface="+mj-lt"/>
                <a:buAutoNum type="arabicPeriod"/>
              </a:pPr>
              <a:r>
                <a:rPr lang="en-US" sz="1400" b="1" dirty="0" smtClean="0"/>
                <a:t>Lithium insertion and melting:</a:t>
              </a:r>
            </a:p>
            <a:p>
              <a:pPr marL="342900" indent="-342900" algn="just">
                <a:buFont typeface="+mj-lt"/>
                <a:buAutoNum type="arabicPeriod"/>
              </a:pPr>
              <a:endParaRPr lang="en-US" sz="1400" b="1" dirty="0"/>
            </a:p>
            <a:p>
              <a:pPr marL="342900" indent="-342900" algn="just">
                <a:buFont typeface="+mj-lt"/>
                <a:buAutoNum type="arabicPeriod"/>
              </a:pPr>
              <a:endParaRPr lang="en-US" sz="1400" b="1" dirty="0" smtClean="0"/>
            </a:p>
            <a:p>
              <a:pPr marL="342900" indent="-342900" algn="just">
                <a:buFont typeface="+mj-lt"/>
                <a:buAutoNum type="arabicPeriod"/>
              </a:pPr>
              <a:endParaRPr lang="en-US" sz="1400" b="1" dirty="0" smtClean="0"/>
            </a:p>
            <a:p>
              <a:pPr marL="342900" indent="-342900" algn="just">
                <a:buFont typeface="+mj-lt"/>
                <a:buAutoNum type="arabicPeriod"/>
              </a:pPr>
              <a:endParaRPr lang="en-US" sz="1400" b="1" dirty="0" smtClean="0"/>
            </a:p>
            <a:p>
              <a:pPr algn="just"/>
              <a:endParaRPr lang="en-US" sz="1000" b="1" dirty="0" smtClean="0"/>
            </a:p>
            <a:p>
              <a:pPr algn="just"/>
              <a:endParaRPr lang="en-US" sz="1000" b="1" dirty="0" smtClean="0"/>
            </a:p>
            <a:p>
              <a:pPr algn="just"/>
              <a:endParaRPr lang="en-US" sz="300" b="1" dirty="0" smtClean="0"/>
            </a:p>
            <a:p>
              <a:pPr marL="342900" indent="-342900" algn="just">
                <a:buFont typeface="+mj-lt"/>
                <a:buAutoNum type="arabicPeriod" startAt="2"/>
              </a:pPr>
              <a:r>
                <a:rPr lang="en-US" sz="1400" b="1" dirty="0" smtClean="0"/>
                <a:t>Test of lithium movement:</a:t>
              </a:r>
            </a:p>
            <a:p>
              <a:pPr marL="342900" indent="-342900" algn="just">
                <a:buFont typeface="+mj-lt"/>
                <a:buAutoNum type="arabicPeriod" startAt="2"/>
              </a:pPr>
              <a:endParaRPr lang="en-US" sz="1400" b="1" dirty="0"/>
            </a:p>
            <a:p>
              <a:pPr marL="342900" indent="-342900" algn="just">
                <a:buFont typeface="+mj-lt"/>
                <a:buAutoNum type="arabicPeriod" startAt="2"/>
              </a:pPr>
              <a:endParaRPr lang="en-US" sz="1400" b="1" dirty="0" smtClean="0"/>
            </a:p>
            <a:p>
              <a:pPr marL="342900" indent="-342900" algn="just">
                <a:buFont typeface="+mj-lt"/>
                <a:buAutoNum type="arabicPeriod" startAt="2"/>
              </a:pPr>
              <a:endParaRPr lang="en-US" sz="1400" b="1" dirty="0"/>
            </a:p>
            <a:p>
              <a:pPr marL="342900" indent="-342900" algn="just">
                <a:buFont typeface="+mj-lt"/>
                <a:buAutoNum type="arabicPeriod" startAt="2"/>
              </a:pPr>
              <a:endParaRPr lang="en-US" sz="1400" b="1" dirty="0" smtClean="0"/>
            </a:p>
            <a:p>
              <a:pPr marL="342900" indent="-342900" algn="just">
                <a:buFont typeface="+mj-lt"/>
                <a:buAutoNum type="arabicPeriod" startAt="2"/>
              </a:pPr>
              <a:endParaRPr lang="en-US" sz="1400" b="1" dirty="0"/>
            </a:p>
            <a:p>
              <a:pPr marL="342900" indent="-342900" algn="just">
                <a:buFont typeface="+mj-lt"/>
                <a:buAutoNum type="arabicPeriod" startAt="2"/>
              </a:pPr>
              <a:endParaRPr lang="en-US" sz="1400" b="1" dirty="0" smtClean="0"/>
            </a:p>
            <a:p>
              <a:pPr marL="342900" indent="-342900" algn="just">
                <a:buFont typeface="+mj-lt"/>
                <a:buAutoNum type="arabicPeriod" startAt="2"/>
              </a:pPr>
              <a:endParaRPr lang="en-US" sz="1400" b="1" dirty="0"/>
            </a:p>
            <a:p>
              <a:pPr marL="342900" indent="-342900" algn="just">
                <a:buFont typeface="+mj-lt"/>
                <a:buAutoNum type="arabicPeriod" startAt="2"/>
              </a:pPr>
              <a:endParaRPr lang="en-US" sz="1400" b="1" dirty="0" smtClean="0"/>
            </a:p>
            <a:p>
              <a:pPr marL="342900" indent="-342900" algn="just">
                <a:buFont typeface="+mj-lt"/>
                <a:buAutoNum type="arabicPeriod" startAt="2"/>
              </a:pPr>
              <a:endParaRPr lang="en-US" sz="1400" b="1" dirty="0"/>
            </a:p>
            <a:p>
              <a:pPr marL="342900" indent="-342900" algn="just">
                <a:buFont typeface="+mj-lt"/>
                <a:buAutoNum type="arabicPeriod" startAt="2"/>
              </a:pPr>
              <a:endParaRPr lang="en-US" sz="1400" b="1" dirty="0" smtClean="0"/>
            </a:p>
            <a:p>
              <a:pPr marL="342900" indent="-342900" algn="just">
                <a:buFont typeface="+mj-lt"/>
                <a:buAutoNum type="arabicPeriod" startAt="2"/>
              </a:pPr>
              <a:endParaRPr lang="en-US" sz="1400" b="1" dirty="0"/>
            </a:p>
            <a:p>
              <a:pPr marL="342900" indent="-342900" algn="just">
                <a:buFont typeface="+mj-lt"/>
                <a:buAutoNum type="arabicPeriod" startAt="2"/>
              </a:pPr>
              <a:endParaRPr lang="en-US" sz="1400" b="1" dirty="0" smtClean="0"/>
            </a:p>
            <a:p>
              <a:pPr marL="342900" indent="-342900" algn="just">
                <a:buFont typeface="+mj-lt"/>
                <a:buAutoNum type="arabicPeriod" startAt="2"/>
              </a:pPr>
              <a:endParaRPr lang="en-US" sz="1400" b="1" dirty="0"/>
            </a:p>
            <a:p>
              <a:pPr marL="342900" indent="-342900" algn="just">
                <a:buFont typeface="+mj-lt"/>
                <a:buAutoNum type="arabicPeriod" startAt="2"/>
              </a:pPr>
              <a:endParaRPr lang="en-US" sz="700" b="1" dirty="0" smtClean="0"/>
            </a:p>
            <a:p>
              <a:pPr marL="342900" indent="-342900" algn="just">
                <a:buFont typeface="+mj-lt"/>
                <a:buAutoNum type="arabicPeriod" startAt="2"/>
              </a:pPr>
              <a:endParaRPr lang="en-US" sz="700" b="1" dirty="0" smtClean="0"/>
            </a:p>
            <a:p>
              <a:pPr algn="just"/>
              <a:endParaRPr lang="en-US" sz="600" b="1" dirty="0" smtClean="0"/>
            </a:p>
            <a:p>
              <a:pPr algn="just"/>
              <a:endParaRPr lang="en-US" sz="600" b="1" dirty="0" smtClean="0"/>
            </a:p>
            <a:p>
              <a:pPr marL="342900" indent="-342900" algn="just">
                <a:buFont typeface="+mj-lt"/>
                <a:buAutoNum type="arabicPeriod" startAt="2"/>
              </a:pPr>
              <a:r>
                <a:rPr lang="en-US" sz="1400" b="1" dirty="0" smtClean="0"/>
                <a:t>Test of sample extraction system:</a:t>
              </a:r>
            </a:p>
          </p:txBody>
        </p:sp>
        <p:sp>
          <p:nvSpPr>
            <p:cNvPr id="35" name="CuadroTexto 34"/>
            <p:cNvSpPr txBox="1"/>
            <p:nvPr/>
          </p:nvSpPr>
          <p:spPr>
            <a:xfrm>
              <a:off x="476208" y="2386764"/>
              <a:ext cx="2882701" cy="3354765"/>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smtClean="0"/>
                <a:t>Increased pressure in LT by </a:t>
              </a:r>
              <a:r>
                <a:rPr lang="en-US" sz="1400" dirty="0"/>
                <a:t>50 mbar </a:t>
              </a:r>
              <a:r>
                <a:rPr lang="en-US" sz="1400" dirty="0" smtClean="0"/>
                <a:t>and </a:t>
              </a:r>
              <a:r>
                <a:rPr lang="en-US" sz="1400" dirty="0"/>
                <a:t>opened bypass valve to pump Li into RT. </a:t>
              </a:r>
              <a:endParaRPr lang="en-US" sz="1400" dirty="0" smtClean="0"/>
            </a:p>
            <a:p>
              <a:pPr marL="285750" indent="-285750" algn="just">
                <a:buFont typeface="Arial" panose="020B0604020202020204" pitchFamily="34" charset="0"/>
                <a:buChar char="•"/>
              </a:pPr>
              <a:endParaRPr lang="en-US" sz="600" dirty="0" smtClean="0"/>
            </a:p>
            <a:p>
              <a:pPr marL="285750" indent="-285750" algn="just">
                <a:buFont typeface="Arial" panose="020B0604020202020204" pitchFamily="34" charset="0"/>
                <a:buChar char="•"/>
              </a:pPr>
              <a:r>
                <a:rPr lang="en-US" sz="1400" dirty="0" smtClean="0"/>
                <a:t>By </a:t>
              </a:r>
              <a:r>
                <a:rPr lang="en-US" sz="1400" dirty="0"/>
                <a:t>continuously injecting gas into </a:t>
              </a:r>
              <a:r>
                <a:rPr lang="en-US" sz="1400" dirty="0" smtClean="0"/>
                <a:t>LT the </a:t>
              </a:r>
              <a:r>
                <a:rPr lang="en-US" sz="1400" dirty="0"/>
                <a:t>50 mbar was maintained while Li surface rose in RT. </a:t>
              </a:r>
              <a:endParaRPr lang="en-US" sz="1400" dirty="0" smtClean="0"/>
            </a:p>
            <a:p>
              <a:pPr marL="285750" indent="-285750" algn="just">
                <a:buFont typeface="Arial" panose="020B0604020202020204" pitchFamily="34" charset="0"/>
                <a:buChar char="•"/>
              </a:pPr>
              <a:endParaRPr lang="en-US" sz="600" dirty="0" smtClean="0"/>
            </a:p>
            <a:p>
              <a:pPr marL="285750" indent="-285750" algn="just">
                <a:buFont typeface="Arial" panose="020B0604020202020204" pitchFamily="34" charset="0"/>
                <a:buChar char="•"/>
              </a:pPr>
              <a:r>
                <a:rPr lang="en-US" sz="1400" dirty="0" smtClean="0"/>
                <a:t>After </a:t>
              </a:r>
              <a:r>
                <a:rPr lang="en-US" sz="1400" dirty="0"/>
                <a:t>1 min level sensor circuits closed and pressure increase in LT showed disruptions signaling </a:t>
              </a:r>
              <a:r>
                <a:rPr lang="en-US" sz="1400" dirty="0" smtClean="0"/>
                <a:t>that all Li has arrived in </a:t>
              </a:r>
              <a:r>
                <a:rPr lang="en-US" sz="1400" dirty="0"/>
                <a:t>RT</a:t>
              </a:r>
              <a:r>
                <a:rPr lang="en-US" sz="1400" dirty="0" smtClean="0"/>
                <a:t>.</a:t>
              </a:r>
            </a:p>
            <a:p>
              <a:pPr marL="285750" indent="-285750" algn="just">
                <a:buFont typeface="Arial" panose="020B0604020202020204" pitchFamily="34" charset="0"/>
                <a:buChar char="•"/>
              </a:pPr>
              <a:endParaRPr lang="en-US" sz="600" dirty="0" smtClean="0"/>
            </a:p>
            <a:p>
              <a:pPr marL="285750" indent="-285750" algn="just">
                <a:buFont typeface="Arial" panose="020B0604020202020204" pitchFamily="34" charset="0"/>
                <a:buChar char="•"/>
              </a:pPr>
              <a:r>
                <a:rPr lang="en-US" sz="1400" dirty="0" smtClean="0"/>
                <a:t>Then, Li was pumped back to LT through the deuterium trap. </a:t>
              </a:r>
              <a:endParaRPr lang="en-US" sz="1400" dirty="0"/>
            </a:p>
            <a:p>
              <a:pPr algn="just"/>
              <a:endParaRPr lang="es-ES" dirty="0"/>
            </a:p>
          </p:txBody>
        </p:sp>
        <mc:AlternateContent xmlns:mc="http://schemas.openxmlformats.org/markup-compatibility/2006" xmlns:a14="http://schemas.microsoft.com/office/drawing/2010/main">
          <mc:Choice Requires="a14">
            <p:sp>
              <p:nvSpPr>
                <p:cNvPr id="37" name="CuadroTexto 36"/>
                <p:cNvSpPr txBox="1"/>
                <p:nvPr/>
              </p:nvSpPr>
              <p:spPr>
                <a:xfrm>
                  <a:off x="465468" y="945853"/>
                  <a:ext cx="2694288" cy="954107"/>
                </a:xfrm>
                <a:prstGeom prst="rect">
                  <a:avLst/>
                </a:prstGeom>
                <a:noFill/>
              </p:spPr>
              <p:txBody>
                <a:bodyPr wrap="square" rtlCol="0">
                  <a:spAutoFit/>
                </a:bodyPr>
                <a:lstStyle/>
                <a:p>
                  <a:pPr algn="just"/>
                  <a:r>
                    <a:rPr lang="en-US" sz="1400" dirty="0" smtClean="0"/>
                    <a:t>Filled LT with 100 mL of lithium pallets, evacuated, and injected 200 mbar overpressure of </a:t>
                  </a:r>
                  <a:r>
                    <a:rPr lang="en-US" sz="1400" dirty="0" err="1"/>
                    <a:t>Ar</a:t>
                  </a:r>
                  <a:r>
                    <a:rPr lang="en-US" sz="1400" dirty="0"/>
                    <a:t> into Li system before heating to </a:t>
                  </a:r>
                  <a14:m>
                    <m:oMath xmlns:m="http://schemas.openxmlformats.org/officeDocument/2006/math">
                      <m:r>
                        <a:rPr lang="es-ES" sz="1400">
                          <a:latin typeface="Cambria Math" panose="02040503050406030204" pitchFamily="18" charset="0"/>
                          <a:ea typeface="Cambria Math" panose="02040503050406030204" pitchFamily="18" charset="0"/>
                        </a:rPr>
                        <m:t>280</m:t>
                      </m:r>
                      <m:r>
                        <a:rPr lang="en-US" sz="1400" i="1">
                          <a:latin typeface="Cambria Math" panose="02040503050406030204" pitchFamily="18" charset="0"/>
                          <a:ea typeface="Cambria Math" panose="02040503050406030204" pitchFamily="18" charset="0"/>
                        </a:rPr>
                        <m:t>℃</m:t>
                      </m:r>
                      <m:r>
                        <a:rPr lang="es-ES" sz="1400" b="0" i="1" smtClean="0">
                          <a:latin typeface="Cambria Math" panose="02040503050406030204" pitchFamily="18" charset="0"/>
                          <a:ea typeface="Cambria Math" panose="02040503050406030204" pitchFamily="18" charset="0"/>
                        </a:rPr>
                        <m:t>.</m:t>
                      </m:r>
                    </m:oMath>
                  </a14:m>
                  <a:endParaRPr lang="en-US" sz="1400" dirty="0"/>
                </a:p>
              </p:txBody>
            </p:sp>
          </mc:Choice>
          <mc:Fallback xmlns="">
            <p:sp>
              <p:nvSpPr>
                <p:cNvPr id="37" name="CuadroTexto 36"/>
                <p:cNvSpPr txBox="1">
                  <a:spLocks noRot="1" noChangeAspect="1" noMove="1" noResize="1" noEditPoints="1" noAdjustHandles="1" noChangeArrowheads="1" noChangeShapeType="1" noTextEdit="1"/>
                </p:cNvSpPr>
                <p:nvPr/>
              </p:nvSpPr>
              <p:spPr>
                <a:xfrm>
                  <a:off x="465468" y="945853"/>
                  <a:ext cx="2694288" cy="954107"/>
                </a:xfrm>
                <a:prstGeom prst="rect">
                  <a:avLst/>
                </a:prstGeom>
                <a:blipFill>
                  <a:blip r:embed="rId10"/>
                  <a:stretch>
                    <a:fillRect l="-679" t="-1274" r="-679" b="-5732"/>
                  </a:stretch>
                </a:blipFill>
              </p:spPr>
              <p:txBody>
                <a:bodyPr/>
                <a:lstStyle/>
                <a:p>
                  <a:r>
                    <a:rPr lang="es-ES">
                      <a:noFill/>
                    </a:rPr>
                    <a:t> </a:t>
                  </a:r>
                </a:p>
              </p:txBody>
            </p:sp>
          </mc:Fallback>
        </mc:AlternateContent>
        <p:sp>
          <p:nvSpPr>
            <p:cNvPr id="58" name="CuadroTexto 57"/>
            <p:cNvSpPr txBox="1"/>
            <p:nvPr/>
          </p:nvSpPr>
          <p:spPr>
            <a:xfrm>
              <a:off x="484893" y="5774632"/>
              <a:ext cx="3155412" cy="523220"/>
            </a:xfrm>
            <a:prstGeom prst="rect">
              <a:avLst/>
            </a:prstGeom>
            <a:noFill/>
          </p:spPr>
          <p:txBody>
            <a:bodyPr wrap="square" rtlCol="0">
              <a:spAutoFit/>
            </a:bodyPr>
            <a:lstStyle/>
            <a:p>
              <a:pPr algn="just"/>
              <a:r>
                <a:rPr lang="en-US" sz="1400" dirty="0" smtClean="0"/>
                <a:t>2mL of Li was extracted in sampler and dropped on a steel plate in the glove box</a:t>
              </a:r>
              <a:endParaRPr lang="en-US" sz="1400" dirty="0"/>
            </a:p>
          </p:txBody>
        </p:sp>
      </p:grpSp>
    </p:spTree>
    <p:extLst>
      <p:ext uri="{BB962C8B-B14F-4D97-AF65-F5344CB8AC3E}">
        <p14:creationId xmlns:p14="http://schemas.microsoft.com/office/powerpoint/2010/main" val="2629996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29224</TotalTime>
  <Words>1599</Words>
  <Application>Microsoft Office PowerPoint</Application>
  <PresentationFormat>Presentación en pantalla (4:3)</PresentationFormat>
  <Paragraphs>255</Paragraphs>
  <Slides>31</Slides>
  <Notes>16</Notes>
  <HiddenSlides>0</HiddenSlides>
  <MMClips>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31</vt:i4>
      </vt:variant>
    </vt:vector>
  </HeadingPairs>
  <TitlesOfParts>
    <vt:vector size="38" baseType="lpstr">
      <vt:lpstr>Arial</vt:lpstr>
      <vt:lpstr>Calibri</vt:lpstr>
      <vt:lpstr>Cambria Math</vt:lpstr>
      <vt:lpstr>POPCI K+ Gulliver IT</vt:lpstr>
      <vt:lpstr>Segoe</vt:lpstr>
      <vt:lpstr>Wingdings</vt:lpstr>
      <vt:lpstr>Office Theme</vt:lpstr>
      <vt:lpstr>Lithium purification experiments at laboratory scale</vt:lpstr>
      <vt:lpstr>The problem of hydrogen isotope accumulation in DONES </vt:lpstr>
      <vt:lpstr>Need for hydrogen isotope purification in DONES </vt:lpstr>
      <vt:lpstr>Motivation and objective of work  </vt:lpstr>
      <vt:lpstr>LYDER: Lithium experiment for Yttrium-based DEeuterium Retention</vt:lpstr>
      <vt:lpstr>LYDER: Lithium experiment for Yttrium-based DEeuterium Retention</vt:lpstr>
      <vt:lpstr>Presentación de PowerPoint</vt:lpstr>
      <vt:lpstr>Presentación de PowerPoint</vt:lpstr>
      <vt:lpstr>Presentación de PowerPoint</vt:lpstr>
      <vt:lpstr>Presentación de PowerPoint</vt:lpstr>
      <vt:lpstr>Presentación de PowerPoint</vt:lpstr>
      <vt:lpstr>Design of the LYDER deuterium injection system</vt:lpstr>
      <vt:lpstr>Numerical model of the LYDER deuterium injection system</vt:lpstr>
      <vt:lpstr>Next experiment: Test D injection and measure D content</vt:lpstr>
      <vt:lpstr>Presentación de PowerPoint</vt:lpstr>
      <vt:lpstr>Conclusion and work pending</vt:lpstr>
      <vt:lpstr>Thank you very much for your attention!</vt:lpstr>
      <vt:lpstr>Appendix</vt:lpstr>
      <vt:lpstr>LYDER - Lithium Yttrium system for DEuterium Retention studies</vt:lpstr>
      <vt:lpstr>Design and manufacturing of homemade glovebox system</vt:lpstr>
      <vt:lpstr>LYDER - Lithium Yttrium system for DEuterium Retention studies</vt:lpstr>
      <vt:lpstr>Presentación de PowerPoint</vt:lpstr>
      <vt:lpstr>Appendix</vt:lpstr>
      <vt:lpstr>Appendix</vt:lpstr>
      <vt:lpstr>Appendix</vt:lpstr>
      <vt:lpstr>Appendix</vt:lpstr>
      <vt:lpstr>Appendix</vt:lpstr>
      <vt:lpstr>Appendix</vt:lpstr>
      <vt:lpstr>Appendix</vt:lpstr>
      <vt:lpstr>Future experiments</vt:lpstr>
      <vt:lpstr>Fully mounted LYDER experimental setup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Kinga Gal</dc:creator>
  <cp:lastModifiedBy>admin</cp:lastModifiedBy>
  <cp:revision>1119</cp:revision>
  <cp:lastPrinted>2014-10-16T14:51:28Z</cp:lastPrinted>
  <dcterms:created xsi:type="dcterms:W3CDTF">2014-10-27T16:40:37Z</dcterms:created>
  <dcterms:modified xsi:type="dcterms:W3CDTF">2024-07-04T21:18:24Z</dcterms:modified>
</cp:coreProperties>
</file>