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17"/>
  </p:notesMasterIdLst>
  <p:sldIdLst>
    <p:sldId id="301" r:id="rId2"/>
    <p:sldId id="312" r:id="rId3"/>
    <p:sldId id="313" r:id="rId4"/>
    <p:sldId id="317" r:id="rId5"/>
    <p:sldId id="316" r:id="rId6"/>
    <p:sldId id="445" r:id="rId7"/>
    <p:sldId id="446" r:id="rId8"/>
    <p:sldId id="451" r:id="rId9"/>
    <p:sldId id="447" r:id="rId10"/>
    <p:sldId id="452" r:id="rId11"/>
    <p:sldId id="453" r:id="rId12"/>
    <p:sldId id="454" r:id="rId13"/>
    <p:sldId id="455" r:id="rId14"/>
    <p:sldId id="450" r:id="rId15"/>
    <p:sldId id="297" r:id="rId16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0022" autoAdjust="0"/>
  </p:normalViewPr>
  <p:slideViewPr>
    <p:cSldViewPr snapToGrid="0">
      <p:cViewPr varScale="1">
        <p:scale>
          <a:sx n="91" d="100"/>
          <a:sy n="91" d="100"/>
        </p:scale>
        <p:origin x="1350" y="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E1593F-8CD5-48A9-B4AF-DF04A1F314CC}" type="datetimeFigureOut">
              <a:rPr lang="it-IT" smtClean="0"/>
              <a:t>05/07/2024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C9E40D-FDB4-476F-A080-88D7F912D1D7}" type="slidenum">
              <a:rPr lang="it-IT" smtClean="0"/>
              <a:t>‹Nº›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493308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C9E40D-FDB4-476F-A080-88D7F912D1D7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3097349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C9E40D-FDB4-476F-A080-88D7F912D1D7}" type="slidenum">
              <a:rPr lang="it-IT" smtClean="0"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243411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C9E40D-FDB4-476F-A080-88D7F912D1D7}" type="slidenum">
              <a:rPr lang="it-IT" smtClean="0"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4331671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C9E40D-FDB4-476F-A080-88D7F912D1D7}" type="slidenum">
              <a:rPr lang="it-IT" smtClean="0"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0897704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C9E40D-FDB4-476F-A080-88D7F912D1D7}" type="slidenum">
              <a:rPr lang="it-IT" smtClean="0"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5727320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C9E40D-FDB4-476F-A080-88D7F912D1D7}" type="slidenum">
              <a:rPr lang="it-IT" smtClean="0"/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8712321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C9E40D-FDB4-476F-A080-88D7F912D1D7}" type="slidenum">
              <a:rPr lang="it-IT" smtClean="0"/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460809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C9E40D-FDB4-476F-A080-88D7F912D1D7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520819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C9E40D-FDB4-476F-A080-88D7F912D1D7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261846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C9E40D-FDB4-476F-A080-88D7F912D1D7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003644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sz="1800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C9E40D-FDB4-476F-A080-88D7F912D1D7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479567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C9E40D-FDB4-476F-A080-88D7F912D1D7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625696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C9E40D-FDB4-476F-A080-88D7F912D1D7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205473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C9E40D-FDB4-476F-A080-88D7F912D1D7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674457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C9E40D-FDB4-476F-A080-88D7F912D1D7}" type="slidenum">
              <a:rPr lang="it-IT" smtClean="0"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077148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jpe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jpe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1.png" descr="EUROFUSION PowerPoint MASTER DECKBLATT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632"/>
            <a:ext cx="12192000" cy="641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7" name="AutoShape 2" descr="https://idw-online.de/pages/de/institutionlogo921"/>
          <p:cNvSpPr>
            <a:spLocks noChangeAspect="1" noChangeArrowheads="1"/>
          </p:cNvSpPr>
          <p:nvPr userDrawn="1"/>
        </p:nvSpPr>
        <p:spPr bwMode="auto">
          <a:xfrm>
            <a:off x="207434" y="-457200"/>
            <a:ext cx="14351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endParaRPr lang="en-GB" altLang="es-E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27381" y="2348880"/>
            <a:ext cx="11329259" cy="1296144"/>
          </a:xfrm>
        </p:spPr>
        <p:txBody>
          <a:bodyPr anchor="t">
            <a:noAutofit/>
          </a:bodyPr>
          <a:lstStyle>
            <a:lvl1pPr algn="l">
              <a:defRPr sz="3600" b="1" baseline="0"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pl-PL" dirty="0" err="1"/>
              <a:t>Title</a:t>
            </a:r>
            <a:r>
              <a:rPr lang="pl-PL" dirty="0"/>
              <a:t> of the </a:t>
            </a:r>
            <a:r>
              <a:rPr lang="pl-PL" dirty="0" err="1"/>
              <a:t>presentation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27381" y="4293096"/>
            <a:ext cx="5856651" cy="432048"/>
          </a:xfrm>
        </p:spPr>
        <p:txBody>
          <a:bodyPr>
            <a:noAutofit/>
          </a:bodyPr>
          <a:lstStyle>
            <a:lvl1pPr marL="0" indent="0" algn="l">
              <a:buNone/>
              <a:defRPr sz="2400" b="1" baseline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/>
              <a:t>Author </a:t>
            </a:r>
            <a:r>
              <a:rPr lang="pl-PL" dirty="0" err="1"/>
              <a:t>or</a:t>
            </a:r>
            <a:r>
              <a:rPr lang="pl-PL" dirty="0"/>
              <a:t> list of </a:t>
            </a:r>
            <a:r>
              <a:rPr lang="pl-PL" dirty="0" err="1"/>
              <a:t>authors</a:t>
            </a:r>
            <a:endParaRPr lang="pl-PL" dirty="0"/>
          </a:p>
        </p:txBody>
      </p:sp>
      <p:sp>
        <p:nvSpPr>
          <p:cNvPr id="22" name="1 Rectángulo"/>
          <p:cNvSpPr/>
          <p:nvPr userDrawn="1"/>
        </p:nvSpPr>
        <p:spPr>
          <a:xfrm>
            <a:off x="5816276" y="3464559"/>
            <a:ext cx="6051228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algn="r"/>
            <a:r>
              <a:rPr lang="de-DE" sz="2000" dirty="0"/>
              <a:t>Technical Meeting</a:t>
            </a:r>
            <a:r>
              <a:rPr lang="en-US" sz="2000" dirty="0"/>
              <a:t>| </a:t>
            </a:r>
            <a:r>
              <a:rPr lang="en-US" sz="1800" b="0" i="0" u="none" strike="noStrike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rPr>
              <a:t>May 31</a:t>
            </a:r>
            <a:r>
              <a:rPr lang="en-US" sz="1800" b="0" i="0" u="none" strike="noStrike" kern="1200" baseline="30000" dirty="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rPr>
              <a:t>st</a:t>
            </a:r>
            <a:r>
              <a:rPr lang="en-US" sz="1800" b="0" i="0" u="none" strike="noStrike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rPr>
              <a:t> .</a:t>
            </a:r>
            <a:r>
              <a:rPr lang="pl-PL" sz="2000" dirty="0"/>
              <a:t> </a:t>
            </a:r>
            <a:endParaRPr lang="en-US" sz="2000" dirty="0"/>
          </a:p>
        </p:txBody>
      </p:sp>
      <p:grpSp>
        <p:nvGrpSpPr>
          <p:cNvPr id="28" name="Grupo 27">
            <a:extLst>
              <a:ext uri="{FF2B5EF4-FFF2-40B4-BE49-F238E27FC236}">
                <a16:creationId xmlns:a16="http://schemas.microsoft.com/office/drawing/2014/main" id="{BF00F64F-79CE-403C-9A86-755EC6FB1CBE}"/>
              </a:ext>
            </a:extLst>
          </p:cNvPr>
          <p:cNvGrpSpPr/>
          <p:nvPr userDrawn="1"/>
        </p:nvGrpSpPr>
        <p:grpSpPr>
          <a:xfrm>
            <a:off x="423457" y="5445225"/>
            <a:ext cx="5600535" cy="1332871"/>
            <a:chOff x="459333" y="1340768"/>
            <a:chExt cx="4930237" cy="1332871"/>
          </a:xfrm>
        </p:grpSpPr>
        <p:pic>
          <p:nvPicPr>
            <p:cNvPr id="29" name="Imagen 28">
              <a:extLst>
                <a:ext uri="{FF2B5EF4-FFF2-40B4-BE49-F238E27FC236}">
                  <a16:creationId xmlns:a16="http://schemas.microsoft.com/office/drawing/2014/main" id="{71251778-23DD-41EE-82C9-7D895E18275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0313" b="-1251"/>
            <a:stretch/>
          </p:blipFill>
          <p:spPr>
            <a:xfrm>
              <a:off x="459333" y="1352310"/>
              <a:ext cx="2322866" cy="360000"/>
            </a:xfrm>
            <a:prstGeom prst="rect">
              <a:avLst/>
            </a:prstGeom>
          </p:spPr>
        </p:pic>
        <p:pic>
          <p:nvPicPr>
            <p:cNvPr id="30" name="Imagen 29" descr="Forma&#10;&#10;Descripción generada automáticamente">
              <a:extLst>
                <a:ext uri="{FF2B5EF4-FFF2-40B4-BE49-F238E27FC236}">
                  <a16:creationId xmlns:a16="http://schemas.microsoft.com/office/drawing/2014/main" id="{63919A51-6414-4E3A-B931-CB86C6E2762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68024" y="1340768"/>
              <a:ext cx="720000" cy="360000"/>
            </a:xfrm>
            <a:prstGeom prst="rect">
              <a:avLst/>
            </a:prstGeom>
          </p:spPr>
        </p:pic>
        <p:pic>
          <p:nvPicPr>
            <p:cNvPr id="31" name="Imagen 30" descr="Imagen que contiene Logotipo&#10;&#10;Descripción generada automáticamente">
              <a:extLst>
                <a:ext uri="{FF2B5EF4-FFF2-40B4-BE49-F238E27FC236}">
                  <a16:creationId xmlns:a16="http://schemas.microsoft.com/office/drawing/2014/main" id="{0C460A65-FC1C-4E30-957F-B79EA9F5820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48570" y="1352310"/>
              <a:ext cx="441000" cy="360000"/>
            </a:xfrm>
            <a:prstGeom prst="rect">
              <a:avLst/>
            </a:prstGeom>
          </p:spPr>
        </p:pic>
        <p:pic>
          <p:nvPicPr>
            <p:cNvPr id="32" name="Imagen 31" descr="Dibujo de un animal con la boca abierta&#10;&#10;Descripción generada automáticamente con confianza baja">
              <a:extLst>
                <a:ext uri="{FF2B5EF4-FFF2-40B4-BE49-F238E27FC236}">
                  <a16:creationId xmlns:a16="http://schemas.microsoft.com/office/drawing/2014/main" id="{839EECC6-1C17-43B6-A62C-586361292E5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15108" y="2306416"/>
              <a:ext cx="1074462" cy="360000"/>
            </a:xfrm>
            <a:prstGeom prst="rect">
              <a:avLst/>
            </a:prstGeom>
          </p:spPr>
        </p:pic>
        <p:pic>
          <p:nvPicPr>
            <p:cNvPr id="33" name="Imagen 32" descr="Logotipo&#10;&#10;Descripción generada automáticamente con confianza baja">
              <a:extLst>
                <a:ext uri="{FF2B5EF4-FFF2-40B4-BE49-F238E27FC236}">
                  <a16:creationId xmlns:a16="http://schemas.microsoft.com/office/drawing/2014/main" id="{8CC55233-3D07-422E-8EED-E9800504EE7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40" t="25229" r="4327" b="21852"/>
            <a:stretch/>
          </p:blipFill>
          <p:spPr>
            <a:xfrm>
              <a:off x="3678188" y="1836901"/>
              <a:ext cx="928910" cy="360000"/>
            </a:xfrm>
            <a:prstGeom prst="rect">
              <a:avLst/>
            </a:prstGeom>
          </p:spPr>
        </p:pic>
        <p:pic>
          <p:nvPicPr>
            <p:cNvPr id="34" name="Imagen 33" descr="Imagen que contiene Forma&#10;&#10;Descripción generada automáticamente">
              <a:extLst>
                <a:ext uri="{FF2B5EF4-FFF2-40B4-BE49-F238E27FC236}">
                  <a16:creationId xmlns:a16="http://schemas.microsoft.com/office/drawing/2014/main" id="{4D1FCCB4-07EB-4E71-BE89-CEEAAAB8169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3502" y="1785521"/>
              <a:ext cx="916363" cy="360000"/>
            </a:xfrm>
            <a:prstGeom prst="rect">
              <a:avLst/>
            </a:prstGeom>
          </p:spPr>
        </p:pic>
        <p:pic>
          <p:nvPicPr>
            <p:cNvPr id="35" name="Imagen 34">
              <a:extLst>
                <a:ext uri="{FF2B5EF4-FFF2-40B4-BE49-F238E27FC236}">
                  <a16:creationId xmlns:a16="http://schemas.microsoft.com/office/drawing/2014/main" id="{8B713888-61DF-4660-9C03-0FA921F16DD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75" t="31006" r="3014" b="30991"/>
            <a:stretch/>
          </p:blipFill>
          <p:spPr>
            <a:xfrm>
              <a:off x="2652153" y="1836901"/>
              <a:ext cx="890527" cy="360000"/>
            </a:xfrm>
            <a:prstGeom prst="rect">
              <a:avLst/>
            </a:prstGeom>
          </p:spPr>
        </p:pic>
        <p:pic>
          <p:nvPicPr>
            <p:cNvPr id="36" name="Imagen 35" descr="Icono&#10;&#10;Descripción generada automáticamente">
              <a:extLst>
                <a:ext uri="{FF2B5EF4-FFF2-40B4-BE49-F238E27FC236}">
                  <a16:creationId xmlns:a16="http://schemas.microsoft.com/office/drawing/2014/main" id="{B869720D-785D-4908-A972-A41C6B4891E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20766" y="1816221"/>
              <a:ext cx="360000" cy="360000"/>
            </a:xfrm>
            <a:prstGeom prst="rect">
              <a:avLst/>
            </a:prstGeom>
          </p:spPr>
        </p:pic>
        <p:pic>
          <p:nvPicPr>
            <p:cNvPr id="37" name="Imagen 36" descr="Icono&#10;&#10;Descripción generada automáticamente">
              <a:extLst>
                <a:ext uri="{FF2B5EF4-FFF2-40B4-BE49-F238E27FC236}">
                  <a16:creationId xmlns:a16="http://schemas.microsoft.com/office/drawing/2014/main" id="{22A7DE0F-A1B5-4458-8489-28DD88302165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50266" y="1847239"/>
              <a:ext cx="360000" cy="360000"/>
            </a:xfrm>
            <a:prstGeom prst="rect">
              <a:avLst/>
            </a:prstGeom>
          </p:spPr>
        </p:pic>
        <p:pic>
          <p:nvPicPr>
            <p:cNvPr id="38" name="Imagen 37">
              <a:extLst>
                <a:ext uri="{FF2B5EF4-FFF2-40B4-BE49-F238E27FC236}">
                  <a16:creationId xmlns:a16="http://schemas.microsoft.com/office/drawing/2014/main" id="{09663D9D-1746-414A-A7FE-EFB903BB1BFC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7715" y="2291175"/>
              <a:ext cx="851215" cy="360000"/>
            </a:xfrm>
            <a:prstGeom prst="rect">
              <a:avLst/>
            </a:prstGeom>
          </p:spPr>
        </p:pic>
        <p:pic>
          <p:nvPicPr>
            <p:cNvPr id="39" name="Imagen 38" descr="Logotipo&#10;&#10;Descripción generada automáticamente">
              <a:extLst>
                <a:ext uri="{FF2B5EF4-FFF2-40B4-BE49-F238E27FC236}">
                  <a16:creationId xmlns:a16="http://schemas.microsoft.com/office/drawing/2014/main" id="{650B30A0-84BC-4BD4-AEAE-10D48907809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2448" b="27552"/>
            <a:stretch/>
          </p:blipFill>
          <p:spPr>
            <a:xfrm>
              <a:off x="4660081" y="1785521"/>
              <a:ext cx="719998" cy="360000"/>
            </a:xfrm>
            <a:prstGeom prst="rect">
              <a:avLst/>
            </a:prstGeom>
          </p:spPr>
        </p:pic>
        <p:pic>
          <p:nvPicPr>
            <p:cNvPr id="40" name="Imagen 39" descr="Imagen que contiene Logotipo&#10;&#10;Descripción generada automáticamente">
              <a:extLst>
                <a:ext uri="{FF2B5EF4-FFF2-40B4-BE49-F238E27FC236}">
                  <a16:creationId xmlns:a16="http://schemas.microsoft.com/office/drawing/2014/main" id="{22301E56-BCD9-4241-BA58-25E0596A9E5B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47999" y="2294618"/>
              <a:ext cx="765957" cy="360000"/>
            </a:xfrm>
            <a:prstGeom prst="rect">
              <a:avLst/>
            </a:prstGeom>
          </p:spPr>
        </p:pic>
        <p:pic>
          <p:nvPicPr>
            <p:cNvPr id="41" name="Imagen 40" descr="Logotipo&#10;&#10;Descripción generada automáticamente">
              <a:extLst>
                <a:ext uri="{FF2B5EF4-FFF2-40B4-BE49-F238E27FC236}">
                  <a16:creationId xmlns:a16="http://schemas.microsoft.com/office/drawing/2014/main" id="{F2B8C948-19C2-4421-9740-666717E25A43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30266" y="2313639"/>
              <a:ext cx="535020" cy="360000"/>
            </a:xfrm>
            <a:prstGeom prst="rect">
              <a:avLst/>
            </a:prstGeom>
          </p:spPr>
        </p:pic>
        <p:pic>
          <p:nvPicPr>
            <p:cNvPr id="42" name="Imagen 41" descr="Icono&#10;&#10;Descripción generada automáticamente">
              <a:extLst>
                <a:ext uri="{FF2B5EF4-FFF2-40B4-BE49-F238E27FC236}">
                  <a16:creationId xmlns:a16="http://schemas.microsoft.com/office/drawing/2014/main" id="{72E81EC9-045F-428E-B449-BCA4419A399C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88332" y="2306416"/>
              <a:ext cx="359532" cy="360000"/>
            </a:xfrm>
            <a:prstGeom prst="rect">
              <a:avLst/>
            </a:prstGeom>
          </p:spPr>
        </p:pic>
        <p:pic>
          <p:nvPicPr>
            <p:cNvPr id="43" name="Imagen 42" descr="Patrón de fondo&#10;&#10;Descripción generada automáticamente">
              <a:extLst>
                <a:ext uri="{FF2B5EF4-FFF2-40B4-BE49-F238E27FC236}">
                  <a16:creationId xmlns:a16="http://schemas.microsoft.com/office/drawing/2014/main" id="{A690EC9C-0A75-4260-91F9-CB56B094147F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19872" y="2313138"/>
              <a:ext cx="246744" cy="360000"/>
            </a:xfrm>
            <a:prstGeom prst="rect">
              <a:avLst/>
            </a:prstGeom>
          </p:spPr>
        </p:pic>
        <p:pic>
          <p:nvPicPr>
            <p:cNvPr id="44" name="Imagen 43">
              <a:extLst>
                <a:ext uri="{FF2B5EF4-FFF2-40B4-BE49-F238E27FC236}">
                  <a16:creationId xmlns:a16="http://schemas.microsoft.com/office/drawing/2014/main" id="{CFEE853F-10AE-4B3C-9565-34886FBECDA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85298" b="7392"/>
            <a:stretch/>
          </p:blipFill>
          <p:spPr>
            <a:xfrm>
              <a:off x="3779912" y="2291175"/>
              <a:ext cx="491288" cy="360000"/>
            </a:xfrm>
            <a:prstGeom prst="rect">
              <a:avLst/>
            </a:prstGeom>
          </p:spPr>
        </p:pic>
        <p:pic>
          <p:nvPicPr>
            <p:cNvPr id="45" name="Imagen 44" descr="Imagen que contiene firmar, texto, objeto, reloj&#10;&#10;Descripción generada automáticamente">
              <a:extLst>
                <a:ext uri="{FF2B5EF4-FFF2-40B4-BE49-F238E27FC236}">
                  <a16:creationId xmlns:a16="http://schemas.microsoft.com/office/drawing/2014/main" id="{7A5B5308-F8DF-4A50-AEDE-968E7A885241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91271" y="1357091"/>
              <a:ext cx="1206704" cy="360000"/>
            </a:xfrm>
            <a:prstGeom prst="rect">
              <a:avLst/>
            </a:prstGeom>
          </p:spPr>
        </p:pic>
      </p:grpSp>
      <p:pic>
        <p:nvPicPr>
          <p:cNvPr id="25" name="Obraz 24"/>
          <p:cNvPicPr>
            <a:picLocks noChangeAspect="1"/>
          </p:cNvPicPr>
          <p:nvPr userDrawn="1"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8764" y="5877272"/>
            <a:ext cx="1079364" cy="461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5701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/>
          <p:nvPr userDrawn="1"/>
        </p:nvSpPr>
        <p:spPr>
          <a:xfrm>
            <a:off x="0" y="0"/>
            <a:ext cx="12192000" cy="685800"/>
          </a:xfrm>
          <a:prstGeom prst="rect">
            <a:avLst/>
          </a:prstGeom>
          <a:solidFill>
            <a:srgbClr val="E3E3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5" name="Picture 3" descr="EurofusionDisc.eps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7875" y="115888"/>
            <a:ext cx="545061" cy="50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4863" y="163488"/>
            <a:ext cx="9125660" cy="457200"/>
          </a:xfrm>
        </p:spPr>
        <p:txBody>
          <a:bodyPr>
            <a:noAutofit/>
          </a:bodyPr>
          <a:lstStyle>
            <a:lvl1pPr algn="ctr">
              <a:lnSpc>
                <a:spcPts val="3200"/>
              </a:lnSpc>
              <a:defRPr sz="2800" b="1"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412776"/>
            <a:ext cx="10972800" cy="4896544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 sz="2400">
                <a:latin typeface="+mn-lt"/>
                <a:cs typeface="Arial" panose="020B0604020202020204" pitchFamily="34" charset="0"/>
              </a:defRPr>
            </a:lvl1pPr>
            <a:lvl2pPr marL="742950" indent="-285750">
              <a:buFont typeface="Arial" panose="020B0604020202020204" pitchFamily="34" charset="0"/>
              <a:buChar char="•"/>
              <a:defRPr sz="2000">
                <a:latin typeface="+mn-lt"/>
                <a:cs typeface="Arial" panose="020B0604020202020204" pitchFamily="34" charset="0"/>
              </a:defRPr>
            </a:lvl2pPr>
            <a:lvl3pPr marL="1143000" indent="-228600">
              <a:buFont typeface="Arial" panose="020B0604020202020204" pitchFamily="34" charset="0"/>
              <a:buChar char="•"/>
              <a:defRPr sz="1800">
                <a:latin typeface="+mn-lt"/>
                <a:cs typeface="Arial" panose="020B0604020202020204" pitchFamily="34" charset="0"/>
              </a:defRPr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624418" y="6525345"/>
            <a:ext cx="10985500" cy="268287"/>
          </a:xfrm>
        </p:spPr>
        <p:txBody>
          <a:bodyPr/>
          <a:lstStyle>
            <a:lvl1pPr algn="r">
              <a:defRPr sz="1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de-DE" dirty="0"/>
              <a:t>Keno Büscher</a:t>
            </a:r>
            <a:r>
              <a:rPr lang="pl-PL" dirty="0"/>
              <a:t> </a:t>
            </a:r>
            <a:r>
              <a:rPr lang="en-GB" dirty="0"/>
              <a:t>| </a:t>
            </a:r>
            <a:r>
              <a:rPr lang="de-DE" dirty="0"/>
              <a:t>Technical </a:t>
            </a:r>
            <a:r>
              <a:rPr lang="de-DE" dirty="0" err="1"/>
              <a:t>meeting</a:t>
            </a:r>
            <a:r>
              <a:rPr lang="en-GB" dirty="0"/>
              <a:t> | May 31</a:t>
            </a:r>
            <a:r>
              <a:rPr lang="en-GB" baseline="30000" dirty="0"/>
              <a:t>st</a:t>
            </a:r>
            <a:r>
              <a:rPr lang="en-GB" dirty="0"/>
              <a:t>  .</a:t>
            </a:r>
            <a:r>
              <a:rPr lang="pl-PL" dirty="0"/>
              <a:t> </a:t>
            </a:r>
            <a:r>
              <a:rPr lang="en-GB" dirty="0"/>
              <a:t>| Page </a:t>
            </a:r>
            <a:fld id="{4F66EC46-2A95-4ACB-80B2-DCC2083C3903}" type="slidenum">
              <a:rPr lang="en-GB" smtClean="0"/>
              <a:pPr>
                <a:defRPr/>
              </a:pPr>
              <a:t>‹Nº›</a:t>
            </a:fld>
            <a:endParaRPr lang="en-GB" dirty="0"/>
          </a:p>
        </p:txBody>
      </p:sp>
      <p:pic>
        <p:nvPicPr>
          <p:cNvPr id="7" name="Picture 3" descr="image001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345" y="43946"/>
            <a:ext cx="1296143" cy="64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12071931"/>
      </p:ext>
    </p:extLst>
  </p:cSld>
  <p:clrMapOvr>
    <a:masterClrMapping/>
  </p:clrMapOvr>
  <p:hf sldNum="0" hdr="0" dt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s-ES" dirty="0"/>
              <a:t>Click to edit Master title style</a:t>
            </a:r>
            <a:endParaRPr lang="en-GB" altLang="es-E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s-ES" dirty="0"/>
              <a:t>Click to edit Master text styles</a:t>
            </a:r>
          </a:p>
          <a:p>
            <a:pPr lvl="1"/>
            <a:r>
              <a:rPr lang="en-US" altLang="es-ES" dirty="0"/>
              <a:t>Second level</a:t>
            </a:r>
          </a:p>
          <a:p>
            <a:pPr lvl="2"/>
            <a:r>
              <a:rPr lang="en-US" altLang="es-ES" dirty="0"/>
              <a:t>Third level</a:t>
            </a:r>
          </a:p>
          <a:p>
            <a:pPr lvl="3"/>
            <a:r>
              <a:rPr lang="en-US" altLang="es-ES" dirty="0"/>
              <a:t>Fourth level</a:t>
            </a:r>
          </a:p>
          <a:p>
            <a:pPr lvl="4"/>
            <a:r>
              <a:rPr lang="en-US" altLang="es-ES" dirty="0"/>
              <a:t>Fifth level</a:t>
            </a:r>
            <a:endParaRPr lang="en-GB" altLang="es-E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C8FD0FA-3FA7-4D0C-B286-1790BE42FDDC}" type="datetimeFigureOut">
              <a:rPr lang="en-GB" smtClean="0"/>
              <a:pPr>
                <a:defRPr/>
              </a:pPr>
              <a:t>05/07/2024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A2BFE7A-63C3-4696-BA76-19E63631F2AF}" type="slidenum">
              <a:rPr lang="en-GB" smtClean="0"/>
              <a:pPr>
                <a:defRPr/>
              </a:pPr>
              <a:t>‹Nº›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897010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n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mariem.mallouli@idom.com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438A787F-3851-458F-A948-497C5E4E38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648677"/>
            <a:ext cx="12191999" cy="6209323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9D5452D8-D102-4AF0-A781-02EF42EA8D05}"/>
              </a:ext>
            </a:extLst>
          </p:cNvPr>
          <p:cNvSpPr txBox="1">
            <a:spLocks/>
          </p:cNvSpPr>
          <p:nvPr/>
        </p:nvSpPr>
        <p:spPr>
          <a:xfrm>
            <a:off x="562708" y="2714488"/>
            <a:ext cx="9784861" cy="12961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ts val="3200"/>
              </a:lnSpc>
              <a:spcBef>
                <a:spcPct val="0"/>
              </a:spcBef>
              <a:buNone/>
              <a:defRPr sz="32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Engineering design of the Cold-trap prototype for LITEC</a:t>
            </a:r>
            <a:endParaRPr lang="en-US" sz="3200" b="1" dirty="0"/>
          </a:p>
        </p:txBody>
      </p:sp>
      <p:sp>
        <p:nvSpPr>
          <p:cNvPr id="2" name="Podtytuł 18">
            <a:extLst>
              <a:ext uri="{FF2B5EF4-FFF2-40B4-BE49-F238E27FC236}">
                <a16:creationId xmlns:a16="http://schemas.microsoft.com/office/drawing/2014/main" id="{835C7E92-9320-4AA1-B426-229990417495}"/>
              </a:ext>
            </a:extLst>
          </p:cNvPr>
          <p:cNvSpPr txBox="1">
            <a:spLocks/>
          </p:cNvSpPr>
          <p:nvPr/>
        </p:nvSpPr>
        <p:spPr bwMode="auto">
          <a:xfrm>
            <a:off x="318458" y="4272180"/>
            <a:ext cx="11555084" cy="43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 sz="2000" dirty="0">
                <a:solidFill>
                  <a:schemeClr val="bg1"/>
                </a:solidFill>
              </a:rPr>
              <a:t>M. Mallouli </a:t>
            </a:r>
            <a:r>
              <a:rPr lang="it-IT" sz="2000" dirty="0"/>
              <a:t>(</a:t>
            </a:r>
            <a:r>
              <a:rPr lang="it-IT" sz="2000" b="1" dirty="0">
                <a:solidFill>
                  <a:schemeClr val="tx2">
                    <a:lumMod val="5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mariem.mallouli@idom.com</a:t>
            </a:r>
            <a:r>
              <a:rPr lang="it-IT" sz="20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it-IT" sz="2000" dirty="0"/>
              <a:t>)</a:t>
            </a:r>
            <a:r>
              <a:rPr lang="it-IT" sz="2000" dirty="0">
                <a:solidFill>
                  <a:schemeClr val="bg1"/>
                </a:solidFill>
              </a:rPr>
              <a:t>      E. Llinàs </a:t>
            </a:r>
            <a:r>
              <a:rPr lang="it-IT" sz="2000" dirty="0"/>
              <a:t>(</a:t>
            </a:r>
            <a:r>
              <a:rPr lang="it-IT" sz="2000" b="1" dirty="0">
                <a:solidFill>
                  <a:schemeClr val="tx2">
                    <a:lumMod val="50000"/>
                  </a:schemeClr>
                </a:solidFill>
              </a:rPr>
              <a:t>eduard.llinas@idom.com</a:t>
            </a:r>
            <a:r>
              <a:rPr lang="it-IT" sz="2000" dirty="0"/>
              <a:t>)</a:t>
            </a:r>
            <a:endParaRPr lang="it-IT" sz="20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it-IT" sz="2000" dirty="0">
                <a:solidFill>
                  <a:schemeClr val="bg1"/>
                </a:solidFill>
              </a:rPr>
              <a:t>J. Molla </a:t>
            </a:r>
            <a:r>
              <a:rPr lang="it-IT" sz="2000" dirty="0"/>
              <a:t>(</a:t>
            </a:r>
            <a:r>
              <a:rPr lang="it-IT" sz="2000" b="1" dirty="0"/>
              <a:t>joaquin.molla@ciemat.es</a:t>
            </a:r>
            <a:r>
              <a:rPr lang="it-IT" sz="2000" dirty="0"/>
              <a:t>) </a:t>
            </a:r>
          </a:p>
          <a:p>
            <a:pPr marL="0" indent="0">
              <a:buNone/>
            </a:pPr>
            <a:r>
              <a:rPr lang="it-IT" sz="2000" dirty="0">
                <a:solidFill>
                  <a:schemeClr val="bg1"/>
                </a:solidFill>
              </a:rPr>
              <a:t>F. S. Nitti </a:t>
            </a:r>
            <a:r>
              <a:rPr lang="it-IT" sz="2000" dirty="0"/>
              <a:t>(</a:t>
            </a:r>
            <a:r>
              <a:rPr lang="it-IT" sz="2000" b="1" dirty="0">
                <a:solidFill>
                  <a:schemeClr val="tx2">
                    <a:lumMod val="50000"/>
                  </a:schemeClr>
                </a:solidFill>
              </a:rPr>
              <a:t>francesco.nitti@enea.it</a:t>
            </a:r>
            <a:r>
              <a:rPr lang="it-IT" sz="2000" dirty="0"/>
              <a:t>) </a:t>
            </a:r>
          </a:p>
          <a:p>
            <a:pPr marL="0" indent="0">
              <a:buNone/>
            </a:pPr>
            <a:r>
              <a:rPr lang="it-IT" sz="2000" dirty="0">
                <a:solidFill>
                  <a:schemeClr val="bg1"/>
                </a:solidFill>
              </a:rPr>
              <a:t>J. Maestre </a:t>
            </a:r>
            <a:r>
              <a:rPr lang="it-IT" sz="2000" dirty="0"/>
              <a:t>(</a:t>
            </a:r>
            <a:r>
              <a:rPr lang="it-IT" sz="2000" b="1" dirty="0"/>
              <a:t>jorge.maestre@ifmif-dones.es</a:t>
            </a:r>
            <a:r>
              <a:rPr lang="it-IT" sz="2000" dirty="0"/>
              <a:t>)</a:t>
            </a:r>
          </a:p>
          <a:p>
            <a:pPr marL="0" indent="0">
              <a:buNone/>
            </a:pPr>
            <a:endParaRPr lang="it-IT" sz="2000" dirty="0"/>
          </a:p>
          <a:p>
            <a:pPr marL="0" indent="0">
              <a:buNone/>
            </a:pPr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37128954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upo 17">
            <a:extLst>
              <a:ext uri="{FF2B5EF4-FFF2-40B4-BE49-F238E27FC236}">
                <a16:creationId xmlns:a16="http://schemas.microsoft.com/office/drawing/2014/main" id="{2ABCEACF-DF70-5884-A8B0-A6A6BB060708}"/>
              </a:ext>
            </a:extLst>
          </p:cNvPr>
          <p:cNvGrpSpPr/>
          <p:nvPr/>
        </p:nvGrpSpPr>
        <p:grpSpPr>
          <a:xfrm>
            <a:off x="0" y="709363"/>
            <a:ext cx="12192000" cy="523220"/>
            <a:chOff x="0" y="709363"/>
            <a:chExt cx="12192000" cy="523220"/>
          </a:xfrm>
        </p:grpSpPr>
        <p:sp>
          <p:nvSpPr>
            <p:cNvPr id="22" name="CuadroTexto 21">
              <a:extLst>
                <a:ext uri="{FF2B5EF4-FFF2-40B4-BE49-F238E27FC236}">
                  <a16:creationId xmlns:a16="http://schemas.microsoft.com/office/drawing/2014/main" id="{84F04D9A-960C-1CDD-6B9D-CC7F706CE563}"/>
                </a:ext>
              </a:extLst>
            </p:cNvPr>
            <p:cNvSpPr txBox="1"/>
            <p:nvPr/>
          </p:nvSpPr>
          <p:spPr>
            <a:xfrm>
              <a:off x="242277" y="709363"/>
              <a:ext cx="736990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2800" b="1" dirty="0" err="1">
                  <a:solidFill>
                    <a:srgbClr val="C00000"/>
                  </a:solidFill>
                </a:rPr>
                <a:t>Thermo-Mechanical</a:t>
              </a:r>
              <a:r>
                <a:rPr lang="es-ES" sz="2800" b="1" dirty="0">
                  <a:solidFill>
                    <a:srgbClr val="C00000"/>
                  </a:solidFill>
                </a:rPr>
                <a:t> </a:t>
              </a:r>
              <a:r>
                <a:rPr lang="es-ES" sz="2800" b="1" dirty="0" err="1">
                  <a:solidFill>
                    <a:srgbClr val="C00000"/>
                  </a:solidFill>
                </a:rPr>
                <a:t>Analysis</a:t>
              </a:r>
              <a:endParaRPr lang="es-ES" sz="2800" b="1" dirty="0">
                <a:solidFill>
                  <a:srgbClr val="C00000"/>
                </a:solidFill>
              </a:endParaRPr>
            </a:p>
          </p:txBody>
        </p:sp>
        <p:cxnSp>
          <p:nvCxnSpPr>
            <p:cNvPr id="23" name="Conector recto 22">
              <a:extLst>
                <a:ext uri="{FF2B5EF4-FFF2-40B4-BE49-F238E27FC236}">
                  <a16:creationId xmlns:a16="http://schemas.microsoft.com/office/drawing/2014/main" id="{9D4C448C-5F5E-E38A-15FF-246E6DCA9971}"/>
                </a:ext>
              </a:extLst>
            </p:cNvPr>
            <p:cNvCxnSpPr/>
            <p:nvPr/>
          </p:nvCxnSpPr>
          <p:spPr>
            <a:xfrm>
              <a:off x="0" y="1219200"/>
              <a:ext cx="12192000" cy="0"/>
            </a:xfrm>
            <a:prstGeom prst="line">
              <a:avLst/>
            </a:prstGeom>
            <a:ln>
              <a:solidFill>
                <a:srgbClr val="00206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4" name="Imagen 23">
              <a:extLst>
                <a:ext uri="{FF2B5EF4-FFF2-40B4-BE49-F238E27FC236}">
                  <a16:creationId xmlns:a16="http://schemas.microsoft.com/office/drawing/2014/main" id="{A70F1438-9BEF-1223-C226-F92F87239A0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800523" y="709363"/>
              <a:ext cx="1149200" cy="441414"/>
            </a:xfrm>
            <a:prstGeom prst="rect">
              <a:avLst/>
            </a:prstGeom>
          </p:spPr>
        </p:pic>
      </p:grp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871A0FC7-4711-703E-CED0-FCC487BEB80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7533692" y="6426225"/>
            <a:ext cx="4416031" cy="268287"/>
          </a:xfrm>
        </p:spPr>
        <p:txBody>
          <a:bodyPr/>
          <a:lstStyle/>
          <a:p>
            <a:pPr>
              <a:defRPr/>
            </a:pPr>
            <a:r>
              <a:rPr lang="es-ES" dirty="0"/>
              <a:t>Mariem Mallouli </a:t>
            </a:r>
            <a:r>
              <a:rPr lang="de-DE" dirty="0"/>
              <a:t>| 05/07/2024</a:t>
            </a:r>
            <a:r>
              <a:rPr lang="en-GB" dirty="0"/>
              <a:t>| Page 9</a:t>
            </a:r>
          </a:p>
        </p:txBody>
      </p:sp>
      <p:sp>
        <p:nvSpPr>
          <p:cNvPr id="5" name="Título 3">
            <a:extLst>
              <a:ext uri="{FF2B5EF4-FFF2-40B4-BE49-F238E27FC236}">
                <a16:creationId xmlns:a16="http://schemas.microsoft.com/office/drawing/2014/main" id="{4184C8A0-B226-D4CC-B8C0-06EBA121130E}"/>
              </a:ext>
            </a:extLst>
          </p:cNvPr>
          <p:cNvSpPr txBox="1">
            <a:spLocks/>
          </p:cNvSpPr>
          <p:nvPr/>
        </p:nvSpPr>
        <p:spPr bwMode="auto">
          <a:xfrm>
            <a:off x="1456031" y="124454"/>
            <a:ext cx="94698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1"/>
                </a:solidFill>
                <a:latin typeface="+mn-lt"/>
                <a:ea typeface="+mj-ea"/>
                <a:cs typeface="Arial" panose="020B0604020202020204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dirty="0">
                <a:solidFill>
                  <a:schemeClr val="tx2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Engineering design of the Cold-trap prototype for LITEC</a:t>
            </a:r>
            <a:endParaRPr lang="es-ES"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428F731E-4FFB-3C36-CF9B-866838877C92}"/>
              </a:ext>
            </a:extLst>
          </p:cNvPr>
          <p:cNvSpPr txBox="1"/>
          <p:nvPr/>
        </p:nvSpPr>
        <p:spPr>
          <a:xfrm>
            <a:off x="381977" y="1472518"/>
            <a:ext cx="32883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u="sng" dirty="0">
                <a:solidFill>
                  <a:srgbClr val="0070C0"/>
                </a:solidFill>
              </a:rPr>
              <a:t>Thermal Results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102991DB-134F-3130-80B7-4A1A0E6CFA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977" y="2148073"/>
            <a:ext cx="5383579" cy="323740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9F2E0A46-69FD-9314-8AE9-FD2B9936AC6F}"/>
              </a:ext>
            </a:extLst>
          </p:cNvPr>
          <p:cNvSpPr txBox="1"/>
          <p:nvPr/>
        </p:nvSpPr>
        <p:spPr>
          <a:xfrm>
            <a:off x="619125" y="5620821"/>
            <a:ext cx="610235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600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Loads and Boundary conditions for Thermal Analysis</a:t>
            </a:r>
            <a:endParaRPr lang="es-ES" sz="1600" dirty="0">
              <a:solidFill>
                <a:srgbClr val="0070C0"/>
              </a:solidFill>
            </a:endParaRPr>
          </a:p>
        </p:txBody>
      </p:sp>
      <p:sp>
        <p:nvSpPr>
          <p:cNvPr id="8" name="Flecha: a la derecha 7">
            <a:extLst>
              <a:ext uri="{FF2B5EF4-FFF2-40B4-BE49-F238E27FC236}">
                <a16:creationId xmlns:a16="http://schemas.microsoft.com/office/drawing/2014/main" id="{5E95C84A-0FA0-C1B9-D8EA-0D16D9C0DCF4}"/>
              </a:ext>
            </a:extLst>
          </p:cNvPr>
          <p:cNvSpPr/>
          <p:nvPr/>
        </p:nvSpPr>
        <p:spPr>
          <a:xfrm>
            <a:off x="5881077" y="3620597"/>
            <a:ext cx="927100" cy="36933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5158EEBD-DAB4-3DF7-0A56-E3A4994F4B0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23698" y="2009120"/>
            <a:ext cx="4813859" cy="3625083"/>
          </a:xfrm>
          <a:prstGeom prst="rect">
            <a:avLst/>
          </a:prstGeom>
        </p:spPr>
      </p:pic>
      <p:sp>
        <p:nvSpPr>
          <p:cNvPr id="17" name="CuadroTexto 16">
            <a:extLst>
              <a:ext uri="{FF2B5EF4-FFF2-40B4-BE49-F238E27FC236}">
                <a16:creationId xmlns:a16="http://schemas.microsoft.com/office/drawing/2014/main" id="{483EFA45-25EE-BA90-5F10-AB68C3091769}"/>
              </a:ext>
            </a:extLst>
          </p:cNvPr>
          <p:cNvSpPr txBox="1"/>
          <p:nvPr/>
        </p:nvSpPr>
        <p:spPr>
          <a:xfrm>
            <a:off x="8322699" y="5620821"/>
            <a:ext cx="260320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dirty="0">
                <a:solidFill>
                  <a:srgbClr val="0070C0"/>
                </a:solidFill>
              </a:rPr>
              <a:t>Field temperatures (ºC)</a:t>
            </a:r>
          </a:p>
        </p:txBody>
      </p:sp>
    </p:spTree>
    <p:extLst>
      <p:ext uri="{BB962C8B-B14F-4D97-AF65-F5344CB8AC3E}">
        <p14:creationId xmlns:p14="http://schemas.microsoft.com/office/powerpoint/2010/main" val="23705584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upo 17">
            <a:extLst>
              <a:ext uri="{FF2B5EF4-FFF2-40B4-BE49-F238E27FC236}">
                <a16:creationId xmlns:a16="http://schemas.microsoft.com/office/drawing/2014/main" id="{2ABCEACF-DF70-5884-A8B0-A6A6BB060708}"/>
              </a:ext>
            </a:extLst>
          </p:cNvPr>
          <p:cNvGrpSpPr/>
          <p:nvPr/>
        </p:nvGrpSpPr>
        <p:grpSpPr>
          <a:xfrm>
            <a:off x="0" y="709363"/>
            <a:ext cx="12192000" cy="523220"/>
            <a:chOff x="0" y="709363"/>
            <a:chExt cx="12192000" cy="523220"/>
          </a:xfrm>
        </p:grpSpPr>
        <p:sp>
          <p:nvSpPr>
            <p:cNvPr id="22" name="CuadroTexto 21">
              <a:extLst>
                <a:ext uri="{FF2B5EF4-FFF2-40B4-BE49-F238E27FC236}">
                  <a16:creationId xmlns:a16="http://schemas.microsoft.com/office/drawing/2014/main" id="{84F04D9A-960C-1CDD-6B9D-CC7F706CE563}"/>
                </a:ext>
              </a:extLst>
            </p:cNvPr>
            <p:cNvSpPr txBox="1"/>
            <p:nvPr/>
          </p:nvSpPr>
          <p:spPr>
            <a:xfrm>
              <a:off x="242277" y="709363"/>
              <a:ext cx="736990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2800" b="1" dirty="0" err="1">
                  <a:solidFill>
                    <a:srgbClr val="C00000"/>
                  </a:solidFill>
                </a:rPr>
                <a:t>Thermo-Mechanical</a:t>
              </a:r>
              <a:r>
                <a:rPr lang="es-ES" sz="2800" b="1" dirty="0">
                  <a:solidFill>
                    <a:srgbClr val="C00000"/>
                  </a:solidFill>
                </a:rPr>
                <a:t> </a:t>
              </a:r>
              <a:r>
                <a:rPr lang="es-ES" sz="2800" b="1" dirty="0" err="1">
                  <a:solidFill>
                    <a:srgbClr val="C00000"/>
                  </a:solidFill>
                </a:rPr>
                <a:t>Analysis</a:t>
              </a:r>
              <a:endParaRPr lang="es-ES" sz="2800" b="1" dirty="0">
                <a:solidFill>
                  <a:srgbClr val="C00000"/>
                </a:solidFill>
              </a:endParaRPr>
            </a:p>
          </p:txBody>
        </p:sp>
        <p:cxnSp>
          <p:nvCxnSpPr>
            <p:cNvPr id="23" name="Conector recto 22">
              <a:extLst>
                <a:ext uri="{FF2B5EF4-FFF2-40B4-BE49-F238E27FC236}">
                  <a16:creationId xmlns:a16="http://schemas.microsoft.com/office/drawing/2014/main" id="{9D4C448C-5F5E-E38A-15FF-246E6DCA9971}"/>
                </a:ext>
              </a:extLst>
            </p:cNvPr>
            <p:cNvCxnSpPr/>
            <p:nvPr/>
          </p:nvCxnSpPr>
          <p:spPr>
            <a:xfrm>
              <a:off x="0" y="1219200"/>
              <a:ext cx="12192000" cy="0"/>
            </a:xfrm>
            <a:prstGeom prst="line">
              <a:avLst/>
            </a:prstGeom>
            <a:ln>
              <a:solidFill>
                <a:srgbClr val="00206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4" name="Imagen 23">
              <a:extLst>
                <a:ext uri="{FF2B5EF4-FFF2-40B4-BE49-F238E27FC236}">
                  <a16:creationId xmlns:a16="http://schemas.microsoft.com/office/drawing/2014/main" id="{A70F1438-9BEF-1223-C226-F92F87239A0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800523" y="709363"/>
              <a:ext cx="1149200" cy="441414"/>
            </a:xfrm>
            <a:prstGeom prst="rect">
              <a:avLst/>
            </a:prstGeom>
          </p:spPr>
        </p:pic>
      </p:grp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871A0FC7-4711-703E-CED0-FCC487BEB80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7533692" y="6426225"/>
            <a:ext cx="4416031" cy="268287"/>
          </a:xfrm>
        </p:spPr>
        <p:txBody>
          <a:bodyPr/>
          <a:lstStyle/>
          <a:p>
            <a:pPr>
              <a:defRPr/>
            </a:pPr>
            <a:r>
              <a:rPr lang="es-ES" dirty="0"/>
              <a:t>Mariem Mallouli </a:t>
            </a:r>
            <a:r>
              <a:rPr lang="de-DE" dirty="0"/>
              <a:t>| 05/07/2024</a:t>
            </a:r>
            <a:r>
              <a:rPr lang="en-GB" dirty="0"/>
              <a:t>| Page 10</a:t>
            </a:r>
          </a:p>
        </p:txBody>
      </p:sp>
      <p:sp>
        <p:nvSpPr>
          <p:cNvPr id="5" name="Título 3">
            <a:extLst>
              <a:ext uri="{FF2B5EF4-FFF2-40B4-BE49-F238E27FC236}">
                <a16:creationId xmlns:a16="http://schemas.microsoft.com/office/drawing/2014/main" id="{4184C8A0-B226-D4CC-B8C0-06EBA121130E}"/>
              </a:ext>
            </a:extLst>
          </p:cNvPr>
          <p:cNvSpPr txBox="1">
            <a:spLocks/>
          </p:cNvSpPr>
          <p:nvPr/>
        </p:nvSpPr>
        <p:spPr bwMode="auto">
          <a:xfrm>
            <a:off x="1456031" y="124454"/>
            <a:ext cx="94698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1"/>
                </a:solidFill>
                <a:latin typeface="+mn-lt"/>
                <a:ea typeface="+mj-ea"/>
                <a:cs typeface="Arial" panose="020B0604020202020204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dirty="0">
                <a:solidFill>
                  <a:schemeClr val="tx2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Engineering design of the Cold-trap prototype for LITEC</a:t>
            </a:r>
            <a:endParaRPr lang="es-ES"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428F731E-4FFB-3C36-CF9B-866838877C92}"/>
              </a:ext>
            </a:extLst>
          </p:cNvPr>
          <p:cNvSpPr txBox="1"/>
          <p:nvPr/>
        </p:nvSpPr>
        <p:spPr>
          <a:xfrm>
            <a:off x="242277" y="1301006"/>
            <a:ext cx="1219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u="sng" dirty="0" err="1">
                <a:solidFill>
                  <a:srgbClr val="0070C0"/>
                </a:solidFill>
              </a:rPr>
              <a:t>Mechanical</a:t>
            </a:r>
            <a:r>
              <a:rPr lang="es-ES" sz="2000" b="1" u="sng" dirty="0">
                <a:solidFill>
                  <a:srgbClr val="0070C0"/>
                </a:solidFill>
              </a:rPr>
              <a:t> Results: Stress Assesment (</a:t>
            </a:r>
            <a:r>
              <a:rPr lang="fr-FR" sz="2000" b="1" u="sng" dirty="0">
                <a:solidFill>
                  <a:srgbClr val="0070C0"/>
                </a:solidFill>
              </a:rPr>
              <a:t>ASME BPVC Section VIII Div. 2 Part 5)</a:t>
            </a:r>
            <a:endParaRPr lang="es-ES" sz="2000" b="1" u="sng" dirty="0">
              <a:solidFill>
                <a:srgbClr val="0070C0"/>
              </a:solidFill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57B8E34D-3F64-7764-8352-A51516C62D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30901" y="1792585"/>
            <a:ext cx="4995006" cy="399299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432A5EC0-F81A-4C48-6FC5-29226338309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14454"/>
          <a:stretch/>
        </p:blipFill>
        <p:spPr>
          <a:xfrm>
            <a:off x="587774" y="5065673"/>
            <a:ext cx="4102100" cy="1595683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8D592468-91D8-3A7E-2F97-58BDD28D79E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7774" y="1876680"/>
            <a:ext cx="4102100" cy="3088005"/>
          </a:xfrm>
          <a:prstGeom prst="rect">
            <a:avLst/>
          </a:prstGeom>
        </p:spPr>
      </p:pic>
      <p:sp>
        <p:nvSpPr>
          <p:cNvPr id="27" name="CuadroTexto 26">
            <a:extLst>
              <a:ext uri="{FF2B5EF4-FFF2-40B4-BE49-F238E27FC236}">
                <a16:creationId xmlns:a16="http://schemas.microsoft.com/office/drawing/2014/main" id="{288C2565-DEE6-60E7-D8E9-3F7DE802B232}"/>
              </a:ext>
            </a:extLst>
          </p:cNvPr>
          <p:cNvSpPr txBox="1"/>
          <p:nvPr/>
        </p:nvSpPr>
        <p:spPr>
          <a:xfrm>
            <a:off x="5291491" y="5863515"/>
            <a:ext cx="647783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GB" sz="16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The highest usage factor is</a:t>
            </a:r>
            <a:r>
              <a:rPr lang="en-GB" sz="16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0.66</a:t>
            </a:r>
            <a:r>
              <a:rPr lang="en-GB" sz="16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, obtained for </a:t>
            </a:r>
            <a:r>
              <a:rPr lang="en-GB" sz="16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the path 1 </a:t>
            </a:r>
            <a:r>
              <a:rPr lang="en-GB" sz="16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(in the junction between inlet and cover), due to primary membrane stress. </a:t>
            </a:r>
            <a:endParaRPr lang="es-ES" sz="1600" dirty="0"/>
          </a:p>
        </p:txBody>
      </p:sp>
    </p:spTree>
    <p:extLst>
      <p:ext uri="{BB962C8B-B14F-4D97-AF65-F5344CB8AC3E}">
        <p14:creationId xmlns:p14="http://schemas.microsoft.com/office/powerpoint/2010/main" val="3281971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upo 17">
            <a:extLst>
              <a:ext uri="{FF2B5EF4-FFF2-40B4-BE49-F238E27FC236}">
                <a16:creationId xmlns:a16="http://schemas.microsoft.com/office/drawing/2014/main" id="{2ABCEACF-DF70-5884-A8B0-A6A6BB060708}"/>
              </a:ext>
            </a:extLst>
          </p:cNvPr>
          <p:cNvGrpSpPr/>
          <p:nvPr/>
        </p:nvGrpSpPr>
        <p:grpSpPr>
          <a:xfrm>
            <a:off x="0" y="709363"/>
            <a:ext cx="12192000" cy="523220"/>
            <a:chOff x="0" y="709363"/>
            <a:chExt cx="12192000" cy="523220"/>
          </a:xfrm>
        </p:grpSpPr>
        <p:sp>
          <p:nvSpPr>
            <p:cNvPr id="22" name="CuadroTexto 21">
              <a:extLst>
                <a:ext uri="{FF2B5EF4-FFF2-40B4-BE49-F238E27FC236}">
                  <a16:creationId xmlns:a16="http://schemas.microsoft.com/office/drawing/2014/main" id="{84F04D9A-960C-1CDD-6B9D-CC7F706CE563}"/>
                </a:ext>
              </a:extLst>
            </p:cNvPr>
            <p:cNvSpPr txBox="1"/>
            <p:nvPr/>
          </p:nvSpPr>
          <p:spPr>
            <a:xfrm>
              <a:off x="242277" y="709363"/>
              <a:ext cx="736990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2800" b="1" dirty="0" err="1">
                  <a:solidFill>
                    <a:srgbClr val="C00000"/>
                  </a:solidFill>
                </a:rPr>
                <a:t>Thermo-Mechanical</a:t>
              </a:r>
              <a:r>
                <a:rPr lang="es-ES" sz="2800" b="1" dirty="0">
                  <a:solidFill>
                    <a:srgbClr val="C00000"/>
                  </a:solidFill>
                </a:rPr>
                <a:t> </a:t>
              </a:r>
              <a:r>
                <a:rPr lang="es-ES" sz="2800" b="1" dirty="0" err="1">
                  <a:solidFill>
                    <a:srgbClr val="C00000"/>
                  </a:solidFill>
                </a:rPr>
                <a:t>Analysis</a:t>
              </a:r>
              <a:endParaRPr lang="es-ES" sz="2800" b="1" dirty="0">
                <a:solidFill>
                  <a:srgbClr val="C00000"/>
                </a:solidFill>
              </a:endParaRPr>
            </a:p>
          </p:txBody>
        </p:sp>
        <p:cxnSp>
          <p:nvCxnSpPr>
            <p:cNvPr id="23" name="Conector recto 22">
              <a:extLst>
                <a:ext uri="{FF2B5EF4-FFF2-40B4-BE49-F238E27FC236}">
                  <a16:creationId xmlns:a16="http://schemas.microsoft.com/office/drawing/2014/main" id="{9D4C448C-5F5E-E38A-15FF-246E6DCA9971}"/>
                </a:ext>
              </a:extLst>
            </p:cNvPr>
            <p:cNvCxnSpPr/>
            <p:nvPr/>
          </p:nvCxnSpPr>
          <p:spPr>
            <a:xfrm>
              <a:off x="0" y="1219200"/>
              <a:ext cx="12192000" cy="0"/>
            </a:xfrm>
            <a:prstGeom prst="line">
              <a:avLst/>
            </a:prstGeom>
            <a:ln>
              <a:solidFill>
                <a:srgbClr val="00206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4" name="Imagen 23">
              <a:extLst>
                <a:ext uri="{FF2B5EF4-FFF2-40B4-BE49-F238E27FC236}">
                  <a16:creationId xmlns:a16="http://schemas.microsoft.com/office/drawing/2014/main" id="{A70F1438-9BEF-1223-C226-F92F87239A0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800523" y="709363"/>
              <a:ext cx="1149200" cy="441414"/>
            </a:xfrm>
            <a:prstGeom prst="rect">
              <a:avLst/>
            </a:prstGeom>
          </p:spPr>
        </p:pic>
      </p:grp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871A0FC7-4711-703E-CED0-FCC487BEB80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7533692" y="6484168"/>
            <a:ext cx="4416031" cy="268287"/>
          </a:xfrm>
        </p:spPr>
        <p:txBody>
          <a:bodyPr/>
          <a:lstStyle/>
          <a:p>
            <a:pPr>
              <a:defRPr/>
            </a:pPr>
            <a:r>
              <a:rPr lang="es-ES" dirty="0"/>
              <a:t>Mariem Mallouli </a:t>
            </a:r>
            <a:r>
              <a:rPr lang="de-DE" dirty="0"/>
              <a:t>| 05/07/2024</a:t>
            </a:r>
            <a:r>
              <a:rPr lang="en-GB" dirty="0"/>
              <a:t>| Page 11</a:t>
            </a:r>
          </a:p>
        </p:txBody>
      </p:sp>
      <p:sp>
        <p:nvSpPr>
          <p:cNvPr id="5" name="Título 3">
            <a:extLst>
              <a:ext uri="{FF2B5EF4-FFF2-40B4-BE49-F238E27FC236}">
                <a16:creationId xmlns:a16="http://schemas.microsoft.com/office/drawing/2014/main" id="{4184C8A0-B226-D4CC-B8C0-06EBA121130E}"/>
              </a:ext>
            </a:extLst>
          </p:cNvPr>
          <p:cNvSpPr txBox="1">
            <a:spLocks/>
          </p:cNvSpPr>
          <p:nvPr/>
        </p:nvSpPr>
        <p:spPr bwMode="auto">
          <a:xfrm>
            <a:off x="1456031" y="124454"/>
            <a:ext cx="94698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1"/>
                </a:solidFill>
                <a:latin typeface="+mn-lt"/>
                <a:ea typeface="+mj-ea"/>
                <a:cs typeface="Arial" panose="020B0604020202020204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dirty="0">
                <a:solidFill>
                  <a:schemeClr val="tx2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Engineering design of the Cold-trap prototype for LITEC</a:t>
            </a:r>
            <a:endParaRPr lang="es-ES"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428F731E-4FFB-3C36-CF9B-866838877C92}"/>
              </a:ext>
            </a:extLst>
          </p:cNvPr>
          <p:cNvSpPr txBox="1"/>
          <p:nvPr/>
        </p:nvSpPr>
        <p:spPr>
          <a:xfrm>
            <a:off x="239685" y="1412685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u="sng" dirty="0" err="1">
                <a:solidFill>
                  <a:srgbClr val="0070C0"/>
                </a:solidFill>
              </a:rPr>
              <a:t>Mechanical</a:t>
            </a:r>
            <a:r>
              <a:rPr lang="es-ES" sz="2000" b="1" u="sng" dirty="0">
                <a:solidFill>
                  <a:srgbClr val="0070C0"/>
                </a:solidFill>
              </a:rPr>
              <a:t> Results: Bolts Assesment (SDC-IC) </a:t>
            </a:r>
          </a:p>
          <a:p>
            <a:endParaRPr lang="en-GB" sz="2000" dirty="0"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A44DF222-3AA3-B538-65D5-AB56CFE348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3008" y="1993149"/>
            <a:ext cx="5400040" cy="318706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7EE3971E-7D3A-1BAF-7FBB-7C6729A8F56A}"/>
              </a:ext>
            </a:extLst>
          </p:cNvPr>
          <p:cNvSpPr txBox="1"/>
          <p:nvPr/>
        </p:nvSpPr>
        <p:spPr>
          <a:xfrm>
            <a:off x="1362490" y="5209499"/>
            <a:ext cx="314007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600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Bolts between Flange and Cover</a:t>
            </a:r>
            <a:endParaRPr lang="es-ES" sz="1600" dirty="0">
              <a:solidFill>
                <a:srgbClr val="0070C0"/>
              </a:solidFill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4DC986A4-08EC-4C42-4CD6-CA677AF27A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90968" y="1993149"/>
            <a:ext cx="5400040" cy="3192145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A567CC6F-C7B0-C4A6-775A-F38798908842}"/>
              </a:ext>
            </a:extLst>
          </p:cNvPr>
          <p:cNvSpPr txBox="1"/>
          <p:nvPr/>
        </p:nvSpPr>
        <p:spPr>
          <a:xfrm>
            <a:off x="7241661" y="5211998"/>
            <a:ext cx="404555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600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Bolts between Flange and Ring Support</a:t>
            </a:r>
            <a:endParaRPr lang="es-ES" sz="1600" dirty="0">
              <a:solidFill>
                <a:srgbClr val="0070C0"/>
              </a:solidFill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ECD4BE5B-D549-2C3D-0E21-038E3A12D50E}"/>
              </a:ext>
            </a:extLst>
          </p:cNvPr>
          <p:cNvSpPr txBox="1"/>
          <p:nvPr/>
        </p:nvSpPr>
        <p:spPr>
          <a:xfrm>
            <a:off x="427610" y="5560838"/>
            <a:ext cx="1152671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GB" sz="16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The highest usage factor is</a:t>
            </a:r>
            <a:r>
              <a:rPr lang="en-GB" sz="16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0.43</a:t>
            </a:r>
            <a:r>
              <a:rPr lang="en-GB" sz="16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, obtained for </a:t>
            </a:r>
            <a:r>
              <a:rPr lang="en-GB" sz="16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the worst bolt between flange and cover</a:t>
            </a:r>
            <a:r>
              <a:rPr lang="en-GB" sz="16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, </a:t>
            </a:r>
            <a:r>
              <a:rPr lang="en-GB" dirty="0"/>
              <a:t>which corresponds to a safety factor of 2.3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GB" dirty="0"/>
              <a:t>The M16 bolts and their inserts in AISI 660 material can withstand all the mechanical loads. </a:t>
            </a:r>
            <a:endParaRPr lang="es-ES" sz="1600" dirty="0"/>
          </a:p>
        </p:txBody>
      </p:sp>
    </p:spTree>
    <p:extLst>
      <p:ext uri="{BB962C8B-B14F-4D97-AF65-F5344CB8AC3E}">
        <p14:creationId xmlns:p14="http://schemas.microsoft.com/office/powerpoint/2010/main" val="4073709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upo 17">
            <a:extLst>
              <a:ext uri="{FF2B5EF4-FFF2-40B4-BE49-F238E27FC236}">
                <a16:creationId xmlns:a16="http://schemas.microsoft.com/office/drawing/2014/main" id="{2ABCEACF-DF70-5884-A8B0-A6A6BB060708}"/>
              </a:ext>
            </a:extLst>
          </p:cNvPr>
          <p:cNvGrpSpPr/>
          <p:nvPr/>
        </p:nvGrpSpPr>
        <p:grpSpPr>
          <a:xfrm>
            <a:off x="0" y="709363"/>
            <a:ext cx="12192000" cy="523220"/>
            <a:chOff x="0" y="709363"/>
            <a:chExt cx="12192000" cy="523220"/>
          </a:xfrm>
        </p:grpSpPr>
        <p:sp>
          <p:nvSpPr>
            <p:cNvPr id="22" name="CuadroTexto 21">
              <a:extLst>
                <a:ext uri="{FF2B5EF4-FFF2-40B4-BE49-F238E27FC236}">
                  <a16:creationId xmlns:a16="http://schemas.microsoft.com/office/drawing/2014/main" id="{84F04D9A-960C-1CDD-6B9D-CC7F706CE563}"/>
                </a:ext>
              </a:extLst>
            </p:cNvPr>
            <p:cNvSpPr txBox="1"/>
            <p:nvPr/>
          </p:nvSpPr>
          <p:spPr>
            <a:xfrm>
              <a:off x="242277" y="709363"/>
              <a:ext cx="736990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2800" b="1" dirty="0" err="1">
                  <a:solidFill>
                    <a:srgbClr val="C00000"/>
                  </a:solidFill>
                </a:rPr>
                <a:t>Thermo-Mechanical</a:t>
              </a:r>
              <a:r>
                <a:rPr lang="es-ES" sz="2800" b="1" dirty="0">
                  <a:solidFill>
                    <a:srgbClr val="C00000"/>
                  </a:solidFill>
                </a:rPr>
                <a:t> </a:t>
              </a:r>
              <a:r>
                <a:rPr lang="es-ES" sz="2800" b="1" dirty="0" err="1">
                  <a:solidFill>
                    <a:srgbClr val="C00000"/>
                  </a:solidFill>
                </a:rPr>
                <a:t>Analysis</a:t>
              </a:r>
              <a:endParaRPr lang="es-ES" sz="2800" b="1" dirty="0">
                <a:solidFill>
                  <a:srgbClr val="C00000"/>
                </a:solidFill>
              </a:endParaRPr>
            </a:p>
          </p:txBody>
        </p:sp>
        <p:cxnSp>
          <p:nvCxnSpPr>
            <p:cNvPr id="23" name="Conector recto 22">
              <a:extLst>
                <a:ext uri="{FF2B5EF4-FFF2-40B4-BE49-F238E27FC236}">
                  <a16:creationId xmlns:a16="http://schemas.microsoft.com/office/drawing/2014/main" id="{9D4C448C-5F5E-E38A-15FF-246E6DCA9971}"/>
                </a:ext>
              </a:extLst>
            </p:cNvPr>
            <p:cNvCxnSpPr/>
            <p:nvPr/>
          </p:nvCxnSpPr>
          <p:spPr>
            <a:xfrm>
              <a:off x="0" y="1219200"/>
              <a:ext cx="12192000" cy="0"/>
            </a:xfrm>
            <a:prstGeom prst="line">
              <a:avLst/>
            </a:prstGeom>
            <a:ln>
              <a:solidFill>
                <a:srgbClr val="00206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4" name="Imagen 23">
              <a:extLst>
                <a:ext uri="{FF2B5EF4-FFF2-40B4-BE49-F238E27FC236}">
                  <a16:creationId xmlns:a16="http://schemas.microsoft.com/office/drawing/2014/main" id="{A70F1438-9BEF-1223-C226-F92F87239A0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800523" y="709363"/>
              <a:ext cx="1149200" cy="441414"/>
            </a:xfrm>
            <a:prstGeom prst="rect">
              <a:avLst/>
            </a:prstGeom>
          </p:spPr>
        </p:pic>
      </p:grp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871A0FC7-4711-703E-CED0-FCC487BEB80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7533692" y="6484168"/>
            <a:ext cx="4416031" cy="268287"/>
          </a:xfrm>
        </p:spPr>
        <p:txBody>
          <a:bodyPr/>
          <a:lstStyle/>
          <a:p>
            <a:pPr>
              <a:defRPr/>
            </a:pPr>
            <a:r>
              <a:rPr lang="es-ES" dirty="0"/>
              <a:t>Mariem Mallouli </a:t>
            </a:r>
            <a:r>
              <a:rPr lang="de-DE" dirty="0"/>
              <a:t>| 05/07/2024</a:t>
            </a:r>
            <a:r>
              <a:rPr lang="en-GB" dirty="0"/>
              <a:t>| Page 12</a:t>
            </a:r>
          </a:p>
        </p:txBody>
      </p:sp>
      <p:sp>
        <p:nvSpPr>
          <p:cNvPr id="5" name="Título 3">
            <a:extLst>
              <a:ext uri="{FF2B5EF4-FFF2-40B4-BE49-F238E27FC236}">
                <a16:creationId xmlns:a16="http://schemas.microsoft.com/office/drawing/2014/main" id="{4184C8A0-B226-D4CC-B8C0-06EBA121130E}"/>
              </a:ext>
            </a:extLst>
          </p:cNvPr>
          <p:cNvSpPr txBox="1">
            <a:spLocks/>
          </p:cNvSpPr>
          <p:nvPr/>
        </p:nvSpPr>
        <p:spPr bwMode="auto">
          <a:xfrm>
            <a:off x="1456031" y="124454"/>
            <a:ext cx="94698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1"/>
                </a:solidFill>
                <a:latin typeface="+mn-lt"/>
                <a:ea typeface="+mj-ea"/>
                <a:cs typeface="Arial" panose="020B0604020202020204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dirty="0">
                <a:solidFill>
                  <a:schemeClr val="tx2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Engineering design of the Cold-trap prototype for LITEC</a:t>
            </a:r>
            <a:endParaRPr lang="es-ES"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428F731E-4FFB-3C36-CF9B-866838877C92}"/>
              </a:ext>
            </a:extLst>
          </p:cNvPr>
          <p:cNvSpPr txBox="1"/>
          <p:nvPr/>
        </p:nvSpPr>
        <p:spPr>
          <a:xfrm>
            <a:off x="239685" y="1412685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u="sng" dirty="0" err="1">
                <a:solidFill>
                  <a:srgbClr val="0070C0"/>
                </a:solidFill>
              </a:rPr>
              <a:t>Mechanical</a:t>
            </a:r>
            <a:r>
              <a:rPr lang="es-ES" sz="2000" b="1" u="sng" dirty="0">
                <a:solidFill>
                  <a:srgbClr val="0070C0"/>
                </a:solidFill>
              </a:rPr>
              <a:t> Results: </a:t>
            </a:r>
            <a:r>
              <a:rPr lang="es-ES" sz="2000" b="1" u="sng" dirty="0" err="1">
                <a:solidFill>
                  <a:srgbClr val="0070C0"/>
                </a:solidFill>
              </a:rPr>
              <a:t>Support</a:t>
            </a:r>
            <a:r>
              <a:rPr lang="es-ES" sz="2000" b="1" u="sng" dirty="0">
                <a:solidFill>
                  <a:srgbClr val="0070C0"/>
                </a:solidFill>
              </a:rPr>
              <a:t> </a:t>
            </a:r>
            <a:r>
              <a:rPr lang="es-ES" sz="2000" b="1" u="sng" dirty="0" err="1">
                <a:solidFill>
                  <a:srgbClr val="0070C0"/>
                </a:solidFill>
              </a:rPr>
              <a:t>Legs</a:t>
            </a:r>
            <a:r>
              <a:rPr lang="es-ES" sz="2000" b="1" u="sng" dirty="0">
                <a:solidFill>
                  <a:srgbClr val="0070C0"/>
                </a:solidFill>
              </a:rPr>
              <a:t> Assesment (</a:t>
            </a:r>
            <a:r>
              <a:rPr lang="es-ES" sz="2000" b="1" u="sng" dirty="0" err="1">
                <a:solidFill>
                  <a:srgbClr val="0070C0"/>
                </a:solidFill>
              </a:rPr>
              <a:t>Eurocode</a:t>
            </a:r>
            <a:r>
              <a:rPr lang="es-ES" sz="2000" b="1" u="sng" dirty="0">
                <a:solidFill>
                  <a:srgbClr val="0070C0"/>
                </a:solidFill>
              </a:rPr>
              <a:t> 3)</a:t>
            </a:r>
          </a:p>
          <a:p>
            <a:endParaRPr lang="en-GB" sz="2000" dirty="0"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C9B241EB-1512-EFBA-BE98-4B5376D925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9685" y="1908001"/>
            <a:ext cx="11501317" cy="7853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kumimoji="0" lang="en-GB" altLang="es-E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maximum internal forces at </a:t>
            </a:r>
            <a:r>
              <a:rPr kumimoji="0" lang="en-GB" altLang="es-ES" sz="16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most stressed section </a:t>
            </a:r>
            <a:r>
              <a:rPr kumimoji="0" lang="en-GB" altLang="es-E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for the legs obtained by  the FE analysis are used to calculate the maximum normal stress and the maximum shear stress. </a:t>
            </a:r>
            <a:endParaRPr kumimoji="0" lang="en-GB" altLang="es-E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16139E9D-98C4-CDF7-CE60-5AABAAD50D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8048" y="2707129"/>
            <a:ext cx="8154538" cy="145752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3" name="Flecha: hacia abajo 12">
            <a:extLst>
              <a:ext uri="{FF2B5EF4-FFF2-40B4-BE49-F238E27FC236}">
                <a16:creationId xmlns:a16="http://schemas.microsoft.com/office/drawing/2014/main" id="{CF154ED4-B966-EA74-5163-4AE4FC189F1D}"/>
              </a:ext>
            </a:extLst>
          </p:cNvPr>
          <p:cNvSpPr/>
          <p:nvPr/>
        </p:nvSpPr>
        <p:spPr>
          <a:xfrm>
            <a:off x="2981612" y="4298006"/>
            <a:ext cx="260632" cy="41910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0F738DF2-16A9-73CC-9093-CE8703436D4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48047" y="4850455"/>
            <a:ext cx="3727761" cy="176829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8869A3ED-5CDA-B6BA-DD0F-6A79A2BA288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90968" y="5282657"/>
            <a:ext cx="5401429" cy="62873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9" name="Flecha: a la derecha 18">
            <a:extLst>
              <a:ext uri="{FF2B5EF4-FFF2-40B4-BE49-F238E27FC236}">
                <a16:creationId xmlns:a16="http://schemas.microsoft.com/office/drawing/2014/main" id="{9B4C1FD9-EEA3-6F44-0B44-06835A5D7183}"/>
              </a:ext>
            </a:extLst>
          </p:cNvPr>
          <p:cNvSpPr/>
          <p:nvPr/>
        </p:nvSpPr>
        <p:spPr>
          <a:xfrm>
            <a:off x="5245100" y="5597026"/>
            <a:ext cx="609600" cy="219574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54745BEE-2E3B-A529-3C6C-8833263CA5B7}"/>
              </a:ext>
            </a:extLst>
          </p:cNvPr>
          <p:cNvSpPr/>
          <p:nvPr/>
        </p:nvSpPr>
        <p:spPr>
          <a:xfrm>
            <a:off x="8839200" y="5205200"/>
            <a:ext cx="2753197" cy="78534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06096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upo 17">
            <a:extLst>
              <a:ext uri="{FF2B5EF4-FFF2-40B4-BE49-F238E27FC236}">
                <a16:creationId xmlns:a16="http://schemas.microsoft.com/office/drawing/2014/main" id="{2ABCEACF-DF70-5884-A8B0-A6A6BB060708}"/>
              </a:ext>
            </a:extLst>
          </p:cNvPr>
          <p:cNvGrpSpPr/>
          <p:nvPr/>
        </p:nvGrpSpPr>
        <p:grpSpPr>
          <a:xfrm>
            <a:off x="0" y="709363"/>
            <a:ext cx="12192000" cy="523220"/>
            <a:chOff x="0" y="709363"/>
            <a:chExt cx="12192000" cy="523220"/>
          </a:xfrm>
        </p:grpSpPr>
        <p:sp>
          <p:nvSpPr>
            <p:cNvPr id="22" name="CuadroTexto 21">
              <a:extLst>
                <a:ext uri="{FF2B5EF4-FFF2-40B4-BE49-F238E27FC236}">
                  <a16:creationId xmlns:a16="http://schemas.microsoft.com/office/drawing/2014/main" id="{84F04D9A-960C-1CDD-6B9D-CC7F706CE563}"/>
                </a:ext>
              </a:extLst>
            </p:cNvPr>
            <p:cNvSpPr txBox="1"/>
            <p:nvPr/>
          </p:nvSpPr>
          <p:spPr>
            <a:xfrm>
              <a:off x="242277" y="709363"/>
              <a:ext cx="736990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solidFill>
                    <a:srgbClr val="C00000"/>
                  </a:solidFill>
                </a:rPr>
                <a:t>Conclusion</a:t>
              </a:r>
            </a:p>
          </p:txBody>
        </p:sp>
        <p:cxnSp>
          <p:nvCxnSpPr>
            <p:cNvPr id="23" name="Conector recto 22">
              <a:extLst>
                <a:ext uri="{FF2B5EF4-FFF2-40B4-BE49-F238E27FC236}">
                  <a16:creationId xmlns:a16="http://schemas.microsoft.com/office/drawing/2014/main" id="{9D4C448C-5F5E-E38A-15FF-246E6DCA9971}"/>
                </a:ext>
              </a:extLst>
            </p:cNvPr>
            <p:cNvCxnSpPr/>
            <p:nvPr/>
          </p:nvCxnSpPr>
          <p:spPr>
            <a:xfrm>
              <a:off x="0" y="1219200"/>
              <a:ext cx="12192000" cy="0"/>
            </a:xfrm>
            <a:prstGeom prst="line">
              <a:avLst/>
            </a:prstGeom>
            <a:ln>
              <a:solidFill>
                <a:srgbClr val="00206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4" name="Imagen 23">
              <a:extLst>
                <a:ext uri="{FF2B5EF4-FFF2-40B4-BE49-F238E27FC236}">
                  <a16:creationId xmlns:a16="http://schemas.microsoft.com/office/drawing/2014/main" id="{A70F1438-9BEF-1223-C226-F92F87239A0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800523" y="709363"/>
              <a:ext cx="1149200" cy="441414"/>
            </a:xfrm>
            <a:prstGeom prst="rect">
              <a:avLst/>
            </a:prstGeom>
          </p:spPr>
        </p:pic>
      </p:grp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871A0FC7-4711-703E-CED0-FCC487BEB80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7533692" y="6426225"/>
            <a:ext cx="4416031" cy="268287"/>
          </a:xfrm>
        </p:spPr>
        <p:txBody>
          <a:bodyPr/>
          <a:lstStyle/>
          <a:p>
            <a:pPr>
              <a:defRPr/>
            </a:pPr>
            <a:r>
              <a:rPr lang="es-ES" dirty="0"/>
              <a:t>Mariem Mallouli </a:t>
            </a:r>
            <a:r>
              <a:rPr lang="de-DE" dirty="0"/>
              <a:t>| 05/07/2024</a:t>
            </a:r>
            <a:r>
              <a:rPr lang="en-GB" dirty="0"/>
              <a:t>| Page 13</a:t>
            </a:r>
          </a:p>
        </p:txBody>
      </p:sp>
      <p:sp>
        <p:nvSpPr>
          <p:cNvPr id="5" name="Título 3">
            <a:extLst>
              <a:ext uri="{FF2B5EF4-FFF2-40B4-BE49-F238E27FC236}">
                <a16:creationId xmlns:a16="http://schemas.microsoft.com/office/drawing/2014/main" id="{4184C8A0-B226-D4CC-B8C0-06EBA121130E}"/>
              </a:ext>
            </a:extLst>
          </p:cNvPr>
          <p:cNvSpPr txBox="1">
            <a:spLocks/>
          </p:cNvSpPr>
          <p:nvPr/>
        </p:nvSpPr>
        <p:spPr bwMode="auto">
          <a:xfrm>
            <a:off x="1456031" y="124454"/>
            <a:ext cx="94698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1"/>
                </a:solidFill>
                <a:latin typeface="+mn-lt"/>
                <a:ea typeface="+mj-ea"/>
                <a:cs typeface="Arial" panose="020B0604020202020204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dirty="0">
                <a:solidFill>
                  <a:schemeClr val="tx2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Engineering design of the Cold-trap prototype for LITEC</a:t>
            </a:r>
            <a:endParaRPr lang="es-ES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E0A7ABCC-ED26-320A-152B-13B0696675A6}"/>
              </a:ext>
            </a:extLst>
          </p:cNvPr>
          <p:cNvSpPr txBox="1"/>
          <p:nvPr/>
        </p:nvSpPr>
        <p:spPr>
          <a:xfrm>
            <a:off x="306997" y="1884668"/>
            <a:ext cx="11642726" cy="3678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250000"/>
              </a:lnSpc>
              <a:buFont typeface="Wingdings" panose="05000000000000000000" pitchFamily="2" charset="2"/>
              <a:buChar char="ü"/>
            </a:pPr>
            <a:r>
              <a:rPr lang="en-GB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Cold Trap design has been defined according to the functional, mechanical, and specific requirements set by CIEMAT.</a:t>
            </a:r>
          </a:p>
          <a:p>
            <a:pPr marL="285750" indent="-285750">
              <a:lnSpc>
                <a:spcPct val="250000"/>
              </a:lnSpc>
              <a:buFont typeface="Wingdings" panose="05000000000000000000" pitchFamily="2" charset="2"/>
              <a:buChar char="ü"/>
            </a:pPr>
            <a:r>
              <a:rPr lang="en-GB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filter mesh configuration has been proposed and the required number of desks have been estimated.</a:t>
            </a:r>
          </a:p>
          <a:p>
            <a:pPr marL="285750" indent="-285750">
              <a:lnSpc>
                <a:spcPct val="250000"/>
              </a:lnSpc>
              <a:buFont typeface="Wingdings" panose="05000000000000000000" pitchFamily="2" charset="2"/>
              <a:buChar char="ü"/>
            </a:pPr>
            <a:r>
              <a:rPr lang="en-GB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insulation thickness has been estimated and calculated for different Materials.</a:t>
            </a:r>
          </a:p>
          <a:p>
            <a:pPr marL="285750" indent="-285750">
              <a:lnSpc>
                <a:spcPct val="250000"/>
              </a:lnSpc>
              <a:buFont typeface="Wingdings" panose="05000000000000000000" pitchFamily="2" charset="2"/>
              <a:buChar char="ü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thermomechanical calculation has been performed to assess the structural integrity of the Cold Trap with respect to the codes and standards compliance.</a:t>
            </a:r>
          </a:p>
          <a:p>
            <a:pPr marL="285750" indent="-285750">
              <a:lnSpc>
                <a:spcPct val="250000"/>
              </a:lnSpc>
              <a:buFont typeface="Wingdings" panose="05000000000000000000" pitchFamily="2" charset="2"/>
              <a:buChar char="ü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From the analysis carried out, It is concluded that the Cold Trap meets structurally all the mechanical requirements.</a:t>
            </a: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54469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66E9A6F6-D4B0-DE58-B4EF-38F8B7AEA64A}"/>
              </a:ext>
            </a:extLst>
          </p:cNvPr>
          <p:cNvSpPr txBox="1"/>
          <p:nvPr/>
        </p:nvSpPr>
        <p:spPr>
          <a:xfrm>
            <a:off x="3078480" y="2721114"/>
            <a:ext cx="78841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b="1" dirty="0"/>
              <a:t>Thanks for your attention!</a:t>
            </a:r>
          </a:p>
        </p:txBody>
      </p:sp>
    </p:spTree>
    <p:extLst>
      <p:ext uri="{BB962C8B-B14F-4D97-AF65-F5344CB8AC3E}">
        <p14:creationId xmlns:p14="http://schemas.microsoft.com/office/powerpoint/2010/main" val="32140969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uadroTexto 20">
            <a:extLst>
              <a:ext uri="{FF2B5EF4-FFF2-40B4-BE49-F238E27FC236}">
                <a16:creationId xmlns:a16="http://schemas.microsoft.com/office/drawing/2014/main" id="{B55F0342-E07F-41AA-327C-81F7DEEED19E}"/>
              </a:ext>
            </a:extLst>
          </p:cNvPr>
          <p:cNvSpPr txBox="1"/>
          <p:nvPr/>
        </p:nvSpPr>
        <p:spPr>
          <a:xfrm>
            <a:off x="5123687" y="5100735"/>
            <a:ext cx="2700850" cy="145963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spcBef>
                <a:spcPts val="300"/>
              </a:spcBef>
              <a:buClr>
                <a:srgbClr val="8FAADC"/>
              </a:buClr>
              <a:buSzPct val="100000"/>
            </a:pPr>
            <a:r>
              <a:rPr lang="en-US" sz="1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Objective 2 :</a:t>
            </a:r>
          </a:p>
          <a:p>
            <a:pPr>
              <a:spcBef>
                <a:spcPts val="300"/>
              </a:spcBef>
              <a:buClr>
                <a:srgbClr val="8FAADC"/>
              </a:buClr>
              <a:buSzPct val="100000"/>
            </a:pPr>
            <a:r>
              <a:rPr lang="en-GB" sz="1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Structural integrity </a:t>
            </a:r>
          </a:p>
          <a:p>
            <a:pPr>
              <a:spcBef>
                <a:spcPts val="300"/>
              </a:spcBef>
              <a:buClr>
                <a:srgbClr val="8FAADC"/>
              </a:buClr>
              <a:buSzPct val="100000"/>
            </a:pPr>
            <a:r>
              <a:rPr lang="en-GB" sz="1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Verification</a:t>
            </a:r>
          </a:p>
          <a:p>
            <a:pPr>
              <a:spcBef>
                <a:spcPts val="300"/>
              </a:spcBef>
              <a:buClr>
                <a:srgbClr val="8FAADC"/>
              </a:buClr>
              <a:buSzPct val="100000"/>
            </a:pPr>
            <a:endParaRPr lang="en-US" sz="105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15AA127A-BA51-98E6-7296-947256611E12}"/>
              </a:ext>
            </a:extLst>
          </p:cNvPr>
          <p:cNvSpPr txBox="1"/>
          <p:nvPr/>
        </p:nvSpPr>
        <p:spPr>
          <a:xfrm>
            <a:off x="587394" y="1998898"/>
            <a:ext cx="10130419" cy="2485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Design of Cold Trap prototype in accordance with the Technical Requirements and Specification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Cold Trap heater analysis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Cold Trap heat insulation design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Thermomechanical calculation to ensure the structural integrity 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Cost estimation of the manufacturing</a:t>
            </a:r>
          </a:p>
        </p:txBody>
      </p:sp>
      <p:grpSp>
        <p:nvGrpSpPr>
          <p:cNvPr id="12" name="Grupo 11">
            <a:extLst>
              <a:ext uri="{FF2B5EF4-FFF2-40B4-BE49-F238E27FC236}">
                <a16:creationId xmlns:a16="http://schemas.microsoft.com/office/drawing/2014/main" id="{C53C224A-CC72-D359-2C81-5D58BA372412}"/>
              </a:ext>
            </a:extLst>
          </p:cNvPr>
          <p:cNvGrpSpPr/>
          <p:nvPr/>
        </p:nvGrpSpPr>
        <p:grpSpPr>
          <a:xfrm>
            <a:off x="0" y="709363"/>
            <a:ext cx="12192000" cy="542346"/>
            <a:chOff x="0" y="709363"/>
            <a:chExt cx="12192000" cy="542346"/>
          </a:xfrm>
        </p:grpSpPr>
        <p:sp>
          <p:nvSpPr>
            <p:cNvPr id="13" name="CuadroTexto 12">
              <a:extLst>
                <a:ext uri="{FF2B5EF4-FFF2-40B4-BE49-F238E27FC236}">
                  <a16:creationId xmlns:a16="http://schemas.microsoft.com/office/drawing/2014/main" id="{7836C333-DE06-5EF2-0B0D-681C4446C2CA}"/>
                </a:ext>
              </a:extLst>
            </p:cNvPr>
            <p:cNvSpPr txBox="1"/>
            <p:nvPr/>
          </p:nvSpPr>
          <p:spPr>
            <a:xfrm>
              <a:off x="242277" y="728489"/>
              <a:ext cx="488141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2800" b="1" dirty="0">
                  <a:solidFill>
                    <a:srgbClr val="C00000"/>
                  </a:solidFill>
                </a:rPr>
                <a:t>Task Specification</a:t>
              </a:r>
            </a:p>
          </p:txBody>
        </p:sp>
        <p:cxnSp>
          <p:nvCxnSpPr>
            <p:cNvPr id="14" name="Conector recto 13">
              <a:extLst>
                <a:ext uri="{FF2B5EF4-FFF2-40B4-BE49-F238E27FC236}">
                  <a16:creationId xmlns:a16="http://schemas.microsoft.com/office/drawing/2014/main" id="{1EA2804B-0C66-F6CB-1221-2D723AFE7601}"/>
                </a:ext>
              </a:extLst>
            </p:cNvPr>
            <p:cNvCxnSpPr/>
            <p:nvPr/>
          </p:nvCxnSpPr>
          <p:spPr>
            <a:xfrm>
              <a:off x="0" y="1219200"/>
              <a:ext cx="12192000" cy="0"/>
            </a:xfrm>
            <a:prstGeom prst="line">
              <a:avLst/>
            </a:prstGeom>
            <a:ln>
              <a:solidFill>
                <a:srgbClr val="00206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5" name="Imagen 14">
              <a:extLst>
                <a:ext uri="{FF2B5EF4-FFF2-40B4-BE49-F238E27FC236}">
                  <a16:creationId xmlns:a16="http://schemas.microsoft.com/office/drawing/2014/main" id="{79BE6808-8AD6-657F-89EE-83D73E2C7FA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800523" y="709363"/>
              <a:ext cx="1149200" cy="441414"/>
            </a:xfrm>
            <a:prstGeom prst="rect">
              <a:avLst/>
            </a:prstGeom>
          </p:spPr>
        </p:pic>
      </p:grpSp>
      <p:pic>
        <p:nvPicPr>
          <p:cNvPr id="16" name="Marcador de posición de imagen 10" descr="Imagen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93AD6A0C-1FD7-E7E7-FB25-78315B99B71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33692" y="2681853"/>
            <a:ext cx="4070914" cy="2570390"/>
          </a:xfrm>
          <a:prstGeom prst="rect">
            <a:avLst/>
          </a:prstGeom>
        </p:spPr>
      </p:pic>
      <p:sp>
        <p:nvSpPr>
          <p:cNvPr id="3" name="Marcador de pie de página 3">
            <a:extLst>
              <a:ext uri="{FF2B5EF4-FFF2-40B4-BE49-F238E27FC236}">
                <a16:creationId xmlns:a16="http://schemas.microsoft.com/office/drawing/2014/main" id="{5851AEDC-9A6C-6D02-204E-9953BB7C921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7533692" y="6426225"/>
            <a:ext cx="4416031" cy="268287"/>
          </a:xfrm>
        </p:spPr>
        <p:txBody>
          <a:bodyPr/>
          <a:lstStyle/>
          <a:p>
            <a:pPr>
              <a:defRPr/>
            </a:pPr>
            <a:r>
              <a:rPr lang="es-ES" dirty="0"/>
              <a:t>Mariem Mallouli </a:t>
            </a:r>
            <a:r>
              <a:rPr lang="de-DE" dirty="0"/>
              <a:t>| 05/07/2024</a:t>
            </a:r>
            <a:r>
              <a:rPr lang="en-GB" dirty="0"/>
              <a:t>| Page 2</a:t>
            </a:r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4C9F8DEE-605C-A4C0-6F5E-FC69171314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6031" y="124454"/>
            <a:ext cx="9469875" cy="457200"/>
          </a:xfrm>
        </p:spPr>
        <p:txBody>
          <a:bodyPr/>
          <a:lstStyle/>
          <a:p>
            <a:r>
              <a:rPr lang="en-US" sz="2800" b="1" dirty="0">
                <a:solidFill>
                  <a:schemeClr val="tx2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Engineering design of the Cold-trap prototype for LITEC</a:t>
            </a:r>
            <a:endParaRPr lang="es-ES"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1F1ECA4A-8DD7-F141-E7EC-79934C593AF1}"/>
              </a:ext>
            </a:extLst>
          </p:cNvPr>
          <p:cNvSpPr txBox="1"/>
          <p:nvPr/>
        </p:nvSpPr>
        <p:spPr>
          <a:xfrm>
            <a:off x="242277" y="1394471"/>
            <a:ext cx="19351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u="sng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Task</a:t>
            </a:r>
            <a:r>
              <a:rPr lang="es-ES" sz="2400" b="1" u="sng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b="1" u="sng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Scope: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7311A9C-4DF2-BBB1-B60E-84144A697821}"/>
              </a:ext>
            </a:extLst>
          </p:cNvPr>
          <p:cNvSpPr txBox="1"/>
          <p:nvPr/>
        </p:nvSpPr>
        <p:spPr>
          <a:xfrm>
            <a:off x="242277" y="4886257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u="sng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Task </a:t>
            </a:r>
            <a:r>
              <a:rPr lang="es-ES" b="1" u="sng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Deliverables</a:t>
            </a:r>
            <a:r>
              <a:rPr lang="es-ES" b="1" u="sng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endParaRPr lang="es-ES" sz="2400" b="1" u="sng" dirty="0">
              <a:solidFill>
                <a:schemeClr val="tx2"/>
              </a:solidFill>
            </a:endParaRPr>
          </a:p>
          <a:p>
            <a:endParaRPr lang="es-ES" b="1" u="sng" dirty="0">
              <a:solidFill>
                <a:schemeClr val="tx2"/>
              </a:solidFill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7FD3F865-A011-4D70-1913-5475EA500AB9}"/>
              </a:ext>
            </a:extLst>
          </p:cNvPr>
          <p:cNvSpPr txBox="1"/>
          <p:nvPr/>
        </p:nvSpPr>
        <p:spPr>
          <a:xfrm>
            <a:off x="587394" y="5482108"/>
            <a:ext cx="1160460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/>
              <a:t>Technical report ENS-5.4.4.2-T012-09-R1: “Engineering design of the Cold trap prototype”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/>
              <a:t>Technical note ENS-5.4.4.2-T0012-09-N1: “Technical specification for the manufacturing of the Cold trap prototype”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/>
              <a:t>3D CAD model of the Cold trap prototype</a:t>
            </a:r>
          </a:p>
        </p:txBody>
      </p:sp>
    </p:spTree>
    <p:extLst>
      <p:ext uri="{BB962C8B-B14F-4D97-AF65-F5344CB8AC3E}">
        <p14:creationId xmlns:p14="http://schemas.microsoft.com/office/powerpoint/2010/main" val="13169318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uadroTexto 20">
            <a:extLst>
              <a:ext uri="{FF2B5EF4-FFF2-40B4-BE49-F238E27FC236}">
                <a16:creationId xmlns:a16="http://schemas.microsoft.com/office/drawing/2014/main" id="{B55F0342-E07F-41AA-327C-81F7DEEED19E}"/>
              </a:ext>
            </a:extLst>
          </p:cNvPr>
          <p:cNvSpPr txBox="1"/>
          <p:nvPr/>
        </p:nvSpPr>
        <p:spPr>
          <a:xfrm>
            <a:off x="5091882" y="5100734"/>
            <a:ext cx="2700850" cy="145963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spcBef>
                <a:spcPts val="300"/>
              </a:spcBef>
              <a:buClr>
                <a:srgbClr val="8FAADC"/>
              </a:buClr>
              <a:buSzPct val="100000"/>
            </a:pPr>
            <a:r>
              <a:rPr lang="en-US" sz="1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Objective 2 :</a:t>
            </a:r>
          </a:p>
          <a:p>
            <a:pPr>
              <a:spcBef>
                <a:spcPts val="300"/>
              </a:spcBef>
              <a:buClr>
                <a:srgbClr val="8FAADC"/>
              </a:buClr>
              <a:buSzPct val="100000"/>
            </a:pPr>
            <a:r>
              <a:rPr lang="en-GB" sz="1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Structural integrity </a:t>
            </a:r>
          </a:p>
          <a:p>
            <a:pPr>
              <a:spcBef>
                <a:spcPts val="300"/>
              </a:spcBef>
              <a:buClr>
                <a:srgbClr val="8FAADC"/>
              </a:buClr>
              <a:buSzPct val="100000"/>
            </a:pPr>
            <a:r>
              <a:rPr lang="en-GB" sz="1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Verification</a:t>
            </a:r>
          </a:p>
          <a:p>
            <a:pPr>
              <a:spcBef>
                <a:spcPts val="300"/>
              </a:spcBef>
              <a:buClr>
                <a:srgbClr val="8FAADC"/>
              </a:buClr>
              <a:buSzPct val="100000"/>
            </a:pPr>
            <a:endParaRPr lang="en-US" sz="105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24" name="Grupo 23">
            <a:extLst>
              <a:ext uri="{FF2B5EF4-FFF2-40B4-BE49-F238E27FC236}">
                <a16:creationId xmlns:a16="http://schemas.microsoft.com/office/drawing/2014/main" id="{D3B3BE41-2C6A-B56B-0D48-80F8DD2DD74B}"/>
              </a:ext>
            </a:extLst>
          </p:cNvPr>
          <p:cNvGrpSpPr/>
          <p:nvPr/>
        </p:nvGrpSpPr>
        <p:grpSpPr>
          <a:xfrm>
            <a:off x="0" y="709363"/>
            <a:ext cx="12192000" cy="542346"/>
            <a:chOff x="0" y="709363"/>
            <a:chExt cx="12192000" cy="542346"/>
          </a:xfrm>
        </p:grpSpPr>
        <p:sp>
          <p:nvSpPr>
            <p:cNvPr id="25" name="CuadroTexto 24">
              <a:extLst>
                <a:ext uri="{FF2B5EF4-FFF2-40B4-BE49-F238E27FC236}">
                  <a16:creationId xmlns:a16="http://schemas.microsoft.com/office/drawing/2014/main" id="{8DFDB10B-BFD1-0422-7E68-2673263316A4}"/>
                </a:ext>
              </a:extLst>
            </p:cNvPr>
            <p:cNvSpPr txBox="1"/>
            <p:nvPr/>
          </p:nvSpPr>
          <p:spPr>
            <a:xfrm>
              <a:off x="242277" y="728489"/>
              <a:ext cx="222054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2800" b="1" dirty="0">
                  <a:solidFill>
                    <a:srgbClr val="C00000"/>
                  </a:solidFill>
                </a:rPr>
                <a:t>Introduction</a:t>
              </a:r>
            </a:p>
          </p:txBody>
        </p:sp>
        <p:cxnSp>
          <p:nvCxnSpPr>
            <p:cNvPr id="26" name="Conector recto 25">
              <a:extLst>
                <a:ext uri="{FF2B5EF4-FFF2-40B4-BE49-F238E27FC236}">
                  <a16:creationId xmlns:a16="http://schemas.microsoft.com/office/drawing/2014/main" id="{BBE19D28-FFE2-F0F2-8604-B6D3B7655819}"/>
                </a:ext>
              </a:extLst>
            </p:cNvPr>
            <p:cNvCxnSpPr/>
            <p:nvPr/>
          </p:nvCxnSpPr>
          <p:spPr>
            <a:xfrm>
              <a:off x="0" y="1219200"/>
              <a:ext cx="12192000" cy="0"/>
            </a:xfrm>
            <a:prstGeom prst="line">
              <a:avLst/>
            </a:prstGeom>
            <a:ln>
              <a:solidFill>
                <a:srgbClr val="00206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7" name="Imagen 26">
              <a:extLst>
                <a:ext uri="{FF2B5EF4-FFF2-40B4-BE49-F238E27FC236}">
                  <a16:creationId xmlns:a16="http://schemas.microsoft.com/office/drawing/2014/main" id="{1378A55E-A48A-C54C-366A-89848BFA804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800523" y="709363"/>
              <a:ext cx="1149200" cy="441414"/>
            </a:xfrm>
            <a:prstGeom prst="rect">
              <a:avLst/>
            </a:prstGeom>
          </p:spPr>
        </p:pic>
      </p:grpSp>
      <p:sp>
        <p:nvSpPr>
          <p:cNvPr id="3" name="Marcador de pie de página 3">
            <a:extLst>
              <a:ext uri="{FF2B5EF4-FFF2-40B4-BE49-F238E27FC236}">
                <a16:creationId xmlns:a16="http://schemas.microsoft.com/office/drawing/2014/main" id="{6A51CEC1-DEEC-FFD7-128C-A9C8BE7B354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7533692" y="6426225"/>
            <a:ext cx="4416031" cy="268287"/>
          </a:xfrm>
        </p:spPr>
        <p:txBody>
          <a:bodyPr/>
          <a:lstStyle/>
          <a:p>
            <a:pPr>
              <a:defRPr/>
            </a:pPr>
            <a:r>
              <a:rPr lang="es-ES" dirty="0"/>
              <a:t>Mariem Mallouli </a:t>
            </a:r>
            <a:r>
              <a:rPr lang="de-DE" dirty="0"/>
              <a:t>| 05/07/2024</a:t>
            </a:r>
            <a:r>
              <a:rPr lang="en-GB" dirty="0"/>
              <a:t>| Page 3</a:t>
            </a:r>
          </a:p>
        </p:txBody>
      </p:sp>
      <p:sp>
        <p:nvSpPr>
          <p:cNvPr id="6" name="Título 3">
            <a:extLst>
              <a:ext uri="{FF2B5EF4-FFF2-40B4-BE49-F238E27FC236}">
                <a16:creationId xmlns:a16="http://schemas.microsoft.com/office/drawing/2014/main" id="{58429F24-351C-2EF6-4E73-D53A1A203A5C}"/>
              </a:ext>
            </a:extLst>
          </p:cNvPr>
          <p:cNvSpPr txBox="1">
            <a:spLocks/>
          </p:cNvSpPr>
          <p:nvPr/>
        </p:nvSpPr>
        <p:spPr bwMode="auto">
          <a:xfrm>
            <a:off x="1456031" y="124454"/>
            <a:ext cx="94698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1"/>
                </a:solidFill>
                <a:latin typeface="+mn-lt"/>
                <a:ea typeface="+mj-ea"/>
                <a:cs typeface="Arial" panose="020B0604020202020204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dirty="0">
                <a:solidFill>
                  <a:schemeClr val="tx2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Engineering design of the Cold-trap prototype for LITEC</a:t>
            </a:r>
            <a:endParaRPr lang="es-ES"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7018A20D-667D-C365-328F-DE1B0226B903}"/>
              </a:ext>
            </a:extLst>
          </p:cNvPr>
          <p:cNvSpPr txBox="1"/>
          <p:nvPr/>
        </p:nvSpPr>
        <p:spPr>
          <a:xfrm>
            <a:off x="589387" y="1928284"/>
            <a:ext cx="7044789" cy="37888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dirty="0"/>
              <a:t>The Cold Trap, a critical component of the </a:t>
            </a:r>
            <a:r>
              <a:rPr lang="en-US" dirty="0" err="1">
                <a:solidFill>
                  <a:srgbClr val="FF0000"/>
                </a:solidFill>
              </a:rPr>
              <a:t>LIThium</a:t>
            </a:r>
            <a:r>
              <a:rPr lang="en-US" dirty="0">
                <a:solidFill>
                  <a:srgbClr val="FF0000"/>
                </a:solidFill>
              </a:rPr>
              <a:t> Experimental Circuit (LITEC) </a:t>
            </a:r>
            <a:r>
              <a:rPr lang="en-US" dirty="0"/>
              <a:t>prototype used for purifying lithium. The Cold Trap will reduce the content of non-metallic impurities by precipitation of their compounds with Li.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dirty="0"/>
              <a:t>The objective of Cold trap prototype in LITEC context is to investigate the influence of various working parameters on the efficiency and effectiveness of the trap in precipitating impurities.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dirty="0"/>
              <a:t>The main parameters examined include </a:t>
            </a:r>
            <a:r>
              <a:rPr lang="en-US" dirty="0">
                <a:solidFill>
                  <a:srgbClr val="FF0000"/>
                </a:solidFill>
              </a:rPr>
              <a:t>the working temperature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residence time and metallic mesh configuration</a:t>
            </a:r>
            <a:r>
              <a:rPr lang="en-US" dirty="0"/>
              <a:t>. 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623A462D-7555-40CB-7B37-C86938BACE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00160" y="1788323"/>
            <a:ext cx="3396537" cy="400927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3967224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o 5">
            <a:extLst>
              <a:ext uri="{FF2B5EF4-FFF2-40B4-BE49-F238E27FC236}">
                <a16:creationId xmlns:a16="http://schemas.microsoft.com/office/drawing/2014/main" id="{F69ACB10-B06A-C851-471A-6E716061F2F1}"/>
              </a:ext>
            </a:extLst>
          </p:cNvPr>
          <p:cNvGrpSpPr/>
          <p:nvPr/>
        </p:nvGrpSpPr>
        <p:grpSpPr>
          <a:xfrm>
            <a:off x="900374" y="1398544"/>
            <a:ext cx="10391251" cy="1351323"/>
            <a:chOff x="766863" y="1139262"/>
            <a:chExt cx="10431032" cy="1394534"/>
          </a:xfrm>
        </p:grpSpPr>
        <p:sp>
          <p:nvSpPr>
            <p:cNvPr id="4" name="TextBox 16">
              <a:extLst>
                <a:ext uri="{FF2B5EF4-FFF2-40B4-BE49-F238E27FC236}">
                  <a16:creationId xmlns:a16="http://schemas.microsoft.com/office/drawing/2014/main" id="{B4298176-86FA-4EC7-B9F7-38060188E6D8}"/>
                </a:ext>
              </a:extLst>
            </p:cNvPr>
            <p:cNvSpPr txBox="1"/>
            <p:nvPr/>
          </p:nvSpPr>
          <p:spPr>
            <a:xfrm>
              <a:off x="4515460" y="2151816"/>
              <a:ext cx="2743759" cy="381142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GB" dirty="0"/>
                <a:t>Mechanical Requirements</a:t>
              </a:r>
            </a:p>
          </p:txBody>
        </p:sp>
        <p:sp>
          <p:nvSpPr>
            <p:cNvPr id="5" name="Rechteck 2">
              <a:extLst>
                <a:ext uri="{FF2B5EF4-FFF2-40B4-BE49-F238E27FC236}">
                  <a16:creationId xmlns:a16="http://schemas.microsoft.com/office/drawing/2014/main" id="{900471A1-9DBF-4C8D-9491-42A872BF5EB7}"/>
                </a:ext>
              </a:extLst>
            </p:cNvPr>
            <p:cNvSpPr/>
            <p:nvPr/>
          </p:nvSpPr>
          <p:spPr>
            <a:xfrm>
              <a:off x="766863" y="2135815"/>
              <a:ext cx="3040090" cy="381142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GB" dirty="0"/>
                <a:t>Functional Requirements</a:t>
              </a:r>
              <a:endParaRPr lang="de-DE" dirty="0"/>
            </a:p>
          </p:txBody>
        </p:sp>
        <p:sp>
          <p:nvSpPr>
            <p:cNvPr id="9" name="TextBox 23">
              <a:extLst>
                <a:ext uri="{FF2B5EF4-FFF2-40B4-BE49-F238E27FC236}">
                  <a16:creationId xmlns:a16="http://schemas.microsoft.com/office/drawing/2014/main" id="{2D960D96-C091-439D-8677-85D84053F99D}"/>
                </a:ext>
              </a:extLst>
            </p:cNvPr>
            <p:cNvSpPr txBox="1"/>
            <p:nvPr/>
          </p:nvSpPr>
          <p:spPr>
            <a:xfrm>
              <a:off x="4738891" y="1139262"/>
              <a:ext cx="2352431" cy="369332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dirty="0"/>
                <a:t>Design Requirements</a:t>
              </a:r>
            </a:p>
          </p:txBody>
        </p:sp>
        <p:sp>
          <p:nvSpPr>
            <p:cNvPr id="10" name="TextBox 16">
              <a:extLst>
                <a:ext uri="{FF2B5EF4-FFF2-40B4-BE49-F238E27FC236}">
                  <a16:creationId xmlns:a16="http://schemas.microsoft.com/office/drawing/2014/main" id="{AC56DBDE-0DDA-FBD6-9C7F-C0A602A6DB2D}"/>
                </a:ext>
              </a:extLst>
            </p:cNvPr>
            <p:cNvSpPr txBox="1"/>
            <p:nvPr/>
          </p:nvSpPr>
          <p:spPr>
            <a:xfrm>
              <a:off x="8606982" y="2152654"/>
              <a:ext cx="2590913" cy="381142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GB" dirty="0"/>
                <a:t>Interface Requirements </a:t>
              </a:r>
            </a:p>
          </p:txBody>
        </p:sp>
        <p:cxnSp>
          <p:nvCxnSpPr>
            <p:cNvPr id="15" name="Conector recto de flecha 14">
              <a:extLst>
                <a:ext uri="{FF2B5EF4-FFF2-40B4-BE49-F238E27FC236}">
                  <a16:creationId xmlns:a16="http://schemas.microsoft.com/office/drawing/2014/main" id="{DF8F27AC-9C78-C1E7-20F8-E016A32A730B}"/>
                </a:ext>
              </a:extLst>
            </p:cNvPr>
            <p:cNvCxnSpPr>
              <a:cxnSpLocks/>
              <a:stCxn id="9" idx="2"/>
            </p:cNvCxnSpPr>
            <p:nvPr/>
          </p:nvCxnSpPr>
          <p:spPr>
            <a:xfrm>
              <a:off x="5915106" y="1508594"/>
              <a:ext cx="0" cy="381988"/>
            </a:xfrm>
            <a:prstGeom prst="straightConnector1">
              <a:avLst/>
            </a:prstGeom>
            <a:ln>
              <a:solidFill>
                <a:srgbClr val="C00000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ector recto 16">
              <a:extLst>
                <a:ext uri="{FF2B5EF4-FFF2-40B4-BE49-F238E27FC236}">
                  <a16:creationId xmlns:a16="http://schemas.microsoft.com/office/drawing/2014/main" id="{0BC1D262-CF22-1786-1661-70BCC805F73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794266" y="1860062"/>
              <a:ext cx="4235302" cy="0"/>
            </a:xfrm>
            <a:prstGeom prst="line">
              <a:avLst/>
            </a:prstGeom>
            <a:ln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ector recto 17">
              <a:extLst>
                <a:ext uri="{FF2B5EF4-FFF2-40B4-BE49-F238E27FC236}">
                  <a16:creationId xmlns:a16="http://schemas.microsoft.com/office/drawing/2014/main" id="{16118FB7-A9E2-7761-91B5-3EC994A974F0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029568" y="1860062"/>
              <a:ext cx="3872871" cy="20685"/>
            </a:xfrm>
            <a:prstGeom prst="line">
              <a:avLst/>
            </a:prstGeom>
            <a:ln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ector recto de flecha 19">
              <a:extLst>
                <a:ext uri="{FF2B5EF4-FFF2-40B4-BE49-F238E27FC236}">
                  <a16:creationId xmlns:a16="http://schemas.microsoft.com/office/drawing/2014/main" id="{2416A444-AE3E-58D7-3130-E57AAE32D937}"/>
                </a:ext>
              </a:extLst>
            </p:cNvPr>
            <p:cNvCxnSpPr>
              <a:cxnSpLocks/>
            </p:cNvCxnSpPr>
            <p:nvPr/>
          </p:nvCxnSpPr>
          <p:spPr>
            <a:xfrm>
              <a:off x="1794266" y="1860062"/>
              <a:ext cx="0" cy="275752"/>
            </a:xfrm>
            <a:prstGeom prst="straightConnector1">
              <a:avLst/>
            </a:prstGeom>
            <a:ln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Conector recto de flecha 25">
              <a:extLst>
                <a:ext uri="{FF2B5EF4-FFF2-40B4-BE49-F238E27FC236}">
                  <a16:creationId xmlns:a16="http://schemas.microsoft.com/office/drawing/2014/main" id="{4A966DC5-45A3-0699-32A5-66114B9F5043}"/>
                </a:ext>
              </a:extLst>
            </p:cNvPr>
            <p:cNvCxnSpPr>
              <a:cxnSpLocks/>
            </p:cNvCxnSpPr>
            <p:nvPr/>
          </p:nvCxnSpPr>
          <p:spPr>
            <a:xfrm>
              <a:off x="5915108" y="1860796"/>
              <a:ext cx="0" cy="275019"/>
            </a:xfrm>
            <a:prstGeom prst="straightConnector1">
              <a:avLst/>
            </a:prstGeom>
            <a:ln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ector recto de flecha 27">
              <a:extLst>
                <a:ext uri="{FF2B5EF4-FFF2-40B4-BE49-F238E27FC236}">
                  <a16:creationId xmlns:a16="http://schemas.microsoft.com/office/drawing/2014/main" id="{830417EA-9A2A-DE5E-E602-2C8AA5EF2F1B}"/>
                </a:ext>
              </a:extLst>
            </p:cNvPr>
            <p:cNvCxnSpPr>
              <a:cxnSpLocks/>
            </p:cNvCxnSpPr>
            <p:nvPr/>
          </p:nvCxnSpPr>
          <p:spPr>
            <a:xfrm>
              <a:off x="9890324" y="1860062"/>
              <a:ext cx="0" cy="275019"/>
            </a:xfrm>
            <a:prstGeom prst="straightConnector1">
              <a:avLst/>
            </a:prstGeom>
            <a:ln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Grupo 7">
            <a:extLst>
              <a:ext uri="{FF2B5EF4-FFF2-40B4-BE49-F238E27FC236}">
                <a16:creationId xmlns:a16="http://schemas.microsoft.com/office/drawing/2014/main" id="{A1E893AD-8761-E825-2904-25BA6F211768}"/>
              </a:ext>
            </a:extLst>
          </p:cNvPr>
          <p:cNvGrpSpPr/>
          <p:nvPr/>
        </p:nvGrpSpPr>
        <p:grpSpPr>
          <a:xfrm>
            <a:off x="0" y="709363"/>
            <a:ext cx="12192000" cy="542346"/>
            <a:chOff x="0" y="709363"/>
            <a:chExt cx="12192000" cy="542346"/>
          </a:xfrm>
        </p:grpSpPr>
        <p:sp>
          <p:nvSpPr>
            <p:cNvPr id="11" name="CuadroTexto 10">
              <a:extLst>
                <a:ext uri="{FF2B5EF4-FFF2-40B4-BE49-F238E27FC236}">
                  <a16:creationId xmlns:a16="http://schemas.microsoft.com/office/drawing/2014/main" id="{89EFE2A9-A955-7796-1CDF-BB4181C3D8FD}"/>
                </a:ext>
              </a:extLst>
            </p:cNvPr>
            <p:cNvSpPr txBox="1"/>
            <p:nvPr/>
          </p:nvSpPr>
          <p:spPr>
            <a:xfrm>
              <a:off x="242277" y="728489"/>
              <a:ext cx="38404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2800" b="1" dirty="0">
                  <a:solidFill>
                    <a:srgbClr val="C00000"/>
                  </a:solidFill>
                </a:rPr>
                <a:t>Design Requirements</a:t>
              </a:r>
            </a:p>
          </p:txBody>
        </p:sp>
        <p:cxnSp>
          <p:nvCxnSpPr>
            <p:cNvPr id="14" name="Conector recto 13">
              <a:extLst>
                <a:ext uri="{FF2B5EF4-FFF2-40B4-BE49-F238E27FC236}">
                  <a16:creationId xmlns:a16="http://schemas.microsoft.com/office/drawing/2014/main" id="{20670D35-EA36-70FD-6C81-DDE9F4AD2D1E}"/>
                </a:ext>
              </a:extLst>
            </p:cNvPr>
            <p:cNvCxnSpPr/>
            <p:nvPr/>
          </p:nvCxnSpPr>
          <p:spPr>
            <a:xfrm>
              <a:off x="0" y="1219200"/>
              <a:ext cx="12192000" cy="0"/>
            </a:xfrm>
            <a:prstGeom prst="line">
              <a:avLst/>
            </a:prstGeom>
            <a:ln>
              <a:solidFill>
                <a:srgbClr val="00206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6" name="Imagen 15">
              <a:extLst>
                <a:ext uri="{FF2B5EF4-FFF2-40B4-BE49-F238E27FC236}">
                  <a16:creationId xmlns:a16="http://schemas.microsoft.com/office/drawing/2014/main" id="{9732D523-97E1-9F9D-BEB4-5BB8F5AA17A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800523" y="709363"/>
              <a:ext cx="1149200" cy="441414"/>
            </a:xfrm>
            <a:prstGeom prst="rect">
              <a:avLst/>
            </a:prstGeom>
          </p:spPr>
        </p:pic>
      </p:grpSp>
      <p:sp>
        <p:nvSpPr>
          <p:cNvPr id="3" name="Marcador de pie de página 3">
            <a:extLst>
              <a:ext uri="{FF2B5EF4-FFF2-40B4-BE49-F238E27FC236}">
                <a16:creationId xmlns:a16="http://schemas.microsoft.com/office/drawing/2014/main" id="{4BA79313-A8DC-56AA-93EB-3563218A5AD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7533692" y="6480048"/>
            <a:ext cx="4416031" cy="268287"/>
          </a:xfrm>
        </p:spPr>
        <p:txBody>
          <a:bodyPr/>
          <a:lstStyle/>
          <a:p>
            <a:pPr>
              <a:defRPr/>
            </a:pPr>
            <a:r>
              <a:rPr lang="es-ES" dirty="0"/>
              <a:t>Mariem Mallouli </a:t>
            </a:r>
            <a:r>
              <a:rPr lang="de-DE" dirty="0"/>
              <a:t>| 05/07/2024</a:t>
            </a:r>
            <a:r>
              <a:rPr lang="en-GB" dirty="0"/>
              <a:t>| Page 4</a:t>
            </a:r>
          </a:p>
        </p:txBody>
      </p:sp>
      <p:pic>
        <p:nvPicPr>
          <p:cNvPr id="24" name="Imagen 23">
            <a:extLst>
              <a:ext uri="{FF2B5EF4-FFF2-40B4-BE49-F238E27FC236}">
                <a16:creationId xmlns:a16="http://schemas.microsoft.com/office/drawing/2014/main" id="{B9138C24-5954-3C78-E62E-B97D79EADA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6444" y="2872926"/>
            <a:ext cx="3456356" cy="3776129"/>
          </a:xfrm>
          <a:prstGeom prst="rect">
            <a:avLst/>
          </a:prstGeom>
          <a:ln>
            <a:solidFill>
              <a:schemeClr val="tx2"/>
            </a:solidFill>
          </a:ln>
        </p:spPr>
      </p:pic>
      <p:pic>
        <p:nvPicPr>
          <p:cNvPr id="38" name="Imagen 37">
            <a:extLst>
              <a:ext uri="{FF2B5EF4-FFF2-40B4-BE49-F238E27FC236}">
                <a16:creationId xmlns:a16="http://schemas.microsoft.com/office/drawing/2014/main" id="{A24F39AC-9FE2-A6F9-768A-75CBA16BDD5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67822" y="2872926"/>
            <a:ext cx="3456356" cy="3223790"/>
          </a:xfrm>
          <a:prstGeom prst="rect">
            <a:avLst/>
          </a:prstGeom>
          <a:solidFill>
            <a:schemeClr val="accent2"/>
          </a:solidFill>
          <a:ln>
            <a:solidFill>
              <a:schemeClr val="tx2"/>
            </a:solidFill>
          </a:ln>
        </p:spPr>
      </p:pic>
      <p:sp>
        <p:nvSpPr>
          <p:cNvPr id="40" name="Título 3">
            <a:extLst>
              <a:ext uri="{FF2B5EF4-FFF2-40B4-BE49-F238E27FC236}">
                <a16:creationId xmlns:a16="http://schemas.microsoft.com/office/drawing/2014/main" id="{6296865B-8D07-D3B8-7FB6-32941B82FBC6}"/>
              </a:ext>
            </a:extLst>
          </p:cNvPr>
          <p:cNvSpPr txBox="1">
            <a:spLocks/>
          </p:cNvSpPr>
          <p:nvPr/>
        </p:nvSpPr>
        <p:spPr bwMode="auto">
          <a:xfrm>
            <a:off x="1456031" y="124454"/>
            <a:ext cx="94698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1"/>
                </a:solidFill>
                <a:latin typeface="+mn-lt"/>
                <a:ea typeface="+mj-ea"/>
                <a:cs typeface="Arial" panose="020B0604020202020204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dirty="0">
                <a:solidFill>
                  <a:schemeClr val="tx2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Engineering design of the Cold-trap prototype for LITEC</a:t>
            </a:r>
            <a:endParaRPr lang="es-ES" dirty="0"/>
          </a:p>
        </p:txBody>
      </p:sp>
      <p:pic>
        <p:nvPicPr>
          <p:cNvPr id="45" name="Imagen 44">
            <a:extLst>
              <a:ext uri="{FF2B5EF4-FFF2-40B4-BE49-F238E27FC236}">
                <a16:creationId xmlns:a16="http://schemas.microsoft.com/office/drawing/2014/main" id="{A9161D59-6B50-57B1-4E25-DF9501B0FBE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30514" y="2872926"/>
            <a:ext cx="3141190" cy="3411982"/>
          </a:xfrm>
          <a:prstGeom prst="rect">
            <a:avLst/>
          </a:prstGeom>
          <a:ln>
            <a:solidFill>
              <a:schemeClr val="tx2"/>
            </a:solidFill>
          </a:ln>
        </p:spPr>
      </p:pic>
    </p:spTree>
    <p:extLst>
      <p:ext uri="{BB962C8B-B14F-4D97-AF65-F5344CB8AC3E}">
        <p14:creationId xmlns:p14="http://schemas.microsoft.com/office/powerpoint/2010/main" val="35767049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upo 17">
            <a:extLst>
              <a:ext uri="{FF2B5EF4-FFF2-40B4-BE49-F238E27FC236}">
                <a16:creationId xmlns:a16="http://schemas.microsoft.com/office/drawing/2014/main" id="{2ABCEACF-DF70-5884-A8B0-A6A6BB060708}"/>
              </a:ext>
            </a:extLst>
          </p:cNvPr>
          <p:cNvGrpSpPr/>
          <p:nvPr/>
        </p:nvGrpSpPr>
        <p:grpSpPr>
          <a:xfrm>
            <a:off x="0" y="709363"/>
            <a:ext cx="12192000" cy="523220"/>
            <a:chOff x="0" y="709363"/>
            <a:chExt cx="12192000" cy="523220"/>
          </a:xfrm>
        </p:grpSpPr>
        <p:sp>
          <p:nvSpPr>
            <p:cNvPr id="22" name="CuadroTexto 21">
              <a:extLst>
                <a:ext uri="{FF2B5EF4-FFF2-40B4-BE49-F238E27FC236}">
                  <a16:creationId xmlns:a16="http://schemas.microsoft.com/office/drawing/2014/main" id="{84F04D9A-960C-1CDD-6B9D-CC7F706CE563}"/>
                </a:ext>
              </a:extLst>
            </p:cNvPr>
            <p:cNvSpPr txBox="1"/>
            <p:nvPr/>
          </p:nvSpPr>
          <p:spPr>
            <a:xfrm>
              <a:off x="242277" y="709363"/>
              <a:ext cx="43688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2800" b="1" dirty="0">
                  <a:solidFill>
                    <a:srgbClr val="C00000"/>
                  </a:solidFill>
                </a:rPr>
                <a:t> Design Description</a:t>
              </a:r>
            </a:p>
          </p:txBody>
        </p:sp>
        <p:cxnSp>
          <p:nvCxnSpPr>
            <p:cNvPr id="23" name="Conector recto 22">
              <a:extLst>
                <a:ext uri="{FF2B5EF4-FFF2-40B4-BE49-F238E27FC236}">
                  <a16:creationId xmlns:a16="http://schemas.microsoft.com/office/drawing/2014/main" id="{9D4C448C-5F5E-E38A-15FF-246E6DCA9971}"/>
                </a:ext>
              </a:extLst>
            </p:cNvPr>
            <p:cNvCxnSpPr/>
            <p:nvPr/>
          </p:nvCxnSpPr>
          <p:spPr>
            <a:xfrm>
              <a:off x="0" y="1219200"/>
              <a:ext cx="12192000" cy="0"/>
            </a:xfrm>
            <a:prstGeom prst="line">
              <a:avLst/>
            </a:prstGeom>
            <a:ln>
              <a:solidFill>
                <a:srgbClr val="00206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4" name="Imagen 23">
              <a:extLst>
                <a:ext uri="{FF2B5EF4-FFF2-40B4-BE49-F238E27FC236}">
                  <a16:creationId xmlns:a16="http://schemas.microsoft.com/office/drawing/2014/main" id="{A70F1438-9BEF-1223-C226-F92F87239A0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800523" y="709363"/>
              <a:ext cx="1149200" cy="441414"/>
            </a:xfrm>
            <a:prstGeom prst="rect">
              <a:avLst/>
            </a:prstGeom>
          </p:spPr>
        </p:pic>
      </p:grp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871A0FC7-4711-703E-CED0-FCC487BEB80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7533692" y="6426225"/>
            <a:ext cx="4416031" cy="268287"/>
          </a:xfrm>
        </p:spPr>
        <p:txBody>
          <a:bodyPr/>
          <a:lstStyle/>
          <a:p>
            <a:pPr>
              <a:defRPr/>
            </a:pPr>
            <a:r>
              <a:rPr lang="es-ES" dirty="0"/>
              <a:t>Mariem Mallouli </a:t>
            </a:r>
            <a:r>
              <a:rPr lang="de-DE" dirty="0"/>
              <a:t>| 05/07/2024</a:t>
            </a:r>
            <a:r>
              <a:rPr lang="en-GB" dirty="0"/>
              <a:t>| Page 4</a:t>
            </a:r>
          </a:p>
        </p:txBody>
      </p:sp>
      <p:sp>
        <p:nvSpPr>
          <p:cNvPr id="17" name="Título 3">
            <a:extLst>
              <a:ext uri="{FF2B5EF4-FFF2-40B4-BE49-F238E27FC236}">
                <a16:creationId xmlns:a16="http://schemas.microsoft.com/office/drawing/2014/main" id="{3EA55FB7-320C-EB0A-1C8F-A546395C8A5A}"/>
              </a:ext>
            </a:extLst>
          </p:cNvPr>
          <p:cNvSpPr txBox="1">
            <a:spLocks/>
          </p:cNvSpPr>
          <p:nvPr/>
        </p:nvSpPr>
        <p:spPr bwMode="auto">
          <a:xfrm>
            <a:off x="1456031" y="124454"/>
            <a:ext cx="94698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1"/>
                </a:solidFill>
                <a:latin typeface="+mn-lt"/>
                <a:ea typeface="+mj-ea"/>
                <a:cs typeface="Arial" panose="020B0604020202020204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dirty="0">
                <a:solidFill>
                  <a:schemeClr val="tx2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Engineering design of the Cold-trap prototype for LITEC</a:t>
            </a:r>
            <a:endParaRPr lang="es-ES" dirty="0"/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A0927156-1D79-038D-786B-D0FB7B0C6DD2}"/>
              </a:ext>
            </a:extLst>
          </p:cNvPr>
          <p:cNvSpPr txBox="1"/>
          <p:nvPr/>
        </p:nvSpPr>
        <p:spPr>
          <a:xfrm>
            <a:off x="242277" y="1533862"/>
            <a:ext cx="7619023" cy="4447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A main body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constituted by the cover, the cylindrical body, and the flange.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Filter Lock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inserted in the Cold Trap after the filter and its function is to limit the vertical movement of the filter. 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The Gasket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that will ensure the tightness of the assembly.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The supporting ring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holds the equipment, the underside of the flange rests on the ring and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four  Legs HEB100 profiles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are welded to the underside of the ring to connect it to the floor.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The upper cover and flange are held together by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24 M16 bolts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The flange is connected to the support ring by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8 M16 bolts. </a:t>
            </a:r>
          </a:p>
        </p:txBody>
      </p:sp>
      <p:pic>
        <p:nvPicPr>
          <p:cNvPr id="21" name="Imagen 20">
            <a:extLst>
              <a:ext uri="{FF2B5EF4-FFF2-40B4-BE49-F238E27FC236}">
                <a16:creationId xmlns:a16="http://schemas.microsoft.com/office/drawing/2014/main" id="{C608DB33-9EA7-B673-19D7-E03F4E7D09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61300" y="1856747"/>
            <a:ext cx="4293062" cy="4000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83952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upo 17">
            <a:extLst>
              <a:ext uri="{FF2B5EF4-FFF2-40B4-BE49-F238E27FC236}">
                <a16:creationId xmlns:a16="http://schemas.microsoft.com/office/drawing/2014/main" id="{2ABCEACF-DF70-5884-A8B0-A6A6BB060708}"/>
              </a:ext>
            </a:extLst>
          </p:cNvPr>
          <p:cNvGrpSpPr/>
          <p:nvPr/>
        </p:nvGrpSpPr>
        <p:grpSpPr>
          <a:xfrm>
            <a:off x="0" y="709363"/>
            <a:ext cx="12192000" cy="523220"/>
            <a:chOff x="0" y="709363"/>
            <a:chExt cx="12192000" cy="523220"/>
          </a:xfrm>
        </p:grpSpPr>
        <p:sp>
          <p:nvSpPr>
            <p:cNvPr id="22" name="CuadroTexto 21">
              <a:extLst>
                <a:ext uri="{FF2B5EF4-FFF2-40B4-BE49-F238E27FC236}">
                  <a16:creationId xmlns:a16="http://schemas.microsoft.com/office/drawing/2014/main" id="{84F04D9A-960C-1CDD-6B9D-CC7F706CE563}"/>
                </a:ext>
              </a:extLst>
            </p:cNvPr>
            <p:cNvSpPr txBox="1"/>
            <p:nvPr/>
          </p:nvSpPr>
          <p:spPr>
            <a:xfrm>
              <a:off x="242276" y="709363"/>
              <a:ext cx="767897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2800" b="1" dirty="0" err="1">
                  <a:solidFill>
                    <a:srgbClr val="C00000"/>
                  </a:solidFill>
                </a:rPr>
                <a:t>Assembly</a:t>
              </a:r>
              <a:r>
                <a:rPr lang="es-ES" sz="2800" b="1" dirty="0">
                  <a:solidFill>
                    <a:srgbClr val="C00000"/>
                  </a:solidFill>
                </a:rPr>
                <a:t> </a:t>
              </a:r>
              <a:r>
                <a:rPr lang="es-ES" sz="2800" b="1" dirty="0" err="1">
                  <a:solidFill>
                    <a:srgbClr val="C00000"/>
                  </a:solidFill>
                </a:rPr>
                <a:t>Process</a:t>
              </a:r>
              <a:r>
                <a:rPr lang="es-ES" sz="2800" b="1" dirty="0">
                  <a:solidFill>
                    <a:srgbClr val="C00000"/>
                  </a:solidFill>
                </a:rPr>
                <a:t> </a:t>
              </a:r>
            </a:p>
          </p:txBody>
        </p:sp>
        <p:cxnSp>
          <p:nvCxnSpPr>
            <p:cNvPr id="23" name="Conector recto 22">
              <a:extLst>
                <a:ext uri="{FF2B5EF4-FFF2-40B4-BE49-F238E27FC236}">
                  <a16:creationId xmlns:a16="http://schemas.microsoft.com/office/drawing/2014/main" id="{9D4C448C-5F5E-E38A-15FF-246E6DCA9971}"/>
                </a:ext>
              </a:extLst>
            </p:cNvPr>
            <p:cNvCxnSpPr/>
            <p:nvPr/>
          </p:nvCxnSpPr>
          <p:spPr>
            <a:xfrm>
              <a:off x="0" y="1219200"/>
              <a:ext cx="12192000" cy="0"/>
            </a:xfrm>
            <a:prstGeom prst="line">
              <a:avLst/>
            </a:prstGeom>
            <a:ln>
              <a:solidFill>
                <a:srgbClr val="00206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4" name="Imagen 23">
              <a:extLst>
                <a:ext uri="{FF2B5EF4-FFF2-40B4-BE49-F238E27FC236}">
                  <a16:creationId xmlns:a16="http://schemas.microsoft.com/office/drawing/2014/main" id="{A70F1438-9BEF-1223-C226-F92F87239A0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800523" y="709363"/>
              <a:ext cx="1149200" cy="441414"/>
            </a:xfrm>
            <a:prstGeom prst="rect">
              <a:avLst/>
            </a:prstGeom>
          </p:spPr>
        </p:pic>
      </p:grp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871A0FC7-4711-703E-CED0-FCC487BEB80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7533692" y="6426225"/>
            <a:ext cx="4416031" cy="268287"/>
          </a:xfrm>
        </p:spPr>
        <p:txBody>
          <a:bodyPr/>
          <a:lstStyle/>
          <a:p>
            <a:pPr>
              <a:defRPr/>
            </a:pPr>
            <a:r>
              <a:rPr lang="es-ES" dirty="0"/>
              <a:t>Mariem Mallouli </a:t>
            </a:r>
            <a:r>
              <a:rPr lang="de-DE" dirty="0"/>
              <a:t>| 05/07/2024</a:t>
            </a:r>
            <a:r>
              <a:rPr lang="en-GB" dirty="0"/>
              <a:t>| Page 5</a:t>
            </a:r>
          </a:p>
        </p:txBody>
      </p:sp>
      <p:sp>
        <p:nvSpPr>
          <p:cNvPr id="5" name="Título 3">
            <a:extLst>
              <a:ext uri="{FF2B5EF4-FFF2-40B4-BE49-F238E27FC236}">
                <a16:creationId xmlns:a16="http://schemas.microsoft.com/office/drawing/2014/main" id="{4184C8A0-B226-D4CC-B8C0-06EBA121130E}"/>
              </a:ext>
            </a:extLst>
          </p:cNvPr>
          <p:cNvSpPr txBox="1">
            <a:spLocks/>
          </p:cNvSpPr>
          <p:nvPr/>
        </p:nvSpPr>
        <p:spPr bwMode="auto">
          <a:xfrm>
            <a:off x="1456031" y="124454"/>
            <a:ext cx="94698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1"/>
                </a:solidFill>
                <a:latin typeface="+mn-lt"/>
                <a:ea typeface="+mj-ea"/>
                <a:cs typeface="Arial" panose="020B0604020202020204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dirty="0">
                <a:solidFill>
                  <a:schemeClr val="tx2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Engineering design of the Cold-trap prototype for LITEC</a:t>
            </a:r>
            <a:endParaRPr lang="es-ES"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3BDAE7D8-3751-FCF4-A422-34567465DDB3}"/>
              </a:ext>
            </a:extLst>
          </p:cNvPr>
          <p:cNvSpPr txBox="1"/>
          <p:nvPr/>
        </p:nvSpPr>
        <p:spPr>
          <a:xfrm>
            <a:off x="242277" y="1546963"/>
            <a:ext cx="8965224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The assembly of the Cold Trap involves several steps to ensure proper installation and functionality:</a:t>
            </a:r>
          </a:p>
          <a:p>
            <a:endParaRPr lang="en-GB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800100" lvl="1" indent="-342900">
              <a:lnSpc>
                <a:spcPct val="150000"/>
              </a:lnSpc>
              <a:buAutoNum type="arabicPeriod"/>
            </a:pPr>
            <a:r>
              <a:rPr lang="en-GB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Install the supporting ring</a:t>
            </a:r>
            <a:r>
              <a:rPr lang="en-GB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: fix the anchor plates to the building and place the support on top, then     weld the beams to the anchor plates.</a:t>
            </a:r>
          </a:p>
          <a:p>
            <a:pPr marL="800100" lvl="1" indent="-342900">
              <a:lnSpc>
                <a:spcPct val="150000"/>
              </a:lnSpc>
              <a:buAutoNum type="arabicPeriod"/>
            </a:pPr>
            <a:r>
              <a:rPr lang="es-ES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Position the Cold Trap: </a:t>
            </a:r>
            <a:r>
              <a:rPr lang="en-GB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Using the lifting equipment, carefully lift the Cold Trap and introduce it into the supporting ring. </a:t>
            </a:r>
          </a:p>
          <a:p>
            <a:pPr marL="800100" lvl="1" indent="-342900">
              <a:lnSpc>
                <a:spcPct val="150000"/>
              </a:lnSpc>
              <a:buAutoNum type="arabicPeriod"/>
            </a:pPr>
            <a:r>
              <a:rPr lang="en-US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Bolt tightening and torque checking</a:t>
            </a:r>
          </a:p>
          <a:p>
            <a:pPr marL="800100" lvl="1" indent="-342900">
              <a:lnSpc>
                <a:spcPct val="150000"/>
              </a:lnSpc>
              <a:buAutoNum type="arabicPeriod"/>
            </a:pPr>
            <a:r>
              <a:rPr lang="es-ES" b="1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Inspection</a:t>
            </a:r>
            <a:r>
              <a:rPr lang="es-ES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and </a:t>
            </a:r>
            <a:r>
              <a:rPr lang="es-ES" b="1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Quality</a:t>
            </a:r>
            <a:r>
              <a:rPr lang="es-ES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s-ES" b="1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Check</a:t>
            </a:r>
            <a:endParaRPr lang="es-ES" b="1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r>
              <a:rPr lang="en-GB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endParaRPr lang="es-ES" sz="1800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endParaRPr lang="en-GB" sz="1800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endParaRPr lang="es-ES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E67C84F5-5916-4AB3-F962-E4FC29B515A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111" t="5990" r="12107"/>
          <a:stretch/>
        </p:blipFill>
        <p:spPr>
          <a:xfrm>
            <a:off x="9385301" y="1989399"/>
            <a:ext cx="2503516" cy="386749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1933150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upo 17">
            <a:extLst>
              <a:ext uri="{FF2B5EF4-FFF2-40B4-BE49-F238E27FC236}">
                <a16:creationId xmlns:a16="http://schemas.microsoft.com/office/drawing/2014/main" id="{2ABCEACF-DF70-5884-A8B0-A6A6BB060708}"/>
              </a:ext>
            </a:extLst>
          </p:cNvPr>
          <p:cNvGrpSpPr/>
          <p:nvPr/>
        </p:nvGrpSpPr>
        <p:grpSpPr>
          <a:xfrm>
            <a:off x="0" y="709363"/>
            <a:ext cx="12192000" cy="509837"/>
            <a:chOff x="0" y="709363"/>
            <a:chExt cx="12192000" cy="509837"/>
          </a:xfrm>
        </p:grpSpPr>
        <p:cxnSp>
          <p:nvCxnSpPr>
            <p:cNvPr id="23" name="Conector recto 22">
              <a:extLst>
                <a:ext uri="{FF2B5EF4-FFF2-40B4-BE49-F238E27FC236}">
                  <a16:creationId xmlns:a16="http://schemas.microsoft.com/office/drawing/2014/main" id="{9D4C448C-5F5E-E38A-15FF-246E6DCA9971}"/>
                </a:ext>
              </a:extLst>
            </p:cNvPr>
            <p:cNvCxnSpPr/>
            <p:nvPr/>
          </p:nvCxnSpPr>
          <p:spPr>
            <a:xfrm>
              <a:off x="0" y="1219200"/>
              <a:ext cx="12192000" cy="0"/>
            </a:xfrm>
            <a:prstGeom prst="line">
              <a:avLst/>
            </a:prstGeom>
            <a:ln>
              <a:solidFill>
                <a:srgbClr val="00206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4" name="Imagen 23">
              <a:extLst>
                <a:ext uri="{FF2B5EF4-FFF2-40B4-BE49-F238E27FC236}">
                  <a16:creationId xmlns:a16="http://schemas.microsoft.com/office/drawing/2014/main" id="{A70F1438-9BEF-1223-C226-F92F87239A0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800523" y="709363"/>
              <a:ext cx="1149200" cy="441414"/>
            </a:xfrm>
            <a:prstGeom prst="rect">
              <a:avLst/>
            </a:prstGeom>
          </p:spPr>
        </p:pic>
      </p:grp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871A0FC7-4711-703E-CED0-FCC487BEB80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7533692" y="6426225"/>
            <a:ext cx="4416031" cy="268287"/>
          </a:xfrm>
        </p:spPr>
        <p:txBody>
          <a:bodyPr/>
          <a:lstStyle/>
          <a:p>
            <a:pPr>
              <a:defRPr/>
            </a:pPr>
            <a:r>
              <a:rPr lang="es-ES" dirty="0"/>
              <a:t>Mariem Mallouli </a:t>
            </a:r>
            <a:r>
              <a:rPr lang="de-DE" dirty="0"/>
              <a:t>| 05/07/2024</a:t>
            </a:r>
            <a:r>
              <a:rPr lang="en-GB" dirty="0"/>
              <a:t>| Page 6</a:t>
            </a:r>
          </a:p>
        </p:txBody>
      </p:sp>
      <p:sp>
        <p:nvSpPr>
          <p:cNvPr id="5" name="Título 3">
            <a:extLst>
              <a:ext uri="{FF2B5EF4-FFF2-40B4-BE49-F238E27FC236}">
                <a16:creationId xmlns:a16="http://schemas.microsoft.com/office/drawing/2014/main" id="{4184C8A0-B226-D4CC-B8C0-06EBA121130E}"/>
              </a:ext>
            </a:extLst>
          </p:cNvPr>
          <p:cNvSpPr txBox="1">
            <a:spLocks/>
          </p:cNvSpPr>
          <p:nvPr/>
        </p:nvSpPr>
        <p:spPr bwMode="auto">
          <a:xfrm>
            <a:off x="1456031" y="124454"/>
            <a:ext cx="94698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1"/>
                </a:solidFill>
                <a:latin typeface="+mn-lt"/>
                <a:ea typeface="+mj-ea"/>
                <a:cs typeface="Arial" panose="020B0604020202020204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dirty="0">
                <a:solidFill>
                  <a:schemeClr val="tx2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Engineering design of the Cold-trap prototype for LITEC</a:t>
            </a:r>
            <a:endParaRPr lang="es-ES" dirty="0"/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972A216E-E581-94D9-B57E-58520F25C329}"/>
              </a:ext>
            </a:extLst>
          </p:cNvPr>
          <p:cNvGrpSpPr/>
          <p:nvPr/>
        </p:nvGrpSpPr>
        <p:grpSpPr>
          <a:xfrm>
            <a:off x="0" y="709363"/>
            <a:ext cx="12192000" cy="523220"/>
            <a:chOff x="0" y="709363"/>
            <a:chExt cx="12192000" cy="523220"/>
          </a:xfrm>
        </p:grpSpPr>
        <p:sp>
          <p:nvSpPr>
            <p:cNvPr id="3" name="CuadroTexto 2">
              <a:extLst>
                <a:ext uri="{FF2B5EF4-FFF2-40B4-BE49-F238E27FC236}">
                  <a16:creationId xmlns:a16="http://schemas.microsoft.com/office/drawing/2014/main" id="{EAD7E340-FD58-B295-9248-F0B84696FE43}"/>
                </a:ext>
              </a:extLst>
            </p:cNvPr>
            <p:cNvSpPr txBox="1"/>
            <p:nvPr/>
          </p:nvSpPr>
          <p:spPr>
            <a:xfrm>
              <a:off x="242276" y="709363"/>
              <a:ext cx="767897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2800" b="1" dirty="0">
                  <a:solidFill>
                    <a:srgbClr val="C00000"/>
                  </a:solidFill>
                </a:rPr>
                <a:t>Prelimanary Calculations</a:t>
              </a:r>
            </a:p>
          </p:txBody>
        </p:sp>
        <p:cxnSp>
          <p:nvCxnSpPr>
            <p:cNvPr id="6" name="Conector recto 5">
              <a:extLst>
                <a:ext uri="{FF2B5EF4-FFF2-40B4-BE49-F238E27FC236}">
                  <a16:creationId xmlns:a16="http://schemas.microsoft.com/office/drawing/2014/main" id="{6207ECC2-B2A4-6746-A84A-C9DAD5C604D2}"/>
                </a:ext>
              </a:extLst>
            </p:cNvPr>
            <p:cNvCxnSpPr/>
            <p:nvPr/>
          </p:nvCxnSpPr>
          <p:spPr>
            <a:xfrm>
              <a:off x="0" y="1219200"/>
              <a:ext cx="12192000" cy="0"/>
            </a:xfrm>
            <a:prstGeom prst="line">
              <a:avLst/>
            </a:prstGeom>
            <a:ln>
              <a:solidFill>
                <a:srgbClr val="00206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04987884-017F-75A9-2C27-25BCFDA43F9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800523" y="709363"/>
              <a:ext cx="1149200" cy="441414"/>
            </a:xfrm>
            <a:prstGeom prst="rect">
              <a:avLst/>
            </a:prstGeom>
          </p:spPr>
        </p:pic>
      </p:grpSp>
      <p:sp>
        <p:nvSpPr>
          <p:cNvPr id="10" name="CuadroTexto 9">
            <a:extLst>
              <a:ext uri="{FF2B5EF4-FFF2-40B4-BE49-F238E27FC236}">
                <a16:creationId xmlns:a16="http://schemas.microsoft.com/office/drawing/2014/main" id="{90793EA4-B6DB-E3A6-5CBA-0D58DA63583F}"/>
              </a:ext>
            </a:extLst>
          </p:cNvPr>
          <p:cNvSpPr txBox="1"/>
          <p:nvPr/>
        </p:nvSpPr>
        <p:spPr>
          <a:xfrm>
            <a:off x="-220980" y="1248532"/>
            <a:ext cx="6101080" cy="4160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just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GB" sz="1600" b="1" u="sng" cap="all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Filter Performance</a:t>
            </a:r>
            <a:endParaRPr lang="es-ES" sz="1600" b="1" u="sng" cap="all" dirty="0">
              <a:solidFill>
                <a:srgbClr val="0070C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93E190C8-207A-5B37-1016-C6700CAAD3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64809" y="2242317"/>
            <a:ext cx="2616054" cy="396755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" name="Rectangle 1">
            <a:extLst>
              <a:ext uri="{FF2B5EF4-FFF2-40B4-BE49-F238E27FC236}">
                <a16:creationId xmlns:a16="http://schemas.microsoft.com/office/drawing/2014/main" id="{1647B31E-3423-1ED0-4C48-C67AC31C2B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2276" y="2437858"/>
            <a:ext cx="8560361" cy="7853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indent="-28575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kumimoji="0" lang="en-GB" altLang="es-E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selected type of filter consists of several cylindrical discs, stacked on top of each other and encased in a sleeve and Each of these discs contains a wire mesh. </a:t>
            </a: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D0D84917-2625-1118-7C72-DA47DCA25A6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29857" y="3491059"/>
            <a:ext cx="5506594" cy="166236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7" name="CuadroTexto 16">
            <a:extLst>
              <a:ext uri="{FF2B5EF4-FFF2-40B4-BE49-F238E27FC236}">
                <a16:creationId xmlns:a16="http://schemas.microsoft.com/office/drawing/2014/main" id="{D5AE8568-BABD-854E-865D-8F10796F4EF6}"/>
              </a:ext>
            </a:extLst>
          </p:cNvPr>
          <p:cNvSpPr txBox="1"/>
          <p:nvPr/>
        </p:nvSpPr>
        <p:spPr>
          <a:xfrm>
            <a:off x="2989580" y="5118683"/>
            <a:ext cx="621284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600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Disk proposed by </a:t>
            </a:r>
            <a:r>
              <a:rPr lang="en-GB" sz="1600" dirty="0" err="1">
                <a:solidFill>
                  <a:srgbClr val="0070C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Haver&amp;Boecker</a:t>
            </a:r>
            <a:endParaRPr lang="es-ES" sz="1600" dirty="0">
              <a:solidFill>
                <a:srgbClr val="0070C0"/>
              </a:solidFill>
            </a:endParaRP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1E6F4FB3-C5CA-5EAF-59F8-DD4CF2825BFE}"/>
              </a:ext>
            </a:extLst>
          </p:cNvPr>
          <p:cNvSpPr txBox="1"/>
          <p:nvPr/>
        </p:nvSpPr>
        <p:spPr>
          <a:xfrm>
            <a:off x="341167" y="5624192"/>
            <a:ext cx="94005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GB" sz="16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The crystallisation surface and the Lithium volume will depend on the number of disks</a:t>
            </a: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.</a:t>
            </a:r>
            <a:endParaRPr lang="es-ES" dirty="0"/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18FF53D8-9FF8-B069-37DE-60A740BCFEF0}"/>
              </a:ext>
            </a:extLst>
          </p:cNvPr>
          <p:cNvSpPr txBox="1"/>
          <p:nvPr/>
        </p:nvSpPr>
        <p:spPr>
          <a:xfrm>
            <a:off x="337038" y="6148637"/>
            <a:ext cx="865891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GB" sz="16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To obtain the desired </a:t>
            </a:r>
            <a:r>
              <a:rPr lang="en-GB" sz="1600" dirty="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crystallization surface (54.65 m</a:t>
            </a:r>
            <a:r>
              <a:rPr lang="en-GB" sz="1600" baseline="30000" dirty="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2</a:t>
            </a:r>
            <a:r>
              <a:rPr lang="en-GB" sz="1600" dirty="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)</a:t>
            </a:r>
            <a:r>
              <a:rPr lang="en-GB" sz="16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GB" sz="16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125 disks </a:t>
            </a:r>
            <a:r>
              <a:rPr lang="en-GB" sz="16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are required</a:t>
            </a:r>
            <a:endParaRPr lang="es-ES" sz="1600" dirty="0"/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10F74910-2F00-593F-EA3D-2397991BE557}"/>
              </a:ext>
            </a:extLst>
          </p:cNvPr>
          <p:cNvSpPr txBox="1"/>
          <p:nvPr/>
        </p:nvSpPr>
        <p:spPr>
          <a:xfrm>
            <a:off x="242276" y="1704572"/>
            <a:ext cx="8391500" cy="7853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solid precipitation and retention can be improved by employing a stainless-steel wire mesh inside the Cold Trap as a packing material. </a:t>
            </a: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48840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upo 17">
            <a:extLst>
              <a:ext uri="{FF2B5EF4-FFF2-40B4-BE49-F238E27FC236}">
                <a16:creationId xmlns:a16="http://schemas.microsoft.com/office/drawing/2014/main" id="{2ABCEACF-DF70-5884-A8B0-A6A6BB060708}"/>
              </a:ext>
            </a:extLst>
          </p:cNvPr>
          <p:cNvGrpSpPr/>
          <p:nvPr/>
        </p:nvGrpSpPr>
        <p:grpSpPr>
          <a:xfrm>
            <a:off x="0" y="709363"/>
            <a:ext cx="12192000" cy="509837"/>
            <a:chOff x="0" y="709363"/>
            <a:chExt cx="12192000" cy="509837"/>
          </a:xfrm>
        </p:grpSpPr>
        <p:cxnSp>
          <p:nvCxnSpPr>
            <p:cNvPr id="23" name="Conector recto 22">
              <a:extLst>
                <a:ext uri="{FF2B5EF4-FFF2-40B4-BE49-F238E27FC236}">
                  <a16:creationId xmlns:a16="http://schemas.microsoft.com/office/drawing/2014/main" id="{9D4C448C-5F5E-E38A-15FF-246E6DCA9971}"/>
                </a:ext>
              </a:extLst>
            </p:cNvPr>
            <p:cNvCxnSpPr/>
            <p:nvPr/>
          </p:nvCxnSpPr>
          <p:spPr>
            <a:xfrm>
              <a:off x="0" y="1219200"/>
              <a:ext cx="12192000" cy="0"/>
            </a:xfrm>
            <a:prstGeom prst="line">
              <a:avLst/>
            </a:prstGeom>
            <a:ln>
              <a:solidFill>
                <a:srgbClr val="00206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4" name="Imagen 23">
              <a:extLst>
                <a:ext uri="{FF2B5EF4-FFF2-40B4-BE49-F238E27FC236}">
                  <a16:creationId xmlns:a16="http://schemas.microsoft.com/office/drawing/2014/main" id="{A70F1438-9BEF-1223-C226-F92F87239A0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800523" y="709363"/>
              <a:ext cx="1149200" cy="441414"/>
            </a:xfrm>
            <a:prstGeom prst="rect">
              <a:avLst/>
            </a:prstGeom>
          </p:spPr>
        </p:pic>
      </p:grp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871A0FC7-4711-703E-CED0-FCC487BEB80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7533692" y="6426225"/>
            <a:ext cx="4416031" cy="268287"/>
          </a:xfrm>
        </p:spPr>
        <p:txBody>
          <a:bodyPr/>
          <a:lstStyle/>
          <a:p>
            <a:pPr>
              <a:defRPr/>
            </a:pPr>
            <a:r>
              <a:rPr lang="es-ES" dirty="0"/>
              <a:t>Mariem Mallouli </a:t>
            </a:r>
            <a:r>
              <a:rPr lang="de-DE" dirty="0"/>
              <a:t>| 05/07/2024</a:t>
            </a:r>
            <a:r>
              <a:rPr lang="en-GB" dirty="0"/>
              <a:t>| Page 7</a:t>
            </a:r>
          </a:p>
        </p:txBody>
      </p:sp>
      <p:sp>
        <p:nvSpPr>
          <p:cNvPr id="5" name="Título 3">
            <a:extLst>
              <a:ext uri="{FF2B5EF4-FFF2-40B4-BE49-F238E27FC236}">
                <a16:creationId xmlns:a16="http://schemas.microsoft.com/office/drawing/2014/main" id="{4184C8A0-B226-D4CC-B8C0-06EBA121130E}"/>
              </a:ext>
            </a:extLst>
          </p:cNvPr>
          <p:cNvSpPr txBox="1">
            <a:spLocks/>
          </p:cNvSpPr>
          <p:nvPr/>
        </p:nvSpPr>
        <p:spPr bwMode="auto">
          <a:xfrm>
            <a:off x="1456031" y="124454"/>
            <a:ext cx="94698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1"/>
                </a:solidFill>
                <a:latin typeface="+mn-lt"/>
                <a:ea typeface="+mj-ea"/>
                <a:cs typeface="Arial" panose="020B0604020202020204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dirty="0">
                <a:solidFill>
                  <a:schemeClr val="tx2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Engineering design of the Cold-trap prototype for LITEC</a:t>
            </a:r>
            <a:endParaRPr lang="es-ES" dirty="0"/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972A216E-E581-94D9-B57E-58520F25C329}"/>
              </a:ext>
            </a:extLst>
          </p:cNvPr>
          <p:cNvGrpSpPr/>
          <p:nvPr/>
        </p:nvGrpSpPr>
        <p:grpSpPr>
          <a:xfrm>
            <a:off x="0" y="709363"/>
            <a:ext cx="12192000" cy="523220"/>
            <a:chOff x="0" y="709363"/>
            <a:chExt cx="12192000" cy="523220"/>
          </a:xfrm>
        </p:grpSpPr>
        <p:sp>
          <p:nvSpPr>
            <p:cNvPr id="3" name="CuadroTexto 2">
              <a:extLst>
                <a:ext uri="{FF2B5EF4-FFF2-40B4-BE49-F238E27FC236}">
                  <a16:creationId xmlns:a16="http://schemas.microsoft.com/office/drawing/2014/main" id="{EAD7E340-FD58-B295-9248-F0B84696FE43}"/>
                </a:ext>
              </a:extLst>
            </p:cNvPr>
            <p:cNvSpPr txBox="1"/>
            <p:nvPr/>
          </p:nvSpPr>
          <p:spPr>
            <a:xfrm>
              <a:off x="242276" y="709363"/>
              <a:ext cx="767897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2800" b="1" dirty="0">
                  <a:solidFill>
                    <a:srgbClr val="C00000"/>
                  </a:solidFill>
                </a:rPr>
                <a:t>PRELIMINARY CALCULATIONS </a:t>
              </a:r>
            </a:p>
          </p:txBody>
        </p:sp>
        <p:cxnSp>
          <p:nvCxnSpPr>
            <p:cNvPr id="6" name="Conector recto 5">
              <a:extLst>
                <a:ext uri="{FF2B5EF4-FFF2-40B4-BE49-F238E27FC236}">
                  <a16:creationId xmlns:a16="http://schemas.microsoft.com/office/drawing/2014/main" id="{6207ECC2-B2A4-6746-A84A-C9DAD5C604D2}"/>
                </a:ext>
              </a:extLst>
            </p:cNvPr>
            <p:cNvCxnSpPr/>
            <p:nvPr/>
          </p:nvCxnSpPr>
          <p:spPr>
            <a:xfrm>
              <a:off x="0" y="1219200"/>
              <a:ext cx="12192000" cy="0"/>
            </a:xfrm>
            <a:prstGeom prst="line">
              <a:avLst/>
            </a:prstGeom>
            <a:ln>
              <a:solidFill>
                <a:srgbClr val="00206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04987884-017F-75A9-2C27-25BCFDA43F9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800523" y="709363"/>
              <a:ext cx="1149200" cy="441414"/>
            </a:xfrm>
            <a:prstGeom prst="rect">
              <a:avLst/>
            </a:prstGeom>
          </p:spPr>
        </p:pic>
      </p:grpSp>
      <p:sp>
        <p:nvSpPr>
          <p:cNvPr id="20" name="CuadroTexto 19">
            <a:extLst>
              <a:ext uri="{FF2B5EF4-FFF2-40B4-BE49-F238E27FC236}">
                <a16:creationId xmlns:a16="http://schemas.microsoft.com/office/drawing/2014/main" id="{D08CE799-DC29-8444-5BCA-5C0551368682}"/>
              </a:ext>
            </a:extLst>
          </p:cNvPr>
          <p:cNvSpPr txBox="1"/>
          <p:nvPr/>
        </p:nvSpPr>
        <p:spPr>
          <a:xfrm>
            <a:off x="-214260" y="1256169"/>
            <a:ext cx="6101080" cy="496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just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GB" sz="2000" b="1" u="sng" cap="all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Insulation Thickness Estimation</a:t>
            </a: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D5150C00-CEBE-EF06-FC72-821F793FB8B4}"/>
              </a:ext>
            </a:extLst>
          </p:cNvPr>
          <p:cNvSpPr txBox="1"/>
          <p:nvPr/>
        </p:nvSpPr>
        <p:spPr>
          <a:xfrm>
            <a:off x="150719" y="1940800"/>
            <a:ext cx="1147220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/>
              <a:t>The heat will flow from the vessel at 350ºC through the insulation (conduction) and the Argon atmosphere and the container box will absorb this heat (by convection and radiation).</a:t>
            </a:r>
            <a:endParaRPr lang="es-ES" dirty="0"/>
          </a:p>
        </p:txBody>
      </p:sp>
      <p:pic>
        <p:nvPicPr>
          <p:cNvPr id="28" name="Imagen 27">
            <a:extLst>
              <a:ext uri="{FF2B5EF4-FFF2-40B4-BE49-F238E27FC236}">
                <a16:creationId xmlns:a16="http://schemas.microsoft.com/office/drawing/2014/main" id="{D03557F7-7A6A-9BD5-5CF4-35DA420086D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719" y="2738427"/>
            <a:ext cx="6290911" cy="341021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0" name="Imagen 29">
            <a:extLst>
              <a:ext uri="{FF2B5EF4-FFF2-40B4-BE49-F238E27FC236}">
                <a16:creationId xmlns:a16="http://schemas.microsoft.com/office/drawing/2014/main" id="{5FD36462-1EFB-9230-BB55-20036FA5BF9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80889" y="2779156"/>
            <a:ext cx="5319671" cy="3283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83326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upo 17">
            <a:extLst>
              <a:ext uri="{FF2B5EF4-FFF2-40B4-BE49-F238E27FC236}">
                <a16:creationId xmlns:a16="http://schemas.microsoft.com/office/drawing/2014/main" id="{2ABCEACF-DF70-5884-A8B0-A6A6BB060708}"/>
              </a:ext>
            </a:extLst>
          </p:cNvPr>
          <p:cNvGrpSpPr/>
          <p:nvPr/>
        </p:nvGrpSpPr>
        <p:grpSpPr>
          <a:xfrm>
            <a:off x="0" y="709363"/>
            <a:ext cx="12192000" cy="523220"/>
            <a:chOff x="0" y="709363"/>
            <a:chExt cx="12192000" cy="523220"/>
          </a:xfrm>
        </p:grpSpPr>
        <p:sp>
          <p:nvSpPr>
            <p:cNvPr id="22" name="CuadroTexto 21">
              <a:extLst>
                <a:ext uri="{FF2B5EF4-FFF2-40B4-BE49-F238E27FC236}">
                  <a16:creationId xmlns:a16="http://schemas.microsoft.com/office/drawing/2014/main" id="{84F04D9A-960C-1CDD-6B9D-CC7F706CE563}"/>
                </a:ext>
              </a:extLst>
            </p:cNvPr>
            <p:cNvSpPr txBox="1"/>
            <p:nvPr/>
          </p:nvSpPr>
          <p:spPr>
            <a:xfrm>
              <a:off x="242277" y="709363"/>
              <a:ext cx="736990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2800" b="1" dirty="0" err="1">
                  <a:solidFill>
                    <a:srgbClr val="C00000"/>
                  </a:solidFill>
                </a:rPr>
                <a:t>Thermo-Mechanical</a:t>
              </a:r>
              <a:r>
                <a:rPr lang="es-ES" sz="2800" b="1" dirty="0">
                  <a:solidFill>
                    <a:srgbClr val="C00000"/>
                  </a:solidFill>
                </a:rPr>
                <a:t> </a:t>
              </a:r>
              <a:r>
                <a:rPr lang="es-ES" sz="2800" b="1" dirty="0" err="1">
                  <a:solidFill>
                    <a:srgbClr val="C00000"/>
                  </a:solidFill>
                </a:rPr>
                <a:t>Analysis</a:t>
              </a:r>
              <a:endParaRPr lang="es-ES" sz="2800" b="1" dirty="0">
                <a:solidFill>
                  <a:srgbClr val="C00000"/>
                </a:solidFill>
              </a:endParaRPr>
            </a:p>
          </p:txBody>
        </p:sp>
        <p:cxnSp>
          <p:nvCxnSpPr>
            <p:cNvPr id="23" name="Conector recto 22">
              <a:extLst>
                <a:ext uri="{FF2B5EF4-FFF2-40B4-BE49-F238E27FC236}">
                  <a16:creationId xmlns:a16="http://schemas.microsoft.com/office/drawing/2014/main" id="{9D4C448C-5F5E-E38A-15FF-246E6DCA9971}"/>
                </a:ext>
              </a:extLst>
            </p:cNvPr>
            <p:cNvCxnSpPr/>
            <p:nvPr/>
          </p:nvCxnSpPr>
          <p:spPr>
            <a:xfrm>
              <a:off x="0" y="1219200"/>
              <a:ext cx="12192000" cy="0"/>
            </a:xfrm>
            <a:prstGeom prst="line">
              <a:avLst/>
            </a:prstGeom>
            <a:ln>
              <a:solidFill>
                <a:srgbClr val="00206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4" name="Imagen 23">
              <a:extLst>
                <a:ext uri="{FF2B5EF4-FFF2-40B4-BE49-F238E27FC236}">
                  <a16:creationId xmlns:a16="http://schemas.microsoft.com/office/drawing/2014/main" id="{A70F1438-9BEF-1223-C226-F92F87239A0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800523" y="709363"/>
              <a:ext cx="1149200" cy="441414"/>
            </a:xfrm>
            <a:prstGeom prst="rect">
              <a:avLst/>
            </a:prstGeom>
          </p:spPr>
        </p:pic>
      </p:grp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871A0FC7-4711-703E-CED0-FCC487BEB80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7533692" y="6426225"/>
            <a:ext cx="4416031" cy="268287"/>
          </a:xfrm>
        </p:spPr>
        <p:txBody>
          <a:bodyPr/>
          <a:lstStyle/>
          <a:p>
            <a:pPr>
              <a:defRPr/>
            </a:pPr>
            <a:r>
              <a:rPr lang="es-ES" dirty="0"/>
              <a:t>Mariem Mallouli </a:t>
            </a:r>
            <a:r>
              <a:rPr lang="de-DE" dirty="0"/>
              <a:t>| 05/07/2024</a:t>
            </a:r>
            <a:r>
              <a:rPr lang="en-GB" dirty="0"/>
              <a:t>| Page 8</a:t>
            </a:r>
          </a:p>
        </p:txBody>
      </p:sp>
      <p:sp>
        <p:nvSpPr>
          <p:cNvPr id="5" name="Título 3">
            <a:extLst>
              <a:ext uri="{FF2B5EF4-FFF2-40B4-BE49-F238E27FC236}">
                <a16:creationId xmlns:a16="http://schemas.microsoft.com/office/drawing/2014/main" id="{4184C8A0-B226-D4CC-B8C0-06EBA121130E}"/>
              </a:ext>
            </a:extLst>
          </p:cNvPr>
          <p:cNvSpPr txBox="1">
            <a:spLocks/>
          </p:cNvSpPr>
          <p:nvPr/>
        </p:nvSpPr>
        <p:spPr bwMode="auto">
          <a:xfrm>
            <a:off x="1456031" y="124454"/>
            <a:ext cx="94698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1"/>
                </a:solidFill>
                <a:latin typeface="+mn-lt"/>
                <a:ea typeface="+mj-ea"/>
                <a:cs typeface="Arial" panose="020B0604020202020204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dirty="0">
                <a:solidFill>
                  <a:schemeClr val="tx2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Engineering design of the Cold-trap prototype for LITEC</a:t>
            </a:r>
            <a:endParaRPr lang="es-ES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3F492D38-FD2A-C42D-DE89-699AE9FCFA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00851" y="2814369"/>
            <a:ext cx="4602109" cy="318574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D06E6573-3571-6357-8066-892ABC66B4D1}"/>
              </a:ext>
            </a:extLst>
          </p:cNvPr>
          <p:cNvSpPr txBox="1"/>
          <p:nvPr/>
        </p:nvSpPr>
        <p:spPr>
          <a:xfrm>
            <a:off x="2592854" y="6081660"/>
            <a:ext cx="233362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600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Cold Trap FE Model</a:t>
            </a:r>
            <a:endParaRPr lang="es-ES" sz="1600" dirty="0">
              <a:solidFill>
                <a:srgbClr val="0070C0"/>
              </a:solidFill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215FBBFF-80E2-2824-5584-5FA0A32245F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-4191" r="24072"/>
          <a:stretch/>
        </p:blipFill>
        <p:spPr>
          <a:xfrm>
            <a:off x="6509876" y="2649975"/>
            <a:ext cx="4416030" cy="3425674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9BBDF82A-F336-6F29-F907-97862B6ED8A2}"/>
              </a:ext>
            </a:extLst>
          </p:cNvPr>
          <p:cNvSpPr txBox="1"/>
          <p:nvPr/>
        </p:nvSpPr>
        <p:spPr>
          <a:xfrm>
            <a:off x="7265523" y="6081660"/>
            <a:ext cx="326072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600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Mechanical Single Load Cases </a:t>
            </a:r>
            <a:endParaRPr lang="es-ES" sz="1600" dirty="0">
              <a:solidFill>
                <a:srgbClr val="0070C0"/>
              </a:solidFill>
            </a:endParaRP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D05A217B-FD4A-A431-B216-A73FC0D80150}"/>
              </a:ext>
            </a:extLst>
          </p:cNvPr>
          <p:cNvSpPr txBox="1"/>
          <p:nvPr/>
        </p:nvSpPr>
        <p:spPr>
          <a:xfrm>
            <a:off x="276816" y="2098481"/>
            <a:ext cx="11638367" cy="4160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spcBef>
                <a:spcPts val="1200"/>
              </a:spcBef>
              <a:spcAft>
                <a:spcPts val="1000"/>
              </a:spcAft>
              <a:buFont typeface="Wingdings" panose="05000000000000000000" pitchFamily="2" charset="2"/>
              <a:buChar char="ü"/>
            </a:pPr>
            <a:r>
              <a:rPr lang="en-GB" sz="16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Conservatively, the envelope combinations of the loads have been considered for the stress assessment .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CFFD7641-8BD4-186A-F2C6-FE79DA68E27A}"/>
              </a:ext>
            </a:extLst>
          </p:cNvPr>
          <p:cNvSpPr txBox="1"/>
          <p:nvPr/>
        </p:nvSpPr>
        <p:spPr>
          <a:xfrm>
            <a:off x="276816" y="1532460"/>
            <a:ext cx="11759224" cy="4160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First a </a:t>
            </a:r>
            <a:r>
              <a:rPr lang="es-ES" sz="1600" dirty="0" err="1">
                <a:latin typeface="Arial" panose="020B0604020202020204" pitchFamily="34" charset="0"/>
                <a:cs typeface="Arial" panose="020B0604020202020204" pitchFamily="34" charset="0"/>
              </a:rPr>
              <a:t>thermal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600" dirty="0" err="1">
                <a:latin typeface="Arial" panose="020B0604020202020204" pitchFamily="34" charset="0"/>
                <a:cs typeface="Arial" panose="020B0604020202020204" pitchFamily="34" charset="0"/>
              </a:rPr>
              <a:t>analysis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 has </a:t>
            </a:r>
            <a:r>
              <a:rPr lang="es-ES" sz="1600" dirty="0" err="1">
                <a:latin typeface="Arial" panose="020B0604020202020204" pitchFamily="34" charset="0"/>
                <a:cs typeface="Arial" panose="020B0604020202020204" pitchFamily="34" charset="0"/>
              </a:rPr>
              <a:t>been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600" dirty="0" err="1">
                <a:latin typeface="Arial" panose="020B0604020202020204" pitchFamily="34" charset="0"/>
                <a:cs typeface="Arial" panose="020B0604020202020204" pitchFamily="34" charset="0"/>
              </a:rPr>
              <a:t>perfomed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600" dirty="0" err="1">
                <a:latin typeface="Arial" panose="020B0604020202020204" pitchFamily="34" charset="0"/>
                <a:cs typeface="Arial" panose="020B0604020202020204" pitchFamily="34" charset="0"/>
              </a:rPr>
              <a:t>then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600" dirty="0" err="1">
                <a:latin typeface="Arial" panose="020B0604020202020204" pitchFamily="34" charset="0"/>
                <a:cs typeface="Arial" panose="020B0604020202020204" pitchFamily="34" charset="0"/>
              </a:rPr>
              <a:t>mapped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600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 the </a:t>
            </a:r>
            <a:r>
              <a:rPr lang="es-ES" sz="1600" dirty="0" err="1">
                <a:latin typeface="Arial" panose="020B0604020202020204" pitchFamily="34" charset="0"/>
                <a:cs typeface="Arial" panose="020B0604020202020204" pitchFamily="34" charset="0"/>
              </a:rPr>
              <a:t>mchanical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600" dirty="0" err="1">
                <a:latin typeface="Arial" panose="020B0604020202020204" pitchFamily="34" charset="0"/>
                <a:cs typeface="Arial" panose="020B0604020202020204" pitchFamily="34" charset="0"/>
              </a:rPr>
              <a:t>mesh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for the thermo-mechanical FE calculation.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8531166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64781</TotalTime>
  <Words>1104</Words>
  <Application>Microsoft Office PowerPoint</Application>
  <PresentationFormat>Panorámica</PresentationFormat>
  <Paragraphs>125</Paragraphs>
  <Slides>15</Slides>
  <Notes>15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21" baseType="lpstr">
      <vt:lpstr>Arial</vt:lpstr>
      <vt:lpstr>Calibri</vt:lpstr>
      <vt:lpstr>Cambria</vt:lpstr>
      <vt:lpstr>Tahoma</vt:lpstr>
      <vt:lpstr>Wingdings</vt:lpstr>
      <vt:lpstr>Office Theme</vt:lpstr>
      <vt:lpstr>Presentación de PowerPoint</vt:lpstr>
      <vt:lpstr>Engineering design of the Cold-trap prototype for LITEC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ENS 3.5.5.1-T017-01: Update of the System Design Requirements of the Remote Handling System ENS 3.5.1.1-T017-02: Update of the classification of Components to be RH maintained</dc:title>
  <dc:creator>Claudio Tripodo</dc:creator>
  <cp:lastModifiedBy>Mariem Mallouli</cp:lastModifiedBy>
  <cp:revision>650</cp:revision>
  <dcterms:created xsi:type="dcterms:W3CDTF">2023-05-29T09:25:36Z</dcterms:created>
  <dcterms:modified xsi:type="dcterms:W3CDTF">2024-07-05T10:31:32Z</dcterms:modified>
</cp:coreProperties>
</file>