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402" r:id="rId2"/>
    <p:sldId id="386" r:id="rId3"/>
    <p:sldId id="387" r:id="rId4"/>
    <p:sldId id="388" r:id="rId5"/>
    <p:sldId id="389" r:id="rId6"/>
    <p:sldId id="391" r:id="rId7"/>
    <p:sldId id="399" r:id="rId8"/>
    <p:sldId id="393" r:id="rId9"/>
    <p:sldId id="394" r:id="rId10"/>
    <p:sldId id="397" r:id="rId11"/>
  </p:sldIdLst>
  <p:sldSz cx="12192000" cy="6858000"/>
  <p:notesSz cx="6669088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Ángela García Sanz" initials="ÁGS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4BD"/>
    <a:srgbClr val="FFFF99"/>
    <a:srgbClr val="FF3300"/>
    <a:srgbClr val="003399"/>
    <a:srgbClr val="C00000"/>
    <a:srgbClr val="E3E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47" autoAdjust="0"/>
    <p:restoredTop sz="48446" autoAdjust="0"/>
  </p:normalViewPr>
  <p:slideViewPr>
    <p:cSldViewPr>
      <p:cViewPr varScale="1">
        <p:scale>
          <a:sx n="52" d="100"/>
          <a:sy n="52" d="100"/>
        </p:scale>
        <p:origin x="264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3930" y="96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Desktop\Fluido%20refrigerante%202\Japos\Libro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Desktop\Fluido%20refrigerante%202\Japos\Libro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881997426548898"/>
          <c:y val="2.3921724746633091E-2"/>
          <c:w val="0.75051194985631775"/>
          <c:h val="0.77058479392942225"/>
        </c:manualLayout>
      </c:layout>
      <c:scatterChart>
        <c:scatterStyle val="lineMarker"/>
        <c:varyColors val="0"/>
        <c:ser>
          <c:idx val="0"/>
          <c:order val="0"/>
          <c:tx>
            <c:strRef>
              <c:f>Hoja2!$A$1</c:f>
              <c:strCache>
                <c:ptCount val="1"/>
                <c:pt idx="0">
                  <c:v>Viscosity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8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Hoja2!$A$2:$A$12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10</c:v>
                </c:pt>
                <c:pt idx="3">
                  <c:v>50</c:v>
                </c:pt>
                <c:pt idx="4">
                  <c:v>100</c:v>
                </c:pt>
                <c:pt idx="5">
                  <c:v>500</c:v>
                </c:pt>
                <c:pt idx="6">
                  <c:v>1000</c:v>
                </c:pt>
                <c:pt idx="7">
                  <c:v>3000</c:v>
                </c:pt>
                <c:pt idx="8">
                  <c:v>5000</c:v>
                </c:pt>
                <c:pt idx="9">
                  <c:v>8000</c:v>
                </c:pt>
                <c:pt idx="10">
                  <c:v>10000</c:v>
                </c:pt>
              </c:numCache>
            </c:numRef>
          </c:xVal>
          <c:yVal>
            <c:numRef>
              <c:f>Hoja2!$B$2:$B$12</c:f>
              <c:numCache>
                <c:formatCode>General</c:formatCode>
                <c:ptCount val="11"/>
                <c:pt idx="0">
                  <c:v>16.399999999999999</c:v>
                </c:pt>
                <c:pt idx="1">
                  <c:v>17.18</c:v>
                </c:pt>
                <c:pt idx="2">
                  <c:v>17.27</c:v>
                </c:pt>
                <c:pt idx="3">
                  <c:v>17.43</c:v>
                </c:pt>
                <c:pt idx="4">
                  <c:v>17.34</c:v>
                </c:pt>
                <c:pt idx="5">
                  <c:v>17.649999999999999</c:v>
                </c:pt>
                <c:pt idx="6">
                  <c:v>17.940000000000001</c:v>
                </c:pt>
                <c:pt idx="7">
                  <c:v>18.98</c:v>
                </c:pt>
                <c:pt idx="8">
                  <c:v>20.11</c:v>
                </c:pt>
                <c:pt idx="9">
                  <c:v>21.89</c:v>
                </c:pt>
                <c:pt idx="10">
                  <c:v>23.39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26E-4618-9DF4-205A08ED31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2204824"/>
        <c:axId val="442205608"/>
      </c:scatterChart>
      <c:valAx>
        <c:axId val="442204824"/>
        <c:scaling>
          <c:orientation val="minMax"/>
          <c:max val="100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Irradiation dose (</a:t>
                </a:r>
                <a:r>
                  <a:rPr lang="en-US" sz="1400" dirty="0" err="1"/>
                  <a:t>kGy</a:t>
                </a:r>
                <a:r>
                  <a:rPr lang="en-US" sz="1400" dirty="0"/>
                  <a:t>)</a:t>
                </a:r>
              </a:p>
            </c:rich>
          </c:tx>
          <c:layout>
            <c:manualLayout>
              <c:xMode val="edge"/>
              <c:yMode val="edge"/>
              <c:x val="0.45834895548527488"/>
              <c:y val="0.902222283943759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42205608"/>
        <c:crosses val="autoZero"/>
        <c:crossBetween val="midCat"/>
      </c:valAx>
      <c:valAx>
        <c:axId val="442205608"/>
        <c:scaling>
          <c:orientation val="minMax"/>
          <c:min val="1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mm2/s</a:t>
                </a:r>
              </a:p>
            </c:rich>
          </c:tx>
          <c:layout>
            <c:manualLayout>
              <c:xMode val="edge"/>
              <c:yMode val="edge"/>
              <c:x val="7.4474690868234564E-2"/>
              <c:y val="0.372708367500612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42204824"/>
        <c:crosses val="autoZero"/>
        <c:crossBetween val="midCat"/>
      </c:valAx>
      <c:spPr>
        <a:noFill/>
        <a:ln>
          <a:solidFill>
            <a:schemeClr val="accent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29329992373898"/>
          <c:y val="4.0490086788850202E-2"/>
          <c:w val="0.80386778516178237"/>
          <c:h val="0.79678532986316641"/>
        </c:manualLayout>
      </c:layout>
      <c:scatterChart>
        <c:scatterStyle val="lineMarker"/>
        <c:varyColors val="0"/>
        <c:ser>
          <c:idx val="0"/>
          <c:order val="0"/>
          <c:tx>
            <c:strRef>
              <c:f>Hoja2!$A$1</c:f>
              <c:strCache>
                <c:ptCount val="1"/>
                <c:pt idx="0">
                  <c:v>Viscosity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Hoja2!$A$3:$A$12</c:f>
              <c:numCache>
                <c:formatCode>General</c:formatCode>
                <c:ptCount val="10"/>
                <c:pt idx="0">
                  <c:v>1</c:v>
                </c:pt>
                <c:pt idx="1">
                  <c:v>10</c:v>
                </c:pt>
                <c:pt idx="2">
                  <c:v>50</c:v>
                </c:pt>
                <c:pt idx="3">
                  <c:v>100</c:v>
                </c:pt>
                <c:pt idx="4">
                  <c:v>500</c:v>
                </c:pt>
                <c:pt idx="5">
                  <c:v>1000</c:v>
                </c:pt>
                <c:pt idx="6">
                  <c:v>3000</c:v>
                </c:pt>
                <c:pt idx="7">
                  <c:v>5000</c:v>
                </c:pt>
                <c:pt idx="8">
                  <c:v>8000</c:v>
                </c:pt>
                <c:pt idx="9">
                  <c:v>10000</c:v>
                </c:pt>
              </c:numCache>
            </c:numRef>
          </c:xVal>
          <c:yVal>
            <c:numRef>
              <c:f>Hoja2!$B$3:$B$12</c:f>
              <c:numCache>
                <c:formatCode>General</c:formatCode>
                <c:ptCount val="10"/>
                <c:pt idx="0">
                  <c:v>17.18</c:v>
                </c:pt>
                <c:pt idx="1">
                  <c:v>17.27</c:v>
                </c:pt>
                <c:pt idx="2">
                  <c:v>17.43</c:v>
                </c:pt>
                <c:pt idx="3">
                  <c:v>17.34</c:v>
                </c:pt>
                <c:pt idx="4">
                  <c:v>17.649999999999999</c:v>
                </c:pt>
                <c:pt idx="5">
                  <c:v>17.940000000000001</c:v>
                </c:pt>
                <c:pt idx="6">
                  <c:v>18.98</c:v>
                </c:pt>
                <c:pt idx="7">
                  <c:v>20.11</c:v>
                </c:pt>
                <c:pt idx="8">
                  <c:v>21.89</c:v>
                </c:pt>
                <c:pt idx="9">
                  <c:v>23.39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6077-43D4-ADBD-EA4ED633B6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2206784"/>
        <c:axId val="442207568"/>
      </c:scatterChart>
      <c:valAx>
        <c:axId val="442206784"/>
        <c:scaling>
          <c:logBase val="10"/>
          <c:orientation val="minMax"/>
          <c:max val="10000"/>
          <c:min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Irradiation dose (kGy)</a:t>
                </a:r>
              </a:p>
            </c:rich>
          </c:tx>
          <c:layout>
            <c:manualLayout>
              <c:xMode val="edge"/>
              <c:yMode val="edge"/>
              <c:x val="0.39211700202204969"/>
              <c:y val="0.930976831199546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42207568"/>
        <c:crosses val="autoZero"/>
        <c:crossBetween val="midCat"/>
      </c:valAx>
      <c:valAx>
        <c:axId val="442207568"/>
        <c:scaling>
          <c:orientation val="minMax"/>
          <c:min val="1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mm2/s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42206784"/>
        <c:crosses val="autoZero"/>
        <c:crossBetween val="midCat"/>
      </c:valAx>
      <c:spPr>
        <a:noFill/>
        <a:ln>
          <a:solidFill>
            <a:schemeClr val="accent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90137" cy="495872"/>
          </a:xfrm>
          <a:prstGeom prst="rect">
            <a:avLst/>
          </a:prstGeom>
        </p:spPr>
        <p:txBody>
          <a:bodyPr vert="horz" lIns="94838" tIns="47419" rIns="94838" bIns="4741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461" y="1"/>
            <a:ext cx="2890137" cy="495872"/>
          </a:xfrm>
          <a:prstGeom prst="rect">
            <a:avLst/>
          </a:prstGeom>
        </p:spPr>
        <p:txBody>
          <a:bodyPr vert="horz" lIns="94838" tIns="47419" rIns="94838" bIns="4741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A04946DF-4975-4919-9F53-A6393498ED6F}" type="datetimeFigureOut">
              <a:rPr lang="en-GB"/>
              <a:pPr>
                <a:defRPr/>
              </a:pPr>
              <a:t>05/07/2024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813"/>
            <a:ext cx="2890137" cy="495872"/>
          </a:xfrm>
          <a:prstGeom prst="rect">
            <a:avLst/>
          </a:prstGeom>
        </p:spPr>
        <p:txBody>
          <a:bodyPr vert="horz" lIns="94838" tIns="47419" rIns="94838" bIns="4741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461" y="9430813"/>
            <a:ext cx="2890137" cy="495872"/>
          </a:xfrm>
          <a:prstGeom prst="rect">
            <a:avLst/>
          </a:prstGeom>
        </p:spPr>
        <p:txBody>
          <a:bodyPr vert="horz" lIns="94838" tIns="47419" rIns="94838" bIns="4741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91D4E74-62C5-4E1F-A9B8-8508045D6FCD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253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90137" cy="495872"/>
          </a:xfrm>
          <a:prstGeom prst="rect">
            <a:avLst/>
          </a:prstGeom>
        </p:spPr>
        <p:txBody>
          <a:bodyPr vert="horz" lIns="94838" tIns="47419" rIns="94838" bIns="4741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461" y="1"/>
            <a:ext cx="2890137" cy="495872"/>
          </a:xfrm>
          <a:prstGeom prst="rect">
            <a:avLst/>
          </a:prstGeom>
        </p:spPr>
        <p:txBody>
          <a:bodyPr vert="horz" lIns="94838" tIns="47419" rIns="94838" bIns="4741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23D93AC8-4DA6-4744-A836-F665BECFF98E}" type="datetimeFigureOut">
              <a:rPr lang="en-GB"/>
              <a:pPr>
                <a:defRPr/>
              </a:pPr>
              <a:t>05/07/2024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6125"/>
            <a:ext cx="6615112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38" tIns="47419" rIns="94838" bIns="47419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611" y="4715406"/>
            <a:ext cx="5335867" cy="4467471"/>
          </a:xfrm>
          <a:prstGeom prst="rect">
            <a:avLst/>
          </a:prstGeom>
        </p:spPr>
        <p:txBody>
          <a:bodyPr vert="horz" lIns="94838" tIns="47419" rIns="94838" bIns="47419" rtlCol="0"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813"/>
            <a:ext cx="2890137" cy="495872"/>
          </a:xfrm>
          <a:prstGeom prst="rect">
            <a:avLst/>
          </a:prstGeom>
        </p:spPr>
        <p:txBody>
          <a:bodyPr vert="horz" lIns="94838" tIns="47419" rIns="94838" bIns="4741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461" y="9430813"/>
            <a:ext cx="2890137" cy="495872"/>
          </a:xfrm>
          <a:prstGeom prst="rect">
            <a:avLst/>
          </a:prstGeom>
        </p:spPr>
        <p:txBody>
          <a:bodyPr vert="horz" lIns="94838" tIns="47419" rIns="94838" bIns="4741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67F0E5B5-8C1E-427C-8B43-5C98F1169A8C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07811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s-E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2011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5538">
              <a:defRPr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6076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44719">
              <a:defRPr/>
            </a:pPr>
            <a:endParaRPr lang="en-US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2192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5538"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Among them, the partially hydrogenated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terphenyls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were the fluids initially proposed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fluids proposed.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these oils are commercially available under various trade names.</a:t>
            </a:r>
          </a:p>
          <a:p>
            <a:pPr defTabSz="875538">
              <a:defRPr/>
            </a:pPr>
            <a:r>
              <a:rPr lang="en-US" dirty="0" smtClean="0"/>
              <a:t>Its thermal stability was well known since these</a:t>
            </a:r>
            <a:r>
              <a:rPr lang="en-US" baseline="0" dirty="0" smtClean="0"/>
              <a:t> compounds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have been used successfully in high temperature heat transfer applications for many years.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So,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i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thermal stability was well known but there was no data on its behavior under irradiation.</a:t>
            </a:r>
          </a:p>
          <a:p>
            <a:pPr defTabSz="875538">
              <a:defRPr/>
            </a:pPr>
            <a:endParaRPr lang="en-US" sz="1200" kern="1200" baseline="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  <a:p>
            <a:pPr defTabSz="875538"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To this end, during 2021 and 2022 an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experimental assessment of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terphenyl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stability under radiation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was carried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ou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t, which concluded that:</a:t>
            </a:r>
          </a:p>
          <a:p>
            <a:pPr defTabSz="875538"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-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In terms of composition, no significant variations were observed between irradiated and non-irradiated samples but there was a significant increase in viscosity depending on the absorbed dose.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3253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279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5538">
              <a:defRPr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5896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5538">
              <a:defRPr/>
            </a:pPr>
            <a:endParaRPr lang="en-US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480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b="1" dirty="0" smtClean="0"/>
          </a:p>
          <a:p>
            <a:pPr defTabSz="875538">
              <a:defRPr/>
            </a:pPr>
            <a:endParaRPr lang="en-US" dirty="0" smtClean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0719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/>
          </a:p>
          <a:p>
            <a:pPr marL="0" marR="0" lvl="0" indent="0" algn="l" defTabSz="875538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1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19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1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F0E5B5-8C1E-427C-8B43-5C98F1169A8C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3653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12" Type="http://schemas.openxmlformats.org/officeDocument/2006/relationships/image" Target="../media/image23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22.jpeg"/><Relationship Id="rId5" Type="http://schemas.openxmlformats.org/officeDocument/2006/relationships/image" Target="../media/image21.png"/><Relationship Id="rId15" Type="http://schemas.openxmlformats.org/officeDocument/2006/relationships/image" Target="../media/image2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2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1.png" descr="EUROFUSION PowerPoint MASTER DECKBLATT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12192000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7" name="AutoShape 2" descr="https://idw-online.de/pages/de/institutionlogo921"/>
          <p:cNvSpPr>
            <a:spLocks noChangeAspect="1" noChangeArrowheads="1"/>
          </p:cNvSpPr>
          <p:nvPr userDrawn="1"/>
        </p:nvSpPr>
        <p:spPr bwMode="auto">
          <a:xfrm>
            <a:off x="207434" y="-457200"/>
            <a:ext cx="14351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en-GB" altLang="es-E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7381" y="2348880"/>
            <a:ext cx="11329259" cy="1296144"/>
          </a:xfrm>
        </p:spPr>
        <p:txBody>
          <a:bodyPr anchor="t">
            <a:noAutofit/>
          </a:bodyPr>
          <a:lstStyle>
            <a:lvl1pPr algn="l">
              <a:defRPr sz="3600" b="1" baseline="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s-ES" dirty="0" err="1" smtClean="0"/>
              <a:t>Assessment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radiolysis</a:t>
            </a:r>
            <a:r>
              <a:rPr lang="es-ES" dirty="0" smtClean="0"/>
              <a:t> </a:t>
            </a:r>
            <a:r>
              <a:rPr lang="es-ES" dirty="0" err="1" smtClean="0"/>
              <a:t>degradation</a:t>
            </a:r>
            <a:r>
              <a:rPr lang="es-ES" dirty="0" smtClean="0"/>
              <a:t> of HX1 </a:t>
            </a:r>
            <a:r>
              <a:rPr lang="es-ES" dirty="0" err="1" smtClean="0"/>
              <a:t>oil</a:t>
            </a:r>
            <a:r>
              <a:rPr lang="es-ES" dirty="0" smtClean="0"/>
              <a:t>: </a:t>
            </a:r>
            <a:r>
              <a:rPr lang="es-ES" dirty="0" err="1" smtClean="0"/>
              <a:t>acid-like</a:t>
            </a:r>
            <a:r>
              <a:rPr lang="es-ES" dirty="0" smtClean="0"/>
              <a:t> </a:t>
            </a:r>
            <a:r>
              <a:rPr lang="es-ES" dirty="0" err="1" smtClean="0"/>
              <a:t>species</a:t>
            </a:r>
            <a:r>
              <a:rPr lang="es-ES" dirty="0" smtClean="0"/>
              <a:t> </a:t>
            </a:r>
            <a:r>
              <a:rPr lang="es-ES" dirty="0" err="1" smtClean="0"/>
              <a:t>determination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7381" y="4293096"/>
            <a:ext cx="5856651" cy="432048"/>
          </a:xfrm>
        </p:spPr>
        <p:txBody>
          <a:bodyPr>
            <a:noAutofit/>
          </a:bodyPr>
          <a:lstStyle>
            <a:lvl1pPr marL="0" indent="0" algn="l">
              <a:buNone/>
              <a:defRPr sz="2400" b="1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Author </a:t>
            </a:r>
            <a:r>
              <a:rPr lang="pl-PL" dirty="0" err="1"/>
              <a:t>or</a:t>
            </a:r>
            <a:r>
              <a:rPr lang="pl-PL" dirty="0"/>
              <a:t> list of </a:t>
            </a:r>
            <a:r>
              <a:rPr lang="pl-PL" dirty="0" err="1"/>
              <a:t>authors</a:t>
            </a:r>
            <a:endParaRPr lang="pl-PL" dirty="0"/>
          </a:p>
        </p:txBody>
      </p:sp>
      <p:sp>
        <p:nvSpPr>
          <p:cNvPr id="22" name="1 Rectángulo"/>
          <p:cNvSpPr/>
          <p:nvPr userDrawn="1"/>
        </p:nvSpPr>
        <p:spPr>
          <a:xfrm>
            <a:off x="5807969" y="3284984"/>
            <a:ext cx="6051228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/>
              <a:t> </a:t>
            </a:r>
            <a:r>
              <a:rPr lang="es-ES" sz="2000" dirty="0" smtClean="0">
                <a:solidFill>
                  <a:schemeClr val="tx1"/>
                </a:solidFill>
              </a:rPr>
              <a:t>WPENS </a:t>
            </a:r>
            <a:r>
              <a:rPr lang="es-ES" sz="2000" dirty="0" err="1" smtClean="0">
                <a:solidFill>
                  <a:schemeClr val="tx1"/>
                </a:solidFill>
              </a:rPr>
              <a:t>Technical</a:t>
            </a:r>
            <a:r>
              <a:rPr lang="es-ES" sz="2000" dirty="0" smtClean="0">
                <a:solidFill>
                  <a:schemeClr val="tx1"/>
                </a:solidFill>
              </a:rPr>
              <a:t> Meeting #13 </a:t>
            </a:r>
            <a:r>
              <a:rPr lang="en-US" sz="2000" dirty="0" smtClean="0"/>
              <a:t>| </a:t>
            </a:r>
            <a:r>
              <a:rPr lang="es-ES" sz="2000" smtClean="0">
                <a:solidFill>
                  <a:schemeClr val="tx1"/>
                </a:solidFill>
              </a:rPr>
              <a:t>Jun 7-10, 2022</a:t>
            </a:r>
            <a:r>
              <a:rPr lang="pl-PL" sz="2000" smtClean="0"/>
              <a:t> </a:t>
            </a:r>
            <a:endParaRPr lang="en-US" sz="2000" dirty="0"/>
          </a:p>
        </p:txBody>
      </p:sp>
      <p:grpSp>
        <p:nvGrpSpPr>
          <p:cNvPr id="28" name="Grupo 27">
            <a:extLst>
              <a:ext uri="{FF2B5EF4-FFF2-40B4-BE49-F238E27FC236}">
                <a16:creationId xmlns="" xmlns:a16="http://schemas.microsoft.com/office/drawing/2014/main" id="{BF00F64F-79CE-403C-9A86-755EC6FB1CBE}"/>
              </a:ext>
            </a:extLst>
          </p:cNvPr>
          <p:cNvGrpSpPr/>
          <p:nvPr userDrawn="1"/>
        </p:nvGrpSpPr>
        <p:grpSpPr>
          <a:xfrm>
            <a:off x="423457" y="5445225"/>
            <a:ext cx="5600535" cy="1332871"/>
            <a:chOff x="459333" y="1340768"/>
            <a:chExt cx="4930237" cy="1332871"/>
          </a:xfrm>
        </p:grpSpPr>
        <p:pic>
          <p:nvPicPr>
            <p:cNvPr id="29" name="Imagen 28">
              <a:extLst>
                <a:ext uri="{FF2B5EF4-FFF2-40B4-BE49-F238E27FC236}">
                  <a16:creationId xmlns="" xmlns:a16="http://schemas.microsoft.com/office/drawing/2014/main" id="{71251778-23DD-41EE-82C9-7D895E1827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313" b="-1251"/>
            <a:stretch/>
          </p:blipFill>
          <p:spPr>
            <a:xfrm>
              <a:off x="459333" y="1352310"/>
              <a:ext cx="2322866" cy="360000"/>
            </a:xfrm>
            <a:prstGeom prst="rect">
              <a:avLst/>
            </a:prstGeom>
          </p:spPr>
        </p:pic>
        <p:pic>
          <p:nvPicPr>
            <p:cNvPr id="30" name="Imagen 29" descr="Forma&#10;&#10;Descripción generada automáticamente">
              <a:extLst>
                <a:ext uri="{FF2B5EF4-FFF2-40B4-BE49-F238E27FC236}">
                  <a16:creationId xmlns="" xmlns:a16="http://schemas.microsoft.com/office/drawing/2014/main" id="{63919A51-6414-4E3A-B931-CB86C6E27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8024" y="1340768"/>
              <a:ext cx="720000" cy="360000"/>
            </a:xfrm>
            <a:prstGeom prst="rect">
              <a:avLst/>
            </a:prstGeom>
          </p:spPr>
        </p:pic>
        <p:pic>
          <p:nvPicPr>
            <p:cNvPr id="31" name="Imagen 30" descr="Imagen que contiene Logotipo&#10;&#10;Descripción generada automáticamente">
              <a:extLst>
                <a:ext uri="{FF2B5EF4-FFF2-40B4-BE49-F238E27FC236}">
                  <a16:creationId xmlns="" xmlns:a16="http://schemas.microsoft.com/office/drawing/2014/main" id="{0C460A65-FC1C-4E30-957F-B79EA9F58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8570" y="1352310"/>
              <a:ext cx="441000" cy="360000"/>
            </a:xfrm>
            <a:prstGeom prst="rect">
              <a:avLst/>
            </a:prstGeom>
          </p:spPr>
        </p:pic>
        <p:pic>
          <p:nvPicPr>
            <p:cNvPr id="32" name="Imagen 31" descr="Dibujo de un animal con la boca abierta&#10;&#10;Descripción generada automáticamente con confianza baja">
              <a:extLst>
                <a:ext uri="{FF2B5EF4-FFF2-40B4-BE49-F238E27FC236}">
                  <a16:creationId xmlns="" xmlns:a16="http://schemas.microsoft.com/office/drawing/2014/main" id="{839EECC6-1C17-43B6-A62C-586361292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5108" y="2306416"/>
              <a:ext cx="1074462" cy="360000"/>
            </a:xfrm>
            <a:prstGeom prst="rect">
              <a:avLst/>
            </a:prstGeom>
          </p:spPr>
        </p:pic>
        <p:pic>
          <p:nvPicPr>
            <p:cNvPr id="33" name="Imagen 32" descr="Logotipo&#10;&#10;Descripción generada automáticamente con confianza baja">
              <a:extLst>
                <a:ext uri="{FF2B5EF4-FFF2-40B4-BE49-F238E27FC236}">
                  <a16:creationId xmlns="" xmlns:a16="http://schemas.microsoft.com/office/drawing/2014/main" id="{8CC55233-3D07-422E-8EED-E9800504EE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40" t="25229" r="4327" b="21852"/>
            <a:stretch/>
          </p:blipFill>
          <p:spPr>
            <a:xfrm>
              <a:off x="3678188" y="1836901"/>
              <a:ext cx="928910" cy="360000"/>
            </a:xfrm>
            <a:prstGeom prst="rect">
              <a:avLst/>
            </a:prstGeom>
          </p:spPr>
        </p:pic>
        <p:pic>
          <p:nvPicPr>
            <p:cNvPr id="34" name="Imagen 33" descr="Imagen que contiene Forma&#10;&#10;Descripción generada automáticamente">
              <a:extLst>
                <a:ext uri="{FF2B5EF4-FFF2-40B4-BE49-F238E27FC236}">
                  <a16:creationId xmlns="" xmlns:a16="http://schemas.microsoft.com/office/drawing/2014/main" id="{4D1FCCB4-07EB-4E71-BE89-CEEAAAB81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502" y="1785521"/>
              <a:ext cx="916363" cy="360000"/>
            </a:xfrm>
            <a:prstGeom prst="rect">
              <a:avLst/>
            </a:prstGeom>
          </p:spPr>
        </p:pic>
        <p:pic>
          <p:nvPicPr>
            <p:cNvPr id="35" name="Imagen 34">
              <a:extLst>
                <a:ext uri="{FF2B5EF4-FFF2-40B4-BE49-F238E27FC236}">
                  <a16:creationId xmlns="" xmlns:a16="http://schemas.microsoft.com/office/drawing/2014/main" id="{8B713888-61DF-4660-9C03-0FA921F16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5" t="31006" r="3014" b="30991"/>
            <a:stretch/>
          </p:blipFill>
          <p:spPr>
            <a:xfrm>
              <a:off x="2652153" y="1836901"/>
              <a:ext cx="890527" cy="360000"/>
            </a:xfrm>
            <a:prstGeom prst="rect">
              <a:avLst/>
            </a:prstGeom>
          </p:spPr>
        </p:pic>
        <p:pic>
          <p:nvPicPr>
            <p:cNvPr id="36" name="Imagen 35" descr="Icono&#10;&#10;Descripción generada automáticamente">
              <a:extLst>
                <a:ext uri="{FF2B5EF4-FFF2-40B4-BE49-F238E27FC236}">
                  <a16:creationId xmlns="" xmlns:a16="http://schemas.microsoft.com/office/drawing/2014/main" id="{B869720D-785D-4908-A972-A41C6B489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0766" y="1816221"/>
              <a:ext cx="360000" cy="360000"/>
            </a:xfrm>
            <a:prstGeom prst="rect">
              <a:avLst/>
            </a:prstGeom>
          </p:spPr>
        </p:pic>
        <p:pic>
          <p:nvPicPr>
            <p:cNvPr id="37" name="Imagen 36" descr="Icono&#10;&#10;Descripción generada automáticamente">
              <a:extLst>
                <a:ext uri="{FF2B5EF4-FFF2-40B4-BE49-F238E27FC236}">
                  <a16:creationId xmlns="" xmlns:a16="http://schemas.microsoft.com/office/drawing/2014/main" id="{22A7DE0F-A1B5-4458-8489-28DD88302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0266" y="1847239"/>
              <a:ext cx="360000" cy="360000"/>
            </a:xfrm>
            <a:prstGeom prst="rect">
              <a:avLst/>
            </a:prstGeom>
          </p:spPr>
        </p:pic>
        <p:pic>
          <p:nvPicPr>
            <p:cNvPr id="38" name="Imagen 37">
              <a:extLst>
                <a:ext uri="{FF2B5EF4-FFF2-40B4-BE49-F238E27FC236}">
                  <a16:creationId xmlns="" xmlns:a16="http://schemas.microsoft.com/office/drawing/2014/main" id="{09663D9D-1746-414A-A7FE-EFB903BB1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715" y="2291175"/>
              <a:ext cx="851215" cy="360000"/>
            </a:xfrm>
            <a:prstGeom prst="rect">
              <a:avLst/>
            </a:prstGeom>
          </p:spPr>
        </p:pic>
        <p:pic>
          <p:nvPicPr>
            <p:cNvPr id="39" name="Imagen 38" descr="Logotipo&#10;&#10;Descripción generada automáticamente">
              <a:extLst>
                <a:ext uri="{FF2B5EF4-FFF2-40B4-BE49-F238E27FC236}">
                  <a16:creationId xmlns="" xmlns:a16="http://schemas.microsoft.com/office/drawing/2014/main" id="{650B30A0-84BC-4BD4-AEAE-10D4890780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448" b="27552"/>
            <a:stretch/>
          </p:blipFill>
          <p:spPr>
            <a:xfrm>
              <a:off x="4660081" y="1785521"/>
              <a:ext cx="719998" cy="360000"/>
            </a:xfrm>
            <a:prstGeom prst="rect">
              <a:avLst/>
            </a:prstGeom>
          </p:spPr>
        </p:pic>
        <p:pic>
          <p:nvPicPr>
            <p:cNvPr id="40" name="Imagen 39" descr="Imagen que contiene Logotipo&#10;&#10;Descripción generada automáticamente">
              <a:extLst>
                <a:ext uri="{FF2B5EF4-FFF2-40B4-BE49-F238E27FC236}">
                  <a16:creationId xmlns="" xmlns:a16="http://schemas.microsoft.com/office/drawing/2014/main" id="{22301E56-BCD9-4241-BA58-25E0596A9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999" y="2294618"/>
              <a:ext cx="765957" cy="360000"/>
            </a:xfrm>
            <a:prstGeom prst="rect">
              <a:avLst/>
            </a:prstGeom>
          </p:spPr>
        </p:pic>
        <p:pic>
          <p:nvPicPr>
            <p:cNvPr id="41" name="Imagen 40" descr="Logotipo&#10;&#10;Descripción generada automáticamente">
              <a:extLst>
                <a:ext uri="{FF2B5EF4-FFF2-40B4-BE49-F238E27FC236}">
                  <a16:creationId xmlns="" xmlns:a16="http://schemas.microsoft.com/office/drawing/2014/main" id="{F2B8C948-19C2-4421-9740-666717E25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0266" y="2313639"/>
              <a:ext cx="535020" cy="360000"/>
            </a:xfrm>
            <a:prstGeom prst="rect">
              <a:avLst/>
            </a:prstGeom>
          </p:spPr>
        </p:pic>
        <p:pic>
          <p:nvPicPr>
            <p:cNvPr id="42" name="Imagen 41" descr="Icono&#10;&#10;Descripción generada automáticamente">
              <a:extLst>
                <a:ext uri="{FF2B5EF4-FFF2-40B4-BE49-F238E27FC236}">
                  <a16:creationId xmlns="" xmlns:a16="http://schemas.microsoft.com/office/drawing/2014/main" id="{72E81EC9-045F-428E-B449-BCA4419A3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8332" y="2306416"/>
              <a:ext cx="359532" cy="360000"/>
            </a:xfrm>
            <a:prstGeom prst="rect">
              <a:avLst/>
            </a:prstGeom>
          </p:spPr>
        </p:pic>
        <p:pic>
          <p:nvPicPr>
            <p:cNvPr id="43" name="Imagen 42" descr="Patrón de fondo&#10;&#10;Descripción generada automáticamente">
              <a:extLst>
                <a:ext uri="{FF2B5EF4-FFF2-40B4-BE49-F238E27FC236}">
                  <a16:creationId xmlns="" xmlns:a16="http://schemas.microsoft.com/office/drawing/2014/main" id="{A690EC9C-0A75-4260-91F9-CB56B0941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2313138"/>
              <a:ext cx="246744" cy="360000"/>
            </a:xfrm>
            <a:prstGeom prst="rect">
              <a:avLst/>
            </a:prstGeom>
          </p:spPr>
        </p:pic>
        <p:pic>
          <p:nvPicPr>
            <p:cNvPr id="44" name="Imagen 43">
              <a:extLst>
                <a:ext uri="{FF2B5EF4-FFF2-40B4-BE49-F238E27FC236}">
                  <a16:creationId xmlns="" xmlns:a16="http://schemas.microsoft.com/office/drawing/2014/main" id="{CFEE853F-10AE-4B3C-9565-34886FBECD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5298" b="7392"/>
            <a:stretch/>
          </p:blipFill>
          <p:spPr>
            <a:xfrm>
              <a:off x="3779912" y="2291175"/>
              <a:ext cx="491288" cy="360000"/>
            </a:xfrm>
            <a:prstGeom prst="rect">
              <a:avLst/>
            </a:prstGeom>
          </p:spPr>
        </p:pic>
        <p:pic>
          <p:nvPicPr>
            <p:cNvPr id="45" name="Imagen 44" descr="Imagen que contiene firmar, texto, objeto, reloj&#10;&#10;Descripción generada automáticamente">
              <a:extLst>
                <a:ext uri="{FF2B5EF4-FFF2-40B4-BE49-F238E27FC236}">
                  <a16:creationId xmlns="" xmlns:a16="http://schemas.microsoft.com/office/drawing/2014/main" id="{7A5B5308-F8DF-4A50-AEDE-968E7A885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1271" y="1357091"/>
              <a:ext cx="120670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6258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 userDrawn="1"/>
        </p:nvSpPr>
        <p:spPr>
          <a:xfrm>
            <a:off x="0" y="0"/>
            <a:ext cx="12192000" cy="685800"/>
          </a:xfrm>
          <a:prstGeom prst="rect">
            <a:avLst/>
          </a:prstGeom>
          <a:solidFill>
            <a:srgbClr val="E3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3" descr="EurofusionDisc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875" y="115888"/>
            <a:ext cx="545061" cy="50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4863" y="163488"/>
            <a:ext cx="9125660" cy="457200"/>
          </a:xfrm>
        </p:spPr>
        <p:txBody>
          <a:bodyPr>
            <a:noAutofit/>
          </a:bodyPr>
          <a:lstStyle>
            <a:lvl1pPr algn="ctr">
              <a:lnSpc>
                <a:spcPts val="3200"/>
              </a:lnSpc>
              <a:defRPr sz="2800" b="1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4896544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+mn-lt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latin typeface="+mn-lt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latin typeface="+mn-lt"/>
                <a:cs typeface="Arial" panose="020B0604020202020204" pitchFamily="34" charset="0"/>
              </a:defRPr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24418" y="6525345"/>
            <a:ext cx="10985500" cy="268287"/>
          </a:xfrm>
        </p:spPr>
        <p:txBody>
          <a:bodyPr/>
          <a:lstStyle>
            <a:lvl1pPr algn="r"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pl-PL" dirty="0"/>
              <a:t>Author </a:t>
            </a:r>
            <a:r>
              <a:rPr lang="en-GB" dirty="0"/>
              <a:t>| </a:t>
            </a:r>
            <a:r>
              <a:rPr lang="pl-PL" dirty="0"/>
              <a:t>Meeting</a:t>
            </a:r>
            <a:r>
              <a:rPr lang="en-GB" dirty="0"/>
              <a:t> | </a:t>
            </a:r>
            <a:r>
              <a:rPr lang="pl-PL" dirty="0" err="1"/>
              <a:t>Date</a:t>
            </a:r>
            <a:r>
              <a:rPr lang="pl-PL" dirty="0"/>
              <a:t> </a:t>
            </a:r>
            <a:r>
              <a:rPr lang="en-GB" dirty="0"/>
              <a:t>| Page </a:t>
            </a:r>
            <a:fld id="{4F66EC46-2A95-4ACB-80B2-DCC2083C3903}" type="slidenum">
              <a:rPr lang="en-GB" smtClean="0"/>
              <a:pPr>
                <a:defRPr/>
              </a:pPr>
              <a:t>‹Nº›</a:t>
            </a:fld>
            <a:endParaRPr lang="en-GB" dirty="0"/>
          </a:p>
        </p:txBody>
      </p:sp>
      <p:pic>
        <p:nvPicPr>
          <p:cNvPr id="7" name="Picture 3" descr="image00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5" y="22174"/>
            <a:ext cx="1296143" cy="64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273842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1.png" descr="EUROFUSION PowerPoint MASTER DECKBLATT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12192000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7" name="AutoShape 2" descr="https://idw-online.de/pages/de/institutionlogo921"/>
          <p:cNvSpPr>
            <a:spLocks noChangeAspect="1" noChangeArrowheads="1"/>
          </p:cNvSpPr>
          <p:nvPr userDrawn="1"/>
        </p:nvSpPr>
        <p:spPr bwMode="auto">
          <a:xfrm>
            <a:off x="207434" y="-457200"/>
            <a:ext cx="14351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en-GB" altLang="es-E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7381" y="4293096"/>
            <a:ext cx="5856651" cy="432048"/>
          </a:xfrm>
        </p:spPr>
        <p:txBody>
          <a:bodyPr>
            <a:noAutofit/>
          </a:bodyPr>
          <a:lstStyle>
            <a:lvl1pPr marL="0" indent="0" algn="l">
              <a:buNone/>
              <a:defRPr sz="2400" b="1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F. S. Nitti and J. Maestre </a:t>
            </a:r>
            <a:endParaRPr lang="pl-PL" dirty="0"/>
          </a:p>
        </p:txBody>
      </p:sp>
      <p:sp>
        <p:nvSpPr>
          <p:cNvPr id="22" name="1 Rectángulo"/>
          <p:cNvSpPr/>
          <p:nvPr userDrawn="1"/>
        </p:nvSpPr>
        <p:spPr>
          <a:xfrm>
            <a:off x="3131195" y="3284984"/>
            <a:ext cx="8728003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r"/>
            <a:r>
              <a:rPr lang="en-US" sz="2000" dirty="0"/>
              <a:t> </a:t>
            </a:r>
            <a:r>
              <a:rPr lang="it-IT" sz="2000" dirty="0"/>
              <a:t>Technical</a:t>
            </a:r>
            <a:r>
              <a:rPr lang="it-IT" sz="2000" baseline="0" dirty="0"/>
              <a:t> Meeting #17</a:t>
            </a:r>
            <a:r>
              <a:rPr lang="pl-PL" sz="2000" dirty="0"/>
              <a:t> </a:t>
            </a:r>
            <a:r>
              <a:rPr lang="en-US" sz="2000" dirty="0"/>
              <a:t>| </a:t>
            </a:r>
            <a:r>
              <a:rPr lang="it-IT" sz="2000" dirty="0"/>
              <a:t>05 </a:t>
            </a:r>
            <a:r>
              <a:rPr lang="it-IT" sz="2000" dirty="0" err="1"/>
              <a:t>July</a:t>
            </a:r>
            <a:r>
              <a:rPr lang="it-IT" sz="2000" dirty="0"/>
              <a:t> </a:t>
            </a:r>
            <a:r>
              <a:rPr lang="it-IT" sz="2000" baseline="0" dirty="0"/>
              <a:t>2024</a:t>
            </a:r>
            <a:endParaRPr lang="en-US" sz="2000" dirty="0"/>
          </a:p>
        </p:txBody>
      </p:sp>
      <p:grpSp>
        <p:nvGrpSpPr>
          <p:cNvPr id="28" name="Grupo 27">
            <a:extLst>
              <a:ext uri="{FF2B5EF4-FFF2-40B4-BE49-F238E27FC236}">
                <a16:creationId xmlns="" xmlns:a16="http://schemas.microsoft.com/office/drawing/2014/main" id="{BF00F64F-79CE-403C-9A86-755EC6FB1CBE}"/>
              </a:ext>
            </a:extLst>
          </p:cNvPr>
          <p:cNvGrpSpPr/>
          <p:nvPr userDrawn="1"/>
        </p:nvGrpSpPr>
        <p:grpSpPr>
          <a:xfrm>
            <a:off x="207434" y="5445225"/>
            <a:ext cx="6573649" cy="1332871"/>
            <a:chOff x="459333" y="1340768"/>
            <a:chExt cx="4930237" cy="1332871"/>
          </a:xfrm>
        </p:grpSpPr>
        <p:pic>
          <p:nvPicPr>
            <p:cNvPr id="29" name="Imagen 28">
              <a:extLst>
                <a:ext uri="{FF2B5EF4-FFF2-40B4-BE49-F238E27FC236}">
                  <a16:creationId xmlns="" xmlns:a16="http://schemas.microsoft.com/office/drawing/2014/main" id="{71251778-23DD-41EE-82C9-7D895E1827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313" b="-1251"/>
            <a:stretch/>
          </p:blipFill>
          <p:spPr>
            <a:xfrm>
              <a:off x="459333" y="1352310"/>
              <a:ext cx="2322866" cy="360000"/>
            </a:xfrm>
            <a:prstGeom prst="rect">
              <a:avLst/>
            </a:prstGeom>
          </p:spPr>
        </p:pic>
        <p:pic>
          <p:nvPicPr>
            <p:cNvPr id="30" name="Imagen 29" descr="Forma&#10;&#10;Descripción generada automáticamente">
              <a:extLst>
                <a:ext uri="{FF2B5EF4-FFF2-40B4-BE49-F238E27FC236}">
                  <a16:creationId xmlns="" xmlns:a16="http://schemas.microsoft.com/office/drawing/2014/main" id="{63919A51-6414-4E3A-B931-CB86C6E27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8024" y="1340768"/>
              <a:ext cx="720000" cy="360000"/>
            </a:xfrm>
            <a:prstGeom prst="rect">
              <a:avLst/>
            </a:prstGeom>
          </p:spPr>
        </p:pic>
        <p:pic>
          <p:nvPicPr>
            <p:cNvPr id="31" name="Imagen 30" descr="Imagen que contiene Logotipo&#10;&#10;Descripción generada automáticamente">
              <a:extLst>
                <a:ext uri="{FF2B5EF4-FFF2-40B4-BE49-F238E27FC236}">
                  <a16:creationId xmlns="" xmlns:a16="http://schemas.microsoft.com/office/drawing/2014/main" id="{0C460A65-FC1C-4E30-957F-B79EA9F58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8570" y="1352310"/>
              <a:ext cx="441000" cy="360000"/>
            </a:xfrm>
            <a:prstGeom prst="rect">
              <a:avLst/>
            </a:prstGeom>
          </p:spPr>
        </p:pic>
        <p:pic>
          <p:nvPicPr>
            <p:cNvPr id="32" name="Imagen 31" descr="Dibujo de un animal con la boca abierta&#10;&#10;Descripción generada automáticamente con confianza baja">
              <a:extLst>
                <a:ext uri="{FF2B5EF4-FFF2-40B4-BE49-F238E27FC236}">
                  <a16:creationId xmlns="" xmlns:a16="http://schemas.microsoft.com/office/drawing/2014/main" id="{839EECC6-1C17-43B6-A62C-586361292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5108" y="2306416"/>
              <a:ext cx="1074462" cy="360000"/>
            </a:xfrm>
            <a:prstGeom prst="rect">
              <a:avLst/>
            </a:prstGeom>
          </p:spPr>
        </p:pic>
        <p:pic>
          <p:nvPicPr>
            <p:cNvPr id="33" name="Imagen 32" descr="Logotipo&#10;&#10;Descripción generada automáticamente con confianza baja">
              <a:extLst>
                <a:ext uri="{FF2B5EF4-FFF2-40B4-BE49-F238E27FC236}">
                  <a16:creationId xmlns="" xmlns:a16="http://schemas.microsoft.com/office/drawing/2014/main" id="{8CC55233-3D07-422E-8EED-E9800504EE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40" t="25229" r="4327" b="21852"/>
            <a:stretch/>
          </p:blipFill>
          <p:spPr>
            <a:xfrm>
              <a:off x="3678188" y="1836901"/>
              <a:ext cx="928910" cy="360000"/>
            </a:xfrm>
            <a:prstGeom prst="rect">
              <a:avLst/>
            </a:prstGeom>
          </p:spPr>
        </p:pic>
        <p:pic>
          <p:nvPicPr>
            <p:cNvPr id="34" name="Imagen 33" descr="Imagen que contiene Forma&#10;&#10;Descripción generada automáticamente">
              <a:extLst>
                <a:ext uri="{FF2B5EF4-FFF2-40B4-BE49-F238E27FC236}">
                  <a16:creationId xmlns="" xmlns:a16="http://schemas.microsoft.com/office/drawing/2014/main" id="{4D1FCCB4-07EB-4E71-BE89-CEEAAAB81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502" y="1785521"/>
              <a:ext cx="916363" cy="360000"/>
            </a:xfrm>
            <a:prstGeom prst="rect">
              <a:avLst/>
            </a:prstGeom>
          </p:spPr>
        </p:pic>
        <p:pic>
          <p:nvPicPr>
            <p:cNvPr id="35" name="Imagen 34">
              <a:extLst>
                <a:ext uri="{FF2B5EF4-FFF2-40B4-BE49-F238E27FC236}">
                  <a16:creationId xmlns="" xmlns:a16="http://schemas.microsoft.com/office/drawing/2014/main" id="{8B713888-61DF-4660-9C03-0FA921F16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5" t="31006" r="3014" b="30991"/>
            <a:stretch/>
          </p:blipFill>
          <p:spPr>
            <a:xfrm>
              <a:off x="2652153" y="1836901"/>
              <a:ext cx="890527" cy="360000"/>
            </a:xfrm>
            <a:prstGeom prst="rect">
              <a:avLst/>
            </a:prstGeom>
          </p:spPr>
        </p:pic>
        <p:pic>
          <p:nvPicPr>
            <p:cNvPr id="36" name="Imagen 35" descr="Icono&#10;&#10;Descripción generada automáticamente">
              <a:extLst>
                <a:ext uri="{FF2B5EF4-FFF2-40B4-BE49-F238E27FC236}">
                  <a16:creationId xmlns="" xmlns:a16="http://schemas.microsoft.com/office/drawing/2014/main" id="{B869720D-785D-4908-A972-A41C6B489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0766" y="1816221"/>
              <a:ext cx="360000" cy="360000"/>
            </a:xfrm>
            <a:prstGeom prst="rect">
              <a:avLst/>
            </a:prstGeom>
          </p:spPr>
        </p:pic>
        <p:pic>
          <p:nvPicPr>
            <p:cNvPr id="37" name="Imagen 36" descr="Icono&#10;&#10;Descripción generada automáticamente">
              <a:extLst>
                <a:ext uri="{FF2B5EF4-FFF2-40B4-BE49-F238E27FC236}">
                  <a16:creationId xmlns="" xmlns:a16="http://schemas.microsoft.com/office/drawing/2014/main" id="{22A7DE0F-A1B5-4458-8489-28DD88302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0266" y="1847239"/>
              <a:ext cx="360000" cy="360000"/>
            </a:xfrm>
            <a:prstGeom prst="rect">
              <a:avLst/>
            </a:prstGeom>
          </p:spPr>
        </p:pic>
        <p:pic>
          <p:nvPicPr>
            <p:cNvPr id="38" name="Imagen 37">
              <a:extLst>
                <a:ext uri="{FF2B5EF4-FFF2-40B4-BE49-F238E27FC236}">
                  <a16:creationId xmlns="" xmlns:a16="http://schemas.microsoft.com/office/drawing/2014/main" id="{09663D9D-1746-414A-A7FE-EFB903BB1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715" y="2291175"/>
              <a:ext cx="851215" cy="360000"/>
            </a:xfrm>
            <a:prstGeom prst="rect">
              <a:avLst/>
            </a:prstGeom>
          </p:spPr>
        </p:pic>
        <p:pic>
          <p:nvPicPr>
            <p:cNvPr id="39" name="Imagen 38" descr="Logotipo&#10;&#10;Descripción generada automáticamente">
              <a:extLst>
                <a:ext uri="{FF2B5EF4-FFF2-40B4-BE49-F238E27FC236}">
                  <a16:creationId xmlns="" xmlns:a16="http://schemas.microsoft.com/office/drawing/2014/main" id="{650B30A0-84BC-4BD4-AEAE-10D4890780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448" b="27552"/>
            <a:stretch/>
          </p:blipFill>
          <p:spPr>
            <a:xfrm>
              <a:off x="4660081" y="1785521"/>
              <a:ext cx="719998" cy="360000"/>
            </a:xfrm>
            <a:prstGeom prst="rect">
              <a:avLst/>
            </a:prstGeom>
          </p:spPr>
        </p:pic>
        <p:pic>
          <p:nvPicPr>
            <p:cNvPr id="40" name="Imagen 39" descr="Imagen que contiene Logotipo&#10;&#10;Descripción generada automáticamente">
              <a:extLst>
                <a:ext uri="{FF2B5EF4-FFF2-40B4-BE49-F238E27FC236}">
                  <a16:creationId xmlns="" xmlns:a16="http://schemas.microsoft.com/office/drawing/2014/main" id="{22301E56-BCD9-4241-BA58-25E0596A9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999" y="2294618"/>
              <a:ext cx="765957" cy="360000"/>
            </a:xfrm>
            <a:prstGeom prst="rect">
              <a:avLst/>
            </a:prstGeom>
          </p:spPr>
        </p:pic>
        <p:pic>
          <p:nvPicPr>
            <p:cNvPr id="41" name="Imagen 40" descr="Logotipo&#10;&#10;Descripción generada automáticamente">
              <a:extLst>
                <a:ext uri="{FF2B5EF4-FFF2-40B4-BE49-F238E27FC236}">
                  <a16:creationId xmlns="" xmlns:a16="http://schemas.microsoft.com/office/drawing/2014/main" id="{F2B8C948-19C2-4421-9740-666717E25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0266" y="2313639"/>
              <a:ext cx="535020" cy="360000"/>
            </a:xfrm>
            <a:prstGeom prst="rect">
              <a:avLst/>
            </a:prstGeom>
          </p:spPr>
        </p:pic>
        <p:pic>
          <p:nvPicPr>
            <p:cNvPr id="42" name="Imagen 41" descr="Icono&#10;&#10;Descripción generada automáticamente">
              <a:extLst>
                <a:ext uri="{FF2B5EF4-FFF2-40B4-BE49-F238E27FC236}">
                  <a16:creationId xmlns="" xmlns:a16="http://schemas.microsoft.com/office/drawing/2014/main" id="{72E81EC9-045F-428E-B449-BCA4419A3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8332" y="2306416"/>
              <a:ext cx="359532" cy="360000"/>
            </a:xfrm>
            <a:prstGeom prst="rect">
              <a:avLst/>
            </a:prstGeom>
          </p:spPr>
        </p:pic>
        <p:pic>
          <p:nvPicPr>
            <p:cNvPr id="43" name="Imagen 42" descr="Patrón de fondo&#10;&#10;Descripción generada automáticamente">
              <a:extLst>
                <a:ext uri="{FF2B5EF4-FFF2-40B4-BE49-F238E27FC236}">
                  <a16:creationId xmlns="" xmlns:a16="http://schemas.microsoft.com/office/drawing/2014/main" id="{A690EC9C-0A75-4260-91F9-CB56B0941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2313138"/>
              <a:ext cx="246744" cy="360000"/>
            </a:xfrm>
            <a:prstGeom prst="rect">
              <a:avLst/>
            </a:prstGeom>
          </p:spPr>
        </p:pic>
        <p:pic>
          <p:nvPicPr>
            <p:cNvPr id="44" name="Imagen 43">
              <a:extLst>
                <a:ext uri="{FF2B5EF4-FFF2-40B4-BE49-F238E27FC236}">
                  <a16:creationId xmlns="" xmlns:a16="http://schemas.microsoft.com/office/drawing/2014/main" id="{CFEE853F-10AE-4B3C-9565-34886FBECD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5298" b="7392"/>
            <a:stretch/>
          </p:blipFill>
          <p:spPr>
            <a:xfrm>
              <a:off x="3779912" y="2291175"/>
              <a:ext cx="491288" cy="360000"/>
            </a:xfrm>
            <a:prstGeom prst="rect">
              <a:avLst/>
            </a:prstGeom>
          </p:spPr>
        </p:pic>
        <p:pic>
          <p:nvPicPr>
            <p:cNvPr id="45" name="Imagen 44" descr="Imagen que contiene firmar, texto, objeto, reloj&#10;&#10;Descripción generada automáticamente">
              <a:extLst>
                <a:ext uri="{FF2B5EF4-FFF2-40B4-BE49-F238E27FC236}">
                  <a16:creationId xmlns="" xmlns:a16="http://schemas.microsoft.com/office/drawing/2014/main" id="{7A5B5308-F8DF-4A50-AEDE-968E7A885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1271" y="1357091"/>
              <a:ext cx="120670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65714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 dirty="0"/>
              <a:t>Click to edit Master title style</a:t>
            </a:r>
            <a:endParaRPr lang="en-GB" altLang="es-E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 dirty="0"/>
              <a:t>Click to edit Master text styles</a:t>
            </a:r>
          </a:p>
          <a:p>
            <a:pPr lvl="1"/>
            <a:r>
              <a:rPr lang="en-US" altLang="es-ES" dirty="0"/>
              <a:t>Second level</a:t>
            </a:r>
          </a:p>
          <a:p>
            <a:pPr lvl="2"/>
            <a:r>
              <a:rPr lang="en-US" altLang="es-ES" dirty="0"/>
              <a:t>Third level</a:t>
            </a:r>
          </a:p>
          <a:p>
            <a:pPr lvl="3"/>
            <a:r>
              <a:rPr lang="en-US" altLang="es-ES" dirty="0"/>
              <a:t>Fourth level</a:t>
            </a:r>
          </a:p>
          <a:p>
            <a:pPr lvl="4"/>
            <a:r>
              <a:rPr lang="en-US" altLang="es-ES" dirty="0"/>
              <a:t>Fifth level</a:t>
            </a:r>
            <a:endParaRPr lang="en-GB" altLang="es-E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8FD0FA-3FA7-4D0C-B286-1790BE42FDDC}" type="datetimeFigureOut">
              <a:rPr lang="en-GB" smtClean="0"/>
              <a:pPr>
                <a:defRPr/>
              </a:pPr>
              <a:t>05/07/2024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2BFE7A-63C3-4696-BA76-19E63631F2AF}" type="slidenum">
              <a:rPr lang="en-GB" smtClean="0"/>
              <a:pPr>
                <a:defRPr/>
              </a:pPr>
              <a:t>‹Nº›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5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qst.go.jp/site/qst-english/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emf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ytuł 15"/>
          <p:cNvSpPr>
            <a:spLocks noGrp="1"/>
          </p:cNvSpPr>
          <p:nvPr>
            <p:ph type="ctrTitle" idx="4294967295"/>
          </p:nvPr>
        </p:nvSpPr>
        <p:spPr>
          <a:xfrm>
            <a:off x="1631504" y="2132856"/>
            <a:ext cx="8496944" cy="1296144"/>
          </a:xfrm>
        </p:spPr>
        <p:txBody>
          <a:bodyPr/>
          <a:lstStyle/>
          <a:p>
            <a:r>
              <a:rPr lang="es-ES" sz="3200" b="1" dirty="0" err="1"/>
              <a:t>Radiation</a:t>
            </a:r>
            <a:r>
              <a:rPr lang="es-ES" sz="3200" b="1" dirty="0"/>
              <a:t> </a:t>
            </a:r>
            <a:r>
              <a:rPr lang="es-ES" sz="3200" b="1" dirty="0" err="1"/>
              <a:t>resistance</a:t>
            </a:r>
            <a:r>
              <a:rPr lang="es-ES" sz="3200" b="1" dirty="0"/>
              <a:t> of </a:t>
            </a:r>
            <a:r>
              <a:rPr lang="es-ES" sz="3200" b="1" dirty="0" err="1"/>
              <a:t>the</a:t>
            </a:r>
            <a:r>
              <a:rPr lang="es-ES" sz="3200" b="1" dirty="0"/>
              <a:t> </a:t>
            </a:r>
            <a:r>
              <a:rPr lang="es-ES" sz="3200" b="1" dirty="0" err="1" smtClean="0"/>
              <a:t>alternative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coolant</a:t>
            </a:r>
            <a:r>
              <a:rPr lang="es-ES" sz="3200" b="1" dirty="0" smtClean="0"/>
              <a:t> fluid </a:t>
            </a:r>
            <a:r>
              <a:rPr lang="es-ES" sz="3200" b="1" dirty="0" err="1" smtClean="0"/>
              <a:t>for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the</a:t>
            </a:r>
            <a:r>
              <a:rPr lang="es-ES" sz="3200" b="1" dirty="0" smtClean="0"/>
              <a:t> Li </a:t>
            </a:r>
            <a:r>
              <a:rPr lang="es-ES" sz="3200" b="1" dirty="0" err="1" smtClean="0"/>
              <a:t>loop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heat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exchanger</a:t>
            </a:r>
            <a:endParaRPr lang="en-GB" sz="3200" b="1" dirty="0"/>
          </a:p>
        </p:txBody>
      </p:sp>
      <p:sp>
        <p:nvSpPr>
          <p:cNvPr id="19" name="Podtytuł 1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M. </a:t>
            </a:r>
            <a:r>
              <a:rPr lang="en-GB" dirty="0" err="1" smtClean="0"/>
              <a:t>Fernández</a:t>
            </a:r>
            <a:r>
              <a:rPr lang="en-GB" dirty="0" smtClean="0"/>
              <a:t>, J. M. </a:t>
            </a:r>
            <a:r>
              <a:rPr lang="en-GB" dirty="0" err="1" smtClean="0"/>
              <a:t>Cobo</a:t>
            </a:r>
            <a:r>
              <a:rPr lang="en-GB" dirty="0" smtClean="0"/>
              <a:t> and L. Amigo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718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Results</a:t>
            </a:r>
            <a:r>
              <a:rPr lang="es-ES" dirty="0" smtClean="0"/>
              <a:t>. </a:t>
            </a:r>
            <a:r>
              <a:rPr lang="es-ES" dirty="0" err="1" smtClean="0"/>
              <a:t>Viscosity</a:t>
            </a:r>
            <a:endParaRPr lang="es-ES" dirty="0"/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0425967"/>
              </p:ext>
            </p:extLst>
          </p:nvPr>
        </p:nvGraphicFramePr>
        <p:xfrm>
          <a:off x="-14707" y="1052736"/>
          <a:ext cx="6422504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6992904"/>
              </p:ext>
            </p:extLst>
          </p:nvPr>
        </p:nvGraphicFramePr>
        <p:xfrm>
          <a:off x="6407797" y="1052736"/>
          <a:ext cx="5736875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Rectángulo 1"/>
          <p:cNvSpPr/>
          <p:nvPr/>
        </p:nvSpPr>
        <p:spPr>
          <a:xfrm>
            <a:off x="765085" y="5589240"/>
            <a:ext cx="10945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Results obtained shown an increase in viscosity with irradiation, starting with </a:t>
            </a:r>
            <a:r>
              <a:rPr lang="en-GB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16 </a:t>
            </a: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mm</a:t>
            </a:r>
            <a:r>
              <a:rPr lang="en-GB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/s cm in the initial sample and reaching 23 mm</a:t>
            </a:r>
            <a:r>
              <a:rPr lang="en-GB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/s in the oil irradiated with </a:t>
            </a:r>
            <a:r>
              <a:rPr lang="en-GB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10 </a:t>
            </a:r>
            <a:r>
              <a:rPr lang="en-GB" dirty="0" err="1">
                <a:ea typeface="Calibri" panose="020F0502020204030204" pitchFamily="34" charset="0"/>
                <a:cs typeface="Times New Roman" panose="02020603050405020304" pitchFamily="18" charset="0"/>
              </a:rPr>
              <a:t>MGy</a:t>
            </a: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dirty="0"/>
          </a:p>
        </p:txBody>
      </p:sp>
      <p:sp>
        <p:nvSpPr>
          <p:cNvPr id="13" name="Segnaposto piè di pagina 1">
            <a:extLst>
              <a:ext uri="{FF2B5EF4-FFF2-40B4-BE49-F238E27FC236}">
                <a16:creationId xmlns="" xmlns:a16="http://schemas.microsoft.com/office/drawing/2014/main" id="{C8C8A64A-378B-0E70-2A77-BC1C2FBF7F27}"/>
              </a:ext>
            </a:extLst>
          </p:cNvPr>
          <p:cNvSpPr txBox="1">
            <a:spLocks/>
          </p:cNvSpPr>
          <p:nvPr/>
        </p:nvSpPr>
        <p:spPr>
          <a:xfrm>
            <a:off x="3851486" y="6540746"/>
            <a:ext cx="8239125" cy="268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s-ES" dirty="0" smtClean="0"/>
              <a:t>M. Fernández </a:t>
            </a:r>
            <a:r>
              <a:rPr lang="pl-PL" dirty="0" smtClean="0"/>
              <a:t>| TM#</a:t>
            </a:r>
            <a:r>
              <a:rPr lang="es-ES" dirty="0" smtClean="0"/>
              <a:t>17</a:t>
            </a:r>
            <a:r>
              <a:rPr lang="pl-PL" dirty="0" smtClean="0"/>
              <a:t> |</a:t>
            </a:r>
            <a:r>
              <a:rPr lang="it-IT" dirty="0" smtClean="0"/>
              <a:t>05 July </a:t>
            </a:r>
            <a:r>
              <a:rPr lang="pl-PL" dirty="0" smtClean="0"/>
              <a:t>202</a:t>
            </a:r>
            <a:r>
              <a:rPr lang="it-IT" dirty="0" smtClean="0"/>
              <a:t>4</a:t>
            </a:r>
            <a:r>
              <a:rPr lang="en-GB" dirty="0" smtClean="0"/>
              <a:t>| Page 10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068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Introduction</a:t>
            </a:r>
            <a:endParaRPr lang="es-ES" dirty="0"/>
          </a:p>
        </p:txBody>
      </p:sp>
      <p:grpSp>
        <p:nvGrpSpPr>
          <p:cNvPr id="29" name="Grupo 28"/>
          <p:cNvGrpSpPr/>
          <p:nvPr/>
        </p:nvGrpSpPr>
        <p:grpSpPr>
          <a:xfrm>
            <a:off x="191344" y="2003757"/>
            <a:ext cx="4727807" cy="4112775"/>
            <a:chOff x="935324" y="2167013"/>
            <a:chExt cx="4727807" cy="4112775"/>
          </a:xfrm>
        </p:grpSpPr>
        <p:pic>
          <p:nvPicPr>
            <p:cNvPr id="11" name="図 43">
              <a:extLst>
                <a:ext uri="{FF2B5EF4-FFF2-40B4-BE49-F238E27FC236}">
                  <a16:creationId xmlns="" xmlns:a16="http://schemas.microsoft.com/office/drawing/2014/main" id="{8F251FC6-5493-4F50-BD0A-2896B3D371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0317" t="952" r="5747" b="28277"/>
            <a:stretch/>
          </p:blipFill>
          <p:spPr>
            <a:xfrm>
              <a:off x="1478315" y="2524629"/>
              <a:ext cx="4148484" cy="3632788"/>
            </a:xfrm>
            <a:prstGeom prst="rect">
              <a:avLst/>
            </a:prstGeom>
          </p:spPr>
        </p:pic>
        <p:sp>
          <p:nvSpPr>
            <p:cNvPr id="12" name="テキスト ボックス 44">
              <a:extLst>
                <a:ext uri="{FF2B5EF4-FFF2-40B4-BE49-F238E27FC236}">
                  <a16:creationId xmlns="" xmlns:a16="http://schemas.microsoft.com/office/drawing/2014/main" id="{EC46423B-AD2D-48FA-8AB8-60D794D26CDF}"/>
                </a:ext>
              </a:extLst>
            </p:cNvPr>
            <p:cNvSpPr txBox="1"/>
            <p:nvPr/>
          </p:nvSpPr>
          <p:spPr>
            <a:xfrm>
              <a:off x="4731361" y="2670156"/>
              <a:ext cx="931770" cy="7386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Impurity </a:t>
              </a:r>
              <a:r>
                <a:rPr kumimoji="1" lang="en-US" altLang="ja-JP" sz="1400" dirty="0" smtClean="0">
                  <a:solidFill>
                    <a:schemeClr val="bg1">
                      <a:lumMod val="50000"/>
                    </a:schemeClr>
                  </a:solidFill>
                  <a:cs typeface="Arial" panose="020B0604020202020204" pitchFamily="34" charset="0"/>
                </a:rPr>
                <a:t>control system</a:t>
              </a:r>
              <a:endParaRPr kumimoji="1" lang="ja-JP" altLang="en-US" sz="14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endParaRPr>
            </a:p>
          </p:txBody>
        </p:sp>
        <p:cxnSp>
          <p:nvCxnSpPr>
            <p:cNvPr id="13" name="直線コネクタ 45">
              <a:extLst>
                <a:ext uri="{FF2B5EF4-FFF2-40B4-BE49-F238E27FC236}">
                  <a16:creationId xmlns="" xmlns:a16="http://schemas.microsoft.com/office/drawing/2014/main" id="{45AB3BE9-55D9-43B3-8019-81E392DB0D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15885" y="3037420"/>
              <a:ext cx="459062" cy="288807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テキスト ボックス 47">
              <a:extLst>
                <a:ext uri="{FF2B5EF4-FFF2-40B4-BE49-F238E27FC236}">
                  <a16:creationId xmlns="" xmlns:a16="http://schemas.microsoft.com/office/drawing/2014/main" id="{84DEF51C-5DD6-49B4-9C7D-C9AFD4875261}"/>
                </a:ext>
              </a:extLst>
            </p:cNvPr>
            <p:cNvSpPr txBox="1"/>
            <p:nvPr/>
          </p:nvSpPr>
          <p:spPr>
            <a:xfrm>
              <a:off x="2275148" y="2167013"/>
              <a:ext cx="1037177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solidFill>
                    <a:schemeClr val="bg1">
                      <a:lumMod val="50000"/>
                    </a:schemeClr>
                  </a:solidFill>
                  <a:latin typeface="+mn-lt"/>
                  <a:cs typeface="Arial" panose="020B0604020202020204" pitchFamily="34" charset="0"/>
                </a:rPr>
                <a:t>Target </a:t>
              </a:r>
              <a:r>
                <a:rPr kumimoji="1" lang="en-US" altLang="ja-JP" sz="14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  <a:cs typeface="Arial" panose="020B0604020202020204" pitchFamily="34" charset="0"/>
                </a:rPr>
                <a:t>Assembly</a:t>
              </a:r>
              <a:endParaRPr kumimoji="1" lang="ja-JP" alt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endParaRPr>
            </a:p>
          </p:txBody>
        </p:sp>
        <p:cxnSp>
          <p:nvCxnSpPr>
            <p:cNvPr id="15" name="直線コネクタ 48">
              <a:extLst>
                <a:ext uri="{FF2B5EF4-FFF2-40B4-BE49-F238E27FC236}">
                  <a16:creationId xmlns="" xmlns:a16="http://schemas.microsoft.com/office/drawing/2014/main" id="{9C5E29FA-46F4-4028-9AB0-6A3A196F03FC}"/>
                </a:ext>
              </a:extLst>
            </p:cNvPr>
            <p:cNvCxnSpPr>
              <a:cxnSpLocks/>
            </p:cNvCxnSpPr>
            <p:nvPr/>
          </p:nvCxnSpPr>
          <p:spPr>
            <a:xfrm>
              <a:off x="2793736" y="2636912"/>
              <a:ext cx="41793" cy="347187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テキスト ボックス 49">
              <a:extLst>
                <a:ext uri="{FF2B5EF4-FFF2-40B4-BE49-F238E27FC236}">
                  <a16:creationId xmlns="" xmlns:a16="http://schemas.microsoft.com/office/drawing/2014/main" id="{4F090869-37C4-4F39-AECC-FF24FACECCBD}"/>
                </a:ext>
              </a:extLst>
            </p:cNvPr>
            <p:cNvSpPr txBox="1"/>
            <p:nvPr/>
          </p:nvSpPr>
          <p:spPr>
            <a:xfrm>
              <a:off x="1390130" y="2510033"/>
              <a:ext cx="762875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solidFill>
                    <a:schemeClr val="bg1">
                      <a:lumMod val="50000"/>
                    </a:schemeClr>
                  </a:solidFill>
                  <a:latin typeface="+mn-lt"/>
                  <a:cs typeface="Arial" panose="020B0604020202020204" pitchFamily="34" charset="0"/>
                </a:rPr>
                <a:t>Beam </a:t>
              </a:r>
              <a:r>
                <a:rPr kumimoji="1" lang="en-US" altLang="ja-JP" sz="1400" dirty="0" smtClean="0">
                  <a:solidFill>
                    <a:schemeClr val="bg1">
                      <a:lumMod val="50000"/>
                    </a:schemeClr>
                  </a:solidFill>
                  <a:latin typeface="+mn-lt"/>
                  <a:cs typeface="Arial" panose="020B0604020202020204" pitchFamily="34" charset="0"/>
                </a:rPr>
                <a:t>ducts</a:t>
              </a:r>
              <a:endParaRPr kumimoji="1" lang="ja-JP" alt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endParaRPr>
            </a:p>
          </p:txBody>
        </p:sp>
        <p:cxnSp>
          <p:nvCxnSpPr>
            <p:cNvPr id="17" name="直線コネクタ 50">
              <a:extLst>
                <a:ext uri="{FF2B5EF4-FFF2-40B4-BE49-F238E27FC236}">
                  <a16:creationId xmlns="" xmlns:a16="http://schemas.microsoft.com/office/drawing/2014/main" id="{3018120F-E732-4265-A019-7C945BDC8B78}"/>
                </a:ext>
              </a:extLst>
            </p:cNvPr>
            <p:cNvCxnSpPr>
              <a:cxnSpLocks/>
            </p:cNvCxnSpPr>
            <p:nvPr/>
          </p:nvCxnSpPr>
          <p:spPr>
            <a:xfrm>
              <a:off x="1953298" y="2909746"/>
              <a:ext cx="589761" cy="320449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51">
              <a:extLst>
                <a:ext uri="{FF2B5EF4-FFF2-40B4-BE49-F238E27FC236}">
                  <a16:creationId xmlns="" xmlns:a16="http://schemas.microsoft.com/office/drawing/2014/main" id="{8B0A2FC8-B0BA-4A50-97E9-C99D6414BC6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183614" y="4468984"/>
              <a:ext cx="1236923" cy="668047"/>
            </a:xfrm>
            <a:prstGeom prst="line">
              <a:avLst/>
            </a:prstGeom>
            <a:ln w="28575">
              <a:solidFill>
                <a:srgbClr val="FF33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コネクタ 52">
              <a:extLst>
                <a:ext uri="{FF2B5EF4-FFF2-40B4-BE49-F238E27FC236}">
                  <a16:creationId xmlns="" xmlns:a16="http://schemas.microsoft.com/office/drawing/2014/main" id="{5D2E87EF-49F2-4AD1-869D-AC87222ED1B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47685" y="5111296"/>
              <a:ext cx="268564" cy="668047"/>
            </a:xfrm>
            <a:prstGeom prst="line">
              <a:avLst/>
            </a:prstGeom>
            <a:ln w="12700">
              <a:solidFill>
                <a:srgbClr val="0000FF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テキスト ボックス 55">
              <a:extLst>
                <a:ext uri="{FF2B5EF4-FFF2-40B4-BE49-F238E27FC236}">
                  <a16:creationId xmlns="" xmlns:a16="http://schemas.microsoft.com/office/drawing/2014/main" id="{AC4080ED-B568-4B0A-8306-038BFC9118C0}"/>
                </a:ext>
              </a:extLst>
            </p:cNvPr>
            <p:cNvSpPr txBox="1"/>
            <p:nvPr/>
          </p:nvSpPr>
          <p:spPr>
            <a:xfrm>
              <a:off x="935324" y="5576382"/>
              <a:ext cx="1292701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dirty="0" smtClean="0">
                  <a:solidFill>
                    <a:srgbClr val="0000FF"/>
                  </a:solidFill>
                  <a:cs typeface="Arial" panose="020B0604020202020204" pitchFamily="34" charset="0"/>
                </a:rPr>
                <a:t>Tertiary HX</a:t>
              </a:r>
            </a:p>
            <a:p>
              <a:pPr algn="ctr"/>
              <a:r>
                <a:rPr kumimoji="1" lang="en-US" altLang="ja-JP" sz="1400" dirty="0" smtClean="0">
                  <a:solidFill>
                    <a:srgbClr val="0000FF"/>
                  </a:solidFill>
                  <a:cs typeface="Arial" panose="020B0604020202020204" pitchFamily="34" charset="0"/>
                </a:rPr>
                <a:t>(Oil2/Water</a:t>
              </a:r>
              <a:r>
                <a:rPr kumimoji="1" lang="en-US" altLang="ja-JP" sz="1400" dirty="0">
                  <a:solidFill>
                    <a:srgbClr val="0000FF"/>
                  </a:solidFill>
                  <a:cs typeface="Arial" panose="020B0604020202020204" pitchFamily="34" charset="0"/>
                </a:rPr>
                <a:t>)</a:t>
              </a:r>
              <a:endParaRPr kumimoji="1" lang="ja-JP" altLang="en-US" sz="1400" dirty="0">
                <a:solidFill>
                  <a:srgbClr val="0000FF"/>
                </a:solidFill>
                <a:latin typeface="+mn-lt"/>
                <a:cs typeface="Arial" panose="020B0604020202020204" pitchFamily="34" charset="0"/>
              </a:endParaRPr>
            </a:p>
          </p:txBody>
        </p:sp>
        <p:cxnSp>
          <p:nvCxnSpPr>
            <p:cNvPr id="23" name="直線コネクタ 56">
              <a:extLst>
                <a:ext uri="{FF2B5EF4-FFF2-40B4-BE49-F238E27FC236}">
                  <a16:creationId xmlns="" xmlns:a16="http://schemas.microsoft.com/office/drawing/2014/main" id="{A3581D22-4D6B-443B-93C4-16BF9042DC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41663" y="5105896"/>
              <a:ext cx="523702" cy="455890"/>
            </a:xfrm>
            <a:prstGeom prst="line">
              <a:avLst/>
            </a:prstGeom>
            <a:ln w="12700">
              <a:solidFill>
                <a:srgbClr val="0000FF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テキスト ボックス 55">
              <a:extLst>
                <a:ext uri="{FF2B5EF4-FFF2-40B4-BE49-F238E27FC236}">
                  <a16:creationId xmlns="" xmlns:a16="http://schemas.microsoft.com/office/drawing/2014/main" id="{AC4080ED-B568-4B0A-8306-038BFC9118C0}"/>
                </a:ext>
              </a:extLst>
            </p:cNvPr>
            <p:cNvSpPr txBox="1"/>
            <p:nvPr/>
          </p:nvSpPr>
          <p:spPr>
            <a:xfrm>
              <a:off x="3438660" y="5756568"/>
              <a:ext cx="1292701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dirty="0" smtClean="0">
                  <a:solidFill>
                    <a:srgbClr val="0000FF"/>
                  </a:solidFill>
                  <a:cs typeface="Arial" panose="020B0604020202020204" pitchFamily="34" charset="0"/>
                </a:rPr>
                <a:t>Secondary HX</a:t>
              </a:r>
            </a:p>
            <a:p>
              <a:pPr algn="ctr"/>
              <a:r>
                <a:rPr kumimoji="1" lang="en-US" altLang="ja-JP" sz="1400" dirty="0">
                  <a:solidFill>
                    <a:srgbClr val="0000FF"/>
                  </a:solidFill>
                  <a:cs typeface="Arial" panose="020B0604020202020204" pitchFamily="34" charset="0"/>
                </a:rPr>
                <a:t>(</a:t>
              </a:r>
              <a:r>
                <a:rPr kumimoji="1" lang="en-US" altLang="ja-JP" sz="1400" dirty="0" smtClean="0">
                  <a:solidFill>
                    <a:srgbClr val="0000FF"/>
                  </a:solidFill>
                  <a:cs typeface="Arial" panose="020B0604020202020204" pitchFamily="34" charset="0"/>
                </a:rPr>
                <a:t>Oil1/Oil2)</a:t>
              </a:r>
              <a:endParaRPr kumimoji="1" lang="ja-JP" altLang="en-US" sz="1400" dirty="0">
                <a:solidFill>
                  <a:srgbClr val="0000FF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8" name="テキスト ボックス 55">
              <a:extLst>
                <a:ext uri="{FF2B5EF4-FFF2-40B4-BE49-F238E27FC236}">
                  <a16:creationId xmlns="" xmlns:a16="http://schemas.microsoft.com/office/drawing/2014/main" id="{AC4080ED-B568-4B0A-8306-038BFC9118C0}"/>
                </a:ext>
              </a:extLst>
            </p:cNvPr>
            <p:cNvSpPr txBox="1"/>
            <p:nvPr/>
          </p:nvSpPr>
          <p:spPr>
            <a:xfrm>
              <a:off x="4324037" y="5038566"/>
              <a:ext cx="1292701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b="1" dirty="0" smtClean="0">
                  <a:solidFill>
                    <a:srgbClr val="FF0000"/>
                  </a:solidFill>
                  <a:cs typeface="Arial" panose="020B0604020202020204" pitchFamily="34" charset="0"/>
                </a:rPr>
                <a:t>Primary HX</a:t>
              </a:r>
            </a:p>
            <a:p>
              <a:pPr algn="ctr"/>
              <a:r>
                <a:rPr kumimoji="1" lang="en-US" altLang="ja-JP" sz="1400" b="1" dirty="0" smtClean="0">
                  <a:solidFill>
                    <a:srgbClr val="FF0000"/>
                  </a:solidFill>
                  <a:cs typeface="Arial" panose="020B0604020202020204" pitchFamily="34" charset="0"/>
                </a:rPr>
                <a:t>(Li/Oil1)</a:t>
              </a:r>
              <a:endParaRPr kumimoji="1" lang="ja-JP" altLang="en-US" sz="14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31" name="Rectángulo 30"/>
          <p:cNvSpPr/>
          <p:nvPr/>
        </p:nvSpPr>
        <p:spPr>
          <a:xfrm>
            <a:off x="261851" y="787236"/>
            <a:ext cx="72490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2800" b="1" dirty="0" smtClean="0">
                <a:solidFill>
                  <a:srgbClr val="0070C0"/>
                </a:solidFill>
                <a:ea typeface="Verdana" panose="020B0604030504040204" pitchFamily="34" charset="0"/>
              </a:rPr>
              <a:t>Selection of HTF </a:t>
            </a:r>
            <a:r>
              <a:rPr kumimoji="1" lang="en-US" altLang="ja-JP" sz="2800" b="1" dirty="0">
                <a:solidFill>
                  <a:srgbClr val="0070C0"/>
                </a:solidFill>
                <a:ea typeface="Verdana" panose="020B0604030504040204" pitchFamily="34" charset="0"/>
              </a:rPr>
              <a:t>for </a:t>
            </a:r>
            <a:r>
              <a:rPr kumimoji="1" lang="en-US" altLang="ja-JP" sz="2800" b="1" dirty="0" smtClean="0">
                <a:solidFill>
                  <a:srgbClr val="0070C0"/>
                </a:solidFill>
                <a:ea typeface="Verdana" panose="020B0604030504040204" pitchFamily="34" charset="0"/>
              </a:rPr>
              <a:t>Primary HX </a:t>
            </a:r>
            <a:r>
              <a:rPr kumimoji="1" lang="en-US" altLang="ja-JP" sz="2800" b="1" dirty="0">
                <a:solidFill>
                  <a:srgbClr val="0070C0"/>
                </a:solidFill>
                <a:ea typeface="Verdana" panose="020B0604030504040204" pitchFamily="34" charset="0"/>
              </a:rPr>
              <a:t>system (HX1</a:t>
            </a:r>
            <a:r>
              <a:rPr kumimoji="1" lang="en-US" altLang="ja-JP" sz="2800" b="1" dirty="0" smtClean="0">
                <a:solidFill>
                  <a:srgbClr val="0070C0"/>
                </a:solidFill>
                <a:ea typeface="Verdana" panose="020B0604030504040204" pitchFamily="34" charset="0"/>
              </a:rPr>
              <a:t>)</a:t>
            </a:r>
            <a:endParaRPr kumimoji="1" lang="en-US" altLang="ja-JP" sz="2800" b="1" dirty="0">
              <a:solidFill>
                <a:srgbClr val="0070C0"/>
              </a:solidFill>
              <a:ea typeface="Verdana" panose="020B0604030504040204" pitchFamily="34" charset="0"/>
            </a:endParaRPr>
          </a:p>
        </p:txBody>
      </p:sp>
      <p:sp>
        <p:nvSpPr>
          <p:cNvPr id="44" name="12 Rectángulo"/>
          <p:cNvSpPr/>
          <p:nvPr/>
        </p:nvSpPr>
        <p:spPr>
          <a:xfrm>
            <a:off x="7659129" y="5936345"/>
            <a:ext cx="45454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70C0"/>
                </a:solidFill>
              </a:rPr>
              <a:t>Synthetic </a:t>
            </a:r>
            <a:r>
              <a:rPr lang="es-ES" sz="2800" b="1" dirty="0" err="1" smtClean="0">
                <a:solidFill>
                  <a:srgbClr val="0070C0"/>
                </a:solidFill>
              </a:rPr>
              <a:t>organic</a:t>
            </a:r>
            <a:r>
              <a:rPr lang="es-ES" sz="2800" b="1" dirty="0" smtClean="0">
                <a:solidFill>
                  <a:srgbClr val="0070C0"/>
                </a:solidFill>
              </a:rPr>
              <a:t> </a:t>
            </a:r>
            <a:r>
              <a:rPr lang="es-ES" sz="2800" b="1" dirty="0" err="1" smtClean="0">
                <a:solidFill>
                  <a:srgbClr val="0070C0"/>
                </a:solidFill>
              </a:rPr>
              <a:t>oils</a:t>
            </a:r>
            <a:r>
              <a:rPr lang="en-GB" sz="2800" b="1" dirty="0" smtClean="0">
                <a:solidFill>
                  <a:srgbClr val="0070C0"/>
                </a:solidFill>
              </a:rPr>
              <a:t> </a:t>
            </a:r>
            <a:endParaRPr lang="es-ES" sz="2800" b="1" dirty="0">
              <a:solidFill>
                <a:srgbClr val="0070C0"/>
              </a:solidFill>
            </a:endParaRPr>
          </a:p>
        </p:txBody>
      </p:sp>
      <p:sp>
        <p:nvSpPr>
          <p:cNvPr id="47" name="Flecha doblada hacia arriba 46"/>
          <p:cNvSpPr/>
          <p:nvPr/>
        </p:nvSpPr>
        <p:spPr>
          <a:xfrm flipV="1">
            <a:off x="7510888" y="1029499"/>
            <a:ext cx="1895832" cy="4964662"/>
          </a:xfrm>
          <a:prstGeom prst="bentUpArrow">
            <a:avLst>
              <a:gd name="adj1" fmla="val 8937"/>
              <a:gd name="adj2" fmla="val 16603"/>
              <a:gd name="adj3" fmla="val 13423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5668478" y="1340768"/>
            <a:ext cx="6361776" cy="16004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kumimoji="1" lang="en-US" altLang="ja-JP" sz="2200" b="1" dirty="0" smtClean="0">
                <a:latin typeface="+mj-lt"/>
                <a:ea typeface="メイリオ" panose="020B0604030504040204" pitchFamily="50" charset="-128"/>
              </a:rPr>
              <a:t>Thermal </a:t>
            </a:r>
            <a:r>
              <a:rPr kumimoji="1" lang="en-US" altLang="ja-JP" sz="2200" b="1" dirty="0">
                <a:latin typeface="+mj-lt"/>
                <a:ea typeface="メイリオ" panose="020B0604030504040204" pitchFamily="50" charset="-128"/>
              </a:rPr>
              <a:t>stability over operating temperature </a:t>
            </a:r>
            <a:r>
              <a:rPr kumimoji="1" lang="en-US" altLang="ja-JP" sz="2200" b="1" dirty="0" smtClean="0">
                <a:latin typeface="+mj-lt"/>
                <a:ea typeface="メイリオ" panose="020B0604030504040204" pitchFamily="50" charset="-128"/>
              </a:rPr>
              <a:t>range:</a:t>
            </a:r>
          </a:p>
          <a:p>
            <a:pPr marL="623888" indent="-285750">
              <a:buFont typeface="Arial" panose="020B0604020202020204" pitchFamily="34" charset="0"/>
              <a:buChar char="•"/>
            </a:pPr>
            <a:r>
              <a:rPr kumimoji="1" lang="en-US" altLang="ja-JP" sz="2200" dirty="0" smtClean="0">
                <a:latin typeface="+mj-lt"/>
                <a:ea typeface="メイリオ" panose="020B0604030504040204" pitchFamily="50" charset="-128"/>
              </a:rPr>
              <a:t>Operating </a:t>
            </a:r>
            <a:r>
              <a:rPr kumimoji="1" lang="en-US" altLang="ja-JP" sz="2200" dirty="0">
                <a:latin typeface="+mj-lt"/>
                <a:ea typeface="メイリオ" panose="020B0604030504040204" pitchFamily="50" charset="-128"/>
              </a:rPr>
              <a:t>temperature </a:t>
            </a:r>
            <a:r>
              <a:rPr kumimoji="1" lang="en-US" altLang="ja-JP" sz="2200" dirty="0" smtClean="0">
                <a:latin typeface="+mj-lt"/>
                <a:ea typeface="メイリオ" panose="020B0604030504040204" pitchFamily="50" charset="-128"/>
              </a:rPr>
              <a:t>limit</a:t>
            </a:r>
          </a:p>
          <a:p>
            <a:pPr marL="623888" indent="-285750">
              <a:buFont typeface="Arial" panose="020B0604020202020204" pitchFamily="34" charset="0"/>
              <a:buChar char="•"/>
            </a:pPr>
            <a:r>
              <a:rPr lang="en-GB" sz="2200" dirty="0" smtClean="0">
                <a:latin typeface="+mj-lt"/>
              </a:rPr>
              <a:t>Low vapour pressure</a:t>
            </a:r>
          </a:p>
          <a:p>
            <a:pPr marL="623888" indent="-285750">
              <a:buFont typeface="Arial" panose="020B0604020202020204" pitchFamily="34" charset="0"/>
              <a:buChar char="•"/>
            </a:pPr>
            <a:r>
              <a:rPr lang="en-GB" sz="2200" dirty="0" smtClean="0">
                <a:latin typeface="+mj-lt"/>
              </a:rPr>
              <a:t>Pyrolysis </a:t>
            </a:r>
            <a:r>
              <a:rPr lang="en-GB" sz="2200" dirty="0">
                <a:latin typeface="+mj-lt"/>
              </a:rPr>
              <a:t>phenomena</a:t>
            </a:r>
            <a:endParaRPr kumimoji="1" lang="en-US" altLang="ja-JP" sz="2200" dirty="0">
              <a:latin typeface="+mj-lt"/>
              <a:ea typeface="メイリオ" panose="020B0604030504040204" pitchFamily="50" charset="-128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5636902" y="3212976"/>
            <a:ext cx="6096548" cy="24314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kumimoji="1" lang="en-US" altLang="ja-JP" sz="2200" b="1" dirty="0" smtClean="0">
                <a:latin typeface="+mj-lt"/>
                <a:ea typeface="メイリオ" panose="020B0604030504040204" pitchFamily="50" charset="-128"/>
              </a:rPr>
              <a:t>Radiation resistance at expected doses :</a:t>
            </a:r>
          </a:p>
          <a:p>
            <a:pPr marL="623888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kumimoji="1" lang="en-US" altLang="ja-JP" sz="2200" dirty="0" smtClean="0">
                <a:latin typeface="+mj-lt"/>
                <a:ea typeface="メイリオ" panose="020B0604030504040204" pitchFamily="50" charset="-128"/>
              </a:rPr>
              <a:t>Radiolysis</a:t>
            </a:r>
          </a:p>
          <a:p>
            <a:pPr marL="1081088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+mj-lt"/>
              </a:rPr>
              <a:t>Appearance </a:t>
            </a:r>
            <a:r>
              <a:rPr lang="en-US" sz="2200" dirty="0">
                <a:latin typeface="+mj-lt"/>
              </a:rPr>
              <a:t>of corrosive chemical </a:t>
            </a:r>
            <a:r>
              <a:rPr lang="en-US" sz="2200" dirty="0" smtClean="0">
                <a:latin typeface="+mj-lt"/>
              </a:rPr>
              <a:t>compounds</a:t>
            </a:r>
            <a:r>
              <a:rPr lang="en-GB" sz="2200" dirty="0">
                <a:latin typeface="+mj-lt"/>
              </a:rPr>
              <a:t> </a:t>
            </a:r>
            <a:r>
              <a:rPr lang="en-GB" sz="2200" dirty="0" smtClean="0">
                <a:latin typeface="+mj-lt"/>
              </a:rPr>
              <a:t>mainly acidic species</a:t>
            </a:r>
            <a:endParaRPr lang="en-US" sz="2200" dirty="0">
              <a:latin typeface="+mj-lt"/>
            </a:endParaRPr>
          </a:p>
          <a:p>
            <a:pPr marL="1081088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+mj-lt"/>
              </a:rPr>
              <a:t>Variation </a:t>
            </a:r>
            <a:r>
              <a:rPr lang="en-US" sz="2200" dirty="0">
                <a:latin typeface="+mj-lt"/>
              </a:rPr>
              <a:t>in physical </a:t>
            </a:r>
            <a:r>
              <a:rPr lang="en-US" sz="2200" dirty="0" smtClean="0">
                <a:latin typeface="+mj-lt"/>
              </a:rPr>
              <a:t>characteristics</a:t>
            </a:r>
          </a:p>
          <a:p>
            <a:pPr marL="623888" indent="-28575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+mj-lt"/>
              </a:rPr>
              <a:t>Activation by irradiation</a:t>
            </a:r>
            <a:endParaRPr kumimoji="1" lang="en-US" altLang="ja-JP" sz="2200" dirty="0">
              <a:latin typeface="+mj-lt"/>
              <a:ea typeface="メイリオ" panose="020B0604030504040204" pitchFamily="50" charset="-128"/>
            </a:endParaRPr>
          </a:p>
        </p:txBody>
      </p:sp>
      <p:sp>
        <p:nvSpPr>
          <p:cNvPr id="48" name="Segnaposto piè di pagina 1">
            <a:extLst>
              <a:ext uri="{FF2B5EF4-FFF2-40B4-BE49-F238E27FC236}">
                <a16:creationId xmlns="" xmlns:a16="http://schemas.microsoft.com/office/drawing/2014/main" id="{C8C8A64A-378B-0E70-2A77-BC1C2FBF7F27}"/>
              </a:ext>
            </a:extLst>
          </p:cNvPr>
          <p:cNvSpPr txBox="1">
            <a:spLocks/>
          </p:cNvSpPr>
          <p:nvPr/>
        </p:nvSpPr>
        <p:spPr>
          <a:xfrm>
            <a:off x="3851486" y="6540746"/>
            <a:ext cx="8239125" cy="268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s-ES" dirty="0" smtClean="0"/>
              <a:t>M. Fernández </a:t>
            </a:r>
            <a:r>
              <a:rPr lang="pl-PL" dirty="0" smtClean="0"/>
              <a:t>| TM#</a:t>
            </a:r>
            <a:r>
              <a:rPr lang="es-ES" dirty="0" smtClean="0"/>
              <a:t>17</a:t>
            </a:r>
            <a:r>
              <a:rPr lang="pl-PL" dirty="0" smtClean="0"/>
              <a:t> |</a:t>
            </a:r>
            <a:r>
              <a:rPr lang="it-IT" dirty="0" smtClean="0"/>
              <a:t>05 July </a:t>
            </a:r>
            <a:r>
              <a:rPr lang="pl-PL" dirty="0" smtClean="0"/>
              <a:t>202</a:t>
            </a:r>
            <a:r>
              <a:rPr lang="it-IT" dirty="0" smtClean="0"/>
              <a:t>4</a:t>
            </a:r>
            <a:r>
              <a:rPr lang="en-GB" dirty="0" smtClean="0"/>
              <a:t>| Page </a:t>
            </a:r>
            <a:fld id="{4F66EC46-2A95-4ACB-80B2-DCC2083C3903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404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Introduction</a:t>
            </a:r>
            <a:endParaRPr lang="es-ES" dirty="0"/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78137"/>
              </p:ext>
            </p:extLst>
          </p:nvPr>
        </p:nvGraphicFramePr>
        <p:xfrm>
          <a:off x="949118" y="1720851"/>
          <a:ext cx="7271782" cy="1268730"/>
        </p:xfrm>
        <a:graphic>
          <a:graphicData uri="http://schemas.openxmlformats.org/drawingml/2006/table">
            <a:tbl>
              <a:tblPr firstRow="1" firstCol="1" bandRow="1"/>
              <a:tblGrid>
                <a:gridCol w="2161881">
                  <a:extLst>
                    <a:ext uri="{9D8B030D-6E8A-4147-A177-3AD203B41FA5}">
                      <a16:colId xmlns="" xmlns:a16="http://schemas.microsoft.com/office/drawing/2014/main" val="145283716"/>
                    </a:ext>
                  </a:extLst>
                </a:gridCol>
                <a:gridCol w="5109901">
                  <a:extLst>
                    <a:ext uri="{9D8B030D-6E8A-4147-A177-3AD203B41FA5}">
                      <a16:colId xmlns="" xmlns:a16="http://schemas.microsoft.com/office/drawing/2014/main" val="241390037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Compound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Hydrogenated </a:t>
                      </a:r>
                      <a:r>
                        <a:rPr lang="en-US" sz="2000" b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Terphenyls</a:t>
                      </a:r>
                      <a:endParaRPr lang="es-E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09879575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Chemical formula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GB" sz="2000" b="1" baseline="-25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en-GB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GB" sz="2000" b="1" baseline="-25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en-GB" sz="2000" baseline="-25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(CAS: </a:t>
                      </a:r>
                      <a:r>
                        <a:rPr lang="es-E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61788-32-7) (</a:t>
                      </a:r>
                      <a:r>
                        <a:rPr lang="en-GB" sz="20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 </a:t>
                      </a:r>
                      <a:r>
                        <a:rPr lang="es-E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262-967-7)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08378679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i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Trade</a:t>
                      </a:r>
                      <a:r>
                        <a:rPr lang="es-ES" sz="2000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i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name</a:t>
                      </a:r>
                      <a:endParaRPr lang="es-ES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Therminol</a:t>
                      </a:r>
                      <a:r>
                        <a:rPr lang="en-GB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66 - </a:t>
                      </a:r>
                      <a:r>
                        <a:rPr lang="en-GB" sz="20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Dowtherm</a:t>
                      </a:r>
                      <a:r>
                        <a:rPr lang="en-GB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HT - </a:t>
                      </a:r>
                      <a:r>
                        <a:rPr lang="en-GB" sz="20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Paratherm</a:t>
                      </a:r>
                      <a:r>
                        <a:rPr lang="en-GB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HT 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28103604"/>
                  </a:ext>
                </a:extLst>
              </a:tr>
            </a:tbl>
          </a:graphicData>
        </a:graphic>
      </p:graphicFrame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10575" y="846057"/>
            <a:ext cx="60509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s-E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Pre-selected oil for the </a:t>
            </a:r>
            <a:r>
              <a:rPr kumimoji="0" lang="es-ES" altLang="es-E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HX1 </a:t>
            </a:r>
            <a:r>
              <a:rPr kumimoji="0" lang="es-ES" altLang="es-E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loop</a:t>
            </a:r>
            <a:endParaRPr kumimoji="0" lang="es-ES" altLang="es-ES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1062210" y="3382136"/>
            <a:ext cx="10350966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/>
              <a:t>Study of </a:t>
            </a:r>
            <a:r>
              <a:rPr lang="en-US" sz="2400" b="1" dirty="0"/>
              <a:t>the stability of </a:t>
            </a:r>
            <a:r>
              <a:rPr lang="en-US" sz="2400" b="1" dirty="0" smtClean="0"/>
              <a:t>HTF subjected </a:t>
            </a:r>
            <a:r>
              <a:rPr lang="en-US" sz="2400" b="1" dirty="0"/>
              <a:t>to </a:t>
            </a:r>
            <a:r>
              <a:rPr lang="en-US" sz="2400" b="1" dirty="0" smtClean="0"/>
              <a:t>radiation </a:t>
            </a:r>
            <a:r>
              <a:rPr lang="en-US" sz="2400" b="1" i="1" dirty="0" smtClean="0"/>
              <a:t>(</a:t>
            </a:r>
            <a:r>
              <a:rPr lang="es-ES" sz="2000" b="1" i="1" dirty="0" smtClean="0"/>
              <a:t>2nd </a:t>
            </a:r>
            <a:r>
              <a:rPr lang="es-ES" sz="2000" b="1" i="1" dirty="0" err="1"/>
              <a:t>half</a:t>
            </a:r>
            <a:r>
              <a:rPr lang="es-ES" sz="2000" b="1" i="1" dirty="0"/>
              <a:t> 2021 – 1st </a:t>
            </a:r>
            <a:r>
              <a:rPr lang="es-ES" sz="2000" b="1" i="1" dirty="0" err="1"/>
              <a:t>half</a:t>
            </a:r>
            <a:r>
              <a:rPr lang="es-ES" sz="2000" b="1" i="1" dirty="0"/>
              <a:t> </a:t>
            </a:r>
            <a:r>
              <a:rPr lang="es-ES" sz="2000" b="1" i="1" dirty="0" smtClean="0"/>
              <a:t>2022)</a:t>
            </a:r>
            <a:endParaRPr lang="es-ES" sz="2000" b="1" i="1" dirty="0"/>
          </a:p>
        </p:txBody>
      </p:sp>
      <p:sp>
        <p:nvSpPr>
          <p:cNvPr id="22" name="Rectángulo 21"/>
          <p:cNvSpPr/>
          <p:nvPr/>
        </p:nvSpPr>
        <p:spPr>
          <a:xfrm>
            <a:off x="924963" y="4319482"/>
            <a:ext cx="10625460" cy="20928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No significant </a:t>
            </a:r>
            <a:r>
              <a:rPr lang="en-GB" sz="2400" dirty="0"/>
              <a:t>variation in purity </a:t>
            </a:r>
            <a:r>
              <a:rPr lang="en-GB" sz="2400" dirty="0" smtClean="0"/>
              <a:t>related to </a:t>
            </a:r>
            <a:r>
              <a:rPr lang="en-GB" sz="2400" dirty="0"/>
              <a:t>the irradiation </a:t>
            </a:r>
            <a:r>
              <a:rPr lang="en-GB" sz="2400" dirty="0" smtClean="0"/>
              <a:t>process was detected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The </a:t>
            </a:r>
            <a:r>
              <a:rPr lang="en-GB" sz="2400" dirty="0"/>
              <a:t>irradiated samples do not show appreciable variations when compared to the non-irradiated </a:t>
            </a:r>
            <a:r>
              <a:rPr lang="en-GB" sz="2400" dirty="0" smtClean="0"/>
              <a:t>oil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An </a:t>
            </a:r>
            <a:r>
              <a:rPr lang="en-GB" sz="2400" dirty="0"/>
              <a:t>increase in viscosity with irradiation, </a:t>
            </a:r>
            <a:r>
              <a:rPr lang="en-GB" sz="2400" dirty="0" smtClean="0"/>
              <a:t>from 14 </a:t>
            </a:r>
            <a:r>
              <a:rPr lang="en-GB" sz="2400" dirty="0"/>
              <a:t>mm</a:t>
            </a:r>
            <a:r>
              <a:rPr lang="en-GB" sz="2400" baseline="30000" dirty="0"/>
              <a:t>2</a:t>
            </a:r>
            <a:r>
              <a:rPr lang="en-GB" sz="2400" dirty="0"/>
              <a:t>/s cm in the </a:t>
            </a:r>
            <a:r>
              <a:rPr lang="en-GB" sz="2400" dirty="0" smtClean="0"/>
              <a:t>not irradiated </a:t>
            </a:r>
            <a:r>
              <a:rPr lang="en-GB" sz="2400" dirty="0"/>
              <a:t>sample </a:t>
            </a:r>
            <a:r>
              <a:rPr lang="en-GB" sz="2400" dirty="0" smtClean="0"/>
              <a:t>to 23 </a:t>
            </a:r>
            <a:r>
              <a:rPr lang="en-GB" sz="2400" dirty="0"/>
              <a:t>mm</a:t>
            </a:r>
            <a:r>
              <a:rPr lang="en-GB" sz="2400" baseline="30000" dirty="0"/>
              <a:t>2</a:t>
            </a:r>
            <a:r>
              <a:rPr lang="en-GB" sz="2400" dirty="0"/>
              <a:t>/s in the oil irradiated </a:t>
            </a:r>
            <a:endParaRPr lang="es-ES" sz="2400" dirty="0"/>
          </a:p>
        </p:txBody>
      </p:sp>
      <p:sp>
        <p:nvSpPr>
          <p:cNvPr id="25" name="Segnaposto piè di pagina 1">
            <a:extLst>
              <a:ext uri="{FF2B5EF4-FFF2-40B4-BE49-F238E27FC236}">
                <a16:creationId xmlns="" xmlns:a16="http://schemas.microsoft.com/office/drawing/2014/main" id="{C8C8A64A-378B-0E70-2A77-BC1C2FBF7F27}"/>
              </a:ext>
            </a:extLst>
          </p:cNvPr>
          <p:cNvSpPr txBox="1">
            <a:spLocks/>
          </p:cNvSpPr>
          <p:nvPr/>
        </p:nvSpPr>
        <p:spPr>
          <a:xfrm>
            <a:off x="3851486" y="6540746"/>
            <a:ext cx="8239125" cy="268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s-ES" dirty="0" smtClean="0"/>
              <a:t>M. Fernández </a:t>
            </a:r>
            <a:r>
              <a:rPr lang="pl-PL" dirty="0" smtClean="0"/>
              <a:t>| TM#</a:t>
            </a:r>
            <a:r>
              <a:rPr lang="es-ES" dirty="0" smtClean="0"/>
              <a:t>17</a:t>
            </a:r>
            <a:r>
              <a:rPr lang="pl-PL" dirty="0" smtClean="0"/>
              <a:t> |</a:t>
            </a:r>
            <a:r>
              <a:rPr lang="it-IT" dirty="0" smtClean="0"/>
              <a:t>05 July </a:t>
            </a:r>
            <a:r>
              <a:rPr lang="pl-PL" dirty="0" smtClean="0"/>
              <a:t>202</a:t>
            </a:r>
            <a:r>
              <a:rPr lang="it-IT" dirty="0" smtClean="0"/>
              <a:t>4</a:t>
            </a:r>
            <a:r>
              <a:rPr lang="en-GB" dirty="0" smtClean="0"/>
              <a:t>| Page 3</a:t>
            </a:r>
            <a:endParaRPr lang="en-GB" dirty="0"/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 rotWithShape="1">
          <a:blip r:embed="rId3"/>
          <a:srcRect l="2578" t="18199" r="2754" b="19210"/>
          <a:stretch/>
        </p:blipFill>
        <p:spPr>
          <a:xfrm>
            <a:off x="9048328" y="1630786"/>
            <a:ext cx="2160239" cy="142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18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Approach</a:t>
            </a:r>
            <a:r>
              <a:rPr lang="es-ES" dirty="0"/>
              <a:t> and </a:t>
            </a:r>
            <a:r>
              <a:rPr lang="es-ES" dirty="0" err="1"/>
              <a:t>goal</a:t>
            </a:r>
            <a:endParaRPr lang="es-ES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71834" y="836712"/>
            <a:ext cx="4611863" cy="56536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ctángulo 9"/>
          <p:cNvSpPr/>
          <p:nvPr/>
        </p:nvSpPr>
        <p:spPr>
          <a:xfrm>
            <a:off x="7408259" y="5747425"/>
            <a:ext cx="417543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>
                <a:latin typeface="Georgia" panose="02040502050405020303" pitchFamily="18" charset="0"/>
              </a:rPr>
              <a:t>1 </a:t>
            </a:r>
            <a:r>
              <a:rPr lang="en-US" sz="1000" i="1" dirty="0" err="1">
                <a:latin typeface="Verdana" panose="020B0604030504040204" pitchFamily="34" charset="0"/>
              </a:rPr>
              <a:t>vPvB</a:t>
            </a:r>
            <a:r>
              <a:rPr lang="en-US" sz="1000" i="1" dirty="0">
                <a:latin typeface="Verdana" panose="020B0604030504040204" pitchFamily="34" charset="0"/>
              </a:rPr>
              <a:t> means very persistent and very </a:t>
            </a:r>
            <a:r>
              <a:rPr lang="en-US" sz="1000" i="1" dirty="0" err="1">
                <a:latin typeface="Verdana" panose="020B0604030504040204" pitchFamily="34" charset="0"/>
              </a:rPr>
              <a:t>bioaccumulative</a:t>
            </a:r>
            <a:endParaRPr lang="es-ES" sz="1000" i="1" dirty="0"/>
          </a:p>
        </p:txBody>
      </p:sp>
      <p:grpSp>
        <p:nvGrpSpPr>
          <p:cNvPr id="16" name="Grupo 15"/>
          <p:cNvGrpSpPr/>
          <p:nvPr/>
        </p:nvGrpSpPr>
        <p:grpSpPr>
          <a:xfrm>
            <a:off x="407368" y="3499824"/>
            <a:ext cx="6092121" cy="2883352"/>
            <a:chOff x="5260463" y="815179"/>
            <a:chExt cx="6092121" cy="2883352"/>
          </a:xfrm>
        </p:grpSpPr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60463" y="815179"/>
              <a:ext cx="5832648" cy="1642007"/>
            </a:xfrm>
            <a:prstGeom prst="rect">
              <a:avLst/>
            </a:prstGeom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43531" y="2424509"/>
              <a:ext cx="5542087" cy="1108418"/>
            </a:xfrm>
            <a:prstGeom prst="rect">
              <a:avLst/>
            </a:prstGeom>
          </p:spPr>
        </p:pic>
        <p:sp>
          <p:nvSpPr>
            <p:cNvPr id="12" name="Rectángulo 11"/>
            <p:cNvSpPr/>
            <p:nvPr/>
          </p:nvSpPr>
          <p:spPr>
            <a:xfrm>
              <a:off x="5260463" y="871717"/>
              <a:ext cx="6092121" cy="2826814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7" name="Rectángulo 16"/>
          <p:cNvSpPr/>
          <p:nvPr/>
        </p:nvSpPr>
        <p:spPr>
          <a:xfrm>
            <a:off x="403489" y="1005522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altLang="ja-JP" sz="2000" dirty="0" smtClean="0">
                <a:ea typeface="ＭＳ 明朝" panose="02020609040205080304" pitchFamily="17" charset="-128"/>
                <a:cs typeface="ＭＳ Ｐゴシック" panose="020B0600070205080204" pitchFamily="50" charset="-128"/>
              </a:rPr>
              <a:t>Taking </a:t>
            </a:r>
            <a:r>
              <a:rPr lang="en-US" altLang="ja-JP" sz="2000" dirty="0">
                <a:ea typeface="ＭＳ 明朝" panose="02020609040205080304" pitchFamily="17" charset="-128"/>
                <a:cs typeface="ＭＳ Ｐゴシック" panose="020B0600070205080204" pitchFamily="50" charset="-128"/>
              </a:rPr>
              <a:t>into account </a:t>
            </a:r>
            <a:r>
              <a:rPr lang="en-US" altLang="ja-JP" sz="2000" dirty="0" smtClean="0">
                <a:ea typeface="ＭＳ 明朝" panose="02020609040205080304" pitchFamily="17" charset="-128"/>
                <a:cs typeface="ＭＳ Ｐゴシック" panose="020B0600070205080204" pitchFamily="50" charset="-128"/>
              </a:rPr>
              <a:t>the </a:t>
            </a:r>
            <a:r>
              <a:rPr lang="en-US" altLang="ja-JP" sz="2000" dirty="0">
                <a:ea typeface="ＭＳ 明朝" panose="02020609040205080304" pitchFamily="17" charset="-128"/>
                <a:cs typeface="ＭＳ Ｐゴシック" panose="020B0600070205080204" pitchFamily="50" charset="-128"/>
              </a:rPr>
              <a:t>environmental </a:t>
            </a:r>
            <a:r>
              <a:rPr lang="en-US" altLang="ja-JP" sz="2000" dirty="0" smtClean="0">
                <a:ea typeface="ＭＳ 明朝" panose="02020609040205080304" pitchFamily="17" charset="-128"/>
                <a:cs typeface="ＭＳ Ｐゴシック" panose="020B0600070205080204" pitchFamily="50" charset="-128"/>
              </a:rPr>
              <a:t>standards </a:t>
            </a:r>
            <a:r>
              <a:rPr lang="en-US" altLang="ja-JP" sz="2000" dirty="0">
                <a:ea typeface="ＭＳ 明朝" panose="02020609040205080304" pitchFamily="17" charset="-128"/>
                <a:cs typeface="ＭＳ Ｐゴシック" panose="020B0600070205080204" pitchFamily="50" charset="-128"/>
              </a:rPr>
              <a:t>based on European and Japanese law </a:t>
            </a:r>
            <a:r>
              <a:rPr lang="en-US" altLang="ja-JP" sz="2000" dirty="0" smtClean="0">
                <a:ea typeface="ＭＳ 明朝" panose="02020609040205080304" pitchFamily="17" charset="-128"/>
                <a:cs typeface="ＭＳ Ｐゴシック" panose="020B0600070205080204" pitchFamily="50" charset="-128"/>
              </a:rPr>
              <a:t>and the possibility of restrictions for the use of the selected HTF initially proposed</a:t>
            </a:r>
            <a:r>
              <a:rPr lang="en-US" altLang="ja-JP" sz="2000" dirty="0" smtClean="0"/>
              <a:t>, the </a:t>
            </a:r>
            <a:r>
              <a:rPr lang="en-US" sz="2000" dirty="0" smtClean="0">
                <a:hlinkClick r:id="rId6"/>
              </a:rPr>
              <a:t>National </a:t>
            </a:r>
            <a:r>
              <a:rPr lang="en-US" sz="2000" dirty="0">
                <a:hlinkClick r:id="rId6"/>
              </a:rPr>
              <a:t>Institutes for Quantum and Radiological Science and Technology (QST</a:t>
            </a:r>
            <a:r>
              <a:rPr lang="en-US" sz="2000" dirty="0" smtClean="0">
                <a:hlinkClick r:id="rId6"/>
              </a:rPr>
              <a:t>)</a:t>
            </a:r>
            <a:r>
              <a:rPr lang="en-US" sz="2000" dirty="0" smtClean="0"/>
              <a:t> </a:t>
            </a:r>
            <a:r>
              <a:rPr lang="en-US" altLang="ja-JP" sz="2000" dirty="0" smtClean="0"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conducts a </a:t>
            </a:r>
            <a:r>
              <a:rPr lang="en-US" altLang="ja-JP" sz="2000" dirty="0">
                <a:ea typeface="ＭＳ 明朝" panose="02020609040205080304" pitchFamily="17" charset="-128"/>
                <a:cs typeface="ＭＳ Ｐゴシック" panose="020B0600070205080204" pitchFamily="50" charset="-128"/>
              </a:rPr>
              <a:t>research on alternative oils </a:t>
            </a:r>
            <a:r>
              <a:rPr lang="en-US" altLang="ja-JP" sz="2000" dirty="0" smtClean="0">
                <a:ea typeface="ＭＳ 明朝" panose="02020609040205080304" pitchFamily="17" charset="-128"/>
                <a:cs typeface="ＭＳ Ｐゴシック" panose="020B0600070205080204" pitchFamily="50" charset="-128"/>
              </a:rPr>
              <a:t>of </a:t>
            </a:r>
            <a:r>
              <a:rPr lang="en-US" altLang="ja-JP" sz="2000" dirty="0">
                <a:ea typeface="ＭＳ 明朝" panose="02020609040205080304" pitchFamily="17" charset="-128"/>
                <a:cs typeface="ＭＳ Ｐゴシック" panose="020B0600070205080204" pitchFamily="50" charset="-128"/>
              </a:rPr>
              <a:t>HX1 </a:t>
            </a:r>
            <a:r>
              <a:rPr lang="en-US" altLang="ja-JP" sz="2000" dirty="0" smtClean="0">
                <a:ea typeface="ＭＳ 明朝" panose="02020609040205080304" pitchFamily="17" charset="-128"/>
                <a:cs typeface="ＭＳ Ｐゴシック" panose="020B0600070205080204" pitchFamily="50" charset="-128"/>
              </a:rPr>
              <a:t>on as </a:t>
            </a:r>
            <a:r>
              <a:rPr lang="en-US" altLang="ja-JP" sz="2000" dirty="0">
                <a:ea typeface="ＭＳ 明朝" panose="02020609040205080304" pitchFamily="17" charset="-128"/>
                <a:cs typeface="ＭＳ Ｐゴシック" panose="020B0600070205080204" pitchFamily="50" charset="-128"/>
              </a:rPr>
              <a:t>well as radiation resistance</a:t>
            </a:r>
            <a:endParaRPr lang="es-ES" sz="2000" dirty="0"/>
          </a:p>
        </p:txBody>
      </p:sp>
      <p:sp>
        <p:nvSpPr>
          <p:cNvPr id="18" name="Segnaposto piè di pagina 1">
            <a:extLst>
              <a:ext uri="{FF2B5EF4-FFF2-40B4-BE49-F238E27FC236}">
                <a16:creationId xmlns="" xmlns:a16="http://schemas.microsoft.com/office/drawing/2014/main" id="{C8C8A64A-378B-0E70-2A77-BC1C2FBF7F27}"/>
              </a:ext>
            </a:extLst>
          </p:cNvPr>
          <p:cNvSpPr txBox="1">
            <a:spLocks/>
          </p:cNvSpPr>
          <p:nvPr/>
        </p:nvSpPr>
        <p:spPr>
          <a:xfrm>
            <a:off x="3851486" y="6540746"/>
            <a:ext cx="8239125" cy="268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s-ES" dirty="0" smtClean="0"/>
              <a:t>M. Fernández </a:t>
            </a:r>
            <a:r>
              <a:rPr lang="pl-PL" dirty="0" smtClean="0"/>
              <a:t>| TM#</a:t>
            </a:r>
            <a:r>
              <a:rPr lang="es-ES" dirty="0" smtClean="0"/>
              <a:t>17</a:t>
            </a:r>
            <a:r>
              <a:rPr lang="pl-PL" dirty="0" smtClean="0"/>
              <a:t> |</a:t>
            </a:r>
            <a:r>
              <a:rPr lang="it-IT" dirty="0" smtClean="0"/>
              <a:t>05 July </a:t>
            </a:r>
            <a:r>
              <a:rPr lang="pl-PL" dirty="0" smtClean="0"/>
              <a:t>202</a:t>
            </a:r>
            <a:r>
              <a:rPr lang="it-IT" dirty="0" smtClean="0"/>
              <a:t>4</a:t>
            </a:r>
            <a:r>
              <a:rPr lang="en-GB" dirty="0" smtClean="0"/>
              <a:t>| Page 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749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/>
          <p:cNvGrpSpPr/>
          <p:nvPr/>
        </p:nvGrpSpPr>
        <p:grpSpPr>
          <a:xfrm>
            <a:off x="5289503" y="3866933"/>
            <a:ext cx="6408712" cy="2671875"/>
            <a:chOff x="3400461" y="905908"/>
            <a:chExt cx="6221809" cy="3205476"/>
          </a:xfrm>
        </p:grpSpPr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00461" y="905908"/>
              <a:ext cx="6221809" cy="3205476"/>
            </a:xfrm>
            <a:prstGeom prst="rect">
              <a:avLst/>
            </a:prstGeom>
          </p:spPr>
        </p:pic>
        <p:sp>
          <p:nvSpPr>
            <p:cNvPr id="20" name="Rectángulo 19"/>
            <p:cNvSpPr/>
            <p:nvPr/>
          </p:nvSpPr>
          <p:spPr>
            <a:xfrm>
              <a:off x="4258733" y="905908"/>
              <a:ext cx="472769" cy="320547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Alternative</a:t>
            </a:r>
            <a:r>
              <a:rPr lang="es-ES" dirty="0" smtClean="0"/>
              <a:t> fluid</a:t>
            </a:r>
            <a:endParaRPr lang="es-ES" dirty="0"/>
          </a:p>
        </p:txBody>
      </p:sp>
      <p:graphicFrame>
        <p:nvGraphicFramePr>
          <p:cNvPr id="11" name="表 11">
            <a:extLst>
              <a:ext uri="{FF2B5EF4-FFF2-40B4-BE49-F238E27FC236}">
                <a16:creationId xmlns="" xmlns:a16="http://schemas.microsoft.com/office/drawing/2014/main" id="{B8AE3AD3-1B7F-449F-88CB-3886AE71E9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411282"/>
              </p:ext>
            </p:extLst>
          </p:nvPr>
        </p:nvGraphicFramePr>
        <p:xfrm>
          <a:off x="624418" y="895959"/>
          <a:ext cx="6629177" cy="28510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96344">
                  <a:extLst>
                    <a:ext uri="{9D8B030D-6E8A-4147-A177-3AD203B41FA5}">
                      <a16:colId xmlns="" xmlns:a16="http://schemas.microsoft.com/office/drawing/2014/main" val="3404362545"/>
                    </a:ext>
                  </a:extLst>
                </a:gridCol>
                <a:gridCol w="3532833">
                  <a:extLst>
                    <a:ext uri="{9D8B030D-6E8A-4147-A177-3AD203B41FA5}">
                      <a16:colId xmlns="" xmlns:a16="http://schemas.microsoft.com/office/drawing/2014/main" val="1081976529"/>
                    </a:ext>
                  </a:extLst>
                </a:gridCol>
              </a:tblGrid>
              <a:tr h="23153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1" dirty="0" smtClean="0"/>
                        <a:t>Compound</a:t>
                      </a:r>
                      <a:endParaRPr kumimoji="1" lang="ja-JP" altLang="en-US" sz="1800" b="1" dirty="0">
                        <a:latin typeface="+mn-lt"/>
                        <a:ea typeface="Meiryo"/>
                      </a:endParaRPr>
                    </a:p>
                  </a:txBody>
                  <a:tcPr marL="112479" marR="112479" marT="56240" marB="562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800" b="1" dirty="0" err="1" smtClean="0"/>
                        <a:t>Dibenzyltoluene</a:t>
                      </a:r>
                      <a:r>
                        <a:rPr lang="en-US" altLang="ja-JP" sz="1800" b="1" dirty="0" smtClean="0"/>
                        <a:t> </a:t>
                      </a:r>
                      <a:endParaRPr kumimoji="1" lang="ja-JP" altLang="en-US" sz="1800" b="1" dirty="0">
                        <a:solidFill>
                          <a:srgbClr val="0000FF"/>
                        </a:solidFill>
                        <a:latin typeface="+mn-lt"/>
                        <a:ea typeface="メイリオ"/>
                      </a:endParaRPr>
                    </a:p>
                  </a:txBody>
                  <a:tcPr marL="112479" marR="112479" marT="56240" marB="56240" anchor="ctr"/>
                </a:tc>
                <a:extLst>
                  <a:ext uri="{0D108BD9-81ED-4DB2-BD59-A6C34878D82A}">
                    <a16:rowId xmlns="" xmlns:a16="http://schemas.microsoft.com/office/drawing/2014/main" val="1999026110"/>
                  </a:ext>
                </a:extLst>
              </a:tr>
              <a:tr h="367741"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800" kern="1200" dirty="0">
                          <a:effectLst/>
                        </a:rPr>
                        <a:t>Operating temperature </a:t>
                      </a:r>
                      <a:r>
                        <a:rPr lang="en-US" altLang="ja-JP" sz="1800" kern="1200" dirty="0" smtClean="0">
                          <a:effectLst/>
                        </a:rPr>
                        <a:t>limit</a:t>
                      </a:r>
                      <a:endParaRPr lang="en-US" altLang="ja-JP" sz="1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2479" marR="112479" marT="56240" marB="562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340</a:t>
                      </a:r>
                      <a:r>
                        <a:rPr kumimoji="1" lang="ja-JP" altLang="en-US" sz="1800" dirty="0" smtClean="0"/>
                        <a:t>℃</a:t>
                      </a:r>
                      <a:endParaRPr kumimoji="1" lang="en-US" altLang="ja-JP" sz="1800" b="0" dirty="0">
                        <a:latin typeface="+mn-lt"/>
                        <a:ea typeface="メイリオ" panose="020B0604030504040204" pitchFamily="50" charset="-128"/>
                      </a:endParaRPr>
                    </a:p>
                  </a:txBody>
                  <a:tcPr marL="112479" marR="112479" marT="56240" marB="56240" anchor="ctr"/>
                </a:tc>
                <a:extLst>
                  <a:ext uri="{0D108BD9-81ED-4DB2-BD59-A6C34878D82A}">
                    <a16:rowId xmlns="" xmlns:a16="http://schemas.microsoft.com/office/drawing/2014/main" val="2734898781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Freezing point</a:t>
                      </a:r>
                      <a:endParaRPr kumimoji="1" lang="ja-JP" altLang="en-US" sz="1800" b="0" dirty="0">
                        <a:latin typeface="+mn-lt"/>
                        <a:ea typeface="Meiryo"/>
                      </a:endParaRPr>
                    </a:p>
                  </a:txBody>
                  <a:tcPr marL="112479" marR="112479" marT="56240" marB="562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&lt; -20</a:t>
                      </a:r>
                      <a:r>
                        <a:rPr kumimoji="1" lang="ja-JP" altLang="en-US" sz="1800" dirty="0"/>
                        <a:t>℃</a:t>
                      </a:r>
                      <a:endParaRPr kumimoji="1" lang="ja-JP" altLang="en-US" sz="1800" b="0" dirty="0">
                        <a:latin typeface="+mn-lt"/>
                        <a:ea typeface="メイリオ" panose="020B0604030504040204" pitchFamily="50" charset="-128"/>
                      </a:endParaRPr>
                    </a:p>
                  </a:txBody>
                  <a:tcPr marL="112479" marR="112479" marT="56240" marB="56240" anchor="ctr"/>
                </a:tc>
                <a:extLst>
                  <a:ext uri="{0D108BD9-81ED-4DB2-BD59-A6C34878D82A}">
                    <a16:rowId xmlns="" xmlns:a16="http://schemas.microsoft.com/office/drawing/2014/main" val="3905984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800" kern="1200" dirty="0">
                          <a:effectLst/>
                        </a:rPr>
                        <a:t>Viscosity @180</a:t>
                      </a:r>
                      <a:r>
                        <a:rPr lang="ja-JP" altLang="en-US" sz="1800" kern="1200" dirty="0">
                          <a:effectLst/>
                        </a:rPr>
                        <a:t>℃</a:t>
                      </a:r>
                      <a:endParaRPr kumimoji="1" lang="ja-JP" altLang="en-US" sz="1800" b="0" dirty="0">
                        <a:latin typeface="+mn-lt"/>
                        <a:ea typeface="Meiryo"/>
                      </a:endParaRPr>
                    </a:p>
                  </a:txBody>
                  <a:tcPr marL="112479" marR="112479" marT="56240" marB="562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0.93 mPa s</a:t>
                      </a:r>
                      <a:endParaRPr kumimoji="1" lang="ja-JP" altLang="en-US" sz="1800" b="0" dirty="0">
                        <a:latin typeface="+mn-lt"/>
                        <a:ea typeface="メイリオ" panose="020B0604030504040204" pitchFamily="50" charset="-128"/>
                      </a:endParaRPr>
                    </a:p>
                  </a:txBody>
                  <a:tcPr marL="112479" marR="112479" marT="56240" marB="56240" anchor="ctr"/>
                </a:tc>
                <a:extLst>
                  <a:ext uri="{0D108BD9-81ED-4DB2-BD59-A6C34878D82A}">
                    <a16:rowId xmlns="" xmlns:a16="http://schemas.microsoft.com/office/drawing/2014/main" val="1529190942"/>
                  </a:ext>
                </a:extLst>
              </a:tr>
              <a:tr h="33328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Thermal conductivity@340</a:t>
                      </a:r>
                      <a:r>
                        <a:rPr kumimoji="1" lang="ja-JP" altLang="en-US" sz="1800" dirty="0"/>
                        <a:t>℃</a:t>
                      </a:r>
                      <a:endParaRPr kumimoji="1" lang="ja-JP" altLang="en-US" sz="1800" b="0" dirty="0">
                        <a:latin typeface="+mn-lt"/>
                        <a:ea typeface="Meiryo"/>
                      </a:endParaRPr>
                    </a:p>
                  </a:txBody>
                  <a:tcPr marL="112479" marR="112479" marT="56240" marB="5624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dirty="0"/>
                        <a:t>0.103 W/m</a:t>
                      </a:r>
                      <a:r>
                        <a:rPr kumimoji="1" lang="ja-JP" altLang="en-US" sz="1800" dirty="0"/>
                        <a:t>・</a:t>
                      </a:r>
                      <a:r>
                        <a:rPr kumimoji="1" lang="en-US" altLang="ja-JP" sz="1800" dirty="0"/>
                        <a:t>K</a:t>
                      </a:r>
                      <a:endParaRPr kumimoji="1" lang="ja-JP" altLang="en-US" sz="1800" b="0" dirty="0">
                        <a:solidFill>
                          <a:schemeClr val="tx1"/>
                        </a:solidFill>
                        <a:latin typeface="+mn-lt"/>
                        <a:ea typeface="メイリオ"/>
                      </a:endParaRPr>
                    </a:p>
                  </a:txBody>
                  <a:tcPr marL="112479" marR="112479" marT="56240" marB="56240" anchor="ctr"/>
                </a:tc>
                <a:extLst>
                  <a:ext uri="{0D108BD9-81ED-4DB2-BD59-A6C34878D82A}">
                    <a16:rowId xmlns="" xmlns:a16="http://schemas.microsoft.com/office/drawing/2014/main" val="2489096047"/>
                  </a:ext>
                </a:extLst>
              </a:tr>
              <a:tr h="37852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Specific heat@340</a:t>
                      </a:r>
                      <a:r>
                        <a:rPr kumimoji="1" lang="ja-JP" altLang="en-US" sz="1800" dirty="0"/>
                        <a:t>℃</a:t>
                      </a:r>
                      <a:endParaRPr kumimoji="1" lang="ja-JP" altLang="en-US" sz="1800" b="0" dirty="0">
                        <a:latin typeface="+mn-lt"/>
                        <a:ea typeface="Meiryo"/>
                      </a:endParaRPr>
                    </a:p>
                  </a:txBody>
                  <a:tcPr marL="112479" marR="112479" marT="56240" marB="562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2.648 kJ/kg</a:t>
                      </a:r>
                      <a:r>
                        <a:rPr kumimoji="1" lang="ja-JP" altLang="en-US" sz="1800" dirty="0"/>
                        <a:t>・</a:t>
                      </a:r>
                      <a:r>
                        <a:rPr kumimoji="1" lang="en-US" altLang="ja-JP" sz="1800" dirty="0"/>
                        <a:t>K</a:t>
                      </a:r>
                      <a:endParaRPr kumimoji="1" lang="ja-JP" altLang="en-US" sz="1800" b="0" dirty="0">
                        <a:latin typeface="+mn-lt"/>
                        <a:ea typeface="メイリオ" panose="020B0604030504040204" pitchFamily="50" charset="-128"/>
                      </a:endParaRPr>
                    </a:p>
                  </a:txBody>
                  <a:tcPr marL="112479" marR="112479" marT="56240" marB="56240" anchor="ctr"/>
                </a:tc>
                <a:extLst>
                  <a:ext uri="{0D108BD9-81ED-4DB2-BD59-A6C34878D82A}">
                    <a16:rowId xmlns="" xmlns:a16="http://schemas.microsoft.com/office/drawing/2014/main" val="2280097958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800" kern="1200" dirty="0">
                          <a:effectLst/>
                        </a:rPr>
                        <a:t>Harmful material</a:t>
                      </a:r>
                      <a:endParaRPr kumimoji="1" lang="en-US" altLang="ja-JP" sz="1800" b="0" dirty="0">
                        <a:latin typeface="+mn-lt"/>
                        <a:ea typeface="Meiryo"/>
                      </a:endParaRPr>
                    </a:p>
                  </a:txBody>
                  <a:tcPr marL="112479" marR="112479" marT="56240" marB="5624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kern="1200" dirty="0">
                          <a:effectLst/>
                        </a:rPr>
                        <a:t>Not a target substance</a:t>
                      </a:r>
                      <a:endParaRPr kumimoji="1" lang="ja-JP" altLang="en-US" sz="1800" b="0" dirty="0">
                        <a:solidFill>
                          <a:srgbClr val="0000FF"/>
                        </a:solidFill>
                        <a:latin typeface="+mn-lt"/>
                        <a:ea typeface="メイリオ" panose="020B0604030504040204" pitchFamily="50" charset="-128"/>
                      </a:endParaRPr>
                    </a:p>
                  </a:txBody>
                  <a:tcPr marL="112479" marR="112479" marT="56240" marB="56240" anchor="ctr"/>
                </a:tc>
                <a:extLst>
                  <a:ext uri="{0D108BD9-81ED-4DB2-BD59-A6C34878D82A}">
                    <a16:rowId xmlns="" xmlns:a16="http://schemas.microsoft.com/office/drawing/2014/main" val="1243771618"/>
                  </a:ext>
                </a:extLst>
              </a:tr>
            </a:tbl>
          </a:graphicData>
        </a:graphic>
      </p:graphicFrame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4"/>
          <a:srcRect l="14001" b="-1542"/>
          <a:stretch/>
        </p:blipFill>
        <p:spPr>
          <a:xfrm rot="16200000">
            <a:off x="8461829" y="631122"/>
            <a:ext cx="1938332" cy="3357622"/>
          </a:xfrm>
          <a:prstGeom prst="rect">
            <a:avLst/>
          </a:prstGeom>
        </p:spPr>
      </p:pic>
      <p:sp>
        <p:nvSpPr>
          <p:cNvPr id="21" name="Rectángulo 20"/>
          <p:cNvSpPr/>
          <p:nvPr/>
        </p:nvSpPr>
        <p:spPr>
          <a:xfrm>
            <a:off x="595689" y="4699551"/>
            <a:ext cx="29679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err="1"/>
              <a:t>Irradiation</a:t>
            </a:r>
            <a:r>
              <a:rPr lang="es-ES" sz="2800" b="1" dirty="0"/>
              <a:t> </a:t>
            </a:r>
            <a:r>
              <a:rPr lang="es-ES" sz="2800" b="1" dirty="0" err="1"/>
              <a:t>process</a:t>
            </a:r>
            <a:endParaRPr lang="es-ES" sz="2800" b="1" dirty="0"/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5"/>
          <a:srcRect l="35632" t="21881" r="35630"/>
          <a:stretch/>
        </p:blipFill>
        <p:spPr>
          <a:xfrm>
            <a:off x="3784630" y="4143873"/>
            <a:ext cx="1062846" cy="2157795"/>
          </a:xfrm>
          <a:prstGeom prst="rect">
            <a:avLst/>
          </a:prstGeom>
        </p:spPr>
      </p:pic>
      <p:sp>
        <p:nvSpPr>
          <p:cNvPr id="23" name="Segnaposto piè di pagina 1">
            <a:extLst>
              <a:ext uri="{FF2B5EF4-FFF2-40B4-BE49-F238E27FC236}">
                <a16:creationId xmlns="" xmlns:a16="http://schemas.microsoft.com/office/drawing/2014/main" id="{C8C8A64A-378B-0E70-2A77-BC1C2FBF7F27}"/>
              </a:ext>
            </a:extLst>
          </p:cNvPr>
          <p:cNvSpPr txBox="1">
            <a:spLocks/>
          </p:cNvSpPr>
          <p:nvPr/>
        </p:nvSpPr>
        <p:spPr>
          <a:xfrm>
            <a:off x="3851486" y="6540746"/>
            <a:ext cx="8239125" cy="268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s-ES" dirty="0" smtClean="0"/>
              <a:t>M. Fernández </a:t>
            </a:r>
            <a:r>
              <a:rPr lang="pl-PL" dirty="0" smtClean="0"/>
              <a:t>| TM#</a:t>
            </a:r>
            <a:r>
              <a:rPr lang="es-ES" dirty="0" smtClean="0"/>
              <a:t>17</a:t>
            </a:r>
            <a:r>
              <a:rPr lang="pl-PL" dirty="0" smtClean="0"/>
              <a:t> |</a:t>
            </a:r>
            <a:r>
              <a:rPr lang="it-IT" dirty="0" smtClean="0"/>
              <a:t>05 July </a:t>
            </a:r>
            <a:r>
              <a:rPr lang="pl-PL" dirty="0" smtClean="0"/>
              <a:t>202</a:t>
            </a:r>
            <a:r>
              <a:rPr lang="it-IT" dirty="0" smtClean="0"/>
              <a:t>4</a:t>
            </a:r>
            <a:r>
              <a:rPr lang="en-GB" dirty="0" smtClean="0"/>
              <a:t>| Page 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996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Fluid </a:t>
            </a:r>
            <a:r>
              <a:rPr lang="es-ES" dirty="0" err="1"/>
              <a:t>characterization</a:t>
            </a:r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87488" y="1149334"/>
            <a:ext cx="8134524" cy="489585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6813347" y="1988840"/>
            <a:ext cx="2030043" cy="4154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2100" dirty="0" smtClean="0"/>
              <a:t>GC and HPLC-MS</a:t>
            </a:r>
            <a:endParaRPr lang="es-ES" sz="2100" dirty="0"/>
          </a:p>
        </p:txBody>
      </p:sp>
      <p:sp>
        <p:nvSpPr>
          <p:cNvPr id="6" name="Segnaposto piè di pagina 1">
            <a:extLst>
              <a:ext uri="{FF2B5EF4-FFF2-40B4-BE49-F238E27FC236}">
                <a16:creationId xmlns="" xmlns:a16="http://schemas.microsoft.com/office/drawing/2014/main" id="{C8C8A64A-378B-0E70-2A77-BC1C2FBF7F27}"/>
              </a:ext>
            </a:extLst>
          </p:cNvPr>
          <p:cNvSpPr txBox="1">
            <a:spLocks/>
          </p:cNvSpPr>
          <p:nvPr/>
        </p:nvSpPr>
        <p:spPr>
          <a:xfrm>
            <a:off x="3851486" y="6540746"/>
            <a:ext cx="8239125" cy="268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s-ES" dirty="0" smtClean="0"/>
              <a:t>M. Fernández </a:t>
            </a:r>
            <a:r>
              <a:rPr lang="pl-PL" dirty="0" smtClean="0"/>
              <a:t>| TM#</a:t>
            </a:r>
            <a:r>
              <a:rPr lang="es-ES" dirty="0" smtClean="0"/>
              <a:t>17</a:t>
            </a:r>
            <a:r>
              <a:rPr lang="pl-PL" dirty="0" smtClean="0"/>
              <a:t> |</a:t>
            </a:r>
            <a:r>
              <a:rPr lang="it-IT" dirty="0" smtClean="0"/>
              <a:t>05 July </a:t>
            </a:r>
            <a:r>
              <a:rPr lang="pl-PL" dirty="0" smtClean="0"/>
              <a:t>202</a:t>
            </a:r>
            <a:r>
              <a:rPr lang="it-IT" dirty="0" smtClean="0"/>
              <a:t>4</a:t>
            </a:r>
            <a:r>
              <a:rPr lang="en-GB" dirty="0" smtClean="0"/>
              <a:t>| Page 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325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Results</a:t>
            </a:r>
            <a:r>
              <a:rPr lang="es-ES" dirty="0" smtClean="0"/>
              <a:t>. </a:t>
            </a:r>
            <a:r>
              <a:rPr lang="es-ES" dirty="0" err="1" smtClean="0"/>
              <a:t>Main</a:t>
            </a:r>
            <a:r>
              <a:rPr lang="es-ES" dirty="0" smtClean="0"/>
              <a:t> </a:t>
            </a:r>
            <a:r>
              <a:rPr lang="es-ES" dirty="0" err="1"/>
              <a:t>components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263352" y="774076"/>
            <a:ext cx="2843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solidFill>
                  <a:srgbClr val="0070C0"/>
                </a:solidFill>
              </a:rPr>
              <a:t>GAS CHROMATOGRAPHY</a:t>
            </a:r>
            <a:endParaRPr lang="es-ES" sz="2000" b="1" dirty="0">
              <a:solidFill>
                <a:srgbClr val="0070C0"/>
              </a:solidFill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0497"/>
          <a:stretch/>
        </p:blipFill>
        <p:spPr>
          <a:xfrm>
            <a:off x="604844" y="1192851"/>
            <a:ext cx="3906935" cy="264348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7968" y="1367658"/>
            <a:ext cx="5569327" cy="382582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5"/>
          <a:srcRect t="880"/>
          <a:stretch/>
        </p:blipFill>
        <p:spPr>
          <a:xfrm>
            <a:off x="606162" y="4069268"/>
            <a:ext cx="3905662" cy="2694134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2670059" y="1138599"/>
            <a:ext cx="455020" cy="5619446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/>
          <p:cNvSpPr/>
          <p:nvPr/>
        </p:nvSpPr>
        <p:spPr>
          <a:xfrm>
            <a:off x="5320196" y="5478788"/>
            <a:ext cx="6473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resulting</a:t>
            </a:r>
            <a:r>
              <a:rPr lang="es-ES" dirty="0"/>
              <a:t> </a:t>
            </a:r>
            <a:r>
              <a:rPr lang="es-ES" dirty="0" err="1"/>
              <a:t>chromatograms</a:t>
            </a:r>
            <a:r>
              <a:rPr lang="es-ES" dirty="0"/>
              <a:t> are similar and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order</a:t>
            </a:r>
            <a:r>
              <a:rPr lang="es-ES" dirty="0"/>
              <a:t> of </a:t>
            </a:r>
            <a:r>
              <a:rPr lang="es-ES" dirty="0" err="1"/>
              <a:t>magnitude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integral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areas</a:t>
            </a:r>
            <a:r>
              <a:rPr lang="es-ES" dirty="0"/>
              <a:t> of </a:t>
            </a:r>
            <a:r>
              <a:rPr lang="es-ES" dirty="0" err="1"/>
              <a:t>each</a:t>
            </a:r>
            <a:r>
              <a:rPr lang="es-ES" dirty="0"/>
              <a:t> </a:t>
            </a:r>
            <a:r>
              <a:rPr lang="es-ES" dirty="0" err="1"/>
              <a:t>peak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same</a:t>
            </a:r>
            <a:r>
              <a:rPr lang="es-ES" dirty="0"/>
              <a:t>,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some</a:t>
            </a:r>
            <a:r>
              <a:rPr lang="es-ES" dirty="0"/>
              <a:t> </a:t>
            </a:r>
            <a:r>
              <a:rPr lang="es-ES" dirty="0" err="1"/>
              <a:t>deviation</a:t>
            </a:r>
            <a:r>
              <a:rPr lang="es-ES" dirty="0"/>
              <a:t> </a:t>
            </a:r>
            <a:r>
              <a:rPr lang="es-ES" dirty="0" err="1"/>
              <a:t>due</a:t>
            </a:r>
            <a:r>
              <a:rPr lang="es-ES" dirty="0"/>
              <a:t> to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injection</a:t>
            </a:r>
            <a:r>
              <a:rPr lang="es-ES" dirty="0"/>
              <a:t>.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3491115" y="1221924"/>
            <a:ext cx="1858394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Non-</a:t>
            </a:r>
            <a:r>
              <a:rPr lang="es-ES" sz="1400" b="1" dirty="0" err="1" smtClean="0"/>
              <a:t>irradiated</a:t>
            </a:r>
            <a:r>
              <a:rPr lang="es-ES" sz="1400" b="1" dirty="0" smtClean="0"/>
              <a:t> </a:t>
            </a:r>
            <a:r>
              <a:rPr lang="es-ES" sz="1400" b="1" dirty="0" err="1" smtClean="0"/>
              <a:t>sample</a:t>
            </a:r>
            <a:endParaRPr lang="es-ES" sz="1400" b="1" dirty="0"/>
          </a:p>
        </p:txBody>
      </p:sp>
      <p:sp>
        <p:nvSpPr>
          <p:cNvPr id="15" name="CuadroTexto 14"/>
          <p:cNvSpPr txBox="1"/>
          <p:nvPr/>
        </p:nvSpPr>
        <p:spPr>
          <a:xfrm>
            <a:off x="3606211" y="4107649"/>
            <a:ext cx="149611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" sz="1400" b="1" dirty="0" err="1" smtClean="0"/>
              <a:t>Irradiated</a:t>
            </a:r>
            <a:r>
              <a:rPr lang="es-ES" sz="1400" b="1" dirty="0" smtClean="0"/>
              <a:t> </a:t>
            </a:r>
            <a:r>
              <a:rPr lang="es-ES" sz="1400" b="1" dirty="0" err="1" smtClean="0"/>
              <a:t>sample</a:t>
            </a:r>
            <a:endParaRPr lang="es-ES" sz="1400" b="1" dirty="0"/>
          </a:p>
        </p:txBody>
      </p:sp>
      <p:sp>
        <p:nvSpPr>
          <p:cNvPr id="16" name="CuadroTexto 15"/>
          <p:cNvSpPr txBox="1"/>
          <p:nvPr/>
        </p:nvSpPr>
        <p:spPr>
          <a:xfrm rot="16200000">
            <a:off x="4585460" y="3109650"/>
            <a:ext cx="1995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Peak</a:t>
            </a:r>
            <a:r>
              <a:rPr lang="es-E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s-ES" sz="14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intensity</a:t>
            </a:r>
            <a:r>
              <a:rPr lang="es-E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(x10</a:t>
            </a:r>
            <a:r>
              <a:rPr lang="es-ES" sz="1400" i="1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6</a:t>
            </a:r>
            <a:r>
              <a:rPr lang="es-E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s-ES" sz="14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cps</a:t>
            </a:r>
            <a:r>
              <a:rPr lang="es-E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endParaRPr lang="es-ES" sz="1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 rot="16200000">
            <a:off x="-185265" y="5262447"/>
            <a:ext cx="12050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Peak</a:t>
            </a:r>
            <a:r>
              <a:rPr lang="es-E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s-ES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intensity</a:t>
            </a:r>
            <a:endParaRPr lang="es-E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7594633" y="5143418"/>
            <a:ext cx="16821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Retention</a:t>
            </a:r>
            <a:r>
              <a:rPr lang="es-E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time (min)</a:t>
            </a:r>
            <a:endParaRPr lang="es-ES" sz="1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Segnaposto piè di pagina 1">
            <a:extLst>
              <a:ext uri="{FF2B5EF4-FFF2-40B4-BE49-F238E27FC236}">
                <a16:creationId xmlns="" xmlns:a16="http://schemas.microsoft.com/office/drawing/2014/main" id="{C8C8A64A-378B-0E70-2A77-BC1C2FBF7F27}"/>
              </a:ext>
            </a:extLst>
          </p:cNvPr>
          <p:cNvSpPr txBox="1">
            <a:spLocks/>
          </p:cNvSpPr>
          <p:nvPr/>
        </p:nvSpPr>
        <p:spPr>
          <a:xfrm>
            <a:off x="3851486" y="6540746"/>
            <a:ext cx="8239125" cy="268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s-ES" dirty="0" smtClean="0"/>
              <a:t>M. Fernández </a:t>
            </a:r>
            <a:r>
              <a:rPr lang="pl-PL" dirty="0" smtClean="0"/>
              <a:t>| TM#</a:t>
            </a:r>
            <a:r>
              <a:rPr lang="es-ES" dirty="0" smtClean="0"/>
              <a:t>17</a:t>
            </a:r>
            <a:r>
              <a:rPr lang="pl-PL" dirty="0" smtClean="0"/>
              <a:t> |</a:t>
            </a:r>
            <a:r>
              <a:rPr lang="it-IT" dirty="0" smtClean="0"/>
              <a:t>05 July </a:t>
            </a:r>
            <a:r>
              <a:rPr lang="pl-PL" dirty="0" smtClean="0"/>
              <a:t>202</a:t>
            </a:r>
            <a:r>
              <a:rPr lang="it-IT" dirty="0" smtClean="0"/>
              <a:t>4</a:t>
            </a:r>
            <a:r>
              <a:rPr lang="en-GB" dirty="0" smtClean="0"/>
              <a:t>| Page 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556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Results</a:t>
            </a:r>
            <a:r>
              <a:rPr lang="es-ES" dirty="0" smtClean="0"/>
              <a:t>. </a:t>
            </a:r>
            <a:r>
              <a:rPr lang="es-ES" dirty="0" err="1" smtClean="0"/>
              <a:t>CompositionEn</a:t>
            </a:r>
            <a:r>
              <a:rPr lang="es-ES" dirty="0" smtClean="0"/>
              <a:t> cromatografía </a:t>
            </a:r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4636"/>
          <a:stretch/>
        </p:blipFill>
        <p:spPr>
          <a:xfrm>
            <a:off x="256215" y="1734202"/>
            <a:ext cx="5127278" cy="3889736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263352" y="774076"/>
            <a:ext cx="65383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solidFill>
                  <a:srgbClr val="0070C0"/>
                </a:solidFill>
              </a:rPr>
              <a:t>LIQUID CHROMATOGRAPHY – MASS SPECTROMETRY (HPLC)</a:t>
            </a:r>
            <a:endParaRPr lang="es-ES" sz="2000" b="1" dirty="0">
              <a:solidFill>
                <a:srgbClr val="0070C0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49665" y="5752143"/>
            <a:ext cx="49403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i="1" dirty="0" err="1"/>
              <a:t>Overlaid</a:t>
            </a:r>
            <a:r>
              <a:rPr lang="es-ES" sz="1400" i="1" dirty="0"/>
              <a:t> </a:t>
            </a:r>
            <a:r>
              <a:rPr lang="es-ES" sz="1400" i="1" dirty="0" err="1"/>
              <a:t>chromatograms</a:t>
            </a:r>
            <a:r>
              <a:rPr lang="es-ES" sz="1400" i="1" dirty="0"/>
              <a:t> </a:t>
            </a:r>
            <a:r>
              <a:rPr lang="es-ES" sz="1400" i="1" dirty="0" err="1"/>
              <a:t>plots</a:t>
            </a:r>
            <a:r>
              <a:rPr lang="es-ES" sz="1400" i="1" dirty="0"/>
              <a:t> </a:t>
            </a:r>
            <a:r>
              <a:rPr lang="es-ES" sz="1400" i="1" dirty="0" smtClean="0"/>
              <a:t>of 1 </a:t>
            </a:r>
            <a:r>
              <a:rPr lang="es-ES" sz="1400" i="1" dirty="0" err="1" smtClean="0"/>
              <a:t>KGy</a:t>
            </a:r>
            <a:r>
              <a:rPr lang="es-ES" sz="1400" i="1" dirty="0" smtClean="0"/>
              <a:t> </a:t>
            </a:r>
            <a:r>
              <a:rPr lang="es-ES" sz="1400" i="1" dirty="0" err="1" smtClean="0"/>
              <a:t>irradiated</a:t>
            </a:r>
            <a:r>
              <a:rPr lang="es-ES" sz="1400" i="1" dirty="0" smtClean="0"/>
              <a:t>  </a:t>
            </a:r>
            <a:r>
              <a:rPr lang="es-ES" sz="1400" i="1" dirty="0"/>
              <a:t>(</a:t>
            </a:r>
            <a:r>
              <a:rPr lang="es-ES" sz="1400" i="1" dirty="0" err="1"/>
              <a:t>black</a:t>
            </a:r>
            <a:r>
              <a:rPr lang="es-ES" sz="1400" i="1" dirty="0"/>
              <a:t>) and 13 </a:t>
            </a:r>
            <a:r>
              <a:rPr lang="es-ES" sz="1400" i="1" dirty="0" err="1"/>
              <a:t>MGy</a:t>
            </a:r>
            <a:r>
              <a:rPr lang="es-ES" sz="1400" i="1" dirty="0"/>
              <a:t> </a:t>
            </a:r>
            <a:r>
              <a:rPr lang="es-ES" sz="1400" i="1" dirty="0" err="1"/>
              <a:t>irradiated</a:t>
            </a:r>
            <a:r>
              <a:rPr lang="es-ES" sz="1400" i="1" dirty="0"/>
              <a:t> (red) </a:t>
            </a:r>
            <a:r>
              <a:rPr lang="es-ES" sz="1400" i="1" dirty="0" err="1"/>
              <a:t>samples</a:t>
            </a:r>
            <a:r>
              <a:rPr lang="es-ES" sz="1400" i="1" dirty="0"/>
              <a:t> 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3327" y="2450709"/>
            <a:ext cx="6314757" cy="2448272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2783632" y="4273931"/>
            <a:ext cx="544200" cy="115212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/>
          <p:cNvSpPr/>
          <p:nvPr/>
        </p:nvSpPr>
        <p:spPr>
          <a:xfrm>
            <a:off x="7680176" y="2142932"/>
            <a:ext cx="15121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err="1" smtClean="0"/>
              <a:t>Mass</a:t>
            </a:r>
            <a:r>
              <a:rPr lang="es-ES" sz="1400" dirty="0" smtClean="0"/>
              <a:t> </a:t>
            </a:r>
            <a:r>
              <a:rPr lang="es-ES" sz="1400" dirty="0" err="1" smtClean="0"/>
              <a:t>spectrum</a:t>
            </a:r>
            <a:endParaRPr lang="es-ES" sz="1400" dirty="0"/>
          </a:p>
        </p:txBody>
      </p:sp>
      <p:sp>
        <p:nvSpPr>
          <p:cNvPr id="15" name="Rectángulo 14"/>
          <p:cNvSpPr/>
          <p:nvPr/>
        </p:nvSpPr>
        <p:spPr>
          <a:xfrm>
            <a:off x="5647052" y="5093483"/>
            <a:ext cx="623103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s-ES" dirty="0" err="1" smtClean="0"/>
              <a:t>The</a:t>
            </a:r>
            <a:r>
              <a:rPr lang="es-ES" dirty="0"/>
              <a:t> </a:t>
            </a:r>
            <a:r>
              <a:rPr lang="es-ES" dirty="0" smtClean="0"/>
              <a:t>MS </a:t>
            </a:r>
            <a:r>
              <a:rPr lang="es-ES" dirty="0" err="1" smtClean="0"/>
              <a:t>peaks</a:t>
            </a:r>
            <a:r>
              <a:rPr lang="es-ES" dirty="0" smtClean="0"/>
              <a:t> </a:t>
            </a:r>
            <a:r>
              <a:rPr lang="es-ES" dirty="0" err="1" smtClean="0"/>
              <a:t>correspond</a:t>
            </a:r>
            <a:r>
              <a:rPr lang="es-ES" dirty="0" smtClean="0"/>
              <a:t> </a:t>
            </a:r>
            <a:r>
              <a:rPr lang="es-ES" dirty="0"/>
              <a:t>to a </a:t>
            </a:r>
            <a:r>
              <a:rPr lang="es-ES" dirty="0" err="1"/>
              <a:t>compound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a </a:t>
            </a:r>
            <a:r>
              <a:rPr lang="es-ES" dirty="0" err="1"/>
              <a:t>higher</a:t>
            </a:r>
            <a:r>
              <a:rPr lang="es-ES" dirty="0"/>
              <a:t> molecular </a:t>
            </a:r>
            <a:r>
              <a:rPr lang="es-ES" dirty="0" err="1"/>
              <a:t>weight</a:t>
            </a:r>
            <a:r>
              <a:rPr lang="es-ES" dirty="0"/>
              <a:t> </a:t>
            </a:r>
            <a:r>
              <a:rPr lang="es-ES" dirty="0" err="1" smtClean="0"/>
              <a:t>than</a:t>
            </a:r>
            <a:r>
              <a:rPr lang="es-ES" dirty="0" smtClean="0"/>
              <a:t> DBT (</a:t>
            </a:r>
            <a:r>
              <a:rPr lang="es-ES" dirty="0"/>
              <a:t>272 </a:t>
            </a:r>
            <a:r>
              <a:rPr lang="es-ES" dirty="0" err="1" smtClean="0"/>
              <a:t>amu</a:t>
            </a:r>
            <a:r>
              <a:rPr lang="es-ES" dirty="0" smtClean="0"/>
              <a:t>).</a:t>
            </a:r>
          </a:p>
          <a:p>
            <a:pPr algn="ctr"/>
            <a:r>
              <a:rPr lang="es-ES" b="1" dirty="0" smtClean="0">
                <a:sym typeface="Symbol" panose="05050102010706020507" pitchFamily="18" charset="2"/>
              </a:rPr>
              <a:t></a:t>
            </a:r>
          </a:p>
          <a:p>
            <a:pPr algn="ctr"/>
            <a:r>
              <a:rPr lang="es-ES" b="1" dirty="0" err="1"/>
              <a:t>Evidence</a:t>
            </a:r>
            <a:r>
              <a:rPr lang="es-ES" b="1" dirty="0"/>
              <a:t> </a:t>
            </a:r>
            <a:r>
              <a:rPr lang="es-ES" b="1" dirty="0" smtClean="0"/>
              <a:t>of </a:t>
            </a:r>
            <a:r>
              <a:rPr lang="es-ES" b="1" dirty="0" err="1" smtClean="0"/>
              <a:t>possible</a:t>
            </a:r>
            <a:r>
              <a:rPr lang="es-ES" b="1" dirty="0" smtClean="0"/>
              <a:t> </a:t>
            </a:r>
            <a:r>
              <a:rPr lang="es-ES" b="1" dirty="0" err="1" smtClean="0"/>
              <a:t>polymerization</a:t>
            </a:r>
            <a:endParaRPr lang="es-ES" b="1" dirty="0"/>
          </a:p>
        </p:txBody>
      </p:sp>
      <p:sp>
        <p:nvSpPr>
          <p:cNvPr id="17" name="Rectángulo 16"/>
          <p:cNvSpPr/>
          <p:nvPr/>
        </p:nvSpPr>
        <p:spPr>
          <a:xfrm>
            <a:off x="5563327" y="1429262"/>
            <a:ext cx="6428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In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chromatogram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irradiated</a:t>
            </a:r>
            <a:r>
              <a:rPr lang="es-ES" dirty="0"/>
              <a:t> </a:t>
            </a:r>
            <a:r>
              <a:rPr lang="es-ES" dirty="0" err="1"/>
              <a:t>sample</a:t>
            </a:r>
            <a:r>
              <a:rPr lang="es-ES" dirty="0"/>
              <a:t> </a:t>
            </a:r>
            <a:r>
              <a:rPr lang="es-ES" dirty="0" smtClean="0"/>
              <a:t>at 10 </a:t>
            </a:r>
            <a:r>
              <a:rPr lang="es-ES" dirty="0" err="1" smtClean="0"/>
              <a:t>MGy</a:t>
            </a:r>
            <a:r>
              <a:rPr lang="es-ES" dirty="0" smtClean="0"/>
              <a:t> </a:t>
            </a:r>
            <a:r>
              <a:rPr lang="es-ES" dirty="0" err="1" smtClean="0"/>
              <a:t>appears</a:t>
            </a:r>
            <a:r>
              <a:rPr lang="es-ES" dirty="0" smtClean="0"/>
              <a:t> a new </a:t>
            </a:r>
            <a:r>
              <a:rPr lang="es-ES" dirty="0" err="1" smtClean="0"/>
              <a:t>peak</a:t>
            </a:r>
            <a:r>
              <a:rPr lang="es-ES" dirty="0" smtClean="0"/>
              <a:t> </a:t>
            </a:r>
            <a:r>
              <a:rPr lang="en-US" dirty="0"/>
              <a:t>at a retention time of </a:t>
            </a:r>
            <a:r>
              <a:rPr lang="en-US" dirty="0" smtClean="0"/>
              <a:t>9.90 minutes</a:t>
            </a:r>
            <a:endParaRPr lang="es-ES" dirty="0"/>
          </a:p>
        </p:txBody>
      </p:sp>
      <p:sp>
        <p:nvSpPr>
          <p:cNvPr id="19" name="Segnaposto piè di pagina 1">
            <a:extLst>
              <a:ext uri="{FF2B5EF4-FFF2-40B4-BE49-F238E27FC236}">
                <a16:creationId xmlns="" xmlns:a16="http://schemas.microsoft.com/office/drawing/2014/main" id="{C8C8A64A-378B-0E70-2A77-BC1C2FBF7F27}"/>
              </a:ext>
            </a:extLst>
          </p:cNvPr>
          <p:cNvSpPr txBox="1">
            <a:spLocks/>
          </p:cNvSpPr>
          <p:nvPr/>
        </p:nvSpPr>
        <p:spPr>
          <a:xfrm>
            <a:off x="3851486" y="6540746"/>
            <a:ext cx="8239125" cy="268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s-ES" dirty="0" smtClean="0"/>
              <a:t>M. Fernández </a:t>
            </a:r>
            <a:r>
              <a:rPr lang="pl-PL" dirty="0" smtClean="0"/>
              <a:t>| TM#</a:t>
            </a:r>
            <a:r>
              <a:rPr lang="es-ES" dirty="0" smtClean="0"/>
              <a:t>17</a:t>
            </a:r>
            <a:r>
              <a:rPr lang="pl-PL" dirty="0" smtClean="0"/>
              <a:t> |</a:t>
            </a:r>
            <a:r>
              <a:rPr lang="it-IT" dirty="0" smtClean="0"/>
              <a:t>05 July </a:t>
            </a:r>
            <a:r>
              <a:rPr lang="pl-PL" dirty="0" smtClean="0"/>
              <a:t>202</a:t>
            </a:r>
            <a:r>
              <a:rPr lang="it-IT" dirty="0" smtClean="0"/>
              <a:t>4</a:t>
            </a:r>
            <a:r>
              <a:rPr lang="en-GB" dirty="0" smtClean="0"/>
              <a:t>| Page 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31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Results</a:t>
            </a:r>
            <a:r>
              <a:rPr lang="es-ES" dirty="0" smtClean="0"/>
              <a:t>. </a:t>
            </a:r>
            <a:r>
              <a:rPr lang="es-ES" dirty="0" err="1" smtClean="0"/>
              <a:t>Acid-like</a:t>
            </a:r>
            <a:r>
              <a:rPr lang="es-ES" dirty="0" smtClean="0"/>
              <a:t> </a:t>
            </a:r>
            <a:r>
              <a:rPr lang="es-ES" dirty="0" err="1" smtClean="0"/>
              <a:t>species</a:t>
            </a:r>
            <a:endParaRPr lang="es-ES" dirty="0"/>
          </a:p>
        </p:txBody>
      </p:sp>
      <p:sp>
        <p:nvSpPr>
          <p:cNvPr id="32" name="CuadroTexto 31"/>
          <p:cNvSpPr txBox="1"/>
          <p:nvPr/>
        </p:nvSpPr>
        <p:spPr>
          <a:xfrm>
            <a:off x="479376" y="882700"/>
            <a:ext cx="6661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rgbClr val="0070C0"/>
                </a:solidFill>
              </a:rPr>
              <a:t> FOURIER TRANSFORM INFRARED SPECTROSCOPY                                     </a:t>
            </a:r>
            <a:endParaRPr lang="es-ES" sz="2000" b="1" dirty="0">
              <a:solidFill>
                <a:srgbClr val="0070C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62" y="1330231"/>
            <a:ext cx="4172532" cy="262926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4943872" y="1436097"/>
            <a:ext cx="6840760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The IR </a:t>
            </a:r>
            <a:r>
              <a:rPr lang="es-ES" sz="2000" dirty="0" err="1"/>
              <a:t>spectrum</a:t>
            </a:r>
            <a:r>
              <a:rPr lang="es-ES" sz="2000" dirty="0"/>
              <a:t> </a:t>
            </a:r>
            <a:r>
              <a:rPr lang="es-ES" sz="2000" dirty="0" smtClean="0"/>
              <a:t>(1750-3600 </a:t>
            </a:r>
            <a:r>
              <a:rPr lang="es-ES" sz="2000" dirty="0"/>
              <a:t>cm</a:t>
            </a:r>
            <a:r>
              <a:rPr lang="es-ES" sz="2000" baseline="30000" dirty="0"/>
              <a:t>-1</a:t>
            </a:r>
            <a:r>
              <a:rPr lang="es-ES" sz="2000" dirty="0"/>
              <a:t>) </a:t>
            </a:r>
            <a:r>
              <a:rPr lang="es-ES" sz="2000" dirty="0" err="1" smtClean="0"/>
              <a:t>is</a:t>
            </a:r>
            <a:r>
              <a:rPr lang="es-ES" sz="2000" dirty="0" smtClean="0"/>
              <a:t> </a:t>
            </a:r>
            <a:r>
              <a:rPr lang="es-ES" sz="2000" dirty="0" err="1"/>
              <a:t>identical</a:t>
            </a:r>
            <a:r>
              <a:rPr lang="es-ES" sz="2000" dirty="0"/>
              <a:t> for </a:t>
            </a:r>
            <a:r>
              <a:rPr lang="es-ES" sz="2000" dirty="0" err="1"/>
              <a:t>all</a:t>
            </a:r>
            <a:r>
              <a:rPr lang="es-ES" sz="2000" dirty="0"/>
              <a:t> </a:t>
            </a:r>
            <a:r>
              <a:rPr lang="es-ES" sz="2000" dirty="0" err="1"/>
              <a:t>samples</a:t>
            </a:r>
            <a:r>
              <a:rPr lang="es-ES" sz="2000" dirty="0"/>
              <a:t> </a:t>
            </a:r>
            <a:r>
              <a:rPr lang="es-ES" sz="2000" dirty="0" err="1"/>
              <a:t>regardless</a:t>
            </a:r>
            <a:r>
              <a:rPr lang="es-ES" sz="2000" dirty="0"/>
              <a:t> of </a:t>
            </a:r>
            <a:r>
              <a:rPr lang="es-ES" sz="2000" dirty="0" err="1"/>
              <a:t>the</a:t>
            </a:r>
            <a:r>
              <a:rPr lang="es-ES" sz="2000" dirty="0"/>
              <a:t> absorbed </a:t>
            </a:r>
            <a:r>
              <a:rPr lang="es-ES" sz="2000" dirty="0" err="1"/>
              <a:t>dose</a:t>
            </a:r>
            <a:r>
              <a:rPr lang="es-ES" sz="2000" dirty="0"/>
              <a:t>. </a:t>
            </a:r>
            <a:endParaRPr lang="es-ES" sz="2000" dirty="0" smtClean="0"/>
          </a:p>
          <a:p>
            <a:r>
              <a:rPr lang="es-ES" sz="2000" dirty="0" smtClean="0"/>
              <a:t>IR </a:t>
            </a:r>
            <a:r>
              <a:rPr lang="es-ES" sz="2000" dirty="0" err="1" smtClean="0"/>
              <a:t>signals</a:t>
            </a:r>
            <a:r>
              <a:rPr lang="es-ES" sz="2000" dirty="0" smtClean="0"/>
              <a:t> are </a:t>
            </a:r>
            <a:r>
              <a:rPr lang="es-ES" sz="2000" dirty="0" err="1" smtClean="0"/>
              <a:t>typical</a:t>
            </a:r>
            <a:r>
              <a:rPr lang="es-ES" sz="2000" dirty="0" smtClean="0"/>
              <a:t> of </a:t>
            </a:r>
            <a:r>
              <a:rPr lang="es-ES" sz="2000" dirty="0" err="1"/>
              <a:t>aromatic</a:t>
            </a:r>
            <a:r>
              <a:rPr lang="es-ES" sz="2000" dirty="0"/>
              <a:t> </a:t>
            </a:r>
            <a:r>
              <a:rPr lang="es-ES" sz="2000" dirty="0" err="1" smtClean="0"/>
              <a:t>compounds</a:t>
            </a:r>
            <a:r>
              <a:rPr lang="es-ES" sz="2000" dirty="0" smtClean="0"/>
              <a:t>.</a:t>
            </a:r>
          </a:p>
          <a:p>
            <a:pPr algn="ctr">
              <a:spcBef>
                <a:spcPts val="1800"/>
              </a:spcBef>
              <a:spcAft>
                <a:spcPts val="1200"/>
              </a:spcAft>
            </a:pPr>
            <a:r>
              <a:rPr lang="es-ES" sz="2000" b="1" dirty="0">
                <a:sym typeface="Symbol" panose="05050102010706020507" pitchFamily="18" charset="2"/>
              </a:rPr>
              <a:t></a:t>
            </a:r>
            <a:endParaRPr lang="es-ES" sz="2000" b="1" dirty="0" smtClean="0"/>
          </a:p>
          <a:p>
            <a:pPr algn="just"/>
            <a:r>
              <a:rPr lang="en-US" sz="2000" dirty="0"/>
              <a:t>No absorption </a:t>
            </a:r>
            <a:r>
              <a:rPr lang="en-US" sz="2000" dirty="0" smtClean="0"/>
              <a:t>bands </a:t>
            </a:r>
            <a:r>
              <a:rPr lang="en-US" sz="2000" dirty="0"/>
              <a:t>corresponding </a:t>
            </a:r>
            <a:r>
              <a:rPr lang="en-US" sz="2000" dirty="0" smtClean="0"/>
              <a:t>to </a:t>
            </a:r>
            <a:r>
              <a:rPr lang="en-GB" sz="2000" dirty="0" smtClean="0"/>
              <a:t>hydroxyl</a:t>
            </a:r>
            <a:r>
              <a:rPr lang="en-GB" sz="2000" dirty="0"/>
              <a:t>, carbonyl </a:t>
            </a:r>
            <a:r>
              <a:rPr lang="en-GB" sz="2000" dirty="0" smtClean="0"/>
              <a:t>or carboxyl groups appears</a:t>
            </a:r>
            <a:endParaRPr lang="es-ES" sz="2000" b="1" dirty="0"/>
          </a:p>
        </p:txBody>
      </p:sp>
      <p:sp>
        <p:nvSpPr>
          <p:cNvPr id="8" name="Rectángulo 7"/>
          <p:cNvSpPr/>
          <p:nvPr/>
        </p:nvSpPr>
        <p:spPr>
          <a:xfrm>
            <a:off x="613208" y="4149080"/>
            <a:ext cx="2434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0070C0"/>
                </a:solidFill>
              </a:rPr>
              <a:t>ACID – BASE TITRATION</a:t>
            </a:r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624418" y="4593632"/>
            <a:ext cx="2349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Total </a:t>
            </a:r>
            <a:r>
              <a:rPr lang="es-ES" dirty="0" err="1"/>
              <a:t>Acid</a:t>
            </a:r>
            <a:r>
              <a:rPr lang="es-ES" dirty="0"/>
              <a:t> </a:t>
            </a:r>
            <a:r>
              <a:rPr lang="es-ES" dirty="0" err="1"/>
              <a:t>Number</a:t>
            </a:r>
            <a:r>
              <a:rPr lang="es-ES" dirty="0"/>
              <a:t> TAN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657586" y="5038184"/>
            <a:ext cx="111602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800"/>
              </a:spcBef>
            </a:pPr>
            <a:r>
              <a:rPr lang="en-GB" dirty="0"/>
              <a:t>The data range between </a:t>
            </a:r>
            <a:r>
              <a:rPr lang="en-GB" dirty="0" smtClean="0"/>
              <a:t>0.05 </a:t>
            </a:r>
            <a:r>
              <a:rPr lang="en-GB" dirty="0"/>
              <a:t>and </a:t>
            </a:r>
            <a:r>
              <a:rPr lang="en-GB" dirty="0" smtClean="0"/>
              <a:t>0.09 </a:t>
            </a:r>
            <a:r>
              <a:rPr lang="en-GB" dirty="0"/>
              <a:t>mg KOH/g fluid, without showing any trend with the irradiation level.</a:t>
            </a: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657586" y="5600706"/>
            <a:ext cx="11022714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GB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b="1" dirty="0">
                <a:ea typeface="Calibri" panose="020F0502020204030204" pitchFamily="34" charset="0"/>
                <a:cs typeface="Times New Roman" panose="02020603050405020304" pitchFamily="18" charset="0"/>
              </a:rPr>
              <a:t>formation of acid-like compounds as a consequence of irradiation is not detected</a:t>
            </a:r>
            <a:endParaRPr lang="es-ES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Segnaposto piè di pagina 1">
            <a:extLst>
              <a:ext uri="{FF2B5EF4-FFF2-40B4-BE49-F238E27FC236}">
                <a16:creationId xmlns="" xmlns:a16="http://schemas.microsoft.com/office/drawing/2014/main" id="{C8C8A64A-378B-0E70-2A77-BC1C2FBF7F27}"/>
              </a:ext>
            </a:extLst>
          </p:cNvPr>
          <p:cNvSpPr txBox="1">
            <a:spLocks/>
          </p:cNvSpPr>
          <p:nvPr/>
        </p:nvSpPr>
        <p:spPr>
          <a:xfrm>
            <a:off x="3851486" y="6540746"/>
            <a:ext cx="8239125" cy="268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s-ES" dirty="0" smtClean="0"/>
              <a:t>M. Fernández </a:t>
            </a:r>
            <a:r>
              <a:rPr lang="pl-PL" dirty="0" smtClean="0"/>
              <a:t>| TM#</a:t>
            </a:r>
            <a:r>
              <a:rPr lang="es-ES" dirty="0" smtClean="0"/>
              <a:t>17</a:t>
            </a:r>
            <a:r>
              <a:rPr lang="pl-PL" dirty="0" smtClean="0"/>
              <a:t> |</a:t>
            </a:r>
            <a:r>
              <a:rPr lang="it-IT" dirty="0" smtClean="0"/>
              <a:t>05 July </a:t>
            </a:r>
            <a:r>
              <a:rPr lang="pl-PL" dirty="0" smtClean="0"/>
              <a:t>202</a:t>
            </a:r>
            <a:r>
              <a:rPr lang="it-IT" dirty="0" smtClean="0"/>
              <a:t>4</a:t>
            </a:r>
            <a:r>
              <a:rPr lang="en-GB" dirty="0" smtClean="0"/>
              <a:t>| Page 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645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6504</TotalTime>
  <Words>833</Words>
  <Application>Microsoft Office PowerPoint</Application>
  <PresentationFormat>Panorámica</PresentationFormat>
  <Paragraphs>112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21" baseType="lpstr">
      <vt:lpstr>ＭＳ Ｐゴシック</vt:lpstr>
      <vt:lpstr>Arial</vt:lpstr>
      <vt:lpstr>Calibri</vt:lpstr>
      <vt:lpstr>Georgia</vt:lpstr>
      <vt:lpstr>メイリオ</vt:lpstr>
      <vt:lpstr>メイリオ</vt:lpstr>
      <vt:lpstr>ＭＳ 明朝</vt:lpstr>
      <vt:lpstr>Symbol</vt:lpstr>
      <vt:lpstr>Times New Roman</vt:lpstr>
      <vt:lpstr>Verdana</vt:lpstr>
      <vt:lpstr>Office Theme</vt:lpstr>
      <vt:lpstr>Radiation resistance of the alternative coolant fluid for the Li loop heat exchanger</vt:lpstr>
      <vt:lpstr>Introduction</vt:lpstr>
      <vt:lpstr>Introduction</vt:lpstr>
      <vt:lpstr>Approach and goal</vt:lpstr>
      <vt:lpstr>Alternative fluid</vt:lpstr>
      <vt:lpstr>Fluid characterization</vt:lpstr>
      <vt:lpstr>Results. Main components</vt:lpstr>
      <vt:lpstr>Results. CompositionEn cromatografía </vt:lpstr>
      <vt:lpstr>Results. Acid-like species</vt:lpstr>
      <vt:lpstr>Results. Viscosity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Kinga Gal</dc:creator>
  <cp:lastModifiedBy>Fernandez Diaz, Marta</cp:lastModifiedBy>
  <cp:revision>581</cp:revision>
  <cp:lastPrinted>2022-06-09T09:16:13Z</cp:lastPrinted>
  <dcterms:created xsi:type="dcterms:W3CDTF">2014-10-27T16:40:37Z</dcterms:created>
  <dcterms:modified xsi:type="dcterms:W3CDTF">2024-07-05T06:42:16Z</dcterms:modified>
</cp:coreProperties>
</file>