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5" r:id="rId2"/>
    <p:sldId id="434" r:id="rId3"/>
    <p:sldId id="442" r:id="rId4"/>
    <p:sldId id="385" r:id="rId5"/>
    <p:sldId id="386" r:id="rId6"/>
    <p:sldId id="436" r:id="rId7"/>
    <p:sldId id="437" r:id="rId8"/>
    <p:sldId id="439" r:id="rId9"/>
    <p:sldId id="438" r:id="rId10"/>
    <p:sldId id="440" r:id="rId11"/>
    <p:sldId id="443" r:id="rId12"/>
    <p:sldId id="441" r:id="rId13"/>
    <p:sldId id="445" r:id="rId14"/>
    <p:sldId id="444" r:id="rId15"/>
    <p:sldId id="435" r:id="rId16"/>
    <p:sldId id="433" r:id="rId17"/>
  </p:sldIdLst>
  <p:sldSz cx="9144000" cy="6858000" type="screen4x3"/>
  <p:notesSz cx="6735763" cy="98663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Ángela García Sanz" initials="ÁGS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3399"/>
    <a:srgbClr val="C00000"/>
    <a:srgbClr val="E3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75" autoAdjust="0"/>
  </p:normalViewPr>
  <p:slideViewPr>
    <p:cSldViewPr>
      <p:cViewPr varScale="1">
        <p:scale>
          <a:sx n="121" d="100"/>
          <a:sy n="121" d="100"/>
        </p:scale>
        <p:origin x="1308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760" y="-96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031" cy="492780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227" y="0"/>
            <a:ext cx="2919031" cy="492780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A04946DF-4975-4919-9F53-A6393498ED6F}" type="datetimeFigureOut">
              <a:rPr lang="en-GB"/>
              <a:pPr>
                <a:defRPr/>
              </a:pPr>
              <a:t>04/07/2024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2003"/>
            <a:ext cx="2919031" cy="492780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227" y="9372003"/>
            <a:ext cx="2919031" cy="492780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91D4E74-62C5-4E1F-A9B8-8508045D6FC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25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031" cy="492780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227" y="0"/>
            <a:ext cx="2919031" cy="492780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23D93AC8-4DA6-4744-A836-F665BECFF98E}" type="datetimeFigureOut">
              <a:rPr lang="en-GB"/>
              <a:pPr>
                <a:defRPr/>
              </a:pPr>
              <a:t>04/07/2024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8" tIns="47429" rIns="94858" bIns="47429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276" y="4686001"/>
            <a:ext cx="5389213" cy="4439612"/>
          </a:xfrm>
          <a:prstGeom prst="rect">
            <a:avLst/>
          </a:prstGeom>
        </p:spPr>
        <p:txBody>
          <a:bodyPr vert="horz" lIns="94858" tIns="47429" rIns="94858" bIns="47429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2003"/>
            <a:ext cx="2919031" cy="492780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227" y="9372003"/>
            <a:ext cx="2919031" cy="492780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67F0E5B5-8C1E-427C-8B43-5C98F1169A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0781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s-E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.png" descr="EUROFUSION PowerPoint MASTER DECKBLATT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" name="AutoShape 2" descr="https://idw-online.de/pages/de/institutionlogo921"/>
          <p:cNvSpPr>
            <a:spLocks noChangeAspect="1" noChangeArrowheads="1"/>
          </p:cNvSpPr>
          <p:nvPr userDrawn="1"/>
        </p:nvSpPr>
        <p:spPr bwMode="auto">
          <a:xfrm>
            <a:off x="155575" y="-457200"/>
            <a:ext cx="10763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GB" altLang="es-E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96944" cy="1296144"/>
          </a:xfrm>
        </p:spPr>
        <p:txBody>
          <a:bodyPr anchor="t">
            <a:noAutofit/>
          </a:bodyPr>
          <a:lstStyle>
            <a:lvl1pPr algn="l">
              <a:defRPr sz="3600" b="1" baseline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l-PL" dirty="0" err="1"/>
              <a:t>Title</a:t>
            </a:r>
            <a:r>
              <a:rPr lang="pl-PL" dirty="0"/>
              <a:t> of the </a:t>
            </a:r>
            <a:r>
              <a:rPr lang="pl-PL" dirty="0" err="1"/>
              <a:t>presentation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536" y="4293096"/>
            <a:ext cx="4392488" cy="432048"/>
          </a:xfrm>
        </p:spPr>
        <p:txBody>
          <a:bodyPr>
            <a:noAutofit/>
          </a:bodyPr>
          <a:lstStyle>
            <a:lvl1pPr marL="0" indent="0" algn="l">
              <a:buNone/>
              <a:defRPr sz="2400" b="1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Author </a:t>
            </a:r>
            <a:r>
              <a:rPr lang="pl-PL" dirty="0" err="1"/>
              <a:t>or</a:t>
            </a:r>
            <a:r>
              <a:rPr lang="pl-PL" dirty="0"/>
              <a:t> list of </a:t>
            </a:r>
            <a:r>
              <a:rPr lang="pl-PL" dirty="0" err="1"/>
              <a:t>authors</a:t>
            </a:r>
            <a:endParaRPr lang="pl-PL" dirty="0"/>
          </a:p>
        </p:txBody>
      </p:sp>
      <p:sp>
        <p:nvSpPr>
          <p:cNvPr id="22" name="1 Rectángulo"/>
          <p:cNvSpPr/>
          <p:nvPr userDrawn="1"/>
        </p:nvSpPr>
        <p:spPr>
          <a:xfrm>
            <a:off x="4355976" y="3284984"/>
            <a:ext cx="4538421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2000" dirty="0"/>
              <a:t> </a:t>
            </a:r>
            <a:r>
              <a:rPr lang="pl-PL" sz="2000" dirty="0" err="1"/>
              <a:t>Name</a:t>
            </a:r>
            <a:r>
              <a:rPr lang="pl-PL" sz="2000" dirty="0"/>
              <a:t> of </a:t>
            </a:r>
            <a:r>
              <a:rPr lang="pl-PL" sz="2000" dirty="0" err="1"/>
              <a:t>meeting</a:t>
            </a:r>
            <a:r>
              <a:rPr lang="pl-PL" sz="2000" dirty="0"/>
              <a:t> </a:t>
            </a:r>
            <a:r>
              <a:rPr lang="en-US" sz="2000" dirty="0"/>
              <a:t>| </a:t>
            </a:r>
            <a:r>
              <a:rPr lang="pl-PL" sz="2000" dirty="0" err="1"/>
              <a:t>Date</a:t>
            </a:r>
            <a:r>
              <a:rPr lang="pl-PL" sz="2000" dirty="0"/>
              <a:t> </a:t>
            </a:r>
            <a:endParaRPr lang="en-US" sz="2000" dirty="0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F00F64F-79CE-403C-9A86-755EC6FB1CBE}"/>
              </a:ext>
            </a:extLst>
          </p:cNvPr>
          <p:cNvGrpSpPr/>
          <p:nvPr userDrawn="1"/>
        </p:nvGrpSpPr>
        <p:grpSpPr>
          <a:xfrm>
            <a:off x="155575" y="5445224"/>
            <a:ext cx="4930237" cy="1332871"/>
            <a:chOff x="459333" y="1340768"/>
            <a:chExt cx="4930237" cy="1332871"/>
          </a:xfrm>
        </p:grpSpPr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71251778-23DD-41EE-82C9-7D895E182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313" b="-1251"/>
            <a:stretch/>
          </p:blipFill>
          <p:spPr>
            <a:xfrm>
              <a:off x="459333" y="1352310"/>
              <a:ext cx="2322866" cy="360000"/>
            </a:xfrm>
            <a:prstGeom prst="rect">
              <a:avLst/>
            </a:prstGeom>
          </p:spPr>
        </p:pic>
        <p:pic>
          <p:nvPicPr>
            <p:cNvPr id="30" name="Imagen 29" descr="Forma&#10;&#10;Descripción generada automáticamente">
              <a:extLst>
                <a:ext uri="{FF2B5EF4-FFF2-40B4-BE49-F238E27FC236}">
                  <a16:creationId xmlns:a16="http://schemas.microsoft.com/office/drawing/2014/main" id="{63919A51-6414-4E3A-B931-CB86C6E27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024" y="1340768"/>
              <a:ext cx="720000" cy="360000"/>
            </a:xfrm>
            <a:prstGeom prst="rect">
              <a:avLst/>
            </a:prstGeom>
          </p:spPr>
        </p:pic>
        <p:pic>
          <p:nvPicPr>
            <p:cNvPr id="31" name="Imagen 30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0C460A65-FC1C-4E30-957F-B79EA9F58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8570" y="1352310"/>
              <a:ext cx="441000" cy="360000"/>
            </a:xfrm>
            <a:prstGeom prst="rect">
              <a:avLst/>
            </a:prstGeom>
          </p:spPr>
        </p:pic>
        <p:pic>
          <p:nvPicPr>
            <p:cNvPr id="32" name="Imagen 31" descr="Dibujo de un animal con la boca abierta&#10;&#10;Descripción generada automáticamente con confianza baja">
              <a:extLst>
                <a:ext uri="{FF2B5EF4-FFF2-40B4-BE49-F238E27FC236}">
                  <a16:creationId xmlns:a16="http://schemas.microsoft.com/office/drawing/2014/main" id="{839EECC6-1C17-43B6-A62C-586361292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5108" y="2306416"/>
              <a:ext cx="1074462" cy="360000"/>
            </a:xfrm>
            <a:prstGeom prst="rect">
              <a:avLst/>
            </a:prstGeom>
          </p:spPr>
        </p:pic>
        <p:pic>
          <p:nvPicPr>
            <p:cNvPr id="33" name="Imagen 32" descr="Logotipo&#10;&#10;Descripción generada automáticamente con confianza baja">
              <a:extLst>
                <a:ext uri="{FF2B5EF4-FFF2-40B4-BE49-F238E27FC236}">
                  <a16:creationId xmlns:a16="http://schemas.microsoft.com/office/drawing/2014/main" id="{8CC55233-3D07-422E-8EED-E9800504E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0" t="25229" r="4327" b="21852"/>
            <a:stretch/>
          </p:blipFill>
          <p:spPr>
            <a:xfrm>
              <a:off x="3678188" y="1836901"/>
              <a:ext cx="928910" cy="360000"/>
            </a:xfrm>
            <a:prstGeom prst="rect">
              <a:avLst/>
            </a:prstGeom>
          </p:spPr>
        </p:pic>
        <p:pic>
          <p:nvPicPr>
            <p:cNvPr id="34" name="Imagen 33" descr="Imagen que contiene Forma&#10;&#10;Descripción generada automáticamente">
              <a:extLst>
                <a:ext uri="{FF2B5EF4-FFF2-40B4-BE49-F238E27FC236}">
                  <a16:creationId xmlns:a16="http://schemas.microsoft.com/office/drawing/2014/main" id="{4D1FCCB4-07EB-4E71-BE89-CEEAAAB81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02" y="1785521"/>
              <a:ext cx="916363" cy="360000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8B713888-61DF-4660-9C03-0FA921F16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5" t="31006" r="3014" b="30991"/>
            <a:stretch/>
          </p:blipFill>
          <p:spPr>
            <a:xfrm>
              <a:off x="2652153" y="1836901"/>
              <a:ext cx="890527" cy="360000"/>
            </a:xfrm>
            <a:prstGeom prst="rect">
              <a:avLst/>
            </a:prstGeom>
          </p:spPr>
        </p:pic>
        <p:pic>
          <p:nvPicPr>
            <p:cNvPr id="36" name="Imagen 35" descr="Icono&#10;&#10;Descripción generada automáticamente">
              <a:extLst>
                <a:ext uri="{FF2B5EF4-FFF2-40B4-BE49-F238E27FC236}">
                  <a16:creationId xmlns:a16="http://schemas.microsoft.com/office/drawing/2014/main" id="{B869720D-785D-4908-A972-A41C6B489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766" y="1816221"/>
              <a:ext cx="360000" cy="360000"/>
            </a:xfrm>
            <a:prstGeom prst="rect">
              <a:avLst/>
            </a:prstGeom>
          </p:spPr>
        </p:pic>
        <p:pic>
          <p:nvPicPr>
            <p:cNvPr id="37" name="Imagen 36" descr="Icono&#10;&#10;Descripción generada automáticamente">
              <a:extLst>
                <a:ext uri="{FF2B5EF4-FFF2-40B4-BE49-F238E27FC236}">
                  <a16:creationId xmlns:a16="http://schemas.microsoft.com/office/drawing/2014/main" id="{22A7DE0F-A1B5-4458-8489-28DD88302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0266" y="1847239"/>
              <a:ext cx="360000" cy="360000"/>
            </a:xfrm>
            <a:prstGeom prst="rect">
              <a:avLst/>
            </a:prstGeom>
          </p:spPr>
        </p:pic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09663D9D-1746-414A-A7FE-EFB903BB1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715" y="2291175"/>
              <a:ext cx="851215" cy="360000"/>
            </a:xfrm>
            <a:prstGeom prst="rect">
              <a:avLst/>
            </a:prstGeom>
          </p:spPr>
        </p:pic>
        <p:pic>
          <p:nvPicPr>
            <p:cNvPr id="39" name="Imagen 38" descr="Logotipo&#10;&#10;Descripción generada automáticamente">
              <a:extLst>
                <a:ext uri="{FF2B5EF4-FFF2-40B4-BE49-F238E27FC236}">
                  <a16:creationId xmlns:a16="http://schemas.microsoft.com/office/drawing/2014/main" id="{650B30A0-84BC-4BD4-AEAE-10D489078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48" b="27552"/>
            <a:stretch/>
          </p:blipFill>
          <p:spPr>
            <a:xfrm>
              <a:off x="4660081" y="1785521"/>
              <a:ext cx="719998" cy="360000"/>
            </a:xfrm>
            <a:prstGeom prst="rect">
              <a:avLst/>
            </a:prstGeom>
          </p:spPr>
        </p:pic>
        <p:pic>
          <p:nvPicPr>
            <p:cNvPr id="40" name="Imagen 39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22301E56-BCD9-4241-BA58-25E0596A9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999" y="2294618"/>
              <a:ext cx="765957" cy="360000"/>
            </a:xfrm>
            <a:prstGeom prst="rect">
              <a:avLst/>
            </a:prstGeom>
          </p:spPr>
        </p:pic>
        <p:pic>
          <p:nvPicPr>
            <p:cNvPr id="41" name="Imagen 40" descr="Logotipo&#10;&#10;Descripción generada automáticamente">
              <a:extLst>
                <a:ext uri="{FF2B5EF4-FFF2-40B4-BE49-F238E27FC236}">
                  <a16:creationId xmlns:a16="http://schemas.microsoft.com/office/drawing/2014/main" id="{F2B8C948-19C2-4421-9740-666717E25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266" y="2313639"/>
              <a:ext cx="535020" cy="360000"/>
            </a:xfrm>
            <a:prstGeom prst="rect">
              <a:avLst/>
            </a:prstGeom>
          </p:spPr>
        </p:pic>
        <p:pic>
          <p:nvPicPr>
            <p:cNvPr id="42" name="Imagen 41" descr="Icono&#10;&#10;Descripción generada automáticamente">
              <a:extLst>
                <a:ext uri="{FF2B5EF4-FFF2-40B4-BE49-F238E27FC236}">
                  <a16:creationId xmlns:a16="http://schemas.microsoft.com/office/drawing/2014/main" id="{72E81EC9-045F-428E-B449-BCA4419A3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332" y="2306416"/>
              <a:ext cx="359532" cy="360000"/>
            </a:xfrm>
            <a:prstGeom prst="rect">
              <a:avLst/>
            </a:prstGeom>
          </p:spPr>
        </p:pic>
        <p:pic>
          <p:nvPicPr>
            <p:cNvPr id="43" name="Imagen 42" descr="Patrón de fondo&#10;&#10;Descripción generada automáticamente">
              <a:extLst>
                <a:ext uri="{FF2B5EF4-FFF2-40B4-BE49-F238E27FC236}">
                  <a16:creationId xmlns:a16="http://schemas.microsoft.com/office/drawing/2014/main" id="{A690EC9C-0A75-4260-91F9-CB56B0941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2313138"/>
              <a:ext cx="246744" cy="360000"/>
            </a:xfrm>
            <a:prstGeom prst="rect">
              <a:avLst/>
            </a:prstGeom>
          </p:spPr>
        </p:pic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CFEE853F-10AE-4B3C-9565-34886FBEC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298" b="7392"/>
            <a:stretch/>
          </p:blipFill>
          <p:spPr>
            <a:xfrm>
              <a:off x="3779912" y="2291175"/>
              <a:ext cx="491288" cy="360000"/>
            </a:xfrm>
            <a:prstGeom prst="rect">
              <a:avLst/>
            </a:prstGeom>
          </p:spPr>
        </p:pic>
        <p:pic>
          <p:nvPicPr>
            <p:cNvPr id="45" name="Imagen 44" descr="Imagen que contiene firmar, texto, objeto, reloj&#10;&#10;Descripción generada automáticamente">
              <a:extLst>
                <a:ext uri="{FF2B5EF4-FFF2-40B4-BE49-F238E27FC236}">
                  <a16:creationId xmlns:a16="http://schemas.microsoft.com/office/drawing/2014/main" id="{7A5B5308-F8DF-4A50-AEDE-968E7A885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271" y="1357091"/>
              <a:ext cx="120670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6258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3" descr="EurofusionDisc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15888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147" y="163488"/>
            <a:ext cx="6844245" cy="457200"/>
          </a:xfrm>
        </p:spPr>
        <p:txBody>
          <a:bodyPr>
            <a:noAutofit/>
          </a:bodyPr>
          <a:lstStyle>
            <a:lvl1pPr algn="ctr">
              <a:lnSpc>
                <a:spcPts val="3200"/>
              </a:lnSpc>
              <a:defRPr sz="2800" b="1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+mn-lt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latin typeface="+mn-lt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+mn-lt"/>
                <a:cs typeface="Arial" panose="020B0604020202020204" pitchFamily="34" charset="0"/>
              </a:defRPr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68313" y="6525344"/>
            <a:ext cx="8239125" cy="268287"/>
          </a:xfrm>
        </p:spPr>
        <p:txBody>
          <a:bodyPr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7" name="Picture 3" descr="image00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060135" cy="57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27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dirty="0"/>
              <a:t>Click to edit Master title style</a:t>
            </a:r>
            <a:endParaRPr lang="en-GB" altLang="es-E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dirty="0"/>
              <a:t>Click to edit Master text styles</a:t>
            </a:r>
          </a:p>
          <a:p>
            <a:pPr lvl="1"/>
            <a:r>
              <a:rPr lang="en-US" altLang="es-ES" dirty="0"/>
              <a:t>Second level</a:t>
            </a:r>
          </a:p>
          <a:p>
            <a:pPr lvl="2"/>
            <a:r>
              <a:rPr lang="en-US" altLang="es-ES" dirty="0"/>
              <a:t>Third level</a:t>
            </a:r>
          </a:p>
          <a:p>
            <a:pPr lvl="3"/>
            <a:r>
              <a:rPr lang="en-US" altLang="es-ES" dirty="0"/>
              <a:t>Fourth level</a:t>
            </a:r>
          </a:p>
          <a:p>
            <a:pPr lvl="4"/>
            <a:r>
              <a:rPr lang="en-US" altLang="es-ES" dirty="0"/>
              <a:t>Fifth level</a:t>
            </a:r>
            <a:endParaRPr lang="en-GB" altLang="es-E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2BFE7A-63C3-4696-BA76-19E63631F2AF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ytuł 15"/>
          <p:cNvSpPr>
            <a:spLocks noGrp="1"/>
          </p:cNvSpPr>
          <p:nvPr>
            <p:ph type="ctrTitle"/>
          </p:nvPr>
        </p:nvSpPr>
        <p:spPr>
          <a:xfrm>
            <a:off x="467544" y="2204864"/>
            <a:ext cx="8676456" cy="72008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z="2400" dirty="0"/>
              <a:t>Design status of the EMP for the main Li Loop, including coast-down test on 60 l/s and design of 100 l/s Na EMP</a:t>
            </a:r>
            <a:br>
              <a:rPr lang="lv-LV" sz="2400" dirty="0"/>
            </a:br>
            <a:endParaRPr lang="pl-PL" sz="2400" dirty="0"/>
          </a:p>
        </p:txBody>
      </p:sp>
      <p:sp>
        <p:nvSpPr>
          <p:cNvPr id="19" name="Podtytuł 18"/>
          <p:cNvSpPr>
            <a:spLocks noGrp="1"/>
          </p:cNvSpPr>
          <p:nvPr>
            <p:ph type="subTitle" idx="1"/>
          </p:nvPr>
        </p:nvSpPr>
        <p:spPr>
          <a:xfrm>
            <a:off x="359532" y="3933056"/>
            <a:ext cx="8424936" cy="432048"/>
          </a:xfrm>
        </p:spPr>
        <p:txBody>
          <a:bodyPr/>
          <a:lstStyle/>
          <a:p>
            <a:r>
              <a:rPr lang="lv-LV" dirty="0" err="1"/>
              <a:t>L.Buligins</a:t>
            </a:r>
            <a:r>
              <a:rPr lang="lv-LV" dirty="0"/>
              <a:t>, </a:t>
            </a:r>
            <a:r>
              <a:rPr lang="lv-LV" dirty="0" err="1"/>
              <a:t>I.Bucenieks</a:t>
            </a:r>
            <a:r>
              <a:rPr lang="lv-LV" dirty="0"/>
              <a:t>, </a:t>
            </a:r>
            <a:r>
              <a:rPr lang="lv-LV" dirty="0" err="1"/>
              <a:t>L.Goldšteins</a:t>
            </a:r>
            <a:r>
              <a:rPr lang="lv-LV" dirty="0"/>
              <a:t>, </a:t>
            </a:r>
            <a:r>
              <a:rPr lang="lv-LV" dirty="0" err="1"/>
              <a:t>O.Mikanovskis</a:t>
            </a:r>
            <a:endParaRPr lang="lv-LV" dirty="0"/>
          </a:p>
          <a:p>
            <a:r>
              <a:rPr lang="lv-LV" dirty="0"/>
              <a:t>Institute </a:t>
            </a:r>
            <a:r>
              <a:rPr lang="lv-LV" dirty="0" err="1"/>
              <a:t>of</a:t>
            </a:r>
            <a:r>
              <a:rPr lang="lv-LV" dirty="0"/>
              <a:t> </a:t>
            </a:r>
            <a:r>
              <a:rPr lang="lv-LV" dirty="0" err="1"/>
              <a:t>Physics</a:t>
            </a:r>
            <a:r>
              <a:rPr lang="lv-LV" dirty="0"/>
              <a:t>, </a:t>
            </a:r>
            <a:r>
              <a:rPr lang="lv-LV" dirty="0" err="1"/>
              <a:t>University</a:t>
            </a:r>
            <a:r>
              <a:rPr lang="lv-LV" dirty="0"/>
              <a:t> </a:t>
            </a:r>
            <a:r>
              <a:rPr lang="lv-LV" dirty="0" err="1"/>
              <a:t>of</a:t>
            </a:r>
            <a:r>
              <a:rPr lang="lv-LV" dirty="0"/>
              <a:t> Latvia</a:t>
            </a:r>
          </a:p>
          <a:p>
            <a:endParaRPr lang="pl-PL" dirty="0"/>
          </a:p>
        </p:txBody>
      </p:sp>
      <p:sp>
        <p:nvSpPr>
          <p:cNvPr id="4" name="Tytuł 15">
            <a:extLst>
              <a:ext uri="{FF2B5EF4-FFF2-40B4-BE49-F238E27FC236}">
                <a16:creationId xmlns:a16="http://schemas.microsoft.com/office/drawing/2014/main" id="{29B6D339-3A23-BCD3-F212-53D39E5F4A0C}"/>
              </a:ext>
            </a:extLst>
          </p:cNvPr>
          <p:cNvSpPr txBox="1">
            <a:spLocks/>
          </p:cNvSpPr>
          <p:nvPr/>
        </p:nvSpPr>
        <p:spPr bwMode="auto">
          <a:xfrm>
            <a:off x="4283968" y="3068961"/>
            <a:ext cx="4738448" cy="72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 baseline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lv-LV" sz="1600" dirty="0"/>
              <a:t>Lithium </a:t>
            </a:r>
            <a:r>
              <a:rPr lang="lv-LV" sz="1600" dirty="0" err="1"/>
              <a:t>Systems</a:t>
            </a:r>
            <a:r>
              <a:rPr lang="lv-LV" sz="1600" dirty="0"/>
              <a:t> TM#17, </a:t>
            </a:r>
            <a:r>
              <a:rPr lang="lv-LV" sz="1600" dirty="0" err="1"/>
              <a:t>July</a:t>
            </a:r>
            <a:r>
              <a:rPr lang="lv-LV" sz="1600" dirty="0"/>
              <a:t> 5, 2024</a:t>
            </a:r>
            <a:br>
              <a:rPr lang="lv-LV" dirty="0"/>
            </a:br>
            <a:endParaRPr lang="pl-P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3D3A18-9CCA-4D81-9B3C-13522152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Magnetic</a:t>
            </a:r>
            <a:r>
              <a:rPr lang="lv-LV" dirty="0"/>
              <a:t> </a:t>
            </a:r>
            <a:r>
              <a:rPr lang="lv-LV" dirty="0" err="1"/>
              <a:t>field</a:t>
            </a:r>
            <a:r>
              <a:rPr lang="lv-LV" dirty="0"/>
              <a:t> </a:t>
            </a:r>
            <a:r>
              <a:rPr lang="lv-LV" dirty="0" err="1"/>
              <a:t>measurements</a:t>
            </a:r>
            <a:endParaRPr lang="en-US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894FF3-FBF0-4EAB-949B-2D429EFB95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B4E22C-592E-3BFE-F4A1-ABD3A2C20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28" y="692697"/>
            <a:ext cx="4322650" cy="2825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DEDF25-8640-8ED7-3EA6-79A01B2B5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8" y="699811"/>
            <a:ext cx="4322650" cy="28251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8C8FF5-8235-9878-0D38-F835BB5B2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8" y="3471069"/>
            <a:ext cx="4330549" cy="28303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774A8B-4C03-C897-C0BC-D5AB6C64D96E}"/>
              </a:ext>
            </a:extLst>
          </p:cNvPr>
          <p:cNvSpPr txBox="1"/>
          <p:nvPr/>
        </p:nvSpPr>
        <p:spPr>
          <a:xfrm>
            <a:off x="4572000" y="4005064"/>
            <a:ext cx="4392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Measurements</a:t>
            </a:r>
            <a:r>
              <a:rPr lang="lv-LV" dirty="0"/>
              <a:t> </a:t>
            </a:r>
            <a:r>
              <a:rPr lang="lv-LV" dirty="0" err="1"/>
              <a:t>provide</a:t>
            </a:r>
            <a:r>
              <a:rPr lang="lv-LV" dirty="0"/>
              <a:t> </a:t>
            </a:r>
            <a:r>
              <a:rPr lang="lv-LV" dirty="0" err="1"/>
              <a:t>informatio</a:t>
            </a:r>
            <a:r>
              <a:rPr lang="lv-LV" dirty="0"/>
              <a:t> </a:t>
            </a:r>
            <a:r>
              <a:rPr lang="lv-LV" dirty="0" err="1"/>
              <a:t>for</a:t>
            </a:r>
            <a:r>
              <a:rPr lang="lv-LV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err="1"/>
              <a:t>Testing</a:t>
            </a:r>
            <a:r>
              <a:rPr lang="lv-LV" dirty="0"/>
              <a:t> </a:t>
            </a:r>
            <a:r>
              <a:rPr lang="lv-LV" dirty="0" err="1"/>
              <a:t>simulation</a:t>
            </a:r>
            <a:r>
              <a:rPr lang="lv-LV" dirty="0"/>
              <a:t> </a:t>
            </a:r>
            <a:r>
              <a:rPr lang="lv-LV" dirty="0" err="1"/>
              <a:t>models</a:t>
            </a: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err="1"/>
              <a:t>Estimation</a:t>
            </a:r>
            <a:r>
              <a:rPr lang="lv-LV" dirty="0"/>
              <a:t> </a:t>
            </a:r>
            <a:r>
              <a:rPr lang="lv-LV" dirty="0" err="1"/>
              <a:t>of</a:t>
            </a:r>
            <a:r>
              <a:rPr lang="lv-LV" dirty="0"/>
              <a:t> EMP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err="1"/>
              <a:t>Design</a:t>
            </a:r>
            <a:r>
              <a:rPr lang="lv-LV" dirty="0"/>
              <a:t> </a:t>
            </a:r>
            <a:r>
              <a:rPr lang="lv-LV" dirty="0" err="1"/>
              <a:t>modifications</a:t>
            </a:r>
            <a:r>
              <a:rPr lang="lv-LV" dirty="0"/>
              <a:t> (</a:t>
            </a:r>
            <a:r>
              <a:rPr lang="lv-LV" dirty="0" err="1"/>
              <a:t>e.g.channel</a:t>
            </a:r>
            <a:r>
              <a:rPr lang="lv-LV" dirty="0"/>
              <a:t> </a:t>
            </a:r>
            <a:r>
              <a:rPr lang="lv-LV" dirty="0" err="1"/>
              <a:t>height</a:t>
            </a:r>
            <a:r>
              <a:rPr lang="lv-LV" dirty="0"/>
              <a:t> </a:t>
            </a:r>
            <a:r>
              <a:rPr lang="lv-LV" dirty="0" err="1"/>
              <a:t>modification</a:t>
            </a:r>
            <a:r>
              <a:rPr lang="lv-LV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601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3D3A18-9CCA-4D81-9B3C-13522152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EMP integration in loop related activities</a:t>
            </a:r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894FF3-FBF0-4EAB-949B-2D429EFB95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7" name="Picture 6" descr="A white curved object with black lines&#10;&#10;Description automatically generated">
            <a:extLst>
              <a:ext uri="{FF2B5EF4-FFF2-40B4-BE49-F238E27FC236}">
                <a16:creationId xmlns:a16="http://schemas.microsoft.com/office/drawing/2014/main" id="{C0AC553F-DAAE-18F4-B879-26F195B20A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0" y="3408074"/>
            <a:ext cx="3782558" cy="2836918"/>
          </a:xfrm>
          <a:prstGeom prst="rect">
            <a:avLst/>
          </a:prstGeom>
        </p:spPr>
      </p:pic>
      <p:pic>
        <p:nvPicPr>
          <p:cNvPr id="9" name="Picture 8" descr="A white object with a curved edge&#10;&#10;Description automatically generated with medium confidence">
            <a:extLst>
              <a:ext uri="{FF2B5EF4-FFF2-40B4-BE49-F238E27FC236}">
                <a16:creationId xmlns:a16="http://schemas.microsoft.com/office/drawing/2014/main" id="{1C433EDC-07D6-53DB-F0F9-F7447F459D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78" y="811586"/>
            <a:ext cx="3782558" cy="2836918"/>
          </a:xfrm>
          <a:prstGeom prst="rect">
            <a:avLst/>
          </a:prstGeom>
        </p:spPr>
      </p:pic>
      <p:pic>
        <p:nvPicPr>
          <p:cNvPr id="6" name="Picture 5" descr="A black and white image of a cylindrical object&#10;&#10;Description automatically generated">
            <a:extLst>
              <a:ext uri="{FF2B5EF4-FFF2-40B4-BE49-F238E27FC236}">
                <a16:creationId xmlns:a16="http://schemas.microsoft.com/office/drawing/2014/main" id="{721273E0-EF1D-2023-8399-1A001389BB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831334"/>
            <a:ext cx="4053512" cy="3040134"/>
          </a:xfrm>
          <a:prstGeom prst="rect">
            <a:avLst/>
          </a:prstGeom>
        </p:spPr>
      </p:pic>
      <p:pic>
        <p:nvPicPr>
          <p:cNvPr id="10" name="Picture 9" descr="A close up of a curved surface&#10;&#10;Description automatically generated">
            <a:extLst>
              <a:ext uri="{FF2B5EF4-FFF2-40B4-BE49-F238E27FC236}">
                <a16:creationId xmlns:a16="http://schemas.microsoft.com/office/drawing/2014/main" id="{77E45C25-DEBA-B2AB-9858-64106A78F6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461" y="3760563"/>
            <a:ext cx="3782557" cy="28369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F58E849-F041-FB28-6616-04E60A07D4A6}"/>
              </a:ext>
            </a:extLst>
          </p:cNvPr>
          <p:cNvSpPr txBox="1"/>
          <p:nvPr/>
        </p:nvSpPr>
        <p:spPr>
          <a:xfrm>
            <a:off x="229887" y="5736157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Mesh Size</a:t>
            </a:r>
          </a:p>
          <a:p>
            <a:r>
              <a:rPr lang="en-US" dirty="0"/>
              <a:t>Cells    </a:t>
            </a:r>
            <a:r>
              <a:rPr lang="lv-LV" dirty="0"/>
              <a:t>    </a:t>
            </a:r>
            <a:r>
              <a:rPr lang="en-US" dirty="0"/>
              <a:t>Faces    </a:t>
            </a:r>
            <a:r>
              <a:rPr lang="lv-LV" dirty="0"/>
              <a:t>      </a:t>
            </a:r>
            <a:r>
              <a:rPr lang="en-US" dirty="0"/>
              <a:t>Nodes   </a:t>
            </a:r>
          </a:p>
          <a:p>
            <a:r>
              <a:rPr lang="en-US" dirty="0"/>
              <a:t>3379596 15563987  9737945            </a:t>
            </a:r>
          </a:p>
        </p:txBody>
      </p:sp>
    </p:spTree>
    <p:extLst>
      <p:ext uri="{BB962C8B-B14F-4D97-AF65-F5344CB8AC3E}">
        <p14:creationId xmlns:p14="http://schemas.microsoft.com/office/powerpoint/2010/main" val="3709213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3D3A18-9CCA-4D81-9B3C-13522152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Pressure</a:t>
            </a:r>
            <a:endParaRPr lang="en-GB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894FF3-FBF0-4EAB-949B-2D429EFB95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7" name="Picture 6" descr="A white curved object with black lines&#10;&#10;Description automatically generated">
            <a:extLst>
              <a:ext uri="{FF2B5EF4-FFF2-40B4-BE49-F238E27FC236}">
                <a16:creationId xmlns:a16="http://schemas.microsoft.com/office/drawing/2014/main" id="{C0AC553F-DAAE-18F4-B879-26F195B20A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0" y="3408074"/>
            <a:ext cx="3782558" cy="2836918"/>
          </a:xfrm>
          <a:prstGeom prst="rect">
            <a:avLst/>
          </a:prstGeom>
        </p:spPr>
      </p:pic>
      <p:pic>
        <p:nvPicPr>
          <p:cNvPr id="9" name="Picture 8" descr="A white object with a curved edge&#10;&#10;Description automatically generated with medium confidence">
            <a:extLst>
              <a:ext uri="{FF2B5EF4-FFF2-40B4-BE49-F238E27FC236}">
                <a16:creationId xmlns:a16="http://schemas.microsoft.com/office/drawing/2014/main" id="{1C433EDC-07D6-53DB-F0F9-F7447F459D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78" y="811586"/>
            <a:ext cx="3782558" cy="2836918"/>
          </a:xfrm>
          <a:prstGeom prst="rect">
            <a:avLst/>
          </a:prstGeom>
        </p:spPr>
      </p:pic>
      <p:pic>
        <p:nvPicPr>
          <p:cNvPr id="11" name="Picture 10" descr="A green and orange striped object with numbers&#10;&#10;Description automatically generated">
            <a:extLst>
              <a:ext uri="{FF2B5EF4-FFF2-40B4-BE49-F238E27FC236}">
                <a16:creationId xmlns:a16="http://schemas.microsoft.com/office/drawing/2014/main" id="{1EBAB79A-BCF9-38F0-B518-00536EF592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7" y="3596012"/>
            <a:ext cx="3905775" cy="2929332"/>
          </a:xfrm>
          <a:prstGeom prst="rect">
            <a:avLst/>
          </a:prstGeom>
        </p:spPr>
      </p:pic>
      <p:pic>
        <p:nvPicPr>
          <p:cNvPr id="13" name="Picture 12" descr="A colorful spiral with numbers and lines&#10;&#10;Description automatically generated with medium confidence">
            <a:extLst>
              <a:ext uri="{FF2B5EF4-FFF2-40B4-BE49-F238E27FC236}">
                <a16:creationId xmlns:a16="http://schemas.microsoft.com/office/drawing/2014/main" id="{7E1A3E22-A766-2457-244C-E0EF64E01C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150" y="860295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342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3D3A18-9CCA-4D81-9B3C-13522152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Velocity</a:t>
            </a:r>
            <a:endParaRPr lang="en-GB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894FF3-FBF0-4EAB-949B-2D429EFB95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7" name="Picture 6" descr="A white curved object with black lines&#10;&#10;Description automatically generated">
            <a:extLst>
              <a:ext uri="{FF2B5EF4-FFF2-40B4-BE49-F238E27FC236}">
                <a16:creationId xmlns:a16="http://schemas.microsoft.com/office/drawing/2014/main" id="{C0AC553F-DAAE-18F4-B879-26F195B20A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0" y="3408074"/>
            <a:ext cx="3782558" cy="2836918"/>
          </a:xfrm>
          <a:prstGeom prst="rect">
            <a:avLst/>
          </a:prstGeom>
        </p:spPr>
      </p:pic>
      <p:pic>
        <p:nvPicPr>
          <p:cNvPr id="9" name="Picture 8" descr="A white object with a curved edge&#10;&#10;Description automatically generated with medium confidence">
            <a:extLst>
              <a:ext uri="{FF2B5EF4-FFF2-40B4-BE49-F238E27FC236}">
                <a16:creationId xmlns:a16="http://schemas.microsoft.com/office/drawing/2014/main" id="{1C433EDC-07D6-53DB-F0F9-F7447F459D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78" y="811586"/>
            <a:ext cx="3782558" cy="2836918"/>
          </a:xfrm>
          <a:prstGeom prst="rect">
            <a:avLst/>
          </a:prstGeom>
        </p:spPr>
      </p:pic>
      <p:pic>
        <p:nvPicPr>
          <p:cNvPr id="5" name="Picture 4" descr="A green and blue spiral&#10;&#10;Description automatically generated">
            <a:extLst>
              <a:ext uri="{FF2B5EF4-FFF2-40B4-BE49-F238E27FC236}">
                <a16:creationId xmlns:a16="http://schemas.microsoft.com/office/drawing/2014/main" id="{D95ACDF5-C91F-6D11-8828-C7AE4E0697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832" y="754815"/>
            <a:ext cx="3782559" cy="2836920"/>
          </a:xfrm>
          <a:prstGeom prst="rect">
            <a:avLst/>
          </a:prstGeom>
        </p:spPr>
      </p:pic>
      <p:pic>
        <p:nvPicPr>
          <p:cNvPr id="8" name="Picture 7" descr="A colorful spiral object with numbers&#10;&#10;Description automatically generated with medium confidence">
            <a:extLst>
              <a:ext uri="{FF2B5EF4-FFF2-40B4-BE49-F238E27FC236}">
                <a16:creationId xmlns:a16="http://schemas.microsoft.com/office/drawing/2014/main" id="{B99FE2DE-0F9D-FF8C-9249-B433BC83E9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486" y="3594683"/>
            <a:ext cx="3782559" cy="283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28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3D3A18-9CCA-4D81-9B3C-13522152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Pathlines</a:t>
            </a:r>
            <a:r>
              <a:rPr lang="lv-LV" dirty="0"/>
              <a:t> </a:t>
            </a:r>
            <a:r>
              <a:rPr lang="lv-LV" dirty="0" err="1"/>
              <a:t>from</a:t>
            </a:r>
            <a:r>
              <a:rPr lang="lv-LV" dirty="0"/>
              <a:t> </a:t>
            </a:r>
            <a:r>
              <a:rPr lang="lv-LV" dirty="0" err="1"/>
              <a:t>surface</a:t>
            </a:r>
            <a:r>
              <a:rPr lang="lv-LV" dirty="0"/>
              <a:t> P</a:t>
            </a:r>
            <a:r>
              <a:rPr lang="lv-LV" baseline="-25000" dirty="0"/>
              <a:t>inlet</a:t>
            </a:r>
            <a:r>
              <a:rPr lang="lv-LV" dirty="0"/>
              <a:t>+0.3 bar</a:t>
            </a:r>
            <a:endParaRPr lang="en-GB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894FF3-FBF0-4EAB-949B-2D429EFB95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7" name="Picture 6" descr="A white curved object with black lines&#10;&#10;Description automatically generated">
            <a:extLst>
              <a:ext uri="{FF2B5EF4-FFF2-40B4-BE49-F238E27FC236}">
                <a16:creationId xmlns:a16="http://schemas.microsoft.com/office/drawing/2014/main" id="{C0AC553F-DAAE-18F4-B879-26F195B20A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0" y="3408074"/>
            <a:ext cx="3782558" cy="2836918"/>
          </a:xfrm>
          <a:prstGeom prst="rect">
            <a:avLst/>
          </a:prstGeom>
        </p:spPr>
      </p:pic>
      <p:pic>
        <p:nvPicPr>
          <p:cNvPr id="9" name="Picture 8" descr="A white object with a curved edge&#10;&#10;Description automatically generated with medium confidence">
            <a:extLst>
              <a:ext uri="{FF2B5EF4-FFF2-40B4-BE49-F238E27FC236}">
                <a16:creationId xmlns:a16="http://schemas.microsoft.com/office/drawing/2014/main" id="{1C433EDC-07D6-53DB-F0F9-F7447F459D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78" y="811586"/>
            <a:ext cx="3782558" cy="2836918"/>
          </a:xfrm>
          <a:prstGeom prst="rect">
            <a:avLst/>
          </a:prstGeom>
        </p:spPr>
      </p:pic>
      <p:pic>
        <p:nvPicPr>
          <p:cNvPr id="5" name="Picture 4" descr="A colorful spiraling lines and numbers&#10;&#10;Description automatically generated with medium confidence">
            <a:extLst>
              <a:ext uri="{FF2B5EF4-FFF2-40B4-BE49-F238E27FC236}">
                <a16:creationId xmlns:a16="http://schemas.microsoft.com/office/drawing/2014/main" id="{69C7C50F-2354-3871-75D1-B92C7665E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072" y="3428999"/>
            <a:ext cx="4077369" cy="3058027"/>
          </a:xfrm>
          <a:prstGeom prst="rect">
            <a:avLst/>
          </a:prstGeom>
        </p:spPr>
      </p:pic>
      <p:pic>
        <p:nvPicPr>
          <p:cNvPr id="8" name="Picture 7" descr="A colorful spiral with numbers and lines&#10;&#10;Description automatically generated with medium confidence">
            <a:extLst>
              <a:ext uri="{FF2B5EF4-FFF2-40B4-BE49-F238E27FC236}">
                <a16:creationId xmlns:a16="http://schemas.microsoft.com/office/drawing/2014/main" id="{503304FF-F880-C30C-1A5F-60F14185F8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072" y="670402"/>
            <a:ext cx="3870152" cy="290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82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3D3A18-9CCA-4D81-9B3C-13522152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Conclusions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D507025-8920-49FF-9699-CE80AA69B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Coast-down </a:t>
            </a:r>
            <a:r>
              <a:rPr lang="lv-LV" dirty="0" err="1"/>
              <a:t>time</a:t>
            </a:r>
            <a:r>
              <a:rPr lang="lv-LV" dirty="0"/>
              <a:t> </a:t>
            </a:r>
            <a:r>
              <a:rPr lang="lv-LV" dirty="0" err="1"/>
              <a:t>can</a:t>
            </a:r>
            <a:r>
              <a:rPr lang="lv-LV" dirty="0"/>
              <a:t> </a:t>
            </a:r>
            <a:r>
              <a:rPr lang="lv-LV" dirty="0" err="1"/>
              <a:t>be</a:t>
            </a:r>
            <a:r>
              <a:rPr lang="lv-LV" dirty="0"/>
              <a:t> </a:t>
            </a:r>
            <a:r>
              <a:rPr lang="lv-LV" dirty="0" err="1"/>
              <a:t>effectiviely</a:t>
            </a:r>
            <a:r>
              <a:rPr lang="lv-LV" dirty="0"/>
              <a:t> </a:t>
            </a:r>
            <a:r>
              <a:rPr lang="lv-LV" dirty="0" err="1"/>
              <a:t>controled</a:t>
            </a:r>
            <a:r>
              <a:rPr lang="lv-LV" dirty="0"/>
              <a:t> </a:t>
            </a:r>
            <a:r>
              <a:rPr lang="lv-LV" dirty="0" err="1"/>
              <a:t>by</a:t>
            </a:r>
            <a:r>
              <a:rPr lang="lv-LV" dirty="0"/>
              <a:t> </a:t>
            </a:r>
            <a:r>
              <a:rPr lang="lv-LV" dirty="0" err="1"/>
              <a:t>increasing</a:t>
            </a:r>
            <a:r>
              <a:rPr lang="lv-LV" dirty="0"/>
              <a:t> </a:t>
            </a:r>
            <a:r>
              <a:rPr lang="lv-LV" dirty="0" err="1"/>
              <a:t>the</a:t>
            </a:r>
            <a:r>
              <a:rPr lang="lv-LV" dirty="0"/>
              <a:t> moment </a:t>
            </a:r>
            <a:r>
              <a:rPr lang="lv-LV" dirty="0" err="1"/>
              <a:t>of</a:t>
            </a:r>
            <a:r>
              <a:rPr lang="lv-LV" dirty="0"/>
              <a:t> </a:t>
            </a:r>
            <a:r>
              <a:rPr lang="lv-LV" dirty="0" err="1"/>
              <a:t>inertia</a:t>
            </a:r>
            <a:r>
              <a:rPr lang="lv-LV" dirty="0"/>
              <a:t> </a:t>
            </a:r>
            <a:r>
              <a:rPr lang="lv-LV" dirty="0" err="1"/>
              <a:t>of</a:t>
            </a:r>
            <a:r>
              <a:rPr lang="lv-LV" dirty="0"/>
              <a:t> </a:t>
            </a:r>
            <a:r>
              <a:rPr lang="lv-LV" dirty="0" err="1"/>
              <a:t>rotating</a:t>
            </a:r>
            <a:r>
              <a:rPr lang="lv-LV" dirty="0"/>
              <a:t> EMP </a:t>
            </a:r>
            <a:r>
              <a:rPr lang="lv-LV" dirty="0" err="1"/>
              <a:t>parts</a:t>
            </a:r>
            <a:r>
              <a:rPr lang="lv-LV" dirty="0"/>
              <a:t> </a:t>
            </a:r>
          </a:p>
          <a:p>
            <a:r>
              <a:rPr lang="en-GB" dirty="0"/>
              <a:t>Optimization of the design of the EMP </a:t>
            </a:r>
            <a:r>
              <a:rPr lang="lv-LV" dirty="0" err="1"/>
              <a:t>for</a:t>
            </a:r>
            <a:r>
              <a:rPr lang="lv-LV" dirty="0"/>
              <a:t> </a:t>
            </a:r>
            <a:r>
              <a:rPr lang="lv-LV" dirty="0" err="1"/>
              <a:t>Li</a:t>
            </a:r>
            <a:r>
              <a:rPr lang="lv-LV" dirty="0"/>
              <a:t> </a:t>
            </a:r>
            <a:r>
              <a:rPr lang="lv-LV" dirty="0" err="1"/>
              <a:t>at</a:t>
            </a:r>
            <a:r>
              <a:rPr lang="lv-LV" dirty="0"/>
              <a:t> 350 </a:t>
            </a:r>
            <a:r>
              <a:rPr lang="lv-LV" baseline="30000" dirty="0"/>
              <a:t>o</a:t>
            </a:r>
            <a:r>
              <a:rPr lang="lv-LV" dirty="0"/>
              <a:t>C </a:t>
            </a:r>
            <a:r>
              <a:rPr lang="en-GB" dirty="0"/>
              <a:t>by means of numerical codes is carried out and defines operation conditions for the flow rate of 100 l/s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en-GB" dirty="0"/>
              <a:t>pressure difference</a:t>
            </a:r>
            <a:r>
              <a:rPr lang="lv-LV" dirty="0"/>
              <a:t> </a:t>
            </a:r>
            <a:r>
              <a:rPr lang="lv-LV" dirty="0" err="1"/>
              <a:t>of</a:t>
            </a:r>
            <a:r>
              <a:rPr lang="lv-LV" dirty="0"/>
              <a:t> </a:t>
            </a:r>
            <a:r>
              <a:rPr lang="en-GB" dirty="0"/>
              <a:t>4 bar </a:t>
            </a:r>
            <a:endParaRPr lang="lv-LV" dirty="0"/>
          </a:p>
          <a:p>
            <a:r>
              <a:rPr lang="lv-LV" dirty="0"/>
              <a:t>EMP components tests </a:t>
            </a:r>
            <a:r>
              <a:rPr lang="lv-LV" dirty="0" err="1"/>
              <a:t>provide</a:t>
            </a:r>
            <a:r>
              <a:rPr lang="lv-LV" dirty="0"/>
              <a:t> </a:t>
            </a:r>
            <a:r>
              <a:rPr lang="lv-LV" dirty="0" err="1"/>
              <a:t>useful</a:t>
            </a:r>
            <a:r>
              <a:rPr lang="lv-LV" dirty="0"/>
              <a:t> </a:t>
            </a:r>
            <a:r>
              <a:rPr lang="lv-LV" dirty="0" err="1"/>
              <a:t>information</a:t>
            </a:r>
            <a:r>
              <a:rPr lang="lv-LV" dirty="0"/>
              <a:t> </a:t>
            </a:r>
            <a:r>
              <a:rPr lang="lv-LV" dirty="0" err="1"/>
              <a:t>for</a:t>
            </a:r>
            <a:r>
              <a:rPr lang="lv-LV" dirty="0"/>
              <a:t> </a:t>
            </a:r>
            <a:r>
              <a:rPr lang="lv-LV" dirty="0" err="1"/>
              <a:t>verification</a:t>
            </a:r>
            <a:r>
              <a:rPr lang="lv-LV" dirty="0"/>
              <a:t> </a:t>
            </a:r>
            <a:r>
              <a:rPr lang="lv-LV" dirty="0" err="1"/>
              <a:t>of</a:t>
            </a:r>
            <a:r>
              <a:rPr lang="lv-LV" dirty="0"/>
              <a:t> </a:t>
            </a:r>
            <a:r>
              <a:rPr lang="lv-LV" dirty="0" err="1"/>
              <a:t>numerical</a:t>
            </a:r>
            <a:r>
              <a:rPr lang="lv-LV" dirty="0"/>
              <a:t> </a:t>
            </a:r>
            <a:r>
              <a:rPr lang="lv-LV" dirty="0" err="1"/>
              <a:t>simulations</a:t>
            </a:r>
            <a:r>
              <a:rPr lang="lv-LV" dirty="0"/>
              <a:t>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lv-LV" dirty="0" err="1"/>
              <a:t>design</a:t>
            </a:r>
            <a:r>
              <a:rPr lang="lv-LV" dirty="0"/>
              <a:t> </a:t>
            </a:r>
            <a:r>
              <a:rPr lang="lv-LV" dirty="0" err="1"/>
              <a:t>improvements</a:t>
            </a:r>
            <a:endParaRPr lang="lv-LV" dirty="0"/>
          </a:p>
          <a:p>
            <a:r>
              <a:rPr lang="lv-LV" dirty="0"/>
              <a:t>To </a:t>
            </a:r>
            <a:r>
              <a:rPr lang="lv-LV" dirty="0" err="1"/>
              <a:t>reduce</a:t>
            </a:r>
            <a:r>
              <a:rPr lang="lv-LV" dirty="0"/>
              <a:t> </a:t>
            </a:r>
            <a:r>
              <a:rPr lang="lv-LV" dirty="0" err="1"/>
              <a:t>cavitation</a:t>
            </a:r>
            <a:r>
              <a:rPr lang="lv-LV" dirty="0"/>
              <a:t> risks, </a:t>
            </a:r>
            <a:r>
              <a:rPr lang="lv-LV" dirty="0" err="1"/>
              <a:t>local</a:t>
            </a:r>
            <a:r>
              <a:rPr lang="lv-LV" dirty="0"/>
              <a:t>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lv-LV" dirty="0" err="1"/>
              <a:t>global</a:t>
            </a:r>
            <a:r>
              <a:rPr lang="lv-LV" dirty="0"/>
              <a:t> </a:t>
            </a:r>
            <a:r>
              <a:rPr lang="lv-LV" dirty="0" err="1"/>
              <a:t>pressure</a:t>
            </a:r>
            <a:r>
              <a:rPr lang="lv-LV" dirty="0"/>
              <a:t> </a:t>
            </a:r>
            <a:r>
              <a:rPr lang="lv-LV" dirty="0" err="1"/>
              <a:t>drops</a:t>
            </a:r>
            <a:r>
              <a:rPr lang="lv-LV" dirty="0"/>
              <a:t> </a:t>
            </a:r>
            <a:r>
              <a:rPr lang="lv-LV" dirty="0" err="1"/>
              <a:t>should</a:t>
            </a:r>
            <a:r>
              <a:rPr lang="lv-LV" dirty="0"/>
              <a:t> </a:t>
            </a:r>
            <a:r>
              <a:rPr lang="lv-LV" dirty="0" err="1"/>
              <a:t>be</a:t>
            </a:r>
            <a:r>
              <a:rPr lang="lv-LV" dirty="0"/>
              <a:t> </a:t>
            </a:r>
            <a:r>
              <a:rPr lang="lv-LV" dirty="0" err="1"/>
              <a:t>avoided</a:t>
            </a:r>
            <a:r>
              <a:rPr lang="lv-LV" dirty="0"/>
              <a:t> </a:t>
            </a:r>
            <a:r>
              <a:rPr lang="lv-LV" dirty="0" err="1"/>
              <a:t>in</a:t>
            </a:r>
            <a:r>
              <a:rPr lang="lv-LV" dirty="0"/>
              <a:t> EMP </a:t>
            </a:r>
            <a:r>
              <a:rPr lang="lv-LV" dirty="0" err="1"/>
              <a:t>inlet</a:t>
            </a:r>
            <a:r>
              <a:rPr lang="lv-LV" dirty="0"/>
              <a:t> </a:t>
            </a:r>
            <a:r>
              <a:rPr lang="lv-LV" dirty="0" err="1"/>
              <a:t>zone</a:t>
            </a:r>
            <a:endParaRPr lang="lv-LV" dirty="0"/>
          </a:p>
          <a:p>
            <a:pPr marL="0" indent="0">
              <a:buNone/>
            </a:pPr>
            <a:endParaRPr lang="lv-LV" sz="2800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894FF3-FBF0-4EAB-949B-2D429EFB95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8265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8633EEA-CCF4-4CDA-81AE-B3952A1CC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1152128"/>
          </a:xfrm>
        </p:spPr>
        <p:txBody>
          <a:bodyPr/>
          <a:lstStyle/>
          <a:p>
            <a:pPr marL="0" indent="0" algn="ctr">
              <a:buNone/>
            </a:pPr>
            <a:r>
              <a:rPr lang="lv-LV" sz="7200" dirty="0" err="1"/>
              <a:t>Thank</a:t>
            </a:r>
            <a:r>
              <a:rPr lang="lv-LV" sz="7200" dirty="0"/>
              <a:t> </a:t>
            </a:r>
            <a:r>
              <a:rPr lang="lv-LV" sz="7200" dirty="0" err="1"/>
              <a:t>you</a:t>
            </a:r>
            <a:r>
              <a:rPr lang="lv-LV" sz="7200" dirty="0"/>
              <a:t>!</a:t>
            </a:r>
            <a:endParaRPr lang="en-US" sz="7200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1D6B63E-8159-41AD-AB12-BA0FE24395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4786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64369"/>
            <a:ext cx="6844245" cy="457200"/>
          </a:xfrm>
        </p:spPr>
        <p:txBody>
          <a:bodyPr/>
          <a:lstStyle/>
          <a:p>
            <a:r>
              <a:rPr lang="lv-LV" dirty="0" err="1"/>
              <a:t>Content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30817-E92D-06F8-FF9D-905159B13F7E}"/>
              </a:ext>
            </a:extLst>
          </p:cNvPr>
          <p:cNvSpPr txBox="1"/>
          <p:nvPr/>
        </p:nvSpPr>
        <p:spPr>
          <a:xfrm>
            <a:off x="611560" y="1700808"/>
            <a:ext cx="77048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Coast-down test</a:t>
            </a:r>
            <a:endParaRPr lang="lv-LV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EMP </a:t>
            </a:r>
            <a:r>
              <a:rPr lang="lv-LV" sz="2400" dirty="0" err="1"/>
              <a:t>simulation</a:t>
            </a:r>
            <a:r>
              <a:rPr lang="lv-LV" sz="2400" dirty="0"/>
              <a:t> </a:t>
            </a:r>
            <a:r>
              <a:rPr lang="lv-LV" sz="2400" dirty="0" err="1"/>
              <a:t>and</a:t>
            </a:r>
            <a:r>
              <a:rPr lang="lv-LV" sz="2400" dirty="0"/>
              <a:t> </a:t>
            </a:r>
            <a:r>
              <a:rPr lang="lv-LV" sz="2400" dirty="0" err="1"/>
              <a:t>production</a:t>
            </a:r>
            <a:r>
              <a:rPr lang="lv-LV" sz="2400" dirty="0"/>
              <a:t> </a:t>
            </a:r>
            <a:r>
              <a:rPr lang="lv-LV" sz="2400" dirty="0" err="1"/>
              <a:t>activities</a:t>
            </a:r>
            <a:endParaRPr lang="lv-LV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EMP components </a:t>
            </a:r>
            <a:r>
              <a:rPr lang="lv-LV" sz="2400" dirty="0" err="1"/>
              <a:t>testing</a:t>
            </a:r>
            <a:r>
              <a:rPr lang="lv-LV" sz="2400" dirty="0"/>
              <a:t> </a:t>
            </a:r>
            <a:r>
              <a:rPr lang="lv-LV" sz="2400" dirty="0" err="1"/>
              <a:t>activities</a:t>
            </a:r>
            <a:endParaRPr lang="lv-LV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EMP </a:t>
            </a:r>
            <a:r>
              <a:rPr lang="lv-LV" sz="2400" dirty="0" err="1"/>
              <a:t>integration</a:t>
            </a:r>
            <a:r>
              <a:rPr lang="lv-LV" sz="2400" dirty="0"/>
              <a:t> </a:t>
            </a:r>
            <a:r>
              <a:rPr lang="lv-LV" sz="2400" dirty="0" err="1"/>
              <a:t>in</a:t>
            </a:r>
            <a:r>
              <a:rPr lang="lv-LV" sz="2400" dirty="0"/>
              <a:t> </a:t>
            </a:r>
            <a:r>
              <a:rPr lang="lv-LV" sz="2400" dirty="0" err="1"/>
              <a:t>loop</a:t>
            </a:r>
            <a:r>
              <a:rPr lang="lv-LV" sz="2400" dirty="0"/>
              <a:t> </a:t>
            </a:r>
            <a:r>
              <a:rPr lang="lv-LV" sz="2400" dirty="0" err="1"/>
              <a:t>related</a:t>
            </a:r>
            <a:r>
              <a:rPr lang="lv-LV" sz="2400" dirty="0"/>
              <a:t> </a:t>
            </a:r>
            <a:r>
              <a:rPr lang="lv-LV" sz="2400" dirty="0" err="1"/>
              <a:t>activities</a:t>
            </a:r>
            <a:endParaRPr lang="lv-LV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 err="1"/>
              <a:t>Conclusions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48339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64369"/>
            <a:ext cx="6844245" cy="457200"/>
          </a:xfrm>
        </p:spPr>
        <p:txBody>
          <a:bodyPr/>
          <a:lstStyle/>
          <a:p>
            <a:r>
              <a:rPr lang="lv-LV" dirty="0"/>
              <a:t>Coast-down test 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6" name="Picture 5" descr="A diagram of a wheel&#10;&#10;Description automatically generated">
            <a:extLst>
              <a:ext uri="{FF2B5EF4-FFF2-40B4-BE49-F238E27FC236}">
                <a16:creationId xmlns:a16="http://schemas.microsoft.com/office/drawing/2014/main" id="{EBF84CB0-F6BC-32A4-390B-55BC6F1B9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72" y="678284"/>
            <a:ext cx="8090582" cy="3029278"/>
          </a:xfrm>
          <a:prstGeom prst="rect">
            <a:avLst/>
          </a:prstGeom>
        </p:spPr>
      </p:pic>
      <p:pic>
        <p:nvPicPr>
          <p:cNvPr id="8" name="Picture 7" descr="A graph with different colored lines&#10;&#10;Description automatically generated">
            <a:extLst>
              <a:ext uri="{FF2B5EF4-FFF2-40B4-BE49-F238E27FC236}">
                <a16:creationId xmlns:a16="http://schemas.microsoft.com/office/drawing/2014/main" id="{10B547F7-5089-6019-D7C9-B90A3B7EEC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021" y="3722211"/>
            <a:ext cx="4605780" cy="30292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4111DA-B43D-565E-EF95-AFA4AF724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27" y="3707562"/>
            <a:ext cx="4315036" cy="28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4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Rotor </a:t>
            </a: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dirty="0" err="1"/>
              <a:t>assembling</a:t>
            </a:r>
            <a:r>
              <a:rPr lang="lv-LV" dirty="0"/>
              <a:t> process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lv-LV" dirty="0" err="1"/>
              <a:t>it’s</a:t>
            </a:r>
            <a:r>
              <a:rPr lang="lv-LV" dirty="0"/>
              <a:t> </a:t>
            </a:r>
            <a:r>
              <a:rPr lang="lv-LV" dirty="0" err="1"/>
              <a:t>models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10" name="Picture 9" descr="A collage of a machine&#10;&#10;Description automatically generated">
            <a:extLst>
              <a:ext uri="{FF2B5EF4-FFF2-40B4-BE49-F238E27FC236}">
                <a16:creationId xmlns:a16="http://schemas.microsoft.com/office/drawing/2014/main" id="{2C6CC72E-972B-FBD5-8A53-68490B972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858" y="701235"/>
            <a:ext cx="6553137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6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3D3A18-9CCA-4D81-9B3C-135221528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91480"/>
            <a:ext cx="6844245" cy="457200"/>
          </a:xfrm>
        </p:spPr>
        <p:txBody>
          <a:bodyPr/>
          <a:lstStyle/>
          <a:p>
            <a:r>
              <a:rPr lang="lv-LV" dirty="0"/>
              <a:t>C</a:t>
            </a:r>
            <a:r>
              <a:rPr lang="en-GB" dirty="0" err="1"/>
              <a:t>alculated</a:t>
            </a:r>
            <a:r>
              <a:rPr lang="en-GB" dirty="0"/>
              <a:t> </a:t>
            </a:r>
            <a:r>
              <a:rPr lang="lv-LV" dirty="0" err="1"/>
              <a:t>by</a:t>
            </a:r>
            <a:r>
              <a:rPr lang="lv-LV" dirty="0"/>
              <a:t> COMSOL </a:t>
            </a:r>
            <a:r>
              <a:rPr lang="en-GB" dirty="0"/>
              <a:t>magnetic field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en-GB" dirty="0"/>
              <a:t>applied field in channel </a:t>
            </a:r>
            <a:endParaRPr lang="en-US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894FF3-FBF0-4EAB-949B-2D429EFB95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8" name="Picture 7" descr="A blue and yellow circular object&#10;&#10;Description automatically generated with medium confidence">
            <a:extLst>
              <a:ext uri="{FF2B5EF4-FFF2-40B4-BE49-F238E27FC236}">
                <a16:creationId xmlns:a16="http://schemas.microsoft.com/office/drawing/2014/main" id="{363A8523-81EA-8D94-959A-855BE71E0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7206"/>
            <a:ext cx="9144000" cy="398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2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3D3A18-9CCA-4D81-9B3C-13522152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COMSOL </a:t>
            </a:r>
            <a:r>
              <a:rPr lang="lv-LV" dirty="0" err="1"/>
              <a:t>models</a:t>
            </a:r>
            <a:endParaRPr lang="en-US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894FF3-FBF0-4EAB-949B-2D429EFB95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7" name="Picture 6" descr="A collage of different types of metal&#10;&#10;Description automatically generated">
            <a:extLst>
              <a:ext uri="{FF2B5EF4-FFF2-40B4-BE49-F238E27FC236}">
                <a16:creationId xmlns:a16="http://schemas.microsoft.com/office/drawing/2014/main" id="{7CDC917D-04AA-7B24-CDF0-CD3AF25A1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63" y="620688"/>
            <a:ext cx="7074713" cy="54951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46DAF68-8708-F9DA-96AB-5F625426A438}"/>
              </a:ext>
            </a:extLst>
          </p:cNvPr>
          <p:cNvSpPr txBox="1"/>
          <p:nvPr/>
        </p:nvSpPr>
        <p:spPr>
          <a:xfrm>
            <a:off x="357789" y="6079740"/>
            <a:ext cx="86409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E</a:t>
            </a:r>
            <a:r>
              <a:rPr lang="en-GB" dirty="0"/>
              <a:t>MP channel with 5 subchannels</a:t>
            </a:r>
            <a:r>
              <a:rPr lang="lv-LV" dirty="0"/>
              <a:t> </a:t>
            </a:r>
            <a:r>
              <a:rPr lang="en-GB" dirty="0"/>
              <a:t>and overall mesh used for HD calculation – right –</a:t>
            </a:r>
            <a:r>
              <a:rPr lang="lv-LV" dirty="0"/>
              <a:t> </a:t>
            </a:r>
            <a:r>
              <a:rPr lang="en-GB" dirty="0"/>
              <a:t>zoom in of meshes for EM and hydrodynamics,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314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3D3A18-9CCA-4D81-9B3C-13522152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Eddy currents</a:t>
            </a:r>
            <a:r>
              <a:rPr lang="lv-LV" dirty="0"/>
              <a:t> </a:t>
            </a:r>
            <a:r>
              <a:rPr lang="lv-LV" dirty="0" err="1"/>
              <a:t>and</a:t>
            </a:r>
            <a:r>
              <a:rPr lang="lv-LV" dirty="0"/>
              <a:t> v</a:t>
            </a:r>
            <a:r>
              <a:rPr lang="en-US" dirty="0" err="1"/>
              <a:t>elocity</a:t>
            </a:r>
            <a:r>
              <a:rPr lang="en-US" dirty="0"/>
              <a:t> vectors</a:t>
            </a:r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894FF3-FBF0-4EAB-949B-2D429EFB95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7" name="Picture 6" descr="A diagram of a heat exchanger&#10;&#10;Description automatically generated">
            <a:extLst>
              <a:ext uri="{FF2B5EF4-FFF2-40B4-BE49-F238E27FC236}">
                <a16:creationId xmlns:a16="http://schemas.microsoft.com/office/drawing/2014/main" id="{695CF9B4-9EEB-4547-4397-8B2029D6D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4116"/>
            <a:ext cx="9144000" cy="438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228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3D3A18-9CCA-4D81-9B3C-135221528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116632"/>
            <a:ext cx="6844245" cy="457200"/>
          </a:xfrm>
        </p:spPr>
        <p:txBody>
          <a:bodyPr/>
          <a:lstStyle/>
          <a:p>
            <a:r>
              <a:rPr lang="en-GB" dirty="0"/>
              <a:t>Developed pressure as function of magnetic field rotation speed</a:t>
            </a:r>
            <a:endParaRPr lang="en-US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894FF3-FBF0-4EAB-949B-2D429EFB95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7" name="Picture 6" descr="A graph with a line&#10;&#10;Description automatically generated">
            <a:extLst>
              <a:ext uri="{FF2B5EF4-FFF2-40B4-BE49-F238E27FC236}">
                <a16:creationId xmlns:a16="http://schemas.microsoft.com/office/drawing/2014/main" id="{9C37FFA6-8AD3-9A87-B01E-AD20CBE2E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8250"/>
            <a:ext cx="91440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92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3D3A18-9CCA-4D81-9B3C-13522152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EMP </a:t>
            </a:r>
            <a:r>
              <a:rPr lang="en-US" dirty="0"/>
              <a:t>components testing activities</a:t>
            </a:r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894FF3-FBF0-4EAB-949B-2D429EFB95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Lithium Systems TM#17, July 5, 2024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E62498-1690-491E-FC7C-FC6D00FA8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755279"/>
            <a:ext cx="3984070" cy="5347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C2EF46-5B5A-264A-45A0-EE1B77ACA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201" y="755279"/>
            <a:ext cx="3579231" cy="31338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4DC71D-9EA9-4BDF-285D-BA8CDB270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1201" y="4005064"/>
            <a:ext cx="3577965" cy="210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75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9272</TotalTime>
  <Words>436</Words>
  <Application>Microsoft Office PowerPoint</Application>
  <PresentationFormat>Slaidrāde ekrānā (4:3)</PresentationFormat>
  <Paragraphs>51</Paragraphs>
  <Slides>16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2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Design status of the EMP for the main Li Loop, including coast-down test on 60 l/s and design of 100 l/s Na EMP </vt:lpstr>
      <vt:lpstr>Content</vt:lpstr>
      <vt:lpstr>Coast-down test </vt:lpstr>
      <vt:lpstr>Rotor in assembling process and it’s models</vt:lpstr>
      <vt:lpstr>Calculated by COMSOL magnetic field and applied field in channel </vt:lpstr>
      <vt:lpstr>COMSOL models</vt:lpstr>
      <vt:lpstr>Eddy currents and velocity vectors</vt:lpstr>
      <vt:lpstr>Developed pressure as function of magnetic field rotation speed</vt:lpstr>
      <vt:lpstr>EMP components testing activities</vt:lpstr>
      <vt:lpstr>Magnetic field measurements</vt:lpstr>
      <vt:lpstr>EMP integration in loop related activities</vt:lpstr>
      <vt:lpstr>Pressure</vt:lpstr>
      <vt:lpstr>Velocity</vt:lpstr>
      <vt:lpstr>Pathlines from surface Pinlet+0.3 bar</vt:lpstr>
      <vt:lpstr>Conclusions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Kinga Gal</dc:creator>
  <cp:lastModifiedBy>Leonids Buligins</cp:lastModifiedBy>
  <cp:revision>616</cp:revision>
  <cp:lastPrinted>2022-02-10T12:06:34Z</cp:lastPrinted>
  <dcterms:created xsi:type="dcterms:W3CDTF">2014-10-27T16:40:37Z</dcterms:created>
  <dcterms:modified xsi:type="dcterms:W3CDTF">2024-07-04T12:15:36Z</dcterms:modified>
</cp:coreProperties>
</file>