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275" r:id="rId5"/>
    <p:sldId id="404" r:id="rId6"/>
    <p:sldId id="405" r:id="rId7"/>
    <p:sldId id="419" r:id="rId8"/>
    <p:sldId id="420" r:id="rId9"/>
    <p:sldId id="421" r:id="rId10"/>
    <p:sldId id="407" r:id="rId11"/>
    <p:sldId id="406" r:id="rId12"/>
    <p:sldId id="416" r:id="rId13"/>
    <p:sldId id="423" r:id="rId14"/>
    <p:sldId id="422" r:id="rId15"/>
    <p:sldId id="417" r:id="rId16"/>
    <p:sldId id="418" r:id="rId17"/>
    <p:sldId id="409" r:id="rId18"/>
    <p:sldId id="414" r:id="rId19"/>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CE492E-7041-EB52-7B00-568559D87711}" name="Dézsi Tamás" initials="DT" userId="Dézsi Tamás" providerId="None"/>
  <p188:author id="{B044E0FA-93C5-93DD-7A92-0255568D8864}" name="Zsákai András" initials="ZA" userId="S::zsakai.andras@energia.mta.hu::92f1d8fb-7c46-4c00-b004-613ffc0025f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Ángela García Sanz" initials="ÁGS"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C00000"/>
    <a:srgbClr val="FF3300"/>
    <a:srgbClr val="E3E3E3"/>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69" autoAdjust="0"/>
    <p:restoredTop sz="96252" autoAdjust="0"/>
  </p:normalViewPr>
  <p:slideViewPr>
    <p:cSldViewPr>
      <p:cViewPr varScale="1">
        <p:scale>
          <a:sx n="108" d="100"/>
          <a:sy n="108" d="100"/>
        </p:scale>
        <p:origin x="1296" y="14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74" d="100"/>
          <a:sy n="74" d="100"/>
        </p:scale>
        <p:origin x="-2760" y="-96"/>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9048" tIns="49524" rIns="99048" bIns="49524" rtlCol="0"/>
          <a:lstStyle>
            <a:lvl1pPr algn="l" fontAlgn="auto">
              <a:spcBef>
                <a:spcPts val="0"/>
              </a:spcBef>
              <a:spcAft>
                <a:spcPts val="0"/>
              </a:spcAft>
              <a:defRPr sz="1300">
                <a:latin typeface="Arial" panose="020B0604020202020204" pitchFamily="34" charset="0"/>
                <a:cs typeface="+mn-cs"/>
              </a:defRPr>
            </a:lvl1pPr>
          </a:lstStyle>
          <a:p>
            <a:pPr>
              <a:defRPr/>
            </a:pPr>
            <a:endParaRPr lang="en-GB"/>
          </a:p>
        </p:txBody>
      </p:sp>
      <p:sp>
        <p:nvSpPr>
          <p:cNvPr id="3" name="Date Placeholder 2"/>
          <p:cNvSpPr>
            <a:spLocks noGrp="1"/>
          </p:cNvSpPr>
          <p:nvPr>
            <p:ph type="dt" sz="quarter" idx="1"/>
          </p:nvPr>
        </p:nvSpPr>
        <p:spPr>
          <a:xfrm>
            <a:off x="4021138" y="0"/>
            <a:ext cx="3076575" cy="511175"/>
          </a:xfrm>
          <a:prstGeom prst="rect">
            <a:avLst/>
          </a:prstGeom>
        </p:spPr>
        <p:txBody>
          <a:bodyPr vert="horz" lIns="99048" tIns="49524" rIns="99048" bIns="49524" rtlCol="0"/>
          <a:lstStyle>
            <a:lvl1pPr algn="r" fontAlgn="auto">
              <a:spcBef>
                <a:spcPts val="0"/>
              </a:spcBef>
              <a:spcAft>
                <a:spcPts val="0"/>
              </a:spcAft>
              <a:defRPr sz="1300">
                <a:latin typeface="Arial" panose="020B0604020202020204" pitchFamily="34" charset="0"/>
                <a:cs typeface="+mn-cs"/>
              </a:defRPr>
            </a:lvl1pPr>
          </a:lstStyle>
          <a:p>
            <a:pPr>
              <a:defRPr/>
            </a:pPr>
            <a:fld id="{A04946DF-4975-4919-9F53-A6393498ED6F}" type="datetimeFigureOut">
              <a:rPr lang="en-GB"/>
              <a:pPr>
                <a:defRPr/>
              </a:pPr>
              <a:t>05/07/2024</a:t>
            </a:fld>
            <a:endParaRPr lang="en-GB" dirty="0"/>
          </a:p>
        </p:txBody>
      </p:sp>
      <p:sp>
        <p:nvSpPr>
          <p:cNvPr id="4" name="Footer Placeholder 3"/>
          <p:cNvSpPr>
            <a:spLocks noGrp="1"/>
          </p:cNvSpPr>
          <p:nvPr>
            <p:ph type="ftr" sz="quarter" idx="2"/>
          </p:nvPr>
        </p:nvSpPr>
        <p:spPr>
          <a:xfrm>
            <a:off x="0" y="9721850"/>
            <a:ext cx="3076575" cy="511175"/>
          </a:xfrm>
          <a:prstGeom prst="rect">
            <a:avLst/>
          </a:prstGeom>
        </p:spPr>
        <p:txBody>
          <a:bodyPr vert="horz" lIns="99048" tIns="49524" rIns="99048" bIns="49524" rtlCol="0" anchor="b"/>
          <a:lstStyle>
            <a:lvl1pPr algn="l" fontAlgn="auto">
              <a:spcBef>
                <a:spcPts val="0"/>
              </a:spcBef>
              <a:spcAft>
                <a:spcPts val="0"/>
              </a:spcAft>
              <a:defRPr sz="1300">
                <a:latin typeface="Arial" panose="020B0604020202020204" pitchFamily="34" charset="0"/>
                <a:cs typeface="+mn-cs"/>
              </a:defRPr>
            </a:lvl1pPr>
          </a:lstStyle>
          <a:p>
            <a:pPr>
              <a:defRPr/>
            </a:pPr>
            <a:endParaRPr lang="en-GB"/>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9048" tIns="49524" rIns="99048" bIns="49524" rtlCol="0" anchor="b"/>
          <a:lstStyle>
            <a:lvl1pPr algn="r" fontAlgn="auto">
              <a:spcBef>
                <a:spcPts val="0"/>
              </a:spcBef>
              <a:spcAft>
                <a:spcPts val="0"/>
              </a:spcAft>
              <a:defRPr sz="1300">
                <a:latin typeface="Arial" panose="020B0604020202020204" pitchFamily="34" charset="0"/>
                <a:cs typeface="+mn-cs"/>
              </a:defRPr>
            </a:lvl1pPr>
          </a:lstStyle>
          <a:p>
            <a:pPr>
              <a:defRPr/>
            </a:pPr>
            <a:fld id="{991D4E74-62C5-4E1F-A9B8-8508045D6FCD}" type="slidenum">
              <a:rPr lang="en-GB"/>
              <a:pPr>
                <a:defRPr/>
              </a:pPr>
              <a:t>‹#›</a:t>
            </a:fld>
            <a:endParaRPr lang="en-GB" dirty="0"/>
          </a:p>
        </p:txBody>
      </p:sp>
    </p:spTree>
    <p:extLst>
      <p:ext uri="{BB962C8B-B14F-4D97-AF65-F5344CB8AC3E}">
        <p14:creationId xmlns:p14="http://schemas.microsoft.com/office/powerpoint/2010/main" val="4062530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9048" tIns="49524" rIns="99048" bIns="49524" rtlCol="0"/>
          <a:lstStyle>
            <a:lvl1pPr algn="l" fontAlgn="auto">
              <a:spcBef>
                <a:spcPts val="0"/>
              </a:spcBef>
              <a:spcAft>
                <a:spcPts val="0"/>
              </a:spcAft>
              <a:defRPr sz="1300">
                <a:latin typeface="Arial" panose="020B0604020202020204" pitchFamily="34" charset="0"/>
                <a:cs typeface="+mn-cs"/>
              </a:defRPr>
            </a:lvl1pPr>
          </a:lstStyle>
          <a:p>
            <a:pPr>
              <a:defRPr/>
            </a:pPr>
            <a:endParaRPr lang="en-GB"/>
          </a:p>
        </p:txBody>
      </p:sp>
      <p:sp>
        <p:nvSpPr>
          <p:cNvPr id="3" name="Date Placeholder 2"/>
          <p:cNvSpPr>
            <a:spLocks noGrp="1"/>
          </p:cNvSpPr>
          <p:nvPr>
            <p:ph type="dt" idx="1"/>
          </p:nvPr>
        </p:nvSpPr>
        <p:spPr>
          <a:xfrm>
            <a:off x="4021138" y="0"/>
            <a:ext cx="3076575" cy="511175"/>
          </a:xfrm>
          <a:prstGeom prst="rect">
            <a:avLst/>
          </a:prstGeom>
        </p:spPr>
        <p:txBody>
          <a:bodyPr vert="horz" lIns="99048" tIns="49524" rIns="99048" bIns="49524" rtlCol="0"/>
          <a:lstStyle>
            <a:lvl1pPr algn="r" fontAlgn="auto">
              <a:spcBef>
                <a:spcPts val="0"/>
              </a:spcBef>
              <a:spcAft>
                <a:spcPts val="0"/>
              </a:spcAft>
              <a:defRPr sz="1300">
                <a:latin typeface="Arial" panose="020B0604020202020204" pitchFamily="34" charset="0"/>
                <a:cs typeface="+mn-cs"/>
              </a:defRPr>
            </a:lvl1pPr>
          </a:lstStyle>
          <a:p>
            <a:pPr>
              <a:defRPr/>
            </a:pPr>
            <a:fld id="{23D93AC8-4DA6-4744-A836-F665BECFF98E}" type="datetimeFigureOut">
              <a:rPr lang="en-GB"/>
              <a:pPr>
                <a:defRPr/>
              </a:pPr>
              <a:t>05/07/2024</a:t>
            </a:fld>
            <a:endParaRPr lang="en-GB" dirty="0"/>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n-GB" noProof="0" dirty="0"/>
          </a:p>
        </p:txBody>
      </p:sp>
      <p:sp>
        <p:nvSpPr>
          <p:cNvPr id="5" name="Notes Placeholder 4"/>
          <p:cNvSpPr>
            <a:spLocks noGrp="1"/>
          </p:cNvSpPr>
          <p:nvPr>
            <p:ph type="body" sz="quarter" idx="3"/>
          </p:nvPr>
        </p:nvSpPr>
        <p:spPr>
          <a:xfrm>
            <a:off x="709613" y="4860925"/>
            <a:ext cx="5680075" cy="4605338"/>
          </a:xfrm>
          <a:prstGeom prst="rect">
            <a:avLst/>
          </a:prstGeom>
        </p:spPr>
        <p:txBody>
          <a:bodyPr vert="horz" lIns="99048" tIns="49524" rIns="99048" bIns="49524"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6" name="Footer Placeholder 5"/>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fontAlgn="auto">
              <a:spcBef>
                <a:spcPts val="0"/>
              </a:spcBef>
              <a:spcAft>
                <a:spcPts val="0"/>
              </a:spcAft>
              <a:defRPr sz="1300">
                <a:latin typeface="Arial" panose="020B0604020202020204" pitchFamily="34" charset="0"/>
                <a:cs typeface="+mn-cs"/>
              </a:defRPr>
            </a:lvl1pPr>
          </a:lstStyle>
          <a:p>
            <a:pPr>
              <a:defRPr/>
            </a:pPr>
            <a:endParaRPr lang="en-GB"/>
          </a:p>
        </p:txBody>
      </p:sp>
      <p:sp>
        <p:nvSpPr>
          <p:cNvPr id="7" name="Slide Number Placeholder 6"/>
          <p:cNvSpPr>
            <a:spLocks noGrp="1"/>
          </p:cNvSpPr>
          <p:nvPr>
            <p:ph type="sldNum" sz="quarter" idx="5"/>
          </p:nvPr>
        </p:nvSpPr>
        <p:spPr>
          <a:xfrm>
            <a:off x="4021138" y="9721850"/>
            <a:ext cx="3076575" cy="511175"/>
          </a:xfrm>
          <a:prstGeom prst="rect">
            <a:avLst/>
          </a:prstGeom>
        </p:spPr>
        <p:txBody>
          <a:bodyPr vert="horz" lIns="99048" tIns="49524" rIns="99048" bIns="49524" rtlCol="0" anchor="b"/>
          <a:lstStyle>
            <a:lvl1pPr algn="r" fontAlgn="auto">
              <a:spcBef>
                <a:spcPts val="0"/>
              </a:spcBef>
              <a:spcAft>
                <a:spcPts val="0"/>
              </a:spcAft>
              <a:defRPr sz="1300">
                <a:latin typeface="Arial" panose="020B0604020202020204" pitchFamily="34" charset="0"/>
                <a:cs typeface="+mn-cs"/>
              </a:defRPr>
            </a:lvl1pPr>
          </a:lstStyle>
          <a:p>
            <a:pPr>
              <a:defRPr/>
            </a:pPr>
            <a:fld id="{67F0E5B5-8C1E-427C-8B43-5C98F1169A8C}" type="slidenum">
              <a:rPr lang="en-GB"/>
              <a:pPr>
                <a:defRPr/>
              </a:pPr>
              <a:t>‹#›</a:t>
            </a:fld>
            <a:endParaRPr lang="en-GB" dirty="0"/>
          </a:p>
        </p:txBody>
      </p:sp>
    </p:spTree>
    <p:extLst>
      <p:ext uri="{BB962C8B-B14F-4D97-AF65-F5344CB8AC3E}">
        <p14:creationId xmlns:p14="http://schemas.microsoft.com/office/powerpoint/2010/main" val="42807811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s-ES" dirty="0">
              <a:latin typeface="Arial" charset="0"/>
            </a:endParaRPr>
          </a:p>
        </p:txBody>
      </p:sp>
    </p:spTree>
    <p:extLst>
      <p:ext uri="{BB962C8B-B14F-4D97-AF65-F5344CB8AC3E}">
        <p14:creationId xmlns:p14="http://schemas.microsoft.com/office/powerpoint/2010/main" val="3622350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67F0E5B5-8C1E-427C-8B43-5C98F1169A8C}" type="slidenum">
              <a:rPr lang="en-GB" smtClean="0"/>
              <a:pPr>
                <a:defRPr/>
              </a:pPr>
              <a:t>10</a:t>
            </a:fld>
            <a:endParaRPr lang="en-GB" dirty="0"/>
          </a:p>
        </p:txBody>
      </p:sp>
    </p:spTree>
    <p:extLst>
      <p:ext uri="{BB962C8B-B14F-4D97-AF65-F5344CB8AC3E}">
        <p14:creationId xmlns:p14="http://schemas.microsoft.com/office/powerpoint/2010/main" val="23771636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67F0E5B5-8C1E-427C-8B43-5C98F1169A8C}" type="slidenum">
              <a:rPr lang="en-GB" smtClean="0"/>
              <a:pPr>
                <a:defRPr/>
              </a:pPr>
              <a:t>11</a:t>
            </a:fld>
            <a:endParaRPr lang="en-GB" dirty="0"/>
          </a:p>
        </p:txBody>
      </p:sp>
    </p:spTree>
    <p:extLst>
      <p:ext uri="{BB962C8B-B14F-4D97-AF65-F5344CB8AC3E}">
        <p14:creationId xmlns:p14="http://schemas.microsoft.com/office/powerpoint/2010/main" val="3170115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67F0E5B5-8C1E-427C-8B43-5C98F1169A8C}" type="slidenum">
              <a:rPr lang="en-GB" smtClean="0"/>
              <a:pPr>
                <a:defRPr/>
              </a:pPr>
              <a:t>12</a:t>
            </a:fld>
            <a:endParaRPr lang="en-GB" dirty="0"/>
          </a:p>
        </p:txBody>
      </p:sp>
    </p:spTree>
    <p:extLst>
      <p:ext uri="{BB962C8B-B14F-4D97-AF65-F5344CB8AC3E}">
        <p14:creationId xmlns:p14="http://schemas.microsoft.com/office/powerpoint/2010/main" val="547391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67F0E5B5-8C1E-427C-8B43-5C98F1169A8C}" type="slidenum">
              <a:rPr lang="en-GB" smtClean="0"/>
              <a:pPr>
                <a:defRPr/>
              </a:pPr>
              <a:t>13</a:t>
            </a:fld>
            <a:endParaRPr lang="en-GB" dirty="0"/>
          </a:p>
        </p:txBody>
      </p:sp>
    </p:spTree>
    <p:extLst>
      <p:ext uri="{BB962C8B-B14F-4D97-AF65-F5344CB8AC3E}">
        <p14:creationId xmlns:p14="http://schemas.microsoft.com/office/powerpoint/2010/main" val="1954839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67F0E5B5-8C1E-427C-8B43-5C98F1169A8C}" type="slidenum">
              <a:rPr lang="en-GB" smtClean="0"/>
              <a:pPr>
                <a:defRPr/>
              </a:pPr>
              <a:t>14</a:t>
            </a:fld>
            <a:endParaRPr lang="en-GB" dirty="0"/>
          </a:p>
        </p:txBody>
      </p:sp>
    </p:spTree>
    <p:extLst>
      <p:ext uri="{BB962C8B-B14F-4D97-AF65-F5344CB8AC3E}">
        <p14:creationId xmlns:p14="http://schemas.microsoft.com/office/powerpoint/2010/main" val="34677705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67F0E5B5-8C1E-427C-8B43-5C98F1169A8C}" type="slidenum">
              <a:rPr lang="en-GB" smtClean="0"/>
              <a:pPr>
                <a:defRPr/>
              </a:pPr>
              <a:t>15</a:t>
            </a:fld>
            <a:endParaRPr lang="en-GB" dirty="0"/>
          </a:p>
        </p:txBody>
      </p:sp>
    </p:spTree>
    <p:extLst>
      <p:ext uri="{BB962C8B-B14F-4D97-AF65-F5344CB8AC3E}">
        <p14:creationId xmlns:p14="http://schemas.microsoft.com/office/powerpoint/2010/main" val="2284451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67F0E5B5-8C1E-427C-8B43-5C98F1169A8C}" type="slidenum">
              <a:rPr lang="en-GB" smtClean="0"/>
              <a:pPr>
                <a:defRPr/>
              </a:pPr>
              <a:t>2</a:t>
            </a:fld>
            <a:endParaRPr lang="en-GB" dirty="0"/>
          </a:p>
        </p:txBody>
      </p:sp>
    </p:spTree>
    <p:extLst>
      <p:ext uri="{BB962C8B-B14F-4D97-AF65-F5344CB8AC3E}">
        <p14:creationId xmlns:p14="http://schemas.microsoft.com/office/powerpoint/2010/main" val="3501475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67F0E5B5-8C1E-427C-8B43-5C98F1169A8C}" type="slidenum">
              <a:rPr lang="en-GB" smtClean="0"/>
              <a:pPr>
                <a:defRPr/>
              </a:pPr>
              <a:t>3</a:t>
            </a:fld>
            <a:endParaRPr lang="en-GB" dirty="0"/>
          </a:p>
        </p:txBody>
      </p:sp>
    </p:spTree>
    <p:extLst>
      <p:ext uri="{BB962C8B-B14F-4D97-AF65-F5344CB8AC3E}">
        <p14:creationId xmlns:p14="http://schemas.microsoft.com/office/powerpoint/2010/main" val="75754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67F0E5B5-8C1E-427C-8B43-5C98F1169A8C}" type="slidenum">
              <a:rPr lang="en-GB" smtClean="0"/>
              <a:pPr>
                <a:defRPr/>
              </a:pPr>
              <a:t>4</a:t>
            </a:fld>
            <a:endParaRPr lang="en-GB" dirty="0"/>
          </a:p>
        </p:txBody>
      </p:sp>
    </p:spTree>
    <p:extLst>
      <p:ext uri="{BB962C8B-B14F-4D97-AF65-F5344CB8AC3E}">
        <p14:creationId xmlns:p14="http://schemas.microsoft.com/office/powerpoint/2010/main" val="3729712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67F0E5B5-8C1E-427C-8B43-5C98F1169A8C}" type="slidenum">
              <a:rPr lang="en-GB" smtClean="0"/>
              <a:pPr>
                <a:defRPr/>
              </a:pPr>
              <a:t>5</a:t>
            </a:fld>
            <a:endParaRPr lang="en-GB" dirty="0"/>
          </a:p>
        </p:txBody>
      </p:sp>
    </p:spTree>
    <p:extLst>
      <p:ext uri="{BB962C8B-B14F-4D97-AF65-F5344CB8AC3E}">
        <p14:creationId xmlns:p14="http://schemas.microsoft.com/office/powerpoint/2010/main" val="3838598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67F0E5B5-8C1E-427C-8B43-5C98F1169A8C}" type="slidenum">
              <a:rPr lang="en-GB" smtClean="0"/>
              <a:pPr>
                <a:defRPr/>
              </a:pPr>
              <a:t>6</a:t>
            </a:fld>
            <a:endParaRPr lang="en-GB" dirty="0"/>
          </a:p>
        </p:txBody>
      </p:sp>
    </p:spTree>
    <p:extLst>
      <p:ext uri="{BB962C8B-B14F-4D97-AF65-F5344CB8AC3E}">
        <p14:creationId xmlns:p14="http://schemas.microsoft.com/office/powerpoint/2010/main" val="3754084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67F0E5B5-8C1E-427C-8B43-5C98F1169A8C}" type="slidenum">
              <a:rPr lang="en-GB" smtClean="0"/>
              <a:pPr>
                <a:defRPr/>
              </a:pPr>
              <a:t>7</a:t>
            </a:fld>
            <a:endParaRPr lang="en-GB" dirty="0"/>
          </a:p>
        </p:txBody>
      </p:sp>
    </p:spTree>
    <p:extLst>
      <p:ext uri="{BB962C8B-B14F-4D97-AF65-F5344CB8AC3E}">
        <p14:creationId xmlns:p14="http://schemas.microsoft.com/office/powerpoint/2010/main" val="2481135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67F0E5B5-8C1E-427C-8B43-5C98F1169A8C}" type="slidenum">
              <a:rPr lang="en-GB" smtClean="0"/>
              <a:pPr>
                <a:defRPr/>
              </a:pPr>
              <a:t>8</a:t>
            </a:fld>
            <a:endParaRPr lang="en-GB" dirty="0"/>
          </a:p>
        </p:txBody>
      </p:sp>
    </p:spTree>
    <p:extLst>
      <p:ext uri="{BB962C8B-B14F-4D97-AF65-F5344CB8AC3E}">
        <p14:creationId xmlns:p14="http://schemas.microsoft.com/office/powerpoint/2010/main" val="3036699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67F0E5B5-8C1E-427C-8B43-5C98F1169A8C}" type="slidenum">
              <a:rPr lang="en-GB" smtClean="0"/>
              <a:pPr>
                <a:defRPr/>
              </a:pPr>
              <a:t>9</a:t>
            </a:fld>
            <a:endParaRPr lang="en-GB" dirty="0"/>
          </a:p>
        </p:txBody>
      </p:sp>
    </p:spTree>
    <p:extLst>
      <p:ext uri="{BB962C8B-B14F-4D97-AF65-F5344CB8AC3E}">
        <p14:creationId xmlns:p14="http://schemas.microsoft.com/office/powerpoint/2010/main" val="325005420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e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jp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image1.png" descr="EUROFUSION PowerPoint MASTER DECKBLATT.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16632"/>
            <a:ext cx="9144000" cy="641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7" name="AutoShape 2" descr="https://idw-online.de/pages/de/institutionlogo921"/>
          <p:cNvSpPr>
            <a:spLocks noChangeAspect="1" noChangeArrowheads="1"/>
          </p:cNvSpPr>
          <p:nvPr userDrawn="1"/>
        </p:nvSpPr>
        <p:spPr bwMode="auto">
          <a:xfrm>
            <a:off x="155575" y="-457200"/>
            <a:ext cx="107632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endParaRPr lang="en-GB" altLang="es-ES"/>
          </a:p>
        </p:txBody>
      </p:sp>
      <p:sp>
        <p:nvSpPr>
          <p:cNvPr id="2" name="Title 1"/>
          <p:cNvSpPr>
            <a:spLocks noGrp="1"/>
          </p:cNvSpPr>
          <p:nvPr>
            <p:ph type="ctrTitle" hasCustomPrompt="1"/>
          </p:nvPr>
        </p:nvSpPr>
        <p:spPr>
          <a:xfrm>
            <a:off x="395536" y="2348880"/>
            <a:ext cx="8496944" cy="1296144"/>
          </a:xfrm>
        </p:spPr>
        <p:txBody>
          <a:bodyPr anchor="t">
            <a:noAutofit/>
          </a:bodyPr>
          <a:lstStyle>
            <a:lvl1pPr algn="l">
              <a:defRPr sz="3600" b="1" baseline="0">
                <a:latin typeface="+mn-lt"/>
                <a:cs typeface="Arial" panose="020B0604020202020204" pitchFamily="34" charset="0"/>
              </a:defRPr>
            </a:lvl1pPr>
          </a:lstStyle>
          <a:p>
            <a:r>
              <a:rPr lang="pl-PL" dirty="0" err="1"/>
              <a:t>Title</a:t>
            </a:r>
            <a:r>
              <a:rPr lang="pl-PL" dirty="0"/>
              <a:t> of the </a:t>
            </a:r>
            <a:r>
              <a:rPr lang="pl-PL" dirty="0" err="1"/>
              <a:t>presentation</a:t>
            </a:r>
            <a:endParaRPr lang="en-GB" dirty="0"/>
          </a:p>
        </p:txBody>
      </p:sp>
      <p:sp>
        <p:nvSpPr>
          <p:cNvPr id="3" name="Subtitle 2"/>
          <p:cNvSpPr>
            <a:spLocks noGrp="1"/>
          </p:cNvSpPr>
          <p:nvPr>
            <p:ph type="subTitle" idx="1" hasCustomPrompt="1"/>
          </p:nvPr>
        </p:nvSpPr>
        <p:spPr>
          <a:xfrm>
            <a:off x="395536" y="4293096"/>
            <a:ext cx="4392488" cy="432048"/>
          </a:xfrm>
        </p:spPr>
        <p:txBody>
          <a:bodyPr>
            <a:noAutofit/>
          </a:bodyPr>
          <a:lstStyle>
            <a:lvl1pPr marL="0" indent="0" algn="l">
              <a:buNone/>
              <a:defRPr sz="2400" b="1" baseline="0">
                <a:solidFill>
                  <a:schemeClr val="bg1"/>
                </a:solidFill>
                <a:latin typeface="+mn-lt"/>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dirty="0"/>
              <a:t>Author </a:t>
            </a:r>
            <a:r>
              <a:rPr lang="pl-PL" dirty="0" err="1"/>
              <a:t>or</a:t>
            </a:r>
            <a:r>
              <a:rPr lang="pl-PL" dirty="0"/>
              <a:t> list of </a:t>
            </a:r>
            <a:r>
              <a:rPr lang="pl-PL" dirty="0" err="1"/>
              <a:t>authors</a:t>
            </a:r>
            <a:endParaRPr lang="pl-PL" dirty="0"/>
          </a:p>
        </p:txBody>
      </p:sp>
      <p:sp>
        <p:nvSpPr>
          <p:cNvPr id="22" name="1 Rectángulo"/>
          <p:cNvSpPr/>
          <p:nvPr userDrawn="1"/>
        </p:nvSpPr>
        <p:spPr>
          <a:xfrm>
            <a:off x="4355976" y="3284984"/>
            <a:ext cx="4538421" cy="400110"/>
          </a:xfrm>
          <a:prstGeom prst="rect">
            <a:avLst/>
          </a:prstGeom>
        </p:spPr>
        <p:txBody>
          <a:bodyPr wrap="square">
            <a:spAutoFit/>
          </a:bodyPr>
          <a:ls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r>
              <a:rPr lang="hu-HU" sz="2000" dirty="0" smtClean="0"/>
              <a:t>TM#17 </a:t>
            </a:r>
            <a:r>
              <a:rPr lang="en-US" sz="2000" dirty="0"/>
              <a:t>| </a:t>
            </a:r>
            <a:r>
              <a:rPr lang="pl-PL" sz="2000" dirty="0" smtClean="0"/>
              <a:t>05.07.2024 </a:t>
            </a:r>
            <a:endParaRPr lang="en-US" sz="2000" dirty="0"/>
          </a:p>
        </p:txBody>
      </p:sp>
      <p:grpSp>
        <p:nvGrpSpPr>
          <p:cNvPr id="28" name="Grupo 27">
            <a:extLst>
              <a:ext uri="{FF2B5EF4-FFF2-40B4-BE49-F238E27FC236}">
                <a16:creationId xmlns="" xmlns:a16="http://schemas.microsoft.com/office/drawing/2014/main" id="{BF00F64F-79CE-403C-9A86-755EC6FB1CBE}"/>
              </a:ext>
            </a:extLst>
          </p:cNvPr>
          <p:cNvGrpSpPr/>
          <p:nvPr userDrawn="1"/>
        </p:nvGrpSpPr>
        <p:grpSpPr>
          <a:xfrm>
            <a:off x="155575" y="5445224"/>
            <a:ext cx="4930237" cy="1332871"/>
            <a:chOff x="459333" y="1340768"/>
            <a:chExt cx="4930237" cy="1332871"/>
          </a:xfrm>
        </p:grpSpPr>
        <p:pic>
          <p:nvPicPr>
            <p:cNvPr id="29" name="Imagen 28">
              <a:extLst>
                <a:ext uri="{FF2B5EF4-FFF2-40B4-BE49-F238E27FC236}">
                  <a16:creationId xmlns="" xmlns:a16="http://schemas.microsoft.com/office/drawing/2014/main" id="{71251778-23DD-41EE-82C9-7D895E18275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0313" b="-1251"/>
            <a:stretch/>
          </p:blipFill>
          <p:spPr>
            <a:xfrm>
              <a:off x="459333" y="1352310"/>
              <a:ext cx="2322866" cy="360000"/>
            </a:xfrm>
            <a:prstGeom prst="rect">
              <a:avLst/>
            </a:prstGeom>
          </p:spPr>
        </p:pic>
        <p:pic>
          <p:nvPicPr>
            <p:cNvPr id="30" name="Imagen 29" descr="Forma&#10;&#10;Descripción generada automáticamente">
              <a:extLst>
                <a:ext uri="{FF2B5EF4-FFF2-40B4-BE49-F238E27FC236}">
                  <a16:creationId xmlns="" xmlns:a16="http://schemas.microsoft.com/office/drawing/2014/main" id="{63919A51-6414-4E3A-B931-CB86C6E276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8024" y="1340768"/>
              <a:ext cx="720000" cy="360000"/>
            </a:xfrm>
            <a:prstGeom prst="rect">
              <a:avLst/>
            </a:prstGeom>
          </p:spPr>
        </p:pic>
        <p:pic>
          <p:nvPicPr>
            <p:cNvPr id="31" name="Imagen 30" descr="Imagen que contiene Logotipo&#10;&#10;Descripción generada automáticamente">
              <a:extLst>
                <a:ext uri="{FF2B5EF4-FFF2-40B4-BE49-F238E27FC236}">
                  <a16:creationId xmlns="" xmlns:a16="http://schemas.microsoft.com/office/drawing/2014/main" id="{0C460A65-FC1C-4E30-957F-B79EA9F582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48570" y="1352310"/>
              <a:ext cx="441000" cy="360000"/>
            </a:xfrm>
            <a:prstGeom prst="rect">
              <a:avLst/>
            </a:prstGeom>
          </p:spPr>
        </p:pic>
        <p:pic>
          <p:nvPicPr>
            <p:cNvPr id="32" name="Imagen 31" descr="Dibujo de un animal con la boca abierta&#10;&#10;Descripción generada automáticamente con confianza baja">
              <a:extLst>
                <a:ext uri="{FF2B5EF4-FFF2-40B4-BE49-F238E27FC236}">
                  <a16:creationId xmlns="" xmlns:a16="http://schemas.microsoft.com/office/drawing/2014/main" id="{839EECC6-1C17-43B6-A62C-586361292E5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5108" y="2306416"/>
              <a:ext cx="1074462" cy="360000"/>
            </a:xfrm>
            <a:prstGeom prst="rect">
              <a:avLst/>
            </a:prstGeom>
          </p:spPr>
        </p:pic>
        <p:pic>
          <p:nvPicPr>
            <p:cNvPr id="33" name="Imagen 32" descr="Logotipo&#10;&#10;Descripción generada automáticamente con confianza baja">
              <a:extLst>
                <a:ext uri="{FF2B5EF4-FFF2-40B4-BE49-F238E27FC236}">
                  <a16:creationId xmlns="" xmlns:a16="http://schemas.microsoft.com/office/drawing/2014/main" id="{8CC55233-3D07-422E-8EED-E9800504EE7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640" t="25229" r="4327" b="21852"/>
            <a:stretch/>
          </p:blipFill>
          <p:spPr>
            <a:xfrm>
              <a:off x="3678188" y="1836901"/>
              <a:ext cx="928910" cy="360000"/>
            </a:xfrm>
            <a:prstGeom prst="rect">
              <a:avLst/>
            </a:prstGeom>
          </p:spPr>
        </p:pic>
        <p:pic>
          <p:nvPicPr>
            <p:cNvPr id="34" name="Imagen 33" descr="Imagen que contiene Forma&#10;&#10;Descripción generada automáticamente">
              <a:extLst>
                <a:ext uri="{FF2B5EF4-FFF2-40B4-BE49-F238E27FC236}">
                  <a16:creationId xmlns="" xmlns:a16="http://schemas.microsoft.com/office/drawing/2014/main" id="{4D1FCCB4-07EB-4E71-BE89-CEEAAAB8169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3502" y="1785521"/>
              <a:ext cx="916363" cy="360000"/>
            </a:xfrm>
            <a:prstGeom prst="rect">
              <a:avLst/>
            </a:prstGeom>
          </p:spPr>
        </p:pic>
        <p:pic>
          <p:nvPicPr>
            <p:cNvPr id="35" name="Imagen 34">
              <a:extLst>
                <a:ext uri="{FF2B5EF4-FFF2-40B4-BE49-F238E27FC236}">
                  <a16:creationId xmlns="" xmlns:a16="http://schemas.microsoft.com/office/drawing/2014/main" id="{8B713888-61DF-4660-9C03-0FA921F16DD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975" t="31006" r="3014" b="30991"/>
            <a:stretch/>
          </p:blipFill>
          <p:spPr>
            <a:xfrm>
              <a:off x="2652153" y="1836901"/>
              <a:ext cx="890527" cy="360000"/>
            </a:xfrm>
            <a:prstGeom prst="rect">
              <a:avLst/>
            </a:prstGeom>
          </p:spPr>
        </p:pic>
        <p:pic>
          <p:nvPicPr>
            <p:cNvPr id="36" name="Imagen 35" descr="Icono&#10;&#10;Descripción generada automáticamente">
              <a:extLst>
                <a:ext uri="{FF2B5EF4-FFF2-40B4-BE49-F238E27FC236}">
                  <a16:creationId xmlns="" xmlns:a16="http://schemas.microsoft.com/office/drawing/2014/main" id="{B869720D-785D-4908-A972-A41C6B4891E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20766" y="1816221"/>
              <a:ext cx="360000" cy="360000"/>
            </a:xfrm>
            <a:prstGeom prst="rect">
              <a:avLst/>
            </a:prstGeom>
          </p:spPr>
        </p:pic>
        <p:pic>
          <p:nvPicPr>
            <p:cNvPr id="37" name="Imagen 36" descr="Icono&#10;&#10;Descripción generada automáticamente">
              <a:extLst>
                <a:ext uri="{FF2B5EF4-FFF2-40B4-BE49-F238E27FC236}">
                  <a16:creationId xmlns="" xmlns:a16="http://schemas.microsoft.com/office/drawing/2014/main" id="{22A7DE0F-A1B5-4458-8489-28DD8830216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50266" y="1847239"/>
              <a:ext cx="360000" cy="360000"/>
            </a:xfrm>
            <a:prstGeom prst="rect">
              <a:avLst/>
            </a:prstGeom>
          </p:spPr>
        </p:pic>
        <p:pic>
          <p:nvPicPr>
            <p:cNvPr id="38" name="Imagen 37">
              <a:extLst>
                <a:ext uri="{FF2B5EF4-FFF2-40B4-BE49-F238E27FC236}">
                  <a16:creationId xmlns="" xmlns:a16="http://schemas.microsoft.com/office/drawing/2014/main" id="{09663D9D-1746-414A-A7FE-EFB903BB1BF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47715" y="2291175"/>
              <a:ext cx="851215" cy="360000"/>
            </a:xfrm>
            <a:prstGeom prst="rect">
              <a:avLst/>
            </a:prstGeom>
          </p:spPr>
        </p:pic>
        <p:pic>
          <p:nvPicPr>
            <p:cNvPr id="39" name="Imagen 38" descr="Logotipo&#10;&#10;Descripción generada automáticamente">
              <a:extLst>
                <a:ext uri="{FF2B5EF4-FFF2-40B4-BE49-F238E27FC236}">
                  <a16:creationId xmlns="" xmlns:a16="http://schemas.microsoft.com/office/drawing/2014/main" id="{650B30A0-84BC-4BD4-AEAE-10D48907809D}"/>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t="22448" b="27552"/>
            <a:stretch/>
          </p:blipFill>
          <p:spPr>
            <a:xfrm>
              <a:off x="4660081" y="1785521"/>
              <a:ext cx="719998" cy="360000"/>
            </a:xfrm>
            <a:prstGeom prst="rect">
              <a:avLst/>
            </a:prstGeom>
          </p:spPr>
        </p:pic>
        <p:pic>
          <p:nvPicPr>
            <p:cNvPr id="40" name="Imagen 39" descr="Imagen que contiene Logotipo&#10;&#10;Descripción generada automáticamente">
              <a:extLst>
                <a:ext uri="{FF2B5EF4-FFF2-40B4-BE49-F238E27FC236}">
                  <a16:creationId xmlns="" xmlns:a16="http://schemas.microsoft.com/office/drawing/2014/main" id="{22301E56-BCD9-4241-BA58-25E0596A9E5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447999" y="2294618"/>
              <a:ext cx="765957" cy="360000"/>
            </a:xfrm>
            <a:prstGeom prst="rect">
              <a:avLst/>
            </a:prstGeom>
          </p:spPr>
        </p:pic>
        <p:pic>
          <p:nvPicPr>
            <p:cNvPr id="41" name="Imagen 40" descr="Logotipo&#10;&#10;Descripción generada automáticamente">
              <a:extLst>
                <a:ext uri="{FF2B5EF4-FFF2-40B4-BE49-F238E27FC236}">
                  <a16:creationId xmlns="" xmlns:a16="http://schemas.microsoft.com/office/drawing/2014/main" id="{F2B8C948-19C2-4421-9740-666717E25A4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330266" y="2313639"/>
              <a:ext cx="535020" cy="360000"/>
            </a:xfrm>
            <a:prstGeom prst="rect">
              <a:avLst/>
            </a:prstGeom>
          </p:spPr>
        </p:pic>
        <p:pic>
          <p:nvPicPr>
            <p:cNvPr id="42" name="Imagen 41" descr="Icono&#10;&#10;Descripción generada automáticamente">
              <a:extLst>
                <a:ext uri="{FF2B5EF4-FFF2-40B4-BE49-F238E27FC236}">
                  <a16:creationId xmlns="" xmlns:a16="http://schemas.microsoft.com/office/drawing/2014/main" id="{72E81EC9-045F-428E-B449-BCA4419A399C}"/>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988332" y="2306416"/>
              <a:ext cx="359532" cy="360000"/>
            </a:xfrm>
            <a:prstGeom prst="rect">
              <a:avLst/>
            </a:prstGeom>
          </p:spPr>
        </p:pic>
        <p:pic>
          <p:nvPicPr>
            <p:cNvPr id="43" name="Imagen 42" descr="Patrón de fondo&#10;&#10;Descripción generada automáticamente">
              <a:extLst>
                <a:ext uri="{FF2B5EF4-FFF2-40B4-BE49-F238E27FC236}">
                  <a16:creationId xmlns="" xmlns:a16="http://schemas.microsoft.com/office/drawing/2014/main" id="{A690EC9C-0A75-4260-91F9-CB56B094147F}"/>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419872" y="2313138"/>
              <a:ext cx="246744" cy="360000"/>
            </a:xfrm>
            <a:prstGeom prst="rect">
              <a:avLst/>
            </a:prstGeom>
          </p:spPr>
        </p:pic>
        <p:pic>
          <p:nvPicPr>
            <p:cNvPr id="44" name="Imagen 43">
              <a:extLst>
                <a:ext uri="{FF2B5EF4-FFF2-40B4-BE49-F238E27FC236}">
                  <a16:creationId xmlns="" xmlns:a16="http://schemas.microsoft.com/office/drawing/2014/main" id="{CFEE853F-10AE-4B3C-9565-34886FBECDA0}"/>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r="85298" b="7392"/>
            <a:stretch/>
          </p:blipFill>
          <p:spPr>
            <a:xfrm>
              <a:off x="3779912" y="2291175"/>
              <a:ext cx="491288" cy="360000"/>
            </a:xfrm>
            <a:prstGeom prst="rect">
              <a:avLst/>
            </a:prstGeom>
          </p:spPr>
        </p:pic>
        <p:pic>
          <p:nvPicPr>
            <p:cNvPr id="45" name="Imagen 44" descr="Imagen que contiene firmar, texto, objeto, reloj&#10;&#10;Descripción generada automáticamente">
              <a:extLst>
                <a:ext uri="{FF2B5EF4-FFF2-40B4-BE49-F238E27FC236}">
                  <a16:creationId xmlns="" xmlns:a16="http://schemas.microsoft.com/office/drawing/2014/main" id="{7A5B5308-F8DF-4A50-AEDE-968E7A885241}"/>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791271" y="1357091"/>
              <a:ext cx="1206704" cy="360000"/>
            </a:xfrm>
            <a:prstGeom prst="rect">
              <a:avLst/>
            </a:prstGeom>
          </p:spPr>
        </p:pic>
      </p:grpSp>
    </p:spTree>
    <p:extLst>
      <p:ext uri="{BB962C8B-B14F-4D97-AF65-F5344CB8AC3E}">
        <p14:creationId xmlns:p14="http://schemas.microsoft.com/office/powerpoint/2010/main" val="319625852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4"/>
          <p:cNvSpPr/>
          <p:nvPr userDrawn="1"/>
        </p:nvSpPr>
        <p:spPr>
          <a:xfrm>
            <a:off x="0" y="0"/>
            <a:ext cx="9144000" cy="685800"/>
          </a:xfrm>
          <a:prstGeom prst="rect">
            <a:avLst/>
          </a:prstGeom>
          <a:solidFill>
            <a:srgbClr val="E3E3E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 name="Picture 3" descr="EurofusionDisc.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243888" y="115888"/>
            <a:ext cx="4587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56147" y="163488"/>
            <a:ext cx="6844245" cy="457200"/>
          </a:xfrm>
        </p:spPr>
        <p:txBody>
          <a:bodyPr>
            <a:noAutofit/>
          </a:bodyPr>
          <a:lstStyle>
            <a:lvl1pPr algn="ctr">
              <a:lnSpc>
                <a:spcPts val="3200"/>
              </a:lnSpc>
              <a:defRPr sz="2800" b="1">
                <a:latin typeface="+mn-lt"/>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457200" y="1412776"/>
            <a:ext cx="8229600" cy="4896544"/>
          </a:xfrm>
        </p:spPr>
        <p:txBody>
          <a:bodyPr/>
          <a:lstStyle>
            <a:lvl1pPr marL="342900" indent="-342900">
              <a:buFont typeface="Arial" panose="020B0604020202020204" pitchFamily="34" charset="0"/>
              <a:buChar char="•"/>
              <a:defRPr sz="2400">
                <a:latin typeface="+mn-lt"/>
                <a:cs typeface="Arial" panose="020B0604020202020204" pitchFamily="34" charset="0"/>
              </a:defRPr>
            </a:lvl1pPr>
            <a:lvl2pPr marL="742950" indent="-285750">
              <a:buFont typeface="Arial" panose="020B0604020202020204" pitchFamily="34" charset="0"/>
              <a:buChar char="•"/>
              <a:defRPr sz="2000">
                <a:latin typeface="+mn-lt"/>
                <a:cs typeface="Arial" panose="020B0604020202020204" pitchFamily="34" charset="0"/>
              </a:defRPr>
            </a:lvl2pPr>
            <a:lvl3pPr marL="1143000" indent="-228600">
              <a:buFont typeface="Arial" panose="020B0604020202020204" pitchFamily="34" charset="0"/>
              <a:buChar char="•"/>
              <a:defRPr sz="1800">
                <a:latin typeface="+mn-lt"/>
                <a:cs typeface="Arial" panose="020B0604020202020204" pitchFamily="34" charset="0"/>
              </a:defRPr>
            </a:lvl3pPr>
            <a:lvl4pPr>
              <a:defRPr/>
            </a:lvl4pPr>
            <a:lvl5pPr>
              <a:defRPr/>
            </a:lvl5pPr>
          </a:lstStyle>
          <a:p>
            <a:pPr lvl="0"/>
            <a:r>
              <a:rPr lang="en-US" dirty="0"/>
              <a:t>Click to edit Master text styles</a:t>
            </a:r>
          </a:p>
          <a:p>
            <a:pPr lvl="1"/>
            <a:r>
              <a:rPr lang="en-US" dirty="0"/>
              <a:t>Second level</a:t>
            </a:r>
          </a:p>
          <a:p>
            <a:pPr lvl="2"/>
            <a:r>
              <a:rPr lang="en-US" dirty="0"/>
              <a:t>Third level</a:t>
            </a:r>
          </a:p>
        </p:txBody>
      </p:sp>
      <p:sp>
        <p:nvSpPr>
          <p:cNvPr id="6" name="Footer Placeholder 4"/>
          <p:cNvSpPr>
            <a:spLocks noGrp="1"/>
          </p:cNvSpPr>
          <p:nvPr>
            <p:ph type="ftr" sz="quarter" idx="10"/>
          </p:nvPr>
        </p:nvSpPr>
        <p:spPr>
          <a:xfrm>
            <a:off x="468313" y="6525344"/>
            <a:ext cx="8239125" cy="268287"/>
          </a:xfrm>
        </p:spPr>
        <p:txBody>
          <a:bodyPr/>
          <a:lstStyle>
            <a:lvl1pPr algn="r">
              <a:defRPr sz="1100">
                <a:solidFill>
                  <a:schemeClr val="tx1"/>
                </a:solidFill>
                <a:latin typeface="Arial" panose="020B0604020202020204" pitchFamily="34" charset="0"/>
                <a:cs typeface="Arial" panose="020B0604020202020204" pitchFamily="34" charset="0"/>
              </a:defRPr>
            </a:lvl1pPr>
          </a:lstStyle>
          <a:p>
            <a:pPr>
              <a:defRPr/>
            </a:pPr>
            <a:r>
              <a:rPr lang="pl-PL" dirty="0"/>
              <a:t>L. Poszovecz </a:t>
            </a:r>
            <a:r>
              <a:rPr lang="en-GB" dirty="0"/>
              <a:t>| </a:t>
            </a:r>
            <a:r>
              <a:rPr lang="pl-PL" dirty="0"/>
              <a:t>12th TM</a:t>
            </a:r>
            <a:r>
              <a:rPr lang="en-GB" dirty="0"/>
              <a:t> | </a:t>
            </a:r>
            <a:r>
              <a:rPr lang="pl-PL" dirty="0"/>
              <a:t>30.11.2021 </a:t>
            </a:r>
            <a:r>
              <a:rPr lang="en-GB" dirty="0"/>
              <a:t>| Page </a:t>
            </a:r>
            <a:fld id="{4F66EC46-2A95-4ACB-80B2-DCC2083C3903}" type="slidenum">
              <a:rPr lang="en-GB" smtClean="0"/>
              <a:pPr>
                <a:defRPr/>
              </a:pPr>
              <a:t>‹#›</a:t>
            </a:fld>
            <a:endParaRPr lang="en-GB" dirty="0"/>
          </a:p>
        </p:txBody>
      </p:sp>
      <p:pic>
        <p:nvPicPr>
          <p:cNvPr id="7" name="Picture 3" descr="image001"/>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1060135" cy="576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7273842"/>
      </p:ext>
    </p:extLst>
  </p:cSld>
  <p:clrMapOvr>
    <a:masterClrMapping/>
  </p:clrMapOvr>
  <p:timing>
    <p:tnLst>
      <p:par>
        <p:cTn id="1" dur="indefinite" restart="never" nodeType="tmRoot"/>
      </p:par>
    </p:tnLst>
  </p:timing>
  <p:hf sldNum="0" hd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S" dirty="0"/>
              <a:t>Click to edit Master title style</a:t>
            </a:r>
            <a:endParaRPr lang="en-GB" altLang="es-ES" dirty="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S" dirty="0"/>
              <a:t>Click to edit Master text styles</a:t>
            </a:r>
          </a:p>
          <a:p>
            <a:pPr lvl="1"/>
            <a:r>
              <a:rPr lang="en-US" altLang="es-ES" dirty="0"/>
              <a:t>Second level</a:t>
            </a:r>
          </a:p>
          <a:p>
            <a:pPr lvl="2"/>
            <a:r>
              <a:rPr lang="en-US" altLang="es-ES" dirty="0"/>
              <a:t>Third level</a:t>
            </a:r>
          </a:p>
          <a:p>
            <a:pPr lvl="3"/>
            <a:r>
              <a:rPr lang="en-US" altLang="es-ES" dirty="0"/>
              <a:t>Fourth level</a:t>
            </a:r>
          </a:p>
          <a:p>
            <a:pPr lvl="4"/>
            <a:r>
              <a:rPr lang="en-US" altLang="es-ES" dirty="0"/>
              <a:t>Fifth level</a:t>
            </a:r>
            <a:endParaRPr lang="en-GB" altLang="es-E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C8FD0FA-3FA7-4D0C-B286-1790BE42FDDC}" type="datetimeFigureOut">
              <a:rPr lang="en-GB" smtClean="0"/>
              <a:pPr>
                <a:defRPr/>
              </a:pPr>
              <a:t>05/07/2024</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EA2BFE7A-63C3-4696-BA76-19E63631F2AF}" type="slidenum">
              <a:rPr lang="en-GB" smtClean="0"/>
              <a:pPr>
                <a:defRPr/>
              </a:pPr>
              <a:t>‹#›</a:t>
            </a:fld>
            <a:endParaRPr lang="en-GB" dirty="0"/>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1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1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47.png"/></Relationships>
</file>

<file path=ppt/slides/_rels/slide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ytuł 15"/>
          <p:cNvSpPr>
            <a:spLocks noGrp="1"/>
          </p:cNvSpPr>
          <p:nvPr>
            <p:ph type="ctrTitle"/>
          </p:nvPr>
        </p:nvSpPr>
        <p:spPr>
          <a:xfrm>
            <a:off x="395536" y="2348880"/>
            <a:ext cx="8496944" cy="648072"/>
          </a:xfrm>
        </p:spPr>
        <p:txBody>
          <a:bodyPr/>
          <a:lstStyle/>
          <a:p>
            <a:r>
              <a:rPr lang="en-GB" sz="2800" dirty="0"/>
              <a:t>ENS-5.2.3.1-T015-02 Update of the design of the alternative TLIC -2023</a:t>
            </a:r>
            <a:endParaRPr lang="pl-PL" sz="2800" dirty="0"/>
          </a:p>
        </p:txBody>
      </p:sp>
      <p:sp>
        <p:nvSpPr>
          <p:cNvPr id="19" name="Podtytuł 18"/>
          <p:cNvSpPr>
            <a:spLocks noGrp="1"/>
          </p:cNvSpPr>
          <p:nvPr>
            <p:ph type="subTitle" idx="1"/>
          </p:nvPr>
        </p:nvSpPr>
        <p:spPr>
          <a:xfrm>
            <a:off x="395536" y="4293096"/>
            <a:ext cx="6984776" cy="432048"/>
          </a:xfrm>
        </p:spPr>
        <p:txBody>
          <a:bodyPr/>
          <a:lstStyle/>
          <a:p>
            <a:r>
              <a:rPr lang="pl-PL" dirty="0" smtClean="0"/>
              <a:t>M. Tóth, </a:t>
            </a:r>
            <a:r>
              <a:rPr lang="pl-PL" dirty="0"/>
              <a:t>A. Zsákai (</a:t>
            </a:r>
            <a:r>
              <a:rPr lang="pl-PL" dirty="0" smtClean="0"/>
              <a:t>EK-CER)</a:t>
            </a:r>
            <a:endParaRPr lang="pl-PL"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 xmlns:a16="http://schemas.microsoft.com/office/drawing/2014/main" id="{574301C0-E9DC-47A4-973D-6987E05225AF}"/>
              </a:ext>
            </a:extLst>
          </p:cNvPr>
          <p:cNvSpPr>
            <a:spLocks noGrp="1"/>
          </p:cNvSpPr>
          <p:nvPr>
            <p:ph type="title"/>
          </p:nvPr>
        </p:nvSpPr>
        <p:spPr>
          <a:xfrm>
            <a:off x="1074475" y="116632"/>
            <a:ext cx="6953910" cy="457200"/>
          </a:xfrm>
        </p:spPr>
        <p:txBody>
          <a:bodyPr/>
          <a:lstStyle/>
          <a:p>
            <a:r>
              <a:rPr lang="en-US" sz="2400" dirty="0"/>
              <a:t>Results - Deformation - S-type</a:t>
            </a:r>
          </a:p>
        </p:txBody>
      </p:sp>
      <p:sp>
        <p:nvSpPr>
          <p:cNvPr id="25" name="Élőláb helye 3">
            <a:extLst>
              <a:ext uri="{FF2B5EF4-FFF2-40B4-BE49-F238E27FC236}">
                <a16:creationId xmlns="" xmlns:a16="http://schemas.microsoft.com/office/drawing/2014/main" id="{688ED957-A87B-4967-98A0-AEC8B38B9997}"/>
              </a:ext>
            </a:extLst>
          </p:cNvPr>
          <p:cNvSpPr>
            <a:spLocks noGrp="1"/>
          </p:cNvSpPr>
          <p:nvPr>
            <p:ph type="ftr" sz="quarter" idx="10"/>
          </p:nvPr>
        </p:nvSpPr>
        <p:spPr>
          <a:xfrm>
            <a:off x="869379" y="6525344"/>
            <a:ext cx="8239125" cy="268287"/>
          </a:xfrm>
        </p:spPr>
        <p:txBody>
          <a:bodyPr/>
          <a:lstStyle/>
          <a:p>
            <a:pPr>
              <a:defRPr/>
            </a:pPr>
            <a:r>
              <a:rPr lang="hu-HU" dirty="0"/>
              <a:t>M. Tóth </a:t>
            </a:r>
            <a:r>
              <a:rPr lang="en-GB" dirty="0"/>
              <a:t>| </a:t>
            </a:r>
            <a:r>
              <a:rPr lang="hu-HU" dirty="0"/>
              <a:t>TM#17 </a:t>
            </a:r>
            <a:r>
              <a:rPr lang="en-GB" dirty="0"/>
              <a:t>| </a:t>
            </a:r>
            <a:r>
              <a:rPr lang="pl-PL" dirty="0"/>
              <a:t>05.07.2024 </a:t>
            </a:r>
            <a:r>
              <a:rPr lang="en-GB" dirty="0" smtClean="0"/>
              <a:t>| </a:t>
            </a:r>
            <a:r>
              <a:rPr lang="en-GB" dirty="0"/>
              <a:t>Page </a:t>
            </a:r>
            <a:fld id="{4F66EC46-2A95-4ACB-80B2-DCC2083C3903}" type="slidenum">
              <a:rPr lang="en-GB" smtClean="0"/>
              <a:pPr>
                <a:defRPr/>
              </a:pPr>
              <a:t>10</a:t>
            </a:fld>
            <a:endParaRPr lang="en-GB" dirty="0"/>
          </a:p>
        </p:txBody>
      </p:sp>
      <p:pic>
        <p:nvPicPr>
          <p:cNvPr id="4" name="Kép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432" y="1052736"/>
            <a:ext cx="2538463" cy="5760640"/>
          </a:xfrm>
          <a:prstGeom prst="rect">
            <a:avLst/>
          </a:prstGeom>
        </p:spPr>
      </p:pic>
      <p:pic>
        <p:nvPicPr>
          <p:cNvPr id="6" name="Kép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15816" y="2780928"/>
            <a:ext cx="3205335" cy="2816141"/>
          </a:xfrm>
          <a:prstGeom prst="rect">
            <a:avLst/>
          </a:prstGeom>
        </p:spPr>
      </p:pic>
      <p:pic>
        <p:nvPicPr>
          <p:cNvPr id="3" name="Kép 2"/>
          <p:cNvPicPr>
            <a:picLocks noChangeAspect="1"/>
          </p:cNvPicPr>
          <p:nvPr/>
        </p:nvPicPr>
        <p:blipFill>
          <a:blip r:embed="rId5"/>
          <a:stretch>
            <a:fillRect/>
          </a:stretch>
        </p:blipFill>
        <p:spPr>
          <a:xfrm>
            <a:off x="6444208" y="1196752"/>
            <a:ext cx="2383111" cy="5013176"/>
          </a:xfrm>
          <a:prstGeom prst="rect">
            <a:avLst/>
          </a:prstGeom>
        </p:spPr>
      </p:pic>
      <p:sp>
        <p:nvSpPr>
          <p:cNvPr id="9" name="Szövegdoboz 8"/>
          <p:cNvSpPr txBox="1"/>
          <p:nvPr/>
        </p:nvSpPr>
        <p:spPr>
          <a:xfrm>
            <a:off x="25889" y="642073"/>
            <a:ext cx="3043548" cy="400110"/>
          </a:xfrm>
          <a:prstGeom prst="rect">
            <a:avLst/>
          </a:prstGeom>
          <a:noFill/>
        </p:spPr>
        <p:txBody>
          <a:bodyPr wrap="square" rtlCol="0">
            <a:spAutoFit/>
          </a:bodyPr>
          <a:lstStyle/>
          <a:p>
            <a:pPr algn="ctr"/>
            <a:r>
              <a:rPr lang="en-GB" sz="2000" b="1" dirty="0"/>
              <a:t>Deformation scale: </a:t>
            </a:r>
            <a:r>
              <a:rPr lang="en-GB" sz="2000" b="1" dirty="0" smtClean="0"/>
              <a:t>x</a:t>
            </a:r>
            <a:r>
              <a:rPr lang="hu-HU" sz="2000" b="1" dirty="0" smtClean="0"/>
              <a:t>1</a:t>
            </a:r>
            <a:endParaRPr lang="en-GB" sz="2000" b="1" dirty="0"/>
          </a:p>
        </p:txBody>
      </p:sp>
      <p:sp>
        <p:nvSpPr>
          <p:cNvPr id="10" name="Téglalap 9"/>
          <p:cNvSpPr/>
          <p:nvPr/>
        </p:nvSpPr>
        <p:spPr>
          <a:xfrm>
            <a:off x="1793797" y="2708920"/>
            <a:ext cx="1023098" cy="93610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cxnSp>
        <p:nvCxnSpPr>
          <p:cNvPr id="11" name="Egyenes összekötő nyíllal 10"/>
          <p:cNvCxnSpPr/>
          <p:nvPr/>
        </p:nvCxnSpPr>
        <p:spPr>
          <a:xfrm>
            <a:off x="2816895" y="3645023"/>
            <a:ext cx="242937" cy="31541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Szövegdoboz 15"/>
          <p:cNvSpPr txBox="1"/>
          <p:nvPr/>
        </p:nvSpPr>
        <p:spPr>
          <a:xfrm>
            <a:off x="6113989" y="776897"/>
            <a:ext cx="3043548" cy="400110"/>
          </a:xfrm>
          <a:prstGeom prst="rect">
            <a:avLst/>
          </a:prstGeom>
          <a:noFill/>
        </p:spPr>
        <p:txBody>
          <a:bodyPr wrap="square" rtlCol="0">
            <a:spAutoFit/>
          </a:bodyPr>
          <a:lstStyle/>
          <a:p>
            <a:pPr algn="ctr"/>
            <a:r>
              <a:rPr lang="en-GB" sz="2000" b="1" dirty="0"/>
              <a:t>Deformation scale: </a:t>
            </a:r>
            <a:r>
              <a:rPr lang="en-GB" sz="2000" b="1" dirty="0" smtClean="0"/>
              <a:t>x</a:t>
            </a:r>
            <a:r>
              <a:rPr lang="hu-HU" sz="2000" b="1" dirty="0" smtClean="0"/>
              <a:t>30</a:t>
            </a:r>
            <a:endParaRPr lang="en-GB" sz="2000" b="1" dirty="0"/>
          </a:p>
        </p:txBody>
      </p:sp>
    </p:spTree>
    <p:extLst>
      <p:ext uri="{BB962C8B-B14F-4D97-AF65-F5344CB8AC3E}">
        <p14:creationId xmlns:p14="http://schemas.microsoft.com/office/powerpoint/2010/main" val="35020274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 xmlns:a16="http://schemas.microsoft.com/office/drawing/2014/main" id="{574301C0-E9DC-47A4-973D-6987E05225AF}"/>
              </a:ext>
            </a:extLst>
          </p:cNvPr>
          <p:cNvSpPr>
            <a:spLocks noGrp="1"/>
          </p:cNvSpPr>
          <p:nvPr>
            <p:ph type="title"/>
          </p:nvPr>
        </p:nvSpPr>
        <p:spPr>
          <a:xfrm>
            <a:off x="1074475" y="116632"/>
            <a:ext cx="6953910" cy="457200"/>
          </a:xfrm>
        </p:spPr>
        <p:txBody>
          <a:bodyPr/>
          <a:lstStyle/>
          <a:p>
            <a:r>
              <a:rPr lang="en-US" sz="2400" dirty="0"/>
              <a:t>Results - Stress evaluation - S-type</a:t>
            </a:r>
          </a:p>
        </p:txBody>
      </p:sp>
      <p:sp>
        <p:nvSpPr>
          <p:cNvPr id="25" name="Élőláb helye 3">
            <a:extLst>
              <a:ext uri="{FF2B5EF4-FFF2-40B4-BE49-F238E27FC236}">
                <a16:creationId xmlns="" xmlns:a16="http://schemas.microsoft.com/office/drawing/2014/main" id="{688ED957-A87B-4967-98A0-AEC8B38B9997}"/>
              </a:ext>
            </a:extLst>
          </p:cNvPr>
          <p:cNvSpPr>
            <a:spLocks noGrp="1"/>
          </p:cNvSpPr>
          <p:nvPr>
            <p:ph type="ftr" sz="quarter" idx="10"/>
          </p:nvPr>
        </p:nvSpPr>
        <p:spPr>
          <a:xfrm>
            <a:off x="869379" y="6525344"/>
            <a:ext cx="8239125" cy="268287"/>
          </a:xfrm>
        </p:spPr>
        <p:txBody>
          <a:bodyPr/>
          <a:lstStyle/>
          <a:p>
            <a:pPr>
              <a:defRPr/>
            </a:pPr>
            <a:r>
              <a:rPr lang="hu-HU" dirty="0"/>
              <a:t>M. Tóth </a:t>
            </a:r>
            <a:r>
              <a:rPr lang="en-GB" dirty="0"/>
              <a:t>| </a:t>
            </a:r>
            <a:r>
              <a:rPr lang="hu-HU" dirty="0"/>
              <a:t>TM#17 </a:t>
            </a:r>
            <a:r>
              <a:rPr lang="en-GB" dirty="0"/>
              <a:t>| </a:t>
            </a:r>
            <a:r>
              <a:rPr lang="pl-PL" dirty="0"/>
              <a:t>05.07.2024 </a:t>
            </a:r>
            <a:r>
              <a:rPr lang="en-GB" dirty="0" smtClean="0"/>
              <a:t>| </a:t>
            </a:r>
            <a:r>
              <a:rPr lang="en-GB" dirty="0"/>
              <a:t>Page </a:t>
            </a:r>
            <a:fld id="{4F66EC46-2A95-4ACB-80B2-DCC2083C3903}" type="slidenum">
              <a:rPr lang="en-GB" smtClean="0"/>
              <a:pPr>
                <a:defRPr/>
              </a:pPr>
              <a:t>11</a:t>
            </a:fld>
            <a:endParaRPr lang="en-GB" dirty="0"/>
          </a:p>
        </p:txBody>
      </p:sp>
      <p:pic>
        <p:nvPicPr>
          <p:cNvPr id="4" name="Kép 3"/>
          <p:cNvPicPr>
            <a:picLocks noChangeAspect="1"/>
          </p:cNvPicPr>
          <p:nvPr/>
        </p:nvPicPr>
        <p:blipFill>
          <a:blip r:embed="rId3"/>
          <a:stretch>
            <a:fillRect/>
          </a:stretch>
        </p:blipFill>
        <p:spPr>
          <a:xfrm>
            <a:off x="251520" y="764704"/>
            <a:ext cx="2592288" cy="5760640"/>
          </a:xfrm>
          <a:prstGeom prst="rect">
            <a:avLst/>
          </a:prstGeom>
        </p:spPr>
      </p:pic>
      <p:pic>
        <p:nvPicPr>
          <p:cNvPr id="6" name="Kép 5"/>
          <p:cNvPicPr>
            <a:picLocks noChangeAspect="1"/>
          </p:cNvPicPr>
          <p:nvPr/>
        </p:nvPicPr>
        <p:blipFill>
          <a:blip r:embed="rId4"/>
          <a:stretch>
            <a:fillRect/>
          </a:stretch>
        </p:blipFill>
        <p:spPr>
          <a:xfrm>
            <a:off x="2987824" y="764705"/>
            <a:ext cx="3205335" cy="2880319"/>
          </a:xfrm>
          <a:prstGeom prst="rect">
            <a:avLst/>
          </a:prstGeom>
        </p:spPr>
      </p:pic>
      <p:pic>
        <p:nvPicPr>
          <p:cNvPr id="7" name="Kép 6"/>
          <p:cNvPicPr>
            <a:picLocks noChangeAspect="1"/>
          </p:cNvPicPr>
          <p:nvPr/>
        </p:nvPicPr>
        <p:blipFill>
          <a:blip r:embed="rId5"/>
          <a:stretch>
            <a:fillRect/>
          </a:stretch>
        </p:blipFill>
        <p:spPr>
          <a:xfrm>
            <a:off x="2987824" y="3733433"/>
            <a:ext cx="3205335" cy="3079943"/>
          </a:xfrm>
          <a:prstGeom prst="rect">
            <a:avLst/>
          </a:prstGeom>
        </p:spPr>
      </p:pic>
    </p:spTree>
    <p:extLst>
      <p:ext uri="{BB962C8B-B14F-4D97-AF65-F5344CB8AC3E}">
        <p14:creationId xmlns:p14="http://schemas.microsoft.com/office/powerpoint/2010/main" val="27548577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 xmlns:a16="http://schemas.microsoft.com/office/drawing/2014/main" id="{574301C0-E9DC-47A4-973D-6987E05225AF}"/>
              </a:ext>
            </a:extLst>
          </p:cNvPr>
          <p:cNvSpPr>
            <a:spLocks noGrp="1"/>
          </p:cNvSpPr>
          <p:nvPr>
            <p:ph type="title"/>
          </p:nvPr>
        </p:nvSpPr>
        <p:spPr>
          <a:xfrm>
            <a:off x="1074475" y="116632"/>
            <a:ext cx="6953910" cy="457200"/>
          </a:xfrm>
        </p:spPr>
        <p:txBody>
          <a:bodyPr/>
          <a:lstStyle/>
          <a:p>
            <a:r>
              <a:rPr lang="en-US" sz="2400" dirty="0"/>
              <a:t>Results - Modal calculation</a:t>
            </a:r>
          </a:p>
        </p:txBody>
      </p:sp>
      <p:sp>
        <p:nvSpPr>
          <p:cNvPr id="25" name="Élőláb helye 3">
            <a:extLst>
              <a:ext uri="{FF2B5EF4-FFF2-40B4-BE49-F238E27FC236}">
                <a16:creationId xmlns="" xmlns:a16="http://schemas.microsoft.com/office/drawing/2014/main" id="{688ED957-A87B-4967-98A0-AEC8B38B9997}"/>
              </a:ext>
            </a:extLst>
          </p:cNvPr>
          <p:cNvSpPr>
            <a:spLocks noGrp="1"/>
          </p:cNvSpPr>
          <p:nvPr>
            <p:ph type="ftr" sz="quarter" idx="10"/>
          </p:nvPr>
        </p:nvSpPr>
        <p:spPr>
          <a:xfrm>
            <a:off x="869379" y="6525344"/>
            <a:ext cx="8239125" cy="268287"/>
          </a:xfrm>
        </p:spPr>
        <p:txBody>
          <a:bodyPr/>
          <a:lstStyle/>
          <a:p>
            <a:pPr>
              <a:defRPr/>
            </a:pPr>
            <a:r>
              <a:rPr lang="hu-HU" dirty="0"/>
              <a:t>M. Tóth </a:t>
            </a:r>
            <a:r>
              <a:rPr lang="en-GB" dirty="0"/>
              <a:t>| </a:t>
            </a:r>
            <a:r>
              <a:rPr lang="hu-HU" dirty="0"/>
              <a:t>TM#17 </a:t>
            </a:r>
            <a:r>
              <a:rPr lang="en-GB" dirty="0"/>
              <a:t>| </a:t>
            </a:r>
            <a:r>
              <a:rPr lang="pl-PL" dirty="0"/>
              <a:t>05.07.2024 </a:t>
            </a:r>
            <a:r>
              <a:rPr lang="en-GB" dirty="0" smtClean="0"/>
              <a:t>| </a:t>
            </a:r>
            <a:r>
              <a:rPr lang="en-GB" dirty="0"/>
              <a:t>Page </a:t>
            </a:r>
            <a:fld id="{4F66EC46-2A95-4ACB-80B2-DCC2083C3903}" type="slidenum">
              <a:rPr lang="en-GB" smtClean="0"/>
              <a:pPr>
                <a:defRPr/>
              </a:pPr>
              <a:t>12</a:t>
            </a:fld>
            <a:endParaRPr lang="en-GB" dirty="0"/>
          </a:p>
        </p:txBody>
      </p:sp>
      <p:pic>
        <p:nvPicPr>
          <p:cNvPr id="3" name="Kép 2"/>
          <p:cNvPicPr>
            <a:picLocks noChangeAspect="1"/>
          </p:cNvPicPr>
          <p:nvPr/>
        </p:nvPicPr>
        <p:blipFill>
          <a:blip r:embed="rId3"/>
          <a:stretch>
            <a:fillRect/>
          </a:stretch>
        </p:blipFill>
        <p:spPr>
          <a:xfrm>
            <a:off x="27230" y="939131"/>
            <a:ext cx="1351767" cy="597720"/>
          </a:xfrm>
          <a:prstGeom prst="rect">
            <a:avLst/>
          </a:prstGeom>
        </p:spPr>
      </p:pic>
      <p:pic>
        <p:nvPicPr>
          <p:cNvPr id="4" name="Kép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5655" y="939373"/>
            <a:ext cx="2419688" cy="5220429"/>
          </a:xfrm>
          <a:prstGeom prst="rect">
            <a:avLst/>
          </a:prstGeom>
        </p:spPr>
      </p:pic>
      <p:pic>
        <p:nvPicPr>
          <p:cNvPr id="5" name="Kép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95935" y="939372"/>
            <a:ext cx="2419688" cy="5220429"/>
          </a:xfrm>
          <a:prstGeom prst="rect">
            <a:avLst/>
          </a:prstGeom>
        </p:spPr>
      </p:pic>
      <p:pic>
        <p:nvPicPr>
          <p:cNvPr id="6" name="Kép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44800" y="939616"/>
            <a:ext cx="2419688" cy="5220429"/>
          </a:xfrm>
          <a:prstGeom prst="rect">
            <a:avLst/>
          </a:prstGeom>
        </p:spPr>
      </p:pic>
    </p:spTree>
    <p:extLst>
      <p:ext uri="{BB962C8B-B14F-4D97-AF65-F5344CB8AC3E}">
        <p14:creationId xmlns:p14="http://schemas.microsoft.com/office/powerpoint/2010/main" val="4766977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 xmlns:a16="http://schemas.microsoft.com/office/drawing/2014/main" id="{574301C0-E9DC-47A4-973D-6987E05225AF}"/>
              </a:ext>
            </a:extLst>
          </p:cNvPr>
          <p:cNvSpPr>
            <a:spLocks noGrp="1"/>
          </p:cNvSpPr>
          <p:nvPr>
            <p:ph type="title"/>
          </p:nvPr>
        </p:nvSpPr>
        <p:spPr>
          <a:xfrm>
            <a:off x="1074475" y="116632"/>
            <a:ext cx="6953910" cy="457200"/>
          </a:xfrm>
        </p:spPr>
        <p:txBody>
          <a:bodyPr/>
          <a:lstStyle/>
          <a:p>
            <a:r>
              <a:rPr lang="en-US" sz="2400" dirty="0"/>
              <a:t>Results - Buckling calculation</a:t>
            </a:r>
          </a:p>
        </p:txBody>
      </p:sp>
      <p:sp>
        <p:nvSpPr>
          <p:cNvPr id="25" name="Élőláb helye 3">
            <a:extLst>
              <a:ext uri="{FF2B5EF4-FFF2-40B4-BE49-F238E27FC236}">
                <a16:creationId xmlns="" xmlns:a16="http://schemas.microsoft.com/office/drawing/2014/main" id="{688ED957-A87B-4967-98A0-AEC8B38B9997}"/>
              </a:ext>
            </a:extLst>
          </p:cNvPr>
          <p:cNvSpPr>
            <a:spLocks noGrp="1"/>
          </p:cNvSpPr>
          <p:nvPr>
            <p:ph type="ftr" sz="quarter" idx="10"/>
          </p:nvPr>
        </p:nvSpPr>
        <p:spPr>
          <a:xfrm>
            <a:off x="869379" y="6525344"/>
            <a:ext cx="8239125" cy="268287"/>
          </a:xfrm>
        </p:spPr>
        <p:txBody>
          <a:bodyPr/>
          <a:lstStyle/>
          <a:p>
            <a:pPr>
              <a:defRPr/>
            </a:pPr>
            <a:r>
              <a:rPr lang="hu-HU" dirty="0"/>
              <a:t>M. Tóth </a:t>
            </a:r>
            <a:r>
              <a:rPr lang="en-GB" dirty="0"/>
              <a:t>| </a:t>
            </a:r>
            <a:r>
              <a:rPr lang="hu-HU" dirty="0"/>
              <a:t>TM#17 </a:t>
            </a:r>
            <a:r>
              <a:rPr lang="en-GB" dirty="0"/>
              <a:t>| </a:t>
            </a:r>
            <a:r>
              <a:rPr lang="pl-PL" dirty="0"/>
              <a:t>05.07.2024 </a:t>
            </a:r>
            <a:r>
              <a:rPr lang="en-GB" dirty="0" smtClean="0"/>
              <a:t>| </a:t>
            </a:r>
            <a:r>
              <a:rPr lang="en-GB" dirty="0"/>
              <a:t>Page </a:t>
            </a:r>
            <a:fld id="{4F66EC46-2A95-4ACB-80B2-DCC2083C3903}" type="slidenum">
              <a:rPr lang="en-GB" smtClean="0"/>
              <a:pPr>
                <a:defRPr/>
              </a:pPr>
              <a:t>13</a:t>
            </a:fld>
            <a:endParaRPr lang="en-GB" dirty="0"/>
          </a:p>
        </p:txBody>
      </p:sp>
      <p:pic>
        <p:nvPicPr>
          <p:cNvPr id="3" name="Kép 2"/>
          <p:cNvPicPr>
            <a:picLocks noChangeAspect="1"/>
          </p:cNvPicPr>
          <p:nvPr/>
        </p:nvPicPr>
        <p:blipFill>
          <a:blip r:embed="rId3"/>
          <a:stretch>
            <a:fillRect/>
          </a:stretch>
        </p:blipFill>
        <p:spPr>
          <a:xfrm>
            <a:off x="3248998" y="797545"/>
            <a:ext cx="2646003" cy="5629136"/>
          </a:xfrm>
          <a:prstGeom prst="rect">
            <a:avLst/>
          </a:prstGeom>
        </p:spPr>
      </p:pic>
      <p:sp>
        <p:nvSpPr>
          <p:cNvPr id="5" name="Szövegdoboz 4"/>
          <p:cNvSpPr txBox="1"/>
          <p:nvPr/>
        </p:nvSpPr>
        <p:spPr>
          <a:xfrm>
            <a:off x="6113989" y="776897"/>
            <a:ext cx="3043548" cy="707886"/>
          </a:xfrm>
          <a:prstGeom prst="rect">
            <a:avLst/>
          </a:prstGeom>
          <a:noFill/>
        </p:spPr>
        <p:txBody>
          <a:bodyPr wrap="square" rtlCol="0">
            <a:spAutoFit/>
          </a:bodyPr>
          <a:lstStyle/>
          <a:p>
            <a:pPr algn="ctr"/>
            <a:r>
              <a:rPr lang="en-GB" sz="2000" b="1" dirty="0"/>
              <a:t>Deformation scale: </a:t>
            </a:r>
            <a:r>
              <a:rPr lang="en-GB" sz="2000" b="1" dirty="0" smtClean="0"/>
              <a:t>x</a:t>
            </a:r>
            <a:r>
              <a:rPr lang="hu-HU" sz="2000" b="1" dirty="0" smtClean="0"/>
              <a:t>300</a:t>
            </a:r>
          </a:p>
          <a:p>
            <a:pPr algn="ctr"/>
            <a:r>
              <a:rPr lang="en-US" sz="2000" b="1" dirty="0" smtClean="0"/>
              <a:t>Load Multiplier: 122.1</a:t>
            </a:r>
            <a:endParaRPr lang="en-US" sz="2000" b="1" dirty="0"/>
          </a:p>
        </p:txBody>
      </p:sp>
    </p:spTree>
    <p:extLst>
      <p:ext uri="{BB962C8B-B14F-4D97-AF65-F5344CB8AC3E}">
        <p14:creationId xmlns:p14="http://schemas.microsoft.com/office/powerpoint/2010/main" val="15937568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 xmlns:a16="http://schemas.microsoft.com/office/drawing/2014/main" id="{574301C0-E9DC-47A4-973D-6987E05225AF}"/>
              </a:ext>
            </a:extLst>
          </p:cNvPr>
          <p:cNvSpPr>
            <a:spLocks noGrp="1"/>
          </p:cNvSpPr>
          <p:nvPr>
            <p:ph type="title"/>
          </p:nvPr>
        </p:nvSpPr>
        <p:spPr>
          <a:xfrm>
            <a:off x="1074474" y="116632"/>
            <a:ext cx="7172275" cy="457200"/>
          </a:xfrm>
        </p:spPr>
        <p:txBody>
          <a:bodyPr/>
          <a:lstStyle/>
          <a:p>
            <a:r>
              <a:rPr lang="en-US" sz="2400" dirty="0"/>
              <a:t>Further development ideas</a:t>
            </a:r>
          </a:p>
        </p:txBody>
      </p:sp>
      <p:sp>
        <p:nvSpPr>
          <p:cNvPr id="17" name="Téglalap 16"/>
          <p:cNvSpPr/>
          <p:nvPr/>
        </p:nvSpPr>
        <p:spPr>
          <a:xfrm>
            <a:off x="72820" y="760636"/>
            <a:ext cx="8977108" cy="1477328"/>
          </a:xfrm>
          <a:prstGeom prst="rect">
            <a:avLst/>
          </a:prstGeom>
        </p:spPr>
        <p:txBody>
          <a:bodyPr wrap="square">
            <a:spAutoFit/>
          </a:bodyPr>
          <a:lstStyle/>
          <a:p>
            <a:pPr algn="just"/>
            <a:r>
              <a:rPr lang="en-US" b="1" u="sng" dirty="0" smtClean="0"/>
              <a:t>Further developments could be</a:t>
            </a:r>
            <a:r>
              <a:rPr lang="hu-HU" b="1" u="sng" dirty="0" smtClean="0"/>
              <a:t>:</a:t>
            </a:r>
            <a:endParaRPr lang="en-US" b="1" u="sng" dirty="0" smtClean="0"/>
          </a:p>
          <a:p>
            <a:pPr marL="285750" indent="-285750" algn="just">
              <a:buFont typeface="Wingdings" panose="05000000000000000000" pitchFamily="2" charset="2"/>
              <a:buChar char="Ø"/>
            </a:pPr>
            <a:r>
              <a:rPr lang="en-US" dirty="0"/>
              <a:t>Taking into account the </a:t>
            </a:r>
            <a:r>
              <a:rPr lang="en-US" b="1" dirty="0"/>
              <a:t>new building and piping layout</a:t>
            </a:r>
          </a:p>
          <a:p>
            <a:pPr marL="285750" indent="-285750" algn="just">
              <a:buFont typeface="Wingdings" panose="05000000000000000000" pitchFamily="2" charset="2"/>
              <a:buChar char="Ø"/>
            </a:pPr>
            <a:r>
              <a:rPr lang="en-US" dirty="0"/>
              <a:t>Detailed design and </a:t>
            </a:r>
            <a:r>
              <a:rPr lang="en-US" b="1" dirty="0"/>
              <a:t>optimization</a:t>
            </a:r>
            <a:r>
              <a:rPr lang="en-US" dirty="0"/>
              <a:t> of the components</a:t>
            </a:r>
          </a:p>
          <a:p>
            <a:pPr marL="285750" indent="-285750" algn="just">
              <a:buFont typeface="Wingdings" panose="05000000000000000000" pitchFamily="2" charset="2"/>
              <a:buChar char="Ø"/>
            </a:pPr>
            <a:r>
              <a:rPr lang="en-US" dirty="0" smtClean="0"/>
              <a:t>Taking into account the </a:t>
            </a:r>
            <a:r>
              <a:rPr lang="en-US" b="1" dirty="0" smtClean="0"/>
              <a:t>bolting and the sealing</a:t>
            </a:r>
            <a:endParaRPr lang="hu-HU" b="1" dirty="0" smtClean="0"/>
          </a:p>
          <a:p>
            <a:pPr marL="285750" indent="-285750" algn="just">
              <a:buFont typeface="Wingdings" panose="05000000000000000000" pitchFamily="2" charset="2"/>
              <a:buChar char="Ø"/>
            </a:pPr>
            <a:r>
              <a:rPr lang="en-US" b="1" dirty="0" smtClean="0"/>
              <a:t>Pipe guide</a:t>
            </a:r>
            <a:endParaRPr lang="en-US" b="1" dirty="0"/>
          </a:p>
        </p:txBody>
      </p:sp>
      <p:sp>
        <p:nvSpPr>
          <p:cNvPr id="8" name="Élőláb helye 3">
            <a:extLst>
              <a:ext uri="{FF2B5EF4-FFF2-40B4-BE49-F238E27FC236}">
                <a16:creationId xmlns="" xmlns:a16="http://schemas.microsoft.com/office/drawing/2014/main" id="{688ED957-A87B-4967-98A0-AEC8B38B9997}"/>
              </a:ext>
            </a:extLst>
          </p:cNvPr>
          <p:cNvSpPr>
            <a:spLocks noGrp="1"/>
          </p:cNvSpPr>
          <p:nvPr>
            <p:ph type="ftr" sz="quarter" idx="10"/>
          </p:nvPr>
        </p:nvSpPr>
        <p:spPr>
          <a:xfrm>
            <a:off x="869379" y="6525344"/>
            <a:ext cx="8239125" cy="268287"/>
          </a:xfrm>
        </p:spPr>
        <p:txBody>
          <a:bodyPr/>
          <a:lstStyle/>
          <a:p>
            <a:pPr>
              <a:defRPr/>
            </a:pPr>
            <a:r>
              <a:rPr lang="hu-HU" dirty="0"/>
              <a:t>M. Tóth </a:t>
            </a:r>
            <a:r>
              <a:rPr lang="en-GB" dirty="0"/>
              <a:t>| </a:t>
            </a:r>
            <a:r>
              <a:rPr lang="hu-HU" dirty="0"/>
              <a:t>TM#17 </a:t>
            </a:r>
            <a:r>
              <a:rPr lang="en-GB" dirty="0"/>
              <a:t>| </a:t>
            </a:r>
            <a:r>
              <a:rPr lang="pl-PL" dirty="0"/>
              <a:t>05.07.2024 </a:t>
            </a:r>
            <a:r>
              <a:rPr lang="en-GB" dirty="0" smtClean="0"/>
              <a:t>| </a:t>
            </a:r>
            <a:r>
              <a:rPr lang="en-GB" dirty="0"/>
              <a:t>Page </a:t>
            </a:r>
            <a:fld id="{4F66EC46-2A95-4ACB-80B2-DCC2083C3903}" type="slidenum">
              <a:rPr lang="en-GB" smtClean="0"/>
              <a:pPr>
                <a:defRPr/>
              </a:pPr>
              <a:t>14</a:t>
            </a:fld>
            <a:endParaRPr lang="en-GB" dirty="0"/>
          </a:p>
        </p:txBody>
      </p:sp>
      <p:pic>
        <p:nvPicPr>
          <p:cNvPr id="3" name="Kép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3212976"/>
            <a:ext cx="4005261" cy="3097527"/>
          </a:xfrm>
          <a:prstGeom prst="rect">
            <a:avLst/>
          </a:prstGeom>
        </p:spPr>
      </p:pic>
      <p:pic>
        <p:nvPicPr>
          <p:cNvPr id="5" name="Kép 4"/>
          <p:cNvPicPr>
            <a:picLocks noChangeAspect="1"/>
          </p:cNvPicPr>
          <p:nvPr/>
        </p:nvPicPr>
        <p:blipFill>
          <a:blip r:embed="rId4"/>
          <a:stretch>
            <a:fillRect/>
          </a:stretch>
        </p:blipFill>
        <p:spPr>
          <a:xfrm>
            <a:off x="4334866" y="3845382"/>
            <a:ext cx="2305982" cy="1715193"/>
          </a:xfrm>
          <a:prstGeom prst="rect">
            <a:avLst/>
          </a:prstGeom>
        </p:spPr>
      </p:pic>
      <p:pic>
        <p:nvPicPr>
          <p:cNvPr id="9" name="Kép 8"/>
          <p:cNvPicPr>
            <a:picLocks noChangeAspect="1"/>
          </p:cNvPicPr>
          <p:nvPr/>
        </p:nvPicPr>
        <p:blipFill>
          <a:blip r:embed="rId5"/>
          <a:stretch>
            <a:fillRect/>
          </a:stretch>
        </p:blipFill>
        <p:spPr>
          <a:xfrm>
            <a:off x="6685957" y="3845382"/>
            <a:ext cx="2296453" cy="1715193"/>
          </a:xfrm>
          <a:prstGeom prst="rect">
            <a:avLst/>
          </a:prstGeom>
        </p:spPr>
      </p:pic>
    </p:spTree>
    <p:extLst>
      <p:ext uri="{BB962C8B-B14F-4D97-AF65-F5344CB8AC3E}">
        <p14:creationId xmlns:p14="http://schemas.microsoft.com/office/powerpoint/2010/main" val="24098361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zövegdoboz 6">
            <a:extLst>
              <a:ext uri="{FF2B5EF4-FFF2-40B4-BE49-F238E27FC236}">
                <a16:creationId xmlns="" xmlns:a16="http://schemas.microsoft.com/office/drawing/2014/main" id="{B8FDD6A2-31F6-4F23-80FB-69E75D06B7BC}"/>
              </a:ext>
            </a:extLst>
          </p:cNvPr>
          <p:cNvSpPr txBox="1"/>
          <p:nvPr/>
        </p:nvSpPr>
        <p:spPr>
          <a:xfrm>
            <a:off x="1475656" y="2492896"/>
            <a:ext cx="6200775" cy="1569660"/>
          </a:xfrm>
          <a:prstGeom prst="rect">
            <a:avLst/>
          </a:prstGeom>
          <a:noFill/>
        </p:spPr>
        <p:txBody>
          <a:bodyPr wrap="square" rtlCol="0">
            <a:spAutoFit/>
          </a:bodyPr>
          <a:lstStyle/>
          <a:p>
            <a:pPr algn="ctr"/>
            <a:r>
              <a:rPr lang="en-GB" sz="4800" b="1" dirty="0" smtClean="0"/>
              <a:t>Thank you for your attention!</a:t>
            </a:r>
            <a:endParaRPr lang="en-GB" sz="4800" b="1" dirty="0"/>
          </a:p>
        </p:txBody>
      </p:sp>
    </p:spTree>
    <p:extLst>
      <p:ext uri="{BB962C8B-B14F-4D97-AF65-F5344CB8AC3E}">
        <p14:creationId xmlns:p14="http://schemas.microsoft.com/office/powerpoint/2010/main" val="18493837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 xmlns:a16="http://schemas.microsoft.com/office/drawing/2014/main" id="{574301C0-E9DC-47A4-973D-6987E05225AF}"/>
              </a:ext>
            </a:extLst>
          </p:cNvPr>
          <p:cNvSpPr>
            <a:spLocks noGrp="1"/>
          </p:cNvSpPr>
          <p:nvPr>
            <p:ph type="title"/>
          </p:nvPr>
        </p:nvSpPr>
        <p:spPr>
          <a:xfrm>
            <a:off x="1074474" y="116632"/>
            <a:ext cx="7172275" cy="457200"/>
          </a:xfrm>
        </p:spPr>
        <p:txBody>
          <a:bodyPr/>
          <a:lstStyle/>
          <a:p>
            <a:r>
              <a:rPr lang="en-US" sz="2400" dirty="0" smtClean="0"/>
              <a:t>Task definition</a:t>
            </a:r>
            <a:endParaRPr lang="en-US" sz="2400" dirty="0"/>
          </a:p>
        </p:txBody>
      </p:sp>
      <p:sp>
        <p:nvSpPr>
          <p:cNvPr id="30" name="Élőláb helye 3">
            <a:extLst>
              <a:ext uri="{FF2B5EF4-FFF2-40B4-BE49-F238E27FC236}">
                <a16:creationId xmlns="" xmlns:a16="http://schemas.microsoft.com/office/drawing/2014/main" id="{688ED957-A87B-4967-98A0-AEC8B38B9997}"/>
              </a:ext>
            </a:extLst>
          </p:cNvPr>
          <p:cNvSpPr>
            <a:spLocks noGrp="1"/>
          </p:cNvSpPr>
          <p:nvPr>
            <p:ph type="ftr" sz="quarter" idx="10"/>
          </p:nvPr>
        </p:nvSpPr>
        <p:spPr>
          <a:xfrm>
            <a:off x="869379" y="6525344"/>
            <a:ext cx="8239125" cy="268287"/>
          </a:xfrm>
        </p:spPr>
        <p:txBody>
          <a:bodyPr/>
          <a:lstStyle/>
          <a:p>
            <a:pPr>
              <a:defRPr/>
            </a:pPr>
            <a:r>
              <a:rPr lang="hu-HU" dirty="0"/>
              <a:t>M. Tóth </a:t>
            </a:r>
            <a:r>
              <a:rPr lang="en-GB" dirty="0"/>
              <a:t>| </a:t>
            </a:r>
            <a:r>
              <a:rPr lang="hu-HU" dirty="0"/>
              <a:t>TM#17 </a:t>
            </a:r>
            <a:r>
              <a:rPr lang="en-GB" dirty="0"/>
              <a:t>| </a:t>
            </a:r>
            <a:r>
              <a:rPr lang="pl-PL" dirty="0"/>
              <a:t>05.07.2024 </a:t>
            </a:r>
            <a:r>
              <a:rPr lang="en-GB" dirty="0" smtClean="0"/>
              <a:t>| </a:t>
            </a:r>
            <a:r>
              <a:rPr lang="en-GB" dirty="0"/>
              <a:t>Page </a:t>
            </a:r>
            <a:fld id="{4F66EC46-2A95-4ACB-80B2-DCC2083C3903}" type="slidenum">
              <a:rPr lang="en-GB" smtClean="0"/>
              <a:pPr>
                <a:defRPr/>
              </a:pPr>
              <a:t>2</a:t>
            </a:fld>
            <a:endParaRPr lang="en-GB" dirty="0"/>
          </a:p>
        </p:txBody>
      </p:sp>
      <p:sp>
        <p:nvSpPr>
          <p:cNvPr id="3" name="Téglalap 2"/>
          <p:cNvSpPr/>
          <p:nvPr/>
        </p:nvSpPr>
        <p:spPr>
          <a:xfrm>
            <a:off x="112140" y="764704"/>
            <a:ext cx="8924356" cy="1200329"/>
          </a:xfrm>
          <a:prstGeom prst="rect">
            <a:avLst/>
          </a:prstGeom>
        </p:spPr>
        <p:txBody>
          <a:bodyPr wrap="square">
            <a:spAutoFit/>
          </a:bodyPr>
          <a:lstStyle/>
          <a:p>
            <a:pPr algn="just"/>
            <a:r>
              <a:rPr lang="en-US" b="1" u="sng" dirty="0"/>
              <a:t>Task description</a:t>
            </a:r>
            <a:r>
              <a:rPr lang="en-US" b="1" u="sng" dirty="0" smtClean="0"/>
              <a:t>:</a:t>
            </a:r>
            <a:endParaRPr lang="en-US" dirty="0" smtClean="0"/>
          </a:p>
          <a:p>
            <a:pPr marL="342900" indent="-342900" algn="just">
              <a:buFont typeface="Arial" panose="020B0604020202020204" pitchFamily="34" charset="0"/>
              <a:buChar char="•"/>
            </a:pPr>
            <a:r>
              <a:rPr lang="en-US" dirty="0"/>
              <a:t>The aim of the task is to prepare some calculations on the previously proposed alternative design of the TLIC, with the Finite Element Analysis (FEA) method, in order to find out whether the design change is feasible at all.</a:t>
            </a:r>
          </a:p>
        </p:txBody>
      </p:sp>
      <p:sp>
        <p:nvSpPr>
          <p:cNvPr id="5" name="Szövegdoboz 4"/>
          <p:cNvSpPr txBox="1"/>
          <p:nvPr/>
        </p:nvSpPr>
        <p:spPr>
          <a:xfrm>
            <a:off x="581787" y="2155905"/>
            <a:ext cx="2551481" cy="400110"/>
          </a:xfrm>
          <a:prstGeom prst="rect">
            <a:avLst/>
          </a:prstGeom>
          <a:noFill/>
        </p:spPr>
        <p:txBody>
          <a:bodyPr wrap="square" rtlCol="0">
            <a:spAutoFit/>
          </a:bodyPr>
          <a:lstStyle/>
          <a:p>
            <a:pPr algn="ctr"/>
            <a:r>
              <a:rPr lang="en-GB" sz="2000" b="1" dirty="0"/>
              <a:t>Current design of TLIC</a:t>
            </a:r>
          </a:p>
        </p:txBody>
      </p:sp>
      <p:pic>
        <p:nvPicPr>
          <p:cNvPr id="6" name="Kép 5"/>
          <p:cNvPicPr>
            <a:picLocks noChangeAspect="1"/>
          </p:cNvPicPr>
          <p:nvPr/>
        </p:nvPicPr>
        <p:blipFill>
          <a:blip r:embed="rId3"/>
          <a:stretch>
            <a:fillRect/>
          </a:stretch>
        </p:blipFill>
        <p:spPr>
          <a:xfrm>
            <a:off x="57528" y="2814715"/>
            <a:ext cx="3600000" cy="3978344"/>
          </a:xfrm>
          <a:prstGeom prst="rect">
            <a:avLst/>
          </a:prstGeom>
          <a:ln>
            <a:solidFill>
              <a:schemeClr val="tx1"/>
            </a:solidFill>
          </a:ln>
        </p:spPr>
      </p:pic>
      <p:pic>
        <p:nvPicPr>
          <p:cNvPr id="7" name="Kép 6"/>
          <p:cNvPicPr>
            <a:picLocks noChangeAspect="1"/>
          </p:cNvPicPr>
          <p:nvPr/>
        </p:nvPicPr>
        <p:blipFill>
          <a:blip r:embed="rId4"/>
          <a:stretch>
            <a:fillRect/>
          </a:stretch>
        </p:blipFill>
        <p:spPr>
          <a:xfrm>
            <a:off x="3737962" y="2814715"/>
            <a:ext cx="2831344" cy="1767392"/>
          </a:xfrm>
          <a:prstGeom prst="rect">
            <a:avLst/>
          </a:prstGeom>
          <a:ln>
            <a:solidFill>
              <a:schemeClr val="tx1"/>
            </a:solidFill>
          </a:ln>
        </p:spPr>
      </p:pic>
      <p:pic>
        <p:nvPicPr>
          <p:cNvPr id="8" name="Kép 7"/>
          <p:cNvPicPr>
            <a:picLocks noChangeAspect="1"/>
          </p:cNvPicPr>
          <p:nvPr/>
        </p:nvPicPr>
        <p:blipFill>
          <a:blip r:embed="rId5"/>
          <a:stretch>
            <a:fillRect/>
          </a:stretch>
        </p:blipFill>
        <p:spPr>
          <a:xfrm>
            <a:off x="6649740" y="2814715"/>
            <a:ext cx="2386755" cy="3410548"/>
          </a:xfrm>
          <a:prstGeom prst="rect">
            <a:avLst/>
          </a:prstGeom>
          <a:ln>
            <a:solidFill>
              <a:schemeClr val="tx1"/>
            </a:solidFill>
          </a:ln>
        </p:spPr>
      </p:pic>
      <p:sp>
        <p:nvSpPr>
          <p:cNvPr id="9" name="Szövegdoboz 8"/>
          <p:cNvSpPr txBox="1"/>
          <p:nvPr/>
        </p:nvSpPr>
        <p:spPr>
          <a:xfrm>
            <a:off x="4660611" y="2155905"/>
            <a:ext cx="3622431" cy="400110"/>
          </a:xfrm>
          <a:prstGeom prst="rect">
            <a:avLst/>
          </a:prstGeom>
          <a:noFill/>
        </p:spPr>
        <p:txBody>
          <a:bodyPr wrap="square" rtlCol="0">
            <a:spAutoFit/>
          </a:bodyPr>
          <a:lstStyle/>
          <a:p>
            <a:pPr algn="ctr"/>
            <a:r>
              <a:rPr lang="en-GB" sz="2000" b="1" dirty="0"/>
              <a:t>Conical alternative design</a:t>
            </a:r>
          </a:p>
        </p:txBody>
      </p:sp>
      <p:pic>
        <p:nvPicPr>
          <p:cNvPr id="10" name="Kép 9"/>
          <p:cNvPicPr>
            <a:picLocks noChangeAspect="1"/>
          </p:cNvPicPr>
          <p:nvPr/>
        </p:nvPicPr>
        <p:blipFill>
          <a:blip r:embed="rId6"/>
          <a:stretch>
            <a:fillRect/>
          </a:stretch>
        </p:blipFill>
        <p:spPr>
          <a:xfrm>
            <a:off x="5288519" y="4715761"/>
            <a:ext cx="1280787" cy="1944216"/>
          </a:xfrm>
          <a:prstGeom prst="rect">
            <a:avLst/>
          </a:prstGeom>
          <a:ln w="25400">
            <a:solidFill>
              <a:schemeClr val="tx1"/>
            </a:solidFill>
          </a:ln>
        </p:spPr>
      </p:pic>
    </p:spTree>
    <p:extLst>
      <p:ext uri="{BB962C8B-B14F-4D97-AF65-F5344CB8AC3E}">
        <p14:creationId xmlns:p14="http://schemas.microsoft.com/office/powerpoint/2010/main" val="11000145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 xmlns:a16="http://schemas.microsoft.com/office/drawing/2014/main" id="{574301C0-E9DC-47A4-973D-6987E05225AF}"/>
              </a:ext>
            </a:extLst>
          </p:cNvPr>
          <p:cNvSpPr>
            <a:spLocks noGrp="1"/>
          </p:cNvSpPr>
          <p:nvPr>
            <p:ph type="title"/>
          </p:nvPr>
        </p:nvSpPr>
        <p:spPr>
          <a:xfrm>
            <a:off x="1074474" y="116632"/>
            <a:ext cx="7172275" cy="457200"/>
          </a:xfrm>
        </p:spPr>
        <p:txBody>
          <a:bodyPr/>
          <a:lstStyle/>
          <a:p>
            <a:r>
              <a:rPr lang="en-US" sz="2400" dirty="0"/>
              <a:t>Design modifications</a:t>
            </a:r>
          </a:p>
        </p:txBody>
      </p:sp>
      <p:pic>
        <p:nvPicPr>
          <p:cNvPr id="4" name="Kép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1244558"/>
            <a:ext cx="1800200" cy="4920548"/>
          </a:xfrm>
          <a:prstGeom prst="rect">
            <a:avLst/>
          </a:prstGeom>
        </p:spPr>
      </p:pic>
      <p:sp>
        <p:nvSpPr>
          <p:cNvPr id="7" name="Élőláb helye 3">
            <a:extLst>
              <a:ext uri="{FF2B5EF4-FFF2-40B4-BE49-F238E27FC236}">
                <a16:creationId xmlns="" xmlns:a16="http://schemas.microsoft.com/office/drawing/2014/main" id="{688ED957-A87B-4967-98A0-AEC8B38B9997}"/>
              </a:ext>
            </a:extLst>
          </p:cNvPr>
          <p:cNvSpPr>
            <a:spLocks noGrp="1"/>
          </p:cNvSpPr>
          <p:nvPr>
            <p:ph type="ftr" sz="quarter" idx="10"/>
          </p:nvPr>
        </p:nvSpPr>
        <p:spPr>
          <a:xfrm>
            <a:off x="869379" y="6525344"/>
            <a:ext cx="8239125" cy="268287"/>
          </a:xfrm>
        </p:spPr>
        <p:txBody>
          <a:bodyPr/>
          <a:lstStyle/>
          <a:p>
            <a:pPr>
              <a:defRPr/>
            </a:pPr>
            <a:r>
              <a:rPr lang="hu-HU" dirty="0" smtClean="0"/>
              <a:t>M. Tóth </a:t>
            </a:r>
            <a:r>
              <a:rPr lang="en-GB" dirty="0"/>
              <a:t>| </a:t>
            </a:r>
            <a:r>
              <a:rPr lang="hu-HU" dirty="0" smtClean="0"/>
              <a:t>TM#17 </a:t>
            </a:r>
            <a:r>
              <a:rPr lang="en-GB" dirty="0" smtClean="0"/>
              <a:t>| </a:t>
            </a:r>
            <a:r>
              <a:rPr lang="pl-PL" dirty="0" smtClean="0"/>
              <a:t>05.07.2024 </a:t>
            </a:r>
            <a:r>
              <a:rPr lang="en-GB" dirty="0"/>
              <a:t>| Page </a:t>
            </a:r>
            <a:fld id="{4F66EC46-2A95-4ACB-80B2-DCC2083C3903}" type="slidenum">
              <a:rPr lang="en-GB" smtClean="0"/>
              <a:pPr>
                <a:defRPr/>
              </a:pPr>
              <a:t>3</a:t>
            </a:fld>
            <a:endParaRPr lang="en-GB" dirty="0"/>
          </a:p>
        </p:txBody>
      </p:sp>
      <p:sp>
        <p:nvSpPr>
          <p:cNvPr id="10" name="Szövegdoboz 9"/>
          <p:cNvSpPr txBox="1"/>
          <p:nvPr/>
        </p:nvSpPr>
        <p:spPr>
          <a:xfrm>
            <a:off x="4499993" y="709140"/>
            <a:ext cx="3043548" cy="400110"/>
          </a:xfrm>
          <a:prstGeom prst="rect">
            <a:avLst/>
          </a:prstGeom>
          <a:noFill/>
        </p:spPr>
        <p:txBody>
          <a:bodyPr wrap="square" rtlCol="0">
            <a:spAutoFit/>
          </a:bodyPr>
          <a:lstStyle/>
          <a:p>
            <a:pPr algn="ctr"/>
            <a:r>
              <a:rPr lang="en-GB" sz="2000" b="1" dirty="0"/>
              <a:t>Current alternative design</a:t>
            </a:r>
          </a:p>
        </p:txBody>
      </p:sp>
      <p:sp>
        <p:nvSpPr>
          <p:cNvPr id="11" name="Szövegdoboz 10"/>
          <p:cNvSpPr txBox="1"/>
          <p:nvPr/>
        </p:nvSpPr>
        <p:spPr>
          <a:xfrm>
            <a:off x="698682" y="780354"/>
            <a:ext cx="1049891" cy="400110"/>
          </a:xfrm>
          <a:prstGeom prst="rect">
            <a:avLst/>
          </a:prstGeom>
          <a:noFill/>
        </p:spPr>
        <p:txBody>
          <a:bodyPr wrap="square" rtlCol="0">
            <a:spAutoFit/>
          </a:bodyPr>
          <a:lstStyle/>
          <a:p>
            <a:pPr algn="ctr"/>
            <a:r>
              <a:rPr lang="hu-HU" sz="2000" b="1" dirty="0" smtClean="0"/>
              <a:t>2023</a:t>
            </a:r>
            <a:endParaRPr lang="en-GB" sz="2000" b="1" dirty="0"/>
          </a:p>
        </p:txBody>
      </p:sp>
      <p:pic>
        <p:nvPicPr>
          <p:cNvPr id="6" name="Kép 5"/>
          <p:cNvPicPr>
            <a:picLocks noChangeAspect="1"/>
          </p:cNvPicPr>
          <p:nvPr/>
        </p:nvPicPr>
        <p:blipFill>
          <a:blip r:embed="rId4"/>
          <a:stretch>
            <a:fillRect/>
          </a:stretch>
        </p:blipFill>
        <p:spPr>
          <a:xfrm>
            <a:off x="5592178" y="1305952"/>
            <a:ext cx="2550198" cy="2250755"/>
          </a:xfrm>
          <a:prstGeom prst="rect">
            <a:avLst/>
          </a:prstGeom>
        </p:spPr>
      </p:pic>
      <p:pic>
        <p:nvPicPr>
          <p:cNvPr id="12" name="Kép 11"/>
          <p:cNvPicPr>
            <a:picLocks noChangeAspect="1"/>
          </p:cNvPicPr>
          <p:nvPr/>
        </p:nvPicPr>
        <p:blipFill>
          <a:blip r:embed="rId5"/>
          <a:stretch>
            <a:fillRect/>
          </a:stretch>
        </p:blipFill>
        <p:spPr>
          <a:xfrm>
            <a:off x="3347358" y="1244558"/>
            <a:ext cx="1995820" cy="4919274"/>
          </a:xfrm>
          <a:prstGeom prst="rect">
            <a:avLst/>
          </a:prstGeom>
        </p:spPr>
      </p:pic>
      <p:pic>
        <p:nvPicPr>
          <p:cNvPr id="13" name="Kép 12"/>
          <p:cNvPicPr>
            <a:picLocks noChangeAspect="1"/>
          </p:cNvPicPr>
          <p:nvPr/>
        </p:nvPicPr>
        <p:blipFill>
          <a:blip r:embed="rId6"/>
          <a:stretch>
            <a:fillRect/>
          </a:stretch>
        </p:blipFill>
        <p:spPr>
          <a:xfrm>
            <a:off x="5592177" y="3609220"/>
            <a:ext cx="2566401" cy="2387825"/>
          </a:xfrm>
          <a:prstGeom prst="rect">
            <a:avLst/>
          </a:prstGeom>
        </p:spPr>
      </p:pic>
    </p:spTree>
    <p:extLst>
      <p:ext uri="{BB962C8B-B14F-4D97-AF65-F5344CB8AC3E}">
        <p14:creationId xmlns:p14="http://schemas.microsoft.com/office/powerpoint/2010/main" val="32271724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 xmlns:a16="http://schemas.microsoft.com/office/drawing/2014/main" id="{574301C0-E9DC-47A4-973D-6987E05225AF}"/>
              </a:ext>
            </a:extLst>
          </p:cNvPr>
          <p:cNvSpPr>
            <a:spLocks noGrp="1"/>
          </p:cNvSpPr>
          <p:nvPr>
            <p:ph type="title"/>
          </p:nvPr>
        </p:nvSpPr>
        <p:spPr>
          <a:xfrm>
            <a:off x="1074474" y="116632"/>
            <a:ext cx="7172275" cy="457200"/>
          </a:xfrm>
        </p:spPr>
        <p:txBody>
          <a:bodyPr/>
          <a:lstStyle/>
          <a:p>
            <a:r>
              <a:rPr lang="en-US" sz="2400" dirty="0"/>
              <a:t>Design modifications</a:t>
            </a:r>
          </a:p>
        </p:txBody>
      </p:sp>
      <p:sp>
        <p:nvSpPr>
          <p:cNvPr id="7" name="Élőláb helye 3">
            <a:extLst>
              <a:ext uri="{FF2B5EF4-FFF2-40B4-BE49-F238E27FC236}">
                <a16:creationId xmlns="" xmlns:a16="http://schemas.microsoft.com/office/drawing/2014/main" id="{688ED957-A87B-4967-98A0-AEC8B38B9997}"/>
              </a:ext>
            </a:extLst>
          </p:cNvPr>
          <p:cNvSpPr>
            <a:spLocks noGrp="1"/>
          </p:cNvSpPr>
          <p:nvPr>
            <p:ph type="ftr" sz="quarter" idx="10"/>
          </p:nvPr>
        </p:nvSpPr>
        <p:spPr>
          <a:xfrm>
            <a:off x="869379" y="6525344"/>
            <a:ext cx="8239125" cy="268287"/>
          </a:xfrm>
        </p:spPr>
        <p:txBody>
          <a:bodyPr/>
          <a:lstStyle/>
          <a:p>
            <a:pPr>
              <a:defRPr/>
            </a:pPr>
            <a:r>
              <a:rPr lang="hu-HU" dirty="0" smtClean="0"/>
              <a:t>M. Tóth </a:t>
            </a:r>
            <a:r>
              <a:rPr lang="en-GB" dirty="0"/>
              <a:t>| </a:t>
            </a:r>
            <a:r>
              <a:rPr lang="hu-HU" dirty="0" smtClean="0"/>
              <a:t>TM#17 </a:t>
            </a:r>
            <a:r>
              <a:rPr lang="en-GB" dirty="0" smtClean="0"/>
              <a:t>| </a:t>
            </a:r>
            <a:r>
              <a:rPr lang="pl-PL" dirty="0" smtClean="0"/>
              <a:t>05.07.2024 </a:t>
            </a:r>
            <a:r>
              <a:rPr lang="en-GB" dirty="0"/>
              <a:t>| Page </a:t>
            </a:r>
            <a:fld id="{4F66EC46-2A95-4ACB-80B2-DCC2083C3903}" type="slidenum">
              <a:rPr lang="en-GB" smtClean="0"/>
              <a:pPr>
                <a:defRPr/>
              </a:pPr>
              <a:t>4</a:t>
            </a:fld>
            <a:endParaRPr lang="en-GB" dirty="0"/>
          </a:p>
        </p:txBody>
      </p:sp>
      <p:pic>
        <p:nvPicPr>
          <p:cNvPr id="3" name="Kép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522792"/>
            <a:ext cx="4320000" cy="4053592"/>
          </a:xfrm>
          <a:prstGeom prst="rect">
            <a:avLst/>
          </a:prstGeom>
        </p:spPr>
      </p:pic>
      <p:pic>
        <p:nvPicPr>
          <p:cNvPr id="12" name="Kép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008" y="1522792"/>
            <a:ext cx="4320000" cy="4053591"/>
          </a:xfrm>
          <a:prstGeom prst="rect">
            <a:avLst/>
          </a:prstGeom>
        </p:spPr>
      </p:pic>
      <p:sp>
        <p:nvSpPr>
          <p:cNvPr id="13" name="Szövegdoboz 12"/>
          <p:cNvSpPr txBox="1"/>
          <p:nvPr/>
        </p:nvSpPr>
        <p:spPr>
          <a:xfrm>
            <a:off x="889746" y="1052736"/>
            <a:ext cx="3043548" cy="400110"/>
          </a:xfrm>
          <a:prstGeom prst="rect">
            <a:avLst/>
          </a:prstGeom>
          <a:noFill/>
        </p:spPr>
        <p:txBody>
          <a:bodyPr wrap="square" rtlCol="0">
            <a:spAutoFit/>
          </a:bodyPr>
          <a:lstStyle/>
          <a:p>
            <a:pPr algn="ctr"/>
            <a:r>
              <a:rPr lang="en-GB" sz="2000" b="1" dirty="0"/>
              <a:t>Current </a:t>
            </a:r>
            <a:r>
              <a:rPr lang="en-GB" sz="2000" b="1" dirty="0" smtClean="0"/>
              <a:t>design</a:t>
            </a:r>
            <a:endParaRPr lang="en-GB" sz="2000" b="1" dirty="0"/>
          </a:p>
        </p:txBody>
      </p:sp>
      <p:sp>
        <p:nvSpPr>
          <p:cNvPr id="14" name="Szövegdoboz 13"/>
          <p:cNvSpPr txBox="1"/>
          <p:nvPr/>
        </p:nvSpPr>
        <p:spPr>
          <a:xfrm>
            <a:off x="5282234" y="1052736"/>
            <a:ext cx="3043548" cy="400110"/>
          </a:xfrm>
          <a:prstGeom prst="rect">
            <a:avLst/>
          </a:prstGeom>
          <a:noFill/>
        </p:spPr>
        <p:txBody>
          <a:bodyPr wrap="square" rtlCol="0">
            <a:spAutoFit/>
          </a:bodyPr>
          <a:lstStyle/>
          <a:p>
            <a:pPr algn="ctr"/>
            <a:r>
              <a:rPr lang="en-GB" sz="2000" b="1" dirty="0"/>
              <a:t>Alternative design</a:t>
            </a:r>
          </a:p>
        </p:txBody>
      </p:sp>
      <p:cxnSp>
        <p:nvCxnSpPr>
          <p:cNvPr id="6" name="Egyenes összekötő nyíllal 5"/>
          <p:cNvCxnSpPr/>
          <p:nvPr/>
        </p:nvCxnSpPr>
        <p:spPr>
          <a:xfrm>
            <a:off x="5580112" y="3429000"/>
            <a:ext cx="648072"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Egyenes összekötő nyíllal 14"/>
          <p:cNvCxnSpPr/>
          <p:nvPr/>
        </p:nvCxnSpPr>
        <p:spPr>
          <a:xfrm>
            <a:off x="6444208" y="2780928"/>
            <a:ext cx="0" cy="504056"/>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Téglalap 16"/>
          <p:cNvSpPr/>
          <p:nvPr/>
        </p:nvSpPr>
        <p:spPr>
          <a:xfrm>
            <a:off x="5728524" y="3451687"/>
            <a:ext cx="1075484" cy="307777"/>
          </a:xfrm>
          <a:prstGeom prst="rect">
            <a:avLst/>
          </a:prstGeom>
        </p:spPr>
        <p:txBody>
          <a:bodyPr wrap="square">
            <a:spAutoFit/>
          </a:bodyPr>
          <a:lstStyle/>
          <a:p>
            <a:pPr algn="ctr"/>
            <a:r>
              <a:rPr lang="hu-HU" sz="1400" b="1" dirty="0" smtClean="0"/>
              <a:t>1100 mm</a:t>
            </a:r>
            <a:endParaRPr lang="en-US" sz="1400" b="1" dirty="0"/>
          </a:p>
        </p:txBody>
      </p:sp>
      <p:sp>
        <p:nvSpPr>
          <p:cNvPr id="18" name="Téglalap 17"/>
          <p:cNvSpPr/>
          <p:nvPr/>
        </p:nvSpPr>
        <p:spPr>
          <a:xfrm>
            <a:off x="6372200" y="2879067"/>
            <a:ext cx="1075484" cy="307777"/>
          </a:xfrm>
          <a:prstGeom prst="rect">
            <a:avLst/>
          </a:prstGeom>
        </p:spPr>
        <p:txBody>
          <a:bodyPr wrap="square">
            <a:spAutoFit/>
          </a:bodyPr>
          <a:lstStyle/>
          <a:p>
            <a:pPr algn="ctr"/>
            <a:r>
              <a:rPr lang="hu-HU" sz="1400" b="1" dirty="0" smtClean="0"/>
              <a:t>~900 mm</a:t>
            </a:r>
            <a:endParaRPr lang="en-US" sz="1400" b="1" dirty="0"/>
          </a:p>
        </p:txBody>
      </p:sp>
    </p:spTree>
    <p:extLst>
      <p:ext uri="{BB962C8B-B14F-4D97-AF65-F5344CB8AC3E}">
        <p14:creationId xmlns:p14="http://schemas.microsoft.com/office/powerpoint/2010/main" val="23806137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Élőláb helye 3">
            <a:extLst>
              <a:ext uri="{FF2B5EF4-FFF2-40B4-BE49-F238E27FC236}">
                <a16:creationId xmlns="" xmlns:a16="http://schemas.microsoft.com/office/drawing/2014/main" id="{688ED957-A87B-4967-98A0-AEC8B38B9997}"/>
              </a:ext>
            </a:extLst>
          </p:cNvPr>
          <p:cNvSpPr>
            <a:spLocks noGrp="1"/>
          </p:cNvSpPr>
          <p:nvPr>
            <p:ph type="ftr" sz="quarter" idx="10"/>
          </p:nvPr>
        </p:nvSpPr>
        <p:spPr>
          <a:xfrm>
            <a:off x="869379" y="6525344"/>
            <a:ext cx="8239125" cy="268287"/>
          </a:xfrm>
        </p:spPr>
        <p:txBody>
          <a:bodyPr/>
          <a:lstStyle/>
          <a:p>
            <a:pPr>
              <a:defRPr/>
            </a:pPr>
            <a:r>
              <a:rPr lang="hu-HU" dirty="0" smtClean="0"/>
              <a:t>M. Tóth </a:t>
            </a:r>
            <a:r>
              <a:rPr lang="en-GB" dirty="0"/>
              <a:t>| </a:t>
            </a:r>
            <a:r>
              <a:rPr lang="hu-HU" dirty="0" smtClean="0"/>
              <a:t>TM#17 </a:t>
            </a:r>
            <a:r>
              <a:rPr lang="en-GB" dirty="0" smtClean="0"/>
              <a:t>| </a:t>
            </a:r>
            <a:r>
              <a:rPr lang="pl-PL" dirty="0" smtClean="0"/>
              <a:t>05.07.2024 </a:t>
            </a:r>
            <a:r>
              <a:rPr lang="en-GB" dirty="0"/>
              <a:t>| Page </a:t>
            </a:r>
            <a:fld id="{4F66EC46-2A95-4ACB-80B2-DCC2083C3903}" type="slidenum">
              <a:rPr lang="en-GB" smtClean="0"/>
              <a:pPr>
                <a:defRPr/>
              </a:pPr>
              <a:t>5</a:t>
            </a:fld>
            <a:endParaRPr lang="en-GB" dirty="0"/>
          </a:p>
        </p:txBody>
      </p:sp>
      <p:pic>
        <p:nvPicPr>
          <p:cNvPr id="5" name="Kép 4"/>
          <p:cNvPicPr>
            <a:picLocks noChangeAspect="1"/>
          </p:cNvPicPr>
          <p:nvPr/>
        </p:nvPicPr>
        <p:blipFill>
          <a:blip r:embed="rId3"/>
          <a:stretch>
            <a:fillRect/>
          </a:stretch>
        </p:blipFill>
        <p:spPr>
          <a:xfrm>
            <a:off x="650413" y="1121062"/>
            <a:ext cx="7596336" cy="4857051"/>
          </a:xfrm>
          <a:prstGeom prst="rect">
            <a:avLst/>
          </a:prstGeom>
        </p:spPr>
      </p:pic>
      <p:pic>
        <p:nvPicPr>
          <p:cNvPr id="16" name="Kép 15"/>
          <p:cNvPicPr>
            <a:picLocks noChangeAspect="1"/>
          </p:cNvPicPr>
          <p:nvPr/>
        </p:nvPicPr>
        <p:blipFill>
          <a:blip r:embed="rId4"/>
          <a:stretch>
            <a:fillRect/>
          </a:stretch>
        </p:blipFill>
        <p:spPr>
          <a:xfrm>
            <a:off x="6228184" y="3933056"/>
            <a:ext cx="2745192" cy="463869"/>
          </a:xfrm>
          <a:prstGeom prst="rect">
            <a:avLst/>
          </a:prstGeom>
        </p:spPr>
      </p:pic>
      <p:cxnSp>
        <p:nvCxnSpPr>
          <p:cNvPr id="19" name="Egyenes összekötő nyíllal 18"/>
          <p:cNvCxnSpPr/>
          <p:nvPr/>
        </p:nvCxnSpPr>
        <p:spPr>
          <a:xfrm flipH="1" flipV="1">
            <a:off x="6012161" y="3545644"/>
            <a:ext cx="1588619" cy="33266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Egyenes összekötő nyíllal 19"/>
          <p:cNvCxnSpPr/>
          <p:nvPr/>
        </p:nvCxnSpPr>
        <p:spPr>
          <a:xfrm flipH="1" flipV="1">
            <a:off x="6516217" y="3100712"/>
            <a:ext cx="1084563" cy="77759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2" name="Kép 21"/>
          <p:cNvPicPr>
            <a:picLocks noChangeAspect="1"/>
          </p:cNvPicPr>
          <p:nvPr/>
        </p:nvPicPr>
        <p:blipFill>
          <a:blip r:embed="rId5"/>
          <a:stretch>
            <a:fillRect/>
          </a:stretch>
        </p:blipFill>
        <p:spPr>
          <a:xfrm>
            <a:off x="6041850" y="4880760"/>
            <a:ext cx="2931526" cy="1646807"/>
          </a:xfrm>
          <a:prstGeom prst="rect">
            <a:avLst/>
          </a:prstGeom>
        </p:spPr>
      </p:pic>
      <p:cxnSp>
        <p:nvCxnSpPr>
          <p:cNvPr id="23" name="Egyenes összekötő nyíllal 22"/>
          <p:cNvCxnSpPr/>
          <p:nvPr/>
        </p:nvCxnSpPr>
        <p:spPr>
          <a:xfrm flipH="1" flipV="1">
            <a:off x="4067945" y="4442292"/>
            <a:ext cx="2160239" cy="7149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Cím 1"/>
          <p:cNvSpPr>
            <a:spLocks noGrp="1"/>
          </p:cNvSpPr>
          <p:nvPr>
            <p:ph type="title"/>
          </p:nvPr>
        </p:nvSpPr>
        <p:spPr>
          <a:xfrm>
            <a:off x="1256147" y="163488"/>
            <a:ext cx="6844245" cy="457200"/>
          </a:xfrm>
        </p:spPr>
        <p:txBody>
          <a:bodyPr/>
          <a:lstStyle/>
          <a:p>
            <a:r>
              <a:rPr lang="en-GB" dirty="0"/>
              <a:t>Simulation of maintenance</a:t>
            </a:r>
          </a:p>
        </p:txBody>
      </p:sp>
    </p:spTree>
    <p:extLst>
      <p:ext uri="{BB962C8B-B14F-4D97-AF65-F5344CB8AC3E}">
        <p14:creationId xmlns:p14="http://schemas.microsoft.com/office/powerpoint/2010/main" val="12871615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Élőláb helye 3">
            <a:extLst>
              <a:ext uri="{FF2B5EF4-FFF2-40B4-BE49-F238E27FC236}">
                <a16:creationId xmlns="" xmlns:a16="http://schemas.microsoft.com/office/drawing/2014/main" id="{688ED957-A87B-4967-98A0-AEC8B38B9997}"/>
              </a:ext>
            </a:extLst>
          </p:cNvPr>
          <p:cNvSpPr>
            <a:spLocks noGrp="1"/>
          </p:cNvSpPr>
          <p:nvPr>
            <p:ph type="ftr" sz="quarter" idx="10"/>
          </p:nvPr>
        </p:nvSpPr>
        <p:spPr>
          <a:xfrm>
            <a:off x="869379" y="6525344"/>
            <a:ext cx="8239125" cy="268287"/>
          </a:xfrm>
        </p:spPr>
        <p:txBody>
          <a:bodyPr/>
          <a:lstStyle/>
          <a:p>
            <a:pPr>
              <a:defRPr/>
            </a:pPr>
            <a:r>
              <a:rPr lang="hu-HU" dirty="0" smtClean="0"/>
              <a:t>M. Tóth </a:t>
            </a:r>
            <a:r>
              <a:rPr lang="en-GB" dirty="0"/>
              <a:t>| </a:t>
            </a:r>
            <a:r>
              <a:rPr lang="hu-HU" dirty="0" smtClean="0"/>
              <a:t>TM#17 </a:t>
            </a:r>
            <a:r>
              <a:rPr lang="en-GB" dirty="0" smtClean="0"/>
              <a:t>| </a:t>
            </a:r>
            <a:r>
              <a:rPr lang="pl-PL" dirty="0" smtClean="0"/>
              <a:t>05.07.2024 </a:t>
            </a:r>
            <a:r>
              <a:rPr lang="en-GB" dirty="0"/>
              <a:t>| Page </a:t>
            </a:r>
            <a:fld id="{4F66EC46-2A95-4ACB-80B2-DCC2083C3903}" type="slidenum">
              <a:rPr lang="en-GB" smtClean="0"/>
              <a:pPr>
                <a:defRPr/>
              </a:pPr>
              <a:t>6</a:t>
            </a:fld>
            <a:endParaRPr lang="en-GB" dirty="0"/>
          </a:p>
        </p:txBody>
      </p:sp>
      <p:sp>
        <p:nvSpPr>
          <p:cNvPr id="26" name="Cím 1"/>
          <p:cNvSpPr>
            <a:spLocks noGrp="1"/>
          </p:cNvSpPr>
          <p:nvPr>
            <p:ph type="title"/>
          </p:nvPr>
        </p:nvSpPr>
        <p:spPr>
          <a:xfrm>
            <a:off x="1256147" y="163488"/>
            <a:ext cx="6844245" cy="457200"/>
          </a:xfrm>
        </p:spPr>
        <p:txBody>
          <a:bodyPr/>
          <a:lstStyle/>
          <a:p>
            <a:r>
              <a:rPr lang="en-GB" dirty="0"/>
              <a:t>Simulation of maintenance</a:t>
            </a:r>
          </a:p>
        </p:txBody>
      </p:sp>
      <p:pic>
        <p:nvPicPr>
          <p:cNvPr id="2" name="Kép 1"/>
          <p:cNvPicPr>
            <a:picLocks noChangeAspect="1"/>
          </p:cNvPicPr>
          <p:nvPr/>
        </p:nvPicPr>
        <p:blipFill>
          <a:blip r:embed="rId3"/>
          <a:stretch>
            <a:fillRect/>
          </a:stretch>
        </p:blipFill>
        <p:spPr>
          <a:xfrm>
            <a:off x="1115616" y="908720"/>
            <a:ext cx="3240360" cy="5398128"/>
          </a:xfrm>
          <a:prstGeom prst="rect">
            <a:avLst/>
          </a:prstGeom>
        </p:spPr>
      </p:pic>
      <p:pic>
        <p:nvPicPr>
          <p:cNvPr id="3" name="Kép 2"/>
          <p:cNvPicPr>
            <a:picLocks noChangeAspect="1"/>
          </p:cNvPicPr>
          <p:nvPr/>
        </p:nvPicPr>
        <p:blipFill>
          <a:blip r:embed="rId4"/>
          <a:stretch>
            <a:fillRect/>
          </a:stretch>
        </p:blipFill>
        <p:spPr>
          <a:xfrm>
            <a:off x="1276587" y="1772816"/>
            <a:ext cx="2001059" cy="371625"/>
          </a:xfrm>
          <a:prstGeom prst="rect">
            <a:avLst/>
          </a:prstGeom>
        </p:spPr>
      </p:pic>
      <p:cxnSp>
        <p:nvCxnSpPr>
          <p:cNvPr id="12" name="Egyenes összekötő nyíllal 11"/>
          <p:cNvCxnSpPr/>
          <p:nvPr/>
        </p:nvCxnSpPr>
        <p:spPr>
          <a:xfrm flipV="1">
            <a:off x="2361151" y="1274770"/>
            <a:ext cx="916495" cy="59012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 name="Kép 5"/>
          <p:cNvPicPr>
            <a:picLocks noChangeAspect="1"/>
          </p:cNvPicPr>
          <p:nvPr/>
        </p:nvPicPr>
        <p:blipFill>
          <a:blip r:embed="rId5"/>
          <a:stretch>
            <a:fillRect/>
          </a:stretch>
        </p:blipFill>
        <p:spPr>
          <a:xfrm>
            <a:off x="1924659" y="4941168"/>
            <a:ext cx="2172578" cy="676548"/>
          </a:xfrm>
          <a:prstGeom prst="rect">
            <a:avLst/>
          </a:prstGeom>
        </p:spPr>
      </p:pic>
      <p:cxnSp>
        <p:nvCxnSpPr>
          <p:cNvPr id="15" name="Egyenes összekötő nyíllal 14"/>
          <p:cNvCxnSpPr/>
          <p:nvPr/>
        </p:nvCxnSpPr>
        <p:spPr>
          <a:xfrm>
            <a:off x="2065190" y="5220717"/>
            <a:ext cx="945758" cy="95617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Kép 10"/>
          <p:cNvPicPr>
            <a:picLocks noChangeAspect="1"/>
          </p:cNvPicPr>
          <p:nvPr/>
        </p:nvPicPr>
        <p:blipFill>
          <a:blip r:embed="rId6"/>
          <a:stretch>
            <a:fillRect/>
          </a:stretch>
        </p:blipFill>
        <p:spPr>
          <a:xfrm>
            <a:off x="4476460" y="908720"/>
            <a:ext cx="3424863" cy="5398128"/>
          </a:xfrm>
          <a:prstGeom prst="rect">
            <a:avLst/>
          </a:prstGeom>
        </p:spPr>
      </p:pic>
    </p:spTree>
    <p:extLst>
      <p:ext uri="{BB962C8B-B14F-4D97-AF65-F5344CB8AC3E}">
        <p14:creationId xmlns:p14="http://schemas.microsoft.com/office/powerpoint/2010/main" val="19715226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 xmlns:a16="http://schemas.microsoft.com/office/drawing/2014/main" id="{574301C0-E9DC-47A4-973D-6987E05225AF}"/>
              </a:ext>
            </a:extLst>
          </p:cNvPr>
          <p:cNvSpPr>
            <a:spLocks noGrp="1"/>
          </p:cNvSpPr>
          <p:nvPr>
            <p:ph type="title"/>
          </p:nvPr>
        </p:nvSpPr>
        <p:spPr>
          <a:xfrm>
            <a:off x="1074474" y="116632"/>
            <a:ext cx="7172275" cy="457200"/>
          </a:xfrm>
        </p:spPr>
        <p:txBody>
          <a:bodyPr/>
          <a:lstStyle/>
          <a:p>
            <a:r>
              <a:rPr lang="en-US" sz="2400" dirty="0"/>
              <a:t>Thermal calculation</a:t>
            </a:r>
          </a:p>
        </p:txBody>
      </p:sp>
      <p:pic>
        <p:nvPicPr>
          <p:cNvPr id="16" name="Kép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694" y="1960248"/>
            <a:ext cx="2543168" cy="2772000"/>
          </a:xfrm>
          <a:prstGeom prst="rect">
            <a:avLst/>
          </a:prstGeom>
          <a:ln>
            <a:solidFill>
              <a:schemeClr val="tx1"/>
            </a:solidFill>
          </a:ln>
        </p:spPr>
      </p:pic>
      <p:pic>
        <p:nvPicPr>
          <p:cNvPr id="17" name="Kép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2798" y="1962465"/>
            <a:ext cx="2888162" cy="2772000"/>
          </a:xfrm>
          <a:prstGeom prst="rect">
            <a:avLst/>
          </a:prstGeom>
          <a:ln>
            <a:solidFill>
              <a:schemeClr val="tx1"/>
            </a:solidFill>
          </a:ln>
        </p:spPr>
      </p:pic>
      <p:pic>
        <p:nvPicPr>
          <p:cNvPr id="18" name="Kép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76896" y="1960248"/>
            <a:ext cx="3002482" cy="2772000"/>
          </a:xfrm>
          <a:prstGeom prst="rect">
            <a:avLst/>
          </a:prstGeom>
          <a:ln>
            <a:solidFill>
              <a:schemeClr val="tx1"/>
            </a:solidFill>
          </a:ln>
        </p:spPr>
      </p:pic>
      <p:sp>
        <p:nvSpPr>
          <p:cNvPr id="7" name="Élőláb helye 3">
            <a:extLst>
              <a:ext uri="{FF2B5EF4-FFF2-40B4-BE49-F238E27FC236}">
                <a16:creationId xmlns="" xmlns:a16="http://schemas.microsoft.com/office/drawing/2014/main" id="{688ED957-A87B-4967-98A0-AEC8B38B9997}"/>
              </a:ext>
            </a:extLst>
          </p:cNvPr>
          <p:cNvSpPr>
            <a:spLocks noGrp="1"/>
          </p:cNvSpPr>
          <p:nvPr>
            <p:ph type="ftr" sz="quarter" idx="10"/>
          </p:nvPr>
        </p:nvSpPr>
        <p:spPr>
          <a:xfrm>
            <a:off x="869379" y="6525344"/>
            <a:ext cx="8239125" cy="268287"/>
          </a:xfrm>
        </p:spPr>
        <p:txBody>
          <a:bodyPr/>
          <a:lstStyle/>
          <a:p>
            <a:pPr>
              <a:defRPr/>
            </a:pPr>
            <a:r>
              <a:rPr lang="hu-HU" dirty="0"/>
              <a:t>M. Tóth </a:t>
            </a:r>
            <a:r>
              <a:rPr lang="en-GB" dirty="0"/>
              <a:t>| </a:t>
            </a:r>
            <a:r>
              <a:rPr lang="hu-HU" dirty="0"/>
              <a:t>TM#17 </a:t>
            </a:r>
            <a:r>
              <a:rPr lang="en-GB" dirty="0"/>
              <a:t>| </a:t>
            </a:r>
            <a:r>
              <a:rPr lang="pl-PL" dirty="0"/>
              <a:t>05.07.2024 </a:t>
            </a:r>
            <a:r>
              <a:rPr lang="en-GB" dirty="0" smtClean="0"/>
              <a:t>| </a:t>
            </a:r>
            <a:r>
              <a:rPr lang="en-GB" dirty="0"/>
              <a:t>Page </a:t>
            </a:r>
            <a:fld id="{4F66EC46-2A95-4ACB-80B2-DCC2083C3903}" type="slidenum">
              <a:rPr lang="en-GB" smtClean="0"/>
              <a:pPr>
                <a:defRPr/>
              </a:pPr>
              <a:t>7</a:t>
            </a:fld>
            <a:endParaRPr lang="en-GB" dirty="0"/>
          </a:p>
        </p:txBody>
      </p:sp>
      <p:sp>
        <p:nvSpPr>
          <p:cNvPr id="10" name="Szövegdoboz 9"/>
          <p:cNvSpPr txBox="1"/>
          <p:nvPr/>
        </p:nvSpPr>
        <p:spPr>
          <a:xfrm>
            <a:off x="187709" y="899428"/>
            <a:ext cx="8848787" cy="369332"/>
          </a:xfrm>
          <a:prstGeom prst="rect">
            <a:avLst/>
          </a:prstGeom>
          <a:noFill/>
          <a:ln>
            <a:noFill/>
          </a:ln>
        </p:spPr>
        <p:txBody>
          <a:bodyPr wrap="square" rtlCol="0">
            <a:spAutoFit/>
          </a:bodyPr>
          <a:lstStyle/>
          <a:p>
            <a:pPr marL="285750" indent="-285750" algn="just">
              <a:buFont typeface="Arial" panose="020B0604020202020204" pitchFamily="34" charset="0"/>
              <a:buChar char="•"/>
            </a:pPr>
            <a:r>
              <a:rPr lang="en-US" dirty="0"/>
              <a:t>Envelope design 350 °</a:t>
            </a:r>
            <a:r>
              <a:rPr lang="en-US" dirty="0" smtClean="0"/>
              <a:t>C</a:t>
            </a:r>
            <a:endParaRPr lang="en-US" dirty="0"/>
          </a:p>
        </p:txBody>
      </p:sp>
    </p:spTree>
    <p:extLst>
      <p:ext uri="{BB962C8B-B14F-4D97-AF65-F5344CB8AC3E}">
        <p14:creationId xmlns:p14="http://schemas.microsoft.com/office/powerpoint/2010/main" val="8374537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 xmlns:a16="http://schemas.microsoft.com/office/drawing/2014/main" id="{574301C0-E9DC-47A4-973D-6987E05225AF}"/>
              </a:ext>
            </a:extLst>
          </p:cNvPr>
          <p:cNvSpPr>
            <a:spLocks noGrp="1"/>
          </p:cNvSpPr>
          <p:nvPr>
            <p:ph type="title"/>
          </p:nvPr>
        </p:nvSpPr>
        <p:spPr>
          <a:xfrm>
            <a:off x="1074474" y="116632"/>
            <a:ext cx="7172275" cy="457200"/>
          </a:xfrm>
        </p:spPr>
        <p:txBody>
          <a:bodyPr/>
          <a:lstStyle/>
          <a:p>
            <a:r>
              <a:rPr lang="en-US" sz="2400" dirty="0"/>
              <a:t>Simulation model, Constraints, Boundary conditions</a:t>
            </a:r>
          </a:p>
        </p:txBody>
      </p:sp>
      <p:pic>
        <p:nvPicPr>
          <p:cNvPr id="11" name="Kép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8348" y="3105344"/>
            <a:ext cx="1328467" cy="3420000"/>
          </a:xfrm>
          <a:prstGeom prst="rect">
            <a:avLst/>
          </a:prstGeom>
          <a:ln>
            <a:solidFill>
              <a:schemeClr val="tx1"/>
            </a:solidFill>
          </a:ln>
        </p:spPr>
      </p:pic>
      <p:pic>
        <p:nvPicPr>
          <p:cNvPr id="12" name="Kép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39424" y="1016603"/>
            <a:ext cx="2201855" cy="2011502"/>
          </a:xfrm>
          <a:prstGeom prst="rect">
            <a:avLst/>
          </a:prstGeom>
          <a:ln>
            <a:solidFill>
              <a:schemeClr val="tx1"/>
            </a:solidFill>
          </a:ln>
        </p:spPr>
      </p:pic>
      <p:pic>
        <p:nvPicPr>
          <p:cNvPr id="13" name="Kép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0308" y="3105344"/>
            <a:ext cx="1343255" cy="3420000"/>
          </a:xfrm>
          <a:prstGeom prst="rect">
            <a:avLst/>
          </a:prstGeom>
          <a:ln>
            <a:solidFill>
              <a:schemeClr val="tx1"/>
            </a:solidFill>
          </a:ln>
        </p:spPr>
      </p:pic>
      <p:pic>
        <p:nvPicPr>
          <p:cNvPr id="14" name="Kép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66180" y="3105344"/>
            <a:ext cx="1443506" cy="3420000"/>
          </a:xfrm>
          <a:prstGeom prst="rect">
            <a:avLst/>
          </a:prstGeom>
          <a:ln>
            <a:solidFill>
              <a:schemeClr val="tx1"/>
            </a:solidFill>
          </a:ln>
        </p:spPr>
      </p:pic>
      <p:pic>
        <p:nvPicPr>
          <p:cNvPr id="15" name="Kép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51629" y="3105344"/>
            <a:ext cx="1445889" cy="3420000"/>
          </a:xfrm>
          <a:prstGeom prst="rect">
            <a:avLst/>
          </a:prstGeom>
          <a:ln>
            <a:solidFill>
              <a:schemeClr val="tx1"/>
            </a:solidFill>
          </a:ln>
        </p:spPr>
      </p:pic>
      <p:sp>
        <p:nvSpPr>
          <p:cNvPr id="16" name="Élőláb helye 3">
            <a:extLst>
              <a:ext uri="{FF2B5EF4-FFF2-40B4-BE49-F238E27FC236}">
                <a16:creationId xmlns="" xmlns:a16="http://schemas.microsoft.com/office/drawing/2014/main" id="{688ED957-A87B-4967-98A0-AEC8B38B9997}"/>
              </a:ext>
            </a:extLst>
          </p:cNvPr>
          <p:cNvSpPr>
            <a:spLocks noGrp="1"/>
          </p:cNvSpPr>
          <p:nvPr>
            <p:ph type="ftr" sz="quarter" idx="10"/>
          </p:nvPr>
        </p:nvSpPr>
        <p:spPr>
          <a:xfrm>
            <a:off x="869379" y="6525344"/>
            <a:ext cx="8239125" cy="268287"/>
          </a:xfrm>
        </p:spPr>
        <p:txBody>
          <a:bodyPr/>
          <a:lstStyle/>
          <a:p>
            <a:pPr>
              <a:defRPr/>
            </a:pPr>
            <a:r>
              <a:rPr lang="hu-HU" dirty="0"/>
              <a:t>M. Tóth </a:t>
            </a:r>
            <a:r>
              <a:rPr lang="en-GB" dirty="0"/>
              <a:t>| </a:t>
            </a:r>
            <a:r>
              <a:rPr lang="hu-HU" dirty="0"/>
              <a:t>TM#17 </a:t>
            </a:r>
            <a:r>
              <a:rPr lang="en-GB" dirty="0"/>
              <a:t>| </a:t>
            </a:r>
            <a:r>
              <a:rPr lang="pl-PL" dirty="0"/>
              <a:t>05.07.2024 </a:t>
            </a:r>
            <a:r>
              <a:rPr lang="en-GB" dirty="0" smtClean="0"/>
              <a:t>| </a:t>
            </a:r>
            <a:r>
              <a:rPr lang="en-GB" dirty="0"/>
              <a:t>Page </a:t>
            </a:r>
            <a:fld id="{4F66EC46-2A95-4ACB-80B2-DCC2083C3903}" type="slidenum">
              <a:rPr lang="en-GB" smtClean="0"/>
              <a:pPr>
                <a:defRPr/>
              </a:pPr>
              <a:t>8</a:t>
            </a:fld>
            <a:endParaRPr lang="en-GB" dirty="0"/>
          </a:p>
        </p:txBody>
      </p:sp>
      <p:pic>
        <p:nvPicPr>
          <p:cNvPr id="17" name="Kép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79029" y="3105344"/>
            <a:ext cx="1321363" cy="3420000"/>
          </a:xfrm>
          <a:prstGeom prst="rect">
            <a:avLst/>
          </a:prstGeom>
          <a:ln>
            <a:solidFill>
              <a:schemeClr val="tx1"/>
            </a:solidFill>
          </a:ln>
        </p:spPr>
      </p:pic>
      <p:sp>
        <p:nvSpPr>
          <p:cNvPr id="10" name="Szövegdoboz 9"/>
          <p:cNvSpPr txBox="1"/>
          <p:nvPr/>
        </p:nvSpPr>
        <p:spPr>
          <a:xfrm>
            <a:off x="187709" y="647322"/>
            <a:ext cx="8848787" cy="2554545"/>
          </a:xfrm>
          <a:prstGeom prst="rect">
            <a:avLst/>
          </a:prstGeom>
          <a:noFill/>
          <a:ln>
            <a:noFill/>
          </a:ln>
        </p:spPr>
        <p:txBody>
          <a:bodyPr wrap="square" rtlCol="0">
            <a:spAutoFit/>
          </a:bodyPr>
          <a:lstStyle/>
          <a:p>
            <a:pPr marL="285750" indent="-285750" algn="just">
              <a:buFont typeface="Arial" panose="020B0604020202020204" pitchFamily="34" charset="0"/>
              <a:buChar char="•"/>
            </a:pPr>
            <a:r>
              <a:rPr lang="en-US" sz="1550" dirty="0" smtClean="0"/>
              <a:t>All </a:t>
            </a:r>
            <a:r>
              <a:rPr lang="en-US" sz="1550" dirty="0"/>
              <a:t>the contacts are ideally bonded ones (even between </a:t>
            </a:r>
            <a:r>
              <a:rPr lang="en-US" sz="1550" dirty="0" smtClean="0"/>
              <a:t>flanges </a:t>
            </a:r>
            <a:r>
              <a:rPr lang="en-US" sz="1550" dirty="0"/>
              <a:t>where the bolts and sealings are</a:t>
            </a:r>
            <a:r>
              <a:rPr lang="en-US" sz="1550" dirty="0" smtClean="0"/>
              <a:t>)</a:t>
            </a:r>
            <a:endParaRPr lang="hu-HU" sz="1550" dirty="0" smtClean="0"/>
          </a:p>
          <a:p>
            <a:pPr marL="285750" indent="-285750" algn="just">
              <a:buFont typeface="Arial" panose="020B0604020202020204" pitchFamily="34" charset="0"/>
              <a:buChar char="•"/>
            </a:pPr>
            <a:r>
              <a:rPr lang="en-US" sz="1550" dirty="0" smtClean="0"/>
              <a:t>Fix constraints</a:t>
            </a:r>
          </a:p>
          <a:p>
            <a:pPr marL="285750" indent="-285750" algn="just">
              <a:buFont typeface="Arial" panose="020B0604020202020204" pitchFamily="34" charset="0"/>
              <a:buChar char="•"/>
            </a:pPr>
            <a:r>
              <a:rPr lang="en-US" sz="1550" u="sng" dirty="0"/>
              <a:t>Loads taken into account:</a:t>
            </a:r>
          </a:p>
          <a:p>
            <a:pPr marL="742950" lvl="1" indent="-285750" algn="just">
              <a:buFont typeface="Arial" panose="020B0604020202020204" pitchFamily="34" charset="0"/>
              <a:buChar char="•"/>
            </a:pPr>
            <a:r>
              <a:rPr lang="hu-HU" sz="1550" strike="sngStrike" dirty="0" smtClean="0"/>
              <a:t>PRET: </a:t>
            </a:r>
            <a:r>
              <a:rPr lang="en-US" sz="1550" strike="sngStrike" dirty="0" smtClean="0"/>
              <a:t>Bolt pretension</a:t>
            </a:r>
          </a:p>
          <a:p>
            <a:pPr marL="742950" lvl="1" indent="-285750" algn="just">
              <a:buFont typeface="Arial" panose="020B0604020202020204" pitchFamily="34" charset="0"/>
              <a:buChar char="•"/>
            </a:pPr>
            <a:r>
              <a:rPr lang="hu-HU" sz="1550" strike="sngStrike" dirty="0" smtClean="0"/>
              <a:t>SEALING: </a:t>
            </a:r>
            <a:r>
              <a:rPr lang="en-US" sz="1550" strike="sngStrike" dirty="0"/>
              <a:t>(Sealing forces)</a:t>
            </a:r>
          </a:p>
          <a:p>
            <a:pPr marL="742950" lvl="1" indent="-285750" algn="just">
              <a:buFont typeface="Arial" panose="020B0604020202020204" pitchFamily="34" charset="0"/>
              <a:buChar char="•"/>
            </a:pPr>
            <a:r>
              <a:rPr lang="en-US" sz="1550" dirty="0" smtClean="0"/>
              <a:t>THO: Operational temperature</a:t>
            </a:r>
          </a:p>
          <a:p>
            <a:pPr marL="742950" lvl="1" indent="-285750" algn="just">
              <a:buFont typeface="Arial" panose="020B0604020202020204" pitchFamily="34" charset="0"/>
              <a:buChar char="•"/>
            </a:pPr>
            <a:r>
              <a:rPr lang="hu-HU" sz="1550" dirty="0" smtClean="0"/>
              <a:t>DW</a:t>
            </a:r>
            <a:r>
              <a:rPr lang="en-US" sz="1550" dirty="0" smtClean="0"/>
              <a:t>: </a:t>
            </a:r>
            <a:r>
              <a:rPr lang="en-US" sz="1550" dirty="0"/>
              <a:t>Standard Earth </a:t>
            </a:r>
            <a:r>
              <a:rPr lang="en-US" sz="1550" dirty="0" smtClean="0"/>
              <a:t>Gravity</a:t>
            </a:r>
            <a:endParaRPr lang="hu-HU" sz="1550" dirty="0" smtClean="0"/>
          </a:p>
          <a:p>
            <a:pPr marL="742950" lvl="1" indent="-285750" algn="just">
              <a:buFont typeface="Arial" panose="020B0604020202020204" pitchFamily="34" charset="0"/>
              <a:buChar char="•"/>
            </a:pPr>
            <a:r>
              <a:rPr lang="hu-HU" sz="1550" dirty="0" smtClean="0"/>
              <a:t>VP</a:t>
            </a:r>
            <a:r>
              <a:rPr lang="en-US" sz="1550" dirty="0" smtClean="0"/>
              <a:t>: Vacuum -1 [bar]</a:t>
            </a:r>
          </a:p>
          <a:p>
            <a:pPr marL="742950" lvl="1" indent="-285750" algn="just">
              <a:buFont typeface="Arial" panose="020B0604020202020204" pitchFamily="34" charset="0"/>
              <a:buChar char="•"/>
            </a:pPr>
            <a:r>
              <a:rPr lang="hu-HU" sz="1550" dirty="0" smtClean="0"/>
              <a:t>PP</a:t>
            </a:r>
            <a:r>
              <a:rPr lang="en-US" sz="1550" dirty="0" smtClean="0"/>
              <a:t>: </a:t>
            </a:r>
            <a:r>
              <a:rPr lang="en-US" sz="1550" dirty="0"/>
              <a:t>Li pipe inlet pressure 7.8 [bar</a:t>
            </a:r>
            <a:r>
              <a:rPr lang="en-US" sz="1550" dirty="0" smtClean="0"/>
              <a:t>]</a:t>
            </a:r>
            <a:endParaRPr lang="en-US" sz="1550" strike="sngStrike" dirty="0" smtClean="0"/>
          </a:p>
          <a:p>
            <a:pPr marL="742950" lvl="1" indent="-285750" algn="just">
              <a:buFont typeface="Arial" panose="020B0604020202020204" pitchFamily="34" charset="0"/>
              <a:buChar char="•"/>
            </a:pPr>
            <a:r>
              <a:rPr lang="hu-HU" sz="1550" dirty="0" smtClean="0"/>
              <a:t>SL</a:t>
            </a:r>
            <a:r>
              <a:rPr lang="en-US" sz="1550" dirty="0" smtClean="0"/>
              <a:t>: Seismic load</a:t>
            </a:r>
          </a:p>
        </p:txBody>
      </p:sp>
      <p:pic>
        <p:nvPicPr>
          <p:cNvPr id="4" name="Kép 3"/>
          <p:cNvPicPr>
            <a:picLocks noChangeAspect="1"/>
          </p:cNvPicPr>
          <p:nvPr/>
        </p:nvPicPr>
        <p:blipFill>
          <a:blip r:embed="rId9"/>
          <a:stretch>
            <a:fillRect/>
          </a:stretch>
        </p:blipFill>
        <p:spPr>
          <a:xfrm>
            <a:off x="5314406" y="1016603"/>
            <a:ext cx="1286395" cy="371625"/>
          </a:xfrm>
          <a:prstGeom prst="rect">
            <a:avLst/>
          </a:prstGeom>
        </p:spPr>
      </p:pic>
    </p:spTree>
    <p:extLst>
      <p:ext uri="{BB962C8B-B14F-4D97-AF65-F5344CB8AC3E}">
        <p14:creationId xmlns:p14="http://schemas.microsoft.com/office/powerpoint/2010/main" val="2356383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 xmlns:a16="http://schemas.microsoft.com/office/drawing/2014/main" id="{574301C0-E9DC-47A4-973D-6987E05225AF}"/>
              </a:ext>
            </a:extLst>
          </p:cNvPr>
          <p:cNvSpPr>
            <a:spLocks noGrp="1"/>
          </p:cNvSpPr>
          <p:nvPr>
            <p:ph type="title"/>
          </p:nvPr>
        </p:nvSpPr>
        <p:spPr>
          <a:xfrm>
            <a:off x="1074475" y="116632"/>
            <a:ext cx="6953910" cy="457200"/>
          </a:xfrm>
        </p:spPr>
        <p:txBody>
          <a:bodyPr/>
          <a:lstStyle/>
          <a:p>
            <a:r>
              <a:rPr lang="en-US" sz="2400" dirty="0"/>
              <a:t>Results - Stress evaluation - P-type</a:t>
            </a:r>
          </a:p>
        </p:txBody>
      </p:sp>
      <p:sp>
        <p:nvSpPr>
          <p:cNvPr id="25" name="Élőláb helye 3">
            <a:extLst>
              <a:ext uri="{FF2B5EF4-FFF2-40B4-BE49-F238E27FC236}">
                <a16:creationId xmlns="" xmlns:a16="http://schemas.microsoft.com/office/drawing/2014/main" id="{688ED957-A87B-4967-98A0-AEC8B38B9997}"/>
              </a:ext>
            </a:extLst>
          </p:cNvPr>
          <p:cNvSpPr>
            <a:spLocks noGrp="1"/>
          </p:cNvSpPr>
          <p:nvPr>
            <p:ph type="ftr" sz="quarter" idx="10"/>
          </p:nvPr>
        </p:nvSpPr>
        <p:spPr>
          <a:xfrm>
            <a:off x="869379" y="6525344"/>
            <a:ext cx="8239125" cy="268287"/>
          </a:xfrm>
        </p:spPr>
        <p:txBody>
          <a:bodyPr/>
          <a:lstStyle/>
          <a:p>
            <a:pPr>
              <a:defRPr/>
            </a:pPr>
            <a:r>
              <a:rPr lang="hu-HU" dirty="0"/>
              <a:t>M. Tóth </a:t>
            </a:r>
            <a:r>
              <a:rPr lang="en-GB" dirty="0"/>
              <a:t>| </a:t>
            </a:r>
            <a:r>
              <a:rPr lang="hu-HU" dirty="0"/>
              <a:t>TM#17 </a:t>
            </a:r>
            <a:r>
              <a:rPr lang="en-GB" dirty="0"/>
              <a:t>| </a:t>
            </a:r>
            <a:r>
              <a:rPr lang="pl-PL" dirty="0"/>
              <a:t>05.07.2024 </a:t>
            </a:r>
            <a:r>
              <a:rPr lang="en-GB" dirty="0" smtClean="0"/>
              <a:t>| </a:t>
            </a:r>
            <a:r>
              <a:rPr lang="en-GB" dirty="0"/>
              <a:t>Page </a:t>
            </a:r>
            <a:fld id="{4F66EC46-2A95-4ACB-80B2-DCC2083C3903}" type="slidenum">
              <a:rPr lang="en-GB" smtClean="0"/>
              <a:pPr>
                <a:defRPr/>
              </a:pPr>
              <a:t>9</a:t>
            </a:fld>
            <a:endParaRPr lang="en-GB" dirty="0"/>
          </a:p>
        </p:txBody>
      </p:sp>
      <p:pic>
        <p:nvPicPr>
          <p:cNvPr id="3" name="Kép 2"/>
          <p:cNvPicPr>
            <a:picLocks noChangeAspect="1"/>
          </p:cNvPicPr>
          <p:nvPr/>
        </p:nvPicPr>
        <p:blipFill>
          <a:blip r:embed="rId3"/>
          <a:stretch>
            <a:fillRect/>
          </a:stretch>
        </p:blipFill>
        <p:spPr>
          <a:xfrm>
            <a:off x="899592" y="740302"/>
            <a:ext cx="2719248" cy="5758408"/>
          </a:xfrm>
          <a:prstGeom prst="rect">
            <a:avLst/>
          </a:prstGeom>
        </p:spPr>
      </p:pic>
      <p:pic>
        <p:nvPicPr>
          <p:cNvPr id="5" name="Kép 4"/>
          <p:cNvPicPr>
            <a:picLocks noChangeAspect="1"/>
          </p:cNvPicPr>
          <p:nvPr/>
        </p:nvPicPr>
        <p:blipFill>
          <a:blip r:embed="rId4"/>
          <a:stretch>
            <a:fillRect/>
          </a:stretch>
        </p:blipFill>
        <p:spPr>
          <a:xfrm>
            <a:off x="3779912" y="1196752"/>
            <a:ext cx="4824536" cy="4664312"/>
          </a:xfrm>
          <a:prstGeom prst="rect">
            <a:avLst/>
          </a:prstGeom>
        </p:spPr>
      </p:pic>
    </p:spTree>
    <p:extLst>
      <p:ext uri="{BB962C8B-B14F-4D97-AF65-F5344CB8AC3E}">
        <p14:creationId xmlns:p14="http://schemas.microsoft.com/office/powerpoint/2010/main" val="32159613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Flow_SignoffStatus xmlns="1266b29e-a045-4d0d-ba42-8468eda22558" xsi:nil="true"/>
    <lcf76f155ced4ddcb4097134ff3c332f xmlns="1266b29e-a045-4d0d-ba42-8468eda22558">
      <Terms xmlns="http://schemas.microsoft.com/office/infopath/2007/PartnerControls"/>
    </lcf76f155ced4ddcb4097134ff3c332f>
    <TaxCatchAll xmlns="45efeced-5d3f-47f2-abdc-8aa444217ca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um" ma:contentTypeID="0x0101006A5200647F466340B38792547CB20F3E" ma:contentTypeVersion="20" ma:contentTypeDescription="Új dokumentum létrehozása." ma:contentTypeScope="" ma:versionID="7820c508264b545ddbbf1fd660044704">
  <xsd:schema xmlns:xsd="http://www.w3.org/2001/XMLSchema" xmlns:xs="http://www.w3.org/2001/XMLSchema" xmlns:p="http://schemas.microsoft.com/office/2006/metadata/properties" xmlns:ns2="1266b29e-a045-4d0d-ba42-8468eda22558" xmlns:ns3="45efeced-5d3f-47f2-abdc-8aa444217caa" xmlns:ns4="http://schemas.microsoft.com/sharepoint/v3/fields" targetNamespace="http://schemas.microsoft.com/office/2006/metadata/properties" ma:root="true" ma:fieldsID="0d3349093bcef6a91d2799321365852f" ns2:_="" ns3:_="" ns4:_="">
    <xsd:import namespace="1266b29e-a045-4d0d-ba42-8468eda22558"/>
    <xsd:import namespace="45efeced-5d3f-47f2-abdc-8aa444217caa"/>
    <xsd:import namespace="http://schemas.microsoft.com/sharepoint/v3/fields"/>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_Flow_SignoffStatu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2:MediaLengthInSeconds" minOccurs="0"/>
                <xsd:element ref="ns4:_Vers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66b29e-a045-4d0d-ba42-8468eda225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Flow_SignoffStatus" ma:index="12" nillable="true" ma:displayName="Láttamozási állapot" ma:internalName="L_x00e1_ttamoz_x00e1_si_x0020__x00e1_llapot">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Képcímkék" ma:readOnly="false" ma:fieldId="{5cf76f15-5ced-4ddc-b409-7134ff3c332f}" ma:taxonomyMulti="true" ma:sspId="3c03a497-e7b3-4063-817b-d67fc7b9054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efeced-5d3f-47f2-abdc-8aa444217caa" elementFormDefault="qualified">
    <xsd:import namespace="http://schemas.microsoft.com/office/2006/documentManagement/types"/>
    <xsd:import namespace="http://schemas.microsoft.com/office/infopath/2007/PartnerControls"/>
    <xsd:element name="SharedWithUsers" ma:index="10" nillable="true" ma:displayName="Résztvevők"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Megosztva részletekkel" ma:internalName="SharedWithDetails" ma:readOnly="true">
      <xsd:simpleType>
        <xsd:restriction base="dms:Note">
          <xsd:maxLength value="255"/>
        </xsd:restriction>
      </xsd:simpleType>
    </xsd:element>
    <xsd:element name="TaxCatchAll" ma:index="25" nillable="true" ma:displayName="Taxonomy Catch All Column" ma:hidden="true" ma:list="{341f96af-3756-4698-8978-e11afb2a1b43}" ma:internalName="TaxCatchAll" ma:showField="CatchAllData" ma:web="45efeced-5d3f-47f2-abdc-8aa444217ca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Version" ma:index="22" nillable="true" ma:displayName="Verziószám"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artalomtípus"/>
        <xsd:element ref="dc:title" minOccurs="0" maxOccurs="1" ma:index="4" ma:displayName="Cím"/>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0581A4-71A5-4A9F-9FFC-AAB21EE965FD}">
  <ds:schemaRefs>
    <ds:schemaRef ds:uri="http://schemas.openxmlformats.org/package/2006/metadata/core-properties"/>
    <ds:schemaRef ds:uri="http://schemas.microsoft.com/office/infopath/2007/PartnerControls"/>
    <ds:schemaRef ds:uri="http://schemas.microsoft.com/office/2006/metadata/properties"/>
    <ds:schemaRef ds:uri="http://schemas.microsoft.com/office/2006/documentManagement/types"/>
    <ds:schemaRef ds:uri="http://purl.org/dc/elements/1.1/"/>
    <ds:schemaRef ds:uri="45efeced-5d3f-47f2-abdc-8aa444217caa"/>
    <ds:schemaRef ds:uri="http://purl.org/dc/dcmitype/"/>
    <ds:schemaRef ds:uri="1266b29e-a045-4d0d-ba42-8468eda22558"/>
    <ds:schemaRef ds:uri="http://schemas.microsoft.com/sharepoint/v3/fields"/>
    <ds:schemaRef ds:uri="http://www.w3.org/XML/1998/namespace"/>
    <ds:schemaRef ds:uri="http://purl.org/dc/terms/"/>
  </ds:schemaRefs>
</ds:datastoreItem>
</file>

<file path=customXml/itemProps2.xml><?xml version="1.0" encoding="utf-8"?>
<ds:datastoreItem xmlns:ds="http://schemas.openxmlformats.org/officeDocument/2006/customXml" ds:itemID="{F7513E65-EA4C-47A4-84A5-CEB44744EC91}"/>
</file>

<file path=customXml/itemProps3.xml><?xml version="1.0" encoding="utf-8"?>
<ds:datastoreItem xmlns:ds="http://schemas.openxmlformats.org/officeDocument/2006/customXml" ds:itemID="{3937B5C0-B2F8-4399-867F-E23FEA0B568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9798</TotalTime>
  <Words>408</Words>
  <Application>Microsoft Office PowerPoint</Application>
  <PresentationFormat>Diavetítés a képernyőre (4:3 oldalarány)</PresentationFormat>
  <Paragraphs>73</Paragraphs>
  <Slides>15</Slides>
  <Notes>15</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15</vt:i4>
      </vt:variant>
    </vt:vector>
  </HeadingPairs>
  <TitlesOfParts>
    <vt:vector size="19" baseType="lpstr">
      <vt:lpstr>Arial</vt:lpstr>
      <vt:lpstr>Calibri</vt:lpstr>
      <vt:lpstr>Wingdings</vt:lpstr>
      <vt:lpstr>Office Theme</vt:lpstr>
      <vt:lpstr>ENS-5.2.3.1-T015-02 Update of the design of the alternative TLIC -2023</vt:lpstr>
      <vt:lpstr>Task definition</vt:lpstr>
      <vt:lpstr>Design modifications</vt:lpstr>
      <vt:lpstr>Design modifications</vt:lpstr>
      <vt:lpstr>Simulation of maintenance</vt:lpstr>
      <vt:lpstr>Simulation of maintenance</vt:lpstr>
      <vt:lpstr>Thermal calculation</vt:lpstr>
      <vt:lpstr>Simulation model, Constraints, Boundary conditions</vt:lpstr>
      <vt:lpstr>Results - Stress evaluation - P-type</vt:lpstr>
      <vt:lpstr>Results - Deformation - S-type</vt:lpstr>
      <vt:lpstr>Results - Stress evaluation - S-type</vt:lpstr>
      <vt:lpstr>Results - Modal calculation</vt:lpstr>
      <vt:lpstr>Results - Buckling calculation</vt:lpstr>
      <vt:lpstr>Further development ideas</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Kinga Gal</dc:creator>
  <cp:lastModifiedBy>Tóth Mátyás</cp:lastModifiedBy>
  <cp:revision>543</cp:revision>
  <cp:lastPrinted>2014-10-16T14:51:28Z</cp:lastPrinted>
  <dcterms:created xsi:type="dcterms:W3CDTF">2014-10-27T16:40:37Z</dcterms:created>
  <dcterms:modified xsi:type="dcterms:W3CDTF">2024-07-05T08:51:55Z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0x0101006A5200647F466340B38792547CB20F3E</vt:lpwstr>
  </property>
  <property fmtid="{D5CDD505-2E9C-101B-9397-08002B2CF9AE}" pid="3" name="MediaServiceImageTags">
    <vt:lpwstr/>
  </property>
</Properties>
</file>