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432" r:id="rId2"/>
    <p:sldId id="447" r:id="rId3"/>
    <p:sldId id="446" r:id="rId4"/>
    <p:sldId id="448" r:id="rId5"/>
    <p:sldId id="449" r:id="rId6"/>
    <p:sldId id="405" r:id="rId7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8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Ángela García Sanz" initials="ÁGS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99"/>
    <a:srgbClr val="C00000"/>
    <a:srgbClr val="E3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84CF2F-524F-4053-86FE-516F4202B772}" v="7" dt="2024-07-04T12:29:00.8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75" autoAdjust="0"/>
  </p:normalViewPr>
  <p:slideViewPr>
    <p:cSldViewPr>
      <p:cViewPr varScale="1">
        <p:scale>
          <a:sx n="111" d="100"/>
          <a:sy n="111" d="100"/>
        </p:scale>
        <p:origin x="1662" y="108"/>
      </p:cViewPr>
      <p:guideLst>
        <p:guide orient="horz" pos="138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4032" y="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Maestre" userId="5f6315c3-b2fd-47ba-8c9f-7df476259979" providerId="ADAL" clId="{E884CF2F-524F-4053-86FE-516F4202B772}"/>
    <pc:docChg chg="undo custSel addSld delSld modSld">
      <pc:chgData name="Jorge Maestre" userId="5f6315c3-b2fd-47ba-8c9f-7df476259979" providerId="ADAL" clId="{E884CF2F-524F-4053-86FE-516F4202B772}" dt="2024-07-04T12:29:00.805" v="204" actId="1076"/>
      <pc:docMkLst>
        <pc:docMk/>
      </pc:docMkLst>
      <pc:sldChg chg="modSp mod">
        <pc:chgData name="Jorge Maestre" userId="5f6315c3-b2fd-47ba-8c9f-7df476259979" providerId="ADAL" clId="{E884CF2F-524F-4053-86FE-516F4202B772}" dt="2024-07-04T12:29:00.805" v="204" actId="1076"/>
        <pc:sldMkLst>
          <pc:docMk/>
          <pc:sldMk cId="727409040" sldId="405"/>
        </pc:sldMkLst>
        <pc:spChg chg="mod">
          <ac:chgData name="Jorge Maestre" userId="5f6315c3-b2fd-47ba-8c9f-7df476259979" providerId="ADAL" clId="{E884CF2F-524F-4053-86FE-516F4202B772}" dt="2024-07-04T12:29:00.805" v="204" actId="1076"/>
          <ac:spMkLst>
            <pc:docMk/>
            <pc:sldMk cId="727409040" sldId="405"/>
            <ac:spMk id="16" creationId="{00000000-0000-0000-0000-000000000000}"/>
          </ac:spMkLst>
        </pc:spChg>
      </pc:sldChg>
      <pc:sldChg chg="modSp mod">
        <pc:chgData name="Jorge Maestre" userId="5f6315c3-b2fd-47ba-8c9f-7df476259979" providerId="ADAL" clId="{E884CF2F-524F-4053-86FE-516F4202B772}" dt="2024-07-04T12:20:43.987" v="6" actId="20577"/>
        <pc:sldMkLst>
          <pc:docMk/>
          <pc:sldMk cId="2764096302" sldId="449"/>
        </pc:sldMkLst>
        <pc:spChg chg="mod">
          <ac:chgData name="Jorge Maestre" userId="5f6315c3-b2fd-47ba-8c9f-7df476259979" providerId="ADAL" clId="{E884CF2F-524F-4053-86FE-516F4202B772}" dt="2024-07-04T12:20:43.987" v="6" actId="20577"/>
          <ac:spMkLst>
            <pc:docMk/>
            <pc:sldMk cId="2764096302" sldId="449"/>
            <ac:spMk id="4" creationId="{5314ECA3-DC50-2499-09B1-D171D657DA23}"/>
          </ac:spMkLst>
        </pc:spChg>
      </pc:sldChg>
      <pc:sldChg chg="addSp delSp modSp new add del mod">
        <pc:chgData name="Jorge Maestre" userId="5f6315c3-b2fd-47ba-8c9f-7df476259979" providerId="ADAL" clId="{E884CF2F-524F-4053-86FE-516F4202B772}" dt="2024-07-04T12:28:39.887" v="175" actId="2696"/>
        <pc:sldMkLst>
          <pc:docMk/>
          <pc:sldMk cId="1086141034" sldId="450"/>
        </pc:sldMkLst>
        <pc:spChg chg="add del mod">
          <ac:chgData name="Jorge Maestre" userId="5f6315c3-b2fd-47ba-8c9f-7df476259979" providerId="ADAL" clId="{E884CF2F-524F-4053-86FE-516F4202B772}" dt="2024-07-04T12:28:35.147" v="174" actId="478"/>
          <ac:spMkLst>
            <pc:docMk/>
            <pc:sldMk cId="1086141034" sldId="450"/>
            <ac:spMk id="3" creationId="{77DA2749-08E7-E6FD-676C-61B78587F5D1}"/>
          </ac:spMkLst>
        </pc:spChg>
        <pc:spChg chg="add del mod">
          <ac:chgData name="Jorge Maestre" userId="5f6315c3-b2fd-47ba-8c9f-7df476259979" providerId="ADAL" clId="{E884CF2F-524F-4053-86FE-516F4202B772}" dt="2024-07-04T12:22:02.525" v="47" actId="478"/>
          <ac:spMkLst>
            <pc:docMk/>
            <pc:sldMk cId="1086141034" sldId="450"/>
            <ac:spMk id="4" creationId="{098D8FC4-6F12-E282-AC02-41A1AFD4E6C9}"/>
          </ac:spMkLst>
        </pc:spChg>
        <pc:picChg chg="add del mod">
          <ac:chgData name="Jorge Maestre" userId="5f6315c3-b2fd-47ba-8c9f-7df476259979" providerId="ADAL" clId="{E884CF2F-524F-4053-86FE-516F4202B772}" dt="2024-07-04T12:28:19.183" v="166" actId="478"/>
          <ac:picMkLst>
            <pc:docMk/>
            <pc:sldMk cId="1086141034" sldId="450"/>
            <ac:picMk id="5" creationId="{9184A110-9064-0BE6-B3AC-1216DE9D2CFA}"/>
          </ac:picMkLst>
        </pc:picChg>
        <pc:picChg chg="add del mod">
          <ac:chgData name="Jorge Maestre" userId="5f6315c3-b2fd-47ba-8c9f-7df476259979" providerId="ADAL" clId="{E884CF2F-524F-4053-86FE-516F4202B772}" dt="2024-07-04T12:28:19.993" v="167" actId="478"/>
          <ac:picMkLst>
            <pc:docMk/>
            <pc:sldMk cId="1086141034" sldId="450"/>
            <ac:picMk id="7" creationId="{8A880E66-FD5B-4328-E30D-8802690BE7AA}"/>
          </ac:picMkLst>
        </pc:picChg>
        <pc:picChg chg="add del mod">
          <ac:chgData name="Jorge Maestre" userId="5f6315c3-b2fd-47ba-8c9f-7df476259979" providerId="ADAL" clId="{E884CF2F-524F-4053-86FE-516F4202B772}" dt="2024-07-04T12:28:20.680" v="168" actId="478"/>
          <ac:picMkLst>
            <pc:docMk/>
            <pc:sldMk cId="1086141034" sldId="450"/>
            <ac:picMk id="9" creationId="{24103E9F-E47C-20CA-FCE9-021ED48100E1}"/>
          </ac:picMkLst>
        </pc:picChg>
        <pc:picChg chg="add del mod">
          <ac:chgData name="Jorge Maestre" userId="5f6315c3-b2fd-47ba-8c9f-7df476259979" providerId="ADAL" clId="{E884CF2F-524F-4053-86FE-516F4202B772}" dt="2024-07-04T12:28:21.075" v="169" actId="478"/>
          <ac:picMkLst>
            <pc:docMk/>
            <pc:sldMk cId="1086141034" sldId="450"/>
            <ac:picMk id="10" creationId="{039F892B-0DDB-61D2-6C2C-EB4D1670374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A04946DF-4975-4919-9F53-A6393498ED6F}" type="datetimeFigureOut">
              <a:rPr lang="en-GB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91D4E74-62C5-4E1F-A9B8-8508045D6FC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5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23D93AC8-4DA6-4744-A836-F665BECFF98E}" type="datetimeFigureOut">
              <a:rPr lang="en-GB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67F0E5B5-8C1E-427C-8B43-5C98F1169A8C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781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s-E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19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s-E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.png" descr="EUROFUSION PowerPoint MASTER DECKBLAT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7" name="AutoShape 2" descr="https://idw-online.de/pages/de/institutionlogo921"/>
          <p:cNvSpPr>
            <a:spLocks noChangeAspect="1" noChangeArrowheads="1"/>
          </p:cNvSpPr>
          <p:nvPr userDrawn="1"/>
        </p:nvSpPr>
        <p:spPr bwMode="auto">
          <a:xfrm>
            <a:off x="155575" y="-457200"/>
            <a:ext cx="1076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altLang="es-E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4293096"/>
            <a:ext cx="4392488" cy="432048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F. S. Nitti and J. Maestre </a:t>
            </a:r>
            <a:endParaRPr lang="pl-PL" dirty="0"/>
          </a:p>
        </p:txBody>
      </p:sp>
      <p:sp>
        <p:nvSpPr>
          <p:cNvPr id="22" name="1 Rectángulo"/>
          <p:cNvSpPr/>
          <p:nvPr userDrawn="1"/>
        </p:nvSpPr>
        <p:spPr>
          <a:xfrm>
            <a:off x="2348396" y="3284984"/>
            <a:ext cx="6546002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r"/>
            <a:r>
              <a:rPr lang="en-US" sz="2000" dirty="0"/>
              <a:t> </a:t>
            </a:r>
            <a:r>
              <a:rPr lang="it-IT" sz="2000" dirty="0"/>
              <a:t>Technical</a:t>
            </a:r>
            <a:r>
              <a:rPr lang="it-IT" sz="2000" baseline="0" dirty="0"/>
              <a:t> Meeting #17</a:t>
            </a:r>
            <a:r>
              <a:rPr lang="pl-PL" sz="2000" dirty="0"/>
              <a:t> </a:t>
            </a:r>
            <a:r>
              <a:rPr lang="en-US" sz="2000" dirty="0"/>
              <a:t>| </a:t>
            </a:r>
            <a:r>
              <a:rPr lang="it-IT" sz="2000" dirty="0"/>
              <a:t>05 </a:t>
            </a:r>
            <a:r>
              <a:rPr lang="it-IT" sz="2000" dirty="0" err="1"/>
              <a:t>July</a:t>
            </a:r>
            <a:r>
              <a:rPr lang="it-IT" sz="2000" dirty="0"/>
              <a:t> </a:t>
            </a:r>
            <a:r>
              <a:rPr lang="it-IT" sz="2000" baseline="0" dirty="0"/>
              <a:t>2024</a:t>
            </a:r>
            <a:endParaRPr lang="en-US" sz="2000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F00F64F-79CE-403C-9A86-755EC6FB1CBE}"/>
              </a:ext>
            </a:extLst>
          </p:cNvPr>
          <p:cNvGrpSpPr/>
          <p:nvPr userDrawn="1"/>
        </p:nvGrpSpPr>
        <p:grpSpPr>
          <a:xfrm>
            <a:off x="155575" y="5445224"/>
            <a:ext cx="4930237" cy="1332871"/>
            <a:chOff x="459333" y="1340768"/>
            <a:chExt cx="4930237" cy="1332871"/>
          </a:xfrm>
        </p:grpSpPr>
        <p:pic>
          <p:nvPicPr>
            <p:cNvPr id="29" name="Imagen 28">
              <a:extLst>
                <a:ext uri="{FF2B5EF4-FFF2-40B4-BE49-F238E27FC236}">
                  <a16:creationId xmlns:a16="http://schemas.microsoft.com/office/drawing/2014/main" id="{71251778-23DD-41EE-82C9-7D895E1827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313" b="-1251"/>
            <a:stretch/>
          </p:blipFill>
          <p:spPr>
            <a:xfrm>
              <a:off x="459333" y="1352310"/>
              <a:ext cx="2322866" cy="360000"/>
            </a:xfrm>
            <a:prstGeom prst="rect">
              <a:avLst/>
            </a:prstGeom>
          </p:spPr>
        </p:pic>
        <p:pic>
          <p:nvPicPr>
            <p:cNvPr id="30" name="Imagen 29" descr="Forma&#10;&#10;Descripción generada automáticamente">
              <a:extLst>
                <a:ext uri="{FF2B5EF4-FFF2-40B4-BE49-F238E27FC236}">
                  <a16:creationId xmlns:a16="http://schemas.microsoft.com/office/drawing/2014/main" id="{63919A51-6414-4E3A-B931-CB86C6E2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24" y="1340768"/>
              <a:ext cx="720000" cy="360000"/>
            </a:xfrm>
            <a:prstGeom prst="rect">
              <a:avLst/>
            </a:prstGeom>
          </p:spPr>
        </p:pic>
        <p:pic>
          <p:nvPicPr>
            <p:cNvPr id="31" name="Imagen 30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0C460A65-FC1C-4E30-957F-B79EA9F58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8570" y="1352310"/>
              <a:ext cx="441000" cy="360000"/>
            </a:xfrm>
            <a:prstGeom prst="rect">
              <a:avLst/>
            </a:prstGeom>
          </p:spPr>
        </p:pic>
        <p:pic>
          <p:nvPicPr>
            <p:cNvPr id="32" name="Imagen 31" descr="Dibujo de un animal con la boca abierta&#10;&#10;Descripción generada automáticamente con confianza baja">
              <a:extLst>
                <a:ext uri="{FF2B5EF4-FFF2-40B4-BE49-F238E27FC236}">
                  <a16:creationId xmlns:a16="http://schemas.microsoft.com/office/drawing/2014/main" id="{839EECC6-1C17-43B6-A62C-586361292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5108" y="2306416"/>
              <a:ext cx="1074462" cy="360000"/>
            </a:xfrm>
            <a:prstGeom prst="rect">
              <a:avLst/>
            </a:prstGeom>
          </p:spPr>
        </p:pic>
        <p:pic>
          <p:nvPicPr>
            <p:cNvPr id="33" name="Imagen 32" descr="Logotipo&#10;&#10;Descripción generada automáticamente con confianza baja">
              <a:extLst>
                <a:ext uri="{FF2B5EF4-FFF2-40B4-BE49-F238E27FC236}">
                  <a16:creationId xmlns:a16="http://schemas.microsoft.com/office/drawing/2014/main" id="{8CC55233-3D07-422E-8EED-E9800504E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40" t="25229" r="4327" b="21852"/>
            <a:stretch/>
          </p:blipFill>
          <p:spPr>
            <a:xfrm>
              <a:off x="3678188" y="1836901"/>
              <a:ext cx="928910" cy="360000"/>
            </a:xfrm>
            <a:prstGeom prst="rect">
              <a:avLst/>
            </a:prstGeom>
          </p:spPr>
        </p:pic>
        <p:pic>
          <p:nvPicPr>
            <p:cNvPr id="34" name="Imagen 33" descr="Imagen que contiene Forma&#10;&#10;Descripción generada automáticamente">
              <a:extLst>
                <a:ext uri="{FF2B5EF4-FFF2-40B4-BE49-F238E27FC236}">
                  <a16:creationId xmlns:a16="http://schemas.microsoft.com/office/drawing/2014/main" id="{4D1FCCB4-07EB-4E71-BE89-CEEAAAB81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02" y="1785521"/>
              <a:ext cx="916363" cy="360000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8B713888-61DF-4660-9C03-0FA921F16D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" t="31006" r="3014" b="30991"/>
            <a:stretch/>
          </p:blipFill>
          <p:spPr>
            <a:xfrm>
              <a:off x="2652153" y="1836901"/>
              <a:ext cx="890527" cy="360000"/>
            </a:xfrm>
            <a:prstGeom prst="rect">
              <a:avLst/>
            </a:prstGeom>
          </p:spPr>
        </p:pic>
        <p:pic>
          <p:nvPicPr>
            <p:cNvPr id="36" name="Imagen 35" descr="Icono&#10;&#10;Descripción generada automáticamente">
              <a:extLst>
                <a:ext uri="{FF2B5EF4-FFF2-40B4-BE49-F238E27FC236}">
                  <a16:creationId xmlns:a16="http://schemas.microsoft.com/office/drawing/2014/main" id="{B869720D-785D-4908-A972-A41C6B489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766" y="1816221"/>
              <a:ext cx="360000" cy="360000"/>
            </a:xfrm>
            <a:prstGeom prst="rect">
              <a:avLst/>
            </a:prstGeom>
          </p:spPr>
        </p:pic>
        <p:pic>
          <p:nvPicPr>
            <p:cNvPr id="37" name="Imagen 36" descr="Icono&#10;&#10;Descripción generada automáticamente">
              <a:extLst>
                <a:ext uri="{FF2B5EF4-FFF2-40B4-BE49-F238E27FC236}">
                  <a16:creationId xmlns:a16="http://schemas.microsoft.com/office/drawing/2014/main" id="{22A7DE0F-A1B5-4458-8489-28DD88302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0266" y="1847239"/>
              <a:ext cx="360000" cy="360000"/>
            </a:xfrm>
            <a:prstGeom prst="rect">
              <a:avLst/>
            </a:prstGeom>
          </p:spPr>
        </p:pic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09663D9D-1746-414A-A7FE-EFB903BB1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15" y="2291175"/>
              <a:ext cx="851215" cy="360000"/>
            </a:xfrm>
            <a:prstGeom prst="rect">
              <a:avLst/>
            </a:prstGeom>
          </p:spPr>
        </p:pic>
        <p:pic>
          <p:nvPicPr>
            <p:cNvPr id="39" name="Imagen 38" descr="Logotipo&#10;&#10;Descripción generada automáticamente">
              <a:extLst>
                <a:ext uri="{FF2B5EF4-FFF2-40B4-BE49-F238E27FC236}">
                  <a16:creationId xmlns:a16="http://schemas.microsoft.com/office/drawing/2014/main" id="{650B30A0-84BC-4BD4-AEAE-10D489078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48" b="27552"/>
            <a:stretch/>
          </p:blipFill>
          <p:spPr>
            <a:xfrm>
              <a:off x="4660081" y="1785521"/>
              <a:ext cx="719998" cy="360000"/>
            </a:xfrm>
            <a:prstGeom prst="rect">
              <a:avLst/>
            </a:prstGeom>
          </p:spPr>
        </p:pic>
        <p:pic>
          <p:nvPicPr>
            <p:cNvPr id="40" name="Imagen 39" descr="Imagen que contiene Logotipo&#10;&#10;Descripción generada automáticamente">
              <a:extLst>
                <a:ext uri="{FF2B5EF4-FFF2-40B4-BE49-F238E27FC236}">
                  <a16:creationId xmlns:a16="http://schemas.microsoft.com/office/drawing/2014/main" id="{22301E56-BCD9-4241-BA58-25E0596A9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999" y="2294618"/>
              <a:ext cx="765957" cy="360000"/>
            </a:xfrm>
            <a:prstGeom prst="rect">
              <a:avLst/>
            </a:prstGeom>
          </p:spPr>
        </p:pic>
        <p:pic>
          <p:nvPicPr>
            <p:cNvPr id="41" name="Imagen 40" descr="Logotipo&#10;&#10;Descripción generada automáticamente">
              <a:extLst>
                <a:ext uri="{FF2B5EF4-FFF2-40B4-BE49-F238E27FC236}">
                  <a16:creationId xmlns:a16="http://schemas.microsoft.com/office/drawing/2014/main" id="{F2B8C948-19C2-4421-9740-666717E25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266" y="2313639"/>
              <a:ext cx="535020" cy="360000"/>
            </a:xfrm>
            <a:prstGeom prst="rect">
              <a:avLst/>
            </a:prstGeom>
          </p:spPr>
        </p:pic>
        <p:pic>
          <p:nvPicPr>
            <p:cNvPr id="42" name="Imagen 41" descr="Icono&#10;&#10;Descripción generada automáticamente">
              <a:extLst>
                <a:ext uri="{FF2B5EF4-FFF2-40B4-BE49-F238E27FC236}">
                  <a16:creationId xmlns:a16="http://schemas.microsoft.com/office/drawing/2014/main" id="{72E81EC9-045F-428E-B449-BCA4419A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332" y="2306416"/>
              <a:ext cx="359532" cy="360000"/>
            </a:xfrm>
            <a:prstGeom prst="rect">
              <a:avLst/>
            </a:prstGeom>
          </p:spPr>
        </p:pic>
        <p:pic>
          <p:nvPicPr>
            <p:cNvPr id="43" name="Imagen 42" descr="Patrón de fondo&#10;&#10;Descripción generada automáticamente">
              <a:extLst>
                <a:ext uri="{FF2B5EF4-FFF2-40B4-BE49-F238E27FC236}">
                  <a16:creationId xmlns:a16="http://schemas.microsoft.com/office/drawing/2014/main" id="{A690EC9C-0A75-4260-91F9-CB56B094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313138"/>
              <a:ext cx="246744" cy="360000"/>
            </a:xfrm>
            <a:prstGeom prst="rect">
              <a:avLst/>
            </a:prstGeom>
          </p:spPr>
        </p:pic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CFEE853F-10AE-4B3C-9565-34886FBECD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298" b="7392"/>
            <a:stretch/>
          </p:blipFill>
          <p:spPr>
            <a:xfrm>
              <a:off x="3779912" y="2291175"/>
              <a:ext cx="491288" cy="360000"/>
            </a:xfrm>
            <a:prstGeom prst="rect">
              <a:avLst/>
            </a:prstGeom>
          </p:spPr>
        </p:pic>
        <p:pic>
          <p:nvPicPr>
            <p:cNvPr id="45" name="Imagen 44" descr="Imagen que contiene firmar, texto, objeto, reloj&#10;&#10;Descripción generada automáticamente">
              <a:extLst>
                <a:ext uri="{FF2B5EF4-FFF2-40B4-BE49-F238E27FC236}">
                  <a16:creationId xmlns:a16="http://schemas.microsoft.com/office/drawing/2014/main" id="{7A5B5308-F8DF-4A50-AEDE-968E7A88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271" y="1357091"/>
              <a:ext cx="120670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258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3E3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3" descr="EurofusionDisc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115888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68313" y="6525344"/>
            <a:ext cx="8239125" cy="268287"/>
          </a:xfrm>
        </p:spPr>
        <p:txBody>
          <a:bodyPr/>
          <a:lstStyle>
            <a:lvl1pPr algn="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pl-PL" dirty="0"/>
              <a:t>F.S. Nitti </a:t>
            </a:r>
            <a:r>
              <a:rPr lang="it-IT" dirty="0"/>
              <a:t> and </a:t>
            </a:r>
            <a:r>
              <a:rPr lang="es-ES" dirty="0"/>
              <a:t>J. Maestre  </a:t>
            </a:r>
            <a:r>
              <a:rPr lang="pl-PL" dirty="0"/>
              <a:t>| TM#</a:t>
            </a:r>
            <a:r>
              <a:rPr lang="es-ES" dirty="0"/>
              <a:t>17</a:t>
            </a:r>
            <a:r>
              <a:rPr lang="pl-PL" dirty="0"/>
              <a:t> |</a:t>
            </a:r>
            <a:r>
              <a:rPr lang="it-IT" dirty="0"/>
              <a:t>05 </a:t>
            </a:r>
            <a:r>
              <a:rPr lang="it-IT" dirty="0" err="1"/>
              <a:t>July</a:t>
            </a:r>
            <a:r>
              <a:rPr lang="it-IT" dirty="0"/>
              <a:t> </a:t>
            </a:r>
            <a:r>
              <a:rPr lang="pl-PL" dirty="0"/>
              <a:t>202</a:t>
            </a:r>
            <a:r>
              <a:rPr lang="it-IT" dirty="0"/>
              <a:t>4</a:t>
            </a:r>
            <a:r>
              <a:rPr lang="en-GB" dirty="0"/>
              <a:t>| Page </a:t>
            </a:r>
            <a:fld id="{4F66EC46-2A95-4ACB-80B2-DCC2083C3903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  <p:pic>
        <p:nvPicPr>
          <p:cNvPr id="7" name="Picture 3" descr="image001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060135" cy="57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273842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title style</a:t>
            </a:r>
            <a:endParaRPr lang="en-GB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 dirty="0"/>
              <a:t>Click to edit Master text styles</a:t>
            </a:r>
          </a:p>
          <a:p>
            <a:pPr lvl="1"/>
            <a:r>
              <a:rPr lang="en-US" altLang="es-ES" dirty="0"/>
              <a:t>Second level</a:t>
            </a:r>
          </a:p>
          <a:p>
            <a:pPr lvl="2"/>
            <a:r>
              <a:rPr lang="en-US" altLang="es-ES" dirty="0"/>
              <a:t>Third level</a:t>
            </a:r>
          </a:p>
          <a:p>
            <a:pPr lvl="3"/>
            <a:r>
              <a:rPr lang="en-US" altLang="es-ES" dirty="0"/>
              <a:t>Fourth level</a:t>
            </a:r>
          </a:p>
          <a:p>
            <a:pPr lvl="4"/>
            <a:r>
              <a:rPr lang="en-US" altLang="es-ES" dirty="0"/>
              <a:t>Fifth level</a:t>
            </a:r>
            <a:endParaRPr lang="en-GB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8FD0FA-3FA7-4D0C-B286-1790BE42FDDC}" type="datetimeFigureOut">
              <a:rPr lang="en-GB" smtClean="0"/>
              <a:pPr>
                <a:defRPr/>
              </a:pPr>
              <a:t>04/07/2024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2BFE7A-63C3-4696-BA76-19E63631F2AF}" type="slidenum">
              <a:rPr lang="en-GB" smtClean="0"/>
              <a:pPr>
                <a:defRPr/>
              </a:pPr>
              <a:t>‹Nº›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ifmif-dones.es/event/35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o.nitti@enea.i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orge.maestre@ifmif-dones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5"/>
          <p:cNvSpPr>
            <a:spLocks noGrp="1"/>
          </p:cNvSpPr>
          <p:nvPr>
            <p:ph type="ctrTitle" idx="4294967295"/>
          </p:nvPr>
        </p:nvSpPr>
        <p:spPr>
          <a:xfrm>
            <a:off x="107504" y="2204864"/>
            <a:ext cx="8496944" cy="1296144"/>
          </a:xfrm>
        </p:spPr>
        <p:txBody>
          <a:bodyPr/>
          <a:lstStyle/>
          <a:p>
            <a:r>
              <a:rPr lang="en-GB" sz="3200" b="1" dirty="0"/>
              <a:t>TM#17 Lithium  Systems session</a:t>
            </a:r>
            <a:br>
              <a:rPr lang="en-GB" sz="3200" b="1" dirty="0"/>
            </a:br>
            <a:endParaRPr lang="en-GB" sz="3200" dirty="0"/>
          </a:p>
        </p:txBody>
      </p:sp>
      <p:sp>
        <p:nvSpPr>
          <p:cNvPr id="19" name="Podtytuł 1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F. S. Nitti and J. Maestre </a:t>
            </a:r>
          </a:p>
        </p:txBody>
      </p:sp>
    </p:spTree>
    <p:extLst>
      <p:ext uri="{BB962C8B-B14F-4D97-AF65-F5344CB8AC3E}">
        <p14:creationId xmlns:p14="http://schemas.microsoft.com/office/powerpoint/2010/main" val="633968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05C2D819-9576-48CA-1B9F-6D40A01CC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10" y="753553"/>
            <a:ext cx="7855906" cy="491565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8C8A64A-378B-0E70-2A77-BC1C2FBF7F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F.S. Nitti </a:t>
            </a:r>
            <a:r>
              <a:rPr lang="it-IT"/>
              <a:t> and </a:t>
            </a:r>
            <a:r>
              <a:rPr lang="es-ES"/>
              <a:t>J. Maestre  </a:t>
            </a:r>
            <a:r>
              <a:rPr lang="pl-PL"/>
              <a:t>| TM#</a:t>
            </a:r>
            <a:r>
              <a:rPr lang="es-ES"/>
              <a:t>17</a:t>
            </a:r>
            <a:r>
              <a:rPr lang="pl-PL"/>
              <a:t> |</a:t>
            </a:r>
            <a:r>
              <a:rPr lang="it-IT"/>
              <a:t>05 July </a:t>
            </a:r>
            <a:r>
              <a:rPr lang="pl-PL"/>
              <a:t>202</a:t>
            </a:r>
            <a:r>
              <a:rPr lang="it-IT"/>
              <a:t>4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3" name="CasellaDiTesto 7">
            <a:extLst>
              <a:ext uri="{FF2B5EF4-FFF2-40B4-BE49-F238E27FC236}">
                <a16:creationId xmlns:a16="http://schemas.microsoft.com/office/drawing/2014/main" id="{EA56981E-2D89-771E-90BA-E13FAFD0C68C}"/>
              </a:ext>
            </a:extLst>
          </p:cNvPr>
          <p:cNvSpPr txBox="1"/>
          <p:nvPr/>
        </p:nvSpPr>
        <p:spPr>
          <a:xfrm>
            <a:off x="827584" y="4462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ES" sz="2400" b="1" dirty="0">
                <a:solidFill>
                  <a:prstClr val="black"/>
                </a:solidFill>
                <a:latin typeface="+mn-lt"/>
              </a:rPr>
              <a:t>Agenda</a:t>
            </a:r>
            <a:endParaRPr lang="en-GB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CuadroTexto 6">
            <a:extLst>
              <a:ext uri="{FF2B5EF4-FFF2-40B4-BE49-F238E27FC236}">
                <a16:creationId xmlns:a16="http://schemas.microsoft.com/office/drawing/2014/main" id="{EDD57E60-580A-B6BC-F0A5-94F6C39BF159}"/>
              </a:ext>
            </a:extLst>
          </p:cNvPr>
          <p:cNvSpPr txBox="1"/>
          <p:nvPr/>
        </p:nvSpPr>
        <p:spPr>
          <a:xfrm>
            <a:off x="179511" y="5679758"/>
            <a:ext cx="72008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Agenda and presentations can be found in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  <a:hlinkClick r:id="rId3"/>
              </a:rPr>
              <a:t>https://indico.ifmif-dones.es/event/35/</a:t>
            </a:r>
            <a:endParaRPr lang="it-IT" sz="18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endParaRPr lang="en-GB" dirty="0"/>
          </a:p>
        </p:txBody>
      </p:sp>
      <p:sp>
        <p:nvSpPr>
          <p:cNvPr id="5" name="Cerrar llave 15">
            <a:extLst>
              <a:ext uri="{FF2B5EF4-FFF2-40B4-BE49-F238E27FC236}">
                <a16:creationId xmlns:a16="http://schemas.microsoft.com/office/drawing/2014/main" id="{D029BC9E-3BA8-26F4-BD3C-70503B5FAA1E}"/>
              </a:ext>
            </a:extLst>
          </p:cNvPr>
          <p:cNvSpPr/>
          <p:nvPr/>
        </p:nvSpPr>
        <p:spPr>
          <a:xfrm rot="10800000" flipH="1">
            <a:off x="8498709" y="1716760"/>
            <a:ext cx="258189" cy="936104"/>
          </a:xfrm>
          <a:prstGeom prst="rightBrace">
            <a:avLst>
              <a:gd name="adj1" fmla="val 8333"/>
              <a:gd name="adj2" fmla="val 46211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uadroTexto 16">
            <a:extLst>
              <a:ext uri="{FF2B5EF4-FFF2-40B4-BE49-F238E27FC236}">
                <a16:creationId xmlns:a16="http://schemas.microsoft.com/office/drawing/2014/main" id="{7F4030B5-C017-63D3-7F1C-C9C9A1A96687}"/>
              </a:ext>
            </a:extLst>
          </p:cNvPr>
          <p:cNvSpPr txBox="1"/>
          <p:nvPr/>
        </p:nvSpPr>
        <p:spPr>
          <a:xfrm rot="16200000">
            <a:off x="8590200" y="2006116"/>
            <a:ext cx="511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TSY</a:t>
            </a:r>
            <a:endParaRPr lang="en-GB" dirty="0"/>
          </a:p>
        </p:txBody>
      </p:sp>
      <p:sp>
        <p:nvSpPr>
          <p:cNvPr id="7" name="Cerrar llave 17">
            <a:extLst>
              <a:ext uri="{FF2B5EF4-FFF2-40B4-BE49-F238E27FC236}">
                <a16:creationId xmlns:a16="http://schemas.microsoft.com/office/drawing/2014/main" id="{59587F09-4D43-C1F7-2B96-F9C5D08701C6}"/>
              </a:ext>
            </a:extLst>
          </p:cNvPr>
          <p:cNvSpPr/>
          <p:nvPr/>
        </p:nvSpPr>
        <p:spPr>
          <a:xfrm>
            <a:off x="8559762" y="2720481"/>
            <a:ext cx="123728" cy="535961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uadroTexto 18">
            <a:extLst>
              <a:ext uri="{FF2B5EF4-FFF2-40B4-BE49-F238E27FC236}">
                <a16:creationId xmlns:a16="http://schemas.microsoft.com/office/drawing/2014/main" id="{60306334-3A1E-50E2-2A8B-806E7B63423C}"/>
              </a:ext>
            </a:extLst>
          </p:cNvPr>
          <p:cNvSpPr txBox="1"/>
          <p:nvPr/>
        </p:nvSpPr>
        <p:spPr>
          <a:xfrm rot="16200000">
            <a:off x="8498828" y="2607228"/>
            <a:ext cx="759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HRL</a:t>
            </a:r>
            <a:endParaRPr lang="en-GB" dirty="0"/>
          </a:p>
        </p:txBody>
      </p:sp>
      <p:sp>
        <p:nvSpPr>
          <p:cNvPr id="9" name="Cerrar llave 19">
            <a:extLst>
              <a:ext uri="{FF2B5EF4-FFF2-40B4-BE49-F238E27FC236}">
                <a16:creationId xmlns:a16="http://schemas.microsoft.com/office/drawing/2014/main" id="{E1BC19E7-3A4E-1143-0076-847CA1E39086}"/>
              </a:ext>
            </a:extLst>
          </p:cNvPr>
          <p:cNvSpPr/>
          <p:nvPr/>
        </p:nvSpPr>
        <p:spPr>
          <a:xfrm>
            <a:off x="8484936" y="3509004"/>
            <a:ext cx="236542" cy="216020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uadroTexto 20">
            <a:extLst>
              <a:ext uri="{FF2B5EF4-FFF2-40B4-BE49-F238E27FC236}">
                <a16:creationId xmlns:a16="http://schemas.microsoft.com/office/drawing/2014/main" id="{5BD73DD1-D3EE-7F17-E03F-234DD1515F60}"/>
              </a:ext>
            </a:extLst>
          </p:cNvPr>
          <p:cNvSpPr txBox="1"/>
          <p:nvPr/>
        </p:nvSpPr>
        <p:spPr>
          <a:xfrm rot="16200000">
            <a:off x="8526197" y="4226439"/>
            <a:ext cx="759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ICS</a:t>
            </a:r>
            <a:endParaRPr lang="en-GB" dirty="0"/>
          </a:p>
        </p:txBody>
      </p:sp>
      <p:cxnSp>
        <p:nvCxnSpPr>
          <p:cNvPr id="11" name="Conector recto 22">
            <a:extLst>
              <a:ext uri="{FF2B5EF4-FFF2-40B4-BE49-F238E27FC236}">
                <a16:creationId xmlns:a16="http://schemas.microsoft.com/office/drawing/2014/main" id="{257A2259-0520-DB95-B3EF-FEDE4FEB2FF3}"/>
              </a:ext>
            </a:extLst>
          </p:cNvPr>
          <p:cNvCxnSpPr/>
          <p:nvPr/>
        </p:nvCxnSpPr>
        <p:spPr>
          <a:xfrm>
            <a:off x="7624050" y="5780635"/>
            <a:ext cx="7129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23">
            <a:extLst>
              <a:ext uri="{FF2B5EF4-FFF2-40B4-BE49-F238E27FC236}">
                <a16:creationId xmlns:a16="http://schemas.microsoft.com/office/drawing/2014/main" id="{C64F8752-4CD9-B5DD-D47F-8929FC5FD0AA}"/>
              </a:ext>
            </a:extLst>
          </p:cNvPr>
          <p:cNvSpPr txBox="1"/>
          <p:nvPr/>
        </p:nvSpPr>
        <p:spPr>
          <a:xfrm>
            <a:off x="7489557" y="5780635"/>
            <a:ext cx="1020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12 TALKS</a:t>
            </a:r>
            <a:endParaRPr lang="en-GB" dirty="0"/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D99D5495-8893-85B8-5EA9-94AEF39C6A39}"/>
              </a:ext>
            </a:extLst>
          </p:cNvPr>
          <p:cNvCxnSpPr>
            <a:cxnSpLocks/>
          </p:cNvCxnSpPr>
          <p:nvPr/>
        </p:nvCxnSpPr>
        <p:spPr>
          <a:xfrm>
            <a:off x="709447" y="2338316"/>
            <a:ext cx="76328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11FBFDD-1A00-3D12-D970-57EEFAD6C0EC}"/>
              </a:ext>
            </a:extLst>
          </p:cNvPr>
          <p:cNvSpPr txBox="1"/>
          <p:nvPr/>
        </p:nvSpPr>
        <p:spPr>
          <a:xfrm>
            <a:off x="179511" y="6340678"/>
            <a:ext cx="4593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Please, don’t forget to upload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95435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A5F442C-1652-784F-CF75-3E5F5EBBBA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F.S. Nitti </a:t>
            </a:r>
            <a:r>
              <a:rPr lang="it-IT"/>
              <a:t> and </a:t>
            </a:r>
            <a:r>
              <a:rPr lang="es-ES"/>
              <a:t>J. Maestre  </a:t>
            </a:r>
            <a:r>
              <a:rPr lang="pl-PL"/>
              <a:t>| TM#</a:t>
            </a:r>
            <a:r>
              <a:rPr lang="es-ES"/>
              <a:t>17</a:t>
            </a:r>
            <a:r>
              <a:rPr lang="pl-PL"/>
              <a:t> |</a:t>
            </a:r>
            <a:r>
              <a:rPr lang="it-IT"/>
              <a:t>05 July </a:t>
            </a:r>
            <a:r>
              <a:rPr lang="pl-PL"/>
              <a:t>202</a:t>
            </a:r>
            <a:r>
              <a:rPr lang="it-IT"/>
              <a:t>4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AD65788-6402-5449-4BBC-FF09AB9B9788}"/>
              </a:ext>
            </a:extLst>
          </p:cNvPr>
          <p:cNvSpPr txBox="1"/>
          <p:nvPr/>
        </p:nvSpPr>
        <p:spPr>
          <a:xfrm>
            <a:off x="451285" y="1802086"/>
            <a:ext cx="2409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Total Tasks :  </a:t>
            </a:r>
            <a:r>
              <a:rPr lang="en-GB" sz="2400" b="1" dirty="0"/>
              <a:t>24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2633441-85CD-BDCB-E8C7-9225A14173A6}"/>
              </a:ext>
            </a:extLst>
          </p:cNvPr>
          <p:cNvSpPr txBox="1"/>
          <p:nvPr/>
        </p:nvSpPr>
        <p:spPr>
          <a:xfrm>
            <a:off x="400288" y="2256717"/>
            <a:ext cx="2981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Tasks Completed:  </a:t>
            </a:r>
            <a:r>
              <a:rPr lang="en-GB" sz="2400" b="1" dirty="0"/>
              <a:t>24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E8FF508-5689-BDD7-6985-487D55C07594}"/>
              </a:ext>
            </a:extLst>
          </p:cNvPr>
          <p:cNvSpPr txBox="1"/>
          <p:nvPr/>
        </p:nvSpPr>
        <p:spPr>
          <a:xfrm>
            <a:off x="4549192" y="1772549"/>
            <a:ext cx="2409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Total Tasks :  </a:t>
            </a:r>
            <a:r>
              <a:rPr lang="en-GB" sz="2400" b="1" dirty="0"/>
              <a:t>33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4C05FBC-39E6-C051-9564-D44518AAF673}"/>
              </a:ext>
            </a:extLst>
          </p:cNvPr>
          <p:cNvSpPr txBox="1"/>
          <p:nvPr/>
        </p:nvSpPr>
        <p:spPr>
          <a:xfrm>
            <a:off x="4499992" y="2191466"/>
            <a:ext cx="2931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Tasks Completed:  </a:t>
            </a:r>
            <a:r>
              <a:rPr lang="en-GB" sz="2400" b="1" dirty="0"/>
              <a:t>27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215F452-B11F-0E58-CB78-A434E9D3473B}"/>
              </a:ext>
            </a:extLst>
          </p:cNvPr>
          <p:cNvSpPr txBox="1"/>
          <p:nvPr/>
        </p:nvSpPr>
        <p:spPr>
          <a:xfrm>
            <a:off x="635454" y="1196752"/>
            <a:ext cx="1255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2021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DC19CBC-2EE0-6348-3B9F-51C9C02DF767}"/>
              </a:ext>
            </a:extLst>
          </p:cNvPr>
          <p:cNvSpPr txBox="1"/>
          <p:nvPr/>
        </p:nvSpPr>
        <p:spPr>
          <a:xfrm>
            <a:off x="4764938" y="1253874"/>
            <a:ext cx="877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2022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8A6B066-BA91-E42B-6803-40CCAB05660F}"/>
              </a:ext>
            </a:extLst>
          </p:cNvPr>
          <p:cNvSpPr txBox="1"/>
          <p:nvPr/>
        </p:nvSpPr>
        <p:spPr>
          <a:xfrm>
            <a:off x="329584" y="4212291"/>
            <a:ext cx="221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Total Tasks : </a:t>
            </a:r>
            <a:r>
              <a:rPr lang="en-GB" sz="2400" b="1" dirty="0"/>
              <a:t>28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09EF811-AE85-1D71-6D44-98632CF697F4}"/>
              </a:ext>
            </a:extLst>
          </p:cNvPr>
          <p:cNvSpPr txBox="1"/>
          <p:nvPr/>
        </p:nvSpPr>
        <p:spPr>
          <a:xfrm>
            <a:off x="329584" y="4577420"/>
            <a:ext cx="2931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Tasks Completed: </a:t>
            </a:r>
            <a:r>
              <a:rPr lang="en-GB" sz="2400" b="1" dirty="0"/>
              <a:t>11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8321F0E-E370-547A-EA56-4FB858B424D1}"/>
              </a:ext>
            </a:extLst>
          </p:cNvPr>
          <p:cNvSpPr txBox="1"/>
          <p:nvPr/>
        </p:nvSpPr>
        <p:spPr>
          <a:xfrm>
            <a:off x="581590" y="3667714"/>
            <a:ext cx="877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2023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30FF903A-0838-44DC-A12A-3E716F10A4C4}"/>
              </a:ext>
            </a:extLst>
          </p:cNvPr>
          <p:cNvSpPr/>
          <p:nvPr/>
        </p:nvSpPr>
        <p:spPr>
          <a:xfrm>
            <a:off x="409463" y="1225975"/>
            <a:ext cx="2931913" cy="16418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721D1A22-05EF-1415-9904-AE67FA8A08EE}"/>
              </a:ext>
            </a:extLst>
          </p:cNvPr>
          <p:cNvSpPr/>
          <p:nvPr/>
        </p:nvSpPr>
        <p:spPr>
          <a:xfrm>
            <a:off x="4506991" y="1215006"/>
            <a:ext cx="2982032" cy="16418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CD06C563-C550-FE46-661D-BD8AA1DA059F}"/>
              </a:ext>
            </a:extLst>
          </p:cNvPr>
          <p:cNvSpPr/>
          <p:nvPr/>
        </p:nvSpPr>
        <p:spPr>
          <a:xfrm>
            <a:off x="376945" y="3686743"/>
            <a:ext cx="2649921" cy="164180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asellaDiTesto 7">
            <a:extLst>
              <a:ext uri="{FF2B5EF4-FFF2-40B4-BE49-F238E27FC236}">
                <a16:creationId xmlns:a16="http://schemas.microsoft.com/office/drawing/2014/main" id="{7BD913FA-0BF2-F093-D090-A6006C2186A8}"/>
              </a:ext>
            </a:extLst>
          </p:cNvPr>
          <p:cNvSpPr txBox="1"/>
          <p:nvPr/>
        </p:nvSpPr>
        <p:spPr>
          <a:xfrm>
            <a:off x="635454" y="69263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black"/>
                </a:solidFill>
                <a:latin typeface="+mn-lt"/>
              </a:rPr>
              <a:t>Status of activities in LS  </a:t>
            </a:r>
            <a:endParaRPr lang="en-US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C33554-9F07-1FA7-E928-728E00AFDEEC}"/>
              </a:ext>
            </a:extLst>
          </p:cNvPr>
          <p:cNvSpPr txBox="1"/>
          <p:nvPr/>
        </p:nvSpPr>
        <p:spPr>
          <a:xfrm>
            <a:off x="5413319" y="4248847"/>
            <a:ext cx="221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Total Tasks : </a:t>
            </a:r>
            <a:r>
              <a:rPr lang="en-GB" sz="2400" b="1" dirty="0"/>
              <a:t>28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3896E4-ED98-33C3-8D5F-E587D5DC2AA9}"/>
              </a:ext>
            </a:extLst>
          </p:cNvPr>
          <p:cNvSpPr txBox="1"/>
          <p:nvPr/>
        </p:nvSpPr>
        <p:spPr>
          <a:xfrm>
            <a:off x="5413319" y="4695845"/>
            <a:ext cx="4037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Activities ongoing, to be concluded by December</a:t>
            </a:r>
            <a:endParaRPr lang="en-GB" sz="2400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A25A6E9-A55B-5FE5-DD91-49BB97204FF0}"/>
              </a:ext>
            </a:extLst>
          </p:cNvPr>
          <p:cNvSpPr txBox="1"/>
          <p:nvPr/>
        </p:nvSpPr>
        <p:spPr>
          <a:xfrm>
            <a:off x="5464306" y="3817920"/>
            <a:ext cx="877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2024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C2E1B9-06F1-5FD4-CFE3-1A86724AB1D6}"/>
              </a:ext>
            </a:extLst>
          </p:cNvPr>
          <p:cNvSpPr txBox="1"/>
          <p:nvPr/>
        </p:nvSpPr>
        <p:spPr>
          <a:xfrm>
            <a:off x="204184" y="5921551"/>
            <a:ext cx="6114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Please, make an effort to complete the tasks in delay.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07B868-547B-CFD8-61F5-C955880FADC4}"/>
              </a:ext>
            </a:extLst>
          </p:cNvPr>
          <p:cNvSpPr txBox="1"/>
          <p:nvPr/>
        </p:nvSpPr>
        <p:spPr>
          <a:xfrm>
            <a:off x="7665881" y="1760370"/>
            <a:ext cx="1460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tasks  are Experimental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3846D17B-E353-1B46-F521-3267C9557575}"/>
              </a:ext>
            </a:extLst>
          </p:cNvPr>
          <p:cNvSpPr/>
          <p:nvPr/>
        </p:nvSpPr>
        <p:spPr>
          <a:xfrm>
            <a:off x="7329556" y="1986278"/>
            <a:ext cx="332931" cy="1824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414ABFD-32D4-1F4B-3541-B1CA78B8AE97}"/>
              </a:ext>
            </a:extLst>
          </p:cNvPr>
          <p:cNvSpPr txBox="1"/>
          <p:nvPr/>
        </p:nvSpPr>
        <p:spPr>
          <a:xfrm>
            <a:off x="3143694" y="4099548"/>
            <a:ext cx="1460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tasks  are Experimental</a:t>
            </a: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53BD4DBA-870F-BF6B-9915-844BD981C9A6}"/>
              </a:ext>
            </a:extLst>
          </p:cNvPr>
          <p:cNvSpPr/>
          <p:nvPr/>
        </p:nvSpPr>
        <p:spPr>
          <a:xfrm>
            <a:off x="2806474" y="4349565"/>
            <a:ext cx="332931" cy="1824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E6EC613F-B388-34C1-8CB7-BBFC007AD491}"/>
              </a:ext>
            </a:extLst>
          </p:cNvPr>
          <p:cNvSpPr/>
          <p:nvPr/>
        </p:nvSpPr>
        <p:spPr>
          <a:xfrm>
            <a:off x="5220072" y="3573016"/>
            <a:ext cx="3672408" cy="223224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41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26A6E518-F10F-69AF-AD5C-FB56D81B8D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 sz="1050"/>
              <a:t>F.S. Nitti </a:t>
            </a:r>
            <a:r>
              <a:rPr lang="it-IT" sz="1050"/>
              <a:t> and </a:t>
            </a:r>
            <a:r>
              <a:rPr lang="es-ES" sz="1050"/>
              <a:t>J. Maestre  </a:t>
            </a:r>
            <a:r>
              <a:rPr lang="pl-PL" sz="1050"/>
              <a:t>| TM#</a:t>
            </a:r>
            <a:r>
              <a:rPr lang="es-ES" sz="1050"/>
              <a:t>17</a:t>
            </a:r>
            <a:r>
              <a:rPr lang="pl-PL" sz="1050"/>
              <a:t> |</a:t>
            </a:r>
            <a:r>
              <a:rPr lang="it-IT" sz="1050"/>
              <a:t>05 July </a:t>
            </a:r>
            <a:r>
              <a:rPr lang="pl-PL" sz="1050"/>
              <a:t>202</a:t>
            </a:r>
            <a:r>
              <a:rPr lang="it-IT" sz="1050"/>
              <a:t>4</a:t>
            </a:r>
            <a:r>
              <a:rPr lang="en-GB" sz="1050"/>
              <a:t>| Page </a:t>
            </a:r>
            <a:fld id="{4F66EC46-2A95-4ACB-80B2-DCC2083C3903}" type="slidenum">
              <a:rPr lang="en-GB" sz="1050" smtClean="0"/>
              <a:pPr>
                <a:defRPr/>
              </a:pPr>
              <a:t>4</a:t>
            </a:fld>
            <a:endParaRPr lang="en-GB" sz="105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4F1CCED-F5FA-C1DF-C836-422FCC1BD22D}"/>
              </a:ext>
            </a:extLst>
          </p:cNvPr>
          <p:cNvSpPr txBox="1"/>
          <p:nvPr/>
        </p:nvSpPr>
        <p:spPr>
          <a:xfrm>
            <a:off x="611560" y="1922158"/>
            <a:ext cx="727280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/>
              <a:t>Summary of TSY activities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CB8847A-39A4-194E-33AA-CF219F7BD997}"/>
              </a:ext>
            </a:extLst>
          </p:cNvPr>
          <p:cNvSpPr txBox="1"/>
          <p:nvPr/>
        </p:nvSpPr>
        <p:spPr>
          <a:xfrm>
            <a:off x="611560" y="2334596"/>
            <a:ext cx="727280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Analysis of TAA pre-heating in case of heaters failure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Thermo-mechanical and fluid-dynamic update of the TAS for the worst-case beams delivered by the accelerator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Transient hydrodynamic analysis of the TAA during start-up and shut down of the Lithium Loop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Experimental qualification of gaskets compatible with Li system in representative conditions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Manufacturing/detail design assessment of TAA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Update of the design of Quench Tank including Flow incoming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Fluid Structure Interaction Analysis of TAS Discharging Target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Update of the design of the alternative TLIC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Conceptual Design of the Electrical Connectors for the Target Assembly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ym typeface="Wingdings" panose="05000000000000000000" pitchFamily="2" charset="2"/>
              </a:rPr>
              <a:t>IVVS test on a flowing lithium target 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Target Diagnostic based on RF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Desing of CRDS (and irradiation mirror test campaign)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F904FD5-6668-C4C2-4D95-4F64DD2B6B9F}"/>
              </a:ext>
            </a:extLst>
          </p:cNvPr>
          <p:cNvSpPr txBox="1"/>
          <p:nvPr/>
        </p:nvSpPr>
        <p:spPr>
          <a:xfrm>
            <a:off x="611560" y="908720"/>
            <a:ext cx="727280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/>
              <a:t>Summary of Integrate activities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0654BA-CBC3-C163-60A3-666C2554782E}"/>
              </a:ext>
            </a:extLst>
          </p:cNvPr>
          <p:cNvSpPr txBox="1"/>
          <p:nvPr/>
        </p:nvSpPr>
        <p:spPr>
          <a:xfrm>
            <a:off x="611560" y="1282442"/>
            <a:ext cx="7483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Update of the PLO and ICS layout allocated in the Lithium Loop 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1D Hydrodynamic model of the Lithium Loop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F5EB200-837D-09B2-7D5F-CCFE60517239}"/>
              </a:ext>
            </a:extLst>
          </p:cNvPr>
          <p:cNvSpPr txBox="1"/>
          <p:nvPr/>
        </p:nvSpPr>
        <p:spPr>
          <a:xfrm>
            <a:off x="645734" y="5470348"/>
            <a:ext cx="7238634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/>
              <a:t>Summary of HRL activities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08E8F31-1FC0-4206-7CED-115B405C4FC0}"/>
              </a:ext>
            </a:extLst>
          </p:cNvPr>
          <p:cNvSpPr txBox="1"/>
          <p:nvPr/>
        </p:nvSpPr>
        <p:spPr>
          <a:xfrm>
            <a:off x="645734" y="5867626"/>
            <a:ext cx="79518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Final design of the EMP for the main Li loop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Radiation resistance of the alternative coolant fluid for the Li loop heat exchanger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5D25942-7793-3F17-F78F-66713FC22537}"/>
              </a:ext>
            </a:extLst>
          </p:cNvPr>
          <p:cNvSpPr/>
          <p:nvPr/>
        </p:nvSpPr>
        <p:spPr>
          <a:xfrm>
            <a:off x="611560" y="2334596"/>
            <a:ext cx="7272808" cy="214251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4580BE4-D606-0572-1236-9A69BA7578D8}"/>
              </a:ext>
            </a:extLst>
          </p:cNvPr>
          <p:cNvSpPr/>
          <p:nvPr/>
        </p:nvSpPr>
        <p:spPr>
          <a:xfrm>
            <a:off x="611560" y="4502989"/>
            <a:ext cx="7272808" cy="898968"/>
          </a:xfrm>
          <a:prstGeom prst="rect">
            <a:avLst/>
          </a:prstGeom>
          <a:noFill/>
          <a:ln w="9525" cap="flat" cmpd="sng" algn="ctr">
            <a:solidFill>
              <a:srgbClr val="FFC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EA598DE-4799-7530-D731-217877A8120D}"/>
              </a:ext>
            </a:extLst>
          </p:cNvPr>
          <p:cNvSpPr txBox="1"/>
          <p:nvPr/>
        </p:nvSpPr>
        <p:spPr>
          <a:xfrm>
            <a:off x="7884368" y="3094045"/>
            <a:ext cx="1225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TAS, QT &amp; TLIC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A88B1FF-B3C6-D4A2-F62A-0C3A339F3F53}"/>
              </a:ext>
            </a:extLst>
          </p:cNvPr>
          <p:cNvSpPr txBox="1"/>
          <p:nvPr/>
        </p:nvSpPr>
        <p:spPr>
          <a:xfrm>
            <a:off x="7812360" y="4442625"/>
            <a:ext cx="1297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Diagnostics</a:t>
            </a:r>
            <a:r>
              <a:rPr lang="es-ES" dirty="0">
                <a:solidFill>
                  <a:schemeClr val="accent6">
                    <a:lumMod val="75000"/>
                  </a:schemeClr>
                </a:solidFill>
              </a:rPr>
              <a:t> &amp; </a:t>
            </a:r>
            <a:r>
              <a:rPr lang="es-ES" dirty="0" err="1">
                <a:solidFill>
                  <a:schemeClr val="accent6">
                    <a:lumMod val="75000"/>
                  </a:schemeClr>
                </a:solidFill>
              </a:rPr>
              <a:t>connetors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875ADC9-6A00-5D4C-5CD9-0DD59EBE394A}"/>
              </a:ext>
            </a:extLst>
          </p:cNvPr>
          <p:cNvSpPr/>
          <p:nvPr/>
        </p:nvSpPr>
        <p:spPr>
          <a:xfrm>
            <a:off x="645734" y="5891788"/>
            <a:ext cx="7272808" cy="226611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E98D8D0-86A7-7801-B822-26A6DE8D3BC7}"/>
              </a:ext>
            </a:extLst>
          </p:cNvPr>
          <p:cNvSpPr txBox="1"/>
          <p:nvPr/>
        </p:nvSpPr>
        <p:spPr>
          <a:xfrm>
            <a:off x="7917436" y="5808902"/>
            <a:ext cx="1297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B050"/>
                </a:solidFill>
              </a:rPr>
              <a:t>PLO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77BDAD9-87D9-0969-FA14-81639968D540}"/>
              </a:ext>
            </a:extLst>
          </p:cNvPr>
          <p:cNvSpPr/>
          <p:nvPr/>
        </p:nvSpPr>
        <p:spPr>
          <a:xfrm>
            <a:off x="644628" y="6129792"/>
            <a:ext cx="7272808" cy="226611"/>
          </a:xfrm>
          <a:prstGeom prst="rect">
            <a:avLst/>
          </a:prstGeom>
          <a:noFill/>
          <a:ln w="952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0ECF021-D7D8-ACBB-CBFB-8091D1217FA8}"/>
              </a:ext>
            </a:extLst>
          </p:cNvPr>
          <p:cNvSpPr txBox="1"/>
          <p:nvPr/>
        </p:nvSpPr>
        <p:spPr>
          <a:xfrm>
            <a:off x="7916330" y="6046906"/>
            <a:ext cx="1297152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SLO &amp;TLO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CasellaDiTesto 7">
            <a:extLst>
              <a:ext uri="{FF2B5EF4-FFF2-40B4-BE49-F238E27FC236}">
                <a16:creationId xmlns:a16="http://schemas.microsoft.com/office/drawing/2014/main" id="{7F73F623-0781-F758-EAA3-2590B24EBEF3}"/>
              </a:ext>
            </a:extLst>
          </p:cNvPr>
          <p:cNvSpPr txBox="1"/>
          <p:nvPr/>
        </p:nvSpPr>
        <p:spPr>
          <a:xfrm>
            <a:off x="572670" y="17953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black"/>
                </a:solidFill>
                <a:latin typeface="+mn-lt"/>
              </a:rPr>
              <a:t>Overview of on-going activities in LS  </a:t>
            </a:r>
            <a:endParaRPr lang="en-US" sz="32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5815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26A6E518-F10F-69AF-AD5C-FB56D81B8D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F.S. Nitti </a:t>
            </a:r>
            <a:r>
              <a:rPr lang="it-IT"/>
              <a:t> and </a:t>
            </a:r>
            <a:r>
              <a:rPr lang="es-ES"/>
              <a:t>J. Maestre  </a:t>
            </a:r>
            <a:r>
              <a:rPr lang="pl-PL"/>
              <a:t>| TM#</a:t>
            </a:r>
            <a:r>
              <a:rPr lang="es-ES"/>
              <a:t>17</a:t>
            </a:r>
            <a:r>
              <a:rPr lang="pl-PL"/>
              <a:t> |</a:t>
            </a:r>
            <a:r>
              <a:rPr lang="it-IT"/>
              <a:t>05 July </a:t>
            </a:r>
            <a:r>
              <a:rPr lang="pl-PL"/>
              <a:t>202</a:t>
            </a:r>
            <a:r>
              <a:rPr lang="it-IT"/>
              <a:t>4</a:t>
            </a:r>
            <a:r>
              <a:rPr lang="en-GB"/>
              <a:t>| Page </a:t>
            </a:r>
            <a:fld id="{4F66EC46-2A95-4ACB-80B2-DCC2083C3903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FA6952-39C1-9799-64C5-E980900A24E5}"/>
              </a:ext>
            </a:extLst>
          </p:cNvPr>
          <p:cNvSpPr txBox="1"/>
          <p:nvPr/>
        </p:nvSpPr>
        <p:spPr>
          <a:xfrm>
            <a:off x="555902" y="980728"/>
            <a:ext cx="727280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b="1" dirty="0"/>
              <a:t>Summary of ICS activities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314ECA3-DC50-2499-09B1-D171D657DA23}"/>
              </a:ext>
            </a:extLst>
          </p:cNvPr>
          <p:cNvSpPr txBox="1"/>
          <p:nvPr/>
        </p:nvSpPr>
        <p:spPr>
          <a:xfrm>
            <a:off x="555902" y="1430412"/>
            <a:ext cx="707302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(Corrosion) Test Campaign for AISI 316L on Lifus-6 facility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Update distribution of CP and ACPs including trapping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Tritium Migration studies in the LS (series of scenarios) [BAII]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Experimental methodology and feasibility studies on the characterization of Be solubility in liquid lithium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Design of experimental facility for characterization of Be in liquid lithium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Analysis of Li traps mechanics and kinetics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(Nitrogen) Getter material qualification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Design of LYDER experimental campaign and analysis of first results on Li-Yttrium system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Process for the determination of impurity contents in Li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Design and execution of experimental tests on online Hydrogen Sensors in relevant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Design of LITEC experimental equipment: traps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Prototype of the Electrochemical Hydrogen Sensor for LITEC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Prototype of the Resistivity meter for LITEC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02F1638-40CB-3027-3A43-32643282F990}"/>
              </a:ext>
            </a:extLst>
          </p:cNvPr>
          <p:cNvSpPr txBox="1"/>
          <p:nvPr/>
        </p:nvSpPr>
        <p:spPr>
          <a:xfrm>
            <a:off x="555902" y="4808627"/>
            <a:ext cx="7272808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b="1" dirty="0"/>
              <a:t>Summary of LSA activities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EFD65E-70DF-C918-1C45-CC533642A736}"/>
              </a:ext>
            </a:extLst>
          </p:cNvPr>
          <p:cNvSpPr txBox="1"/>
          <p:nvPr/>
        </p:nvSpPr>
        <p:spPr>
          <a:xfrm>
            <a:off x="539552" y="5151092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 </a:t>
            </a:r>
            <a:r>
              <a:rPr lang="en-GB" sz="1400" dirty="0"/>
              <a:t>Design of grounding system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6D097BC-5916-53F2-5C94-0C8B2D633DCE}"/>
              </a:ext>
            </a:extLst>
          </p:cNvPr>
          <p:cNvSpPr/>
          <p:nvPr/>
        </p:nvSpPr>
        <p:spPr>
          <a:xfrm>
            <a:off x="555902" y="4030414"/>
            <a:ext cx="7272808" cy="722648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8407BBB-CDEA-265D-81FB-44234E5B0146}"/>
              </a:ext>
            </a:extLst>
          </p:cNvPr>
          <p:cNvSpPr txBox="1"/>
          <p:nvPr/>
        </p:nvSpPr>
        <p:spPr>
          <a:xfrm>
            <a:off x="7835220" y="4055160"/>
            <a:ext cx="1060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LITEC related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343A292-781E-A9A1-06B2-BC5D38457898}"/>
              </a:ext>
            </a:extLst>
          </p:cNvPr>
          <p:cNvSpPr/>
          <p:nvPr/>
        </p:nvSpPr>
        <p:spPr>
          <a:xfrm>
            <a:off x="562412" y="2757914"/>
            <a:ext cx="7272808" cy="646331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88F3F6-EFF1-443B-3BC8-4FBCA5172CE7}"/>
              </a:ext>
            </a:extLst>
          </p:cNvPr>
          <p:cNvSpPr txBox="1"/>
          <p:nvPr/>
        </p:nvSpPr>
        <p:spPr>
          <a:xfrm>
            <a:off x="7807921" y="3384545"/>
            <a:ext cx="1403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/>
                </a:solidFill>
              </a:rPr>
              <a:t>Imp. monitoring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FAC9060C-C372-5691-BE7D-6846097A0D09}"/>
              </a:ext>
            </a:extLst>
          </p:cNvPr>
          <p:cNvSpPr/>
          <p:nvPr/>
        </p:nvSpPr>
        <p:spPr>
          <a:xfrm>
            <a:off x="555902" y="3423946"/>
            <a:ext cx="7272808" cy="569944"/>
          </a:xfrm>
          <a:prstGeom prst="rect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E1BCDEB-5A4F-31CF-C02E-CB6CD3A38D6B}"/>
              </a:ext>
            </a:extLst>
          </p:cNvPr>
          <p:cNvSpPr txBox="1"/>
          <p:nvPr/>
        </p:nvSpPr>
        <p:spPr>
          <a:xfrm>
            <a:off x="7821571" y="2710431"/>
            <a:ext cx="1403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Trapping related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C1BB651-8B98-CDFC-C2AC-F6DE73D18FD6}"/>
              </a:ext>
            </a:extLst>
          </p:cNvPr>
          <p:cNvSpPr/>
          <p:nvPr/>
        </p:nvSpPr>
        <p:spPr>
          <a:xfrm>
            <a:off x="553247" y="1374847"/>
            <a:ext cx="7272808" cy="1358783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9512C84-0461-178D-720E-4D752A313E77}"/>
              </a:ext>
            </a:extLst>
          </p:cNvPr>
          <p:cNvSpPr txBox="1"/>
          <p:nvPr/>
        </p:nvSpPr>
        <p:spPr>
          <a:xfrm>
            <a:off x="7807921" y="1640596"/>
            <a:ext cx="1403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Integrated analysis</a:t>
            </a:r>
          </a:p>
        </p:txBody>
      </p:sp>
      <p:sp>
        <p:nvSpPr>
          <p:cNvPr id="20" name="CasellaDiTesto 7">
            <a:extLst>
              <a:ext uri="{FF2B5EF4-FFF2-40B4-BE49-F238E27FC236}">
                <a16:creationId xmlns:a16="http://schemas.microsoft.com/office/drawing/2014/main" id="{DFA1B01A-C17E-E8FE-BB66-83EF1BD772B7}"/>
              </a:ext>
            </a:extLst>
          </p:cNvPr>
          <p:cNvSpPr txBox="1"/>
          <p:nvPr/>
        </p:nvSpPr>
        <p:spPr>
          <a:xfrm>
            <a:off x="572670" y="17953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black"/>
                </a:solidFill>
                <a:latin typeface="+mn-lt"/>
              </a:rPr>
              <a:t>Overview of on-going activities in LS  </a:t>
            </a:r>
            <a:endParaRPr lang="en-US" sz="32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4096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5"/>
          <p:cNvSpPr>
            <a:spLocks noGrp="1"/>
          </p:cNvSpPr>
          <p:nvPr>
            <p:ph type="ctrTitle" idx="4294967295"/>
          </p:nvPr>
        </p:nvSpPr>
        <p:spPr>
          <a:xfrm>
            <a:off x="323528" y="1988840"/>
            <a:ext cx="8496944" cy="1296144"/>
          </a:xfrm>
        </p:spPr>
        <p:txBody>
          <a:bodyPr/>
          <a:lstStyle/>
          <a:p>
            <a:r>
              <a:rPr lang="en-GB" sz="3200" b="1" dirty="0">
                <a:solidFill>
                  <a:srgbClr val="00B050"/>
                </a:solidFill>
              </a:rPr>
              <a:t>Thank you for the Attention !!</a:t>
            </a:r>
            <a:br>
              <a:rPr lang="en-GB" sz="3200" b="1" dirty="0">
                <a:solidFill>
                  <a:srgbClr val="00B050"/>
                </a:solidFill>
              </a:rPr>
            </a:br>
            <a:r>
              <a:rPr lang="en-GB" sz="3200" b="1" dirty="0">
                <a:solidFill>
                  <a:srgbClr val="00B050"/>
                </a:solidFill>
              </a:rPr>
              <a:t>And for your collaboration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19" name="Podtytuł 18"/>
          <p:cNvSpPr>
            <a:spLocks noGrp="1"/>
          </p:cNvSpPr>
          <p:nvPr>
            <p:ph type="subTitle" idx="1"/>
          </p:nvPr>
        </p:nvSpPr>
        <p:spPr>
          <a:xfrm>
            <a:off x="395536" y="4149080"/>
            <a:ext cx="5976664" cy="432048"/>
          </a:xfrm>
        </p:spPr>
        <p:txBody>
          <a:bodyPr/>
          <a:lstStyle/>
          <a:p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francesco.nitti@enea.it</a:t>
            </a:r>
            <a:r>
              <a:rPr lang="en-GB" dirty="0"/>
              <a:t>  </a:t>
            </a:r>
          </a:p>
          <a:p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jorge.maestre@ifmif-dones.es</a:t>
            </a: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409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11865</TotalTime>
  <Words>573</Words>
  <Application>Microsoft Office PowerPoint</Application>
  <PresentationFormat>Presentación en pantalla (4:3)</PresentationFormat>
  <Paragraphs>78</Paragraphs>
  <Slides>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Wingdings</vt:lpstr>
      <vt:lpstr>Office Theme</vt:lpstr>
      <vt:lpstr>TM#17 Lithium  Systems session </vt:lpstr>
      <vt:lpstr>Presentación de PowerPoint</vt:lpstr>
      <vt:lpstr>Presentación de PowerPoint</vt:lpstr>
      <vt:lpstr>Presentación de PowerPoint</vt:lpstr>
      <vt:lpstr>Presentación de PowerPoint</vt:lpstr>
      <vt:lpstr>Thank you for the Attention !! And for your collaboration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Kinga Gal</dc:creator>
  <cp:lastModifiedBy>Jorge Maestre</cp:lastModifiedBy>
  <cp:revision>547</cp:revision>
  <cp:lastPrinted>2014-10-16T14:51:28Z</cp:lastPrinted>
  <dcterms:created xsi:type="dcterms:W3CDTF">2014-10-27T16:40:37Z</dcterms:created>
  <dcterms:modified xsi:type="dcterms:W3CDTF">2024-07-04T12:29:02Z</dcterms:modified>
</cp:coreProperties>
</file>