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10" r:id="rId4"/>
  </p:sldMasterIdLst>
  <p:notesMasterIdLst>
    <p:notesMasterId r:id="rId27"/>
  </p:notesMasterIdLst>
  <p:handoutMasterIdLst>
    <p:handoutMasterId r:id="rId28"/>
  </p:handoutMasterIdLst>
  <p:sldIdLst>
    <p:sldId id="516" r:id="rId5"/>
    <p:sldId id="517" r:id="rId6"/>
    <p:sldId id="528" r:id="rId7"/>
    <p:sldId id="567" r:id="rId8"/>
    <p:sldId id="501" r:id="rId9"/>
    <p:sldId id="566" r:id="rId10"/>
    <p:sldId id="565" r:id="rId11"/>
    <p:sldId id="560" r:id="rId12"/>
    <p:sldId id="543" r:id="rId13"/>
    <p:sldId id="554" r:id="rId14"/>
    <p:sldId id="538" r:id="rId15"/>
    <p:sldId id="561" r:id="rId16"/>
    <p:sldId id="555" r:id="rId17"/>
    <p:sldId id="556" r:id="rId18"/>
    <p:sldId id="562" r:id="rId19"/>
    <p:sldId id="563" r:id="rId20"/>
    <p:sldId id="570" r:id="rId21"/>
    <p:sldId id="568" r:id="rId22"/>
    <p:sldId id="557" r:id="rId23"/>
    <p:sldId id="569" r:id="rId24"/>
    <p:sldId id="564" r:id="rId25"/>
    <p:sldId id="525" r:id="rId26"/>
  </p:sldIdLst>
  <p:sldSz cx="12192000" cy="6858000"/>
  <p:notesSz cx="7010400" cy="9296400"/>
  <p:defaultTextStyle>
    <a:defPPr>
      <a:defRPr lang="en-US"/>
    </a:defPPr>
    <a:lvl1pPr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12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254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379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50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5633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2759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199886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012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7E9DE"/>
    <a:srgbClr val="0F0C8F"/>
    <a:srgbClr val="064308"/>
    <a:srgbClr val="FFAE1A"/>
    <a:srgbClr val="CC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Objects="1">
      <p:cViewPr varScale="1">
        <p:scale>
          <a:sx n="129" d="100"/>
          <a:sy n="129" d="100"/>
        </p:scale>
        <p:origin x="108" y="7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73" d="100"/>
          <a:sy n="73" d="100"/>
        </p:scale>
        <p:origin x="2982" y="54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83" y="0"/>
            <a:ext cx="3037628" cy="466412"/>
          </a:xfrm>
          <a:prstGeom prst="rect">
            <a:avLst/>
          </a:prstGeom>
        </p:spPr>
        <p:txBody>
          <a:bodyPr vert="horz" lIns="91637" tIns="45818" rIns="91637" bIns="45818" rtlCol="0"/>
          <a:lstStyle>
            <a:lvl1pPr algn="r">
              <a:defRPr sz="1200"/>
            </a:lvl1pPr>
          </a:lstStyle>
          <a:p>
            <a:r>
              <a:rPr lang="en-US" sz="900" dirty="0"/>
              <a:t>3 May 2023</a:t>
            </a:r>
          </a:p>
        </p:txBody>
      </p:sp>
      <p:sp>
        <p:nvSpPr>
          <p:cNvPr id="14" name="Header Placeholder 13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628" cy="466412"/>
          </a:xfrm>
          <a:prstGeom prst="rect">
            <a:avLst/>
          </a:prstGeom>
        </p:spPr>
        <p:txBody>
          <a:bodyPr vert="horz" lIns="91637" tIns="45818" rIns="91637" bIns="45818" rtlCol="0"/>
          <a:lstStyle>
            <a:lvl1pPr algn="l">
              <a:defRPr sz="1200"/>
            </a:lvl1pPr>
          </a:lstStyle>
          <a:p>
            <a:r>
              <a:rPr lang="en-US" sz="900" dirty="0"/>
              <a:t>FRIB PowerPoint Template 16x9 Status</a:t>
            </a:r>
          </a:p>
          <a:p>
            <a:r>
              <a:rPr lang="en-US" sz="900" dirty="0"/>
              <a:t>Alex Parsons, FRIB Creative Director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795131" y="8505419"/>
            <a:ext cx="4770781" cy="708286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r>
              <a:rPr lang="en-US" sz="900" dirty="0"/>
              <a:t>Facility for Rare Isotope Beams</a:t>
            </a:r>
          </a:p>
          <a:p>
            <a:r>
              <a:rPr lang="en-US" sz="900" dirty="0"/>
              <a:t>U.S. Department of Energy Office of Science | Michigan State University</a:t>
            </a:r>
          </a:p>
          <a:p>
            <a:r>
              <a:rPr lang="en-US" sz="900" dirty="0"/>
              <a:t>640 South Shaw Lane • East Lansing, MI 48824, USA</a:t>
            </a:r>
          </a:p>
          <a:p>
            <a:r>
              <a:rPr lang="en-US" sz="900" dirty="0"/>
              <a:t>frib.msu.edu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" y="8458200"/>
            <a:ext cx="648443" cy="7555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F6D33-7C2E-44BB-B6EF-2876F56DBD42}" type="slidenum">
              <a:rPr lang="en-US" sz="900" smtClean="0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74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74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2024-09-13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599" tIns="46299" rIns="92599" bIns="4629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832"/>
            <a:ext cx="5608320" cy="418266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063"/>
            <a:ext cx="3037840" cy="464740"/>
          </a:xfrm>
          <a:prstGeom prst="rect">
            <a:avLst/>
          </a:prstGeom>
        </p:spPr>
        <p:txBody>
          <a:bodyPr vert="horz" wrap="square" lIns="92599" tIns="46299" rIns="92599" bIns="4629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30063"/>
            <a:ext cx="3037840" cy="464740"/>
          </a:xfrm>
          <a:prstGeom prst="rect">
            <a:avLst/>
          </a:prstGeom>
        </p:spPr>
        <p:txBody>
          <a:bodyPr vert="horz" wrap="square" lIns="92599" tIns="46299" rIns="92599" bIns="4629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831" indent="-285705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2817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599942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070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5633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59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86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12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81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6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703" y="1238250"/>
            <a:ext cx="9986635" cy="4473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77" indent="0" algn="ctr">
              <a:buNone/>
              <a:defRPr/>
            </a:lvl2pPr>
            <a:lvl3pPr marL="864551" indent="0" algn="ctr">
              <a:buNone/>
              <a:defRPr/>
            </a:lvl3pPr>
            <a:lvl4pPr marL="1296827" indent="0" algn="ctr">
              <a:buNone/>
              <a:defRPr/>
            </a:lvl4pPr>
            <a:lvl5pPr marL="1729104" indent="0" algn="ctr">
              <a:buNone/>
              <a:defRPr/>
            </a:lvl5pPr>
            <a:lvl6pPr marL="2161379" indent="0" algn="ctr">
              <a:buNone/>
              <a:defRPr/>
            </a:lvl6pPr>
            <a:lvl7pPr marL="2593655" indent="0" algn="ctr">
              <a:buNone/>
              <a:defRPr/>
            </a:lvl7pPr>
            <a:lvl8pPr marL="3025929" indent="0" algn="ctr">
              <a:buNone/>
              <a:defRPr/>
            </a:lvl8pPr>
            <a:lvl9pPr marL="345820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5" y="3147284"/>
            <a:ext cx="12001499" cy="478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387154"/>
            <a:ext cx="12192000" cy="425885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</a:t>
            </a:r>
          </a:p>
          <a:p>
            <a:pPr algn="ctr"/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the</a:t>
            </a:r>
            <a:r>
              <a:rPr lang="en-US" sz="110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DE-SC0023633.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015216" y="415245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46592"/>
            <a:ext cx="1600200" cy="2043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642530"/>
            <a:ext cx="3200400" cy="701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83" y="5642961"/>
            <a:ext cx="2651760" cy="62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4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93746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frib.msu.edu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9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10200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07095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10200"/>
            <a:ext cx="12089496" cy="584200"/>
          </a:xfrm>
        </p:spPr>
        <p:txBody>
          <a:bodyPr anchor="ctr"/>
          <a:lstStyle>
            <a:lvl1pPr marL="137112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93552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7" y="1071570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56905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2" y="1067105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2" y="3581407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45674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5"/>
            <a:ext cx="5892800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79" y="1067105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13" y="3581407"/>
            <a:ext cx="5892799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79" y="3581407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17802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309516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6079" y="6063452"/>
            <a:ext cx="12192000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2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89377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8" y="79927"/>
            <a:ext cx="11990413" cy="478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8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12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2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</p:sldLayoutIdLst>
  <p:hf hdr="0" dt="0"/>
  <p:txStyles>
    <p:titleStyle>
      <a:lvl1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80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162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241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323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95" indent="-180195" algn="l" defTabSz="803370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94" indent="-15166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641" indent="-160673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90" indent="-13364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3087" indent="-18019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507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590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67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75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2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1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3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7" Type="http://schemas.openxmlformats.org/officeDocument/2006/relationships/image" Target="../media/image53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5" Type="http://schemas.openxmlformats.org/officeDocument/2006/relationships/image" Target="../media/image300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18" Type="http://schemas.openxmlformats.org/officeDocument/2006/relationships/image" Target="../media/image80.jpeg"/><Relationship Id="rId26" Type="http://schemas.openxmlformats.org/officeDocument/2006/relationships/image" Target="../media/image88.jpeg"/><Relationship Id="rId39" Type="http://schemas.openxmlformats.org/officeDocument/2006/relationships/image" Target="../media/image101.png"/><Relationship Id="rId3" Type="http://schemas.openxmlformats.org/officeDocument/2006/relationships/image" Target="../media/image65.jpg"/><Relationship Id="rId21" Type="http://schemas.openxmlformats.org/officeDocument/2006/relationships/image" Target="../media/image83.jpeg"/><Relationship Id="rId34" Type="http://schemas.openxmlformats.org/officeDocument/2006/relationships/image" Target="../media/image96.jpeg"/><Relationship Id="rId42" Type="http://schemas.openxmlformats.org/officeDocument/2006/relationships/image" Target="../media/image104.png"/><Relationship Id="rId47" Type="http://schemas.openxmlformats.org/officeDocument/2006/relationships/image" Target="../media/image109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17" Type="http://schemas.openxmlformats.org/officeDocument/2006/relationships/image" Target="../media/image79.emf"/><Relationship Id="rId25" Type="http://schemas.openxmlformats.org/officeDocument/2006/relationships/image" Target="../media/image87.emf"/><Relationship Id="rId33" Type="http://schemas.openxmlformats.org/officeDocument/2006/relationships/image" Target="../media/image95.jpeg"/><Relationship Id="rId38" Type="http://schemas.openxmlformats.org/officeDocument/2006/relationships/image" Target="../media/image100.jpeg"/><Relationship Id="rId46" Type="http://schemas.openxmlformats.org/officeDocument/2006/relationships/image" Target="../media/image108.jpeg"/><Relationship Id="rId2" Type="http://schemas.openxmlformats.org/officeDocument/2006/relationships/image" Target="../media/image64.tiff"/><Relationship Id="rId16" Type="http://schemas.openxmlformats.org/officeDocument/2006/relationships/image" Target="../media/image78.emf"/><Relationship Id="rId20" Type="http://schemas.openxmlformats.org/officeDocument/2006/relationships/image" Target="../media/image82.jpeg"/><Relationship Id="rId29" Type="http://schemas.openxmlformats.org/officeDocument/2006/relationships/image" Target="../media/image91.jpeg"/><Relationship Id="rId41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73.png"/><Relationship Id="rId24" Type="http://schemas.openxmlformats.org/officeDocument/2006/relationships/image" Target="../media/image86.png"/><Relationship Id="rId32" Type="http://schemas.openxmlformats.org/officeDocument/2006/relationships/image" Target="../media/image94.png"/><Relationship Id="rId37" Type="http://schemas.openxmlformats.org/officeDocument/2006/relationships/image" Target="../media/image99.jpeg"/><Relationship Id="rId40" Type="http://schemas.openxmlformats.org/officeDocument/2006/relationships/image" Target="../media/image102.jpeg"/><Relationship Id="rId45" Type="http://schemas.openxmlformats.org/officeDocument/2006/relationships/image" Target="../media/image107.jpeg"/><Relationship Id="rId5" Type="http://schemas.openxmlformats.org/officeDocument/2006/relationships/image" Target="../media/image67.emf"/><Relationship Id="rId15" Type="http://schemas.openxmlformats.org/officeDocument/2006/relationships/image" Target="../media/image77.jpeg"/><Relationship Id="rId23" Type="http://schemas.openxmlformats.org/officeDocument/2006/relationships/image" Target="../media/image85.jpeg"/><Relationship Id="rId28" Type="http://schemas.openxmlformats.org/officeDocument/2006/relationships/image" Target="../media/image90.jpeg"/><Relationship Id="rId36" Type="http://schemas.openxmlformats.org/officeDocument/2006/relationships/image" Target="../media/image98.jpeg"/><Relationship Id="rId10" Type="http://schemas.openxmlformats.org/officeDocument/2006/relationships/image" Target="../media/image72.png"/><Relationship Id="rId19" Type="http://schemas.openxmlformats.org/officeDocument/2006/relationships/image" Target="../media/image81.jpeg"/><Relationship Id="rId31" Type="http://schemas.openxmlformats.org/officeDocument/2006/relationships/image" Target="../media/image93.png"/><Relationship Id="rId44" Type="http://schemas.openxmlformats.org/officeDocument/2006/relationships/image" Target="../media/image106.jpeg"/><Relationship Id="rId4" Type="http://schemas.openxmlformats.org/officeDocument/2006/relationships/image" Target="../media/image66.pn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Relationship Id="rId22" Type="http://schemas.openxmlformats.org/officeDocument/2006/relationships/image" Target="../media/image84.emf"/><Relationship Id="rId27" Type="http://schemas.openxmlformats.org/officeDocument/2006/relationships/image" Target="../media/image89.png"/><Relationship Id="rId30" Type="http://schemas.openxmlformats.org/officeDocument/2006/relationships/image" Target="../media/image92.png"/><Relationship Id="rId35" Type="http://schemas.openxmlformats.org/officeDocument/2006/relationships/image" Target="../media/image97.jpeg"/><Relationship Id="rId43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NUL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032000" y="4038600"/>
            <a:ext cx="8128000" cy="1143000"/>
          </a:xfrm>
        </p:spPr>
        <p:txBody>
          <a:bodyPr/>
          <a:lstStyle/>
          <a:p>
            <a:r>
              <a:rPr lang="en-US" dirty="0">
                <a:latin typeface="Arial" pitchFamily="34" charset="0"/>
                <a:ea typeface="ＭＳ Ｐゴシック"/>
                <a:cs typeface="ＭＳ Ｐゴシック"/>
              </a:rPr>
              <a:t>Andreas Stolz</a:t>
            </a:r>
            <a:br>
              <a:rPr lang="en-US" dirty="0">
                <a:latin typeface="Arial" pitchFamily="34" charset="0"/>
                <a:ea typeface="ＭＳ Ｐゴシック"/>
                <a:cs typeface="ＭＳ Ｐゴシック"/>
              </a:rPr>
            </a:br>
            <a:r>
              <a:rPr lang="en-US" dirty="0">
                <a:latin typeface="Arial" pitchFamily="34" charset="0"/>
                <a:ea typeface="ＭＳ Ｐゴシック"/>
                <a:cs typeface="ＭＳ Ｐゴシック"/>
              </a:rPr>
              <a:t>Operations Department Manager</a:t>
            </a:r>
          </a:p>
          <a:p>
            <a:pPr>
              <a:spcBef>
                <a:spcPts val="2400"/>
              </a:spcBef>
            </a:pPr>
            <a:r>
              <a:rPr lang="en-US" b="1" dirty="0" smtClean="0">
                <a:latin typeface="Arial" pitchFamily="34" charset="0"/>
                <a:ea typeface="ＭＳ Ｐゴシック"/>
                <a:cs typeface="ＭＳ Ｐゴシック"/>
              </a:rPr>
              <a:t>9</a:t>
            </a:r>
            <a:r>
              <a:rPr lang="en-US" b="1" baseline="30000" dirty="0" smtClean="0">
                <a:latin typeface="Arial" pitchFamily="34" charset="0"/>
                <a:ea typeface="ＭＳ Ｐゴシック"/>
                <a:cs typeface="ＭＳ Ｐゴシック"/>
              </a:rPr>
              <a:t>th</a:t>
            </a:r>
            <a:r>
              <a:rPr lang="en-US" b="1" dirty="0" smtClean="0">
                <a:latin typeface="Arial" pitchFamily="34" charset="0"/>
                <a:ea typeface="ＭＳ Ｐゴシック"/>
                <a:cs typeface="ＭＳ Ｐゴシック"/>
              </a:rPr>
              <a:t> Annual RADIATE Collaboration Meeting, September 2024</a:t>
            </a:r>
            <a:r>
              <a:rPr lang="en-US" b="1" dirty="0">
                <a:latin typeface="Arial" pitchFamily="34" charset="0"/>
                <a:ea typeface="ＭＳ Ｐゴシック"/>
                <a:cs typeface="ＭＳ Ｐゴシック"/>
              </a:rPr>
              <a:t>, </a:t>
            </a:r>
            <a:r>
              <a:rPr lang="en-US" b="1" dirty="0" smtClean="0">
                <a:latin typeface="Arial" pitchFamily="34" charset="0"/>
                <a:ea typeface="ＭＳ Ｐゴシック"/>
                <a:cs typeface="ＭＳ Ｐゴシック"/>
              </a:rPr>
              <a:t>Granada, Spain</a:t>
            </a:r>
            <a:endParaRPr lang="en-US" b="1" dirty="0">
              <a:latin typeface="Arial" pitchFamily="34" charset="0"/>
              <a:ea typeface="ＭＳ Ｐゴシック"/>
              <a:cs typeface="ＭＳ Ｐゴシック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255" y="3167819"/>
            <a:ext cx="12001499" cy="532794"/>
          </a:xfrm>
        </p:spPr>
        <p:txBody>
          <a:bodyPr/>
          <a:lstStyle/>
          <a:p>
            <a:r>
              <a:rPr lang="en-US" sz="3600" dirty="0"/>
              <a:t>FRIB </a:t>
            </a:r>
            <a:r>
              <a:rPr lang="en-US" sz="3600" dirty="0" smtClean="0"/>
              <a:t>Facility Status Update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3810000" cy="2609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902" y="-9525"/>
            <a:ext cx="3836098" cy="260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42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72669"/>
            <a:ext cx="8991600" cy="911948"/>
          </a:xfrm>
        </p:spPr>
        <p:txBody>
          <a:bodyPr/>
          <a:lstStyle/>
          <a:p>
            <a:r>
              <a:rPr lang="en-US" dirty="0"/>
              <a:t>Planned Beam Power Losses in the Fragment Separator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3893C30-7F23-5540-E54A-90C90D2878D0}"/>
              </a:ext>
            </a:extLst>
          </p:cNvPr>
          <p:cNvGrpSpPr/>
          <p:nvPr/>
        </p:nvGrpSpPr>
        <p:grpSpPr>
          <a:xfrm>
            <a:off x="1676400" y="1873006"/>
            <a:ext cx="8318499" cy="4158593"/>
            <a:chOff x="2273301" y="2202234"/>
            <a:chExt cx="7346623" cy="36727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1500" y="2202234"/>
              <a:ext cx="6508424" cy="367273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273301" y="4183434"/>
              <a:ext cx="10118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~100 kW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62086" y="5266693"/>
              <a:ext cx="10118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~300 kW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46132" y="4835480"/>
              <a:ext cx="9044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~&lt;5 kW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78700" y="3802434"/>
              <a:ext cx="10759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~&lt;0.5 kW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97500" y="4835480"/>
              <a:ext cx="12766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 Narrow" panose="020B0606020202030204" pitchFamily="34" charset="0"/>
                </a:rPr>
                <a:t>Wedge + Slits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5016500" y="4793034"/>
              <a:ext cx="381000" cy="22860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8635734" y="4446106"/>
            <a:ext cx="25699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3"/>
                </a:solidFill>
              </a:rPr>
              <a:t>Phased approach:</a:t>
            </a:r>
          </a:p>
          <a:p>
            <a:r>
              <a:rPr lang="en-US" sz="2000" b="1" dirty="0">
                <a:solidFill>
                  <a:schemeClr val="accent3"/>
                </a:solidFill>
              </a:rPr>
              <a:t>First two years of </a:t>
            </a:r>
          </a:p>
          <a:p>
            <a:r>
              <a:rPr lang="en-US" sz="2000" b="1" dirty="0">
                <a:solidFill>
                  <a:schemeClr val="accent3"/>
                </a:solidFill>
              </a:rPr>
              <a:t>user operation</a:t>
            </a:r>
          </a:p>
          <a:p>
            <a:r>
              <a:rPr lang="en-US" sz="2000" b="1" dirty="0">
                <a:solidFill>
                  <a:schemeClr val="accent3"/>
                </a:solidFill>
              </a:rPr>
              <a:t>beam power &lt;10kW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0600" y="2135313"/>
            <a:ext cx="413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Planned beam power losses</a:t>
            </a:r>
          </a:p>
          <a:p>
            <a:r>
              <a:rPr lang="en-US" b="1" dirty="0">
                <a:solidFill>
                  <a:srgbClr val="C00000"/>
                </a:solidFill>
              </a:rPr>
              <a:t>at full primary beam power (400 kW)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12900" y="1067100"/>
            <a:ext cx="8661400" cy="4937460"/>
          </a:xfrm>
        </p:spPr>
        <p:txBody>
          <a:bodyPr/>
          <a:lstStyle/>
          <a:p>
            <a:r>
              <a:rPr lang="en-US" dirty="0"/>
              <a:t>Planned beam power losses change with every experimental setting</a:t>
            </a:r>
          </a:p>
          <a:p>
            <a:pPr lvl="1"/>
            <a:r>
              <a:rPr lang="en-US" dirty="0"/>
              <a:t>Depend on primary beam, target thickness, and fragment of interest</a:t>
            </a:r>
          </a:p>
          <a:p>
            <a:pPr lvl="1"/>
            <a:r>
              <a:rPr lang="en-US" dirty="0"/>
              <a:t>Need to be reviewed for every experimental setting of the separator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435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5B31D702-BBFA-7966-469F-C1F788C6F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High-Power Target System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CF7B33A-6BDF-1C5A-F551-DF4BD31127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6FC3A57-F33B-1AC8-84E0-0455E6ADD6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="" xmlns:a16="http://schemas.microsoft.com/office/drawing/2014/main" id="{DD05FEEC-5336-F1E1-DF1F-07875D2F699E}"/>
              </a:ext>
            </a:extLst>
          </p:cNvPr>
          <p:cNvSpPr txBox="1">
            <a:spLocks/>
          </p:cNvSpPr>
          <p:nvPr/>
        </p:nvSpPr>
        <p:spPr bwMode="auto">
          <a:xfrm>
            <a:off x="76200" y="1067100"/>
            <a:ext cx="480060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/>
              <a:t>Single or multi-slice graphite target</a:t>
            </a:r>
          </a:p>
          <a:p>
            <a:pPr lvl="1"/>
            <a:r>
              <a:rPr lang="en-US" kern="0" dirty="0"/>
              <a:t>High power capability up to 100 kW</a:t>
            </a:r>
          </a:p>
          <a:p>
            <a:pPr lvl="1"/>
            <a:r>
              <a:rPr lang="en-US" kern="0" dirty="0"/>
              <a:t>&gt;2 weeks lifetime (typical experiment duration 1 week)</a:t>
            </a:r>
          </a:p>
          <a:p>
            <a:pPr lvl="1"/>
            <a:r>
              <a:rPr lang="en-US" kern="0" dirty="0"/>
              <a:t>Remote replacement and maintenance</a:t>
            </a:r>
          </a:p>
          <a:p>
            <a:pPr lvl="1"/>
            <a:r>
              <a:rPr lang="en-US" kern="0" dirty="0"/>
              <a:t>30 cm graphite disc, 1–20 mm total thickness</a:t>
            </a:r>
          </a:p>
          <a:p>
            <a:pPr lvl="1"/>
            <a:r>
              <a:rPr lang="en-US" kern="0" dirty="0"/>
              <a:t>Rotational speed up to 5000 RPM</a:t>
            </a:r>
          </a:p>
          <a:p>
            <a:pPr lvl="1"/>
            <a:r>
              <a:rPr lang="en-US" kern="0" dirty="0"/>
              <a:t>Target disc temperature 1900 ºC </a:t>
            </a:r>
          </a:p>
          <a:p>
            <a:pPr lvl="1"/>
            <a:endParaRPr lang="en-US" kern="0" dirty="0"/>
          </a:p>
          <a:p>
            <a:pPr lvl="1"/>
            <a:endParaRPr lang="en-US" kern="0" dirty="0"/>
          </a:p>
          <a:p>
            <a:pPr lvl="1"/>
            <a:endParaRPr lang="en-US" kern="0" dirty="0"/>
          </a:p>
          <a:p>
            <a:pPr lvl="1"/>
            <a:endParaRPr lang="en-US" kern="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C69931C-422A-A1AA-6FEB-A6327E7DB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28" y="1067100"/>
            <a:ext cx="2250272" cy="49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D20B19B-3FE4-A491-7D8A-F6C6F93CC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960254"/>
            <a:ext cx="3090076" cy="19703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52FFC2E-26BB-5BA6-DF10-5168F762F450}"/>
              </a:ext>
            </a:extLst>
          </p:cNvPr>
          <p:cNvSpPr txBox="1"/>
          <p:nvPr/>
        </p:nvSpPr>
        <p:spPr>
          <a:xfrm>
            <a:off x="3545408" y="5112603"/>
            <a:ext cx="1559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Multi-slice disc</a:t>
            </a:r>
          </a:p>
          <a:p>
            <a:r>
              <a:rPr lang="en-US" sz="1600" i="1" dirty="0"/>
              <a:t>module</a:t>
            </a:r>
          </a:p>
          <a:p>
            <a:r>
              <a:rPr lang="en-US" sz="1600" i="1" dirty="0"/>
              <a:t>(prototype)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E9E097C-C21A-952E-A308-DAA98D58D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3778" y="1067100"/>
            <a:ext cx="1766906" cy="49506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1C06D4B-D887-1CB0-4D45-A6381B011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067099"/>
            <a:ext cx="2819400" cy="33346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7D3FCD5-E1A9-C8EA-00F4-05328ED2F506}"/>
              </a:ext>
            </a:extLst>
          </p:cNvPr>
          <p:cNvSpPr txBox="1"/>
          <p:nvPr/>
        </p:nvSpPr>
        <p:spPr>
          <a:xfrm>
            <a:off x="4980918" y="4419600"/>
            <a:ext cx="2784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Multi-slice disc in operations</a:t>
            </a:r>
          </a:p>
        </p:txBody>
      </p:sp>
    </p:spTree>
    <p:extLst>
      <p:ext uri="{BB962C8B-B14F-4D97-AF65-F5344CB8AC3E}">
        <p14:creationId xmlns:p14="http://schemas.microsoft.com/office/powerpoint/2010/main" val="522862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101600" y="1067100"/>
                <a:ext cx="5842000" cy="4937460"/>
              </a:xfrm>
            </p:spPr>
            <p:txBody>
              <a:bodyPr/>
              <a:lstStyle/>
              <a:p>
                <a:r>
                  <a:rPr lang="en-US" sz="2000" dirty="0" smtClean="0"/>
                  <a:t>Target Disc</a:t>
                </a:r>
              </a:p>
              <a:p>
                <a:pPr lvl="1"/>
                <a:r>
                  <a:rPr lang="en-US" sz="1800" dirty="0" err="1"/>
                  <a:t>Mersen</a:t>
                </a:r>
                <a:r>
                  <a:rPr lang="en-US" sz="1800" dirty="0"/>
                  <a:t> Graphite, </a:t>
                </a:r>
                <a:r>
                  <a:rPr lang="en-US" sz="1800" dirty="0" smtClean="0"/>
                  <a:t>Grade </a:t>
                </a:r>
                <a:r>
                  <a:rPr lang="en-US" sz="1800" dirty="0"/>
                  <a:t>2160</a:t>
                </a:r>
              </a:p>
              <a:p>
                <a:pPr lvl="1"/>
                <a:r>
                  <a:rPr lang="en-US" sz="1800" dirty="0"/>
                  <a:t>grain size: 5 </a:t>
                </a:r>
                <a:r>
                  <a:rPr lang="en-US" sz="1800" dirty="0" err="1"/>
                  <a:t>μm</a:t>
                </a:r>
                <a:r>
                  <a:rPr lang="en-US" sz="1800" dirty="0"/>
                  <a:t>, density: 1.86 – 1.93 g/cm</a:t>
                </a:r>
                <a:r>
                  <a:rPr lang="en-US" sz="1800" baseline="30000" dirty="0"/>
                  <a:t>3</a:t>
                </a:r>
              </a:p>
              <a:p>
                <a:pPr lvl="1"/>
                <a:r>
                  <a:rPr lang="en-US" sz="1800" dirty="0" smtClean="0"/>
                  <a:t>Thickness: </a:t>
                </a:r>
                <a:r>
                  <a:rPr lang="en-US" sz="1800" dirty="0"/>
                  <a:t>1.2, 2.1, 3.5, 5, 8, 10, 15 and 18 </a:t>
                </a:r>
                <a:r>
                  <a:rPr lang="en-US" sz="1800" dirty="0" smtClean="0"/>
                  <a:t>mm</a:t>
                </a:r>
              </a:p>
              <a:p>
                <a:pPr lvl="1"/>
                <a:r>
                  <a:rPr lang="en-US" sz="1800" dirty="0" smtClean="0"/>
                  <a:t>Radiation cooled with water cooled heat exchanger</a:t>
                </a:r>
              </a:p>
              <a:p>
                <a:pPr lvl="1"/>
                <a:r>
                  <a:rPr lang="en-US" sz="1800" dirty="0" smtClean="0"/>
                  <a:t>Rotational Speed 500 RPM</a:t>
                </a:r>
              </a:p>
              <a:p>
                <a:pPr lvl="1"/>
                <a:r>
                  <a:rPr lang="en-US" sz="1800" dirty="0"/>
                  <a:t>Primary beam </a:t>
                </a:r>
                <a:r>
                  <a:rPr lang="en-US" sz="1800" dirty="0" smtClean="0"/>
                  <a:t>size on target: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8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8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800" dirty="0"/>
                  <a:t> = 0.25 </a:t>
                </a:r>
                <a:r>
                  <a:rPr lang="en-US" sz="1800" dirty="0" smtClean="0"/>
                  <a:t>mm</a:t>
                </a:r>
              </a:p>
              <a:p>
                <a:r>
                  <a:rPr lang="en-US" sz="2000" dirty="0" smtClean="0"/>
                  <a:t>Heat Exchanger</a:t>
                </a:r>
              </a:p>
              <a:p>
                <a:pPr lvl="1"/>
                <a:r>
                  <a:rPr lang="en-US" sz="1800" dirty="0" smtClean="0"/>
                  <a:t>Copper enclosure, water cooled</a:t>
                </a:r>
              </a:p>
              <a:p>
                <a:pPr lvl="1"/>
                <a:r>
                  <a:rPr lang="en-US" sz="1800" dirty="0" smtClean="0"/>
                  <a:t>High emissivity coating inside (</a:t>
                </a:r>
                <a:r>
                  <a:rPr lang="en-US" sz="1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ε</a:t>
                </a:r>
                <a:r>
                  <a:rPr lang="en-US" sz="1800" dirty="0" smtClean="0"/>
                  <a:t>&gt;0.6)</a:t>
                </a:r>
              </a:p>
              <a:p>
                <a:r>
                  <a:rPr lang="en-US" sz="2000" dirty="0"/>
                  <a:t>Criteria for determining the maximum beam power</a:t>
                </a:r>
              </a:p>
              <a:p>
                <a:pPr lvl="1"/>
                <a:r>
                  <a:rPr lang="en-US" sz="1800" dirty="0"/>
                  <a:t>Graphite disc temp. &lt; 1900 </a:t>
                </a:r>
                <a:r>
                  <a:rPr lang="en-US" sz="1800" dirty="0" smtClean="0"/>
                  <a:t>ºC (limit sublimation loss)</a:t>
                </a:r>
                <a:endParaRPr lang="en-US" sz="1800" dirty="0"/>
              </a:p>
              <a:p>
                <a:pPr lvl="1"/>
                <a:r>
                  <a:rPr lang="en-US" sz="1800" dirty="0"/>
                  <a:t>Bearing temp. &lt; 150 </a:t>
                </a:r>
                <a:r>
                  <a:rPr lang="en-US" sz="1800" dirty="0" smtClean="0"/>
                  <a:t>ºC, new (</a:t>
                </a:r>
                <a:r>
                  <a:rPr lang="en-US" sz="1800" dirty="0"/>
                  <a:t>NSK) bearing &lt; 230 ºC</a:t>
                </a:r>
              </a:p>
              <a:p>
                <a:pPr lvl="1"/>
                <a:r>
                  <a:rPr lang="en-US" sz="1800" dirty="0" smtClean="0"/>
                  <a:t>Lubricant </a:t>
                </a:r>
                <a:r>
                  <a:rPr lang="en-US" sz="1800" dirty="0"/>
                  <a:t>temp. &lt; 250 ºC</a:t>
                </a:r>
              </a:p>
              <a:p>
                <a:pPr lvl="1"/>
                <a:endParaRPr lang="en-US" sz="1800" dirty="0" smtClean="0"/>
              </a:p>
              <a:p>
                <a:pPr lvl="1"/>
                <a:endParaRPr lang="en-US" dirty="0" smtClean="0"/>
              </a:p>
              <a:p>
                <a:pPr lvl="1"/>
                <a:endParaRPr lang="en-US" sz="1800" dirty="0"/>
              </a:p>
              <a:p>
                <a:pPr lvl="1"/>
                <a:endParaRPr lang="en-US" sz="18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1600" y="1067100"/>
                <a:ext cx="5842000" cy="4937460"/>
              </a:xfrm>
              <a:blipFill rotWithShape="0">
                <a:blip r:embed="rId2"/>
                <a:stretch>
                  <a:fillRect l="-2505" t="-2099" r="-2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6024" y="289337"/>
            <a:ext cx="11988800" cy="478624"/>
          </a:xfrm>
        </p:spPr>
        <p:txBody>
          <a:bodyPr/>
          <a:lstStyle/>
          <a:p>
            <a:r>
              <a:rPr lang="en-US" dirty="0"/>
              <a:t>FRIB </a:t>
            </a:r>
            <a:r>
              <a:rPr lang="en-US" dirty="0" smtClean="0"/>
              <a:t>Single-Slice Production </a:t>
            </a:r>
            <a:r>
              <a:rPr lang="en-US" dirty="0"/>
              <a:t>Graphite Target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6248400" y="1067100"/>
            <a:ext cx="5842000" cy="493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000" kern="0" dirty="0" smtClean="0"/>
              <a:t>Radiation Damage</a:t>
            </a:r>
          </a:p>
          <a:p>
            <a:pPr lvl="1"/>
            <a:r>
              <a:rPr lang="en-US" sz="1800" kern="0" dirty="0" smtClean="0"/>
              <a:t>DPA &lt; 0.05 after one week operation at 10 kW </a:t>
            </a:r>
          </a:p>
          <a:p>
            <a:pPr lvl="1"/>
            <a:r>
              <a:rPr lang="en-US" sz="1800" kern="0" dirty="0" smtClean="0"/>
              <a:t>Max temp ~ 800-1000 C</a:t>
            </a:r>
          </a:p>
          <a:p>
            <a:pPr lvl="1"/>
            <a:r>
              <a:rPr lang="en-US" sz="1800" kern="0" dirty="0" smtClean="0"/>
              <a:t>Disc can be re-used multiple times</a:t>
            </a:r>
          </a:p>
          <a:p>
            <a:pPr lvl="1"/>
            <a:r>
              <a:rPr lang="en-US" sz="1800" kern="0" dirty="0" smtClean="0"/>
              <a:t>No degradation observed</a:t>
            </a:r>
          </a:p>
          <a:p>
            <a:pPr lvl="1"/>
            <a:endParaRPr lang="en-US" sz="1800" kern="0" dirty="0" smtClean="0"/>
          </a:p>
          <a:p>
            <a:pPr lvl="1"/>
            <a:endParaRPr lang="en-US" kern="0" dirty="0" smtClean="0"/>
          </a:p>
          <a:p>
            <a:pPr lvl="1"/>
            <a:endParaRPr lang="en-US" sz="1800" kern="0" dirty="0" smtClean="0"/>
          </a:p>
          <a:p>
            <a:pPr lvl="1"/>
            <a:endParaRPr lang="en-US" sz="1800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29400" y="3049207"/>
            <a:ext cx="2851950" cy="289439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239000" y="2667000"/>
            <a:ext cx="3226280" cy="2791598"/>
            <a:chOff x="114300" y="2347078"/>
            <a:chExt cx="3716348" cy="3715341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914400" y="2716410"/>
              <a:ext cx="916113" cy="1050474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14300" y="234707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Graphite disc</a:t>
              </a:r>
              <a:endParaRPr lang="en-US" sz="12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381000" y="5998005"/>
              <a:ext cx="3449648" cy="370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80999" y="5693761"/>
              <a:ext cx="892573" cy="368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Beam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9605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65FDFCA7-CAFF-0ECE-471F-ED59B79DD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FRIB Production Graphite Target</a:t>
            </a:r>
            <a:br>
              <a:rPr lang="en-US" dirty="0"/>
            </a:br>
            <a:r>
              <a:rPr lang="en-US" dirty="0"/>
              <a:t>Single-Slice Target To Be Used Up to 50 kW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5C766E0-33E3-D761-271B-941F280C84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D1BBC85-119E-B469-0DE5-DE5206A658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="" xmlns:a16="http://schemas.microsoft.com/office/drawing/2014/main" id="{7F70F7A7-8512-EFC5-E932-1A96D8336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3708400" cy="1904700"/>
          </a:xfrm>
        </p:spPr>
        <p:txBody>
          <a:bodyPr/>
          <a:lstStyle/>
          <a:p>
            <a:r>
              <a:rPr lang="en-US" sz="1800" dirty="0"/>
              <a:t>Maximum temperature 1900 ºC to mitigate evaporation of graphite</a:t>
            </a:r>
          </a:p>
          <a:p>
            <a:r>
              <a:rPr lang="en-US" sz="1800" dirty="0"/>
              <a:t>High temperature (&gt;1300 ºC) needed for annealing of radiation induced damage</a:t>
            </a:r>
          </a:p>
          <a:p>
            <a:r>
              <a:rPr lang="en-US" sz="1800" dirty="0"/>
              <a:t>Rotating target: ~10–5000 RPM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F0D1FD4-F94E-DCA0-6576-9436FAEC1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2971800"/>
            <a:ext cx="3908702" cy="2292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8911DF1-1D08-34CA-C9A9-1D6C10B6F608}"/>
              </a:ext>
            </a:extLst>
          </p:cNvPr>
          <p:cNvSpPr txBox="1"/>
          <p:nvPr/>
        </p:nvSpPr>
        <p:spPr>
          <a:xfrm>
            <a:off x="101600" y="5264699"/>
            <a:ext cx="3581400" cy="738664"/>
          </a:xfrm>
          <a:prstGeom prst="rect">
            <a:avLst/>
          </a:prstGeom>
          <a:solidFill>
            <a:srgbClr val="92D050">
              <a:alpha val="64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/>
              <a:t>10.4 kW </a:t>
            </a:r>
            <a:r>
              <a:rPr lang="en-US" sz="1600" b="1" baseline="30000" dirty="0"/>
              <a:t>238</a:t>
            </a:r>
            <a:r>
              <a:rPr lang="en-US" sz="1600" b="1" dirty="0"/>
              <a:t>U beam on target rotating at 500 RPM</a:t>
            </a:r>
            <a:r>
              <a:rPr lang="en-US" sz="1600" b="1" kern="0" dirty="0"/>
              <a:t> reaching 1004ºC peak temperature</a:t>
            </a:r>
            <a:endParaRPr 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="" xmlns:a16="http://schemas.microsoft.com/office/drawing/2014/main" id="{EDD3CFEF-53CD-EDB8-A01C-47E23D1C016B}"/>
                  </a:ext>
                </a:extLst>
              </p:cNvPr>
              <p:cNvSpPr/>
              <p:nvPr/>
            </p:nvSpPr>
            <p:spPr>
              <a:xfrm>
                <a:off x="4171554" y="1067100"/>
                <a:ext cx="3848891" cy="177625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ajor"/>
            </p:style>
            <p:txBody>
              <a:bodyPr wrap="square">
                <a:spAutoFit/>
              </a:bodyPr>
              <a:lstStyle>
                <a:lvl1pPr>
                  <a:defRPr>
                    <a:latin typeface="+mj-lt"/>
                    <a:ea typeface="+mj-ea"/>
                    <a:cs typeface="+mj-cs"/>
                  </a:defRPr>
                </a:lvl1pPr>
                <a:lvl2pPr>
                  <a:defRPr>
                    <a:latin typeface="+mj-lt"/>
                    <a:ea typeface="+mj-ea"/>
                    <a:cs typeface="+mj-cs"/>
                  </a:defRPr>
                </a:lvl2pPr>
                <a:lvl3pPr>
                  <a:defRPr>
                    <a:latin typeface="+mj-lt"/>
                    <a:ea typeface="+mj-ea"/>
                    <a:cs typeface="+mj-cs"/>
                  </a:defRPr>
                </a:lvl3pPr>
                <a:lvl4pPr>
                  <a:defRPr>
                    <a:latin typeface="+mj-lt"/>
                    <a:ea typeface="+mj-ea"/>
                    <a:cs typeface="+mj-cs"/>
                  </a:defRPr>
                </a:lvl4pPr>
                <a:lvl5pPr>
                  <a:defRPr>
                    <a:latin typeface="+mj-lt"/>
                    <a:ea typeface="+mj-ea"/>
                    <a:cs typeface="+mj-cs"/>
                  </a:defRPr>
                </a:lvl5pPr>
                <a:lvl6pPr>
                  <a:defRPr>
                    <a:latin typeface="+mj-lt"/>
                    <a:ea typeface="+mj-ea"/>
                    <a:cs typeface="+mj-cs"/>
                  </a:defRPr>
                </a:lvl6pPr>
                <a:lvl7pPr>
                  <a:defRPr>
                    <a:latin typeface="+mj-lt"/>
                    <a:ea typeface="+mj-ea"/>
                    <a:cs typeface="+mj-cs"/>
                  </a:defRPr>
                </a:lvl7pPr>
                <a:lvl8pPr>
                  <a:defRPr>
                    <a:latin typeface="+mj-lt"/>
                    <a:ea typeface="+mj-ea"/>
                    <a:cs typeface="+mj-cs"/>
                  </a:defRPr>
                </a:lvl8pPr>
                <a:lvl9pPr>
                  <a:defRPr>
                    <a:latin typeface="+mj-lt"/>
                    <a:ea typeface="+mj-ea"/>
                    <a:cs typeface="+mj-cs"/>
                  </a:defRPr>
                </a:lvl9pPr>
              </a:lstStyle>
              <a:p>
                <a:pPr marL="0" lvl="1"/>
                <a:r>
                  <a:rPr lang="en-US" kern="0" dirty="0">
                    <a:ea typeface="ＭＳ Ｐゴシック"/>
                  </a:rPr>
                  <a:t>Disk thickness </a:t>
                </a:r>
                <a14:m>
                  <m:oMath xmlns:m="http://schemas.openxmlformats.org/officeDocument/2006/math">
                    <m:r>
                      <a:rPr lang="en-US" kern="0">
                        <a:latin typeface="Cambria Math" panose="02040503050406030204" pitchFamily="18" charset="0"/>
                        <a:ea typeface="ＭＳ Ｐゴシック"/>
                      </a:rPr>
                      <m:t>2</m:t>
                    </m:r>
                    <m:r>
                      <a:rPr lang="en-US" i="1" kern="0">
                        <a:latin typeface="Cambria Math" panose="02040503050406030204" pitchFamily="18" charset="0"/>
                        <a:ea typeface="ＭＳ Ｐゴシック"/>
                      </a:rPr>
                      <m:t> </m:t>
                    </m:r>
                    <m:r>
                      <a:rPr lang="en-US" i="1" kern="0">
                        <a:latin typeface="Cambria Math" panose="02040503050406030204" pitchFamily="18" charset="0"/>
                        <a:ea typeface="ＭＳ Ｐゴシック"/>
                      </a:rPr>
                      <m:t>𝑚𝑚</m:t>
                    </m:r>
                  </m:oMath>
                </a14:m>
                <a:endParaRPr lang="en-US" kern="0" dirty="0">
                  <a:ea typeface="ＭＳ Ｐゴシック"/>
                </a:endParaRPr>
              </a:p>
              <a:p>
                <a:pPr marL="0" lvl="1"/>
                <a:r>
                  <a:rPr lang="en-US" kern="0" dirty="0">
                    <a:ea typeface="ＭＳ Ｐゴシック"/>
                  </a:rPr>
                  <a:t>Total power 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 panose="02040503050406030204" pitchFamily="18" charset="0"/>
                        <a:ea typeface="ＭＳ Ｐゴシック"/>
                      </a:rPr>
                      <m:t>18 </m:t>
                    </m:r>
                    <m:r>
                      <a:rPr lang="en-US" i="1" kern="0">
                        <a:latin typeface="Cambria Math" panose="02040503050406030204" pitchFamily="18" charset="0"/>
                        <a:ea typeface="ＭＳ Ｐゴシック"/>
                      </a:rPr>
                      <m:t>𝑘𝑊</m:t>
                    </m:r>
                  </m:oMath>
                </a14:m>
                <a:r>
                  <a:rPr lang="en-US" kern="0" dirty="0">
                    <a:ea typeface="ＭＳ Ｐゴシック"/>
                  </a:rPr>
                  <a:t> </a:t>
                </a:r>
              </a:p>
              <a:p>
                <a:pPr marL="0" lvl="1"/>
                <a:r>
                  <a:rPr lang="en-US" kern="0" dirty="0">
                    <a:ea typeface="ＭＳ Ｐゴシック"/>
                  </a:rPr>
                  <a:t>Gaussian beam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=0.25</m:t>
                    </m:r>
                    <m:r>
                      <a:rPr lang="en-US" altLang="zh-CN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kern="0" dirty="0">
                  <a:ea typeface="ＭＳ Ｐゴシック"/>
                </a:endParaRPr>
              </a:p>
              <a:p>
                <a:pPr marL="0" lvl="1"/>
                <a:r>
                  <a:rPr lang="en-US" kern="0" dirty="0">
                    <a:ea typeface="ＭＳ Ｐゴシック"/>
                  </a:rPr>
                  <a:t>Rotational speed 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 panose="02040503050406030204" pitchFamily="18" charset="0"/>
                        <a:ea typeface="ＭＳ Ｐゴシック"/>
                      </a:rPr>
                      <m:t>5000 </m:t>
                    </m:r>
                    <m:r>
                      <a:rPr lang="en-US" i="1" kern="0">
                        <a:latin typeface="Cambria Math" panose="02040503050406030204" pitchFamily="18" charset="0"/>
                        <a:ea typeface="ＭＳ Ｐゴシック"/>
                      </a:rPr>
                      <m:t>𝑟𝑝𝑚</m:t>
                    </m:r>
                  </m:oMath>
                </a14:m>
                <a:endParaRPr lang="en-US" kern="0" dirty="0">
                  <a:ea typeface="ＭＳ Ｐゴシック"/>
                </a:endParaRPr>
              </a:p>
              <a:p>
                <a:pPr marL="0" lvl="1"/>
                <a:r>
                  <a:rPr lang="en-US" kern="0" dirty="0">
                    <a:ea typeface="ＭＳ Ｐゴシック"/>
                  </a:rPr>
                  <a:t>Maximum Temperature 1900 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kern="0" dirty="0">
                  <a:ea typeface="ＭＳ Ｐゴシック"/>
                </a:endParaRPr>
              </a:p>
              <a:p>
                <a:pPr marL="0" lvl="1"/>
                <a:endParaRPr lang="en-US" kern="0" dirty="0">
                  <a:ea typeface="ＭＳ Ｐゴシック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DD3CFEF-53CD-EDB8-A01C-47E23D1C01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554" y="1067100"/>
                <a:ext cx="3848891" cy="1776255"/>
              </a:xfrm>
              <a:prstGeom prst="rect">
                <a:avLst/>
              </a:prstGeom>
              <a:blipFill>
                <a:blip r:embed="rId3"/>
                <a:stretch>
                  <a:fillRect l="-1316" t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974188A-2056-D444-B68C-A95CA00B7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799" y="2812313"/>
            <a:ext cx="2985918" cy="2632078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="" xmlns:a16="http://schemas.microsoft.com/office/drawing/2014/main" id="{DBE150B4-3A8C-569A-493B-D9ECC3B42AF0}"/>
              </a:ext>
            </a:extLst>
          </p:cNvPr>
          <p:cNvSpPr txBox="1">
            <a:spLocks/>
          </p:cNvSpPr>
          <p:nvPr/>
        </p:nvSpPr>
        <p:spPr bwMode="auto">
          <a:xfrm>
            <a:off x="7924800" y="1210587"/>
            <a:ext cx="4222355" cy="443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/>
              <a:t>Planned improvements toward 20-kW operations</a:t>
            </a:r>
          </a:p>
          <a:p>
            <a:pPr lvl="1"/>
            <a:r>
              <a:rPr lang="en-US" kern="0" dirty="0"/>
              <a:t>Shaft replacement: Invar to Inconel to withstand higher thermal stress</a:t>
            </a:r>
          </a:p>
          <a:p>
            <a:pPr lvl="1"/>
            <a:r>
              <a:rPr lang="en-US" kern="0" dirty="0"/>
              <a:t>Bearing replacement: increase temperature limit from </a:t>
            </a:r>
            <a:r>
              <a:rPr lang="en-US" kern="0" dirty="0" smtClean="0"/>
              <a:t>150 ºC </a:t>
            </a:r>
            <a:r>
              <a:rPr lang="en-US" kern="0" dirty="0"/>
              <a:t>to  </a:t>
            </a:r>
            <a:r>
              <a:rPr lang="en-US" kern="0" dirty="0" smtClean="0"/>
              <a:t>230 ºC</a:t>
            </a:r>
            <a:r>
              <a:rPr lang="en-US" kern="0" dirty="0"/>
              <a:t>. </a:t>
            </a:r>
          </a:p>
          <a:p>
            <a:r>
              <a:rPr lang="en-US" kern="0" dirty="0"/>
              <a:t>Single-slice target will be able to support up to 50 kW</a:t>
            </a:r>
          </a:p>
          <a:p>
            <a:pPr lvl="1"/>
            <a:r>
              <a:rPr lang="en-US" kern="0" dirty="0"/>
              <a:t>Power limitation will be the thermal load in the disk</a:t>
            </a:r>
          </a:p>
          <a:p>
            <a:pPr lvl="1"/>
            <a:r>
              <a:rPr lang="en-US" kern="0" dirty="0"/>
              <a:t>Multi-slice target will be needed to reduce thermal load per disk</a:t>
            </a:r>
          </a:p>
          <a:p>
            <a:pPr lvl="1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627428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2CA9E1B9-1FBF-51C9-7C49-A745A657C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7042210" cy="4937460"/>
          </a:xfrm>
        </p:spPr>
        <p:txBody>
          <a:bodyPr/>
          <a:lstStyle/>
          <a:p>
            <a:r>
              <a:rPr lang="en-US" dirty="0"/>
              <a:t>Primary beam intercepted after first dipole of fragment separator in Target Hall</a:t>
            </a:r>
          </a:p>
          <a:p>
            <a:r>
              <a:rPr lang="en-US" dirty="0"/>
              <a:t>User operations started with static beam dump, intercepting the beam with a 6-degree incident angle</a:t>
            </a:r>
          </a:p>
          <a:p>
            <a:r>
              <a:rPr lang="en-US" dirty="0"/>
              <a:t>S-Shaped profile adopted to gaussian beam power profile of the primary beam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36FDDD0B-F82C-44B6-3B10-E93725E92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 dirty="0"/>
              <a:t>Beam Dump System To Intercept Unreacted Primary Beam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3EACE9-BC22-033A-5A23-BD95F5BD34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49A9BB2-5B5E-4BCF-8F22-F2ABDFDBBB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2035F568-E6AE-5881-50D3-3D239417B2F0}"/>
              </a:ext>
            </a:extLst>
          </p:cNvPr>
          <p:cNvGrpSpPr/>
          <p:nvPr/>
        </p:nvGrpSpPr>
        <p:grpSpPr>
          <a:xfrm>
            <a:off x="7467600" y="1119851"/>
            <a:ext cx="4622800" cy="3641593"/>
            <a:chOff x="5036513" y="3420924"/>
            <a:chExt cx="3726487" cy="2935526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7C62A796-4BF9-36D3-7198-9365DBABF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6513" y="3420924"/>
              <a:ext cx="3726487" cy="2935526"/>
            </a:xfrm>
            <a:prstGeom prst="rect">
              <a:avLst/>
            </a:prstGeom>
          </p:spPr>
        </p:pic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6A52BFCC-64FC-AF61-CBC7-6017EA8D68D7}"/>
                </a:ext>
              </a:extLst>
            </p:cNvPr>
            <p:cNvSpPr/>
            <p:nvPr/>
          </p:nvSpPr>
          <p:spPr>
            <a:xfrm>
              <a:off x="5754029" y="4341541"/>
              <a:ext cx="1071352" cy="627118"/>
            </a:xfrm>
            <a:custGeom>
              <a:avLst/>
              <a:gdLst>
                <a:gd name="connsiteX0" fmla="*/ 0 w 1071352"/>
                <a:gd name="connsiteY0" fmla="*/ 0 h 627118"/>
                <a:gd name="connsiteX1" fmla="*/ 304800 w 1071352"/>
                <a:gd name="connsiteY1" fmla="*/ 118947 h 627118"/>
                <a:gd name="connsiteX2" fmla="*/ 728547 w 1071352"/>
                <a:gd name="connsiteY2" fmla="*/ 341971 h 627118"/>
                <a:gd name="connsiteX3" fmla="*/ 1048215 w 1071352"/>
                <a:gd name="connsiteY3" fmla="*/ 609600 h 627118"/>
                <a:gd name="connsiteX4" fmla="*/ 1048215 w 1071352"/>
                <a:gd name="connsiteY4" fmla="*/ 602166 h 627118"/>
                <a:gd name="connsiteX5" fmla="*/ 1063083 w 1071352"/>
                <a:gd name="connsiteY5" fmla="*/ 609600 h 62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352" h="627118">
                  <a:moveTo>
                    <a:pt x="0" y="0"/>
                  </a:moveTo>
                  <a:cubicBezTo>
                    <a:pt x="91687" y="30976"/>
                    <a:pt x="183375" y="61952"/>
                    <a:pt x="304800" y="118947"/>
                  </a:cubicBezTo>
                  <a:cubicBezTo>
                    <a:pt x="426225" y="175942"/>
                    <a:pt x="604645" y="260196"/>
                    <a:pt x="728547" y="341971"/>
                  </a:cubicBezTo>
                  <a:cubicBezTo>
                    <a:pt x="852449" y="423746"/>
                    <a:pt x="994937" y="566234"/>
                    <a:pt x="1048215" y="609600"/>
                  </a:cubicBezTo>
                  <a:cubicBezTo>
                    <a:pt x="1101493" y="652966"/>
                    <a:pt x="1045737" y="602166"/>
                    <a:pt x="1048215" y="602166"/>
                  </a:cubicBezTo>
                  <a:cubicBezTo>
                    <a:pt x="1050693" y="602166"/>
                    <a:pt x="1056888" y="605883"/>
                    <a:pt x="1063083" y="609600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A6931B39-BCE2-B131-8FFC-A79CFEA22C32}"/>
                </a:ext>
              </a:extLst>
            </p:cNvPr>
            <p:cNvSpPr txBox="1"/>
            <p:nvPr/>
          </p:nvSpPr>
          <p:spPr>
            <a:xfrm>
              <a:off x="5360114" y="4737016"/>
              <a:ext cx="9492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C000"/>
                  </a:solidFill>
                </a:rPr>
                <a:t>Primary</a:t>
              </a:r>
            </a:p>
            <a:p>
              <a:pPr algn="ctr"/>
              <a:r>
                <a:rPr lang="en-US" sz="1600" b="1" dirty="0">
                  <a:solidFill>
                    <a:srgbClr val="FFC000"/>
                  </a:solidFill>
                </a:rPr>
                <a:t>Beam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2ED0CE93-56A2-A2B3-5B14-3320924C960C}"/>
                </a:ext>
              </a:extLst>
            </p:cNvPr>
            <p:cNvSpPr txBox="1"/>
            <p:nvPr/>
          </p:nvSpPr>
          <p:spPr>
            <a:xfrm>
              <a:off x="7369638" y="5544726"/>
              <a:ext cx="1233030" cy="33855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Fragments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F217F34-1BE6-1163-76A2-5D0A861F8931}"/>
              </a:ext>
            </a:extLst>
          </p:cNvPr>
          <p:cNvGrpSpPr/>
          <p:nvPr/>
        </p:nvGrpSpPr>
        <p:grpSpPr>
          <a:xfrm>
            <a:off x="3827105" y="2969379"/>
            <a:ext cx="3352800" cy="2945467"/>
            <a:chOff x="5398477" y="3150533"/>
            <a:chExt cx="3352800" cy="2945467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85284A02-90C0-69CF-0F49-C281731430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063" r="16704"/>
            <a:stretch/>
          </p:blipFill>
          <p:spPr>
            <a:xfrm>
              <a:off x="5398477" y="3150533"/>
              <a:ext cx="3352800" cy="2945467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F2ACFBF8-73ED-5C64-015F-DECE7F0CC5CD}"/>
                </a:ext>
              </a:extLst>
            </p:cNvPr>
            <p:cNvCxnSpPr/>
            <p:nvPr/>
          </p:nvCxnSpPr>
          <p:spPr>
            <a:xfrm>
              <a:off x="6324600" y="4281076"/>
              <a:ext cx="990600" cy="1256426"/>
            </a:xfrm>
            <a:prstGeom prst="line">
              <a:avLst/>
            </a:prstGeom>
            <a:ln>
              <a:solidFill>
                <a:srgbClr val="7030A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="" xmlns:a16="http://schemas.microsoft.com/office/drawing/2014/main" id="{5480BB74-CBC2-7329-2822-81FE3E8878E2}"/>
                </a:ext>
              </a:extLst>
            </p:cNvPr>
            <p:cNvCxnSpPr/>
            <p:nvPr/>
          </p:nvCxnSpPr>
          <p:spPr>
            <a:xfrm flipH="1" flipV="1">
              <a:off x="6690274" y="4761259"/>
              <a:ext cx="472526" cy="838200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9B58818-AD5B-073D-CD62-DCB52DFFFDEC}"/>
                </a:ext>
              </a:extLst>
            </p:cNvPr>
            <p:cNvSpPr txBox="1"/>
            <p:nvPr/>
          </p:nvSpPr>
          <p:spPr>
            <a:xfrm>
              <a:off x="6643892" y="5338593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6°</a:t>
              </a:r>
            </a:p>
          </p:txBody>
        </p:sp>
      </p:grpSp>
      <p:sp>
        <p:nvSpPr>
          <p:cNvPr id="15" name="Content Placeholder 1">
            <a:extLst>
              <a:ext uri="{FF2B5EF4-FFF2-40B4-BE49-F238E27FC236}">
                <a16:creationId xmlns="" xmlns:a16="http://schemas.microsoft.com/office/drawing/2014/main" id="{77CD2329-FBC7-ED16-898B-FF3896B510F3}"/>
              </a:ext>
            </a:extLst>
          </p:cNvPr>
          <p:cNvSpPr txBox="1">
            <a:spLocks/>
          </p:cNvSpPr>
          <p:nvPr/>
        </p:nvSpPr>
        <p:spPr bwMode="auto">
          <a:xfrm>
            <a:off x="7467600" y="4810245"/>
            <a:ext cx="4748951" cy="124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kern="0" dirty="0"/>
              <a:t>Primary beam does not stop in water, allowing for graded commissioning approach for Non-Conventional Utilities (NCU cooling water)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1250A91-A22C-1DD0-FFD5-832F83FAC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01" y="3321607"/>
            <a:ext cx="3435324" cy="259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98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166" y="1093475"/>
            <a:ext cx="11987896" cy="4011925"/>
          </a:xfrm>
        </p:spPr>
        <p:txBody>
          <a:bodyPr/>
          <a:lstStyle/>
          <a:p>
            <a:r>
              <a:rPr lang="en-US" sz="1800" dirty="0"/>
              <a:t>Materials</a:t>
            </a:r>
          </a:p>
          <a:p>
            <a:pPr lvl="1"/>
            <a:r>
              <a:rPr lang="en-US" sz="1800" dirty="0" smtClean="0"/>
              <a:t>Plate</a:t>
            </a:r>
            <a:r>
              <a:rPr lang="en-US" sz="1800" dirty="0"/>
              <a:t>: </a:t>
            </a:r>
            <a:r>
              <a:rPr lang="en-US" sz="1800" dirty="0" smtClean="0"/>
              <a:t>Al2219-T851; S </a:t>
            </a:r>
            <a:r>
              <a:rPr lang="en-US" sz="1800" dirty="0"/>
              <a:t>shape wings: </a:t>
            </a:r>
            <a:r>
              <a:rPr lang="en-US" sz="1800" dirty="0" smtClean="0"/>
              <a:t>Al2219 (3D-printed)</a:t>
            </a:r>
          </a:p>
          <a:p>
            <a:r>
              <a:rPr lang="en-US" sz="1800" dirty="0" smtClean="0"/>
              <a:t>Criteria for maximum beam power deposition</a:t>
            </a:r>
          </a:p>
          <a:p>
            <a:pPr lvl="1"/>
            <a:r>
              <a:rPr lang="it-IT" sz="1800" dirty="0"/>
              <a:t>Al plate temperature &lt; 200 </a:t>
            </a:r>
            <a:r>
              <a:rPr lang="it-IT" sz="1800" dirty="0" smtClean="0"/>
              <a:t>ºC (stress not to exceed yield strength)</a:t>
            </a:r>
          </a:p>
          <a:p>
            <a:pPr lvl="1"/>
            <a:r>
              <a:rPr lang="it-IT" sz="1800" dirty="0" smtClean="0"/>
              <a:t>Water boundary temperature &lt; 130 ºC (avoid boiling)</a:t>
            </a:r>
          </a:p>
          <a:p>
            <a:r>
              <a:rPr lang="en-US" sz="1800" dirty="0" smtClean="0"/>
              <a:t>Actual beam power limit depends on beam </a:t>
            </a:r>
            <a:r>
              <a:rPr lang="en-US" sz="1800" dirty="0"/>
              <a:t>power deposition </a:t>
            </a:r>
            <a:r>
              <a:rPr lang="en-US" sz="1800" dirty="0" smtClean="0"/>
              <a:t>profile</a:t>
            </a:r>
          </a:p>
          <a:p>
            <a:pPr lvl="1"/>
            <a:r>
              <a:rPr lang="en-US" sz="1600" dirty="0" smtClean="0"/>
              <a:t>Different for with each experimental setting</a:t>
            </a:r>
          </a:p>
          <a:p>
            <a:pPr lvl="1"/>
            <a:r>
              <a:rPr lang="en-US" sz="1600" dirty="0" smtClean="0"/>
              <a:t>Depends </a:t>
            </a:r>
            <a:r>
              <a:rPr lang="en-US" sz="1600" dirty="0"/>
              <a:t>on primary beam species, energy, target thickness,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and </a:t>
            </a:r>
            <a:r>
              <a:rPr lang="en-US" sz="1600" dirty="0"/>
              <a:t>pre-separator magnetic field optimized for fragment </a:t>
            </a:r>
            <a:r>
              <a:rPr lang="en-US" sz="1600" dirty="0" smtClean="0"/>
              <a:t>production</a:t>
            </a:r>
          </a:p>
          <a:p>
            <a:r>
              <a:rPr lang="en-US" sz="1800" dirty="0" smtClean="0"/>
              <a:t>Thermal cycles per year (beam on/off events): about 2000 per year</a:t>
            </a:r>
            <a:endParaRPr lang="en-US" sz="1800" dirty="0"/>
          </a:p>
          <a:p>
            <a:pPr lvl="1"/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Dump for 10 kW Operations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4114800"/>
            <a:ext cx="2266421" cy="1856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233" y="4114799"/>
            <a:ext cx="2639691" cy="18470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4101447"/>
            <a:ext cx="2751085" cy="1860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BCEBC44-F40C-5452-6E9F-F16DF4303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702" y="994934"/>
            <a:ext cx="4755360" cy="2662666"/>
          </a:xfrm>
          <a:prstGeom prst="rect">
            <a:avLst/>
          </a:prstGeom>
        </p:spPr>
      </p:pic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8763000" y="3965143"/>
            <a:ext cx="2895600" cy="199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800" kern="0" dirty="0" smtClean="0"/>
              <a:t>Materials</a:t>
            </a:r>
          </a:p>
          <a:p>
            <a:pPr lvl="1"/>
            <a:r>
              <a:rPr lang="en-US" sz="1800" kern="0" dirty="0" smtClean="0"/>
              <a:t>Plate: Al2219-T851; S shape wings: Al2219 (3D-printed)</a:t>
            </a:r>
          </a:p>
        </p:txBody>
      </p:sp>
    </p:spTree>
    <p:extLst>
      <p:ext uri="{BB962C8B-B14F-4D97-AF65-F5344CB8AC3E}">
        <p14:creationId xmlns:p14="http://schemas.microsoft.com/office/powerpoint/2010/main" val="2885257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Beam dump surface covered with deposit</a:t>
            </a:r>
          </a:p>
          <a:p>
            <a:pPr lvl="1"/>
            <a:r>
              <a:rPr lang="en-US" sz="1800" dirty="0" smtClean="0"/>
              <a:t>No thermal damage (machine marks visible)</a:t>
            </a:r>
          </a:p>
          <a:p>
            <a:pPr lvl="1"/>
            <a:r>
              <a:rPr lang="en-US" sz="1800" dirty="0" smtClean="0"/>
              <a:t>Similar deposit observed at 5 kW operations in 2023</a:t>
            </a:r>
          </a:p>
          <a:p>
            <a:pPr lvl="1"/>
            <a:r>
              <a:rPr lang="en-US" sz="1800" dirty="0" smtClean="0"/>
              <a:t>Difference: Deposit film is flaking off</a:t>
            </a:r>
          </a:p>
          <a:p>
            <a:pPr lvl="1"/>
            <a:r>
              <a:rPr lang="en-US" sz="1800" dirty="0" smtClean="0"/>
              <a:t>In 2024, vacuum was 10x worse due to water leak (2E-5Torr)</a:t>
            </a:r>
          </a:p>
          <a:p>
            <a:pPr lvl="1"/>
            <a:r>
              <a:rPr lang="en-US" sz="1800" dirty="0" smtClean="0"/>
              <a:t>Gamma activation analysis is consistent with material from beam dump</a:t>
            </a:r>
          </a:p>
          <a:p>
            <a:pPr lvl="1"/>
            <a:r>
              <a:rPr lang="en-US" sz="1800" dirty="0" smtClean="0"/>
              <a:t>Plan to perform SEM/EDS analysis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S-Shaped Beam Dump after 1 year of 10 kW Operations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47" y="3189397"/>
            <a:ext cx="3688906" cy="2752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191256"/>
            <a:ext cx="3669792" cy="275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629" y="1528729"/>
            <a:ext cx="4269701" cy="44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59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067100"/>
            <a:ext cx="9005887" cy="380700"/>
          </a:xfrm>
        </p:spPr>
        <p:txBody>
          <a:bodyPr/>
          <a:lstStyle/>
          <a:p>
            <a:r>
              <a:rPr lang="en-US" dirty="0" smtClean="0"/>
              <a:t>Overlay of all primary beams on beam dump surface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Beams on Beam Dump in FY2024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14970"/>
            <a:ext cx="9484662" cy="4528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1033646"/>
            <a:ext cx="1486601" cy="49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06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A2ED08A-955C-44FC-465C-BA7A1AB12F17}"/>
              </a:ext>
            </a:extLst>
          </p:cNvPr>
          <p:cNvGrpSpPr/>
          <p:nvPr/>
        </p:nvGrpSpPr>
        <p:grpSpPr>
          <a:xfrm>
            <a:off x="3275349" y="1476676"/>
            <a:ext cx="3581062" cy="3080519"/>
            <a:chOff x="2328101" y="1488642"/>
            <a:chExt cx="3501426" cy="3471483"/>
          </a:xfrm>
        </p:grpSpPr>
        <p:pic>
          <p:nvPicPr>
            <p:cNvPr id="10" name="Picture 9" descr="A close-up of a machine&#10;&#10;Description automatically generated">
              <a:extLst>
                <a:ext uri="{FF2B5EF4-FFF2-40B4-BE49-F238E27FC236}">
                  <a16:creationId xmlns="" xmlns:a16="http://schemas.microsoft.com/office/drawing/2014/main" id="{336682BE-BEE7-8D16-D1BC-6D660DDF4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997206">
              <a:off x="2328101" y="1592111"/>
              <a:ext cx="2997200" cy="275590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968190C9-61BC-8324-1B6A-AEA9A36FD4DB}"/>
                </a:ext>
              </a:extLst>
            </p:cNvPr>
            <p:cNvGrpSpPr/>
            <p:nvPr/>
          </p:nvGrpSpPr>
          <p:grpSpPr>
            <a:xfrm>
              <a:off x="2749959" y="1488642"/>
              <a:ext cx="3079568" cy="3471483"/>
              <a:chOff x="2749959" y="1488642"/>
              <a:chExt cx="3079568" cy="3471483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="" xmlns:a16="http://schemas.microsoft.com/office/drawing/2014/main" id="{ECFE0348-15BA-D863-C6F8-0A41C81847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80725" y="2813994"/>
                <a:ext cx="745977" cy="99806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Arc 12">
                <a:extLst>
                  <a:ext uri="{FF2B5EF4-FFF2-40B4-BE49-F238E27FC236}">
                    <a16:creationId xmlns="" xmlns:a16="http://schemas.microsoft.com/office/drawing/2014/main" id="{4ACA13D7-9B61-5BDA-46EA-455DE2E2B439}"/>
                  </a:ext>
                </a:extLst>
              </p:cNvPr>
              <p:cNvSpPr/>
              <p:nvPr/>
            </p:nvSpPr>
            <p:spPr>
              <a:xfrm rot="12128138" flipH="1">
                <a:off x="3411135" y="3343109"/>
                <a:ext cx="208723" cy="250717"/>
              </a:xfrm>
              <a:prstGeom prst="arc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07286ECE-8959-1239-826E-0253F9234C9E}"/>
                  </a:ext>
                </a:extLst>
              </p:cNvPr>
              <p:cNvSpPr txBox="1"/>
              <p:nvPr/>
            </p:nvSpPr>
            <p:spPr>
              <a:xfrm>
                <a:off x="3080725" y="4613287"/>
                <a:ext cx="2208205" cy="346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Primary beam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="" xmlns:a16="http://schemas.microsoft.com/office/drawing/2014/main" id="{F72B5E19-6867-5C8C-468A-D254C98DC5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73396" y="3262186"/>
                <a:ext cx="314535" cy="1371600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="" xmlns:a16="http://schemas.microsoft.com/office/drawing/2014/main" id="{0FDCC21F-6ACF-0AE5-68F4-AE6AA4CD4A4B}"/>
                      </a:ext>
                    </a:extLst>
                  </p:cNvPr>
                  <p:cNvSpPr txBox="1"/>
                  <p:nvPr/>
                </p:nvSpPr>
                <p:spPr>
                  <a:xfrm>
                    <a:off x="2749959" y="3709111"/>
                    <a:ext cx="190065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9B2DE09A-A060-CE08-B077-143E96906B0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49959" y="3709111"/>
                    <a:ext cx="1900656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Bent Arrow 16">
                <a:extLst>
                  <a:ext uri="{FF2B5EF4-FFF2-40B4-BE49-F238E27FC236}">
                    <a16:creationId xmlns="" xmlns:a16="http://schemas.microsoft.com/office/drawing/2014/main" id="{E57C88FA-67E8-4E91-4BB4-D715D229F483}"/>
                  </a:ext>
                </a:extLst>
              </p:cNvPr>
              <p:cNvSpPr/>
              <p:nvPr/>
            </p:nvSpPr>
            <p:spPr>
              <a:xfrm rot="3781202" flipH="1" flipV="1">
                <a:off x="4085818" y="3357557"/>
                <a:ext cx="466708" cy="717495"/>
              </a:xfrm>
              <a:prstGeom prst="bentArrow">
                <a:avLst>
                  <a:gd name="adj1" fmla="val 14532"/>
                  <a:gd name="adj2" fmla="val 17771"/>
                  <a:gd name="adj3" fmla="val 25000"/>
                  <a:gd name="adj4" fmla="val 75000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Bent Arrow 17">
                <a:extLst>
                  <a:ext uri="{FF2B5EF4-FFF2-40B4-BE49-F238E27FC236}">
                    <a16:creationId xmlns="" xmlns:a16="http://schemas.microsoft.com/office/drawing/2014/main" id="{E2576540-E818-0240-06A7-4F086D1DEBAF}"/>
                  </a:ext>
                </a:extLst>
              </p:cNvPr>
              <p:cNvSpPr/>
              <p:nvPr/>
            </p:nvSpPr>
            <p:spPr>
              <a:xfrm rot="8354627" flipH="1" flipV="1">
                <a:off x="3092353" y="1943742"/>
                <a:ext cx="403146" cy="684599"/>
              </a:xfrm>
              <a:prstGeom prst="bentArrow">
                <a:avLst>
                  <a:gd name="adj1" fmla="val 14532"/>
                  <a:gd name="adj2" fmla="val 15805"/>
                  <a:gd name="adj3" fmla="val 25000"/>
                  <a:gd name="adj4" fmla="val 48862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B65AFFA0-F78B-2CE7-5225-26CDFDDAADA7}"/>
                  </a:ext>
                </a:extLst>
              </p:cNvPr>
              <p:cNvSpPr txBox="1"/>
              <p:nvPr/>
            </p:nvSpPr>
            <p:spPr>
              <a:xfrm>
                <a:off x="3155383" y="1488642"/>
                <a:ext cx="2674144" cy="346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Minichannel Water cooling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249657" y="4510282"/>
            <a:ext cx="3998487" cy="1495820"/>
            <a:chOff x="4438052" y="4427531"/>
            <a:chExt cx="4432470" cy="1658170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B14C1D88-E720-1AA0-7245-F6181E5E7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8052" y="4427531"/>
              <a:ext cx="4166210" cy="13160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C23E09CA-9F37-CD50-1E57-FFAF3B8129C4}"/>
                </a:ext>
              </a:extLst>
            </p:cNvPr>
            <p:cNvSpPr txBox="1"/>
            <p:nvPr/>
          </p:nvSpPr>
          <p:spPr>
            <a:xfrm>
              <a:off x="4703239" y="5777924"/>
              <a:ext cx="15209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Water Supply</a:t>
              </a:r>
            </a:p>
          </p:txBody>
        </p:sp>
        <p:sp>
          <p:nvSpPr>
            <p:cNvPr id="26" name="Down Arrow 25">
              <a:extLst>
                <a:ext uri="{FF2B5EF4-FFF2-40B4-BE49-F238E27FC236}">
                  <a16:creationId xmlns="" xmlns:a16="http://schemas.microsoft.com/office/drawing/2014/main" id="{CAEC4AE1-5A5C-0DF6-8EDC-8E43D34F4EB8}"/>
                </a:ext>
              </a:extLst>
            </p:cNvPr>
            <p:cNvSpPr/>
            <p:nvPr/>
          </p:nvSpPr>
          <p:spPr>
            <a:xfrm rot="10800000">
              <a:off x="4563627" y="5743625"/>
              <a:ext cx="165030" cy="297065"/>
            </a:xfrm>
            <a:prstGeom prst="downArrow">
              <a:avLst>
                <a:gd name="adj1" fmla="val 58751"/>
                <a:gd name="adj2" fmla="val 50000"/>
              </a:avLst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own Arrow 26">
              <a:extLst>
                <a:ext uri="{FF2B5EF4-FFF2-40B4-BE49-F238E27FC236}">
                  <a16:creationId xmlns="" xmlns:a16="http://schemas.microsoft.com/office/drawing/2014/main" id="{F2E82C97-644A-5D32-0728-0B713A82EEA1}"/>
                </a:ext>
              </a:extLst>
            </p:cNvPr>
            <p:cNvSpPr/>
            <p:nvPr/>
          </p:nvSpPr>
          <p:spPr>
            <a:xfrm rot="464561">
              <a:off x="8153068" y="5366147"/>
              <a:ext cx="239437" cy="363004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43646421-3606-4739-9105-0E3E058B76FD}"/>
                </a:ext>
              </a:extLst>
            </p:cNvPr>
            <p:cNvSpPr txBox="1"/>
            <p:nvPr/>
          </p:nvSpPr>
          <p:spPr>
            <a:xfrm>
              <a:off x="7543801" y="5769837"/>
              <a:ext cx="1326721" cy="30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Water Return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6">
                <a:extLst>
                  <a:ext uri="{FF2B5EF4-FFF2-40B4-BE49-F238E27FC236}">
                    <a16:creationId xmlns="" xmlns:a16="http://schemas.microsoft.com/office/drawing/2014/main" id="{24B61F73-BC28-FA56-DD98-7EC7438BCB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1600" y="1067100"/>
                <a:ext cx="4148057" cy="4937460"/>
              </a:xfrm>
            </p:spPr>
            <p:txBody>
              <a:bodyPr/>
              <a:lstStyle/>
              <a:p>
                <a:r>
                  <a:rPr lang="en-US" sz="1800" dirty="0" smtClean="0">
                    <a:solidFill>
                      <a:schemeClr val="accent4">
                        <a:lumMod val="50000"/>
                      </a:schemeClr>
                    </a:solidFill>
                  </a:rPr>
                  <a:t>The </a:t>
                </a:r>
                <a:r>
                  <a:rPr lang="en-US" sz="1800" dirty="0">
                    <a:solidFill>
                      <a:schemeClr val="accent4">
                        <a:lumMod val="50000"/>
                      </a:schemeClr>
                    </a:solidFill>
                  </a:rPr>
                  <a:t>primary beam stops </a:t>
                </a:r>
                <a:r>
                  <a:rPr lang="en-US" sz="1800" dirty="0" smtClean="0">
                    <a:solidFill>
                      <a:schemeClr val="accent4">
                        <a:lumMod val="50000"/>
                      </a:schemeClr>
                    </a:solidFill>
                  </a:rPr>
                  <a:t>within the</a:t>
                </a:r>
                <a:br>
                  <a:rPr lang="en-US" sz="1800" dirty="0" smtClean="0">
                    <a:solidFill>
                      <a:schemeClr val="accent4">
                        <a:lumMod val="50000"/>
                      </a:schemeClr>
                    </a:solidFill>
                  </a:rPr>
                </a:br>
                <a:r>
                  <a:rPr lang="en-US" sz="1800" dirty="0" err="1" smtClean="0">
                    <a:solidFill>
                      <a:schemeClr val="accent4">
                        <a:lumMod val="50000"/>
                      </a:schemeClr>
                    </a:solidFill>
                  </a:rPr>
                  <a:t>CuCrZr</a:t>
                </a:r>
                <a:r>
                  <a:rPr lang="en-US" sz="1800" dirty="0" smtClean="0">
                    <a:solidFill>
                      <a:schemeClr val="accent4">
                        <a:lumMod val="50000"/>
                      </a:schemeClr>
                    </a:solidFill>
                  </a:rPr>
                  <a:t> layer </a:t>
                </a:r>
                <a:endParaRPr lang="en-US" sz="180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 lvl="1"/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</a:rPr>
                  <a:t>Penetration depth &lt; </a:t>
                </a:r>
                <a:r>
                  <a:rPr lang="en-US" sz="1600" dirty="0" smtClean="0">
                    <a:solidFill>
                      <a:schemeClr val="accent4">
                        <a:lumMod val="50000"/>
                      </a:schemeClr>
                    </a:solidFill>
                  </a:rPr>
                  <a:t>1mm</a:t>
                </a:r>
                <a:endParaRPr lang="en-US" sz="160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r>
                  <a:rPr lang="en-US" sz="1800" dirty="0">
                    <a:solidFill>
                      <a:schemeClr val="accent4">
                        <a:lumMod val="50000"/>
                      </a:schemeClr>
                    </a:solidFill>
                  </a:rPr>
                  <a:t>Beam intercepting plate</a:t>
                </a:r>
              </a:p>
              <a:p>
                <a:pPr lvl="1"/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</a:rPr>
                  <a:t>CuCrZr/Al2219 (bimetal)</a:t>
                </a:r>
              </a:p>
              <a:p>
                <a:pPr lvl="2"/>
                <a:r>
                  <a:rPr lang="en-US" sz="1400" dirty="0">
                    <a:solidFill>
                      <a:schemeClr val="accent4">
                        <a:lumMod val="50000"/>
                      </a:schemeClr>
                    </a:solidFill>
                  </a:rPr>
                  <a:t>Thickness: Cu (15 mm), Al (5 mm)</a:t>
                </a:r>
              </a:p>
              <a:p>
                <a:pPr lvl="1"/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</a:rPr>
                  <a:t>Minichannel</a:t>
                </a:r>
              </a:p>
              <a:p>
                <a:pPr lvl="2"/>
                <a:r>
                  <a:rPr lang="en-US" sz="1400" dirty="0">
                    <a:solidFill>
                      <a:schemeClr val="accent4">
                        <a:lumMod val="50000"/>
                      </a:schemeClr>
                    </a:solidFill>
                  </a:rPr>
                  <a:t>water channel (2mm) wall (2mm</a:t>
                </a:r>
                <a:r>
                  <a:rPr lang="en-US" sz="1400" dirty="0" smtClean="0">
                    <a:solidFill>
                      <a:schemeClr val="accent4">
                        <a:lumMod val="50000"/>
                      </a:schemeClr>
                    </a:solidFill>
                  </a:rPr>
                  <a:t>)</a:t>
                </a:r>
              </a:p>
              <a:p>
                <a:pPr lvl="2"/>
                <a:r>
                  <a:rPr lang="en-US" sz="1400" dirty="0"/>
                  <a:t>Average Heat transfer </a:t>
                </a:r>
                <a:r>
                  <a:rPr lang="en-US" sz="1400" dirty="0" smtClean="0"/>
                  <a:t>coefficient:</a:t>
                </a:r>
                <a:br>
                  <a:rPr lang="en-US" sz="1400" dirty="0" smtClean="0"/>
                </a:br>
                <a:r>
                  <a:rPr lang="en-US" sz="1400" dirty="0" smtClean="0"/>
                  <a:t>30,000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160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r>
                  <a:rPr lang="en-US" sz="1800" dirty="0">
                    <a:solidFill>
                      <a:schemeClr val="accent4">
                        <a:lumMod val="50000"/>
                      </a:schemeClr>
                    </a:solidFill>
                  </a:rPr>
                  <a:t>Why CuCrZr?</a:t>
                </a:r>
              </a:p>
              <a:p>
                <a:pPr lvl="1"/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</a:rPr>
                  <a:t>High thermal conductivity (320 W/m*K)</a:t>
                </a:r>
              </a:p>
              <a:p>
                <a:pPr lvl="1"/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</a:rPr>
                  <a:t>High yield strength (380 - 550 MPa @RT)</a:t>
                </a:r>
              </a:p>
              <a:p>
                <a:pPr lvl="1"/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</a:rPr>
                  <a:t>High radiation resistance</a:t>
                </a:r>
              </a:p>
              <a:p>
                <a:pPr lvl="1"/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</a:rPr>
                  <a:t>Reference</a:t>
                </a:r>
              </a:p>
              <a:p>
                <a:pPr lvl="3"/>
                <a:r>
                  <a:rPr lang="en-US" sz="1000" dirty="0"/>
                  <a:t>K. Yoshida et al., </a:t>
                </a:r>
                <a:r>
                  <a:rPr lang="en-US" sz="1000" i="1" dirty="0"/>
                  <a:t>High-power beam dump system for the </a:t>
                </a:r>
                <a:r>
                  <a:rPr lang="en-US" sz="1000" i="1" dirty="0" err="1"/>
                  <a:t>BigRIPS</a:t>
                </a:r>
                <a:r>
                  <a:rPr lang="en-US" sz="1000" i="1" dirty="0"/>
                  <a:t> fragment separator at RIKEN RI Beam Factory </a:t>
                </a:r>
                <a:r>
                  <a:rPr lang="en-US" sz="1000" dirty="0"/>
                  <a:t>NIMB 317 (2013)</a:t>
                </a:r>
              </a:p>
              <a:p>
                <a:pPr lvl="3"/>
                <a:r>
                  <a:rPr lang="en-US" sz="1000" dirty="0"/>
                  <a:t>A. </a:t>
                </a:r>
                <a:r>
                  <a:rPr lang="en-US" sz="1000" dirty="0" err="1"/>
                  <a:t>Cackett</a:t>
                </a:r>
                <a:r>
                  <a:rPr lang="en-US" sz="1000" dirty="0"/>
                  <a:t> et al., </a:t>
                </a:r>
                <a:r>
                  <a:rPr lang="en-US" sz="1000" i="1" dirty="0"/>
                  <a:t>Effects of radiation damage and precipitate distribution on micro-pillar compression testing of irradiated CuCrZr </a:t>
                </a:r>
                <a:r>
                  <a:rPr lang="en-US" sz="1000" dirty="0"/>
                  <a:t>Journal of Nuclear Materials 553 (2021)</a:t>
                </a:r>
              </a:p>
              <a:p>
                <a:pPr marL="594587" lvl="3" indent="0">
                  <a:buNone/>
                </a:pPr>
                <a:endParaRPr lang="en-US" sz="1200" dirty="0"/>
              </a:p>
              <a:p>
                <a:pPr lvl="3"/>
                <a:endParaRPr lang="en-US" sz="1200" dirty="0"/>
              </a:p>
              <a:p>
                <a:pPr lvl="3"/>
                <a:endParaRPr lang="en-US" sz="1200" dirty="0"/>
              </a:p>
              <a:p>
                <a:pPr lvl="3"/>
                <a:endParaRPr lang="en-US" sz="120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 lvl="2"/>
                <a:endParaRPr lang="en-US" sz="140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 lvl="2"/>
                <a:endParaRPr lang="en-US" sz="140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 lvl="2"/>
                <a:endParaRPr lang="en-US" sz="140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 lvl="1"/>
                <a:endParaRPr lang="en-US" sz="160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0" name="Content Placeholder 6">
                <a:extLst>
                  <a:ext uri="{FF2B5EF4-FFF2-40B4-BE49-F238E27FC236}">
                    <a16:creationId xmlns="" xmlns:a16="http://schemas.microsoft.com/office/drawing/2014/main" id="{24B61F73-BC28-FA56-DD98-7EC7438BCB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1600" y="1067100"/>
                <a:ext cx="4148057" cy="4937460"/>
              </a:xfrm>
              <a:blipFill rotWithShape="0">
                <a:blip r:embed="rId7"/>
                <a:stretch>
                  <a:fillRect l="-3235" t="-2099" r="-2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Mini-channel Beam </a:t>
            </a:r>
            <a:r>
              <a:rPr lang="en-US" dirty="0" smtClean="0"/>
              <a:t>Dump for (MCBD)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2DFD0E5-46CE-0FA1-A20C-0A8878B4706A}"/>
              </a:ext>
            </a:extLst>
          </p:cNvPr>
          <p:cNvSpPr txBox="1"/>
          <p:nvPr/>
        </p:nvSpPr>
        <p:spPr>
          <a:xfrm>
            <a:off x="6204778" y="3269365"/>
            <a:ext cx="2644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2mm width minichannel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D3AAF93-2A63-D40F-CB80-9F9456996511}"/>
              </a:ext>
            </a:extLst>
          </p:cNvPr>
          <p:cNvSpPr txBox="1"/>
          <p:nvPr/>
        </p:nvSpPr>
        <p:spPr>
          <a:xfrm>
            <a:off x="7570780" y="2655986"/>
            <a:ext cx="103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Al2219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2E9071-649F-B681-1DE5-985E00405E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7862" y="1771782"/>
            <a:ext cx="1378143" cy="1454404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AB769A6D-E8B5-A96A-4C67-9D574E836CF8}"/>
              </a:ext>
            </a:extLst>
          </p:cNvPr>
          <p:cNvCxnSpPr>
            <a:cxnSpLocks/>
          </p:cNvCxnSpPr>
          <p:nvPr/>
        </p:nvCxnSpPr>
        <p:spPr>
          <a:xfrm flipV="1">
            <a:off x="4832921" y="2805396"/>
            <a:ext cx="1514330" cy="5416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F8EA44D-2230-9D4A-CEBF-BCEBA5C0F4D4}"/>
              </a:ext>
            </a:extLst>
          </p:cNvPr>
          <p:cNvSpPr txBox="1"/>
          <p:nvPr/>
        </p:nvSpPr>
        <p:spPr>
          <a:xfrm>
            <a:off x="6683133" y="2058838"/>
            <a:ext cx="158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CuCrZr</a:t>
            </a:r>
          </a:p>
        </p:txBody>
      </p:sp>
      <p:sp>
        <p:nvSpPr>
          <p:cNvPr id="31" name="Content Placeholder 6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FB451BA2-A681-C42B-0DC9-4412A786F9A5}"/>
              </a:ext>
            </a:extLst>
          </p:cNvPr>
          <p:cNvSpPr txBox="1">
            <a:spLocks/>
          </p:cNvSpPr>
          <p:nvPr/>
        </p:nvSpPr>
        <p:spPr bwMode="auto">
          <a:xfrm>
            <a:off x="8351046" y="1137499"/>
            <a:ext cx="3688554" cy="240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800" kern="0" dirty="0" smtClean="0">
                <a:solidFill>
                  <a:schemeClr val="accent4">
                    <a:lumMod val="50000"/>
                  </a:schemeClr>
                </a:solidFill>
              </a:rPr>
              <a:t>Temperature limits: </a:t>
            </a:r>
            <a:endParaRPr lang="en-US" sz="1800" kern="0" dirty="0">
              <a:solidFill>
                <a:schemeClr val="accent4">
                  <a:lumMod val="50000"/>
                </a:schemeClr>
              </a:solidFill>
            </a:endParaRPr>
          </a:p>
          <a:p>
            <a:pPr lvl="1"/>
            <a:r>
              <a:rPr lang="en-US" sz="1600" kern="0" dirty="0" err="1">
                <a:solidFill>
                  <a:schemeClr val="accent4">
                    <a:lumMod val="50000"/>
                  </a:schemeClr>
                </a:solidFill>
              </a:rPr>
              <a:t>CuCuZr</a:t>
            </a:r>
            <a:r>
              <a:rPr lang="en-US" sz="1600" kern="0" dirty="0">
                <a:solidFill>
                  <a:schemeClr val="accent4">
                    <a:lumMod val="50000"/>
                  </a:schemeClr>
                </a:solidFill>
              </a:rPr>
              <a:t> &lt; </a:t>
            </a:r>
            <a:r>
              <a:rPr lang="en-US" sz="1600" kern="0" dirty="0" smtClean="0">
                <a:solidFill>
                  <a:schemeClr val="accent4">
                    <a:lumMod val="50000"/>
                  </a:schemeClr>
                </a:solidFill>
              </a:rPr>
              <a:t>250 ºC</a:t>
            </a:r>
            <a:r>
              <a:rPr lang="en-US" sz="1600" kern="0" dirty="0">
                <a:solidFill>
                  <a:schemeClr val="accent4">
                    <a:lumMod val="50000"/>
                  </a:schemeClr>
                </a:solidFill>
              </a:rPr>
              <a:t>, Al2219 &lt; 200 ºC, Water &lt; 130 ºC </a:t>
            </a:r>
          </a:p>
          <a:p>
            <a:pPr lvl="1"/>
            <a:r>
              <a:rPr lang="en-US" sz="1600" dirty="0" smtClean="0"/>
              <a:t>Limits are chosen conservatively due to uncertainty in yield strength</a:t>
            </a:r>
          </a:p>
          <a:p>
            <a:pPr marL="430926" lvl="2" indent="0">
              <a:buNone/>
            </a:pPr>
            <a:endParaRPr lang="en-US" sz="1400" kern="0" dirty="0">
              <a:highlight>
                <a:srgbClr val="FFFF00"/>
              </a:highlight>
            </a:endParaRPr>
          </a:p>
          <a:p>
            <a:pPr lvl="3"/>
            <a:endParaRPr lang="en-US" sz="1200" kern="0" dirty="0"/>
          </a:p>
          <a:p>
            <a:pPr lvl="3"/>
            <a:endParaRPr lang="en-US" sz="1200" kern="0" dirty="0">
              <a:solidFill>
                <a:schemeClr val="accent4">
                  <a:lumMod val="50000"/>
                </a:schemeClr>
              </a:solidFill>
            </a:endParaRPr>
          </a:p>
          <a:p>
            <a:pPr lvl="2"/>
            <a:endParaRPr lang="en-US" sz="1400" kern="0" dirty="0">
              <a:solidFill>
                <a:schemeClr val="accent4">
                  <a:lumMod val="50000"/>
                </a:schemeClr>
              </a:solidFill>
            </a:endParaRPr>
          </a:p>
          <a:p>
            <a:pPr lvl="2"/>
            <a:endParaRPr lang="en-US" sz="1400" kern="0" dirty="0">
              <a:solidFill>
                <a:schemeClr val="accent4">
                  <a:lumMod val="50000"/>
                </a:schemeClr>
              </a:solidFill>
            </a:endParaRPr>
          </a:p>
          <a:p>
            <a:pPr lvl="2"/>
            <a:endParaRPr lang="en-US" sz="1400" kern="0" dirty="0">
              <a:solidFill>
                <a:schemeClr val="accent4">
                  <a:lumMod val="50000"/>
                </a:schemeClr>
              </a:solidFill>
            </a:endParaRPr>
          </a:p>
          <a:p>
            <a:pPr lvl="1"/>
            <a:endParaRPr lang="en-US" sz="1600" kern="0" dirty="0">
              <a:solidFill>
                <a:schemeClr val="accent4">
                  <a:lumMod val="50000"/>
                </a:schemeClr>
              </a:solidFill>
            </a:endParaRPr>
          </a:p>
          <a:p>
            <a:pPr lvl="1"/>
            <a:endParaRPr lang="en-US" kern="0" dirty="0"/>
          </a:p>
        </p:txBody>
      </p:sp>
      <p:grpSp>
        <p:nvGrpSpPr>
          <p:cNvPr id="39" name="Group 38"/>
          <p:cNvGrpSpPr/>
          <p:nvPr/>
        </p:nvGrpSpPr>
        <p:grpSpPr>
          <a:xfrm>
            <a:off x="8279116" y="3025318"/>
            <a:ext cx="3845248" cy="2994010"/>
            <a:chOff x="8012729" y="1270640"/>
            <a:chExt cx="3845248" cy="299401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2729" y="1270640"/>
              <a:ext cx="3845248" cy="2994010"/>
            </a:xfrm>
            <a:prstGeom prst="rect">
              <a:avLst/>
            </a:prstGeom>
          </p:spPr>
        </p:pic>
        <p:cxnSp>
          <p:nvCxnSpPr>
            <p:cNvPr id="38" name="Straight Connector 37"/>
            <p:cNvCxnSpPr/>
            <p:nvPr/>
          </p:nvCxnSpPr>
          <p:spPr>
            <a:xfrm flipV="1">
              <a:off x="10089996" y="1653719"/>
              <a:ext cx="0" cy="231801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699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817693C5-A4B2-6039-748D-A92741006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Dump System for Increasing Power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DC95D4D-F6C2-6E3B-D43A-9F66E626F6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579E81E-5A38-9FE4-4940-A0EC43CA1E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D5D16E84-6EE9-52A3-6666-05B586347B4A}"/>
              </a:ext>
            </a:extLst>
          </p:cNvPr>
          <p:cNvGrpSpPr/>
          <p:nvPr/>
        </p:nvGrpSpPr>
        <p:grpSpPr>
          <a:xfrm>
            <a:off x="314165" y="2937195"/>
            <a:ext cx="3581062" cy="3080519"/>
            <a:chOff x="2328101" y="1488642"/>
            <a:chExt cx="3501426" cy="3471483"/>
          </a:xfrm>
        </p:grpSpPr>
        <p:pic>
          <p:nvPicPr>
            <p:cNvPr id="10" name="Picture 9" descr="A close-up of a machine&#10;&#10;Description automatically generated">
              <a:extLst>
                <a:ext uri="{FF2B5EF4-FFF2-40B4-BE49-F238E27FC236}">
                  <a16:creationId xmlns="" xmlns:a16="http://schemas.microsoft.com/office/drawing/2014/main" id="{3C55CAAF-762E-2243-B97F-CB45AB915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997206">
              <a:off x="2328101" y="1592111"/>
              <a:ext cx="2997200" cy="275590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9FF169FD-608C-51DF-12C1-39942EA16B7C}"/>
                </a:ext>
              </a:extLst>
            </p:cNvPr>
            <p:cNvGrpSpPr/>
            <p:nvPr/>
          </p:nvGrpSpPr>
          <p:grpSpPr>
            <a:xfrm>
              <a:off x="2749959" y="1488642"/>
              <a:ext cx="3079568" cy="3471483"/>
              <a:chOff x="2749959" y="1488642"/>
              <a:chExt cx="3079568" cy="3471483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="" xmlns:a16="http://schemas.microsoft.com/office/drawing/2014/main" id="{B786DB8A-1A00-4ECC-EF36-0AA48A3620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80725" y="2813994"/>
                <a:ext cx="745977" cy="99806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Arc 12">
                <a:extLst>
                  <a:ext uri="{FF2B5EF4-FFF2-40B4-BE49-F238E27FC236}">
                    <a16:creationId xmlns="" xmlns:a16="http://schemas.microsoft.com/office/drawing/2014/main" id="{23CF7B92-D0B5-44E0-FE6D-89F446F9167A}"/>
                  </a:ext>
                </a:extLst>
              </p:cNvPr>
              <p:cNvSpPr/>
              <p:nvPr/>
            </p:nvSpPr>
            <p:spPr>
              <a:xfrm rot="12128138" flipH="1">
                <a:off x="3411135" y="3343109"/>
                <a:ext cx="208723" cy="250717"/>
              </a:xfrm>
              <a:prstGeom prst="arc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B6BC3173-4BBE-5115-1469-05717611A153}"/>
                  </a:ext>
                </a:extLst>
              </p:cNvPr>
              <p:cNvSpPr txBox="1"/>
              <p:nvPr/>
            </p:nvSpPr>
            <p:spPr>
              <a:xfrm>
                <a:off x="3080725" y="4613287"/>
                <a:ext cx="2208205" cy="346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Primary beam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="" xmlns:a16="http://schemas.microsoft.com/office/drawing/2014/main" id="{E130687B-4F9D-2F83-73E7-8ACD7D1502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73396" y="3262186"/>
                <a:ext cx="314535" cy="1371600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="" xmlns:a16="http://schemas.microsoft.com/office/drawing/2014/main" id="{59637A96-FF61-51EE-9D12-BC83975FC7CA}"/>
                      </a:ext>
                    </a:extLst>
                  </p:cNvPr>
                  <p:cNvSpPr txBox="1"/>
                  <p:nvPr/>
                </p:nvSpPr>
                <p:spPr>
                  <a:xfrm>
                    <a:off x="2749959" y="3709111"/>
                    <a:ext cx="190065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9B2DE09A-A060-CE08-B077-143E96906B0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49959" y="3709111"/>
                    <a:ext cx="1900656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6C373511-2B83-3088-AD9A-83558940376A}"/>
                  </a:ext>
                </a:extLst>
              </p:cNvPr>
              <p:cNvSpPr txBox="1"/>
              <p:nvPr/>
            </p:nvSpPr>
            <p:spPr>
              <a:xfrm>
                <a:off x="3155383" y="1488642"/>
                <a:ext cx="2674144" cy="346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Minichannel Water cooling</a:t>
                </a:r>
              </a:p>
            </p:txBody>
          </p:sp>
        </p:grpSp>
      </p:grpSp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5801A8BB-DBB0-7E71-C84C-216459C87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6604000" cy="1801899"/>
          </a:xfrm>
        </p:spPr>
        <p:txBody>
          <a:bodyPr/>
          <a:lstStyle/>
          <a:p>
            <a:r>
              <a:rPr lang="en-US" sz="2000" dirty="0"/>
              <a:t>Mini-channel beam dump head for 20 </a:t>
            </a:r>
            <a:r>
              <a:rPr lang="en-US" sz="2000" dirty="0" smtClean="0"/>
              <a:t>kW</a:t>
            </a:r>
          </a:p>
          <a:p>
            <a:pPr lvl="1"/>
            <a:r>
              <a:rPr lang="en-US" sz="1800" dirty="0" smtClean="0"/>
              <a:t>Installation </a:t>
            </a:r>
            <a:r>
              <a:rPr lang="en-US" sz="1800" dirty="0"/>
              <a:t>in summer 2024</a:t>
            </a:r>
          </a:p>
          <a:p>
            <a:pPr lvl="1"/>
            <a:r>
              <a:rPr lang="en-US" sz="1800" dirty="0" smtClean="0"/>
              <a:t>Primary </a:t>
            </a:r>
            <a:r>
              <a:rPr lang="en-US" sz="1800" dirty="0"/>
              <a:t>beam stops within </a:t>
            </a:r>
            <a:r>
              <a:rPr lang="en-US" sz="1800" dirty="0" err="1"/>
              <a:t>CuCrZr</a:t>
            </a:r>
            <a:r>
              <a:rPr lang="en-US" sz="1800" dirty="0"/>
              <a:t> layer (penetration &lt; 1mm</a:t>
            </a:r>
            <a:r>
              <a:rPr lang="en-US" sz="1800" dirty="0" smtClean="0"/>
              <a:t>)</a:t>
            </a:r>
          </a:p>
          <a:p>
            <a:r>
              <a:rPr lang="en-US" sz="2000" dirty="0"/>
              <a:t>Power limit of beam dump depends on rigidity difference between primary beam and fragment of interest</a:t>
            </a:r>
          </a:p>
          <a:p>
            <a:pPr lvl="1"/>
            <a:endParaRPr lang="en-US" dirty="0"/>
          </a:p>
          <a:p>
            <a:endParaRPr lang="en-US" sz="2000" dirty="0"/>
          </a:p>
        </p:txBody>
      </p:sp>
      <p:pic>
        <p:nvPicPr>
          <p:cNvPr id="31" name="Picture 1" descr="image001">
            <a:extLst>
              <a:ext uri="{FF2B5EF4-FFF2-40B4-BE49-F238E27FC236}">
                <a16:creationId xmlns="" xmlns:a16="http://schemas.microsoft.com/office/drawing/2014/main" id="{8618E185-6474-C534-3308-03EA7E0B2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024" y="3313168"/>
            <a:ext cx="3361931" cy="228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6309" y="1054090"/>
            <a:ext cx="5020622" cy="496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76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7075" y="2109235"/>
            <a:ext cx="5108575" cy="39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500" y="1038525"/>
            <a:ext cx="11987896" cy="4937460"/>
          </a:xfrm>
        </p:spPr>
        <p:txBody>
          <a:bodyPr/>
          <a:lstStyle/>
          <a:p>
            <a:r>
              <a:rPr lang="en-US" dirty="0"/>
              <a:t>FRIB is located in East Lansing, Michigan, on the campus of Michigan State University</a:t>
            </a:r>
          </a:p>
          <a:p>
            <a:r>
              <a:rPr lang="en-US" dirty="0"/>
              <a:t>FRIB is a U.S. Department of Energy Office of Science (DOE-SC) User Facility supporting the mission of the Office of Nuclear Physics</a:t>
            </a:r>
          </a:p>
          <a:p>
            <a:r>
              <a:rPr lang="en-US" dirty="0"/>
              <a:t>MSU operated the Coupled Cyclotron Facility until November 2021</a:t>
            </a:r>
          </a:p>
          <a:p>
            <a:r>
              <a:rPr lang="en-US" dirty="0"/>
              <a:t>FRIB user operations started in March 2022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Facility for Rare Isotope Beams (FRIB) at</a:t>
            </a:r>
            <a:br>
              <a:rPr lang="en-US" dirty="0"/>
            </a:br>
            <a:r>
              <a:rPr lang="en-US" dirty="0"/>
              <a:t>Michigan State University (MSU)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" y="3076474"/>
            <a:ext cx="6086475" cy="29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9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Damage to Beam Dump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Content Placeholder 6"/>
          <p:cNvSpPr txBox="1">
            <a:spLocks noGrp="1"/>
          </p:cNvSpPr>
          <p:nvPr>
            <p:ph idx="1"/>
          </p:nvPr>
        </p:nvSpPr>
        <p:spPr bwMode="auto">
          <a:xfrm>
            <a:off x="127904" y="1067100"/>
            <a:ext cx="11987896" cy="493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800" kern="0" dirty="0" smtClean="0">
                <a:solidFill>
                  <a:schemeClr val="accent4">
                    <a:lumMod val="50000"/>
                  </a:schemeClr>
                </a:solidFill>
              </a:rPr>
              <a:t>DPA calculation performed for </a:t>
            </a:r>
            <a:r>
              <a:rPr lang="en-US" sz="1800" kern="0" baseline="30000" dirty="0" smtClean="0">
                <a:solidFill>
                  <a:schemeClr val="accent4">
                    <a:lumMod val="50000"/>
                  </a:schemeClr>
                </a:solidFill>
              </a:rPr>
              <a:t>238</a:t>
            </a:r>
            <a:r>
              <a:rPr lang="en-US" sz="1800" kern="0" dirty="0" smtClean="0">
                <a:solidFill>
                  <a:schemeClr val="accent4">
                    <a:lumMod val="50000"/>
                  </a:schemeClr>
                </a:solidFill>
              </a:rPr>
              <a:t>U and </a:t>
            </a:r>
            <a:r>
              <a:rPr lang="en-US" sz="1800" kern="0" baseline="30000" dirty="0" smtClean="0">
                <a:solidFill>
                  <a:schemeClr val="accent4">
                    <a:lumMod val="50000"/>
                  </a:schemeClr>
                </a:solidFill>
              </a:rPr>
              <a:t>48</a:t>
            </a:r>
            <a:r>
              <a:rPr lang="en-US" sz="1800" kern="0" dirty="0" smtClean="0">
                <a:solidFill>
                  <a:schemeClr val="accent4">
                    <a:lumMod val="50000"/>
                  </a:schemeClr>
                </a:solidFill>
              </a:rPr>
              <a:t>Ca beam</a:t>
            </a:r>
          </a:p>
          <a:p>
            <a:pPr lvl="1"/>
            <a:r>
              <a:rPr lang="en-US" sz="1600" kern="0" dirty="0" smtClean="0">
                <a:solidFill>
                  <a:schemeClr val="accent4">
                    <a:lumMod val="50000"/>
                  </a:schemeClr>
                </a:solidFill>
              </a:rPr>
              <a:t>Beam size: 5 mm x 10 mm (worst case scenario for the </a:t>
            </a:r>
            <a:r>
              <a:rPr lang="en-US" sz="1600" kern="0" baseline="30000" dirty="0" smtClean="0">
                <a:solidFill>
                  <a:schemeClr val="accent4">
                    <a:lumMod val="50000"/>
                  </a:schemeClr>
                </a:solidFill>
              </a:rPr>
              <a:t>238</a:t>
            </a:r>
            <a:r>
              <a:rPr lang="en-US" sz="1600" kern="0" dirty="0" smtClean="0">
                <a:solidFill>
                  <a:schemeClr val="accent4">
                    <a:lumMod val="50000"/>
                  </a:schemeClr>
                </a:solidFill>
              </a:rPr>
              <a:t>U beam with 2.1 mm thick graphite target disc </a:t>
            </a:r>
          </a:p>
          <a:p>
            <a:pPr lvl="1"/>
            <a:r>
              <a:rPr lang="en-US" sz="1600" kern="0" dirty="0" smtClean="0">
                <a:solidFill>
                  <a:schemeClr val="accent4">
                    <a:lumMod val="50000"/>
                  </a:schemeClr>
                </a:solidFill>
              </a:rPr>
              <a:t>Beam power: 20 kW beam power </a:t>
            </a:r>
          </a:p>
          <a:p>
            <a:pPr lvl="1"/>
            <a:r>
              <a:rPr lang="en-US" sz="1600" kern="0" dirty="0" smtClean="0">
                <a:solidFill>
                  <a:schemeClr val="accent4">
                    <a:lumMod val="50000"/>
                  </a:schemeClr>
                </a:solidFill>
              </a:rPr>
              <a:t>DPA Result: </a:t>
            </a:r>
            <a:r>
              <a:rPr lang="en-US" sz="1600" baseline="30000" dirty="0" smtClean="0">
                <a:solidFill>
                  <a:schemeClr val="accent4">
                    <a:lumMod val="50000"/>
                  </a:schemeClr>
                </a:solidFill>
              </a:rPr>
              <a:t>238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U: 12.1 </a:t>
            </a:r>
            <a:r>
              <a:rPr lang="en-US" sz="1600" kern="0" dirty="0" err="1" smtClean="0">
                <a:solidFill>
                  <a:schemeClr val="accent4">
                    <a:lumMod val="50000"/>
                  </a:schemeClr>
                </a:solidFill>
              </a:rPr>
              <a:t>dpa</a:t>
            </a:r>
            <a:r>
              <a:rPr lang="en-US" sz="1600" kern="0" dirty="0" smtClean="0">
                <a:solidFill>
                  <a:schemeClr val="accent4">
                    <a:lumMod val="50000"/>
                  </a:schemeClr>
                </a:solidFill>
              </a:rPr>
              <a:t>/week; </a:t>
            </a:r>
            <a:r>
              <a:rPr lang="en-US" sz="1600" baseline="30000" dirty="0" smtClean="0">
                <a:solidFill>
                  <a:schemeClr val="accent4">
                    <a:lumMod val="50000"/>
                  </a:schemeClr>
                </a:solidFill>
              </a:rPr>
              <a:t>48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Ca: 2.2 </a:t>
            </a:r>
            <a:r>
              <a:rPr lang="en-US" sz="1600" dirty="0" err="1">
                <a:solidFill>
                  <a:schemeClr val="accent4">
                    <a:lumMod val="50000"/>
                  </a:schemeClr>
                </a:solidFill>
              </a:rPr>
              <a:t>dpa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/week</a:t>
            </a:r>
            <a:endParaRPr lang="en-US" sz="1600" kern="0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800" kern="0" dirty="0" smtClean="0">
                <a:solidFill>
                  <a:schemeClr val="accent4">
                    <a:lumMod val="50000"/>
                  </a:schemeClr>
                </a:solidFill>
              </a:rPr>
              <a:t>RIKEN experiment results:</a:t>
            </a:r>
          </a:p>
          <a:p>
            <a:pPr lvl="1"/>
            <a:r>
              <a:rPr lang="en-US" sz="1600" kern="0" dirty="0" smtClean="0">
                <a:solidFill>
                  <a:schemeClr val="accent4">
                    <a:lumMod val="50000"/>
                  </a:schemeClr>
                </a:solidFill>
              </a:rPr>
              <a:t>No void formation in the </a:t>
            </a:r>
            <a:r>
              <a:rPr lang="en-US" sz="1600" kern="0" dirty="0" err="1" smtClean="0">
                <a:solidFill>
                  <a:schemeClr val="accent4">
                    <a:lumMod val="50000"/>
                  </a:schemeClr>
                </a:solidFill>
              </a:rPr>
              <a:t>CuCrZr</a:t>
            </a:r>
            <a:r>
              <a:rPr lang="en-US" sz="1600" kern="0" dirty="0" smtClean="0">
                <a:solidFill>
                  <a:schemeClr val="accent4">
                    <a:lumMod val="50000"/>
                  </a:schemeClr>
                </a:solidFill>
              </a:rPr>
              <a:t> alloy at 20 </a:t>
            </a:r>
            <a:r>
              <a:rPr lang="en-US" sz="1600" kern="0" dirty="0" err="1" smtClean="0">
                <a:solidFill>
                  <a:schemeClr val="accent4">
                    <a:lumMod val="50000"/>
                  </a:schemeClr>
                </a:solidFill>
              </a:rPr>
              <a:t>dpa</a:t>
            </a:r>
            <a:endParaRPr lang="en-US" sz="1600" kern="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2"/>
            <a:r>
              <a:rPr lang="en-US" sz="1400" kern="0" dirty="0" smtClean="0">
                <a:solidFill>
                  <a:schemeClr val="accent4">
                    <a:lumMod val="50000"/>
                  </a:schemeClr>
                </a:solidFill>
              </a:rPr>
              <a:t>Reference: </a:t>
            </a:r>
            <a:br>
              <a:rPr lang="en-US" sz="1400" kern="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1000" kern="0" dirty="0" smtClean="0"/>
              <a:t>K. Yoshida et al., </a:t>
            </a:r>
            <a:r>
              <a:rPr lang="en-US" sz="1000" i="1" kern="0" dirty="0" smtClean="0"/>
              <a:t>High-power beam dump system for the </a:t>
            </a:r>
            <a:r>
              <a:rPr lang="en-US" sz="1000" i="1" kern="0" dirty="0" err="1" smtClean="0"/>
              <a:t>BigRIPS</a:t>
            </a:r>
            <a:r>
              <a:rPr lang="en-US" sz="1000" i="1" kern="0" dirty="0" smtClean="0"/>
              <a:t> </a:t>
            </a:r>
            <a:br>
              <a:rPr lang="en-US" sz="1000" i="1" kern="0" dirty="0" smtClean="0"/>
            </a:br>
            <a:r>
              <a:rPr lang="en-US" sz="1000" i="1" kern="0" dirty="0" smtClean="0"/>
              <a:t>fragment separator at RIKEN RI Beam Factory </a:t>
            </a:r>
            <a:r>
              <a:rPr lang="en-US" sz="1000" kern="0" dirty="0" smtClean="0"/>
              <a:t>NIMB 317 (2013)</a:t>
            </a:r>
          </a:p>
          <a:p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Primary beam position will vary with each</a:t>
            </a:r>
            <a:b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experiment setting</a:t>
            </a:r>
          </a:p>
          <a:p>
            <a:pPr lvl="1"/>
            <a:r>
              <a:rPr lang="en-US" sz="1600" kern="0" dirty="0" smtClean="0">
                <a:solidFill>
                  <a:schemeClr val="accent4">
                    <a:lumMod val="50000"/>
                  </a:schemeClr>
                </a:solidFill>
              </a:rPr>
              <a:t>Radiation dose distributed over larger surface</a:t>
            </a:r>
            <a:r>
              <a:rPr lang="en-US" sz="1600" kern="0" dirty="0" smtClean="0"/>
              <a:t>	</a:t>
            </a:r>
          </a:p>
          <a:p>
            <a:pPr marL="594587" lvl="3" indent="0">
              <a:buNone/>
            </a:pPr>
            <a:endParaRPr lang="en-US" sz="1200" kern="0" dirty="0" smtClean="0"/>
          </a:p>
          <a:p>
            <a:pPr lvl="3"/>
            <a:endParaRPr lang="en-US" sz="1200" kern="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2"/>
            <a:endParaRPr lang="en-US" sz="1400" kern="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2"/>
            <a:endParaRPr lang="en-US" sz="1400" kern="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2"/>
            <a:endParaRPr lang="en-US" sz="1400" kern="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1"/>
            <a:endParaRPr lang="en-US" sz="1600" kern="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1"/>
            <a:endParaRPr lang="en-US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584" y="1828800"/>
            <a:ext cx="6600170" cy="405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85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600" y="1067100"/>
            <a:ext cx="6146800" cy="4937460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FRIB baseline: Rotating water beam dump concept chosen for high power </a:t>
            </a:r>
            <a:r>
              <a:rPr lang="en-US" sz="2000" dirty="0" smtClean="0"/>
              <a:t>operations</a:t>
            </a:r>
            <a:endParaRPr lang="en-US" sz="2000" dirty="0"/>
          </a:p>
          <a:p>
            <a:pPr>
              <a:defRPr/>
            </a:pPr>
            <a:r>
              <a:rPr lang="en-US" sz="2000" dirty="0"/>
              <a:t>Ti-6Al-4V alloy selected for the beam dump </a:t>
            </a:r>
            <a:r>
              <a:rPr lang="en-US" sz="2000" dirty="0" smtClean="0"/>
              <a:t>shell</a:t>
            </a:r>
          </a:p>
          <a:p>
            <a:pPr>
              <a:defRPr/>
            </a:pPr>
            <a:r>
              <a:rPr lang="en-US" sz="2000" dirty="0" smtClean="0"/>
              <a:t>Primary beam stops in water</a:t>
            </a:r>
            <a:endParaRPr lang="en-US" sz="2000" dirty="0"/>
          </a:p>
          <a:p>
            <a:pPr>
              <a:defRPr/>
            </a:pPr>
            <a:r>
              <a:rPr lang="en-US" sz="2000" dirty="0"/>
              <a:t>Design parameters</a:t>
            </a:r>
          </a:p>
          <a:p>
            <a:pPr lvl="1">
              <a:defRPr/>
            </a:pPr>
            <a:r>
              <a:rPr lang="en-US" sz="1600" dirty="0"/>
              <a:t>Ti-alloy shell thickness 0.5 mm </a:t>
            </a:r>
            <a:r>
              <a:rPr lang="en-US" sz="1600" dirty="0" smtClean="0"/>
              <a:t>for </a:t>
            </a:r>
            <a:r>
              <a:rPr lang="en-US" sz="1600" dirty="0"/>
              <a:t>full power uranium beams to minimize heat deposition in the shell</a:t>
            </a:r>
          </a:p>
          <a:p>
            <a:pPr lvl="1">
              <a:defRPr/>
            </a:pPr>
            <a:r>
              <a:rPr lang="en-US" sz="1600" dirty="0"/>
              <a:t>1mm shell </a:t>
            </a:r>
            <a:r>
              <a:rPr lang="en-US" sz="1600" dirty="0" smtClean="0"/>
              <a:t>has been manufactured</a:t>
            </a:r>
            <a:endParaRPr lang="en-US" dirty="0"/>
          </a:p>
          <a:p>
            <a:pPr lvl="1">
              <a:defRPr/>
            </a:pPr>
            <a:r>
              <a:rPr lang="en-US" sz="1600" dirty="0"/>
              <a:t>600 rpm and 70 cm diameter to limit maximum temperature</a:t>
            </a:r>
            <a:br>
              <a:rPr lang="en-US" sz="1600" dirty="0"/>
            </a:br>
            <a:r>
              <a:rPr lang="en-US" sz="1600" dirty="0"/>
              <a:t>and amplitude of temperature changes</a:t>
            </a:r>
            <a:endParaRPr lang="en-US" dirty="0"/>
          </a:p>
          <a:p>
            <a:pPr lvl="1">
              <a:defRPr/>
            </a:pPr>
            <a:r>
              <a:rPr lang="en-US" sz="1600" dirty="0"/>
              <a:t>60 </a:t>
            </a:r>
            <a:r>
              <a:rPr lang="en-US" sz="1600" dirty="0" err="1"/>
              <a:t>gpm</a:t>
            </a:r>
            <a:r>
              <a:rPr lang="en-US" sz="1600" dirty="0"/>
              <a:t> water </a:t>
            </a:r>
            <a:r>
              <a:rPr lang="en-US" sz="1600" dirty="0" smtClean="0"/>
              <a:t>flow</a:t>
            </a:r>
          </a:p>
          <a:p>
            <a:pPr lvl="1">
              <a:defRPr/>
            </a:pPr>
            <a:r>
              <a:rPr lang="en-US" sz="1600" dirty="0" smtClean="0"/>
              <a:t>Will fit </a:t>
            </a:r>
            <a:r>
              <a:rPr lang="en-US" sz="1600" dirty="0"/>
              <a:t>on </a:t>
            </a:r>
            <a:r>
              <a:rPr lang="en-US" sz="1600" dirty="0" err="1"/>
              <a:t>on</a:t>
            </a:r>
            <a:r>
              <a:rPr lang="en-US" sz="1600" dirty="0"/>
              <a:t> existing beam dump </a:t>
            </a:r>
            <a:r>
              <a:rPr lang="en-US" sz="1600" dirty="0" smtClean="0"/>
              <a:t>system</a:t>
            </a:r>
            <a:endParaRPr lang="en-US" sz="1800" dirty="0"/>
          </a:p>
          <a:p>
            <a:pPr>
              <a:defRPr/>
            </a:pPr>
            <a:r>
              <a:rPr lang="en-US" sz="2000" dirty="0" smtClean="0"/>
              <a:t>Technical challenges</a:t>
            </a:r>
          </a:p>
          <a:p>
            <a:pPr lvl="1">
              <a:defRPr/>
            </a:pPr>
            <a:r>
              <a:rPr lang="en-US" sz="1600" dirty="0" smtClean="0"/>
              <a:t>Rotary water seal</a:t>
            </a:r>
          </a:p>
          <a:p>
            <a:pPr lvl="1">
              <a:defRPr/>
            </a:pPr>
            <a:r>
              <a:rPr lang="en-US" sz="1600" dirty="0" smtClean="0"/>
              <a:t>Radiation damage in </a:t>
            </a:r>
            <a:r>
              <a:rPr lang="en-US" sz="1600" dirty="0" err="1" smtClean="0"/>
              <a:t>Ti</a:t>
            </a:r>
            <a:r>
              <a:rPr lang="en-US" sz="1600" dirty="0" smtClean="0"/>
              <a:t>-alloy shell, integrity must be guaranteed as pressure boundary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 dirty="0"/>
              <a:t>Toward Next Phase Beam </a:t>
            </a:r>
            <a:r>
              <a:rPr lang="en-US" dirty="0" smtClean="0"/>
              <a:t>Dump for &gt; 50 kW Operation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529"/>
          <a:stretch/>
        </p:blipFill>
        <p:spPr>
          <a:xfrm>
            <a:off x="9325918" y="1104520"/>
            <a:ext cx="2764482" cy="2514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248400" y="1809042"/>
            <a:ext cx="3884081" cy="4082020"/>
            <a:chOff x="6420880" y="1929728"/>
            <a:chExt cx="3884081" cy="40820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15B0C4A2-A087-5726-E4C8-6BBA627E6EBE}"/>
                </a:ext>
              </a:extLst>
            </p:cNvPr>
            <p:cNvGrpSpPr/>
            <p:nvPr/>
          </p:nvGrpSpPr>
          <p:grpSpPr>
            <a:xfrm>
              <a:off x="6420880" y="1929728"/>
              <a:ext cx="3884081" cy="4082020"/>
              <a:chOff x="5891600" y="717379"/>
              <a:chExt cx="3884081" cy="4082020"/>
            </a:xfrm>
          </p:grpSpPr>
          <p:pic>
            <p:nvPicPr>
              <p:cNvPr id="15" name="Picture 14" descr="A machine with many parts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5841CB0C-787F-BD00-D7AF-F7503137BA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91600" y="717379"/>
                <a:ext cx="2449212" cy="408202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xmlns="" id="{FE991975-B8E7-F012-037E-72AC75283E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86776" y="2397381"/>
                <a:ext cx="854036" cy="196276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9B83CF73-E58F-0B8E-32C9-DB92F921AD91}"/>
                  </a:ext>
                </a:extLst>
              </p:cNvPr>
              <p:cNvSpPr txBox="1"/>
              <p:nvPr/>
            </p:nvSpPr>
            <p:spPr>
              <a:xfrm>
                <a:off x="8218730" y="2547436"/>
                <a:ext cx="15569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Primary beam</a:t>
                </a:r>
              </a:p>
            </p:txBody>
          </p:sp>
          <p:sp>
            <p:nvSpPr>
              <p:cNvPr id="19" name="Left Arrow 18">
                <a:extLst>
                  <a:ext uri="{FF2B5EF4-FFF2-40B4-BE49-F238E27FC236}">
                    <a16:creationId xmlns:a16="http://schemas.microsoft.com/office/drawing/2014/main" xmlns="" id="{9311F7C3-5F30-D8C0-B20D-2C50C0490C57}"/>
                  </a:ext>
                </a:extLst>
              </p:cNvPr>
              <p:cNvSpPr/>
              <p:nvPr/>
            </p:nvSpPr>
            <p:spPr>
              <a:xfrm rot="5627294">
                <a:off x="6951092" y="3104281"/>
                <a:ext cx="883038" cy="269597"/>
              </a:xfrm>
              <a:prstGeom prst="leftArrow">
                <a:avLst>
                  <a:gd name="adj1" fmla="val 23472"/>
                  <a:gd name="adj2" fmla="val 43367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11346516-BB93-EE22-7C88-60B3A7004283}"/>
                  </a:ext>
                </a:extLst>
              </p:cNvPr>
              <p:cNvGrpSpPr/>
              <p:nvPr/>
            </p:nvGrpSpPr>
            <p:grpSpPr>
              <a:xfrm>
                <a:off x="6989647" y="1993103"/>
                <a:ext cx="842248" cy="369332"/>
                <a:chOff x="9311074" y="3922071"/>
                <a:chExt cx="2081602" cy="705626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22" name="Curved Right Arrow 21">
                  <a:extLst>
                    <a:ext uri="{FF2B5EF4-FFF2-40B4-BE49-F238E27FC236}">
                      <a16:creationId xmlns:a16="http://schemas.microsoft.com/office/drawing/2014/main" xmlns="" id="{81D2B6A4-D4C2-3606-88C0-1333EADF300B}"/>
                    </a:ext>
                  </a:extLst>
                </p:cNvPr>
                <p:cNvSpPr/>
                <p:nvPr/>
              </p:nvSpPr>
              <p:spPr>
                <a:xfrm>
                  <a:off x="9311074" y="4003155"/>
                  <a:ext cx="991370" cy="624542"/>
                </a:xfrm>
                <a:prstGeom prst="curvedRightArrow">
                  <a:avLst>
                    <a:gd name="adj1" fmla="val 9072"/>
                    <a:gd name="adj2" fmla="val 50000"/>
                    <a:gd name="adj3" fmla="val 25000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Curved Right Arrow 22">
                  <a:extLst>
                    <a:ext uri="{FF2B5EF4-FFF2-40B4-BE49-F238E27FC236}">
                      <a16:creationId xmlns:a16="http://schemas.microsoft.com/office/drawing/2014/main" xmlns="" id="{4CC62C8B-FB55-28CF-868D-849019A3C8EA}"/>
                    </a:ext>
                  </a:extLst>
                </p:cNvPr>
                <p:cNvSpPr/>
                <p:nvPr/>
              </p:nvSpPr>
              <p:spPr>
                <a:xfrm rot="10800000">
                  <a:off x="10401306" y="3922071"/>
                  <a:ext cx="991370" cy="624542"/>
                </a:xfrm>
                <a:prstGeom prst="curvedRightArrow">
                  <a:avLst>
                    <a:gd name="adj1" fmla="val 9072"/>
                    <a:gd name="adj2" fmla="val 50000"/>
                    <a:gd name="adj3" fmla="val 25000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2255FB9F-C38B-60FD-FEA7-D2FB00345D47}"/>
                  </a:ext>
                </a:extLst>
              </p:cNvPr>
              <p:cNvSpPr txBox="1"/>
              <p:nvPr/>
            </p:nvSpPr>
            <p:spPr>
              <a:xfrm>
                <a:off x="7631333" y="3348231"/>
                <a:ext cx="15569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Water cooling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20BC7F49-F0E1-488F-642C-497C2BB936BF}"/>
                  </a:ext>
                </a:extLst>
              </p:cNvPr>
              <p:cNvSpPr txBox="1"/>
              <p:nvPr/>
            </p:nvSpPr>
            <p:spPr>
              <a:xfrm>
                <a:off x="7888328" y="2014323"/>
                <a:ext cx="1638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Rotating drum </a:t>
                </a: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7894400" y="3448793"/>
              <a:ext cx="322345" cy="273661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747570" y="1439422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Primary beam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17707" y="3033429"/>
            <a:ext cx="1088094" cy="68613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8305801" y="1219200"/>
            <a:ext cx="1020117" cy="1814229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8303364" y="2557263"/>
            <a:ext cx="1050641" cy="1162303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9024036" y="1627359"/>
            <a:ext cx="43860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B43D337-37FC-BA2F-0921-7DA7F069A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5083" y="3869727"/>
            <a:ext cx="2458475" cy="20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73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7941" y="1454587"/>
            <a:ext cx="11930479" cy="641169"/>
          </a:xfrm>
        </p:spPr>
        <p:txBody>
          <a:bodyPr/>
          <a:lstStyle/>
          <a:p>
            <a:r>
              <a:rPr lang="en-US" sz="4400" dirty="0" smtClean="0"/>
              <a:t>Thank You!</a:t>
            </a:r>
            <a:endParaRPr lang="en-US" sz="4400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, Slide </a:t>
            </a:r>
            <a:fld id="{35AD4620-7552-4207-8973-898801ED21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9" name="Footer Placeholder 4"/>
          <p:cNvSpPr txBox="1">
            <a:spLocks/>
          </p:cNvSpPr>
          <p:nvPr/>
        </p:nvSpPr>
        <p:spPr>
          <a:xfrm>
            <a:off x="6603996" y="6144222"/>
            <a:ext cx="5207004" cy="364628"/>
          </a:xfrm>
          <a:prstGeom prst="rect">
            <a:avLst/>
          </a:prstGeom>
        </p:spPr>
        <p:txBody>
          <a:bodyPr lIns="0" tIns="45712" rIns="0" bIns="45712" anchor="b"/>
          <a:lstStyle>
            <a:defPPr>
              <a:defRPr lang="en-US"/>
            </a:defPPr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2928" y="2842979"/>
            <a:ext cx="11989951" cy="3148563"/>
            <a:chOff x="9388" y="1828800"/>
            <a:chExt cx="12198957" cy="3203448"/>
          </a:xfrm>
        </p:grpSpPr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8713282E-78B8-2B42-A381-8CAB22F4D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2319" y="1854448"/>
              <a:ext cx="951780" cy="107551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7822" y="3962400"/>
              <a:ext cx="1016928" cy="101692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4766" y="3962400"/>
              <a:ext cx="1029497" cy="1029497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2285" y="2920819"/>
              <a:ext cx="782757" cy="106680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4362" y="1863158"/>
              <a:ext cx="1000875" cy="106680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2853" y="2920819"/>
              <a:ext cx="781952" cy="104260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9" name="Picture 2" descr="C:\Users\Wei\own\frib\personnel\staff\bultman\Bultman, Nathan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192" y="1851035"/>
              <a:ext cx="809193" cy="107892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Wei\AppData\Local\Microsoft\Windows\Temporary Internet Files\Content.Outlook\O0QLISPO\CasagrandeFabio (2).jp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699" y="1863158"/>
              <a:ext cx="800101" cy="10668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460" y="1863159"/>
              <a:ext cx="761806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0958" y="1863158"/>
              <a:ext cx="710292" cy="1066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6479" y="2920819"/>
              <a:ext cx="764624" cy="101949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7" name="Picture 2" descr="C:\Users\Wei\own\frib\personnel\xu\Xu, Ting.jpg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7816" y="1863160"/>
              <a:ext cx="779562" cy="10667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8999" y="2920819"/>
              <a:ext cx="675730" cy="103611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1784" y="1863158"/>
              <a:ext cx="800101" cy="1066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1759" y="2920819"/>
              <a:ext cx="825109" cy="104809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4288" y="1862703"/>
              <a:ext cx="842935" cy="1067256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2763" y="2920819"/>
              <a:ext cx="897772" cy="105120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357" y="2920819"/>
              <a:ext cx="833656" cy="108831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8618" y="2920819"/>
              <a:ext cx="778631" cy="103817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9060" y="1873207"/>
              <a:ext cx="697418" cy="105675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6792" y="2920819"/>
              <a:ext cx="723217" cy="106185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6555" y="2920819"/>
              <a:ext cx="743211" cy="102166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8187" y="3962400"/>
              <a:ext cx="772999" cy="100206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4745" y="3962400"/>
              <a:ext cx="730170" cy="99499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3830" y="3962400"/>
              <a:ext cx="790813" cy="1002004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8202" y="3962400"/>
              <a:ext cx="751504" cy="1002004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3265" y="3962400"/>
              <a:ext cx="751363" cy="100181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8309" y="3962400"/>
              <a:ext cx="764221" cy="101896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5033" y="1828800"/>
              <a:ext cx="716450" cy="110115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1516" y="2920819"/>
              <a:ext cx="712971" cy="109916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026" name="Picture 2" descr="See the source image"/>
            <p:cNvPicPr>
              <a:picLocks noChangeAspect="1" noChangeArrowheads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40"/>
            <a:stretch/>
          </p:blipFill>
          <p:spPr bwMode="auto">
            <a:xfrm>
              <a:off x="9779293" y="1851178"/>
              <a:ext cx="762639" cy="1078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See the source image"/>
            <p:cNvPicPr>
              <a:picLocks noChangeAspect="1" noChangeArrowheads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6089" y="3962400"/>
              <a:ext cx="825713" cy="103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6237" y="2920819"/>
              <a:ext cx="621594" cy="103437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95361" y="3962400"/>
              <a:ext cx="759880" cy="101317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518" y="3962400"/>
              <a:ext cx="819753" cy="102469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8255" y="3962400"/>
              <a:ext cx="855878" cy="106984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063" y="2920819"/>
              <a:ext cx="801544" cy="105238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8474" y="3962400"/>
              <a:ext cx="762733" cy="101809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49585" y="2920819"/>
              <a:ext cx="708643" cy="103724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grpSp>
          <p:nvGrpSpPr>
            <p:cNvPr id="38" name="Group 37"/>
            <p:cNvGrpSpPr/>
            <p:nvPr/>
          </p:nvGrpSpPr>
          <p:grpSpPr>
            <a:xfrm>
              <a:off x="1554650" y="1863160"/>
              <a:ext cx="8987282" cy="1060367"/>
              <a:chOff x="1500513" y="1072369"/>
              <a:chExt cx="8987282" cy="110499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500513" y="1093758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2293325" y="1072369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3193679" y="1093758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4010055" y="1093758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4790225" y="1093758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6627590" y="1093758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7357113" y="1093758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8082341" y="1093758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8948594" y="1093758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9697346" y="1093758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0487795" y="1093758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5791100" y="1093758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Connector 29"/>
            <p:cNvCxnSpPr/>
            <p:nvPr/>
          </p:nvCxnSpPr>
          <p:spPr>
            <a:xfrm>
              <a:off x="838200" y="2929959"/>
              <a:ext cx="10674165" cy="0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/>
            <p:cNvGrpSpPr/>
            <p:nvPr/>
          </p:nvGrpSpPr>
          <p:grpSpPr>
            <a:xfrm>
              <a:off x="1597850" y="2936903"/>
              <a:ext cx="9149279" cy="1036296"/>
              <a:chOff x="1597850" y="2127592"/>
              <a:chExt cx="9149279" cy="1083607"/>
            </a:xfrm>
            <a:effectLst/>
          </p:grpSpPr>
          <p:cxnSp>
            <p:nvCxnSpPr>
              <p:cNvPr id="89" name="Straight Connector 88"/>
              <p:cNvCxnSpPr/>
              <p:nvPr/>
            </p:nvCxnSpPr>
            <p:spPr>
              <a:xfrm>
                <a:off x="1597850" y="2127592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2422763" y="2127592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3322285" y="2127592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4106792" y="2127592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4808039" y="2127592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6433967" y="2127592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7116479" y="2127592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7881103" y="2127592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9409766" y="2127592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10123911" y="2127592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10747129" y="2127592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5658618" y="2127592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8664805" y="2127592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749670" y="3958995"/>
              <a:ext cx="10674165" cy="1043188"/>
              <a:chOff x="793215" y="3196994"/>
              <a:chExt cx="10674165" cy="1083607"/>
            </a:xfrm>
            <a:effectLst/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603816" y="3196994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2393432" y="3196994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3156810" y="3196994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3898594" y="3196994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4702719" y="3196994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7217808" y="3196994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8232439" y="3196994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9027019" y="3196994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9800649" y="3196994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0622363" y="3196994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5422019" y="3196994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793215" y="3196995"/>
                <a:ext cx="10674165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6184752" y="3196994"/>
                <a:ext cx="0" cy="10836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ectangle 17"/>
            <p:cNvSpPr/>
            <p:nvPr/>
          </p:nvSpPr>
          <p:spPr>
            <a:xfrm>
              <a:off x="784063" y="1855758"/>
              <a:ext cx="10674165" cy="3146424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25357" y="1886720"/>
              <a:ext cx="766643" cy="1014708"/>
            </a:xfrm>
            <a:prstGeom prst="rect">
              <a:avLst/>
            </a:prstGeom>
          </p:spPr>
        </p:pic>
        <p:pic>
          <p:nvPicPr>
            <p:cNvPr id="28" name="img731698" descr="64b47d06-ea60-4c62-978c-95cfa7173b21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968" y="1902178"/>
              <a:ext cx="813838" cy="982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71744" y="2936630"/>
              <a:ext cx="736601" cy="1005857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88" y="3976418"/>
              <a:ext cx="711200" cy="992948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90" y="1902178"/>
              <a:ext cx="709754" cy="979484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0" y="2925216"/>
              <a:ext cx="734811" cy="1023024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40139" y="3976417"/>
              <a:ext cx="751861" cy="1002481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4949656" y="243840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“Partners in crime”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63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7100"/>
            <a:ext cx="3200400" cy="4952700"/>
          </a:xfrm>
        </p:spPr>
        <p:txBody>
          <a:bodyPr/>
          <a:lstStyle/>
          <a:p>
            <a:r>
              <a:rPr lang="en-US" sz="2000" dirty="0"/>
              <a:t>The FRIB accelerator is a 400 kW superconducting linear accelerator which can accelerate stable ions up to uranium to energies of at least 200 MeV/u</a:t>
            </a:r>
          </a:p>
          <a:p>
            <a:r>
              <a:rPr lang="en-US" sz="2000" dirty="0"/>
              <a:t>Rare isotope beams are</a:t>
            </a:r>
            <a:br>
              <a:rPr lang="en-US" sz="2000" dirty="0"/>
            </a:br>
            <a:r>
              <a:rPr lang="en-US" sz="2000" dirty="0"/>
              <a:t>produced in a rotating graphite target and magnetically separated in the fragment separator</a:t>
            </a:r>
          </a:p>
          <a:p>
            <a:r>
              <a:rPr lang="en-US" sz="2000" dirty="0"/>
              <a:t>The facility is currently commissioned to 10 kW primary beam power. A power increase to 20 kW is planned in fall of 2024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289331"/>
            <a:ext cx="8991600" cy="478624"/>
          </a:xfrm>
        </p:spPr>
        <p:txBody>
          <a:bodyPr/>
          <a:lstStyle/>
          <a:p>
            <a:r>
              <a:rPr lang="en-US" dirty="0"/>
              <a:t>Facility for Rare Isotope Beams Overview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25" y="1247775"/>
            <a:ext cx="6359528" cy="45950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1095676"/>
            <a:ext cx="2219325" cy="15773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862" y="2809875"/>
            <a:ext cx="1981200" cy="1593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799" y="4525954"/>
            <a:ext cx="2219325" cy="143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59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72669"/>
            <a:ext cx="8991600" cy="911948"/>
          </a:xfrm>
        </p:spPr>
        <p:txBody>
          <a:bodyPr/>
          <a:lstStyle/>
          <a:p>
            <a:r>
              <a:rPr lang="en-US" dirty="0"/>
              <a:t>FRIB Driver LINAC Delivers Stable Ions up to Uranium With Energy &gt;200 MeV/u </a:t>
            </a:r>
            <a:endParaRPr lang="en-US" sz="2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2469" y="1005060"/>
            <a:ext cx="6525933" cy="2042940"/>
            <a:chOff x="1" y="997507"/>
            <a:chExt cx="7924800" cy="248085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997507"/>
              <a:ext cx="7924800" cy="248085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142095" y="3155054"/>
              <a:ext cx="4060672" cy="312627"/>
            </a:xfrm>
            <a:prstGeom prst="rect">
              <a:avLst/>
            </a:prstGeom>
            <a:solidFill>
              <a:srgbClr val="92D050">
                <a:alpha val="64000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673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>
                  <a:solidFill>
                    <a:schemeClr val="bg1"/>
                  </a:solidFill>
                </a:rPr>
                <a:t>FRIB driver linac in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accelerator  </a:t>
              </a:r>
              <a:r>
                <a:rPr lang="en-US" sz="1400" b="1" dirty="0">
                  <a:solidFill>
                    <a:schemeClr val="bg1"/>
                  </a:solidFill>
                </a:rPr>
                <a:t>tunnel </a:t>
              </a:r>
            </a:p>
          </p:txBody>
        </p:sp>
      </p:grpSp>
      <p:sp>
        <p:nvSpPr>
          <p:cNvPr id="11" name="Content Placeholder 1">
            <a:extLst>
              <a:ext uri="{FF2B5EF4-FFF2-40B4-BE49-F238E27FC236}">
                <a16:creationId xmlns="" xmlns:a16="http://schemas.microsoft.com/office/drawing/2014/main" id="{D4D4D2FD-B6C0-149A-F6F7-B8822D738592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70624" y="3171335"/>
            <a:ext cx="6365487" cy="277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dirty="0" smtClean="0"/>
              <a:t>FRIB LINAC with 46 </a:t>
            </a:r>
            <a:r>
              <a:rPr lang="en-US" sz="2000" dirty="0"/>
              <a:t>cryomodules, 324 SRF cavities (</a:t>
            </a:r>
            <a:r>
              <a:rPr lang="en-US" sz="2000" dirty="0">
                <a:latin typeface="Symbol" panose="05050102010706020507" pitchFamily="18" charset="2"/>
              </a:rPr>
              <a:t>b</a:t>
            </a:r>
            <a:r>
              <a:rPr lang="en-US" sz="2000" dirty="0"/>
              <a:t> from 0.041 to 0.53</a:t>
            </a:r>
            <a:r>
              <a:rPr lang="en-US" sz="2000" dirty="0" smtClean="0"/>
              <a:t>), operating at 2K &amp; 4K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Accelerating </a:t>
            </a:r>
            <a:r>
              <a:rPr lang="en-US" sz="2000" baseline="30000" dirty="0"/>
              <a:t>36</a:t>
            </a:r>
            <a:r>
              <a:rPr lang="en-US" sz="2000" dirty="0"/>
              <a:t>Ar</a:t>
            </a:r>
            <a:r>
              <a:rPr lang="en-US" sz="2000" baseline="30000" dirty="0"/>
              <a:t>18+</a:t>
            </a:r>
            <a:r>
              <a:rPr lang="en-US" sz="2000" dirty="0"/>
              <a:t> beam &gt; 300 MeV/u and most heavier ion beams ~ 200 </a:t>
            </a:r>
            <a:r>
              <a:rPr lang="en-US" sz="2000" dirty="0" smtClean="0"/>
              <a:t>MeV/u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On December 22, 2023, </a:t>
            </a:r>
            <a:r>
              <a:rPr lang="en-US" sz="2000" dirty="0" smtClean="0"/>
              <a:t>achieved 10.4 </a:t>
            </a:r>
            <a:r>
              <a:rPr lang="en-US" sz="2000" dirty="0"/>
              <a:t>kW of </a:t>
            </a:r>
            <a:r>
              <a:rPr lang="en-US" sz="2000" baseline="30000" dirty="0"/>
              <a:t>238</a:t>
            </a:r>
            <a:r>
              <a:rPr lang="en-US" sz="2000" dirty="0"/>
              <a:t>U</a:t>
            </a:r>
            <a:r>
              <a:rPr lang="en-US" sz="2000" baseline="30000" dirty="0"/>
              <a:t>74+,75+,76+</a:t>
            </a:r>
            <a:r>
              <a:rPr lang="en-US" sz="2000" dirty="0"/>
              <a:t> beam accelerated to 177 </a:t>
            </a:r>
            <a:r>
              <a:rPr lang="en-US" sz="2000" dirty="0" smtClean="0"/>
              <a:t>MeV/u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Heavy ion accelerator power ramp up is much more </a:t>
            </a:r>
            <a:r>
              <a:rPr lang="en-US" sz="2000" dirty="0" smtClean="0"/>
              <a:t>challenging due </a:t>
            </a:r>
            <a:r>
              <a:rPr lang="en-US" sz="2000" dirty="0"/>
              <a:t>to short stopping range </a:t>
            </a:r>
            <a:r>
              <a:rPr lang="en-US" sz="2000" dirty="0" smtClean="0"/>
              <a:t>of ions and </a:t>
            </a:r>
            <a:r>
              <a:rPr lang="en-US" sz="2000" dirty="0"/>
              <a:t>high power density</a:t>
            </a:r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913" y="1143000"/>
            <a:ext cx="5431087" cy="47362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="" xmlns:a16="http://schemas.microsoft.com/office/drawing/2014/main" id="{D9132466-D167-402F-6FDA-2481A5F64E2F}"/>
              </a:ext>
            </a:extLst>
          </p:cNvPr>
          <p:cNvSpPr/>
          <p:nvPr/>
        </p:nvSpPr>
        <p:spPr>
          <a:xfrm rot="21140011">
            <a:off x="10975179" y="3919478"/>
            <a:ext cx="611376" cy="188538"/>
          </a:xfrm>
          <a:prstGeom prst="ellipse">
            <a:avLst/>
          </a:prstGeom>
          <a:noFill/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48435" y="2676396"/>
            <a:ext cx="6992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accent4"/>
                </a:solidFill>
              </a:rPr>
              <a:t>FRIB (U)</a:t>
            </a:r>
            <a:endParaRPr lang="en-US" sz="1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45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26098" y="3277123"/>
            <a:ext cx="5943600" cy="1234602"/>
          </a:xfrm>
        </p:spPr>
        <p:txBody>
          <a:bodyPr/>
          <a:lstStyle/>
          <a:p>
            <a:r>
              <a:rPr lang="en-US" sz="2000" dirty="0"/>
              <a:t>Charge strippers are located in Folding Segment 1 </a:t>
            </a:r>
            <a:endParaRPr lang="en-US" sz="2000" dirty="0" smtClean="0"/>
          </a:p>
          <a:p>
            <a:pPr lvl="1"/>
            <a:r>
              <a:rPr lang="en-US" sz="1800" dirty="0" smtClean="0"/>
              <a:t>Liquid lithium charge stripper (LLCS)</a:t>
            </a:r>
          </a:p>
          <a:p>
            <a:pPr lvl="1"/>
            <a:r>
              <a:rPr lang="en-US" sz="1800" dirty="0" smtClean="0"/>
              <a:t>Rotating </a:t>
            </a:r>
            <a:r>
              <a:rPr lang="en-US" sz="1800" dirty="0"/>
              <a:t>carbon foil stripper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289331"/>
            <a:ext cx="8991600" cy="478624"/>
          </a:xfrm>
        </p:spPr>
        <p:txBody>
          <a:bodyPr/>
          <a:lstStyle/>
          <a:p>
            <a:r>
              <a:rPr lang="en-US" altLang="ja-JP" dirty="0"/>
              <a:t>Charge Strippers in FRIB Driver </a:t>
            </a:r>
            <a:r>
              <a:rPr lang="en-US" altLang="ja-JP" dirty="0" err="1"/>
              <a:t>Linac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Stolz, RADIATE Meeting 2024, Sep 2024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66358" y="1066800"/>
            <a:ext cx="10045501" cy="1600201"/>
            <a:chOff x="566358" y="1412044"/>
            <a:chExt cx="10045501" cy="160020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1412044"/>
              <a:ext cx="9011659" cy="1600201"/>
            </a:xfrm>
            <a:prstGeom prst="rect">
              <a:avLst/>
            </a:prstGeom>
          </p:spPr>
        </p:pic>
        <p:pic>
          <p:nvPicPr>
            <p:cNvPr id="6" name="picture" descr="C:\Users\Wei\own\frib\proposal\FRIB ops 2023 2028 proposal\ASD\FIG2.jpg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244" t="67494" r="13972" b="26165"/>
            <a:stretch/>
          </p:blipFill>
          <p:spPr bwMode="auto">
            <a:xfrm>
              <a:off x="4572000" y="1655685"/>
              <a:ext cx="3505200" cy="481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3081528" y="2288343"/>
              <a:ext cx="626872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6358" y="2504014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17-20 MeV/u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90147" y="1532271"/>
              <a:ext cx="2409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~200 MeV/u or higher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87" y="2710838"/>
            <a:ext cx="5907163" cy="1861161"/>
          </a:xfrm>
          <a:prstGeom prst="rect">
            <a:avLst/>
          </a:prstGeom>
        </p:spPr>
      </p:pic>
      <p:sp>
        <p:nvSpPr>
          <p:cNvPr id="19" name="Content Placeholder 1"/>
          <p:cNvSpPr txBox="1">
            <a:spLocks/>
          </p:cNvSpPr>
          <p:nvPr/>
        </p:nvSpPr>
        <p:spPr bwMode="auto">
          <a:xfrm>
            <a:off x="457200" y="4748818"/>
            <a:ext cx="11201400" cy="1234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000" kern="0" dirty="0" smtClean="0"/>
              <a:t>Charge stripper </a:t>
            </a:r>
            <a:r>
              <a:rPr lang="en-US" sz="2000" dirty="0">
                <a:latin typeface="Arial"/>
                <a:ea typeface="ＭＳ Ｐゴシック"/>
              </a:rPr>
              <a:t>produces multiple charge states after the stripper</a:t>
            </a:r>
          </a:p>
          <a:p>
            <a:r>
              <a:rPr lang="en-US" sz="2000" dirty="0">
                <a:latin typeface="Arial"/>
                <a:ea typeface="ＭＳ Ｐゴシック"/>
              </a:rPr>
              <a:t>Charge selector stops unwanted charge states of the stripped </a:t>
            </a:r>
            <a:r>
              <a:rPr lang="en-US" sz="2000" dirty="0" smtClean="0">
                <a:latin typeface="Arial"/>
                <a:ea typeface="ＭＳ Ｐゴシック"/>
              </a:rPr>
              <a:t>beam</a:t>
            </a:r>
          </a:p>
          <a:p>
            <a:r>
              <a:rPr lang="en-US" sz="2000" dirty="0">
                <a:latin typeface="Arial"/>
                <a:ea typeface="ＭＳ Ｐゴシック"/>
              </a:rPr>
              <a:t>FRIB </a:t>
            </a:r>
            <a:r>
              <a:rPr lang="en-US" sz="2000" dirty="0" err="1">
                <a:latin typeface="Arial"/>
                <a:ea typeface="ＭＳ Ｐゴシック"/>
              </a:rPr>
              <a:t>linac</a:t>
            </a:r>
            <a:r>
              <a:rPr lang="en-US" sz="2000" dirty="0">
                <a:latin typeface="Arial"/>
                <a:ea typeface="ＭＳ Ｐゴシック"/>
              </a:rPr>
              <a:t> is capable of multi-charge </a:t>
            </a:r>
            <a:r>
              <a:rPr lang="en-US" sz="2000" dirty="0" smtClean="0">
                <a:latin typeface="Arial"/>
                <a:ea typeface="ＭＳ Ｐゴシック"/>
              </a:rPr>
              <a:t>state simultaneous </a:t>
            </a:r>
            <a:r>
              <a:rPr lang="en-US" sz="2000" dirty="0">
                <a:latin typeface="Arial"/>
                <a:ea typeface="ＭＳ Ｐゴシック"/>
              </a:rPr>
              <a:t>acceleration</a:t>
            </a:r>
          </a:p>
          <a:p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3328469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69095"/>
            <a:ext cx="11988800" cy="911948"/>
          </a:xfrm>
        </p:spPr>
        <p:txBody>
          <a:bodyPr/>
          <a:lstStyle/>
          <a:p>
            <a:r>
              <a:rPr lang="en-US" dirty="0" smtClean="0"/>
              <a:t>Low-Power Charge Selector (LPCS) in Operation: </a:t>
            </a:r>
            <a:br>
              <a:rPr lang="en-US" dirty="0" smtClean="0"/>
            </a:br>
            <a:r>
              <a:rPr lang="en-US" dirty="0" err="1" smtClean="0"/>
              <a:t>Glidcop</a:t>
            </a:r>
            <a:r>
              <a:rPr lang="en-US" dirty="0" smtClean="0"/>
              <a:t> Jaws Used to Intercept Beams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101600" y="1066800"/>
            <a:ext cx="6908800" cy="2009775"/>
          </a:xfrm>
        </p:spPr>
        <p:txBody>
          <a:bodyPr/>
          <a:lstStyle/>
          <a:p>
            <a:r>
              <a:rPr lang="en-US" sz="2000" dirty="0" smtClean="0"/>
              <a:t>Static jaws, cooled by water, made of </a:t>
            </a:r>
            <a:r>
              <a:rPr lang="en-US" sz="2000" dirty="0" err="1" smtClean="0"/>
              <a:t>Glidcop</a:t>
            </a:r>
            <a:r>
              <a:rPr lang="en-US" sz="2000" dirty="0" smtClean="0"/>
              <a:t>, </a:t>
            </a:r>
            <a:r>
              <a:rPr lang="en-US" sz="2000" dirty="0" smtClean="0"/>
              <a:t>intercept unwanted charge states</a:t>
            </a:r>
          </a:p>
          <a:p>
            <a:r>
              <a:rPr lang="en-US" sz="2000" dirty="0" smtClean="0"/>
              <a:t>Limited to 500 W per beam spot of </a:t>
            </a:r>
            <a:r>
              <a:rPr lang="en-US" sz="2000" dirty="0" err="1" smtClean="0"/>
              <a:t>rms</a:t>
            </a:r>
            <a:r>
              <a:rPr lang="en-US" sz="2000" dirty="0" smtClean="0"/>
              <a:t>=(0.7x1.25) mm due to thermal stress in </a:t>
            </a:r>
            <a:r>
              <a:rPr lang="en-US" sz="2000" dirty="0" err="1" smtClean="0"/>
              <a:t>Glidcop</a:t>
            </a:r>
            <a:r>
              <a:rPr lang="en-US" sz="2000" dirty="0" smtClean="0"/>
              <a:t> (Peak temp estimate ~ 480 C)</a:t>
            </a:r>
          </a:p>
          <a:p>
            <a:pPr lvl="1"/>
            <a:r>
              <a:rPr lang="en-US" sz="1800" dirty="0" smtClean="0"/>
              <a:t>Only thermal limit. No radiation damage taken into </a:t>
            </a:r>
            <a:r>
              <a:rPr lang="en-US" sz="1800" dirty="0" smtClean="0"/>
              <a:t>account.</a:t>
            </a:r>
            <a:endParaRPr lang="en-US" sz="1800" dirty="0" smtClean="0"/>
          </a:p>
          <a:p>
            <a:r>
              <a:rPr lang="en-US" sz="2000" dirty="0" smtClean="0"/>
              <a:t>Plan to </a:t>
            </a:r>
            <a:r>
              <a:rPr lang="en-US" sz="2000" dirty="0"/>
              <a:t>be used up to 20-kW-on-target </a:t>
            </a:r>
            <a:r>
              <a:rPr lang="en-US" sz="2000" dirty="0" smtClean="0"/>
              <a:t>operations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096000" y="6356350"/>
            <a:ext cx="50800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174849"/>
            <a:ext cx="3566041" cy="15192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303" y="4854069"/>
            <a:ext cx="1697279" cy="13353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50" y="4773804"/>
            <a:ext cx="2928654" cy="13016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985191" y="5999228"/>
                <a:ext cx="2060949" cy="2916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=0.7 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=1.25 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191" y="5999228"/>
                <a:ext cx="2060949" cy="291618"/>
              </a:xfrm>
              <a:prstGeom prst="rect">
                <a:avLst/>
              </a:prstGeom>
              <a:blipFill>
                <a:blip r:embed="rId5"/>
                <a:stretch>
                  <a:fillRect t="-2083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95" y="2989456"/>
            <a:ext cx="3708949" cy="29863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t="14631" r="1578" b="9190"/>
          <a:stretch/>
        </p:blipFill>
        <p:spPr>
          <a:xfrm>
            <a:off x="7160152" y="1514998"/>
            <a:ext cx="4891108" cy="117789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092117" y="1023039"/>
            <a:ext cx="1081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Calibri" panose="020F0502020204030204" pitchFamily="34" charset="0"/>
              </a:rPr>
              <a:t>Outer Jaw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562060" y="103818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Calibri" panose="020F0502020204030204" pitchFamily="34" charset="0"/>
              </a:rPr>
              <a:t>Inner Jaw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11502885" y="1347150"/>
            <a:ext cx="176781" cy="225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0095460" y="1324830"/>
            <a:ext cx="264423" cy="255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24" r="22743" b="20477"/>
          <a:stretch/>
        </p:blipFill>
        <p:spPr>
          <a:xfrm>
            <a:off x="4249743" y="3189235"/>
            <a:ext cx="2980026" cy="15351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98698" y="5789237"/>
            <a:ext cx="2695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Five 500 W beam spots with 1.9 LPM water cooling </a:t>
            </a:r>
            <a:endParaRPr lang="en-US" sz="1600" dirty="0"/>
          </a:p>
        </p:txBody>
      </p:sp>
      <p:sp>
        <p:nvSpPr>
          <p:cNvPr id="33" name="Up Arrow 32"/>
          <p:cNvSpPr/>
          <p:nvPr/>
        </p:nvSpPr>
        <p:spPr>
          <a:xfrm>
            <a:off x="8377096" y="2377836"/>
            <a:ext cx="76200" cy="182880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Down Arrow 33"/>
          <p:cNvSpPr/>
          <p:nvPr/>
        </p:nvSpPr>
        <p:spPr>
          <a:xfrm>
            <a:off x="8600220" y="2373605"/>
            <a:ext cx="76200" cy="18288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Left Arrow 34"/>
          <p:cNvSpPr/>
          <p:nvPr/>
        </p:nvSpPr>
        <p:spPr>
          <a:xfrm flipH="1">
            <a:off x="9071006" y="2337508"/>
            <a:ext cx="1600200" cy="80656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/>
          <p:cNvSpPr/>
          <p:nvPr/>
        </p:nvSpPr>
        <p:spPr>
          <a:xfrm rot="10800000">
            <a:off x="10359883" y="2283185"/>
            <a:ext cx="1143000" cy="48137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876319" y="2526519"/>
            <a:ext cx="723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WATER</a:t>
            </a:r>
          </a:p>
          <a:p>
            <a:pPr algn="ctr"/>
            <a:r>
              <a:rPr lang="en-US" sz="1100" dirty="0"/>
              <a:t>INLET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469697" y="2540913"/>
            <a:ext cx="838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WATER</a:t>
            </a:r>
          </a:p>
          <a:p>
            <a:pPr algn="ctr"/>
            <a:r>
              <a:rPr lang="en-US" sz="1100" dirty="0"/>
              <a:t>OUTLET</a:t>
            </a:r>
          </a:p>
        </p:txBody>
      </p:sp>
      <p:sp>
        <p:nvSpPr>
          <p:cNvPr id="39" name="Right Arrow 38"/>
          <p:cNvSpPr/>
          <p:nvPr/>
        </p:nvSpPr>
        <p:spPr>
          <a:xfrm rot="10800000">
            <a:off x="10359883" y="2407333"/>
            <a:ext cx="1143000" cy="48137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Up Arrow 39"/>
          <p:cNvSpPr/>
          <p:nvPr/>
        </p:nvSpPr>
        <p:spPr>
          <a:xfrm>
            <a:off x="7576996" y="1842451"/>
            <a:ext cx="76200" cy="182880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Down Arrow 40"/>
          <p:cNvSpPr/>
          <p:nvPr/>
        </p:nvSpPr>
        <p:spPr>
          <a:xfrm>
            <a:off x="7800120" y="1838220"/>
            <a:ext cx="76200" cy="18288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Left Arrow 41"/>
          <p:cNvSpPr/>
          <p:nvPr/>
        </p:nvSpPr>
        <p:spPr>
          <a:xfrm flipH="1">
            <a:off x="8153400" y="1802123"/>
            <a:ext cx="1600200" cy="80656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ight Arrow 42"/>
          <p:cNvSpPr/>
          <p:nvPr/>
        </p:nvSpPr>
        <p:spPr>
          <a:xfrm rot="10800000">
            <a:off x="9067800" y="1747800"/>
            <a:ext cx="1143000" cy="48137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ight Arrow 43"/>
          <p:cNvSpPr/>
          <p:nvPr/>
        </p:nvSpPr>
        <p:spPr>
          <a:xfrm rot="10800000">
            <a:off x="9067800" y="1871948"/>
            <a:ext cx="1143000" cy="48137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8252" y="6290846"/>
            <a:ext cx="6936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Example: </a:t>
            </a:r>
            <a:r>
              <a:rPr lang="en-US" sz="1600" baseline="30000" dirty="0" smtClean="0"/>
              <a:t>238</a:t>
            </a:r>
            <a:r>
              <a:rPr lang="en-US" sz="1600" dirty="0" smtClean="0"/>
              <a:t>U particle distribution (left) and charge state distribution (right)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4225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1600" y="1067100"/>
            <a:ext cx="4810861" cy="4937460"/>
          </a:xfrm>
        </p:spPr>
        <p:txBody>
          <a:bodyPr/>
          <a:lstStyle/>
          <a:p>
            <a:r>
              <a:rPr lang="en-US" sz="2000" dirty="0" smtClean="0"/>
              <a:t>Small </a:t>
            </a:r>
            <a:r>
              <a:rPr lang="en-US" sz="2000" dirty="0"/>
              <a:t>beam </a:t>
            </a:r>
            <a:r>
              <a:rPr lang="en-US" sz="2000" dirty="0" smtClean="0"/>
              <a:t>spots </a:t>
            </a:r>
            <a:r>
              <a:rPr lang="en-US" sz="2000" dirty="0"/>
              <a:t>and very short range </a:t>
            </a:r>
            <a:r>
              <a:rPr lang="en-US" sz="2000" dirty="0" smtClean="0"/>
              <a:t>(order of 0.1 mm) of </a:t>
            </a:r>
            <a:r>
              <a:rPr lang="en-US" sz="2000" dirty="0"/>
              <a:t>heavy ions could create </a:t>
            </a:r>
            <a:r>
              <a:rPr lang="en-US" sz="2000" dirty="0" smtClean="0"/>
              <a:t>localized </a:t>
            </a:r>
            <a:r>
              <a:rPr lang="en-US" sz="2000" dirty="0"/>
              <a:t>radiation damage</a:t>
            </a:r>
          </a:p>
          <a:p>
            <a:r>
              <a:rPr lang="en-US" sz="2000" dirty="0" smtClean="0"/>
              <a:t>Estimated </a:t>
            </a:r>
            <a:r>
              <a:rPr lang="en-US" sz="2000" dirty="0" err="1" smtClean="0"/>
              <a:t>dpa</a:t>
            </a:r>
            <a:r>
              <a:rPr lang="en-US" sz="2000" dirty="0" smtClean="0"/>
              <a:t> rate: an order of 1 </a:t>
            </a:r>
            <a:r>
              <a:rPr lang="en-US" sz="2000" dirty="0" err="1" smtClean="0"/>
              <a:t>dpa</a:t>
            </a:r>
            <a:r>
              <a:rPr lang="en-US" sz="2000" dirty="0" smtClean="0"/>
              <a:t>/week/100 W beam spot on surface </a:t>
            </a:r>
          </a:p>
          <a:p>
            <a:r>
              <a:rPr lang="en-US" sz="2000" dirty="0" smtClean="0"/>
              <a:t>Ion </a:t>
            </a:r>
            <a:r>
              <a:rPr lang="en-US" sz="2000" dirty="0"/>
              <a:t>implantation rate: an order of 1 at.%/week/100 W beam </a:t>
            </a:r>
            <a:r>
              <a:rPr lang="en-US" sz="2000" dirty="0" smtClean="0"/>
              <a:t>spot</a:t>
            </a:r>
          </a:p>
          <a:p>
            <a:pPr lvl="1"/>
            <a:r>
              <a:rPr lang="en-US" sz="1800" dirty="0"/>
              <a:t>Note: Jaws can be moved by one mm or two during operations to distribute damages</a:t>
            </a:r>
          </a:p>
          <a:p>
            <a:r>
              <a:rPr lang="en-US" sz="2000" dirty="0"/>
              <a:t>The existing jaws to be replaced this summer</a:t>
            </a:r>
          </a:p>
          <a:p>
            <a:r>
              <a:rPr lang="en-US" sz="2000" dirty="0" smtClean="0"/>
              <a:t>Seeking Post </a:t>
            </a:r>
            <a:r>
              <a:rPr lang="en-US" sz="2000" dirty="0"/>
              <a:t>Irradiation Examination (PIE) </a:t>
            </a:r>
            <a:r>
              <a:rPr lang="en-US" sz="2000" dirty="0" smtClean="0"/>
              <a:t>for </a:t>
            </a:r>
            <a:r>
              <a:rPr lang="en-US" sz="2000" dirty="0"/>
              <a:t>replaced </a:t>
            </a:r>
            <a:r>
              <a:rPr lang="en-US" sz="2000" dirty="0" smtClean="0"/>
              <a:t>jaws (grad student PhD thesis project, PNNL as candidate)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 smtClean="0"/>
              <a:t>Radiation Damage in </a:t>
            </a:r>
            <a:r>
              <a:rPr lang="en-US" dirty="0" err="1" smtClean="0"/>
              <a:t>Glidcop</a:t>
            </a:r>
            <a:r>
              <a:rPr lang="en-US" dirty="0" smtClean="0"/>
              <a:t> Jaws:</a:t>
            </a:r>
            <a:br>
              <a:rPr lang="en-US" dirty="0" smtClean="0"/>
            </a:br>
            <a:r>
              <a:rPr lang="en-US" dirty="0" smtClean="0"/>
              <a:t>Inspected August 2023 and </a:t>
            </a:r>
            <a:r>
              <a:rPr lang="en-US" dirty="0" smtClean="0"/>
              <a:t>To </a:t>
            </a:r>
            <a:r>
              <a:rPr lang="en-US" dirty="0" smtClean="0"/>
              <a:t>be Replaced September 2024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24" r="22743" b="20477"/>
          <a:stretch/>
        </p:blipFill>
        <p:spPr>
          <a:xfrm>
            <a:off x="9144328" y="1251433"/>
            <a:ext cx="2514600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4" t="33333" r="14445" b="21111"/>
          <a:stretch/>
        </p:blipFill>
        <p:spPr>
          <a:xfrm>
            <a:off x="8368361" y="2747895"/>
            <a:ext cx="3694181" cy="1376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588" t="56246" r="55160" b="36234"/>
          <a:stretch/>
        </p:blipFill>
        <p:spPr>
          <a:xfrm>
            <a:off x="10242836" y="4495630"/>
            <a:ext cx="1404914" cy="13410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96736" y="5331805"/>
            <a:ext cx="17035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Pinhole at center</a:t>
            </a:r>
          </a:p>
          <a:p>
            <a:r>
              <a:rPr lang="en-US" sz="1400" dirty="0" smtClean="0"/>
              <a:t>Most likely caused by </a:t>
            </a:r>
            <a:r>
              <a:rPr lang="en-US" sz="1400" dirty="0" err="1" smtClean="0"/>
              <a:t>Xe</a:t>
            </a:r>
            <a:r>
              <a:rPr lang="en-US" sz="1400" dirty="0" smtClean="0"/>
              <a:t> beam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906000" y="5138145"/>
            <a:ext cx="987820" cy="292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angular Callout 11"/>
          <p:cNvSpPr/>
          <p:nvPr/>
        </p:nvSpPr>
        <p:spPr>
          <a:xfrm>
            <a:off x="8315794" y="2667000"/>
            <a:ext cx="3800006" cy="1545709"/>
          </a:xfrm>
          <a:prstGeom prst="wedgeRectCallout">
            <a:avLst>
              <a:gd name="adj1" fmla="val 19571"/>
              <a:gd name="adj2" fmla="val -102866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ular Callout 12"/>
          <p:cNvSpPr/>
          <p:nvPr/>
        </p:nvSpPr>
        <p:spPr>
          <a:xfrm>
            <a:off x="10166636" y="4405894"/>
            <a:ext cx="1547487" cy="1480692"/>
          </a:xfrm>
          <a:prstGeom prst="wedgeRectCallout">
            <a:avLst>
              <a:gd name="adj1" fmla="val -22273"/>
              <a:gd name="adj2" fmla="val -113092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315794" y="4230302"/>
            <a:ext cx="1784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Discrete bumps and discoloration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064862" y="1019605"/>
            <a:ext cx="3932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Glidcop</a:t>
            </a:r>
            <a:r>
              <a:rPr lang="en-US" dirty="0" smtClean="0"/>
              <a:t> jaws inspected Aug 2023 after 5 kW user operations </a:t>
            </a:r>
          </a:p>
          <a:p>
            <a:r>
              <a:rPr lang="en-US" dirty="0" smtClean="0"/>
              <a:t>(</a:t>
            </a:r>
            <a:r>
              <a:rPr lang="en-US" dirty="0"/>
              <a:t>p</a:t>
            </a:r>
            <a:r>
              <a:rPr lang="en-US" dirty="0" smtClean="0"/>
              <a:t>ower deposition </a:t>
            </a:r>
            <a:r>
              <a:rPr lang="en-US" dirty="0"/>
              <a:t>&lt; 80 W per beam </a:t>
            </a:r>
            <a:r>
              <a:rPr lang="en-US" dirty="0" smtClean="0"/>
              <a:t>spot)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On-contact dose: 1000 </a:t>
            </a:r>
            <a:r>
              <a:rPr lang="en-US" dirty="0" err="1" smtClean="0"/>
              <a:t>mR</a:t>
            </a:r>
            <a:r>
              <a:rPr lang="en-US" dirty="0" smtClean="0"/>
              <a:t>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Dose at 30 cm: 25 </a:t>
            </a:r>
            <a:r>
              <a:rPr lang="en-US" dirty="0" err="1" smtClean="0"/>
              <a:t>mR</a:t>
            </a:r>
            <a:r>
              <a:rPr lang="en-US" dirty="0" smtClean="0"/>
              <a:t>/h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028" y="3183793"/>
            <a:ext cx="3071356" cy="27027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199" y="3463408"/>
            <a:ext cx="1662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DPA rate estimate with PHITS</a:t>
            </a:r>
          </a:p>
          <a:p>
            <a:pPr algn="r"/>
            <a:r>
              <a:rPr lang="en-US" sz="1400" dirty="0"/>
              <a:t>17 </a:t>
            </a:r>
            <a:r>
              <a:rPr lang="en-US" sz="1400" dirty="0" smtClean="0"/>
              <a:t>MeV/u </a:t>
            </a:r>
            <a:r>
              <a:rPr lang="en-US" sz="1400" baseline="30000" dirty="0" smtClean="0"/>
              <a:t>48</a:t>
            </a:r>
            <a:r>
              <a:rPr lang="en-US" sz="1400" dirty="0" smtClean="0"/>
              <a:t>Ca in </a:t>
            </a:r>
            <a:r>
              <a:rPr lang="en-US" sz="1400" dirty="0" err="1" smtClean="0"/>
              <a:t>Glidcop</a:t>
            </a:r>
            <a:endParaRPr lang="en-US" sz="1400" dirty="0" smtClean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32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FRIB Target Facility is designed for 400 kW Operations</a:t>
            </a:r>
          </a:p>
          <a:p>
            <a:pPr lvl="1"/>
            <a:r>
              <a:rPr lang="en-US" dirty="0"/>
              <a:t>First part of fragment separator with target and beam dump</a:t>
            </a:r>
          </a:p>
          <a:p>
            <a:pPr lvl="1"/>
            <a:r>
              <a:rPr lang="en-US" dirty="0"/>
              <a:t>Remote-Handling of activated components</a:t>
            </a:r>
          </a:p>
          <a:p>
            <a:pPr lvl="1"/>
            <a:r>
              <a:rPr lang="en-US" dirty="0"/>
              <a:t>Non-Conventional Utilities (Cooling Water, Off-Air </a:t>
            </a:r>
            <a:r>
              <a:rPr lang="en-US" dirty="0" smtClean="0"/>
              <a:t>Filtration</a:t>
            </a:r>
            <a:br>
              <a:rPr lang="en-US" dirty="0" smtClean="0"/>
            </a:br>
            <a:r>
              <a:rPr lang="en-US" dirty="0" smtClean="0"/>
              <a:t>System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Radioactive Waste Handling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FRIB Rare Isotope Production Facility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7407831" y="914400"/>
            <a:ext cx="4685880" cy="3043635"/>
            <a:chOff x="3748137" y="2709923"/>
            <a:chExt cx="5501721" cy="33098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8137" y="3124848"/>
              <a:ext cx="5501721" cy="289495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114010" y="2709923"/>
              <a:ext cx="8259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Target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689733" y="3050134"/>
              <a:ext cx="250209" cy="1671944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583536" y="3050134"/>
              <a:ext cx="381000" cy="1522190"/>
            </a:xfrm>
            <a:prstGeom prst="straightConnector1">
              <a:avLst/>
            </a:prstGeom>
            <a:ln>
              <a:solidFill>
                <a:srgbClr val="A5002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991645" y="2715258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A50021"/>
                  </a:solidFill>
                </a:rPr>
                <a:t>Beam dump</a:t>
              </a:r>
              <a:endParaRPr lang="en-US" dirty="0">
                <a:solidFill>
                  <a:srgbClr val="A5002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3672" y="3048000"/>
            <a:ext cx="7098673" cy="2923423"/>
            <a:chOff x="3185160" y="2852536"/>
            <a:chExt cx="7098673" cy="292342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160" y="2852536"/>
              <a:ext cx="7098673" cy="29234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273490" y="4644145"/>
              <a:ext cx="610450" cy="40011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00" i="1" dirty="0"/>
                <a:t>Target System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96303" y="5494020"/>
              <a:ext cx="906477" cy="24622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00" i="1" dirty="0"/>
                <a:t>Beam </a:t>
              </a:r>
              <a:r>
                <a:rPr lang="en-US" sz="1000" i="1" dirty="0" smtClean="0"/>
                <a:t>Dump</a:t>
              </a:r>
              <a:endParaRPr lang="en-US" sz="1000" i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78341" y="3357063"/>
              <a:ext cx="697063" cy="40011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00" i="1" dirty="0"/>
                <a:t>Wedge System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98809" y="4597979"/>
              <a:ext cx="741485" cy="24622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00" dirty="0"/>
                <a:t>WIQ1,2,3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67975" y="4942735"/>
              <a:ext cx="528025" cy="24622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00" dirty="0"/>
                <a:t>SCD1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237198" y="5515564"/>
              <a:ext cx="560843" cy="24622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00" dirty="0"/>
                <a:t>SCD2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810405" y="5441595"/>
              <a:ext cx="741485" cy="24622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00" dirty="0"/>
                <a:t>WIQ4,5,7</a:t>
              </a:r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>
            <a:off x="321526" y="4364832"/>
            <a:ext cx="373798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07229" y="4362448"/>
            <a:ext cx="1981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776790" y="5150639"/>
            <a:ext cx="24526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352800" y="4540016"/>
            <a:ext cx="762000" cy="4320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/>
          <p:nvPr/>
        </p:nvSpPr>
        <p:spPr>
          <a:xfrm>
            <a:off x="2688431" y="4364829"/>
            <a:ext cx="664369" cy="178594"/>
          </a:xfrm>
          <a:custGeom>
            <a:avLst/>
            <a:gdLst>
              <a:gd name="connsiteX0" fmla="*/ 0 w 664369"/>
              <a:gd name="connsiteY0" fmla="*/ 0 h 178594"/>
              <a:gd name="connsiteX1" fmla="*/ 352425 w 664369"/>
              <a:gd name="connsiteY1" fmla="*/ 42863 h 178594"/>
              <a:gd name="connsiteX2" fmla="*/ 664369 w 664369"/>
              <a:gd name="connsiteY2" fmla="*/ 178594 h 17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4369" h="178594">
                <a:moveTo>
                  <a:pt x="0" y="0"/>
                </a:moveTo>
                <a:cubicBezTo>
                  <a:pt x="120848" y="6548"/>
                  <a:pt x="241697" y="13097"/>
                  <a:pt x="352425" y="42863"/>
                </a:cubicBezTo>
                <a:cubicBezTo>
                  <a:pt x="463153" y="72629"/>
                  <a:pt x="563761" y="125611"/>
                  <a:pt x="664369" y="178594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 rot="10800000">
            <a:off x="4114800" y="4972048"/>
            <a:ext cx="664369" cy="178594"/>
          </a:xfrm>
          <a:custGeom>
            <a:avLst/>
            <a:gdLst>
              <a:gd name="connsiteX0" fmla="*/ 0 w 664369"/>
              <a:gd name="connsiteY0" fmla="*/ 0 h 178594"/>
              <a:gd name="connsiteX1" fmla="*/ 352425 w 664369"/>
              <a:gd name="connsiteY1" fmla="*/ 42863 h 178594"/>
              <a:gd name="connsiteX2" fmla="*/ 664369 w 664369"/>
              <a:gd name="connsiteY2" fmla="*/ 178594 h 17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4369" h="178594">
                <a:moveTo>
                  <a:pt x="0" y="0"/>
                </a:moveTo>
                <a:cubicBezTo>
                  <a:pt x="120848" y="6548"/>
                  <a:pt x="241697" y="13097"/>
                  <a:pt x="352425" y="42863"/>
                </a:cubicBezTo>
                <a:cubicBezTo>
                  <a:pt x="463153" y="72629"/>
                  <a:pt x="563761" y="125611"/>
                  <a:pt x="664369" y="178594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2688431" y="4364454"/>
            <a:ext cx="666750" cy="261937"/>
          </a:xfrm>
          <a:custGeom>
            <a:avLst/>
            <a:gdLst>
              <a:gd name="connsiteX0" fmla="*/ 0 w 664369"/>
              <a:gd name="connsiteY0" fmla="*/ 0 h 178594"/>
              <a:gd name="connsiteX1" fmla="*/ 352425 w 664369"/>
              <a:gd name="connsiteY1" fmla="*/ 42863 h 178594"/>
              <a:gd name="connsiteX2" fmla="*/ 664369 w 664369"/>
              <a:gd name="connsiteY2" fmla="*/ 178594 h 178594"/>
              <a:gd name="connsiteX0" fmla="*/ 0 w 664369"/>
              <a:gd name="connsiteY0" fmla="*/ 0 h 178594"/>
              <a:gd name="connsiteX1" fmla="*/ 347662 w 664369"/>
              <a:gd name="connsiteY1" fmla="*/ 54769 h 178594"/>
              <a:gd name="connsiteX2" fmla="*/ 664369 w 664369"/>
              <a:gd name="connsiteY2" fmla="*/ 178594 h 178594"/>
              <a:gd name="connsiteX0" fmla="*/ 0 w 654844"/>
              <a:gd name="connsiteY0" fmla="*/ 0 h 221456"/>
              <a:gd name="connsiteX1" fmla="*/ 347662 w 654844"/>
              <a:gd name="connsiteY1" fmla="*/ 54769 h 221456"/>
              <a:gd name="connsiteX2" fmla="*/ 654844 w 654844"/>
              <a:gd name="connsiteY2" fmla="*/ 221456 h 221456"/>
              <a:gd name="connsiteX0" fmla="*/ 0 w 654844"/>
              <a:gd name="connsiteY0" fmla="*/ 0 h 221456"/>
              <a:gd name="connsiteX1" fmla="*/ 347662 w 654844"/>
              <a:gd name="connsiteY1" fmla="*/ 54769 h 221456"/>
              <a:gd name="connsiteX2" fmla="*/ 654844 w 654844"/>
              <a:gd name="connsiteY2" fmla="*/ 221456 h 221456"/>
              <a:gd name="connsiteX0" fmla="*/ 0 w 654844"/>
              <a:gd name="connsiteY0" fmla="*/ 0 h 221456"/>
              <a:gd name="connsiteX1" fmla="*/ 347662 w 654844"/>
              <a:gd name="connsiteY1" fmla="*/ 64294 h 221456"/>
              <a:gd name="connsiteX2" fmla="*/ 654844 w 654844"/>
              <a:gd name="connsiteY2" fmla="*/ 221456 h 221456"/>
              <a:gd name="connsiteX0" fmla="*/ 0 w 666750"/>
              <a:gd name="connsiteY0" fmla="*/ 0 h 261937"/>
              <a:gd name="connsiteX1" fmla="*/ 347662 w 666750"/>
              <a:gd name="connsiteY1" fmla="*/ 64294 h 261937"/>
              <a:gd name="connsiteX2" fmla="*/ 666750 w 666750"/>
              <a:gd name="connsiteY2" fmla="*/ 261937 h 261937"/>
              <a:gd name="connsiteX0" fmla="*/ 0 w 666750"/>
              <a:gd name="connsiteY0" fmla="*/ 0 h 261937"/>
              <a:gd name="connsiteX1" fmla="*/ 347662 w 666750"/>
              <a:gd name="connsiteY1" fmla="*/ 64294 h 261937"/>
              <a:gd name="connsiteX2" fmla="*/ 666750 w 666750"/>
              <a:gd name="connsiteY2" fmla="*/ 261937 h 2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261937">
                <a:moveTo>
                  <a:pt x="0" y="0"/>
                </a:moveTo>
                <a:cubicBezTo>
                  <a:pt x="120848" y="6548"/>
                  <a:pt x="236537" y="20638"/>
                  <a:pt x="347662" y="64294"/>
                </a:cubicBezTo>
                <a:cubicBezTo>
                  <a:pt x="458787" y="107950"/>
                  <a:pt x="578048" y="192285"/>
                  <a:pt x="666750" y="261937"/>
                </a:cubicBezTo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>
            <a:off x="3355181" y="4626391"/>
            <a:ext cx="122072" cy="103773"/>
          </a:xfrm>
          <a:prstGeom prst="line">
            <a:avLst/>
          </a:prstGeom>
          <a:ln w="19050">
            <a:solidFill>
              <a:srgbClr val="FFFF00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54" idx="0"/>
          </p:cNvCxnSpPr>
          <p:nvPr/>
        </p:nvCxnSpPr>
        <p:spPr>
          <a:xfrm>
            <a:off x="707229" y="4362448"/>
            <a:ext cx="1981202" cy="2006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437931" y="4499331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unreacted 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beam</a:t>
            </a:r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632" y="4026739"/>
            <a:ext cx="2786184" cy="203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13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FE0F5A29-0EE7-8D46-14D1-4A33B533A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6451600" cy="4937460"/>
          </a:xfrm>
        </p:spPr>
        <p:txBody>
          <a:bodyPr/>
          <a:lstStyle/>
          <a:p>
            <a:r>
              <a:rPr lang="en-US" dirty="0"/>
              <a:t>Primary beam (isotope and energy), production target, and configuration of the fragment separator need to be optimized for each experiment</a:t>
            </a:r>
          </a:p>
          <a:p>
            <a:r>
              <a:rPr lang="en-US" dirty="0"/>
              <a:t>Target and wedge degrader changes require remote handling in a high radiation area</a:t>
            </a:r>
          </a:p>
          <a:p>
            <a:r>
              <a:rPr lang="en-US" dirty="0"/>
              <a:t>Typical length of an experiment is one week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CA5C9F41-0F57-960D-44EF-3B650AEC9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Optimized Rare Isotope Production Requires Frequent Configuration Changes and Primary Beam Changes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528C7F4-F985-84CE-45E1-0E8E8950D3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Stolz, RADIATE Meeting 2024, Sep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57DB139-14EC-CD95-33A7-33825EF5F8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2" descr="C:\Users\carr\Desktop\Beam Line.JPG">
            <a:extLst>
              <a:ext uri="{FF2B5EF4-FFF2-40B4-BE49-F238E27FC236}">
                <a16:creationId xmlns="" xmlns:a16="http://schemas.microsoft.com/office/drawing/2014/main" id="{BA41ABD6-3E92-DF0C-496D-C245963EF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363"/>
          <a:stretch/>
        </p:blipFill>
        <p:spPr bwMode="auto">
          <a:xfrm>
            <a:off x="304800" y="3733800"/>
            <a:ext cx="6258704" cy="2270760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F916355-8FB9-736F-FFC6-375ECCB289A4}"/>
              </a:ext>
            </a:extLst>
          </p:cNvPr>
          <p:cNvSpPr/>
          <p:nvPr/>
        </p:nvSpPr>
        <p:spPr>
          <a:xfrm>
            <a:off x="6883400" y="1176319"/>
            <a:ext cx="480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3"/>
                </a:solidFill>
              </a:rPr>
              <a:t>Primary Beam Statistics 10/01/2022 – 04/01/2024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3648500-2F06-D8D5-23EE-D6ED56C88AAB}"/>
              </a:ext>
            </a:extLst>
          </p:cNvPr>
          <p:cNvSpPr/>
          <p:nvPr/>
        </p:nvSpPr>
        <p:spPr>
          <a:xfrm>
            <a:off x="101600" y="5029200"/>
            <a:ext cx="7664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</a:rPr>
              <a:t>Target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C721657-D14C-D90C-11B2-E16E5F40EB29}"/>
              </a:ext>
            </a:extLst>
          </p:cNvPr>
          <p:cNvSpPr/>
          <p:nvPr/>
        </p:nvSpPr>
        <p:spPr>
          <a:xfrm>
            <a:off x="1295400" y="4636893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3"/>
                </a:solidFill>
              </a:rPr>
              <a:t>Wedge </a:t>
            </a:r>
          </a:p>
          <a:p>
            <a:pPr algn="ctr"/>
            <a:r>
              <a:rPr lang="en-US" sz="1600" dirty="0">
                <a:solidFill>
                  <a:schemeClr val="accent3"/>
                </a:solidFill>
              </a:rPr>
              <a:t>Degrader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6EAD742-8ADE-F21B-EACA-7BA7BAD43F20}"/>
              </a:ext>
            </a:extLst>
          </p:cNvPr>
          <p:cNvSpPr/>
          <p:nvPr/>
        </p:nvSpPr>
        <p:spPr>
          <a:xfrm>
            <a:off x="3303104" y="4636893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Fragment Separator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F0A1217-61AF-43BD-7046-C0BEEFC7CEDA}"/>
              </a:ext>
            </a:extLst>
          </p:cNvPr>
          <p:cNvSpPr/>
          <p:nvPr/>
        </p:nvSpPr>
        <p:spPr>
          <a:xfrm>
            <a:off x="5504252" y="4812268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3"/>
                </a:solidFill>
              </a:rPr>
              <a:t>To Experiment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428C1E-D5C4-C999-C1FF-7B972EF8BD9D}"/>
              </a:ext>
            </a:extLst>
          </p:cNvPr>
          <p:cNvSpPr/>
          <p:nvPr/>
        </p:nvSpPr>
        <p:spPr>
          <a:xfrm>
            <a:off x="7069137" y="5400436"/>
            <a:ext cx="4445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143 primary beam changes, including energy changes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99A0371-3248-A1AA-577F-EAA3750C2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344" y="1699943"/>
            <a:ext cx="4383976" cy="352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52402"/>
      </p:ext>
    </p:extLst>
  </p:cSld>
  <p:clrMapOvr>
    <a:masterClrMapping/>
  </p:clrMapOvr>
</p:sld>
</file>

<file path=ppt/theme/theme1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A93058A696414FA0A3A10CC6A7001A" ma:contentTypeVersion="3" ma:contentTypeDescription="Create a new document." ma:contentTypeScope="" ma:versionID="de1dceaa046071ff4d23d7bc330fe339">
  <xsd:schema xmlns:xsd="http://www.w3.org/2001/XMLSchema" xmlns:xs="http://www.w3.org/2001/XMLSchema" xmlns:p="http://schemas.microsoft.com/office/2006/metadata/properties" xmlns:ns1="http://schemas.microsoft.com/sharepoint/v3" xmlns:ns2="6855e13d-0f0c-4fcf-a901-5ceb43306c21" targetNamespace="http://schemas.microsoft.com/office/2006/metadata/properties" ma:root="true" ma:fieldsID="41d95a2c3e84e5ce8f1fd2b28fd2aed2" ns1:_="" ns2:_="">
    <xsd:import namespace="http://schemas.microsoft.com/sharepoint/v3"/>
    <xsd:import namespace="6855e13d-0f0c-4fcf-a901-5ceb43306c2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55e13d-0f0c-4fcf-a901-5ceb43306c2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468F8E-D79A-4803-A4B3-29F2FD900A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855e13d-0f0c-4fcf-a901-5ceb43306c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BA702D-F6E6-4314-8945-369A109C75F9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6855e13d-0f0c-4fcf-a901-5ceb43306c2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1265</TotalTime>
  <Words>1842</Words>
  <Application>Microsoft Office PowerPoint</Application>
  <PresentationFormat>Widescreen</PresentationFormat>
  <Paragraphs>312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ＭＳ Ｐゴシック</vt:lpstr>
      <vt:lpstr>Arial</vt:lpstr>
      <vt:lpstr>Arial Narrow</vt:lpstr>
      <vt:lpstr>Calibri</vt:lpstr>
      <vt:lpstr>Cambria Math</vt:lpstr>
      <vt:lpstr>Helvetica</vt:lpstr>
      <vt:lpstr>Lucida Grande</vt:lpstr>
      <vt:lpstr>Symbol</vt:lpstr>
      <vt:lpstr>Wingdings</vt:lpstr>
      <vt:lpstr>ヒラギノ角ゴ Pro W3</vt:lpstr>
      <vt:lpstr>1_FRIB3</vt:lpstr>
      <vt:lpstr>FRIB Facility Status Update</vt:lpstr>
      <vt:lpstr>Facility for Rare Isotope Beams (FRIB) at Michigan State University (MSU)</vt:lpstr>
      <vt:lpstr>Facility for Rare Isotope Beams Overview</vt:lpstr>
      <vt:lpstr>FRIB Driver LINAC Delivers Stable Ions up to Uranium With Energy &gt;200 MeV/u </vt:lpstr>
      <vt:lpstr>Charge Strippers in FRIB Driver Linac</vt:lpstr>
      <vt:lpstr>Low-Power Charge Selector (LPCS) in Operation:  Glidcop Jaws Used to Intercept Beams</vt:lpstr>
      <vt:lpstr>Radiation Damage in Glidcop Jaws: Inspected August 2023 and To be Replaced September 2024</vt:lpstr>
      <vt:lpstr>FRIB Rare Isotope Production Facility</vt:lpstr>
      <vt:lpstr>Optimized Rare Isotope Production Requires Frequent Configuration Changes and Primary Beam Changes</vt:lpstr>
      <vt:lpstr>Planned Beam Power Losses in the Fragment Separator </vt:lpstr>
      <vt:lpstr>High-Power Target System </vt:lpstr>
      <vt:lpstr>FRIB Single-Slice Production Graphite Target</vt:lpstr>
      <vt:lpstr>FRIB Production Graphite Target Single-Slice Target To Be Used Up to 50 kW </vt:lpstr>
      <vt:lpstr>Beam Dump System To Intercept Unreacted Primary Beam </vt:lpstr>
      <vt:lpstr>Beam Dump for 10 kW Operations</vt:lpstr>
      <vt:lpstr>S-Shaped Beam Dump after 1 year of 10 kW Operations</vt:lpstr>
      <vt:lpstr>Beams on Beam Dump in FY2024</vt:lpstr>
      <vt:lpstr>Mini-channel Beam Dump for (MCBD)</vt:lpstr>
      <vt:lpstr>Beam Dump System for Increasing Power</vt:lpstr>
      <vt:lpstr>Radiation Damage to Beam Dump</vt:lpstr>
      <vt:lpstr>Toward Next Phase Beam Dump for &gt; 50 kW Operation</vt:lpstr>
      <vt:lpstr>Thank You!</vt:lpstr>
    </vt:vector>
  </TitlesOfParts>
  <Company>MSU NSCL/FRIB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 PowerPoint Template</dc:title>
  <dc:creator>Parsons, Alex</dc:creator>
  <cp:lastModifiedBy>Stolz, Andreas</cp:lastModifiedBy>
  <cp:revision>229</cp:revision>
  <cp:lastPrinted>2023-04-27T17:51:02Z</cp:lastPrinted>
  <dcterms:created xsi:type="dcterms:W3CDTF">2023-05-16T14:40:51Z</dcterms:created>
  <dcterms:modified xsi:type="dcterms:W3CDTF">2024-09-13T14:03:33Z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0x010100E4A93058A696414FA0A3A10CC6A7001A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Order">
    <vt:r8>5600</vt:r8>
  </property>
  <property fmtid="{D5CDD505-2E9C-101B-9397-08002B2CF9AE}" pid="7" name="Author_">
    <vt:lpwstr>447;#Parsons, Alex|61354939-8ef1-40bf-a344-a283b52ba8e0</vt:lpwstr>
  </property>
  <property fmtid="{D5CDD505-2E9C-101B-9397-08002B2CF9AE}" pid="8" name="Subcategory_">
    <vt:lpwstr>283;#FM|6b363047-e12c-44ec-9837-aeed4884c22d</vt:lpwstr>
  </property>
  <property fmtid="{D5CDD505-2E9C-101B-9397-08002B2CF9AE}" pid="9" name="ECKeywords">
    <vt:lpwstr/>
  </property>
  <property fmtid="{D5CDD505-2E9C-101B-9397-08002B2CF9AE}" pid="10" name="WBS0">
    <vt:lpwstr>471;#S10000 Management and Administration|26ad7ea8-87d4-42ac-9781-b7fff1d89416</vt:lpwstr>
  </property>
  <property fmtid="{D5CDD505-2E9C-101B-9397-08002B2CF9AE}" pid="11" name="Tags10">
    <vt:lpwstr/>
  </property>
  <property fmtid="{D5CDD505-2E9C-101B-9397-08002B2CF9AE}" pid="12" name="WorkflowChangePath">
    <vt:lpwstr>141c4800-5459-4a0f-8f70-37b212b6aaa7,4;141c4800-5459-4a0f-8f70-37b212b6aaa7,4;141c4800-5459-4a0f-8f70-37b212b6aaa7,4;141c4800-5459-4a0f-8f70-37b212b6aaa7,6;141c4800-5459-4a0f-8f70-37b212b6aaa7,6;141c4800-5459-4a0f-8f70-37b212b6aaa7,6;141c4800-5459-4a0f-8f</vt:lpwstr>
  </property>
  <property fmtid="{D5CDD505-2E9C-101B-9397-08002B2CF9AE}" pid="13" name="DNS">
    <vt:lpwstr>44668;#S10000-FM-000454-R002</vt:lpwstr>
  </property>
  <property fmtid="{D5CDD505-2E9C-101B-9397-08002B2CF9AE}" pid="14" name="Archive Document Workflow">
    <vt:lpwstr>, </vt:lpwstr>
  </property>
  <property fmtid="{D5CDD505-2E9C-101B-9397-08002B2CF9AE}" pid="15" name="Submission Date">
    <vt:filetime>2023-08-09T16:57:02Z</vt:filetime>
  </property>
  <property fmtid="{D5CDD505-2E9C-101B-9397-08002B2CF9AE}" pid="16" name="Subcategory">
    <vt:lpwstr>20</vt:lpwstr>
  </property>
</Properties>
</file>