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3"/>
  </p:notesMasterIdLst>
  <p:sldIdLst>
    <p:sldId id="256" r:id="rId2"/>
    <p:sldId id="278" r:id="rId3"/>
    <p:sldId id="257" r:id="rId4"/>
    <p:sldId id="258" r:id="rId5"/>
    <p:sldId id="259" r:id="rId6"/>
    <p:sldId id="270" r:id="rId7"/>
    <p:sldId id="260" r:id="rId8"/>
    <p:sldId id="287" r:id="rId9"/>
    <p:sldId id="290" r:id="rId10"/>
    <p:sldId id="289" r:id="rId11"/>
    <p:sldId id="262" r:id="rId12"/>
    <p:sldId id="268" r:id="rId13"/>
    <p:sldId id="271" r:id="rId14"/>
    <p:sldId id="265" r:id="rId15"/>
    <p:sldId id="276" r:id="rId16"/>
    <p:sldId id="273" r:id="rId17"/>
    <p:sldId id="284" r:id="rId18"/>
    <p:sldId id="285" r:id="rId19"/>
    <p:sldId id="283" r:id="rId20"/>
    <p:sldId id="277" r:id="rId21"/>
    <p:sldId id="282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lculos\intercara_cem_Fe\bag_or\fe_surfaces\dos_surfaces_f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9696716105262"/>
          <c:y val="3.4962261029692396E-2"/>
          <c:w val="0.68612428301213368"/>
          <c:h val="0.84862917654490277"/>
        </c:manualLayout>
      </c:layout>
      <c:scatterChart>
        <c:scatterStyle val="lineMarker"/>
        <c:varyColors val="0"/>
        <c:ser>
          <c:idx val="0"/>
          <c:order val="0"/>
          <c:tx>
            <c:v>Fe (1-10)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All!$A$1:$A$6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All!$B$1:$B$6</c:f>
              <c:numCache>
                <c:formatCode>General</c:formatCode>
                <c:ptCount val="6"/>
                <c:pt idx="0">
                  <c:v>0.34799999999999986</c:v>
                </c:pt>
                <c:pt idx="1">
                  <c:v>6.1999999999999833E-2</c:v>
                </c:pt>
                <c:pt idx="2">
                  <c:v>-4.0999999999999925E-2</c:v>
                </c:pt>
                <c:pt idx="3">
                  <c:v>-4.0999999999999925E-2</c:v>
                </c:pt>
                <c:pt idx="4">
                  <c:v>6.1999999999999833E-2</c:v>
                </c:pt>
                <c:pt idx="5">
                  <c:v>0.34799999999999986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80-4433-9D50-C7A5E395CC32}"/>
            </c:ext>
          </c:extLst>
        </c:ser>
        <c:ser>
          <c:idx val="1"/>
          <c:order val="1"/>
          <c:tx>
            <c:v>Fe (111)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All!$D$1:$D$36</c:f>
              <c:numCache>
                <c:formatCode>General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10</c:v>
                </c:pt>
                <c:pt idx="19">
                  <c:v>10</c:v>
                </c:pt>
                <c:pt idx="20">
                  <c:v>11</c:v>
                </c:pt>
                <c:pt idx="21">
                  <c:v>11</c:v>
                </c:pt>
                <c:pt idx="22">
                  <c:v>12</c:v>
                </c:pt>
                <c:pt idx="23">
                  <c:v>12</c:v>
                </c:pt>
                <c:pt idx="24">
                  <c:v>13</c:v>
                </c:pt>
                <c:pt idx="25">
                  <c:v>13</c:v>
                </c:pt>
                <c:pt idx="26">
                  <c:v>14</c:v>
                </c:pt>
                <c:pt idx="27">
                  <c:v>14</c:v>
                </c:pt>
                <c:pt idx="28">
                  <c:v>15</c:v>
                </c:pt>
                <c:pt idx="29">
                  <c:v>15</c:v>
                </c:pt>
                <c:pt idx="30">
                  <c:v>16</c:v>
                </c:pt>
                <c:pt idx="31">
                  <c:v>16</c:v>
                </c:pt>
                <c:pt idx="32">
                  <c:v>17</c:v>
                </c:pt>
                <c:pt idx="33">
                  <c:v>17</c:v>
                </c:pt>
                <c:pt idx="34">
                  <c:v>18</c:v>
                </c:pt>
                <c:pt idx="35">
                  <c:v>18</c:v>
                </c:pt>
              </c:numCache>
            </c:numRef>
          </c:xVal>
          <c:yVal>
            <c:numRef>
              <c:f>All!$E$1:$E$36</c:f>
              <c:numCache>
                <c:formatCode>General</c:formatCode>
                <c:ptCount val="36"/>
                <c:pt idx="0">
                  <c:v>0.62800000000000011</c:v>
                </c:pt>
                <c:pt idx="1">
                  <c:v>0.62800000000000011</c:v>
                </c:pt>
                <c:pt idx="2">
                  <c:v>0.10299999999999976</c:v>
                </c:pt>
                <c:pt idx="3">
                  <c:v>0.10299999999999976</c:v>
                </c:pt>
                <c:pt idx="4">
                  <c:v>0.27700000000000014</c:v>
                </c:pt>
                <c:pt idx="5">
                  <c:v>0.27700000000000014</c:v>
                </c:pt>
                <c:pt idx="6">
                  <c:v>7.099999999999973E-2</c:v>
                </c:pt>
                <c:pt idx="7">
                  <c:v>7.099999999999973E-2</c:v>
                </c:pt>
                <c:pt idx="8">
                  <c:v>6.4999999999999947E-2</c:v>
                </c:pt>
                <c:pt idx="9">
                  <c:v>6.5999999999999837E-2</c:v>
                </c:pt>
                <c:pt idx="10">
                  <c:v>5.8999999999999719E-2</c:v>
                </c:pt>
                <c:pt idx="11">
                  <c:v>5.8999999999999719E-2</c:v>
                </c:pt>
                <c:pt idx="12">
                  <c:v>-5.500000000000016E-2</c:v>
                </c:pt>
                <c:pt idx="13">
                  <c:v>-5.500000000000016E-2</c:v>
                </c:pt>
                <c:pt idx="14">
                  <c:v>1.2000000000000011E-2</c:v>
                </c:pt>
                <c:pt idx="15">
                  <c:v>1.2000000000000011E-2</c:v>
                </c:pt>
                <c:pt idx="16">
                  <c:v>-9.9999999999988987E-4</c:v>
                </c:pt>
                <c:pt idx="17">
                  <c:v>-2.0000000000002238E-3</c:v>
                </c:pt>
                <c:pt idx="18">
                  <c:v>-2.0000000000002238E-3</c:v>
                </c:pt>
                <c:pt idx="19">
                  <c:v>-2.0000000000002238E-3</c:v>
                </c:pt>
                <c:pt idx="20">
                  <c:v>1.2000000000000011E-2</c:v>
                </c:pt>
                <c:pt idx="21">
                  <c:v>1.2000000000000011E-2</c:v>
                </c:pt>
                <c:pt idx="22">
                  <c:v>-5.500000000000016E-2</c:v>
                </c:pt>
                <c:pt idx="23">
                  <c:v>-5.500000000000016E-2</c:v>
                </c:pt>
                <c:pt idx="24">
                  <c:v>5.8999999999999719E-2</c:v>
                </c:pt>
                <c:pt idx="25">
                  <c:v>5.8999999999999719E-2</c:v>
                </c:pt>
                <c:pt idx="26">
                  <c:v>6.4999999999999947E-2</c:v>
                </c:pt>
                <c:pt idx="27">
                  <c:v>6.4999999999999947E-2</c:v>
                </c:pt>
                <c:pt idx="28">
                  <c:v>7.099999999999973E-2</c:v>
                </c:pt>
                <c:pt idx="29">
                  <c:v>7.099999999999973E-2</c:v>
                </c:pt>
                <c:pt idx="30">
                  <c:v>0.27700000000000014</c:v>
                </c:pt>
                <c:pt idx="31">
                  <c:v>0.27700000000000014</c:v>
                </c:pt>
                <c:pt idx="32">
                  <c:v>0.10299999999999976</c:v>
                </c:pt>
                <c:pt idx="33">
                  <c:v>0.10299999999999976</c:v>
                </c:pt>
                <c:pt idx="34">
                  <c:v>0.62800000000000011</c:v>
                </c:pt>
                <c:pt idx="35">
                  <c:v>0.62800000000000011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80-4433-9D50-C7A5E395CC32}"/>
            </c:ext>
          </c:extLst>
        </c:ser>
        <c:ser>
          <c:idx val="2"/>
          <c:order val="2"/>
          <c:tx>
            <c:v>Fe (11-2)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All!$G$1:$G$24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10</c:v>
                </c:pt>
                <c:pt idx="19">
                  <c:v>10</c:v>
                </c:pt>
                <c:pt idx="20">
                  <c:v>11</c:v>
                </c:pt>
                <c:pt idx="21">
                  <c:v>11</c:v>
                </c:pt>
                <c:pt idx="22">
                  <c:v>12</c:v>
                </c:pt>
                <c:pt idx="23">
                  <c:v>12</c:v>
                </c:pt>
              </c:numCache>
            </c:numRef>
          </c:xVal>
          <c:yVal>
            <c:numRef>
              <c:f>All!$H$1:$H$24</c:f>
              <c:numCache>
                <c:formatCode>General</c:formatCode>
                <c:ptCount val="24"/>
                <c:pt idx="0">
                  <c:v>0.55299999999999994</c:v>
                </c:pt>
                <c:pt idx="1">
                  <c:v>0.55299999999999994</c:v>
                </c:pt>
                <c:pt idx="2">
                  <c:v>0.19799999999999995</c:v>
                </c:pt>
                <c:pt idx="3">
                  <c:v>0.19799999999999995</c:v>
                </c:pt>
                <c:pt idx="4">
                  <c:v>6.4000000000000057E-2</c:v>
                </c:pt>
                <c:pt idx="5">
                  <c:v>6.4000000000000057E-2</c:v>
                </c:pt>
                <c:pt idx="6">
                  <c:v>1.6000000000000014E-2</c:v>
                </c:pt>
                <c:pt idx="7">
                  <c:v>1.6000000000000014E-2</c:v>
                </c:pt>
                <c:pt idx="8">
                  <c:v>-4.3000000000000149E-2</c:v>
                </c:pt>
                <c:pt idx="9">
                  <c:v>-4.3000000000000149E-2</c:v>
                </c:pt>
                <c:pt idx="10">
                  <c:v>-3.9000000000000146E-2</c:v>
                </c:pt>
                <c:pt idx="11">
                  <c:v>-3.9000000000000146E-2</c:v>
                </c:pt>
                <c:pt idx="12">
                  <c:v>-3.9000000000000146E-2</c:v>
                </c:pt>
                <c:pt idx="13">
                  <c:v>-3.9000000000000146E-2</c:v>
                </c:pt>
                <c:pt idx="14">
                  <c:v>-4.3000000000000149E-2</c:v>
                </c:pt>
                <c:pt idx="15">
                  <c:v>-4.3000000000000149E-2</c:v>
                </c:pt>
                <c:pt idx="16">
                  <c:v>1.6000000000000014E-2</c:v>
                </c:pt>
                <c:pt idx="17">
                  <c:v>1.6000000000000014E-2</c:v>
                </c:pt>
                <c:pt idx="18">
                  <c:v>6.4000000000000057E-2</c:v>
                </c:pt>
                <c:pt idx="19">
                  <c:v>6.4000000000000057E-2</c:v>
                </c:pt>
                <c:pt idx="20">
                  <c:v>0.19799999999999995</c:v>
                </c:pt>
                <c:pt idx="21">
                  <c:v>0.19799999999999995</c:v>
                </c:pt>
                <c:pt idx="22">
                  <c:v>0.55299999999999994</c:v>
                </c:pt>
                <c:pt idx="23">
                  <c:v>0.55299999999999994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80-4433-9D50-C7A5E395C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8821600"/>
        <c:axId val="848824000"/>
      </c:scatterChart>
      <c:valAx>
        <c:axId val="848821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800" dirty="0" err="1"/>
                  <a:t>atomic</a:t>
                </a:r>
                <a:r>
                  <a:rPr lang="es-ES" sz="1800" dirty="0"/>
                  <a:t> </a:t>
                </a:r>
                <a:r>
                  <a:rPr lang="es-ES" sz="1800" dirty="0" err="1"/>
                  <a:t>layer</a:t>
                </a:r>
                <a:endParaRPr lang="es-E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824000"/>
        <c:crosses val="autoZero"/>
        <c:crossBetween val="midCat"/>
      </c:valAx>
      <c:valAx>
        <c:axId val="84882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2400" dirty="0"/>
                  <a:t>Δ</a:t>
                </a:r>
                <a:r>
                  <a:rPr lang="es-ES" sz="2400" dirty="0"/>
                  <a:t>M</a:t>
                </a:r>
                <a:r>
                  <a:rPr lang="es-ES" sz="2400" baseline="0" dirty="0"/>
                  <a:t> (</a:t>
                </a:r>
                <a:r>
                  <a:rPr lang="el-GR" sz="2400" baseline="0" dirty="0"/>
                  <a:t>μ</a:t>
                </a:r>
                <a:r>
                  <a:rPr lang="es-ES" sz="2400" baseline="-25000" dirty="0"/>
                  <a:t>B</a:t>
                </a:r>
                <a:r>
                  <a:rPr lang="es-ES" sz="2400" baseline="0" dirty="0"/>
                  <a:t>)</a:t>
                </a:r>
                <a:endParaRPr lang="es-ES" sz="2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821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FCF0E-8418-4850-B3F9-43FD4D0F40E2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8D586BD0-ED27-482E-9BCC-993352D44688}">
      <dgm:prSet phldrT="[Text]"/>
      <dgm:spPr/>
      <dgm:t>
        <a:bodyPr/>
        <a:lstStyle/>
        <a:p>
          <a:r>
            <a:rPr lang="en-GB" dirty="0"/>
            <a:t>Big interfaces with MD</a:t>
          </a:r>
        </a:p>
      </dgm:t>
    </dgm:pt>
    <dgm:pt modelId="{F663883E-4B1A-4E68-AC43-3C14656868B9}" type="parTrans" cxnId="{F49925D8-F281-42B7-869F-D08E9B909302}">
      <dgm:prSet/>
      <dgm:spPr/>
      <dgm:t>
        <a:bodyPr/>
        <a:lstStyle/>
        <a:p>
          <a:endParaRPr lang="en-GB"/>
        </a:p>
      </dgm:t>
    </dgm:pt>
    <dgm:pt modelId="{1706B709-F596-4116-95A3-470F3CC95570}" type="sibTrans" cxnId="{F49925D8-F281-42B7-869F-D08E9B909302}">
      <dgm:prSet/>
      <dgm:spPr/>
      <dgm:t>
        <a:bodyPr/>
        <a:lstStyle/>
        <a:p>
          <a:endParaRPr lang="en-GB"/>
        </a:p>
      </dgm:t>
    </dgm:pt>
    <dgm:pt modelId="{DC62A83D-EB64-4B80-A2FA-30B7C048A3A4}">
      <dgm:prSet phldrT="[Text]"/>
      <dgm:spPr/>
      <dgm:t>
        <a:bodyPr/>
        <a:lstStyle/>
        <a:p>
          <a:r>
            <a:rPr lang="en-GB" dirty="0"/>
            <a:t>Small interfaces with MD: high strain</a:t>
          </a:r>
        </a:p>
      </dgm:t>
    </dgm:pt>
    <dgm:pt modelId="{45ADE09E-A56A-479E-B6EB-DF26106C13B5}" type="parTrans" cxnId="{1DD18AB7-FFF5-4BFF-9540-F7FA32D827BE}">
      <dgm:prSet/>
      <dgm:spPr/>
      <dgm:t>
        <a:bodyPr/>
        <a:lstStyle/>
        <a:p>
          <a:endParaRPr lang="en-GB"/>
        </a:p>
      </dgm:t>
    </dgm:pt>
    <dgm:pt modelId="{19222590-008B-4DC6-B43F-A9D6DDF36488}" type="sibTrans" cxnId="{1DD18AB7-FFF5-4BFF-9540-F7FA32D827BE}">
      <dgm:prSet/>
      <dgm:spPr/>
      <dgm:t>
        <a:bodyPr/>
        <a:lstStyle/>
        <a:p>
          <a:endParaRPr lang="en-GB"/>
        </a:p>
      </dgm:t>
    </dgm:pt>
    <dgm:pt modelId="{243A66AE-A7CD-4F80-8556-0506DADB1565}">
      <dgm:prSet phldrT="[Text]"/>
      <dgm:spPr/>
      <dgm:t>
        <a:bodyPr/>
        <a:lstStyle/>
        <a:p>
          <a:r>
            <a:rPr lang="en-GB" dirty="0"/>
            <a:t>Small interfaces with DFT</a:t>
          </a:r>
        </a:p>
      </dgm:t>
    </dgm:pt>
    <dgm:pt modelId="{F608545B-E22D-43B0-A009-490B67CD7F8C}" type="parTrans" cxnId="{A786D4B7-6B27-4562-A7DB-4D68699A8D6B}">
      <dgm:prSet/>
      <dgm:spPr/>
      <dgm:t>
        <a:bodyPr/>
        <a:lstStyle/>
        <a:p>
          <a:endParaRPr lang="en-GB"/>
        </a:p>
      </dgm:t>
    </dgm:pt>
    <dgm:pt modelId="{5DEB4185-C8E6-4FB7-88EF-9E47A7A99816}" type="sibTrans" cxnId="{A786D4B7-6B27-4562-A7DB-4D68699A8D6B}">
      <dgm:prSet/>
      <dgm:spPr/>
      <dgm:t>
        <a:bodyPr/>
        <a:lstStyle/>
        <a:p>
          <a:endParaRPr lang="en-GB"/>
        </a:p>
      </dgm:t>
    </dgm:pt>
    <dgm:pt modelId="{2EA75FF0-C5B1-4C9E-9901-205AA38A8C15}" type="pres">
      <dgm:prSet presAssocID="{AE7FCF0E-8418-4850-B3F9-43FD4D0F40E2}" presName="Name0" presStyleCnt="0">
        <dgm:presLayoutVars>
          <dgm:dir/>
          <dgm:resizeHandles val="exact"/>
        </dgm:presLayoutVars>
      </dgm:prSet>
      <dgm:spPr/>
    </dgm:pt>
    <dgm:pt modelId="{9DB27483-A288-40AC-AB1A-294E68CA6B57}" type="pres">
      <dgm:prSet presAssocID="{8D586BD0-ED27-482E-9BCC-993352D44688}" presName="node" presStyleLbl="node1" presStyleIdx="0" presStyleCnt="3">
        <dgm:presLayoutVars>
          <dgm:bulletEnabled val="1"/>
        </dgm:presLayoutVars>
      </dgm:prSet>
      <dgm:spPr/>
    </dgm:pt>
    <dgm:pt modelId="{5F87B889-C900-4CDB-B337-FA3CA659EC04}" type="pres">
      <dgm:prSet presAssocID="{1706B709-F596-4116-95A3-470F3CC95570}" presName="sibTrans" presStyleLbl="sibTrans2D1" presStyleIdx="0" presStyleCnt="2"/>
      <dgm:spPr/>
    </dgm:pt>
    <dgm:pt modelId="{55CE8D3F-41F5-4C97-A507-CBD238D38196}" type="pres">
      <dgm:prSet presAssocID="{1706B709-F596-4116-95A3-470F3CC95570}" presName="connectorText" presStyleLbl="sibTrans2D1" presStyleIdx="0" presStyleCnt="2"/>
      <dgm:spPr/>
    </dgm:pt>
    <dgm:pt modelId="{189E63A3-DF8E-4108-8425-F36E6D25DF2C}" type="pres">
      <dgm:prSet presAssocID="{DC62A83D-EB64-4B80-A2FA-30B7C048A3A4}" presName="node" presStyleLbl="node1" presStyleIdx="1" presStyleCnt="3">
        <dgm:presLayoutVars>
          <dgm:bulletEnabled val="1"/>
        </dgm:presLayoutVars>
      </dgm:prSet>
      <dgm:spPr/>
    </dgm:pt>
    <dgm:pt modelId="{1D47060E-521E-436B-8FA8-26ED8B34B19B}" type="pres">
      <dgm:prSet presAssocID="{19222590-008B-4DC6-B43F-A9D6DDF36488}" presName="sibTrans" presStyleLbl="sibTrans2D1" presStyleIdx="1" presStyleCnt="2"/>
      <dgm:spPr/>
    </dgm:pt>
    <dgm:pt modelId="{375B0B1E-8D61-4617-9F38-7EEE073CA512}" type="pres">
      <dgm:prSet presAssocID="{19222590-008B-4DC6-B43F-A9D6DDF36488}" presName="connectorText" presStyleLbl="sibTrans2D1" presStyleIdx="1" presStyleCnt="2"/>
      <dgm:spPr/>
    </dgm:pt>
    <dgm:pt modelId="{37E8C90F-7119-4EB1-914F-82D39FE44709}" type="pres">
      <dgm:prSet presAssocID="{243A66AE-A7CD-4F80-8556-0506DADB1565}" presName="node" presStyleLbl="node1" presStyleIdx="2" presStyleCnt="3">
        <dgm:presLayoutVars>
          <dgm:bulletEnabled val="1"/>
        </dgm:presLayoutVars>
      </dgm:prSet>
      <dgm:spPr/>
    </dgm:pt>
  </dgm:ptLst>
  <dgm:cxnLst>
    <dgm:cxn modelId="{468D381A-10DA-4E3C-AE81-03EFB4DAEA77}" type="presOf" srcId="{DC62A83D-EB64-4B80-A2FA-30B7C048A3A4}" destId="{189E63A3-DF8E-4108-8425-F36E6D25DF2C}" srcOrd="0" destOrd="0" presId="urn:microsoft.com/office/officeart/2005/8/layout/process1"/>
    <dgm:cxn modelId="{347BC63A-4E1A-4339-915F-3AF5503B1A59}" type="presOf" srcId="{19222590-008B-4DC6-B43F-A9D6DDF36488}" destId="{375B0B1E-8D61-4617-9F38-7EEE073CA512}" srcOrd="1" destOrd="0" presId="urn:microsoft.com/office/officeart/2005/8/layout/process1"/>
    <dgm:cxn modelId="{F2C07462-BA82-4FE5-8E66-93FD3BFF48EE}" type="presOf" srcId="{1706B709-F596-4116-95A3-470F3CC95570}" destId="{55CE8D3F-41F5-4C97-A507-CBD238D38196}" srcOrd="1" destOrd="0" presId="urn:microsoft.com/office/officeart/2005/8/layout/process1"/>
    <dgm:cxn modelId="{2BF54F70-4D72-4FC6-BC75-D22F29B1DBD5}" type="presOf" srcId="{AE7FCF0E-8418-4850-B3F9-43FD4D0F40E2}" destId="{2EA75FF0-C5B1-4C9E-9901-205AA38A8C15}" srcOrd="0" destOrd="0" presId="urn:microsoft.com/office/officeart/2005/8/layout/process1"/>
    <dgm:cxn modelId="{8A6A4B88-D8E7-4D15-AFF3-EA3FE08AB87D}" type="presOf" srcId="{19222590-008B-4DC6-B43F-A9D6DDF36488}" destId="{1D47060E-521E-436B-8FA8-26ED8B34B19B}" srcOrd="0" destOrd="0" presId="urn:microsoft.com/office/officeart/2005/8/layout/process1"/>
    <dgm:cxn modelId="{780A7DAA-113F-44B3-8348-3B8FB606A0D4}" type="presOf" srcId="{243A66AE-A7CD-4F80-8556-0506DADB1565}" destId="{37E8C90F-7119-4EB1-914F-82D39FE44709}" srcOrd="0" destOrd="0" presId="urn:microsoft.com/office/officeart/2005/8/layout/process1"/>
    <dgm:cxn modelId="{1DD18AB7-FFF5-4BFF-9540-F7FA32D827BE}" srcId="{AE7FCF0E-8418-4850-B3F9-43FD4D0F40E2}" destId="{DC62A83D-EB64-4B80-A2FA-30B7C048A3A4}" srcOrd="1" destOrd="0" parTransId="{45ADE09E-A56A-479E-B6EB-DF26106C13B5}" sibTransId="{19222590-008B-4DC6-B43F-A9D6DDF36488}"/>
    <dgm:cxn modelId="{A786D4B7-6B27-4562-A7DB-4D68699A8D6B}" srcId="{AE7FCF0E-8418-4850-B3F9-43FD4D0F40E2}" destId="{243A66AE-A7CD-4F80-8556-0506DADB1565}" srcOrd="2" destOrd="0" parTransId="{F608545B-E22D-43B0-A009-490B67CD7F8C}" sibTransId="{5DEB4185-C8E6-4FB7-88EF-9E47A7A99816}"/>
    <dgm:cxn modelId="{70C4EED4-AECF-40FC-9D35-EC5B337E40FE}" type="presOf" srcId="{1706B709-F596-4116-95A3-470F3CC95570}" destId="{5F87B889-C900-4CDB-B337-FA3CA659EC04}" srcOrd="0" destOrd="0" presId="urn:microsoft.com/office/officeart/2005/8/layout/process1"/>
    <dgm:cxn modelId="{C2AC92D7-9BB3-44E5-9148-612446CBDB1D}" type="presOf" srcId="{8D586BD0-ED27-482E-9BCC-993352D44688}" destId="{9DB27483-A288-40AC-AB1A-294E68CA6B57}" srcOrd="0" destOrd="0" presId="urn:microsoft.com/office/officeart/2005/8/layout/process1"/>
    <dgm:cxn modelId="{F49925D8-F281-42B7-869F-D08E9B909302}" srcId="{AE7FCF0E-8418-4850-B3F9-43FD4D0F40E2}" destId="{8D586BD0-ED27-482E-9BCC-993352D44688}" srcOrd="0" destOrd="0" parTransId="{F663883E-4B1A-4E68-AC43-3C14656868B9}" sibTransId="{1706B709-F596-4116-95A3-470F3CC95570}"/>
    <dgm:cxn modelId="{D9C01BCA-021D-440B-AD00-A500A8A3627D}" type="presParOf" srcId="{2EA75FF0-C5B1-4C9E-9901-205AA38A8C15}" destId="{9DB27483-A288-40AC-AB1A-294E68CA6B57}" srcOrd="0" destOrd="0" presId="urn:microsoft.com/office/officeart/2005/8/layout/process1"/>
    <dgm:cxn modelId="{51320FB8-FA25-447B-B974-9A6C3AECCC82}" type="presParOf" srcId="{2EA75FF0-C5B1-4C9E-9901-205AA38A8C15}" destId="{5F87B889-C900-4CDB-B337-FA3CA659EC04}" srcOrd="1" destOrd="0" presId="urn:microsoft.com/office/officeart/2005/8/layout/process1"/>
    <dgm:cxn modelId="{1991DB2E-BFA3-4DC0-A815-5BA94A5527B1}" type="presParOf" srcId="{5F87B889-C900-4CDB-B337-FA3CA659EC04}" destId="{55CE8D3F-41F5-4C97-A507-CBD238D38196}" srcOrd="0" destOrd="0" presId="urn:microsoft.com/office/officeart/2005/8/layout/process1"/>
    <dgm:cxn modelId="{D18C6A14-1ABB-4941-B687-5FE9B2EE6703}" type="presParOf" srcId="{2EA75FF0-C5B1-4C9E-9901-205AA38A8C15}" destId="{189E63A3-DF8E-4108-8425-F36E6D25DF2C}" srcOrd="2" destOrd="0" presId="urn:microsoft.com/office/officeart/2005/8/layout/process1"/>
    <dgm:cxn modelId="{A59D0238-E538-4DA6-A9BD-694FDB2F0127}" type="presParOf" srcId="{2EA75FF0-C5B1-4C9E-9901-205AA38A8C15}" destId="{1D47060E-521E-436B-8FA8-26ED8B34B19B}" srcOrd="3" destOrd="0" presId="urn:microsoft.com/office/officeart/2005/8/layout/process1"/>
    <dgm:cxn modelId="{BA5377AD-BD23-4D6E-A700-98951E12CE16}" type="presParOf" srcId="{1D47060E-521E-436B-8FA8-26ED8B34B19B}" destId="{375B0B1E-8D61-4617-9F38-7EEE073CA512}" srcOrd="0" destOrd="0" presId="urn:microsoft.com/office/officeart/2005/8/layout/process1"/>
    <dgm:cxn modelId="{C3425395-A385-446A-901B-8E3DDEF72424}" type="presParOf" srcId="{2EA75FF0-C5B1-4C9E-9901-205AA38A8C15}" destId="{37E8C90F-7119-4EB1-914F-82D39FE4470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27483-A288-40AC-AB1A-294E68CA6B57}">
      <dsp:nvSpPr>
        <dsp:cNvPr id="0" name=""/>
        <dsp:cNvSpPr/>
      </dsp:nvSpPr>
      <dsp:spPr>
        <a:xfrm>
          <a:off x="7143" y="636219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Big interfaces with MD</a:t>
          </a:r>
        </a:p>
      </dsp:txBody>
      <dsp:txXfrm>
        <a:off x="44665" y="673741"/>
        <a:ext cx="2060143" cy="1206068"/>
      </dsp:txXfrm>
    </dsp:sp>
    <dsp:sp modelId="{5F87B889-C900-4CDB-B337-FA3CA659EC04}">
      <dsp:nvSpPr>
        <dsp:cNvPr id="0" name=""/>
        <dsp:cNvSpPr/>
      </dsp:nvSpPr>
      <dsp:spPr>
        <a:xfrm>
          <a:off x="2355850" y="1012012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2355850" y="1117917"/>
        <a:ext cx="316861" cy="317716"/>
      </dsp:txXfrm>
    </dsp:sp>
    <dsp:sp modelId="{189E63A3-DF8E-4108-8425-F36E6D25DF2C}">
      <dsp:nvSpPr>
        <dsp:cNvPr id="0" name=""/>
        <dsp:cNvSpPr/>
      </dsp:nvSpPr>
      <dsp:spPr>
        <a:xfrm>
          <a:off x="2996406" y="636219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Small interfaces with MD: high strain</a:t>
          </a:r>
        </a:p>
      </dsp:txBody>
      <dsp:txXfrm>
        <a:off x="3033928" y="673741"/>
        <a:ext cx="2060143" cy="1206068"/>
      </dsp:txXfrm>
    </dsp:sp>
    <dsp:sp modelId="{1D47060E-521E-436B-8FA8-26ED8B34B19B}">
      <dsp:nvSpPr>
        <dsp:cNvPr id="0" name=""/>
        <dsp:cNvSpPr/>
      </dsp:nvSpPr>
      <dsp:spPr>
        <a:xfrm>
          <a:off x="5345112" y="1012012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5345112" y="1117917"/>
        <a:ext cx="316861" cy="317716"/>
      </dsp:txXfrm>
    </dsp:sp>
    <dsp:sp modelId="{37E8C90F-7119-4EB1-914F-82D39FE44709}">
      <dsp:nvSpPr>
        <dsp:cNvPr id="0" name=""/>
        <dsp:cNvSpPr/>
      </dsp:nvSpPr>
      <dsp:spPr>
        <a:xfrm>
          <a:off x="5985668" y="636219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Small interfaces with DFT</a:t>
          </a:r>
        </a:p>
      </dsp:txBody>
      <dsp:txXfrm>
        <a:off x="6023190" y="673741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441E0-AAA7-4DAA-8EEE-4CC32F8C4D43}" type="datetimeFigureOut">
              <a:rPr lang="es-ES" smtClean="0"/>
              <a:t>17/09/2024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1EF96-38FF-4716-96E6-2D9E7FE5E8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00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EF96-38FF-4716-96E6-2D9E7FE5E82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09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EF96-38FF-4716-96E6-2D9E7FE5E82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52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 focus: </a:t>
            </a:r>
            <a:r>
              <a:rPr lang="en-GB" dirty="0" err="1"/>
              <a:t>lat</a:t>
            </a:r>
            <a:r>
              <a:rPr lang="en-GB" dirty="0"/>
              <a:t> constants because we want to scale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EF96-38FF-4716-96E6-2D9E7FE5E82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68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EF96-38FF-4716-96E6-2D9E7FE5E82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32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Does the relative position between cementite and ferrite influence the results?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EF96-38FF-4716-96E6-2D9E7FE5E82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71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EF96-38FF-4716-96E6-2D9E7FE5E82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66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25A1B-B194-E736-281B-237091619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48B245-14A6-9ED4-F6DA-0D0B6B683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C086B1-6D7E-CC38-3E64-EC67ED9F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50A108-C466-E6BF-789A-711DD113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0BEF4-779D-E6C0-0478-085C6589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6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6ADE1-AEFB-E2B1-F007-62B4D9D8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6B3252-7FE0-6397-9689-EA3378953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24E735-9925-C397-1D92-C168BD7E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8958B6-0EE7-2049-870C-3410F36A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98A63C-3511-3240-07C7-3C974373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6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91CAF2-806B-4E69-F93C-5608C2F1A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0F934F-268D-289D-BA2E-83DE08F3A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3C791-24E3-2357-B202-1A1C69E6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DC8204-BD5B-B3B9-278D-DC72D010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CF5E1-63ED-BA92-B65B-633A9435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ES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E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Marcador de contenido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E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EDITAR</a:t>
            </a:r>
          </a:p>
        </p:txBody>
      </p:sp>
      <p:sp>
        <p:nvSpPr>
          <p:cNvPr id="21" name="Marcador de contenido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rtl="0"/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/>
              <a:t>P. Canca. Ab initio study of cemente/ferrite interfaces under irradiation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40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4593E-9379-81F4-9EF8-D43EA82D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54EE3-932B-E5AF-4DC6-06D71C437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A880-6297-190B-1F08-1A46510C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323671-EB88-46C8-95BD-3D4CADFB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09E0B-71C5-A9ED-E38D-6C39F34E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12BC3A-FF8C-A019-1ED5-8725A582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0CC66D-9625-D58C-A4D8-93A75499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DE1652-13F0-6C1E-F1DF-14CBC04A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958C1A-8484-1402-F384-D3522CE9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6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93C53-9519-CBB2-3E8F-D697B34F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6531E6-D18B-238B-FEA2-F50B141AF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76F204-66D2-7BCB-FD47-E2CFA38CA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5B4D46-4C46-25FF-9223-FACCC558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B390D6-AF47-3DFA-126F-0539D84A9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4D4D8A-EEE1-A628-09E1-F0F43883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593E1-51E4-3490-1B5A-1515F0F2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D8FF5F-31BF-60A6-99AE-7A9028728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A1D15E-A3FA-F08D-DE9C-A55E8E26D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A9EA14-1A7F-15F3-DE34-BF241E046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F19161-5E07-9C68-F89E-DF83F176C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9DBDB6-BC40-CCF4-CD83-A2DF8B7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4CDEB3-EFD8-9740-075D-A3C19A91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D2B481-CD2E-088B-389D-2D14E955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4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EEE31-E78A-3769-D279-5A2DA834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16D054-50F8-390C-627C-AEB16926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A7378F-3EAD-95F9-902C-6811D0DC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0B773F-7150-6C1D-FE9D-23120A10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510A84-8C2D-3D75-CE3D-9E7291B9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DF054B-EEAE-9110-3EB1-FB2DA656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90F35D-1FF2-F54A-0B72-F912EAFD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E38D9-2C7F-280B-5BD5-C3ABDADE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89269D-BB54-C714-7E19-0AE5C2BA2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26C7FE-AA89-4D2B-33C3-D1539D5B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30E706-BB2F-4846-637A-66EE292F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90DCC0-9A5D-C55E-D580-64906ABA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0B383B-405A-4F11-6D7B-AD966857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A269C-01BA-C0BF-3333-B42B2F06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FDC10E-B24F-F4CA-EBAA-2C815F472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585770-6851-E22A-BBD5-21E873534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CCFABF-1B2F-7E29-2DCF-7CDFE28D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FB111-CAAD-B215-BD3E-35A0079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E1D4D7-7219-817A-9E09-BD14A8B1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D6696A-ACFB-2A64-03C5-60142FFF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36906A-3219-2C8E-C3B7-3C869E332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9923E-7454-1A48-360E-5DCFAAC99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64B175-C91F-EA9B-7A9F-77740C715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19.png"/><Relationship Id="rId5" Type="http://schemas.openxmlformats.org/officeDocument/2006/relationships/image" Target="../media/image29.png"/><Relationship Id="rId10" Type="http://schemas.openxmlformats.org/officeDocument/2006/relationships/image" Target="../media/image261.png"/><Relationship Id="rId4" Type="http://schemas.openxmlformats.org/officeDocument/2006/relationships/image" Target="../media/image28.png"/><Relationship Id="rId9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D98D63-8E56-DC1B-10CC-E128175DC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3287" y="728664"/>
            <a:ext cx="7378988" cy="2330222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i="1" dirty="0"/>
              <a:t>Ab initio </a:t>
            </a:r>
            <a:r>
              <a:rPr lang="en-US" sz="5200" dirty="0"/>
              <a:t>study of cementite – ferrite interfaces under irradiation </a:t>
            </a:r>
            <a:endParaRPr lang="es-ES" sz="5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9153A4-612E-45DE-7847-22891DF60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3287" y="3058886"/>
            <a:ext cx="5137902" cy="3677237"/>
          </a:xfrm>
          <a:noFill/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800" b="1" dirty="0"/>
              <a:t>Pablo Canca</a:t>
            </a: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400" dirty="0" err="1"/>
              <a:t>Dpto</a:t>
            </a:r>
            <a:r>
              <a:rPr lang="en-US" sz="1400" dirty="0"/>
              <a:t>. </a:t>
            </a:r>
            <a:r>
              <a:rPr lang="en-US" sz="1400" dirty="0" err="1"/>
              <a:t>Física</a:t>
            </a:r>
            <a:r>
              <a:rPr lang="en-US" sz="1400" dirty="0"/>
              <a:t> </a:t>
            </a:r>
            <a:r>
              <a:rPr lang="en-US" sz="1400" dirty="0" err="1"/>
              <a:t>Atómica</a:t>
            </a:r>
            <a:r>
              <a:rPr lang="en-US" sz="1400" dirty="0"/>
              <a:t>, Molecular y Nuclear, University of Granada</a:t>
            </a:r>
            <a:endParaRPr lang="en-GB" sz="1400" b="1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endParaRPr lang="en-GB" sz="1400" b="1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GB" sz="1400" b="1" dirty="0"/>
              <a:t>9</a:t>
            </a:r>
            <a:r>
              <a:rPr lang="en-GB" sz="1400" b="1" baseline="30000" dirty="0"/>
              <a:t>th</a:t>
            </a:r>
            <a:r>
              <a:rPr lang="en-GB" sz="1400" b="1" dirty="0"/>
              <a:t> Annual </a:t>
            </a:r>
            <a:r>
              <a:rPr lang="en-GB" sz="1400" b="1" dirty="0" err="1"/>
              <a:t>RaDIATE</a:t>
            </a:r>
            <a:r>
              <a:rPr lang="en-GB" sz="1400" b="1" dirty="0"/>
              <a:t> Collaboration Meeting</a:t>
            </a: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GB" sz="1400" b="1" dirty="0"/>
              <a:t>16</a:t>
            </a:r>
            <a:r>
              <a:rPr lang="en-GB" sz="1400" b="1" baseline="30000" dirty="0"/>
              <a:t>th</a:t>
            </a:r>
            <a:r>
              <a:rPr lang="en-GB" sz="1400" b="1" dirty="0"/>
              <a:t> – 18</a:t>
            </a:r>
            <a:r>
              <a:rPr lang="en-GB" sz="1400" b="1" baseline="30000" dirty="0"/>
              <a:t>th</a:t>
            </a:r>
            <a:r>
              <a:rPr lang="en-GB" sz="1400" b="1" dirty="0"/>
              <a:t>  September 2024</a:t>
            </a:r>
          </a:p>
        </p:txBody>
      </p:sp>
      <p:pic>
        <p:nvPicPr>
          <p:cNvPr id="4" name="Picture 3" descr="Fondo con red tecnológica">
            <a:extLst>
              <a:ext uri="{FF2B5EF4-FFF2-40B4-BE49-F238E27FC236}">
                <a16:creationId xmlns:a16="http://schemas.microsoft.com/office/drawing/2014/main" id="{432EDB02-6C9F-D211-C86B-26D04DEE5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00" t="-1" r="7480" b="-1"/>
          <a:stretch/>
        </p:blipFill>
        <p:spPr>
          <a:xfrm>
            <a:off x="-1" y="10"/>
            <a:ext cx="3663757" cy="6857990"/>
          </a:xfrm>
          <a:prstGeom prst="rect">
            <a:avLst/>
          </a:prstGeom>
        </p:spPr>
      </p:pic>
      <p:pic>
        <p:nvPicPr>
          <p:cNvPr id="8" name="Imagen 7" descr="Imagen que contiene fuegos artificiales, estrella, luz&#10;&#10;Descripción generada automáticamente">
            <a:extLst>
              <a:ext uri="{FF2B5EF4-FFF2-40B4-BE49-F238E27FC236}">
                <a16:creationId xmlns:a16="http://schemas.microsoft.com/office/drawing/2014/main" id="{559A4FC8-F143-7E77-428D-753FA5D21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03" y="4650190"/>
            <a:ext cx="2085933" cy="2085933"/>
          </a:xfrm>
          <a:prstGeom prst="rect">
            <a:avLst/>
          </a:prstGeom>
        </p:spPr>
      </p:pic>
      <p:pic>
        <p:nvPicPr>
          <p:cNvPr id="7" name="Imagen 6" descr="Imagen de la pantalla de un celular con texto e imagen&#10;&#10;Descripción generada automáticamente con confianza baja">
            <a:extLst>
              <a:ext uri="{FF2B5EF4-FFF2-40B4-BE49-F238E27FC236}">
                <a16:creationId xmlns:a16="http://schemas.microsoft.com/office/drawing/2014/main" id="{9CC921AD-36F0-472D-51F6-97E4DEFA0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84"/>
          <a:stretch/>
        </p:blipFill>
        <p:spPr>
          <a:xfrm>
            <a:off x="3663756" y="5239512"/>
            <a:ext cx="5617334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C5B09-70C5-F803-C490-B7E15122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Interface characterization: mismatch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993829-90A8-30B9-BF51-F9C8E506F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6549B3-F4EF-8EEC-E872-CD091802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5">
                <a:extLst>
                  <a:ext uri="{FF2B5EF4-FFF2-40B4-BE49-F238E27FC236}">
                    <a16:creationId xmlns:a16="http://schemas.microsoft.com/office/drawing/2014/main" id="{03DAA064-4891-4F48-2C12-239BD1A0D6C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4" y="1690688"/>
              <a:ext cx="974689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9430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2595822">
                      <a:extLst>
                        <a:ext uri="{9D8B030D-6E8A-4147-A177-3AD203B41FA5}">
                          <a16:colId xmlns:a16="http://schemas.microsoft.com/office/drawing/2014/main" val="1722943831"/>
                        </a:ext>
                      </a:extLst>
                    </a:gridCol>
                    <a:gridCol w="2595822">
                      <a:extLst>
                        <a:ext uri="{9D8B030D-6E8A-4147-A177-3AD203B41FA5}">
                          <a16:colId xmlns:a16="http://schemas.microsoft.com/office/drawing/2014/main" val="647770539"/>
                        </a:ext>
                      </a:extLst>
                    </a:gridCol>
                    <a:gridCol w="2595822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GB" dirty="0"/>
                                  <m:t>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GB" dirty="0"/>
                                  <m:t>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11.2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5">
                <a:extLst>
                  <a:ext uri="{FF2B5EF4-FFF2-40B4-BE49-F238E27FC236}">
                    <a16:creationId xmlns:a16="http://schemas.microsoft.com/office/drawing/2014/main" id="{03DAA064-4891-4F48-2C12-239BD1A0D6C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4" y="1690688"/>
              <a:ext cx="974689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9430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2595822">
                      <a:extLst>
                        <a:ext uri="{9D8B030D-6E8A-4147-A177-3AD203B41FA5}">
                          <a16:colId xmlns:a16="http://schemas.microsoft.com/office/drawing/2014/main" val="1722943831"/>
                        </a:ext>
                      </a:extLst>
                    </a:gridCol>
                    <a:gridCol w="2595822">
                      <a:extLst>
                        <a:ext uri="{9D8B030D-6E8A-4147-A177-3AD203B41FA5}">
                          <a16:colId xmlns:a16="http://schemas.microsoft.com/office/drawing/2014/main" val="647770539"/>
                        </a:ext>
                      </a:extLst>
                    </a:gridCol>
                    <a:gridCol w="2595822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22" t="-1613" r="-200939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5822" t="-1613" r="-100939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822" t="-1613" r="-939" b="-1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11.2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Content Placeholder 5">
                <a:extLst>
                  <a:ext uri="{FF2B5EF4-FFF2-40B4-BE49-F238E27FC236}">
                    <a16:creationId xmlns:a16="http://schemas.microsoft.com/office/drawing/2014/main" id="{92631EA8-16D7-34E2-43EC-5E0E86328E0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0" y="3187138"/>
              <a:ext cx="9274631" cy="11086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7243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2115796">
                      <a:extLst>
                        <a:ext uri="{9D8B030D-6E8A-4147-A177-3AD203B41FA5}">
                          <a16:colId xmlns:a16="http://schemas.microsoft.com/office/drawing/2014/main" val="1722943831"/>
                        </a:ext>
                      </a:extLst>
                    </a:gridCol>
                    <a:gridCol w="2115796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2115796">
                      <a:extLst>
                        <a:ext uri="{9D8B030D-6E8A-4147-A177-3AD203B41FA5}">
                          <a16:colId xmlns:a16="http://schemas.microsoft.com/office/drawing/2014/main" val="3617153598"/>
                        </a:ext>
                      </a:extLst>
                    </a:gridCol>
                  </a:tblGrid>
                  <a:tr h="369543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369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 / 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10/9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34272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369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0.71</a:t>
                          </a: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Content Placeholder 5">
                <a:extLst>
                  <a:ext uri="{FF2B5EF4-FFF2-40B4-BE49-F238E27FC236}">
                    <a16:creationId xmlns:a16="http://schemas.microsoft.com/office/drawing/2014/main" id="{92631EA8-16D7-34E2-43EC-5E0E86328E0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0" y="3187138"/>
              <a:ext cx="9274631" cy="11086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7243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2115796">
                      <a:extLst>
                        <a:ext uri="{9D8B030D-6E8A-4147-A177-3AD203B41FA5}">
                          <a16:colId xmlns:a16="http://schemas.microsoft.com/office/drawing/2014/main" val="1722943831"/>
                        </a:ext>
                      </a:extLst>
                    </a:gridCol>
                    <a:gridCol w="2115796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2115796">
                      <a:extLst>
                        <a:ext uri="{9D8B030D-6E8A-4147-A177-3AD203B41FA5}">
                          <a16:colId xmlns:a16="http://schemas.microsoft.com/office/drawing/2014/main" val="3617153598"/>
                        </a:ext>
                      </a:extLst>
                    </a:gridCol>
                  </a:tblGrid>
                  <a:tr h="369543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8218" t="-4918" r="-200862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8905" t="-4918" r="-101441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369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 / 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10/9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34272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369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0.71</a:t>
                          </a: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5">
                <a:extLst>
                  <a:ext uri="{FF2B5EF4-FFF2-40B4-BE49-F238E27FC236}">
                    <a16:creationId xmlns:a16="http://schemas.microsoft.com/office/drawing/2014/main" id="{3F69E3B5-5149-BA1F-2369-F4682A77084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0" y="3190147"/>
              <a:ext cx="715107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7011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631355">
                      <a:extLst>
                        <a:ext uri="{9D8B030D-6E8A-4147-A177-3AD203B41FA5}">
                          <a16:colId xmlns:a16="http://schemas.microsoft.com/office/drawing/2014/main" val="1722943831"/>
                        </a:ext>
                      </a:extLst>
                    </a:gridCol>
                    <a:gridCol w="1631355">
                      <a:extLst>
                        <a:ext uri="{9D8B030D-6E8A-4147-A177-3AD203B41FA5}">
                          <a16:colId xmlns:a16="http://schemas.microsoft.com/office/drawing/2014/main" val="3522845971"/>
                        </a:ext>
                      </a:extLst>
                    </a:gridCol>
                    <a:gridCol w="1631355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10/9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21/22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 / 32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0.05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Content Placeholder 5">
                <a:extLst>
                  <a:ext uri="{FF2B5EF4-FFF2-40B4-BE49-F238E27FC236}">
                    <a16:creationId xmlns:a16="http://schemas.microsoft.com/office/drawing/2014/main" id="{3F69E3B5-5149-BA1F-2369-F4682A77084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200" y="3190147"/>
              <a:ext cx="715107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7011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631355">
                      <a:extLst>
                        <a:ext uri="{9D8B030D-6E8A-4147-A177-3AD203B41FA5}">
                          <a16:colId xmlns:a16="http://schemas.microsoft.com/office/drawing/2014/main" val="1722943831"/>
                        </a:ext>
                      </a:extLst>
                    </a:gridCol>
                    <a:gridCol w="1631355">
                      <a:extLst>
                        <a:ext uri="{9D8B030D-6E8A-4147-A177-3AD203B41FA5}">
                          <a16:colId xmlns:a16="http://schemas.microsoft.com/office/drawing/2014/main" val="3522845971"/>
                        </a:ext>
                      </a:extLst>
                    </a:gridCol>
                    <a:gridCol w="1631355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39326" t="-1639" r="-202247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8433" t="-1639" r="-101493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8433" t="-1639" r="-1493" b="-2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10/9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21/22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 / 32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0.05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Down 6">
            <a:extLst>
              <a:ext uri="{FF2B5EF4-FFF2-40B4-BE49-F238E27FC236}">
                <a16:creationId xmlns:a16="http://schemas.microsoft.com/office/drawing/2014/main" id="{9C3AD0BD-4DDE-4644-4AB7-9BDA64D095D5}"/>
              </a:ext>
            </a:extLst>
          </p:cNvPr>
          <p:cNvSpPr/>
          <p:nvPr/>
        </p:nvSpPr>
        <p:spPr>
          <a:xfrm>
            <a:off x="4498256" y="2613760"/>
            <a:ext cx="298102" cy="4612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497E4C2-A805-DD8A-4555-D9038C829E20}"/>
              </a:ext>
            </a:extLst>
          </p:cNvPr>
          <p:cNvSpPr txBox="1"/>
          <p:nvPr/>
        </p:nvSpPr>
        <p:spPr>
          <a:xfrm>
            <a:off x="4873450" y="249431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Find common multiples of the lattice constants of both materials that minimizes strain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BA3CA42-037D-5044-0392-D77F4EF7FFB6}"/>
              </a:ext>
            </a:extLst>
          </p:cNvPr>
          <p:cNvGraphicFramePr/>
          <p:nvPr/>
        </p:nvGraphicFramePr>
        <p:xfrm>
          <a:off x="2032000" y="4064807"/>
          <a:ext cx="8128000" cy="255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6982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95A48-822C-DFC4-2862-25D39B44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 using MD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AEFF3-F56B-0FA4-2F1F-C8A36F1E2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GB" sz="2400" dirty="0"/>
              <a:t>Use Molecular Dynamics to handle these big systems: LAMMPS</a:t>
            </a:r>
          </a:p>
          <a:p>
            <a:r>
              <a:rPr lang="en-GB" sz="2400" dirty="0"/>
              <a:t>Minimize command, Conjugate Gradient algorithm</a:t>
            </a:r>
          </a:p>
          <a:p>
            <a:r>
              <a:rPr lang="en-GB" sz="2400" dirty="0"/>
              <a:t>We choose a potential that provides an accurate description of the system: MEAM by Liyanage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B7CC28-A736-20B7-503D-67199DAE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9A8894-1922-C930-09E7-C643D986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D8ABF3B-661F-DDBD-3084-3FE746FB79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442007"/>
                  </p:ext>
                </p:extLst>
              </p:nvPr>
            </p:nvGraphicFramePr>
            <p:xfrm>
              <a:off x="2032000" y="3452961"/>
              <a:ext cx="8128000" cy="28039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06594164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86473841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49504941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925247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MD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DFT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Exp.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08148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" sz="2000" b="0" i="0" smtClean="0">
                                        <a:latin typeface="Cambria Math" panose="02040503050406030204" pitchFamily="18" charset="0"/>
                                      </a:rPr>
                                      <m:t>Fe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</m:acc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2.851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2.833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2.853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46891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" sz="2000" b="0" i="0" smtClean="0">
                                        <a:latin typeface="Cambria Math" panose="02040503050406030204" pitchFamily="18" charset="0"/>
                                      </a:rPr>
                                      <m:t>Cem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</m:acc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5.088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5.036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5.081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66471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" sz="2000" b="0" i="0" smtClean="0">
                                        <a:latin typeface="Cambria Math" panose="02040503050406030204" pitchFamily="18" charset="0"/>
                                      </a:rPr>
                                      <m:t>Cem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</m:acc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6.669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6.721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6.753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226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" sz="2000" b="0" i="0" smtClean="0">
                                        <a:latin typeface="Cambria Math" panose="02040503050406030204" pitchFamily="18" charset="0"/>
                                      </a:rPr>
                                      <m:t>Cem</m:t>
                                    </m:r>
                                  </m:sub>
                                </m:sSub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</m:acc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4.470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4.479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4.515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7185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" sz="2000" b="0" i="0" smtClean="0">
                                        <a:latin typeface="Cambria Math" panose="02040503050406030204" pitchFamily="18" charset="0"/>
                                      </a:rPr>
                                      <m:t>Cem</m:t>
                                    </m:r>
                                  </m:sub>
                                  <m:sup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bSup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s-ES" sz="2000" b="0" i="0" smtClean="0">
                                            <a:latin typeface="Cambria Math" panose="02040503050406030204" pitchFamily="18" charset="0"/>
                                          </a:rPr>
                                          <m:t>eV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s-ES" sz="2000" b="0" i="0" smtClean="0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a:rPr lang="es-ES" sz="2000" b="0" i="0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s-ES" sz="2000" b="0" i="0" smtClean="0">
                                            <a:latin typeface="Cambria Math" panose="02040503050406030204" pitchFamily="18" charset="0"/>
                                          </a:rPr>
                                          <m:t>u</m:t>
                                        </m:r>
                                        <m:r>
                                          <a:rPr lang="es-ES" sz="2000" b="0" i="0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0.225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dirty="0" smtClean="0">
                                    <a:latin typeface="Cambria Math" panose="02040503050406030204" pitchFamily="18" charset="0"/>
                                  </a:rPr>
                                  <m:t>0.204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0.165±</m:t>
                                </m:r>
                                <m:r>
                                  <a:rPr lang="es-ES" sz="2000" i="1" kern="120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GB" sz="20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94609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D8ABF3B-661F-DDBD-3084-3FE746FB79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442007"/>
                  </p:ext>
                </p:extLst>
              </p:nvPr>
            </p:nvGraphicFramePr>
            <p:xfrm>
              <a:off x="2032000" y="3452961"/>
              <a:ext cx="8128000" cy="2696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06594164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86473841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49504941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92524730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MD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DFT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dirty="0"/>
                            <a:t>Exp.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08148721"/>
                      </a:ext>
                    </a:extLst>
                  </a:tr>
                  <a:tr h="4078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" t="-104478" r="-300599" b="-4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601" t="-104478" r="-201502" b="-4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4478" r="-100898" b="-4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901" t="-104478" r="-1201" b="-467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4689122"/>
                      </a:ext>
                    </a:extLst>
                  </a:tr>
                  <a:tr h="4078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" t="-204478" r="-300599" b="-3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601" t="-204478" r="-201502" b="-3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4478" r="-100898" b="-3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901" t="-204478" r="-1201" b="-367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6647193"/>
                      </a:ext>
                    </a:extLst>
                  </a:tr>
                  <a:tr h="4078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" t="-304478" r="-300599" b="-2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601" t="-304478" r="-201502" b="-2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4478" r="-100898" b="-2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901" t="-304478" r="-1201" b="-267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26419"/>
                      </a:ext>
                    </a:extLst>
                  </a:tr>
                  <a:tr h="4078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" t="-404478" r="-300599" b="-1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601" t="-404478" r="-201502" b="-1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404478" r="-100898" b="-167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901" t="-404478" r="-1201" b="-167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7185179"/>
                      </a:ext>
                    </a:extLst>
                  </a:tr>
                  <a:tr h="6684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" t="-307273" r="-300599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601" t="-307273" r="-201502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7273" r="-10089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901" t="-307273" r="-1201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946091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9DE8E2C-A361-6971-DB8B-35D009993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798" y="4049"/>
            <a:ext cx="2128202" cy="5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95A48-822C-DFC4-2862-25D39B44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interfaces using MD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EDAEFF3-F56B-0FA4-2F1F-C8A36F1E2C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1974" y="1690688"/>
                <a:ext cx="7588045" cy="71584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2400" dirty="0"/>
                  <a:t>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4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</m:oMath>
                </a14:m>
                <a:r>
                  <a:rPr lang="en-GB" sz="2400" dirty="0"/>
                  <a:t>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40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ES" sz="2400">
                                <a:latin typeface="Cambria Math" panose="02040503050406030204" pitchFamily="18" charset="0"/>
                              </a:rPr>
                              <m:t>total</m:t>
                            </m:r>
                          </m:sub>
                        </m:s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s-ES" sz="2400">
                                <a:latin typeface="Cambria Math" panose="02040503050406030204" pitchFamily="18" charset="0"/>
                              </a:rPr>
                              <m:t>bulk</m:t>
                            </m:r>
                          </m:sup>
                        </m:sSubSup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s-E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s-ES" sz="2400">
                                <a:latin typeface="Cambria Math" panose="02040503050406030204" pitchFamily="18" charset="0"/>
                              </a:rPr>
                              <m:t>bulk</m:t>
                            </m:r>
                          </m:sup>
                        </m:sSubSup>
                      </m:num>
                      <m:den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s-E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s-ES" sz="2400">
                            <a:latin typeface="Cambria Math" panose="02040503050406030204" pitchFamily="18" charset="0"/>
                          </a:rPr>
                          <m:t>J</m:t>
                        </m:r>
                        <m:sSup>
                          <m:s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s-E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EDAEFF3-F56B-0FA4-2F1F-C8A36F1E2C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1974" y="1690688"/>
                <a:ext cx="7588045" cy="715841"/>
              </a:xfrm>
              <a:blipFill>
                <a:blip r:embed="rId3"/>
                <a:stretch>
                  <a:fillRect l="-563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B7CC28-A736-20B7-503D-67199DAE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9A8894-1922-C930-09E7-C643D986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28C2B-3538-C339-2644-04874A7CDC4F}"/>
              </a:ext>
            </a:extLst>
          </p:cNvPr>
          <p:cNvSpPr txBox="1"/>
          <p:nvPr/>
        </p:nvSpPr>
        <p:spPr>
          <a:xfrm>
            <a:off x="3785711" y="4944179"/>
            <a:ext cx="462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Can we do this with DFT?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E5C22-9FBF-D953-A15B-310FA19ED2A6}"/>
              </a:ext>
            </a:extLst>
          </p:cNvPr>
          <p:cNvSpPr txBox="1"/>
          <p:nvPr/>
        </p:nvSpPr>
        <p:spPr>
          <a:xfrm>
            <a:off x="3550832" y="5486963"/>
            <a:ext cx="5090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34272 atoms </a:t>
            </a:r>
            <a:r>
              <a:rPr lang="en-GB" sz="2800" b="1" dirty="0">
                <a:sym typeface="Wingdings" panose="05000000000000000000" pitchFamily="2" charset="2"/>
              </a:rPr>
              <a:t> Not directly</a:t>
            </a:r>
            <a:endParaRPr lang="en-GB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99DCA-8735-B090-05C5-A5F9EE26D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4" y="2322296"/>
            <a:ext cx="10562661" cy="251349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C276FF5-1809-A484-8643-24F6120B5CE8}"/>
              </a:ext>
            </a:extLst>
          </p:cNvPr>
          <p:cNvSpPr/>
          <p:nvPr/>
        </p:nvSpPr>
        <p:spPr>
          <a:xfrm>
            <a:off x="2825353" y="3715014"/>
            <a:ext cx="3586332" cy="4343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10B6D6-FFD4-1F37-30F3-D0C93453687E}"/>
              </a:ext>
            </a:extLst>
          </p:cNvPr>
          <p:cNvSpPr/>
          <p:nvPr/>
        </p:nvSpPr>
        <p:spPr>
          <a:xfrm>
            <a:off x="2825353" y="4210965"/>
            <a:ext cx="2294286" cy="4165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0D6D83F-3EF1-4F03-DD56-50D1825A28BA}"/>
              </a:ext>
            </a:extLst>
          </p:cNvPr>
          <p:cNvSpPr/>
          <p:nvPr/>
        </p:nvSpPr>
        <p:spPr>
          <a:xfrm>
            <a:off x="7167018" y="4210965"/>
            <a:ext cx="747093" cy="4165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0ACD8-2137-01F2-4159-311E330AD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798" y="4049"/>
            <a:ext cx="2128202" cy="5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89234-A381-8FC1-D7C6-EF8B0262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640183" cy="1325563"/>
          </a:xfrm>
        </p:spPr>
        <p:txBody>
          <a:bodyPr>
            <a:normAutofit/>
          </a:bodyPr>
          <a:lstStyle/>
          <a:p>
            <a:r>
              <a:rPr lang="en-US" dirty="0"/>
              <a:t>Adapting these systems to DFT: Strain and relative position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0BBA21-49D3-51DA-E4D5-65AB0C48D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Influence of strain: </a:t>
            </a:r>
            <a:r>
              <a:rPr lang="en-US" sz="2000" b="0" dirty="0"/>
              <a:t>relevant after 4 %</a:t>
            </a:r>
            <a:endParaRPr lang="en-US" b="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61FB0E5-2288-AA5B-FB28-529F105B4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Influence of the relative position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4F3727-7EE2-DE3A-42B9-50B9C877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CE377-116F-4455-8F3B-90B0373C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" name="Content Placeholder 6" descr="A close-up of a graph&#10;&#10;Description automatically generated">
            <a:extLst>
              <a:ext uri="{FF2B5EF4-FFF2-40B4-BE49-F238E27FC236}">
                <a16:creationId xmlns:a16="http://schemas.microsoft.com/office/drawing/2014/main" id="{A02EC20D-2724-D5E6-AD99-67C836CF03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505074"/>
            <a:ext cx="3851275" cy="3851275"/>
          </a:xfrm>
        </p:spPr>
      </p:pic>
      <p:pic>
        <p:nvPicPr>
          <p:cNvPr id="15" name="Content Placeholder 8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66624F1D-790B-D62A-EAA5-C8388C0A6A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23"/>
          <a:stretch/>
        </p:blipFill>
        <p:spPr>
          <a:xfrm>
            <a:off x="6172200" y="2811718"/>
            <a:ext cx="1507148" cy="3284282"/>
          </a:xfrm>
        </p:spPr>
      </p:pic>
      <p:pic>
        <p:nvPicPr>
          <p:cNvPr id="19" name="Content Placeholder 12" descr="A graph of a graph with blue lines&#10;&#10;Description automatically generated">
            <a:extLst>
              <a:ext uri="{FF2B5EF4-FFF2-40B4-BE49-F238E27FC236}">
                <a16:creationId xmlns:a16="http://schemas.microsoft.com/office/drawing/2014/main" id="{6C8A5CA8-18BC-6BFE-76EB-617CF71C8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19" y="3172235"/>
            <a:ext cx="4009139" cy="2570192"/>
          </a:xfrm>
          <a:prstGeom prst="rect">
            <a:avLst/>
          </a:prstGeom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4169E532-BF55-2E7D-EF33-DDDE19EFBB0F}"/>
              </a:ext>
            </a:extLst>
          </p:cNvPr>
          <p:cNvSpPr/>
          <p:nvPr/>
        </p:nvSpPr>
        <p:spPr>
          <a:xfrm rot="10800000">
            <a:off x="6212381" y="3685765"/>
            <a:ext cx="555742" cy="365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6422293B-7C93-046B-D8D1-835265C4B742}"/>
              </a:ext>
            </a:extLst>
          </p:cNvPr>
          <p:cNvSpPr/>
          <p:nvPr/>
        </p:nvSpPr>
        <p:spPr>
          <a:xfrm>
            <a:off x="7679348" y="3685765"/>
            <a:ext cx="555742" cy="365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5D6049-15AF-82A3-C115-4FB5071B1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798" y="-6837"/>
            <a:ext cx="2128202" cy="5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2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F84BD-529C-94CD-FAC3-607158E3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5873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Small interfaces using MD: relative position</a:t>
            </a:r>
            <a:endParaRPr lang="es-ES" sz="4000" dirty="0"/>
          </a:p>
        </p:txBody>
      </p:sp>
      <p:pic>
        <p:nvPicPr>
          <p:cNvPr id="9" name="Content Placeholder 8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2CBCC1BA-5ED3-2602-D7AD-C5A6BF73D4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0" y="3438257"/>
            <a:ext cx="4992455" cy="2749933"/>
          </a:xfrm>
        </p:spPr>
      </p:pic>
      <p:pic>
        <p:nvPicPr>
          <p:cNvPr id="13" name="Content Placeholder 12" descr="A graph of a graph with blue lines&#10;&#10;Description automatically generated">
            <a:extLst>
              <a:ext uri="{FF2B5EF4-FFF2-40B4-BE49-F238E27FC236}">
                <a16:creationId xmlns:a16="http://schemas.microsoft.com/office/drawing/2014/main" id="{4D2678F8-67E2-A419-7773-B66F1DD0A4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33" y="365125"/>
            <a:ext cx="4358473" cy="2794145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28BB29-6E33-62A9-FB6F-BB24D644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8BD90F-556F-81E6-6E1F-028838DC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14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4E0CA9D4-275D-E3B4-A43C-F9CC1CB4C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26" y="3300596"/>
            <a:ext cx="2539171" cy="323664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C3CED0-466A-D136-DA51-7BC0DAF0E294}"/>
              </a:ext>
            </a:extLst>
          </p:cNvPr>
          <p:cNvCxnSpPr/>
          <p:nvPr/>
        </p:nvCxnSpPr>
        <p:spPr>
          <a:xfrm>
            <a:off x="7124281" y="884255"/>
            <a:ext cx="0" cy="237961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6F0B1F-9543-F622-66D2-E5088F76B48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886137" y="2683509"/>
            <a:ext cx="8375" cy="61708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62A8490-6202-8278-1194-37D41AED46D6}"/>
              </a:ext>
            </a:extLst>
          </p:cNvPr>
          <p:cNvSpPr/>
          <p:nvPr/>
        </p:nvSpPr>
        <p:spPr>
          <a:xfrm>
            <a:off x="7566410" y="4612777"/>
            <a:ext cx="706730" cy="6170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F1921E-A948-20E8-0D55-ACE3FC299A72}"/>
              </a:ext>
            </a:extLst>
          </p:cNvPr>
          <p:cNvCxnSpPr>
            <a:cxnSpLocks/>
          </p:cNvCxnSpPr>
          <p:nvPr/>
        </p:nvCxnSpPr>
        <p:spPr>
          <a:xfrm flipV="1">
            <a:off x="7583160" y="4681837"/>
            <a:ext cx="2091729" cy="553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F9AA2D-716E-C3D8-2E7A-0D9FBF753BE5}"/>
              </a:ext>
            </a:extLst>
          </p:cNvPr>
          <p:cNvCxnSpPr>
            <a:cxnSpLocks/>
          </p:cNvCxnSpPr>
          <p:nvPr/>
        </p:nvCxnSpPr>
        <p:spPr>
          <a:xfrm flipV="1">
            <a:off x="8273140" y="2999104"/>
            <a:ext cx="2815209" cy="16136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00E579-6346-A906-739A-FDC7C46B70C7}"/>
              </a:ext>
            </a:extLst>
          </p:cNvPr>
          <p:cNvCxnSpPr>
            <a:cxnSpLocks/>
          </p:cNvCxnSpPr>
          <p:nvPr/>
        </p:nvCxnSpPr>
        <p:spPr>
          <a:xfrm flipV="1">
            <a:off x="8289890" y="4681837"/>
            <a:ext cx="2798459" cy="553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A blue and black dots&#10;&#10;Description automatically generated">
            <a:extLst>
              <a:ext uri="{FF2B5EF4-FFF2-40B4-BE49-F238E27FC236}">
                <a16:creationId xmlns:a16="http://schemas.microsoft.com/office/drawing/2014/main" id="{ED85CCDA-F500-7CC4-0061-E99AEFCB04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0" t="26944" r="39209" b="22721"/>
          <a:stretch/>
        </p:blipFill>
        <p:spPr>
          <a:xfrm>
            <a:off x="9638210" y="2992052"/>
            <a:ext cx="1533147" cy="168978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E50348A-258B-D032-7953-242DE63051FA}"/>
              </a:ext>
            </a:extLst>
          </p:cNvPr>
          <p:cNvSpPr/>
          <p:nvPr/>
        </p:nvSpPr>
        <p:spPr>
          <a:xfrm>
            <a:off x="9674889" y="3006299"/>
            <a:ext cx="1430210" cy="16755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183E60-3104-B219-F2B4-123CDB2A0CA0}"/>
              </a:ext>
            </a:extLst>
          </p:cNvPr>
          <p:cNvCxnSpPr>
            <a:cxnSpLocks/>
          </p:cNvCxnSpPr>
          <p:nvPr/>
        </p:nvCxnSpPr>
        <p:spPr>
          <a:xfrm flipV="1">
            <a:off x="7564735" y="3006299"/>
            <a:ext cx="2110154" cy="159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AB1462-4736-7220-97E2-103368E3E7B0}"/>
              </a:ext>
            </a:extLst>
          </p:cNvPr>
          <p:cNvCxnSpPr>
            <a:cxnSpLocks/>
          </p:cNvCxnSpPr>
          <p:nvPr/>
        </p:nvCxnSpPr>
        <p:spPr>
          <a:xfrm>
            <a:off x="9691639" y="4035248"/>
            <a:ext cx="141346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5650916-DD55-4F9A-DF8B-FF70C26933B8}"/>
                  </a:ext>
                </a:extLst>
              </p:cNvPr>
              <p:cNvSpPr txBox="1"/>
              <p:nvPr/>
            </p:nvSpPr>
            <p:spPr>
              <a:xfrm>
                <a:off x="11235524" y="4202470"/>
                <a:ext cx="191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5650916-DD55-4F9A-DF8B-FF70C2693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524" y="4202470"/>
                <a:ext cx="191334" cy="276999"/>
              </a:xfrm>
              <a:prstGeom prst="rect">
                <a:avLst/>
              </a:prstGeom>
              <a:blipFill>
                <a:blip r:embed="rId8"/>
                <a:stretch>
                  <a:fillRect l="-19355" r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DBCB96C-94AC-97E1-B71B-04CAB324424A}"/>
                  </a:ext>
                </a:extLst>
              </p:cNvPr>
              <p:cNvSpPr txBox="1"/>
              <p:nvPr/>
            </p:nvSpPr>
            <p:spPr>
              <a:xfrm>
                <a:off x="11235524" y="3429000"/>
                <a:ext cx="1830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DBCB96C-94AC-97E1-B71B-04CAB3244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524" y="3429000"/>
                <a:ext cx="183063" cy="276999"/>
              </a:xfrm>
              <a:prstGeom prst="rect">
                <a:avLst/>
              </a:prstGeom>
              <a:blipFill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F3C86C23-B060-31A0-BAFB-5D03CC4D599E}"/>
              </a:ext>
            </a:extLst>
          </p:cNvPr>
          <p:cNvSpPr txBox="1"/>
          <p:nvPr/>
        </p:nvSpPr>
        <p:spPr>
          <a:xfrm>
            <a:off x="9164094" y="5516986"/>
            <a:ext cx="245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32,500 simulations!!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>
                <a:extLst>
                  <a:ext uri="{FF2B5EF4-FFF2-40B4-BE49-F238E27FC236}">
                    <a16:creationId xmlns:a16="http://schemas.microsoft.com/office/drawing/2014/main" id="{10A067D8-51C3-DE68-E72C-C444B0937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69640886"/>
                  </p:ext>
                </p:extLst>
              </p:nvPr>
            </p:nvGraphicFramePr>
            <p:xfrm>
              <a:off x="449010" y="1818270"/>
              <a:ext cx="5157785" cy="134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7892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176631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1176631">
                      <a:extLst>
                        <a:ext uri="{9D8B030D-6E8A-4147-A177-3AD203B41FA5}">
                          <a16:colId xmlns:a16="http://schemas.microsoft.com/office/drawing/2014/main" val="2294853264"/>
                        </a:ext>
                      </a:extLst>
                    </a:gridCol>
                    <a:gridCol w="1176631">
                      <a:extLst>
                        <a:ext uri="{9D8B030D-6E8A-4147-A177-3AD203B41FA5}">
                          <a16:colId xmlns:a16="http://schemas.microsoft.com/office/drawing/2014/main" val="3505829829"/>
                        </a:ext>
                      </a:extLst>
                    </a:gridCol>
                  </a:tblGrid>
                  <a:tr h="44700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8/7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2.94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3.09</a:t>
                          </a: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>
                <a:extLst>
                  <a:ext uri="{FF2B5EF4-FFF2-40B4-BE49-F238E27FC236}">
                    <a16:creationId xmlns:a16="http://schemas.microsoft.com/office/drawing/2014/main" id="{10A067D8-51C3-DE68-E72C-C444B0937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69640886"/>
                  </p:ext>
                </p:extLst>
              </p:nvPr>
            </p:nvGraphicFramePr>
            <p:xfrm>
              <a:off x="449010" y="1818270"/>
              <a:ext cx="5157785" cy="134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7892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176631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1176631">
                      <a:extLst>
                        <a:ext uri="{9D8B030D-6E8A-4147-A177-3AD203B41FA5}">
                          <a16:colId xmlns:a16="http://schemas.microsoft.com/office/drawing/2014/main" val="2294853264"/>
                        </a:ext>
                      </a:extLst>
                    </a:gridCol>
                    <a:gridCol w="1176631">
                      <a:extLst>
                        <a:ext uri="{9D8B030D-6E8A-4147-A177-3AD203B41FA5}">
                          <a16:colId xmlns:a16="http://schemas.microsoft.com/office/drawing/2014/main" val="3505829829"/>
                        </a:ext>
                      </a:extLst>
                    </a:gridCol>
                  </a:tblGrid>
                  <a:tr h="44700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38144" t="-1351" r="-201031" b="-2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39378" t="-1351" r="-102073" b="-2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8/7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2.94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3.09</a:t>
                          </a: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6DDCC96-4255-0838-23AC-A28A95A553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798" y="-6837"/>
            <a:ext cx="2128202" cy="5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40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89234-A381-8FC1-D7C6-EF8B0262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Adapting the interfaces to DFT using MD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4F3727-7EE2-DE3A-42B9-50B9C877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CE377-116F-4455-8F3B-90B0373C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arcador de contenido 17">
                <a:extLst>
                  <a:ext uri="{FF2B5EF4-FFF2-40B4-BE49-F238E27FC236}">
                    <a16:creationId xmlns:a16="http://schemas.microsoft.com/office/drawing/2014/main" id="{886B1EBE-782A-FC8E-DAB2-C3150F060D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340077"/>
                <a:ext cx="5181600" cy="291265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We can build systems of adequate strain suited for DFT</a:t>
                </a:r>
              </a:p>
              <a:p>
                <a:r>
                  <a:rPr lang="en-US" sz="2400" dirty="0"/>
                  <a:t>We first test them using MD to obtain the optimal relative position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40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</m:oMath>
                </a14:m>
                <a:r>
                  <a:rPr lang="en-US" sz="2400" dirty="0"/>
                  <a:t> barely differs for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>
                                <a:latin typeface="Cambria Math" panose="02040503050406030204" pitchFamily="18" charset="0"/>
                              </a:rPr>
                              <m:t>010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s-ES" sz="240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  <m:acc>
                              <m:accPr>
                                <m:chr m:val="̅"/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GB" sz="2400" dirty="0"/>
                  <a:t> case, but it does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>
                                <a:latin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es-E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s-ES" sz="240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acc>
                              <m:accPr>
                                <m:chr m:val="̅"/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GB" sz="2400" dirty="0"/>
                  <a:t> interface</a:t>
                </a:r>
              </a:p>
              <a:p>
                <a:endParaRPr lang="en-GB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8" name="Marcador de contenido 17">
                <a:extLst>
                  <a:ext uri="{FF2B5EF4-FFF2-40B4-BE49-F238E27FC236}">
                    <a16:creationId xmlns:a16="http://schemas.microsoft.com/office/drawing/2014/main" id="{886B1EBE-782A-FC8E-DAB2-C3150F060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340077"/>
                <a:ext cx="5181600" cy="2912653"/>
              </a:xfrm>
              <a:blipFill>
                <a:blip r:embed="rId2"/>
                <a:stretch>
                  <a:fillRect l="-1647" t="-2720" r="-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Content Placeholder 5">
                <a:extLst>
                  <a:ext uri="{FF2B5EF4-FFF2-40B4-BE49-F238E27FC236}">
                    <a16:creationId xmlns:a16="http://schemas.microsoft.com/office/drawing/2014/main" id="{10A067D8-51C3-DE68-E72C-C444B0937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41564174"/>
                  </p:ext>
                </p:extLst>
              </p:nvPr>
            </p:nvGraphicFramePr>
            <p:xfrm>
              <a:off x="6188180" y="1453308"/>
              <a:ext cx="5454441" cy="134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1523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244306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1244306">
                      <a:extLst>
                        <a:ext uri="{9D8B030D-6E8A-4147-A177-3AD203B41FA5}">
                          <a16:colId xmlns:a16="http://schemas.microsoft.com/office/drawing/2014/main" val="2294853264"/>
                        </a:ext>
                      </a:extLst>
                    </a:gridCol>
                    <a:gridCol w="1244306">
                      <a:extLst>
                        <a:ext uri="{9D8B030D-6E8A-4147-A177-3AD203B41FA5}">
                          <a16:colId xmlns:a16="http://schemas.microsoft.com/office/drawing/2014/main" val="3505829829"/>
                        </a:ext>
                      </a:extLst>
                    </a:gridCol>
                  </a:tblGrid>
                  <a:tr h="447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i="0">
                                            <a:latin typeface="Cambria Math" panose="02040503050406030204" pitchFamily="18" charset="0"/>
                                          </a:rPr>
                                          <m:t>010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sub>
                                </m:sSub>
                                <m:r>
                                  <a:rPr lang="es-ES" b="0" i="0" smtClean="0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8/7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416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2.94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3.09</a:t>
                          </a: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Content Placeholder 5">
                <a:extLst>
                  <a:ext uri="{FF2B5EF4-FFF2-40B4-BE49-F238E27FC236}">
                    <a16:creationId xmlns:a16="http://schemas.microsoft.com/office/drawing/2014/main" id="{10A067D8-51C3-DE68-E72C-C444B09375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41564174"/>
                  </p:ext>
                </p:extLst>
              </p:nvPr>
            </p:nvGraphicFramePr>
            <p:xfrm>
              <a:off x="6188180" y="1453308"/>
              <a:ext cx="5454441" cy="134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1523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244306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1244306">
                      <a:extLst>
                        <a:ext uri="{9D8B030D-6E8A-4147-A177-3AD203B41FA5}">
                          <a16:colId xmlns:a16="http://schemas.microsoft.com/office/drawing/2014/main" val="2294853264"/>
                        </a:ext>
                      </a:extLst>
                    </a:gridCol>
                    <a:gridCol w="1244306">
                      <a:extLst>
                        <a:ext uri="{9D8B030D-6E8A-4147-A177-3AD203B41FA5}">
                          <a16:colId xmlns:a16="http://schemas.microsoft.com/office/drawing/2014/main" val="3505829829"/>
                        </a:ext>
                      </a:extLst>
                    </a:gridCol>
                  </a:tblGrid>
                  <a:tr h="447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5" t="-1351" r="-219149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8049" t="-1351" r="-201463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9216" t="-1351" r="-102451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8/7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416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2.94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3.09</a:t>
                          </a: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5">
                <a:extLst>
                  <a:ext uri="{FF2B5EF4-FFF2-40B4-BE49-F238E27FC236}">
                    <a16:creationId xmlns:a16="http://schemas.microsoft.com/office/drawing/2014/main" id="{124599AA-ED71-8EFC-279F-C3A26892B2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34192391"/>
                  </p:ext>
                </p:extLst>
              </p:nvPr>
            </p:nvGraphicFramePr>
            <p:xfrm>
              <a:off x="6188180" y="2836654"/>
              <a:ext cx="5454441" cy="134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1523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244306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1244306">
                      <a:extLst>
                        <a:ext uri="{9D8B030D-6E8A-4147-A177-3AD203B41FA5}">
                          <a16:colId xmlns:a16="http://schemas.microsoft.com/office/drawing/2014/main" val="2294853264"/>
                        </a:ext>
                      </a:extLst>
                    </a:gridCol>
                    <a:gridCol w="1244306">
                      <a:extLst>
                        <a:ext uri="{9D8B030D-6E8A-4147-A177-3AD203B41FA5}">
                          <a16:colId xmlns:a16="http://schemas.microsoft.com/office/drawing/2014/main" val="3505829829"/>
                        </a:ext>
                      </a:extLst>
                    </a:gridCol>
                  </a:tblGrid>
                  <a:tr h="447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b="0" i="0">
                                            <a:latin typeface="Cambria Math" panose="02040503050406030204" pitchFamily="18" charset="0"/>
                                          </a:rPr>
                                          <m:t>00</m:t>
                                        </m:r>
                                        <m:r>
                                          <a:rPr lang="es-ES" b="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sub>
                                </m:sSub>
                                <m:r>
                                  <a:rPr lang="es-ES" b="0" i="0" smtClean="0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acc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136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2.94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4.72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5">
                <a:extLst>
                  <a:ext uri="{FF2B5EF4-FFF2-40B4-BE49-F238E27FC236}">
                    <a16:creationId xmlns:a16="http://schemas.microsoft.com/office/drawing/2014/main" id="{124599AA-ED71-8EFC-279F-C3A26892B2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34192391"/>
                  </p:ext>
                </p:extLst>
              </p:nvPr>
            </p:nvGraphicFramePr>
            <p:xfrm>
              <a:off x="6188180" y="2836654"/>
              <a:ext cx="5454441" cy="134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1523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244306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1244306">
                      <a:extLst>
                        <a:ext uri="{9D8B030D-6E8A-4147-A177-3AD203B41FA5}">
                          <a16:colId xmlns:a16="http://schemas.microsoft.com/office/drawing/2014/main" val="2294853264"/>
                        </a:ext>
                      </a:extLst>
                    </a:gridCol>
                    <a:gridCol w="1244306">
                      <a:extLst>
                        <a:ext uri="{9D8B030D-6E8A-4147-A177-3AD203B41FA5}">
                          <a16:colId xmlns:a16="http://schemas.microsoft.com/office/drawing/2014/main" val="3505829829"/>
                        </a:ext>
                      </a:extLst>
                    </a:gridCol>
                  </a:tblGrid>
                  <a:tr h="447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55" t="-1351" r="-219149" b="-2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38049" t="-1351" r="-201463" b="-2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39216" t="-1351" r="-102451" b="-2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136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2.94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4.72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BA94F6E-BEF8-CAEF-E6E3-835035E9E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798" y="-6837"/>
            <a:ext cx="2128202" cy="534724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1B44448-E918-DBB9-9B19-9FB63EEE9E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324600" y="4220000"/>
            <a:ext cx="5181600" cy="2041236"/>
          </a:xfrm>
        </p:spPr>
      </p:pic>
    </p:spTree>
    <p:extLst>
      <p:ext uri="{BB962C8B-B14F-4D97-AF65-F5344CB8AC3E}">
        <p14:creationId xmlns:p14="http://schemas.microsoft.com/office/powerpoint/2010/main" val="2057282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89234-A381-8FC1-D7C6-EF8B0262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DFT results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4F3727-7EE2-DE3A-42B9-50B9C877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CE377-116F-4455-8F3B-90B0373C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886B1EBE-782A-FC8E-DAB2-C3150F060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579" y="1897626"/>
            <a:ext cx="5706216" cy="3578941"/>
          </a:xfrm>
        </p:spPr>
        <p:txBody>
          <a:bodyPr>
            <a:normAutofit/>
          </a:bodyPr>
          <a:lstStyle/>
          <a:p>
            <a:r>
              <a:rPr lang="en-US" sz="2400" b="1" dirty="0"/>
              <a:t>VASP</a:t>
            </a:r>
            <a:r>
              <a:rPr lang="en-US" sz="2400" dirty="0"/>
              <a:t>: GGA-PBE, 10</a:t>
            </a:r>
            <a:r>
              <a:rPr lang="en-US" sz="2400" baseline="30000" dirty="0"/>
              <a:t>-6 </a:t>
            </a:r>
            <a:r>
              <a:rPr lang="en-US" sz="2400" dirty="0"/>
              <a:t>eV, 10</a:t>
            </a:r>
            <a:r>
              <a:rPr lang="en-US" sz="2400" baseline="30000" dirty="0"/>
              <a:t>-2</a:t>
            </a:r>
            <a:r>
              <a:rPr lang="en-US" sz="2400" dirty="0"/>
              <a:t> eV/A</a:t>
            </a:r>
          </a:p>
          <a:p>
            <a:r>
              <a:rPr lang="en-US" sz="2400" dirty="0"/>
              <a:t>We know that the influence of strain is limited</a:t>
            </a:r>
          </a:p>
          <a:p>
            <a:r>
              <a:rPr lang="en-US" sz="2400" dirty="0"/>
              <a:t>The calculation is initialized at the best relative position</a:t>
            </a:r>
          </a:p>
          <a:p>
            <a:r>
              <a:rPr lang="en-US" sz="2400" dirty="0"/>
              <a:t>The system is sufficiently large to reproduce bulk conditions</a:t>
            </a:r>
          </a:p>
          <a:p>
            <a:r>
              <a:rPr lang="en-US" sz="2400" dirty="0"/>
              <a:t>We can expect an error of about 0.1 J/m</a:t>
            </a:r>
            <a:r>
              <a:rPr lang="en-US" sz="2400" baseline="30000" dirty="0"/>
              <a:t>2</a:t>
            </a:r>
            <a:r>
              <a:rPr lang="en-US" sz="2400" dirty="0"/>
              <a:t> caused by strain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5">
                <a:extLst>
                  <a:ext uri="{FF2B5EF4-FFF2-40B4-BE49-F238E27FC236}">
                    <a16:creationId xmlns:a16="http://schemas.microsoft.com/office/drawing/2014/main" id="{98B5D0A0-AF49-A8BF-A78F-C7D5EF19E33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70489676"/>
                  </p:ext>
                </p:extLst>
              </p:nvPr>
            </p:nvGraphicFramePr>
            <p:xfrm>
              <a:off x="6358310" y="2388033"/>
              <a:ext cx="5181599" cy="134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3259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209295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1209295">
                      <a:extLst>
                        <a:ext uri="{9D8B030D-6E8A-4147-A177-3AD203B41FA5}">
                          <a16:colId xmlns:a16="http://schemas.microsoft.com/office/drawing/2014/main" val="2294853264"/>
                        </a:ext>
                      </a:extLst>
                    </a:gridCol>
                    <a:gridCol w="1169750">
                      <a:extLst>
                        <a:ext uri="{9D8B030D-6E8A-4147-A177-3AD203B41FA5}">
                          <a16:colId xmlns:a16="http://schemas.microsoft.com/office/drawing/2014/main" val="3505829829"/>
                        </a:ext>
                      </a:extLst>
                    </a:gridCol>
                  </a:tblGrid>
                  <a:tr h="447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b="0" i="0">
                                            <a:latin typeface="Cambria Math" panose="02040503050406030204" pitchFamily="18" charset="0"/>
                                          </a:rPr>
                                          <m:t>00</m:t>
                                        </m:r>
                                        <m:r>
                                          <a:rPr lang="es-ES" b="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sub>
                                </m:sSub>
                                <m:r>
                                  <a:rPr lang="es-ES" b="0" i="0" smtClean="0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acc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136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2.52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3.21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5">
                <a:extLst>
                  <a:ext uri="{FF2B5EF4-FFF2-40B4-BE49-F238E27FC236}">
                    <a16:creationId xmlns:a16="http://schemas.microsoft.com/office/drawing/2014/main" id="{98B5D0A0-AF49-A8BF-A78F-C7D5EF19E33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70489676"/>
                  </p:ext>
                </p:extLst>
              </p:nvPr>
            </p:nvGraphicFramePr>
            <p:xfrm>
              <a:off x="6358310" y="2388033"/>
              <a:ext cx="5181599" cy="134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3259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209295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1209295">
                      <a:extLst>
                        <a:ext uri="{9D8B030D-6E8A-4147-A177-3AD203B41FA5}">
                          <a16:colId xmlns:a16="http://schemas.microsoft.com/office/drawing/2014/main" val="2294853264"/>
                        </a:ext>
                      </a:extLst>
                    </a:gridCol>
                    <a:gridCol w="1169750">
                      <a:extLst>
                        <a:ext uri="{9D8B030D-6E8A-4147-A177-3AD203B41FA5}">
                          <a16:colId xmlns:a16="http://schemas.microsoft.com/office/drawing/2014/main" val="3505829829"/>
                        </a:ext>
                      </a:extLst>
                    </a:gridCol>
                  </a:tblGrid>
                  <a:tr h="447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3" t="-1351" r="-226336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333" t="-1351" r="-199495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2161" t="-1351" r="-98492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136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2.52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3.21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0A2A7875-36E8-3817-3A91-D9F6373E3F7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59824278"/>
                  </p:ext>
                </p:extLst>
              </p:nvPr>
            </p:nvGraphicFramePr>
            <p:xfrm>
              <a:off x="6341456" y="951178"/>
              <a:ext cx="5181599" cy="134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3259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209295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1209295">
                      <a:extLst>
                        <a:ext uri="{9D8B030D-6E8A-4147-A177-3AD203B41FA5}">
                          <a16:colId xmlns:a16="http://schemas.microsoft.com/office/drawing/2014/main" val="2294853264"/>
                        </a:ext>
                      </a:extLst>
                    </a:gridCol>
                    <a:gridCol w="1169750">
                      <a:extLst>
                        <a:ext uri="{9D8B030D-6E8A-4147-A177-3AD203B41FA5}">
                          <a16:colId xmlns:a16="http://schemas.microsoft.com/office/drawing/2014/main" val="3505829829"/>
                        </a:ext>
                      </a:extLst>
                    </a:gridCol>
                  </a:tblGrid>
                  <a:tr h="447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i="0">
                                            <a:latin typeface="Cambria Math" panose="02040503050406030204" pitchFamily="18" charset="0"/>
                                          </a:rPr>
                                          <m:t>010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sub>
                                </m:sSub>
                                <m:r>
                                  <a:rPr lang="es-ES" b="0" i="0" smtClean="0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8/7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2.52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1.99</a:t>
                          </a: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0A2A7875-36E8-3817-3A91-D9F6373E3F7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59824278"/>
                  </p:ext>
                </p:extLst>
              </p:nvPr>
            </p:nvGraphicFramePr>
            <p:xfrm>
              <a:off x="6341456" y="951178"/>
              <a:ext cx="5181599" cy="134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3259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209295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1209295">
                      <a:extLst>
                        <a:ext uri="{9D8B030D-6E8A-4147-A177-3AD203B41FA5}">
                          <a16:colId xmlns:a16="http://schemas.microsoft.com/office/drawing/2014/main" val="2294853264"/>
                        </a:ext>
                      </a:extLst>
                    </a:gridCol>
                    <a:gridCol w="1169750">
                      <a:extLst>
                        <a:ext uri="{9D8B030D-6E8A-4147-A177-3AD203B41FA5}">
                          <a16:colId xmlns:a16="http://schemas.microsoft.com/office/drawing/2014/main" val="3505829829"/>
                        </a:ext>
                      </a:extLst>
                    </a:gridCol>
                  </a:tblGrid>
                  <a:tr h="447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82" t="-2703" r="-226336" b="-2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32828" t="-2703" r="-199495" b="-2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1658" t="-2703" r="-98492" b="-2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1/1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8/7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447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2.52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1.99</a:t>
                          </a: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A009CA00-52DF-FB5A-BA48-B1D59BAEB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085" y="0"/>
            <a:ext cx="1458686" cy="966263"/>
          </a:xfrm>
          <a:prstGeom prst="rect">
            <a:avLst/>
          </a:prstGeom>
        </p:spPr>
      </p:pic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2FCC053C-08C2-8716-6FB1-2E06FD6AF2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rcRect l="3917"/>
          <a:stretch/>
        </p:blipFill>
        <p:spPr>
          <a:xfrm>
            <a:off x="6260334" y="3963217"/>
            <a:ext cx="5354553" cy="2134436"/>
          </a:xfr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5778BA6-203F-F711-971E-6F2E05D3CBDA}"/>
              </a:ext>
            </a:extLst>
          </p:cNvPr>
          <p:cNvSpPr/>
          <p:nvPr/>
        </p:nvSpPr>
        <p:spPr>
          <a:xfrm>
            <a:off x="9195435" y="4699635"/>
            <a:ext cx="137160" cy="236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199702-2E55-CB90-2C3D-0043C0456493}"/>
              </a:ext>
            </a:extLst>
          </p:cNvPr>
          <p:cNvSpPr txBox="1"/>
          <p:nvPr/>
        </p:nvSpPr>
        <p:spPr>
          <a:xfrm>
            <a:off x="7682980" y="6042336"/>
            <a:ext cx="393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/>
              <a:t>[1] </a:t>
            </a:r>
            <a:r>
              <a:rPr lang="de-DE" sz="1800" b="0" i="0" u="none" strike="noStrike" baseline="0" dirty="0">
                <a:latin typeface="NimbusRomNo9L-Regu"/>
              </a:rPr>
              <a:t>X. Zhang </a:t>
            </a:r>
            <a:r>
              <a:rPr lang="de-DE" sz="1800" b="0" i="1" u="none" strike="noStrike" baseline="0" dirty="0">
                <a:latin typeface="NimbusRomNo9L-Regu"/>
              </a:rPr>
              <a:t>et al.  </a:t>
            </a:r>
            <a:r>
              <a:rPr lang="en-GB" sz="1800" b="0" i="0" u="none" strike="noStrike" baseline="0" dirty="0">
                <a:latin typeface="NimbusRomNo9L-ReguItal"/>
              </a:rPr>
              <a:t>Acta </a:t>
            </a:r>
            <a:r>
              <a:rPr lang="en-GB" sz="1800" b="0" i="0" u="none" strike="noStrike" baseline="0" dirty="0" err="1">
                <a:latin typeface="NimbusRomNo9L-ReguItal"/>
              </a:rPr>
              <a:t>Materialia</a:t>
            </a:r>
            <a:r>
              <a:rPr lang="en-GB" sz="1800" b="0" i="0" u="none" strike="noStrike" baseline="0" dirty="0">
                <a:latin typeface="NimbusRomNo9L-Regu"/>
              </a:rPr>
              <a:t>, </a:t>
            </a:r>
            <a:r>
              <a:rPr lang="nl-NL" sz="1800" b="0" i="0" u="none" strike="noStrike" baseline="0" dirty="0">
                <a:latin typeface="NimbusRomNo9L-Regu"/>
              </a:rPr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04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9B07-390E-043A-D602-6393B2B9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Verifying our results</a:t>
            </a:r>
            <a:br>
              <a:rPr lang="en-GB" dirty="0"/>
            </a:br>
            <a:r>
              <a:rPr lang="en-GB" sz="3600" dirty="0"/>
              <a:t>Magnetism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4D554-0134-C7AF-090E-DC350BA3E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5321" cy="4351338"/>
          </a:xfrm>
        </p:spPr>
        <p:txBody>
          <a:bodyPr>
            <a:normAutofit/>
          </a:bodyPr>
          <a:lstStyle/>
          <a:p>
            <a:r>
              <a:rPr lang="en-GB" sz="2400" dirty="0"/>
              <a:t>For a non-magnetic system, we can use a simple rule of thumb: densest surfaces have the lowest surface energy</a:t>
            </a:r>
          </a:p>
          <a:p>
            <a:r>
              <a:rPr lang="en-GB" sz="2400" dirty="0"/>
              <a:t>For a magnetic system, surface magnetization follows the opposite rule: less dense surfaces lower their surface energy by increasing magnetization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425F1-80AE-0C32-1D61-8B411A06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89362-AC0C-5F80-5AFB-6D949A5F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Marcador de contenido 8">
            <a:extLst>
              <a:ext uri="{FF2B5EF4-FFF2-40B4-BE49-F238E27FC236}">
                <a16:creationId xmlns:a16="http://schemas.microsoft.com/office/drawing/2014/main" id="{E80E0871-28C2-8D19-DE0E-4CCCA19DFAC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0057902"/>
              </p:ext>
            </p:extLst>
          </p:nvPr>
        </p:nvGraphicFramePr>
        <p:xfrm>
          <a:off x="5473521" y="1655607"/>
          <a:ext cx="6426558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C9F6CD4-E06F-FE2B-799B-C64842CA0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085" y="0"/>
            <a:ext cx="1458686" cy="9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6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9C24D-363B-4E72-8D5A-813BB919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Verifying our results</a:t>
            </a:r>
            <a:br>
              <a:rPr lang="en-GB" dirty="0"/>
            </a:br>
            <a:r>
              <a:rPr lang="en-GB" sz="3600" dirty="0"/>
              <a:t>Bond Order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718AA-B1E3-94D7-F6C2-E1552768F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05779"/>
            <a:ext cx="4372897" cy="382141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Bond Order is proportional to bond strength</a:t>
            </a:r>
          </a:p>
          <a:p>
            <a:r>
              <a:rPr lang="en-US" sz="2400" dirty="0"/>
              <a:t>For a surface, the stronger the broken bond’s bond order is, the higher the surface energy will be</a:t>
            </a:r>
          </a:p>
          <a:p>
            <a:r>
              <a:rPr lang="en-US" sz="2400" dirty="0"/>
              <a:t>There is a clear relation between bond order and surface energy</a:t>
            </a:r>
          </a:p>
          <a:p>
            <a:r>
              <a:rPr lang="en-US" sz="2400" dirty="0"/>
              <a:t>For the interface: we are working on it…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EA4A6-3592-AE64-4A67-1D897875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9C3DD-A8E1-9848-264F-A02414F2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Marcador de contenido 10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9F87283B-5305-2CA4-DFE0-3A756400A8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10854" r="8276"/>
          <a:stretch/>
        </p:blipFill>
        <p:spPr>
          <a:xfrm>
            <a:off x="5400632" y="2005780"/>
            <a:ext cx="6419935" cy="4001568"/>
          </a:xfrm>
        </p:spPr>
      </p:pic>
    </p:spTree>
    <p:extLst>
      <p:ext uri="{BB962C8B-B14F-4D97-AF65-F5344CB8AC3E}">
        <p14:creationId xmlns:p14="http://schemas.microsoft.com/office/powerpoint/2010/main" val="1196228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AFD7C36-F93A-0F9A-DB2E-6376A10880D8}"/>
              </a:ext>
            </a:extLst>
          </p:cNvPr>
          <p:cNvSpPr txBox="1"/>
          <p:nvPr/>
        </p:nvSpPr>
        <p:spPr>
          <a:xfrm>
            <a:off x="2115429" y="3467906"/>
            <a:ext cx="2300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MD - Strained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43714-B243-D54D-E116-3E0F15BA7BD6}"/>
              </a:ext>
            </a:extLst>
          </p:cNvPr>
          <p:cNvSpPr txBox="1"/>
          <p:nvPr/>
        </p:nvSpPr>
        <p:spPr>
          <a:xfrm>
            <a:off x="7574576" y="3488060"/>
            <a:ext cx="249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DFT - Strained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2EED8B-FD12-9B50-9720-256E8FD5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B4E5C99-942A-39B7-0A5E-3DE95B53438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74912" y="3644715"/>
                <a:ext cx="10406743" cy="2748511"/>
              </a:xfrm>
            </p:spPr>
            <p:txBody>
              <a:bodyPr anchor="ctr" anchorCtr="0">
                <a:normAutofit/>
              </a:bodyPr>
              <a:lstStyle/>
              <a:p>
                <a:r>
                  <a:rPr lang="en-GB" sz="24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001</m:t>
                            </m:r>
                          </m:e>
                        </m:d>
                      </m:e>
                      <m:sub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acc>
                              <m:accPr>
                                <m:chr m:val="̅"/>
                                <m:ctrlPr>
                                  <a:rPr lang="es-E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s-E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GB" sz="2400" dirty="0"/>
                  <a:t> presents the lowest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400" i="1" baseline="-25000" dirty="0" err="1" smtClean="0">
                        <a:latin typeface="Cambria Math" panose="02040503050406030204" pitchFamily="18" charset="0"/>
                      </a:rPr>
                      <m:t>𝑖𝑛𝑡</m:t>
                    </m:r>
                  </m:oMath>
                </a14:m>
                <a:endParaRPr lang="en-GB" sz="2400" baseline="-25000" dirty="0"/>
              </a:p>
              <a:p>
                <a:r>
                  <a:rPr lang="en-GB" sz="2400" dirty="0"/>
                  <a:t>LAMMPS needs better potentials to study these interfaces</a:t>
                </a:r>
                <a:endParaRPr lang="en-GB" sz="2400" b="1" dirty="0"/>
              </a:p>
              <a:p>
                <a:r>
                  <a:rPr lang="en-GB" sz="2400" dirty="0"/>
                  <a:t>DFT can be implemented to study these interfaces with </a:t>
                </a:r>
                <a:r>
                  <a:rPr lang="en-GB" sz="2400" b="1" dirty="0"/>
                  <a:t>better accuracy, </a:t>
                </a:r>
                <a:r>
                  <a:rPr lang="en-GB" sz="2400" dirty="0"/>
                  <a:t>at the cost of high computational resources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B4E5C99-942A-39B7-0A5E-3DE95B534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74912" y="3644715"/>
                <a:ext cx="10406743" cy="2748511"/>
              </a:xfrm>
              <a:blipFill>
                <a:blip r:embed="rId2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2E2CC3-135F-3768-9ACC-6DE44CC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80C89A-A4E9-1101-8653-686D6CA8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Marcador de contenido 7">
            <a:extLst>
              <a:ext uri="{FF2B5EF4-FFF2-40B4-BE49-F238E27FC236}">
                <a16:creationId xmlns:a16="http://schemas.microsoft.com/office/drawing/2014/main" id="{4E54408E-5FDD-205F-64C7-3C8185FC4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06" y="1439243"/>
            <a:ext cx="5181600" cy="2041236"/>
          </a:xfrm>
          <a:prstGeom prst="rect">
            <a:avLst/>
          </a:prstGeom>
        </p:spPr>
      </p:pic>
      <p:pic>
        <p:nvPicPr>
          <p:cNvPr id="14" name="Marcador de contenido 9">
            <a:extLst>
              <a:ext uri="{FF2B5EF4-FFF2-40B4-BE49-F238E27FC236}">
                <a16:creationId xmlns:a16="http://schemas.microsoft.com/office/drawing/2014/main" id="{5C03074F-42FF-C5C0-4370-2C6D84A1B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917"/>
          <a:stretch/>
        </p:blipFill>
        <p:spPr>
          <a:xfrm>
            <a:off x="6172200" y="1429357"/>
            <a:ext cx="5181600" cy="20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9153A4-612E-45DE-7847-22891DF60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3286" y="486477"/>
            <a:ext cx="6651171" cy="4357171"/>
          </a:xfrm>
          <a:noFill/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b="1" dirty="0"/>
              <a:t>Pablo Canca</a:t>
            </a: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800" dirty="0" err="1"/>
              <a:t>Dpto</a:t>
            </a:r>
            <a:r>
              <a:rPr lang="en-US" sz="1800" dirty="0"/>
              <a:t>. </a:t>
            </a:r>
            <a:r>
              <a:rPr lang="en-US" sz="1800" dirty="0" err="1"/>
              <a:t>Física</a:t>
            </a:r>
            <a:r>
              <a:rPr lang="en-US" sz="1800" dirty="0"/>
              <a:t> </a:t>
            </a:r>
            <a:r>
              <a:rPr lang="en-US" sz="1800" dirty="0" err="1"/>
              <a:t>Atómica</a:t>
            </a:r>
            <a:r>
              <a:rPr lang="en-US" sz="1800" dirty="0"/>
              <a:t>, Molecular y Nuclear, University of Granada</a:t>
            </a: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endParaRPr lang="en-US" sz="1800" b="1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b="1" dirty="0"/>
              <a:t>Dr. Chu Chun Fu</a:t>
            </a: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GB" sz="1800" dirty="0"/>
              <a:t>Université Paris-</a:t>
            </a:r>
            <a:r>
              <a:rPr lang="en-GB" sz="1800" dirty="0" err="1"/>
              <a:t>Saclay</a:t>
            </a:r>
            <a:r>
              <a:rPr lang="en-GB" sz="1800" dirty="0"/>
              <a:t>, CEA-</a:t>
            </a:r>
            <a:r>
              <a:rPr lang="en-GB" sz="1800" dirty="0" err="1"/>
              <a:t>Saclay</a:t>
            </a:r>
            <a:endParaRPr lang="en-GB" sz="1800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endParaRPr lang="en-GB" b="1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b="1" dirty="0"/>
              <a:t>Dr. Christophe Ortiz </a:t>
            </a: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800" dirty="0" err="1"/>
              <a:t>Laboratorio</a:t>
            </a:r>
            <a:r>
              <a:rPr lang="en-US" sz="1800" dirty="0"/>
              <a:t> Nacional de </a:t>
            </a:r>
            <a:r>
              <a:rPr lang="en-US" sz="1800" dirty="0" err="1"/>
              <a:t>Fusión</a:t>
            </a:r>
            <a:r>
              <a:rPr lang="en-US" sz="1800" dirty="0"/>
              <a:t> - CIEMAT</a:t>
            </a: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endParaRPr lang="en-GB" b="1" dirty="0"/>
          </a:p>
          <a:p>
            <a:pPr algn="l">
              <a:lnSpc>
                <a:spcPct val="120000"/>
              </a:lnSpc>
              <a:spcBef>
                <a:spcPts val="300"/>
              </a:spcBef>
            </a:pPr>
            <a:r>
              <a:rPr lang="en-US" b="1" dirty="0"/>
              <a:t>Prof. </a:t>
            </a:r>
            <a:r>
              <a:rPr lang="en-US" b="1"/>
              <a:t>Dr. Blanca </a:t>
            </a:r>
            <a:r>
              <a:rPr lang="en-US" b="1" dirty="0"/>
              <a:t>Biel</a:t>
            </a: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800" dirty="0" err="1"/>
              <a:t>Dpto</a:t>
            </a:r>
            <a:r>
              <a:rPr lang="en-US" sz="1800" dirty="0"/>
              <a:t>. </a:t>
            </a:r>
            <a:r>
              <a:rPr lang="en-US" sz="1800" dirty="0" err="1"/>
              <a:t>Física</a:t>
            </a:r>
            <a:r>
              <a:rPr lang="en-US" sz="1800" dirty="0"/>
              <a:t> </a:t>
            </a:r>
            <a:r>
              <a:rPr lang="en-US" sz="1800" dirty="0" err="1"/>
              <a:t>Atómica</a:t>
            </a:r>
            <a:r>
              <a:rPr lang="en-US" sz="1800" dirty="0"/>
              <a:t>, Molecular y Nuclear, University of Granada</a:t>
            </a:r>
          </a:p>
        </p:txBody>
      </p:sp>
      <p:pic>
        <p:nvPicPr>
          <p:cNvPr id="4" name="Picture 3" descr="Fondo con red tecnológica">
            <a:extLst>
              <a:ext uri="{FF2B5EF4-FFF2-40B4-BE49-F238E27FC236}">
                <a16:creationId xmlns:a16="http://schemas.microsoft.com/office/drawing/2014/main" id="{432EDB02-6C9F-D211-C86B-26D04DEE5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00" t="-1" r="7480" b="-1"/>
          <a:stretch/>
        </p:blipFill>
        <p:spPr>
          <a:xfrm>
            <a:off x="-1" y="10"/>
            <a:ext cx="3663757" cy="6857990"/>
          </a:xfrm>
          <a:prstGeom prst="rect">
            <a:avLst/>
          </a:prstGeom>
        </p:spPr>
      </p:pic>
      <p:pic>
        <p:nvPicPr>
          <p:cNvPr id="8" name="Imagen 7" descr="Imagen que contiene fuegos artificiales, estrella, luz&#10;&#10;Descripción generada automáticamente">
            <a:extLst>
              <a:ext uri="{FF2B5EF4-FFF2-40B4-BE49-F238E27FC236}">
                <a16:creationId xmlns:a16="http://schemas.microsoft.com/office/drawing/2014/main" id="{559A4FC8-F143-7E77-428D-753FA5D21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86" y="4843648"/>
            <a:ext cx="1527875" cy="1527875"/>
          </a:xfrm>
          <a:prstGeom prst="rect">
            <a:avLst/>
          </a:prstGeom>
        </p:spPr>
      </p:pic>
      <p:pic>
        <p:nvPicPr>
          <p:cNvPr id="9" name="Picture 8" descr="A logo with a sun and text&#10;&#10;Description automatically generated">
            <a:extLst>
              <a:ext uri="{FF2B5EF4-FFF2-40B4-BE49-F238E27FC236}">
                <a16:creationId xmlns:a16="http://schemas.microsoft.com/office/drawing/2014/main" id="{52FDB21B-4AA4-9453-078E-642E30D28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4" b="23927"/>
          <a:stretch/>
        </p:blipFill>
        <p:spPr>
          <a:xfrm>
            <a:off x="5546139" y="5074152"/>
            <a:ext cx="2410703" cy="1066865"/>
          </a:xfrm>
          <a:prstGeom prst="rect">
            <a:avLst/>
          </a:prstGeom>
        </p:spPr>
      </p:pic>
      <p:pic>
        <p:nvPicPr>
          <p:cNvPr id="13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D169298-71AF-6F3E-DAC6-9503B728D3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3387" r="12600" b="3549"/>
          <a:stretch/>
        </p:blipFill>
        <p:spPr>
          <a:xfrm>
            <a:off x="10286316" y="5045609"/>
            <a:ext cx="1371600" cy="1123950"/>
          </a:xfrm>
          <a:prstGeom prst="rect">
            <a:avLst/>
          </a:prstGeom>
        </p:spPr>
      </p:pic>
      <p:pic>
        <p:nvPicPr>
          <p:cNvPr id="14" name="Imagen 8" descr="Logotipo&#10;&#10;Descripción generada automáticamente">
            <a:extLst>
              <a:ext uri="{FF2B5EF4-FFF2-40B4-BE49-F238E27FC236}">
                <a16:creationId xmlns:a16="http://schemas.microsoft.com/office/drawing/2014/main" id="{5CE420FC-9870-5C25-DCD3-17E6A39293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9" b="44146"/>
          <a:stretch/>
        </p:blipFill>
        <p:spPr>
          <a:xfrm>
            <a:off x="8001820" y="5399002"/>
            <a:ext cx="2143125" cy="417164"/>
          </a:xfrm>
          <a:prstGeom prst="rect">
            <a:avLst/>
          </a:prstGeom>
        </p:spPr>
      </p:pic>
      <p:pic>
        <p:nvPicPr>
          <p:cNvPr id="5" name="Picture 4" descr="A close-up of a person&#10;&#10;Description automatically generated">
            <a:extLst>
              <a:ext uri="{FF2B5EF4-FFF2-40B4-BE49-F238E27FC236}">
                <a16:creationId xmlns:a16="http://schemas.microsoft.com/office/drawing/2014/main" id="{BB6C923A-0C9C-08FE-1510-B27C8A7F96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8292" r="9618"/>
          <a:stretch/>
        </p:blipFill>
        <p:spPr>
          <a:xfrm>
            <a:off x="9484657" y="1548526"/>
            <a:ext cx="1019435" cy="1201865"/>
          </a:xfrm>
          <a:prstGeom prst="rect">
            <a:avLst/>
          </a:prstGeom>
        </p:spPr>
      </p:pic>
      <p:pic>
        <p:nvPicPr>
          <p:cNvPr id="7" name="Picture 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FC45911-0152-5DD7-094D-4EC7D513C6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6"/>
          <a:stretch/>
        </p:blipFill>
        <p:spPr>
          <a:xfrm>
            <a:off x="10749168" y="1548525"/>
            <a:ext cx="999521" cy="1201866"/>
          </a:xfrm>
          <a:prstGeom prst="rect">
            <a:avLst/>
          </a:prstGeom>
        </p:spPr>
      </p:pic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C8B9418-2B4C-270A-0834-D4EEC6ECDF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40" y="2884289"/>
            <a:ext cx="1019434" cy="122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8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EED8B-FD12-9B50-9720-256E8FD5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E5C99-942A-39B7-0A5E-3DE95B534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Addition of </a:t>
            </a:r>
            <a:r>
              <a:rPr lang="en-US" b="1" dirty="0"/>
              <a:t>defects</a:t>
            </a:r>
          </a:p>
          <a:p>
            <a:pPr lvl="1"/>
            <a:r>
              <a:rPr lang="en-US" dirty="0"/>
              <a:t>Which defects increase the stability of the interface?</a:t>
            </a:r>
          </a:p>
          <a:p>
            <a:pPr lvl="1"/>
            <a:endParaRPr lang="en-US" dirty="0"/>
          </a:p>
          <a:p>
            <a:r>
              <a:rPr lang="en-US" dirty="0"/>
              <a:t>Object Kinetic Montecarlo Simulations (</a:t>
            </a:r>
            <a:r>
              <a:rPr lang="en-US" b="1" dirty="0"/>
              <a:t>OKMC</a:t>
            </a:r>
            <a:r>
              <a:rPr lang="en-US" dirty="0"/>
              <a:t>)</a:t>
            </a:r>
          </a:p>
          <a:p>
            <a:r>
              <a:rPr lang="en-US" dirty="0"/>
              <a:t>New, DFT-trained potentials using </a:t>
            </a:r>
            <a:r>
              <a:rPr lang="en-US" b="1" dirty="0"/>
              <a:t>Machine Learning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2E2CC3-135F-3768-9ACC-6DE44CC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80C89A-A4E9-1101-8653-686D6CA8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98D63-8E56-DC1B-10CC-E128175DC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3287" y="728664"/>
            <a:ext cx="7378988" cy="2330222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i="1" dirty="0"/>
              <a:t>Ab initio </a:t>
            </a:r>
            <a:r>
              <a:rPr lang="en-US" sz="5200" dirty="0"/>
              <a:t>study of cementite – ferrite interfaces under irradiation </a:t>
            </a:r>
            <a:endParaRPr lang="es-ES" sz="5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9153A4-612E-45DE-7847-22891DF60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3287" y="3058886"/>
            <a:ext cx="5137902" cy="3677237"/>
          </a:xfrm>
          <a:noFill/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500" b="1" dirty="0"/>
              <a:t>Pablo Canca, Chu Chun Fu, Christophe Ortiz, Blanca Biel</a:t>
            </a: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200" dirty="0" err="1"/>
              <a:t>Dpto</a:t>
            </a:r>
            <a:r>
              <a:rPr lang="en-US" sz="1200" dirty="0"/>
              <a:t>. </a:t>
            </a:r>
            <a:r>
              <a:rPr lang="en-US" sz="1200" dirty="0" err="1"/>
              <a:t>Física</a:t>
            </a:r>
            <a:r>
              <a:rPr lang="en-US" sz="1200" dirty="0"/>
              <a:t> </a:t>
            </a:r>
            <a:r>
              <a:rPr lang="en-US" sz="1200" dirty="0" err="1"/>
              <a:t>Atómica</a:t>
            </a:r>
            <a:r>
              <a:rPr lang="en-US" sz="1200" dirty="0"/>
              <a:t>, Molecular y Nuclear</a:t>
            </a: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200" dirty="0"/>
              <a:t>Université Paris-</a:t>
            </a:r>
            <a:r>
              <a:rPr lang="en-US" sz="1200" dirty="0" err="1"/>
              <a:t>Saclay</a:t>
            </a:r>
            <a:r>
              <a:rPr lang="en-US" sz="1200" dirty="0"/>
              <a:t>, CEA-</a:t>
            </a:r>
            <a:r>
              <a:rPr lang="en-US" sz="1200" dirty="0" err="1"/>
              <a:t>Saclay</a:t>
            </a:r>
            <a:endParaRPr lang="en-US" sz="1200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US" sz="1200" dirty="0" err="1"/>
              <a:t>Laboratorio</a:t>
            </a:r>
            <a:r>
              <a:rPr lang="en-US" sz="1200" dirty="0"/>
              <a:t> Nacional de </a:t>
            </a:r>
            <a:r>
              <a:rPr lang="en-US" sz="1200" dirty="0" err="1"/>
              <a:t>Fusión</a:t>
            </a:r>
            <a:r>
              <a:rPr lang="en-US" sz="1200" dirty="0"/>
              <a:t> – CIEMAT</a:t>
            </a:r>
            <a:endParaRPr lang="en-GB" sz="1400" b="1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endParaRPr lang="en-GB" sz="1400" b="1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endParaRPr lang="en-GB" sz="1400" b="1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endParaRPr lang="en-GB" sz="1400" b="1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endParaRPr lang="en-GB" sz="1400" b="1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endParaRPr lang="en-GB" sz="1400" b="1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endParaRPr lang="en-GB" sz="1400" b="1" dirty="0"/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GB" sz="1400" b="1" dirty="0"/>
              <a:t>9</a:t>
            </a:r>
            <a:r>
              <a:rPr lang="en-GB" sz="1400" b="1" baseline="30000" dirty="0"/>
              <a:t>th</a:t>
            </a:r>
            <a:r>
              <a:rPr lang="en-GB" sz="1400" b="1" dirty="0"/>
              <a:t> Annual </a:t>
            </a:r>
            <a:r>
              <a:rPr lang="en-GB" sz="1400" b="1" dirty="0" err="1"/>
              <a:t>RaDIATE</a:t>
            </a:r>
            <a:r>
              <a:rPr lang="en-GB" sz="1400" b="1" dirty="0"/>
              <a:t> Collaboration Meeting</a:t>
            </a:r>
          </a:p>
          <a:p>
            <a:pPr algn="l">
              <a:lnSpc>
                <a:spcPct val="110000"/>
              </a:lnSpc>
              <a:spcBef>
                <a:spcPts val="300"/>
              </a:spcBef>
            </a:pPr>
            <a:r>
              <a:rPr lang="en-GB" sz="1400" b="1" dirty="0"/>
              <a:t>16</a:t>
            </a:r>
            <a:r>
              <a:rPr lang="en-GB" sz="1400" b="1" baseline="30000" dirty="0"/>
              <a:t>th</a:t>
            </a:r>
            <a:r>
              <a:rPr lang="en-GB" sz="1400" b="1" dirty="0"/>
              <a:t> – 18</a:t>
            </a:r>
            <a:r>
              <a:rPr lang="en-GB" sz="1400" b="1" baseline="30000" dirty="0"/>
              <a:t>th</a:t>
            </a:r>
            <a:r>
              <a:rPr lang="en-GB" sz="1400" b="1" dirty="0"/>
              <a:t>  September 2024</a:t>
            </a:r>
          </a:p>
        </p:txBody>
      </p:sp>
      <p:pic>
        <p:nvPicPr>
          <p:cNvPr id="4" name="Picture 3" descr="Fondo con red tecnológica">
            <a:extLst>
              <a:ext uri="{FF2B5EF4-FFF2-40B4-BE49-F238E27FC236}">
                <a16:creationId xmlns:a16="http://schemas.microsoft.com/office/drawing/2014/main" id="{432EDB02-6C9F-D211-C86B-26D04DEE5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00" t="-1" r="7480" b="-1"/>
          <a:stretch/>
        </p:blipFill>
        <p:spPr>
          <a:xfrm>
            <a:off x="-1" y="10"/>
            <a:ext cx="3663757" cy="6857990"/>
          </a:xfrm>
          <a:prstGeom prst="rect">
            <a:avLst/>
          </a:prstGeom>
        </p:spPr>
      </p:pic>
      <p:pic>
        <p:nvPicPr>
          <p:cNvPr id="9" name="Picture 8" descr="A logo with a sun and text&#10;&#10;Description automatically generated">
            <a:extLst>
              <a:ext uri="{FF2B5EF4-FFF2-40B4-BE49-F238E27FC236}">
                <a16:creationId xmlns:a16="http://schemas.microsoft.com/office/drawing/2014/main" id="{52FDB21B-4AA4-9453-078E-642E30D28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4" b="23927"/>
          <a:stretch/>
        </p:blipFill>
        <p:spPr>
          <a:xfrm>
            <a:off x="5344227" y="4331075"/>
            <a:ext cx="2559821" cy="1132858"/>
          </a:xfrm>
          <a:prstGeom prst="rect">
            <a:avLst/>
          </a:prstGeom>
        </p:spPr>
      </p:pic>
      <p:pic>
        <p:nvPicPr>
          <p:cNvPr id="5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4478BEF-3495-46D5-5FD5-27D47BA43E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3387" r="12600" b="3549"/>
          <a:stretch/>
        </p:blipFill>
        <p:spPr>
          <a:xfrm>
            <a:off x="10226263" y="4265158"/>
            <a:ext cx="1371600" cy="1123950"/>
          </a:xfrm>
          <a:prstGeom prst="rect">
            <a:avLst/>
          </a:prstGeom>
        </p:spPr>
      </p:pic>
      <p:pic>
        <p:nvPicPr>
          <p:cNvPr id="7" name="Imagen 6" descr="Imagen que contiene fuegos artificiales, estrella, luz&#10;&#10;Descripción generada automáticamente">
            <a:extLst>
              <a:ext uri="{FF2B5EF4-FFF2-40B4-BE49-F238E27FC236}">
                <a16:creationId xmlns:a16="http://schemas.microsoft.com/office/drawing/2014/main" id="{D66698E4-4351-CB10-DEAF-19C9BCFA55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11644" r="7171" b="5249"/>
          <a:stretch/>
        </p:blipFill>
        <p:spPr>
          <a:xfrm>
            <a:off x="3991473" y="4230041"/>
            <a:ext cx="1371600" cy="1334926"/>
          </a:xfrm>
          <a:prstGeom prst="rect">
            <a:avLst/>
          </a:prstGeom>
        </p:spPr>
      </p:pic>
      <p:pic>
        <p:nvPicPr>
          <p:cNvPr id="10" name="Imagen 8" descr="Logotipo&#10;&#10;Descripción generada automáticamente">
            <a:extLst>
              <a:ext uri="{FF2B5EF4-FFF2-40B4-BE49-F238E27FC236}">
                <a16:creationId xmlns:a16="http://schemas.microsoft.com/office/drawing/2014/main" id="{1B8B8629-0ACA-0151-28CC-37B0988C15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9" b="44146"/>
          <a:stretch/>
        </p:blipFill>
        <p:spPr>
          <a:xfrm>
            <a:off x="7904048" y="4618551"/>
            <a:ext cx="2143125" cy="4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9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99B42-ADB1-2EB3-F1AC-A9F9D058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Irradiation damage characterization: </a:t>
            </a:r>
            <a:r>
              <a:rPr lang="en-GB" sz="4000" dirty="0"/>
              <a:t>locating carbon in steels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823BF-332C-923A-5EBF-D2714DF2B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47850"/>
            <a:ext cx="5181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2000" dirty="0"/>
              <a:t>Good simulations require a good understanding of the materials’ microstructure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Carbon complexes have a significant effect on steel structure evolution under irradiation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They are partly responsible for damage accumulation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Many of the mechanisms that explain the arrangement of C in ferrite are still not well understood (C. Ortiz </a:t>
            </a:r>
            <a:r>
              <a:rPr lang="en-GB" sz="2000" i="1" dirty="0"/>
              <a:t>et al</a:t>
            </a:r>
            <a:r>
              <a:rPr lang="en-GB" sz="2000" dirty="0"/>
              <a:t>., 2009; M. Prester </a:t>
            </a:r>
            <a:r>
              <a:rPr lang="en-GB" sz="2000" i="1" dirty="0"/>
              <a:t>et al</a:t>
            </a:r>
            <a:r>
              <a:rPr lang="en-GB" sz="2000" dirty="0"/>
              <a:t>., 2022)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Tools: simulations</a:t>
            </a:r>
          </a:p>
        </p:txBody>
      </p:sp>
      <p:sp>
        <p:nvSpPr>
          <p:cNvPr id="49" name="Marcador de pie de página 48">
            <a:extLst>
              <a:ext uri="{FF2B5EF4-FFF2-40B4-BE49-F238E27FC236}">
                <a16:creationId xmlns:a16="http://schemas.microsoft.com/office/drawing/2014/main" id="{5E669310-8158-224D-AD91-A499DCEE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1" name="Marcador de número de diapositiva 50">
            <a:extLst>
              <a:ext uri="{FF2B5EF4-FFF2-40B4-BE49-F238E27FC236}">
                <a16:creationId xmlns:a16="http://schemas.microsoft.com/office/drawing/2014/main" id="{E569CDD0-ED45-6D6B-597D-8BFF3D63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08CA3282-2615-D532-2C11-E8902ED9C2E4}"/>
              </a:ext>
            </a:extLst>
          </p:cNvPr>
          <p:cNvGrpSpPr/>
          <p:nvPr/>
        </p:nvGrpSpPr>
        <p:grpSpPr>
          <a:xfrm>
            <a:off x="6172202" y="1847850"/>
            <a:ext cx="5452507" cy="3644894"/>
            <a:chOff x="1264080" y="2006405"/>
            <a:chExt cx="5183820" cy="3559680"/>
          </a:xfrm>
        </p:grpSpPr>
        <p:pic>
          <p:nvPicPr>
            <p:cNvPr id="4" name="Picture 43">
              <a:extLst>
                <a:ext uri="{FF2B5EF4-FFF2-40B4-BE49-F238E27FC236}">
                  <a16:creationId xmlns:a16="http://schemas.microsoft.com/office/drawing/2014/main" id="{8A606C9C-DA7A-AF9B-1E71-1558A7BF0295}"/>
                </a:ext>
              </a:extLst>
            </p:cNvPr>
            <p:cNvPicPr/>
            <p:nvPr/>
          </p:nvPicPr>
          <p:blipFill>
            <a:blip r:embed="rId2"/>
            <a:srcRect l="22426" t="7190" r="26690" b="18976"/>
            <a:stretch/>
          </p:blipFill>
          <p:spPr>
            <a:xfrm>
              <a:off x="3684540" y="2898486"/>
              <a:ext cx="1704600" cy="1853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CustomShape 5">
              <a:extLst>
                <a:ext uri="{FF2B5EF4-FFF2-40B4-BE49-F238E27FC236}">
                  <a16:creationId xmlns:a16="http://schemas.microsoft.com/office/drawing/2014/main" id="{7D6D63A6-47A3-444A-3DAB-8B0AFF7A4E7C}"/>
                </a:ext>
              </a:extLst>
            </p:cNvPr>
            <p:cNvSpPr/>
            <p:nvPr/>
          </p:nvSpPr>
          <p:spPr>
            <a:xfrm>
              <a:off x="1264080" y="2006405"/>
              <a:ext cx="217152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 dirty="0"/>
                <a:t>Collision cascade</a:t>
              </a:r>
              <a:endParaRPr lang="en-US" sz="1400" b="0" strike="noStrike" spc="-1" dirty="0"/>
            </a:p>
            <a:p>
              <a:pPr algn="ctr">
                <a:lnSpc>
                  <a:spcPct val="100000"/>
                </a:lnSpc>
              </a:pPr>
              <a:r>
                <a:rPr lang="en-US" sz="1400" b="1" strike="noStrike" spc="-1" dirty="0"/>
                <a:t>Atomistic</a:t>
              </a:r>
              <a:endParaRPr lang="en-US" sz="1400" b="0" strike="noStrike" spc="-1" dirty="0"/>
            </a:p>
            <a:p>
              <a:pPr algn="ctr">
                <a:lnSpc>
                  <a:spcPct val="100000"/>
                </a:lnSpc>
              </a:pPr>
              <a:r>
                <a:rPr lang="en-US" sz="1400" b="1" strike="noStrike" spc="-1" dirty="0"/>
                <a:t>fs-</a:t>
              </a:r>
              <a:r>
                <a:rPr lang="en-US" sz="1400" b="1" strike="noStrike" spc="-1" dirty="0" err="1"/>
                <a:t>ps</a:t>
              </a:r>
              <a:r>
                <a:rPr lang="en-US" sz="1400" b="1" strike="noStrike" spc="-1" dirty="0"/>
                <a:t> / nm</a:t>
              </a:r>
              <a:r>
                <a:rPr lang="en-US" sz="1400" b="1" strike="noStrike" spc="-1" baseline="30000" dirty="0"/>
                <a:t>3</a:t>
              </a:r>
              <a:endParaRPr lang="en-US" sz="1400" b="0" strike="noStrike" spc="-1" dirty="0"/>
            </a:p>
          </p:txBody>
        </p:sp>
        <p:sp>
          <p:nvSpPr>
            <p:cNvPr id="15" name="CustomShape 6">
              <a:extLst>
                <a:ext uri="{FF2B5EF4-FFF2-40B4-BE49-F238E27FC236}">
                  <a16:creationId xmlns:a16="http://schemas.microsoft.com/office/drawing/2014/main" id="{9E9C9D30-5F5D-7EC4-A79E-6A820FAB439B}"/>
                </a:ext>
              </a:extLst>
            </p:cNvPr>
            <p:cNvSpPr/>
            <p:nvPr/>
          </p:nvSpPr>
          <p:spPr>
            <a:xfrm>
              <a:off x="2856180" y="4880285"/>
              <a:ext cx="359172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pPr algn="ctr">
                <a:lnSpc>
                  <a:spcPct val="100000"/>
                </a:lnSpc>
              </a:pPr>
              <a:r>
                <a:rPr lang="en-US" sz="1400" b="1" strike="noStrike" spc="-1" dirty="0"/>
                <a:t>Nucleation/Growth of defects</a:t>
              </a:r>
              <a:endParaRPr lang="en-US" sz="1400" b="0" strike="noStrike" spc="-1" dirty="0"/>
            </a:p>
            <a:p>
              <a:pPr algn="ctr">
                <a:lnSpc>
                  <a:spcPct val="100000"/>
                </a:lnSpc>
              </a:pPr>
              <a:r>
                <a:rPr lang="en-US" sz="1400" b="1" strike="noStrike" spc="-1" dirty="0"/>
                <a:t>Mesoscopic</a:t>
              </a:r>
              <a:endParaRPr lang="en-US" sz="1400" b="0" strike="noStrike" spc="-1" dirty="0"/>
            </a:p>
            <a:p>
              <a:pPr algn="ctr">
                <a:lnSpc>
                  <a:spcPct val="100000"/>
                </a:lnSpc>
              </a:pPr>
              <a:r>
                <a:rPr lang="en-US" sz="1400" b="1" strike="noStrike" spc="-1" dirty="0"/>
                <a:t>ns - year / nm</a:t>
              </a:r>
              <a:r>
                <a:rPr lang="en-US" sz="1400" b="1" strike="noStrike" spc="-1" baseline="30000" dirty="0"/>
                <a:t>3</a:t>
              </a:r>
              <a:r>
                <a:rPr lang="en-US" sz="1400" b="1" strike="noStrike" spc="-1" dirty="0"/>
                <a:t> - µm</a:t>
              </a:r>
              <a:r>
                <a:rPr lang="en-US" sz="1400" b="1" strike="noStrike" spc="-1" baseline="30000" dirty="0"/>
                <a:t>3</a:t>
              </a:r>
              <a:endParaRPr lang="en-US" sz="1400" b="0" strike="noStrike" spc="-1" dirty="0"/>
            </a:p>
          </p:txBody>
        </p:sp>
        <p:pic>
          <p:nvPicPr>
            <p:cNvPr id="16" name="40 Imagen">
              <a:extLst>
                <a:ext uri="{FF2B5EF4-FFF2-40B4-BE49-F238E27FC236}">
                  <a16:creationId xmlns:a16="http://schemas.microsoft.com/office/drawing/2014/main" id="{C80B8307-FA5B-B532-3264-E3C65FAAE387}"/>
                </a:ext>
              </a:extLst>
            </p:cNvPr>
            <p:cNvPicPr/>
            <p:nvPr/>
          </p:nvPicPr>
          <p:blipFill>
            <a:blip r:embed="rId3"/>
            <a:srcRect r="66380" b="10306"/>
            <a:stretch/>
          </p:blipFill>
          <p:spPr>
            <a:xfrm>
              <a:off x="1665300" y="2793726"/>
              <a:ext cx="1369080" cy="2739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6505420C-F0DD-4115-49EE-E849C2718395}"/>
                </a:ext>
              </a:extLst>
            </p:cNvPr>
            <p:cNvSpPr/>
            <p:nvPr/>
          </p:nvSpPr>
          <p:spPr>
            <a:xfrm>
              <a:off x="2872380" y="3187566"/>
              <a:ext cx="1231560" cy="73548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C78D01E2-5B80-B978-6B1C-86F5C07D079F}"/>
                </a:ext>
              </a:extLst>
            </p:cNvPr>
            <p:cNvSpPr/>
            <p:nvPr/>
          </p:nvSpPr>
          <p:spPr>
            <a:xfrm flipH="1">
              <a:off x="2856180" y="4053726"/>
              <a:ext cx="1247760" cy="1381680"/>
            </a:xfrm>
            <a:prstGeom prst="line">
              <a:avLst/>
            </a:prstGeom>
            <a:ln w="1908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sp>
          <p:nvSpPr>
            <p:cNvPr id="19" name="CustomShape 14">
              <a:extLst>
                <a:ext uri="{FF2B5EF4-FFF2-40B4-BE49-F238E27FC236}">
                  <a16:creationId xmlns:a16="http://schemas.microsoft.com/office/drawing/2014/main" id="{F51168CE-122F-6059-5A0E-AC5835B86C1D}"/>
                </a:ext>
              </a:extLst>
            </p:cNvPr>
            <p:cNvSpPr/>
            <p:nvPr/>
          </p:nvSpPr>
          <p:spPr>
            <a:xfrm>
              <a:off x="3960300" y="3923046"/>
              <a:ext cx="143640" cy="143640"/>
            </a:xfrm>
            <a:prstGeom prst="rect">
              <a:avLst/>
            </a:prstGeom>
            <a:noFill/>
            <a:ln w="1908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5004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5332C2E4-A19C-2700-C9C8-AD091ED2C8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Cementite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5332C2E4-A19C-2700-C9C8-AD091ED2C8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950230-3DFD-DA88-72B6-759D2550D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942"/>
            <a:ext cx="4778829" cy="2351157"/>
          </a:xfrm>
        </p:spPr>
        <p:txBody>
          <a:bodyPr>
            <a:normAutofit/>
          </a:bodyPr>
          <a:lstStyle/>
          <a:p>
            <a:r>
              <a:rPr lang="en-US" sz="2000" dirty="0"/>
              <a:t>Austenite has a higher saturation point of C atoms than ferrite</a:t>
            </a:r>
          </a:p>
          <a:p>
            <a:r>
              <a:rPr lang="en-US" sz="2000" dirty="0"/>
              <a:t>After cooling austenite to form ferrite, there is saturation of C in the lattice</a:t>
            </a:r>
          </a:p>
          <a:p>
            <a:r>
              <a:rPr lang="en-US" sz="2000" dirty="0"/>
              <a:t>Some of it forms cementite nanocrystals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84C3A7-A55A-C3F2-BB03-D5ECC311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99D715-5ED7-D792-7132-23ED2D7F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Imagen 9" descr="Tabla&#10;&#10;Descripción generada automáticamente">
            <a:extLst>
              <a:ext uri="{FF2B5EF4-FFF2-40B4-BE49-F238E27FC236}">
                <a16:creationId xmlns:a16="http://schemas.microsoft.com/office/drawing/2014/main" id="{313CDE65-04E2-D3D0-A9E4-91239F5435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3" b="62810"/>
          <a:stretch/>
        </p:blipFill>
        <p:spPr>
          <a:xfrm>
            <a:off x="364779" y="3955099"/>
            <a:ext cx="5081703" cy="1468840"/>
          </a:xfrm>
          <a:prstGeom prst="rect">
            <a:avLst/>
          </a:prstGeom>
        </p:spPr>
      </p:pic>
      <p:pic>
        <p:nvPicPr>
          <p:cNvPr id="8" name="Marcador de contenido 7" descr="Forma&#10;&#10;Descripción generada automáticamente con confianza baja">
            <a:extLst>
              <a:ext uri="{FF2B5EF4-FFF2-40B4-BE49-F238E27FC236}">
                <a16:creationId xmlns:a16="http://schemas.microsoft.com/office/drawing/2014/main" id="{A00EB276-30D9-4840-E318-6E107BA5D8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1603942"/>
            <a:ext cx="6239642" cy="4333626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977209-B60E-7E8A-C630-33697A0A1DAF}"/>
              </a:ext>
            </a:extLst>
          </p:cNvPr>
          <p:cNvSpPr txBox="1"/>
          <p:nvPr/>
        </p:nvSpPr>
        <p:spPr>
          <a:xfrm>
            <a:off x="457200" y="5470054"/>
            <a:ext cx="42872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 err="1"/>
              <a:t>Gaganidze</a:t>
            </a:r>
            <a:r>
              <a:rPr lang="en-GB" sz="1100" dirty="0"/>
              <a:t>, E., &amp; </a:t>
            </a:r>
            <a:r>
              <a:rPr lang="en-GB" sz="1100" dirty="0" err="1"/>
              <a:t>Aktaa</a:t>
            </a:r>
            <a:r>
              <a:rPr lang="en-GB" sz="1100" dirty="0"/>
              <a:t>, J. (2013). Assessment of neutron irradiation effects on RAFM steels</a:t>
            </a:r>
          </a:p>
        </p:txBody>
      </p:sp>
    </p:spTree>
    <p:extLst>
      <p:ext uri="{BB962C8B-B14F-4D97-AF65-F5344CB8AC3E}">
        <p14:creationId xmlns:p14="http://schemas.microsoft.com/office/powerpoint/2010/main" val="17691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55602-5617-3CED-633F-0218DF00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the ferrite/cementite interface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5087DDE-6E26-5931-09B5-A8FF7553E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63301"/>
                <a:ext cx="5257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Experimentally, different orientation relationships (ORs) have been observed</a:t>
                </a:r>
              </a:p>
              <a:p>
                <a:r>
                  <a:rPr lang="en-US" sz="2400" dirty="0"/>
                  <a:t>The likelihood of an interface to appear will be directly related to its interfacial energy density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4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We want to understand the arrangement and orientation of the ferrite – cementite (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) interface by studying 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4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5087DDE-6E26-5931-09B5-A8FF7553E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3301"/>
                <a:ext cx="5257800" cy="4351338"/>
              </a:xfrm>
              <a:blipFill>
                <a:blip r:embed="rId2"/>
                <a:stretch>
                  <a:fillRect l="-1624" t="-1823" r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59ED88-421A-5A69-1FC3-F7E7BD19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995B03-034C-DFA8-2942-CB4E5E5C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3D4762-F047-0B11-99AA-E3E1DE980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84" y="3127119"/>
            <a:ext cx="4900431" cy="2699244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075F114-5CF2-C7C6-935A-4DC9A9E6A3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67"/>
          <a:stretch/>
        </p:blipFill>
        <p:spPr>
          <a:xfrm>
            <a:off x="7585668" y="1862539"/>
            <a:ext cx="3286649" cy="113713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26F2CBA-4AA9-E4BA-8AE5-A2FEEAE1E43F}"/>
              </a:ext>
            </a:extLst>
          </p:cNvPr>
          <p:cNvCxnSpPr/>
          <p:nvPr/>
        </p:nvCxnSpPr>
        <p:spPr>
          <a:xfrm>
            <a:off x="5909187" y="2408903"/>
            <a:ext cx="14945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AFD6F-BF22-04BA-2C8F-44E1B3337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the ferrite/cementite interface</a:t>
            </a:r>
            <a:endParaRPr lang="es-ES" dirty="0"/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1A791042-B8C5-FB52-1796-E4C2C55750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We will study </a:t>
            </a:r>
            <a:r>
              <a:rPr lang="en-GB" sz="2000" u="sng" dirty="0"/>
              <a:t>three</a:t>
            </a:r>
            <a:r>
              <a:rPr lang="en-GB" sz="2000" dirty="0"/>
              <a:t> distinct interface planes under the same rotation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053723B-869A-9CC7-BF9A-4E96E66F2A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How does the chemistry of the termination layer influence the interface? </a:t>
            </a:r>
            <a:r>
              <a:rPr lang="en-GB" sz="2000" u="sng" dirty="0"/>
              <a:t>13 in total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45ED87-8602-86D1-CA9B-9FC56E12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226249-08F6-2345-0AEE-2658D64C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276843C-D284-5EBC-A742-1D8F92D7B8AC}"/>
              </a:ext>
            </a:extLst>
          </p:cNvPr>
          <p:cNvGrpSpPr/>
          <p:nvPr/>
        </p:nvGrpSpPr>
        <p:grpSpPr>
          <a:xfrm>
            <a:off x="1476114" y="2458490"/>
            <a:ext cx="3905771" cy="3592282"/>
            <a:chOff x="6519544" y="1284641"/>
            <a:chExt cx="4463657" cy="4017291"/>
          </a:xfrm>
        </p:grpSpPr>
        <p:pic>
          <p:nvPicPr>
            <p:cNvPr id="10" name="Marcador de contenido 9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7FAAE1B5-1C8A-F482-C60E-D73FFDA81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544" y="1284641"/>
              <a:ext cx="4463657" cy="4017291"/>
            </a:xfrm>
            <a:prstGeom prst="rect">
              <a:avLst/>
            </a:prstGeom>
          </p:spPr>
        </p:pic>
        <p:pic>
          <p:nvPicPr>
            <p:cNvPr id="12" name="Marcador de contenido 9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DA6EC674-D98D-1B5B-CEA5-D284F13DA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201" y="2610204"/>
              <a:ext cx="1813771" cy="16323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86B55A36-1F4A-4239-6FAE-2760A084E9A3}"/>
                    </a:ext>
                  </a:extLst>
                </p:cNvPr>
                <p:cNvSpPr txBox="1"/>
                <p:nvPr/>
              </p:nvSpPr>
              <p:spPr>
                <a:xfrm>
                  <a:off x="8569964" y="3289907"/>
                  <a:ext cx="32624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s-ES" sz="3200" dirty="0"/>
                </a:p>
              </p:txBody>
            </p:sp>
          </mc:Choice>
          <mc:Fallback xmlns="">
            <p:sp>
              <p:nvSpPr>
                <p:cNvPr id="17" name="CuadroTexto 16">
                  <a:extLst>
                    <a:ext uri="{FF2B5EF4-FFF2-40B4-BE49-F238E27FC236}">
                      <a16:creationId xmlns:a16="http://schemas.microsoft.com/office/drawing/2014/main" id="{86B55A36-1F4A-4239-6FAE-2760A084E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9964" y="3289907"/>
                  <a:ext cx="32624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2C59CB02-9585-4A26-1F4B-8E294259C29B}"/>
                    </a:ext>
                  </a:extLst>
                </p:cNvPr>
                <p:cNvSpPr txBox="1"/>
                <p:nvPr/>
              </p:nvSpPr>
              <p:spPr>
                <a:xfrm>
                  <a:off x="7112944" y="3289907"/>
                  <a:ext cx="3426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s-ES" sz="3200" dirty="0"/>
                </a:p>
              </p:txBody>
            </p:sp>
          </mc:Choice>
          <mc:Fallback xmlns=""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2C59CB02-9585-4A26-1F4B-8E294259C2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944" y="3289907"/>
                  <a:ext cx="342658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Marcador de contenido 7" descr="Gráfico, Gráfico de burbujas&#10;&#10;Descripción generada automáticamente">
            <a:extLst>
              <a:ext uri="{FF2B5EF4-FFF2-40B4-BE49-F238E27FC236}">
                <a16:creationId xmlns:a16="http://schemas.microsoft.com/office/drawing/2014/main" id="{F48EF80D-9729-54D0-419D-1C98A797E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07" y="2968549"/>
            <a:ext cx="6040586" cy="2810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22D092-0748-9005-D58F-B1176A914A8F}"/>
              </a:ext>
            </a:extLst>
          </p:cNvPr>
          <p:cNvSpPr txBox="1"/>
          <p:nvPr/>
        </p:nvSpPr>
        <p:spPr>
          <a:xfrm>
            <a:off x="6172200" y="5781616"/>
            <a:ext cx="142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6 terms.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9C96C-58C0-A70B-2FB8-31D6B50883BF}"/>
              </a:ext>
            </a:extLst>
          </p:cNvPr>
          <p:cNvSpPr txBox="1"/>
          <p:nvPr/>
        </p:nvSpPr>
        <p:spPr>
          <a:xfrm>
            <a:off x="8049985" y="5775892"/>
            <a:ext cx="142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3 terms.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4C114-C81D-5D59-85AD-A8F899B0585C}"/>
              </a:ext>
            </a:extLst>
          </p:cNvPr>
          <p:cNvSpPr txBox="1"/>
          <p:nvPr/>
        </p:nvSpPr>
        <p:spPr>
          <a:xfrm>
            <a:off x="9717728" y="5775892"/>
            <a:ext cx="142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4 terms.</a:t>
            </a:r>
          </a:p>
        </p:txBody>
      </p:sp>
    </p:spTree>
    <p:extLst>
      <p:ext uri="{BB962C8B-B14F-4D97-AF65-F5344CB8AC3E}">
        <p14:creationId xmlns:p14="http://schemas.microsoft.com/office/powerpoint/2010/main" val="24866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C5B09-70C5-F803-C490-B7E15122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Interface characterization: mismatch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993829-90A8-30B9-BF51-F9C8E506F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6549B3-F4EF-8EEC-E872-CD091802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5">
                <a:extLst>
                  <a:ext uri="{FF2B5EF4-FFF2-40B4-BE49-F238E27FC236}">
                    <a16:creationId xmlns:a16="http://schemas.microsoft.com/office/drawing/2014/main" id="{03DAA064-4891-4F48-2C12-239BD1A0D6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7776832"/>
                  </p:ext>
                </p:extLst>
              </p:nvPr>
            </p:nvGraphicFramePr>
            <p:xfrm>
              <a:off x="838204" y="1690688"/>
              <a:ext cx="974689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9430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2595822">
                      <a:extLst>
                        <a:ext uri="{9D8B030D-6E8A-4147-A177-3AD203B41FA5}">
                          <a16:colId xmlns:a16="http://schemas.microsoft.com/office/drawing/2014/main" val="1722943831"/>
                        </a:ext>
                      </a:extLst>
                    </a:gridCol>
                    <a:gridCol w="2595822">
                      <a:extLst>
                        <a:ext uri="{9D8B030D-6E8A-4147-A177-3AD203B41FA5}">
                          <a16:colId xmlns:a16="http://schemas.microsoft.com/office/drawing/2014/main" val="647770539"/>
                        </a:ext>
                      </a:extLst>
                    </a:gridCol>
                    <a:gridCol w="2595822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GB" dirty="0"/>
                                  <m:t>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GB" dirty="0"/>
                                  <m:t>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11.2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5">
                <a:extLst>
                  <a:ext uri="{FF2B5EF4-FFF2-40B4-BE49-F238E27FC236}">
                    <a16:creationId xmlns:a16="http://schemas.microsoft.com/office/drawing/2014/main" id="{03DAA064-4891-4F48-2C12-239BD1A0D6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7776832"/>
                  </p:ext>
                </p:extLst>
              </p:nvPr>
            </p:nvGraphicFramePr>
            <p:xfrm>
              <a:off x="838204" y="1690688"/>
              <a:ext cx="974689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9430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2595822">
                      <a:extLst>
                        <a:ext uri="{9D8B030D-6E8A-4147-A177-3AD203B41FA5}">
                          <a16:colId xmlns:a16="http://schemas.microsoft.com/office/drawing/2014/main" val="1722943831"/>
                        </a:ext>
                      </a:extLst>
                    </a:gridCol>
                    <a:gridCol w="2595822">
                      <a:extLst>
                        <a:ext uri="{9D8B030D-6E8A-4147-A177-3AD203B41FA5}">
                          <a16:colId xmlns:a16="http://schemas.microsoft.com/office/drawing/2014/main" val="647770539"/>
                        </a:ext>
                      </a:extLst>
                    </a:gridCol>
                    <a:gridCol w="2595822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822" t="-1613" r="-200939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5822" t="-1613" r="-100939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5822" t="-1613" r="-939" b="-1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2.8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11.2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Content Placeholder 5">
                <a:extLst>
                  <a:ext uri="{FF2B5EF4-FFF2-40B4-BE49-F238E27FC236}">
                    <a16:creationId xmlns:a16="http://schemas.microsoft.com/office/drawing/2014/main" id="{92631EA8-16D7-34E2-43EC-5E0E86328E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12798408"/>
                  </p:ext>
                </p:extLst>
              </p:nvPr>
            </p:nvGraphicFramePr>
            <p:xfrm>
              <a:off x="838200" y="3187138"/>
              <a:ext cx="9274631" cy="11086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7243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2115796">
                      <a:extLst>
                        <a:ext uri="{9D8B030D-6E8A-4147-A177-3AD203B41FA5}">
                          <a16:colId xmlns:a16="http://schemas.microsoft.com/office/drawing/2014/main" val="1722943831"/>
                        </a:ext>
                      </a:extLst>
                    </a:gridCol>
                    <a:gridCol w="2115796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2115796">
                      <a:extLst>
                        <a:ext uri="{9D8B030D-6E8A-4147-A177-3AD203B41FA5}">
                          <a16:colId xmlns:a16="http://schemas.microsoft.com/office/drawing/2014/main" val="3617153598"/>
                        </a:ext>
                      </a:extLst>
                    </a:gridCol>
                  </a:tblGrid>
                  <a:tr h="369543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369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 / 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10/9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34272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369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0.71</a:t>
                          </a: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Content Placeholder 5">
                <a:extLst>
                  <a:ext uri="{FF2B5EF4-FFF2-40B4-BE49-F238E27FC236}">
                    <a16:creationId xmlns:a16="http://schemas.microsoft.com/office/drawing/2014/main" id="{92631EA8-16D7-34E2-43EC-5E0E86328E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12798408"/>
                  </p:ext>
                </p:extLst>
              </p:nvPr>
            </p:nvGraphicFramePr>
            <p:xfrm>
              <a:off x="838200" y="3187138"/>
              <a:ext cx="9274631" cy="11086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7243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2115796">
                      <a:extLst>
                        <a:ext uri="{9D8B030D-6E8A-4147-A177-3AD203B41FA5}">
                          <a16:colId xmlns:a16="http://schemas.microsoft.com/office/drawing/2014/main" val="1722943831"/>
                        </a:ext>
                      </a:extLst>
                    </a:gridCol>
                    <a:gridCol w="2115796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  <a:gridCol w="2115796">
                      <a:extLst>
                        <a:ext uri="{9D8B030D-6E8A-4147-A177-3AD203B41FA5}">
                          <a16:colId xmlns:a16="http://schemas.microsoft.com/office/drawing/2014/main" val="3617153598"/>
                        </a:ext>
                      </a:extLst>
                    </a:gridCol>
                  </a:tblGrid>
                  <a:tr h="369543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8218" t="-4918" r="-200862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8905" t="-4918" r="-101441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N atoms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369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 / 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10/9</a:t>
                          </a:r>
                        </a:p>
                      </a:txBody>
                      <a:tcPr marL="9525" marR="9525" marT="9525" marB="0" anchor="ctr"/>
                    </a:tc>
                    <a:tc rowSpan="2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2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34272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3695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0.71</a:t>
                          </a:r>
                        </a:p>
                      </a:txBody>
                      <a:tcPr marL="9525" marR="9525" marT="9525" marB="0"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5">
                <a:extLst>
                  <a:ext uri="{FF2B5EF4-FFF2-40B4-BE49-F238E27FC236}">
                    <a16:creationId xmlns:a16="http://schemas.microsoft.com/office/drawing/2014/main" id="{3F69E3B5-5149-BA1F-2369-F4682A7708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73554630"/>
                  </p:ext>
                </p:extLst>
              </p:nvPr>
            </p:nvGraphicFramePr>
            <p:xfrm>
              <a:off x="838200" y="3190147"/>
              <a:ext cx="715107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7011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631355">
                      <a:extLst>
                        <a:ext uri="{9D8B030D-6E8A-4147-A177-3AD203B41FA5}">
                          <a16:colId xmlns:a16="http://schemas.microsoft.com/office/drawing/2014/main" val="1722943831"/>
                        </a:ext>
                      </a:extLst>
                    </a:gridCol>
                    <a:gridCol w="1631355">
                      <a:extLst>
                        <a:ext uri="{9D8B030D-6E8A-4147-A177-3AD203B41FA5}">
                          <a16:colId xmlns:a16="http://schemas.microsoft.com/office/drawing/2014/main" val="3522845971"/>
                        </a:ext>
                      </a:extLst>
                    </a:gridCol>
                    <a:gridCol w="1631355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𝐅𝐞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s-ES" b="1" i="0" smtClean="0">
                                        <a:latin typeface="Cambria Math" panose="02040503050406030204" pitchFamily="18" charset="0"/>
                                      </a:rPr>
                                      <m:t>𝐂𝐞𝐦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10/9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21/22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 / 32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0.05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Content Placeholder 5">
                <a:extLst>
                  <a:ext uri="{FF2B5EF4-FFF2-40B4-BE49-F238E27FC236}">
                    <a16:creationId xmlns:a16="http://schemas.microsoft.com/office/drawing/2014/main" id="{3F69E3B5-5149-BA1F-2369-F4682A7708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73554630"/>
                  </p:ext>
                </p:extLst>
              </p:nvPr>
            </p:nvGraphicFramePr>
            <p:xfrm>
              <a:off x="838200" y="3190147"/>
              <a:ext cx="7151076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57011">
                      <a:extLst>
                        <a:ext uri="{9D8B030D-6E8A-4147-A177-3AD203B41FA5}">
                          <a16:colId xmlns:a16="http://schemas.microsoft.com/office/drawing/2014/main" val="1045927324"/>
                        </a:ext>
                      </a:extLst>
                    </a:gridCol>
                    <a:gridCol w="1631355">
                      <a:extLst>
                        <a:ext uri="{9D8B030D-6E8A-4147-A177-3AD203B41FA5}">
                          <a16:colId xmlns:a16="http://schemas.microsoft.com/office/drawing/2014/main" val="1722943831"/>
                        </a:ext>
                      </a:extLst>
                    </a:gridCol>
                    <a:gridCol w="1631355">
                      <a:extLst>
                        <a:ext uri="{9D8B030D-6E8A-4147-A177-3AD203B41FA5}">
                          <a16:colId xmlns:a16="http://schemas.microsoft.com/office/drawing/2014/main" val="3522845971"/>
                        </a:ext>
                      </a:extLst>
                    </a:gridCol>
                    <a:gridCol w="1631355">
                      <a:extLst>
                        <a:ext uri="{9D8B030D-6E8A-4147-A177-3AD203B41FA5}">
                          <a16:colId xmlns:a16="http://schemas.microsoft.com/office/drawing/2014/main" val="19735231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39326" t="-1639" r="-202247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8433" t="-1639" r="-101493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8433" t="-1639" r="-1493" b="-2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73353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Number of UC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10/9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21/22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33 / 32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905969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Mismatch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0.71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s-ES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0.05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727667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Down 6">
            <a:extLst>
              <a:ext uri="{FF2B5EF4-FFF2-40B4-BE49-F238E27FC236}">
                <a16:creationId xmlns:a16="http://schemas.microsoft.com/office/drawing/2014/main" id="{9C3AD0BD-4DDE-4644-4AB7-9BDA64D095D5}"/>
              </a:ext>
            </a:extLst>
          </p:cNvPr>
          <p:cNvSpPr/>
          <p:nvPr/>
        </p:nvSpPr>
        <p:spPr>
          <a:xfrm>
            <a:off x="4498256" y="2613760"/>
            <a:ext cx="298102" cy="4612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497E4C2-A805-DD8A-4555-D9038C829E20}"/>
              </a:ext>
            </a:extLst>
          </p:cNvPr>
          <p:cNvSpPr txBox="1"/>
          <p:nvPr/>
        </p:nvSpPr>
        <p:spPr>
          <a:xfrm>
            <a:off x="4873450" y="249431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Find common multiples of the lattice constants of both materials that minimizes strain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418592-1624-6F23-2975-43A0C2B89BFA}"/>
              </a:ext>
            </a:extLst>
          </p:cNvPr>
          <p:cNvSpPr txBox="1"/>
          <p:nvPr/>
        </p:nvSpPr>
        <p:spPr>
          <a:xfrm>
            <a:off x="3642851" y="5077488"/>
            <a:ext cx="490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What technique should we use?</a:t>
            </a:r>
          </a:p>
        </p:txBody>
      </p:sp>
    </p:spTree>
    <p:extLst>
      <p:ext uri="{BB962C8B-B14F-4D97-AF65-F5344CB8AC3E}">
        <p14:creationId xmlns:p14="http://schemas.microsoft.com/office/powerpoint/2010/main" val="26712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4A2865F-F456-C121-CB7C-70B1C4B0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Multiscale problem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915831-4821-3C19-BCA8-C4EBD94613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big is my system?</a:t>
            </a:r>
          </a:p>
          <a:p>
            <a:r>
              <a:rPr lang="en-US" dirty="0"/>
              <a:t>What timescales am I interested in?</a:t>
            </a:r>
          </a:p>
          <a:p>
            <a:r>
              <a:rPr lang="en-US" dirty="0"/>
              <a:t>Do I have reliable potentials to study my system using less accurate, more efficient methods?</a:t>
            </a:r>
          </a:p>
          <a:p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DAF33-EE3E-174C-FA8A-96A97C8E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4D6134-5E54-2929-0838-2C7F223E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FC9D111-0F73-A22E-0782-7D09B3EC0A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64417"/>
            <a:ext cx="5181600" cy="367375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177E7AF-AB2F-1D8D-F5C6-2B7CDA182C9A}"/>
              </a:ext>
            </a:extLst>
          </p:cNvPr>
          <p:cNvSpPr txBox="1"/>
          <p:nvPr/>
        </p:nvSpPr>
        <p:spPr>
          <a:xfrm>
            <a:off x="6368845" y="5996596"/>
            <a:ext cx="4984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Lin, K., &amp; Wang, Z. (2023). </a:t>
            </a:r>
            <a:r>
              <a:rPr lang="en-GB" sz="1400" i="1" dirty="0"/>
              <a:t>Communications Materials</a:t>
            </a:r>
            <a:r>
              <a:rPr lang="en-GB" sz="1400" dirty="0"/>
              <a:t>, </a:t>
            </a:r>
            <a:r>
              <a:rPr lang="en-GB" sz="1400" i="1" dirty="0"/>
              <a:t>4</a:t>
            </a:r>
            <a:r>
              <a:rPr lang="en-GB" sz="1400" dirty="0"/>
              <a:t>(1), 66.</a:t>
            </a:r>
          </a:p>
        </p:txBody>
      </p:sp>
    </p:spTree>
    <p:extLst>
      <p:ext uri="{BB962C8B-B14F-4D97-AF65-F5344CB8AC3E}">
        <p14:creationId xmlns:p14="http://schemas.microsoft.com/office/powerpoint/2010/main" val="108027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2021C9B7-77D9-5877-8505-B4F82D5F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DFT vs. MD</a:t>
            </a:r>
            <a:endParaRPr lang="en-GB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9E55A93-80F2-C934-93C8-D64DBCA1D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Density Functional Theory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B95184A6-1CA6-2AA6-DEE9-EC0DCC638E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Full quantum description of the system</a:t>
            </a:r>
          </a:p>
          <a:p>
            <a:pPr>
              <a:lnSpc>
                <a:spcPct val="120000"/>
              </a:lnSpc>
            </a:pPr>
            <a:r>
              <a:rPr lang="en-US" dirty="0"/>
              <a:t>High accuracy </a:t>
            </a:r>
          </a:p>
          <a:p>
            <a:pPr>
              <a:lnSpc>
                <a:spcPct val="120000"/>
              </a:lnSpc>
            </a:pPr>
            <a:r>
              <a:rPr lang="en-US" i="1" dirty="0"/>
              <a:t>Ab initio </a:t>
            </a:r>
            <a:r>
              <a:rPr lang="en-US" dirty="0"/>
              <a:t>theory, meaning that it computes properties from only theory</a:t>
            </a:r>
          </a:p>
          <a:p>
            <a:pPr>
              <a:lnSpc>
                <a:spcPct val="120000"/>
              </a:lnSpc>
            </a:pPr>
            <a:r>
              <a:rPr lang="en-US" dirty="0"/>
              <a:t>Computationally expensive</a:t>
            </a:r>
          </a:p>
          <a:p>
            <a:pPr>
              <a:lnSpc>
                <a:spcPct val="120000"/>
              </a:lnSpc>
            </a:pPr>
            <a:r>
              <a:rPr lang="en-US" dirty="0"/>
              <a:t>Limit ~ 10² atoms</a:t>
            </a:r>
          </a:p>
          <a:p>
            <a:pPr>
              <a:lnSpc>
                <a:spcPct val="120000"/>
              </a:lnSpc>
            </a:pPr>
            <a:r>
              <a:rPr lang="en-US" dirty="0"/>
              <a:t>Applications: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800" dirty="0"/>
              <a:t>Defect formation energies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800" dirty="0"/>
              <a:t>Structural relaxation</a:t>
            </a:r>
          </a:p>
          <a:p>
            <a:endParaRPr lang="en-US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33EA729-B913-8533-2DEB-AA3A836F3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Molecular Dynamics</a:t>
            </a:r>
            <a:endParaRPr lang="en-GB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1B2485E7-B708-48ED-0E28-E618BAB1F5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/>
              <a:t>The system’s description relies on the quality of the potential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Classical mechanics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Lower accuracy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Computationally cheap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Limit ~ 10</a:t>
            </a:r>
            <a:r>
              <a:rPr lang="en-US" sz="2900" baseline="30000" dirty="0"/>
              <a:t>6</a:t>
            </a:r>
            <a:r>
              <a:rPr lang="en-US" sz="2900" dirty="0"/>
              <a:t> atoms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Applications: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900" dirty="0"/>
              <a:t>Cascades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900" dirty="0"/>
              <a:t>Defect evolution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900" dirty="0"/>
              <a:t>Dislocations</a:t>
            </a:r>
          </a:p>
          <a:p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B1871-CD60-7912-D7C5-D45861DB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Canca. Ab initio study of cemente/ferrite interfaces under irradiation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60534-1729-CDF9-95B8-549D44EC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58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1504</Words>
  <Application>Microsoft Office PowerPoint</Application>
  <PresentationFormat>Panorámica</PresentationFormat>
  <Paragraphs>318</Paragraphs>
  <Slides>21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Aptos</vt:lpstr>
      <vt:lpstr>Aptos Display</vt:lpstr>
      <vt:lpstr>Arial</vt:lpstr>
      <vt:lpstr>Cambria Math</vt:lpstr>
      <vt:lpstr>Courier New</vt:lpstr>
      <vt:lpstr>NimbusRomNo9L-Regu</vt:lpstr>
      <vt:lpstr>NimbusRomNo9L-ReguItal</vt:lpstr>
      <vt:lpstr>Wingdings</vt:lpstr>
      <vt:lpstr>Tema de Office</vt:lpstr>
      <vt:lpstr>Ab initio study of cementite – ferrite interfaces under irradiation </vt:lpstr>
      <vt:lpstr>Presentación de PowerPoint</vt:lpstr>
      <vt:lpstr>Irradiation damage characterization: locating carbon in steels</vt:lpstr>
      <vt:lpstr>Cementite (Fe_3 C)</vt:lpstr>
      <vt:lpstr>Modelling the ferrite/cementite interface</vt:lpstr>
      <vt:lpstr>Modelling the ferrite/cementite interface</vt:lpstr>
      <vt:lpstr>Interface characterization: mismatch</vt:lpstr>
      <vt:lpstr>Multiscale problem</vt:lpstr>
      <vt:lpstr>DFT vs. MD</vt:lpstr>
      <vt:lpstr>Interface characterization: mismatch</vt:lpstr>
      <vt:lpstr>Interfaces using MD</vt:lpstr>
      <vt:lpstr>Big interfaces using MD</vt:lpstr>
      <vt:lpstr>Adapting these systems to DFT: Strain and relative position</vt:lpstr>
      <vt:lpstr>Small interfaces using MD: relative position</vt:lpstr>
      <vt:lpstr>Adapting the interfaces to DFT using MD</vt:lpstr>
      <vt:lpstr>DFT results</vt:lpstr>
      <vt:lpstr>Verifying our results Magnetism</vt:lpstr>
      <vt:lpstr>Verifying our results Bond Order</vt:lpstr>
      <vt:lpstr>Conclusions</vt:lpstr>
      <vt:lpstr>Next steps</vt:lpstr>
      <vt:lpstr>Ab initio study of cementite – ferrite interfaces under irradiation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 initio study of cementite – ferrite interfaces under irradiation </dc:title>
  <dc:creator>PABLO CANCA LÓPEZ</dc:creator>
  <cp:lastModifiedBy>Pablo Canca</cp:lastModifiedBy>
  <cp:revision>61</cp:revision>
  <dcterms:created xsi:type="dcterms:W3CDTF">2024-05-08T08:19:50Z</dcterms:created>
  <dcterms:modified xsi:type="dcterms:W3CDTF">2024-09-17T08:16:13Z</dcterms:modified>
</cp:coreProperties>
</file>