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2" r:id="rId4"/>
  </p:sldMasterIdLst>
  <p:notesMasterIdLst>
    <p:notesMasterId r:id="rId26"/>
  </p:notesMasterIdLst>
  <p:handoutMasterIdLst>
    <p:handoutMasterId r:id="rId27"/>
  </p:handoutMasterIdLst>
  <p:sldIdLst>
    <p:sldId id="275" r:id="rId5"/>
    <p:sldId id="385" r:id="rId6"/>
    <p:sldId id="417" r:id="rId7"/>
    <p:sldId id="420" r:id="rId8"/>
    <p:sldId id="418" r:id="rId9"/>
    <p:sldId id="431" r:id="rId10"/>
    <p:sldId id="421" r:id="rId11"/>
    <p:sldId id="432" r:id="rId12"/>
    <p:sldId id="445" r:id="rId13"/>
    <p:sldId id="446" r:id="rId14"/>
    <p:sldId id="439" r:id="rId15"/>
    <p:sldId id="425" r:id="rId16"/>
    <p:sldId id="426" r:id="rId17"/>
    <p:sldId id="427" r:id="rId18"/>
    <p:sldId id="433" r:id="rId19"/>
    <p:sldId id="444" r:id="rId20"/>
    <p:sldId id="443" r:id="rId21"/>
    <p:sldId id="449" r:id="rId22"/>
    <p:sldId id="450" r:id="rId23"/>
    <p:sldId id="430" r:id="rId24"/>
    <p:sldId id="434" r:id="rId25"/>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314E50-5C8E-B78A-1FCC-3CDFA673B0AC}" name="Manuel Vazquez" initials="MV" userId="S::manuel.vazquez@ifmif-dones.es::c916acaa-0184-4aac-9509-ed9f19807a06" providerId="AD"/>
  <p188:author id="{80A620A2-0AE7-2F7A-78A7-761C466A60DD}" name="Claudio Torregrosa" initials="CT" userId="S::claudio.torregrosa@ifmif-dones.es::aa76c545-f0f6-4a5b-9afb-8767c9fdc5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Ángela García Sanz" initials="ÁG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80C4"/>
    <a:srgbClr val="FF3300"/>
    <a:srgbClr val="6666FF"/>
    <a:srgbClr val="C4C3BA"/>
    <a:srgbClr val="C7C4BC"/>
    <a:srgbClr val="B88C00"/>
    <a:srgbClr val="C00000"/>
    <a:srgbClr val="003399"/>
    <a:srgbClr val="E3E3E3"/>
    <a:srgbClr val="BEDB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77A43-1D7C-45B1-9C2E-3029BC25EDBE}" v="98" dt="2024-09-16T15:07:04.46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522"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23852392351792"/>
          <c:y val="6.3536372528006715E-2"/>
          <c:w val="0.84543446273761236"/>
          <c:h val="0.75891867585183159"/>
        </c:manualLayout>
      </c:layout>
      <c:scatterChart>
        <c:scatterStyle val="lineMarker"/>
        <c:varyColors val="0"/>
        <c:ser>
          <c:idx val="1"/>
          <c:order val="0"/>
          <c:tx>
            <c:v>Experimental [Aiello]</c:v>
          </c:tx>
          <c:spPr>
            <a:ln w="25400" cap="rnd">
              <a:noFill/>
              <a:round/>
            </a:ln>
            <a:effectLst/>
          </c:spPr>
          <c:marker>
            <c:symbol val="x"/>
            <c:size val="5"/>
            <c:spPr>
              <a:noFill/>
              <a:ln w="9525">
                <a:solidFill>
                  <a:srgbClr val="FF0000"/>
                </a:solidFill>
              </a:ln>
              <a:effectLst/>
            </c:spPr>
          </c:marker>
          <c:xVal>
            <c:numRef>
              <c:f>'Stress-strain - Graphs'!$A$136:$A$144</c:f>
              <c:numCache>
                <c:formatCode>General</c:formatCode>
                <c:ptCount val="9"/>
                <c:pt idx="0">
                  <c:v>300</c:v>
                </c:pt>
                <c:pt idx="1">
                  <c:v>350</c:v>
                </c:pt>
                <c:pt idx="2">
                  <c:v>400</c:v>
                </c:pt>
                <c:pt idx="3">
                  <c:v>450</c:v>
                </c:pt>
                <c:pt idx="4">
                  <c:v>500</c:v>
                </c:pt>
                <c:pt idx="5">
                  <c:v>550</c:v>
                </c:pt>
                <c:pt idx="6">
                  <c:v>600</c:v>
                </c:pt>
                <c:pt idx="7">
                  <c:v>650</c:v>
                </c:pt>
                <c:pt idx="8">
                  <c:v>700</c:v>
                </c:pt>
              </c:numCache>
            </c:numRef>
          </c:xVal>
          <c:yVal>
            <c:numRef>
              <c:f>'Stress-strain - Graphs'!$D$136:$D$144</c:f>
              <c:numCache>
                <c:formatCode>General</c:formatCode>
                <c:ptCount val="9"/>
                <c:pt idx="0">
                  <c:v>0.15494846373387799</c:v>
                </c:pt>
                <c:pt idx="1">
                  <c:v>0.150309270687875</c:v>
                </c:pt>
                <c:pt idx="2">
                  <c:v>0.14567012188449499</c:v>
                </c:pt>
                <c:pt idx="3">
                  <c:v>0.14195874090211899</c:v>
                </c:pt>
                <c:pt idx="4">
                  <c:v>0.13731959209873901</c:v>
                </c:pt>
                <c:pt idx="5">
                  <c:v>0.15773194416738101</c:v>
                </c:pt>
                <c:pt idx="6">
                  <c:v>0.173505147432644</c:v>
                </c:pt>
                <c:pt idx="7">
                  <c:v>0.19484535580753701</c:v>
                </c:pt>
                <c:pt idx="8">
                  <c:v>0.21525770787618001</c:v>
                </c:pt>
              </c:numCache>
            </c:numRef>
          </c:yVal>
          <c:smooth val="0"/>
          <c:extLst>
            <c:ext xmlns:c16="http://schemas.microsoft.com/office/drawing/2014/chart" uri="{C3380CC4-5D6E-409C-BE32-E72D297353CC}">
              <c16:uniqueId val="{00000001-DFA3-448A-BA48-3566E31BA2C0}"/>
            </c:ext>
          </c:extLst>
        </c:ser>
        <c:dLbls>
          <c:showLegendKey val="0"/>
          <c:showVal val="0"/>
          <c:showCatName val="0"/>
          <c:showSerName val="0"/>
          <c:showPercent val="0"/>
          <c:showBubbleSize val="0"/>
        </c:dLbls>
        <c:axId val="834136000"/>
        <c:axId val="831444368"/>
      </c:scatterChart>
      <c:valAx>
        <c:axId val="834136000"/>
        <c:scaling>
          <c:orientation val="minMax"/>
          <c:max val="750"/>
          <c:min val="2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dirty="0"/>
                  <a:t>Temperature (</a:t>
                </a:r>
                <a:r>
                  <a:rPr lang="en-US" sz="1100" b="1" baseline="30000" dirty="0"/>
                  <a:t>o</a:t>
                </a:r>
                <a:r>
                  <a:rPr lang="en-US" sz="1100" b="1" dirty="0"/>
                  <a:t>C)</a:t>
                </a:r>
              </a:p>
            </c:rich>
          </c:tx>
          <c:layout>
            <c:manualLayout>
              <c:xMode val="edge"/>
              <c:yMode val="edge"/>
              <c:x val="0.42529666746202177"/>
              <c:y val="0.8968754335844710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31444368"/>
        <c:crosses val="autoZero"/>
        <c:crossBetween val="midCat"/>
        <c:majorUnit val="50"/>
      </c:valAx>
      <c:valAx>
        <c:axId val="831444368"/>
        <c:scaling>
          <c:orientation val="minMax"/>
          <c:max val="0.23"/>
          <c:min val="0.1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l-GR" sz="1100" b="1"/>
                  <a:t>ε</a:t>
                </a:r>
                <a:r>
                  <a:rPr lang="es-ES" sz="1100" b="1" baseline="-25000"/>
                  <a:t>tot </a:t>
                </a:r>
                <a:r>
                  <a:rPr lang="es-ES" sz="1100" b="1"/>
                  <a:t>(m/m)</a:t>
                </a:r>
                <a:endParaRPr lang="en-US" sz="1100" b="1"/>
              </a:p>
            </c:rich>
          </c:tx>
          <c:layout>
            <c:manualLayout>
              <c:xMode val="edge"/>
              <c:yMode val="edge"/>
              <c:x val="1.371424994041181E-2"/>
              <c:y val="0.3813502450387072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34136000"/>
        <c:crosses val="autoZero"/>
        <c:crossBetween val="midCat"/>
        <c:maj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Arial" panose="020B0604020202020204" pitchFamily="34" charset="0"/>
                <a:cs typeface="+mn-cs"/>
              </a:defRPr>
            </a:lvl1pPr>
          </a:lstStyle>
          <a:p>
            <a:pPr>
              <a:defRPr/>
            </a:pPr>
            <a:endParaRPr lang="en-GB"/>
          </a:p>
        </p:txBody>
      </p:sp>
      <p:sp>
        <p:nvSpPr>
          <p:cNvPr id="3" name="Date Placeholder 2"/>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Arial" panose="020B0604020202020204" pitchFamily="34" charset="0"/>
                <a:cs typeface="+mn-cs"/>
              </a:defRPr>
            </a:lvl1pPr>
          </a:lstStyle>
          <a:p>
            <a:pPr>
              <a:defRPr/>
            </a:pPr>
            <a:fld id="{A04946DF-4975-4919-9F53-A6393498ED6F}" type="datetimeFigureOut">
              <a:rPr lang="en-GB"/>
              <a:pPr>
                <a:defRPr/>
              </a:pPr>
              <a:t>18/09/2024</a:t>
            </a:fld>
            <a:endParaRPr lang="en-GB"/>
          </a:p>
        </p:txBody>
      </p:sp>
      <p:sp>
        <p:nvSpPr>
          <p:cNvPr id="4" name="Footer Placeholder 3"/>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Arial" panose="020B0604020202020204" pitchFamily="34" charset="0"/>
                <a:cs typeface="+mn-cs"/>
              </a:defRPr>
            </a:lvl1pPr>
          </a:lstStyle>
          <a:p>
            <a:pPr>
              <a:defRPr/>
            </a:pPr>
            <a:endParaRPr lang="en-GB"/>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Arial" panose="020B0604020202020204" pitchFamily="34" charset="0"/>
                <a:cs typeface="+mn-cs"/>
              </a:defRPr>
            </a:lvl1pPr>
          </a:lstStyle>
          <a:p>
            <a:pPr>
              <a:defRPr/>
            </a:pPr>
            <a:fld id="{991D4E74-62C5-4E1F-A9B8-8508045D6FCD}" type="slidenum">
              <a:rPr lang="en-GB"/>
              <a:pPr>
                <a:defRPr/>
              </a:pPr>
              <a:t>‹#›</a:t>
            </a:fld>
            <a:endParaRPr lang="en-GB"/>
          </a:p>
        </p:txBody>
      </p:sp>
    </p:spTree>
    <p:extLst>
      <p:ext uri="{BB962C8B-B14F-4D97-AF65-F5344CB8AC3E}">
        <p14:creationId xmlns:p14="http://schemas.microsoft.com/office/powerpoint/2010/main" val="4062530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Arial" panose="020B0604020202020204" pitchFamily="34" charset="0"/>
                <a:cs typeface="+mn-cs"/>
              </a:defRPr>
            </a:lvl1pPr>
          </a:lstStyle>
          <a:p>
            <a:pPr>
              <a:defRPr/>
            </a:pPr>
            <a:endParaRPr lang="en-GB"/>
          </a:p>
        </p:txBody>
      </p:sp>
      <p:sp>
        <p:nvSpPr>
          <p:cNvPr id="3" name="Date Placeholder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Arial" panose="020B0604020202020204" pitchFamily="34" charset="0"/>
                <a:cs typeface="+mn-cs"/>
              </a:defRPr>
            </a:lvl1pPr>
          </a:lstStyle>
          <a:p>
            <a:pPr>
              <a:defRPr/>
            </a:pPr>
            <a:fld id="{23D93AC8-4DA6-4744-A836-F665BECFF98E}" type="datetimeFigureOut">
              <a:rPr lang="en-GB"/>
              <a:pPr>
                <a:defRPr/>
              </a:pPr>
              <a:t>18/09/2024</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GB"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Arial" panose="020B0604020202020204" pitchFamily="34" charset="0"/>
                <a:cs typeface="+mn-cs"/>
              </a:defRPr>
            </a:lvl1pPr>
          </a:lstStyle>
          <a:p>
            <a:pPr>
              <a:defRPr/>
            </a:pPr>
            <a:endParaRPr lang="en-GB"/>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Arial" panose="020B0604020202020204" pitchFamily="34" charset="0"/>
                <a:cs typeface="+mn-cs"/>
              </a:defRPr>
            </a:lvl1pPr>
          </a:lstStyle>
          <a:p>
            <a:pPr>
              <a:defRPr/>
            </a:pPr>
            <a:fld id="{67F0E5B5-8C1E-427C-8B43-5C98F1169A8C}" type="slidenum">
              <a:rPr lang="en-GB"/>
              <a:pPr>
                <a:defRPr/>
              </a:pPr>
              <a:t>‹#›</a:t>
            </a:fld>
            <a:endParaRPr lang="en-GB"/>
          </a:p>
        </p:txBody>
      </p:sp>
    </p:spTree>
    <p:extLst>
      <p:ext uri="{BB962C8B-B14F-4D97-AF65-F5344CB8AC3E}">
        <p14:creationId xmlns:p14="http://schemas.microsoft.com/office/powerpoint/2010/main" val="4280781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s-E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AutoShape 2" descr="https://idw-online.de/pages/de/institutionlogo921">
            <a:extLst>
              <a:ext uri="{FF2B5EF4-FFF2-40B4-BE49-F238E27FC236}">
                <a16:creationId xmlns:a16="http://schemas.microsoft.com/office/drawing/2014/main" id="{2621EB7A-03DE-1BB7-0D64-41635A517116}"/>
              </a:ext>
            </a:extLst>
          </p:cNvPr>
          <p:cNvSpPr>
            <a:spLocks noChangeAspect="1" noChangeArrowheads="1"/>
          </p:cNvSpPr>
          <p:nvPr userDrawn="1"/>
        </p:nvSpPr>
        <p:spPr bwMode="auto">
          <a:xfrm>
            <a:off x="155575" y="-457200"/>
            <a:ext cx="10763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GB" altLang="es-ES"/>
          </a:p>
        </p:txBody>
      </p:sp>
      <p:grpSp>
        <p:nvGrpSpPr>
          <p:cNvPr id="10" name="Grupo 27">
            <a:extLst>
              <a:ext uri="{FF2B5EF4-FFF2-40B4-BE49-F238E27FC236}">
                <a16:creationId xmlns:a16="http://schemas.microsoft.com/office/drawing/2014/main" id="{7FE8C27F-D83F-B4AC-99F8-6622468F2BD6}"/>
              </a:ext>
            </a:extLst>
          </p:cNvPr>
          <p:cNvGrpSpPr/>
          <p:nvPr userDrawn="1"/>
        </p:nvGrpSpPr>
        <p:grpSpPr>
          <a:xfrm>
            <a:off x="693737" y="5342084"/>
            <a:ext cx="5599887" cy="1332871"/>
            <a:chOff x="459333" y="1340768"/>
            <a:chExt cx="4930237" cy="1332871"/>
          </a:xfrm>
        </p:grpSpPr>
        <p:pic>
          <p:nvPicPr>
            <p:cNvPr id="12" name="Imagen 28">
              <a:extLst>
                <a:ext uri="{FF2B5EF4-FFF2-40B4-BE49-F238E27FC236}">
                  <a16:creationId xmlns:a16="http://schemas.microsoft.com/office/drawing/2014/main" id="{7B8C30A2-926C-999B-4C10-5480B6C03B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313" b="-1251"/>
            <a:stretch/>
          </p:blipFill>
          <p:spPr>
            <a:xfrm>
              <a:off x="459333" y="1352310"/>
              <a:ext cx="2322866" cy="360000"/>
            </a:xfrm>
            <a:prstGeom prst="rect">
              <a:avLst/>
            </a:prstGeom>
          </p:spPr>
        </p:pic>
        <p:pic>
          <p:nvPicPr>
            <p:cNvPr id="13" name="Imagen 29" descr="Forma&#10;&#10;Descripción generada automáticamente">
              <a:extLst>
                <a:ext uri="{FF2B5EF4-FFF2-40B4-BE49-F238E27FC236}">
                  <a16:creationId xmlns:a16="http://schemas.microsoft.com/office/drawing/2014/main" id="{749975EC-308E-59C4-1A0F-4DF9958D63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024" y="1340768"/>
              <a:ext cx="720000" cy="360000"/>
            </a:xfrm>
            <a:prstGeom prst="rect">
              <a:avLst/>
            </a:prstGeom>
          </p:spPr>
        </p:pic>
        <p:pic>
          <p:nvPicPr>
            <p:cNvPr id="14" name="Imagen 30" descr="Imagen que contiene Logotipo&#10;&#10;Descripción generada automáticamente">
              <a:extLst>
                <a:ext uri="{FF2B5EF4-FFF2-40B4-BE49-F238E27FC236}">
                  <a16:creationId xmlns:a16="http://schemas.microsoft.com/office/drawing/2014/main" id="{2D4EA8AD-CD4F-9B64-A03A-9FD0A77EDB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8570" y="1352310"/>
              <a:ext cx="441000" cy="360000"/>
            </a:xfrm>
            <a:prstGeom prst="rect">
              <a:avLst/>
            </a:prstGeom>
          </p:spPr>
        </p:pic>
        <p:pic>
          <p:nvPicPr>
            <p:cNvPr id="15" name="Imagen 31" descr="Dibujo de un animal con la boca abierta&#10;&#10;Descripción generada automáticamente con confianza baja">
              <a:extLst>
                <a:ext uri="{FF2B5EF4-FFF2-40B4-BE49-F238E27FC236}">
                  <a16:creationId xmlns:a16="http://schemas.microsoft.com/office/drawing/2014/main" id="{0F8E21DD-9018-4E92-1917-CD6E94915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108" y="2306416"/>
              <a:ext cx="1074462" cy="360000"/>
            </a:xfrm>
            <a:prstGeom prst="rect">
              <a:avLst/>
            </a:prstGeom>
          </p:spPr>
        </p:pic>
        <p:pic>
          <p:nvPicPr>
            <p:cNvPr id="16" name="Imagen 32" descr="Logotipo&#10;&#10;Descripción generada automáticamente con confianza baja">
              <a:extLst>
                <a:ext uri="{FF2B5EF4-FFF2-40B4-BE49-F238E27FC236}">
                  <a16:creationId xmlns:a16="http://schemas.microsoft.com/office/drawing/2014/main" id="{5A54EAA7-510F-FFBF-1C56-0A3D6EDE8B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40" t="25229" r="4327" b="21852"/>
            <a:stretch/>
          </p:blipFill>
          <p:spPr>
            <a:xfrm>
              <a:off x="3678188" y="1836901"/>
              <a:ext cx="928910" cy="360000"/>
            </a:xfrm>
            <a:prstGeom prst="rect">
              <a:avLst/>
            </a:prstGeom>
          </p:spPr>
        </p:pic>
        <p:pic>
          <p:nvPicPr>
            <p:cNvPr id="17" name="Imagen 33" descr="Imagen que contiene Forma&#10;&#10;Descripción generada automáticamente">
              <a:extLst>
                <a:ext uri="{FF2B5EF4-FFF2-40B4-BE49-F238E27FC236}">
                  <a16:creationId xmlns:a16="http://schemas.microsoft.com/office/drawing/2014/main" id="{554571AD-D285-DBFF-8A26-E3F327EABB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502" y="1785521"/>
              <a:ext cx="916363" cy="360000"/>
            </a:xfrm>
            <a:prstGeom prst="rect">
              <a:avLst/>
            </a:prstGeom>
          </p:spPr>
        </p:pic>
        <p:pic>
          <p:nvPicPr>
            <p:cNvPr id="18" name="Imagen 34">
              <a:extLst>
                <a:ext uri="{FF2B5EF4-FFF2-40B4-BE49-F238E27FC236}">
                  <a16:creationId xmlns:a16="http://schemas.microsoft.com/office/drawing/2014/main" id="{3F2C1AA7-C998-5C6C-9DBF-4BF2F97768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75" t="31006" r="3014" b="30991"/>
            <a:stretch/>
          </p:blipFill>
          <p:spPr>
            <a:xfrm>
              <a:off x="2652153" y="1836901"/>
              <a:ext cx="890527" cy="360000"/>
            </a:xfrm>
            <a:prstGeom prst="rect">
              <a:avLst/>
            </a:prstGeom>
          </p:spPr>
        </p:pic>
        <p:pic>
          <p:nvPicPr>
            <p:cNvPr id="19" name="Imagen 35" descr="Icono&#10;&#10;Descripción generada automáticamente">
              <a:extLst>
                <a:ext uri="{FF2B5EF4-FFF2-40B4-BE49-F238E27FC236}">
                  <a16:creationId xmlns:a16="http://schemas.microsoft.com/office/drawing/2014/main" id="{20D00C6F-E96B-2C6A-145F-F4C8597FA5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0766" y="1816221"/>
              <a:ext cx="360000" cy="360000"/>
            </a:xfrm>
            <a:prstGeom prst="rect">
              <a:avLst/>
            </a:prstGeom>
          </p:spPr>
        </p:pic>
        <p:pic>
          <p:nvPicPr>
            <p:cNvPr id="20" name="Imagen 36" descr="Icono&#10;&#10;Descripción generada automáticamente">
              <a:extLst>
                <a:ext uri="{FF2B5EF4-FFF2-40B4-BE49-F238E27FC236}">
                  <a16:creationId xmlns:a16="http://schemas.microsoft.com/office/drawing/2014/main" id="{3A60B00B-A90A-85B8-4B95-FA59ACE787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0266" y="1847239"/>
              <a:ext cx="360000" cy="360000"/>
            </a:xfrm>
            <a:prstGeom prst="rect">
              <a:avLst/>
            </a:prstGeom>
          </p:spPr>
        </p:pic>
        <p:pic>
          <p:nvPicPr>
            <p:cNvPr id="21" name="Imagen 37">
              <a:extLst>
                <a:ext uri="{FF2B5EF4-FFF2-40B4-BE49-F238E27FC236}">
                  <a16:creationId xmlns:a16="http://schemas.microsoft.com/office/drawing/2014/main" id="{FA3E2906-2276-C1BE-3E15-BC9D6B3BE4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7715" y="2291175"/>
              <a:ext cx="851215" cy="360000"/>
            </a:xfrm>
            <a:prstGeom prst="rect">
              <a:avLst/>
            </a:prstGeom>
          </p:spPr>
        </p:pic>
        <p:pic>
          <p:nvPicPr>
            <p:cNvPr id="22" name="Imagen 38" descr="Logotipo&#10;&#10;Descripción generada automáticamente">
              <a:extLst>
                <a:ext uri="{FF2B5EF4-FFF2-40B4-BE49-F238E27FC236}">
                  <a16:creationId xmlns:a16="http://schemas.microsoft.com/office/drawing/2014/main" id="{14EDA8FD-D386-2701-BA91-571772AD22E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448" b="27552"/>
            <a:stretch/>
          </p:blipFill>
          <p:spPr>
            <a:xfrm>
              <a:off x="4660081" y="1785521"/>
              <a:ext cx="719998" cy="360000"/>
            </a:xfrm>
            <a:prstGeom prst="rect">
              <a:avLst/>
            </a:prstGeom>
          </p:spPr>
        </p:pic>
        <p:pic>
          <p:nvPicPr>
            <p:cNvPr id="23" name="Imagen 39" descr="Imagen que contiene Logotipo&#10;&#10;Descripción generada automáticamente">
              <a:extLst>
                <a:ext uri="{FF2B5EF4-FFF2-40B4-BE49-F238E27FC236}">
                  <a16:creationId xmlns:a16="http://schemas.microsoft.com/office/drawing/2014/main" id="{A501666E-56B2-085A-E3AB-27BD1EB99E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7999" y="2294618"/>
              <a:ext cx="765957" cy="360000"/>
            </a:xfrm>
            <a:prstGeom prst="rect">
              <a:avLst/>
            </a:prstGeom>
          </p:spPr>
        </p:pic>
        <p:pic>
          <p:nvPicPr>
            <p:cNvPr id="24" name="Imagen 40" descr="Logotipo&#10;&#10;Descripción generada automáticamente">
              <a:extLst>
                <a:ext uri="{FF2B5EF4-FFF2-40B4-BE49-F238E27FC236}">
                  <a16:creationId xmlns:a16="http://schemas.microsoft.com/office/drawing/2014/main" id="{256B4A8A-C47D-B9C9-B2D2-4AE19FBAB26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30266" y="2313639"/>
              <a:ext cx="535020" cy="360000"/>
            </a:xfrm>
            <a:prstGeom prst="rect">
              <a:avLst/>
            </a:prstGeom>
          </p:spPr>
        </p:pic>
        <p:pic>
          <p:nvPicPr>
            <p:cNvPr id="25" name="Imagen 41" descr="Icono&#10;&#10;Descripción generada automáticamente">
              <a:extLst>
                <a:ext uri="{FF2B5EF4-FFF2-40B4-BE49-F238E27FC236}">
                  <a16:creationId xmlns:a16="http://schemas.microsoft.com/office/drawing/2014/main" id="{F3832FCC-FC31-3F6A-946A-2E3F1C9569A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88332" y="2306416"/>
              <a:ext cx="359532" cy="360000"/>
            </a:xfrm>
            <a:prstGeom prst="rect">
              <a:avLst/>
            </a:prstGeom>
          </p:spPr>
        </p:pic>
        <p:pic>
          <p:nvPicPr>
            <p:cNvPr id="26" name="Imagen 42" descr="Patrón de fondo&#10;&#10;Descripción generada automáticamente">
              <a:extLst>
                <a:ext uri="{FF2B5EF4-FFF2-40B4-BE49-F238E27FC236}">
                  <a16:creationId xmlns:a16="http://schemas.microsoft.com/office/drawing/2014/main" id="{756A8EA9-5AC4-39A9-2AB6-1554EA75A8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19872" y="2313138"/>
              <a:ext cx="246744" cy="360000"/>
            </a:xfrm>
            <a:prstGeom prst="rect">
              <a:avLst/>
            </a:prstGeom>
          </p:spPr>
        </p:pic>
        <p:pic>
          <p:nvPicPr>
            <p:cNvPr id="27" name="Imagen 43">
              <a:extLst>
                <a:ext uri="{FF2B5EF4-FFF2-40B4-BE49-F238E27FC236}">
                  <a16:creationId xmlns:a16="http://schemas.microsoft.com/office/drawing/2014/main" id="{4277B8F1-93E5-8852-5887-F9BEAF2BB8F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85298" b="7392"/>
            <a:stretch/>
          </p:blipFill>
          <p:spPr>
            <a:xfrm>
              <a:off x="3779912" y="2291175"/>
              <a:ext cx="491288" cy="360000"/>
            </a:xfrm>
            <a:prstGeom prst="rect">
              <a:avLst/>
            </a:prstGeom>
          </p:spPr>
        </p:pic>
        <p:pic>
          <p:nvPicPr>
            <p:cNvPr id="28" name="Imagen 44" descr="Imagen que contiene firmar, texto, objeto, reloj&#10;&#10;Descripción generada automáticamente">
              <a:extLst>
                <a:ext uri="{FF2B5EF4-FFF2-40B4-BE49-F238E27FC236}">
                  <a16:creationId xmlns:a16="http://schemas.microsoft.com/office/drawing/2014/main" id="{ADB5B603-0F0C-F49F-6225-FB84A76C244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91271" y="1357091"/>
              <a:ext cx="1206704" cy="360000"/>
            </a:xfrm>
            <a:prstGeom prst="rect">
              <a:avLst/>
            </a:prstGeom>
          </p:spPr>
        </p:pic>
      </p:grpSp>
      <p:pic>
        <p:nvPicPr>
          <p:cNvPr id="1028" name="Picture 4" descr="9th Annual RaDIATE Collaboration Meeting">
            <a:extLst>
              <a:ext uri="{FF2B5EF4-FFF2-40B4-BE49-F238E27FC236}">
                <a16:creationId xmlns:a16="http://schemas.microsoft.com/office/drawing/2014/main" id="{8B8BC3D2-80DF-3719-7D9D-33771FA35E55}"/>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9144000" cy="174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59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628650" y="6356351"/>
            <a:ext cx="850526" cy="365125"/>
          </a:xfrm>
        </p:spPr>
        <p:txBody>
          <a:bodyPr/>
          <a:lstStyle/>
          <a:p>
            <a:r>
              <a:rPr lang="en-US" dirty="0"/>
              <a:t>18/09/24</a:t>
            </a:r>
          </a:p>
        </p:txBody>
      </p:sp>
      <p:sp>
        <p:nvSpPr>
          <p:cNvPr id="5" name="Footer Placeholder 4"/>
          <p:cNvSpPr>
            <a:spLocks noGrp="1"/>
          </p:cNvSpPr>
          <p:nvPr>
            <p:ph type="ftr" sz="quarter" idx="11"/>
          </p:nvPr>
        </p:nvSpPr>
        <p:spPr>
          <a:xfrm>
            <a:off x="1559859" y="6356351"/>
            <a:ext cx="6445623" cy="365125"/>
          </a:xfrm>
        </p:spPr>
        <p:txBody>
          <a:bodyPr/>
          <a:lstStyle/>
          <a:p>
            <a:pPr>
              <a:defRPr/>
            </a:pPr>
            <a:r>
              <a:rPr lang="en-GB" dirty="0"/>
              <a:t>M. Vázquez | RaDIATE Collaboration Meeting</a:t>
            </a:r>
          </a:p>
        </p:txBody>
      </p:sp>
      <p:sp>
        <p:nvSpPr>
          <p:cNvPr id="6" name="Slide Number Placeholder 5"/>
          <p:cNvSpPr>
            <a:spLocks noGrp="1"/>
          </p:cNvSpPr>
          <p:nvPr>
            <p:ph type="sldNum" sz="quarter" idx="12"/>
          </p:nvPr>
        </p:nvSpPr>
        <p:spPr>
          <a:xfrm>
            <a:off x="8077200" y="6356351"/>
            <a:ext cx="438150" cy="365125"/>
          </a:xfrm>
        </p:spPr>
        <p:txBody>
          <a:bodyPr/>
          <a:lstStyle/>
          <a:p>
            <a:pPr>
              <a:defRPr/>
            </a:pPr>
            <a:fld id="{EA2BFE7A-63C3-4696-BA76-19E63631F2AF}" type="slidenum">
              <a:rPr lang="en-GB" smtClean="0"/>
              <a:pPr>
                <a:defRPr/>
              </a:pPr>
              <a:t>‹#›</a:t>
            </a:fld>
            <a:endParaRPr lang="en-GB"/>
          </a:p>
        </p:txBody>
      </p:sp>
      <p:sp>
        <p:nvSpPr>
          <p:cNvPr id="7" name="Rectangle 4">
            <a:extLst>
              <a:ext uri="{FF2B5EF4-FFF2-40B4-BE49-F238E27FC236}">
                <a16:creationId xmlns:a16="http://schemas.microsoft.com/office/drawing/2014/main" id="{411BA18A-149C-B8F0-1742-D309C091922D}"/>
              </a:ext>
            </a:extLst>
          </p:cNvPr>
          <p:cNvSpPr/>
          <p:nvPr userDrawn="1"/>
        </p:nvSpPr>
        <p:spPr>
          <a:xfrm rot="16200000">
            <a:off x="-3146611" y="3146610"/>
            <a:ext cx="6858001" cy="564779"/>
          </a:xfrm>
          <a:prstGeom prst="rect">
            <a:avLst/>
          </a:prstGeom>
          <a:solidFill>
            <a:srgbClr val="4080C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4" descr="9th Annual RaDIATE Collaboration Meeting">
            <a:extLst>
              <a:ext uri="{FF2B5EF4-FFF2-40B4-BE49-F238E27FC236}">
                <a16:creationId xmlns:a16="http://schemas.microsoft.com/office/drawing/2014/main" id="{5FF7109F-461F-9B68-64FE-16A012ABB60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8" t="11834" r="65882" b="65745"/>
          <a:stretch/>
        </p:blipFill>
        <p:spPr bwMode="auto">
          <a:xfrm rot="16200000">
            <a:off x="-1477405" y="3415648"/>
            <a:ext cx="3502776" cy="32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378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a:t>18/09/24</a:t>
            </a:r>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dirty="0"/>
              <a:t>M. Vázquez | RaDIATE Collaboration Meeting</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A2BFE7A-63C3-4696-BA76-19E63631F2AF}" type="slidenum">
              <a:rPr lang="en-GB" smtClean="0"/>
              <a:pPr>
                <a:defRPr/>
              </a:pPr>
              <a:t>‹#›</a:t>
            </a:fld>
            <a:endParaRPr lang="en-GB"/>
          </a:p>
        </p:txBody>
      </p:sp>
    </p:spTree>
    <p:extLst>
      <p:ext uri="{BB962C8B-B14F-4D97-AF65-F5344CB8AC3E}">
        <p14:creationId xmlns:p14="http://schemas.microsoft.com/office/powerpoint/2010/main" val="1140289458"/>
      </p:ext>
    </p:extLst>
  </p:cSld>
  <p:clrMap bg1="lt1" tx1="dk1" bg2="lt2" tx2="dk2" accent1="accent1" accent2="accent2" accent3="accent3" accent4="accent4" accent5="accent5" accent6="accent6" hlink="hlink" folHlink="folHlink"/>
  <p:sldLayoutIdLst>
    <p:sldLayoutId id="2147483743" r:id="rId1"/>
    <p:sldLayoutId id="2147483744"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gif"/></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media" Target="../media/media2.mp4"/><Relationship Id="rId7" Type="http://schemas.openxmlformats.org/officeDocument/2006/relationships/image" Target="../media/image36.png"/><Relationship Id="rId12" Type="http://schemas.openxmlformats.org/officeDocument/2006/relationships/image" Target="../media/image4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slideLayout" Target="../slideLayouts/slideLayout2.xml"/><Relationship Id="rId11" Type="http://schemas.openxmlformats.org/officeDocument/2006/relationships/image" Target="../media/image40.png"/><Relationship Id="rId5" Type="http://schemas.microsoft.com/office/2007/relationships/media" Target="../media/media4.mp4"/><Relationship Id="rId10" Type="http://schemas.openxmlformats.org/officeDocument/2006/relationships/image" Target="../media/image39.png"/><Relationship Id="rId4" Type="http://schemas.microsoft.com/office/2007/relationships/media" Target="../media/media3.mp4"/><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6.mp4"/><Relationship Id="rId7" Type="http://schemas.openxmlformats.org/officeDocument/2006/relationships/image" Target="../media/image47.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6.png"/><Relationship Id="rId5" Type="http://schemas.openxmlformats.org/officeDocument/2006/relationships/image" Target="../media/image37.emf"/><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8.mp4"/><Relationship Id="rId7" Type="http://schemas.openxmlformats.org/officeDocument/2006/relationships/image" Target="../media/image51.png"/><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50.png"/><Relationship Id="rId5" Type="http://schemas.openxmlformats.org/officeDocument/2006/relationships/slideLayout" Target="../slideLayouts/slideLayout2.xml"/><Relationship Id="rId4" Type="http://schemas.openxmlformats.org/officeDocument/2006/relationships/video" Target="../media/media8.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5"/>
          <p:cNvSpPr>
            <a:spLocks noGrp="1"/>
          </p:cNvSpPr>
          <p:nvPr>
            <p:ph type="ctrTitle"/>
          </p:nvPr>
        </p:nvSpPr>
        <p:spPr>
          <a:xfrm>
            <a:off x="395536" y="2514600"/>
            <a:ext cx="8352928" cy="914400"/>
          </a:xfrm>
        </p:spPr>
        <p:txBody>
          <a:bodyPr>
            <a:normAutofit fontScale="90000"/>
          </a:bodyPr>
          <a:lstStyle/>
          <a:p>
            <a:r>
              <a:rPr lang="en-US" sz="3200" b="1" dirty="0"/>
              <a:t>Dynamic Thermomechanical Simulations of IFMIF-DONES Target’s Back-Plate Failure</a:t>
            </a:r>
            <a:endParaRPr lang="pl-PL" sz="3200" b="1" dirty="0"/>
          </a:p>
        </p:txBody>
      </p:sp>
      <p:sp>
        <p:nvSpPr>
          <p:cNvPr id="19" name="Podtytuł 18"/>
          <p:cNvSpPr>
            <a:spLocks noGrp="1"/>
          </p:cNvSpPr>
          <p:nvPr>
            <p:ph type="subTitle" idx="4294967295"/>
          </p:nvPr>
        </p:nvSpPr>
        <p:spPr>
          <a:xfrm>
            <a:off x="827584" y="4111830"/>
            <a:ext cx="7488832" cy="819289"/>
          </a:xfrm>
        </p:spPr>
        <p:txBody>
          <a:bodyPr>
            <a:normAutofit fontScale="92500" lnSpcReduction="20000"/>
          </a:bodyPr>
          <a:lstStyle/>
          <a:p>
            <a:pPr marL="0" indent="0" algn="ctr">
              <a:buNone/>
            </a:pPr>
            <a:r>
              <a:rPr lang="es-ES" dirty="0"/>
              <a:t>M. Vázquez, C. Torregrosa, J. Maestre</a:t>
            </a:r>
          </a:p>
          <a:p>
            <a:pPr marL="0" indent="0" algn="ctr">
              <a:buNone/>
            </a:pPr>
            <a:r>
              <a:rPr lang="en-US" dirty="0"/>
              <a:t>18 Sept 2024</a:t>
            </a:r>
            <a:endParaRPr lang="es-ES" dirty="0"/>
          </a:p>
          <a:p>
            <a:pPr algn="ct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0149" y="6028141"/>
            <a:ext cx="842646" cy="360040"/>
          </a:xfrm>
          <a:prstGeom prst="rect">
            <a:avLst/>
          </a:prstGeom>
        </p:spPr>
      </p:pic>
      <p:pic>
        <p:nvPicPr>
          <p:cNvPr id="2" name="Imagen 1" descr="Texto&#10;&#10;Descripción generada automáticamente">
            <a:extLst>
              <a:ext uri="{FF2B5EF4-FFF2-40B4-BE49-F238E27FC236}">
                <a16:creationId xmlns:a16="http://schemas.microsoft.com/office/drawing/2014/main" id="{24E5B05D-6692-A55A-51B0-20769D77C8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5366" y="5193527"/>
            <a:ext cx="1638578" cy="819289"/>
          </a:xfrm>
          <a:prstGeom prst="rect">
            <a:avLst/>
          </a:prstGeom>
        </p:spPr>
      </p:pic>
      <p:pic>
        <p:nvPicPr>
          <p:cNvPr id="29" name="Imagen 5">
            <a:extLst>
              <a:ext uri="{FF2B5EF4-FFF2-40B4-BE49-F238E27FC236}">
                <a16:creationId xmlns:a16="http://schemas.microsoft.com/office/drawing/2014/main" id="{0589B06D-5C11-AF47-B752-49C1C4930885}"/>
              </a:ext>
            </a:extLst>
          </p:cNvPr>
          <p:cNvPicPr>
            <a:picLocks noChangeAspect="1"/>
          </p:cNvPicPr>
          <p:nvPr/>
        </p:nvPicPr>
        <p:blipFill>
          <a:blip r:embed="rId5"/>
          <a:stretch>
            <a:fillRect/>
          </a:stretch>
        </p:blipFill>
        <p:spPr>
          <a:xfrm>
            <a:off x="6424288" y="5906256"/>
            <a:ext cx="855861" cy="6038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0A0336-A90D-6ED0-2F0F-84FA4689FC1C}"/>
              </a:ext>
            </a:extLst>
          </p:cNvPr>
          <p:cNvSpPr>
            <a:spLocks noGrp="1"/>
          </p:cNvSpPr>
          <p:nvPr>
            <p:ph type="sldNum" sz="quarter" idx="12"/>
          </p:nvPr>
        </p:nvSpPr>
        <p:spPr>
          <a:xfrm>
            <a:off x="8220074" y="6356350"/>
            <a:ext cx="438150" cy="365125"/>
          </a:xfrm>
        </p:spPr>
        <p:txBody>
          <a:bodyPr/>
          <a:lstStyle/>
          <a:p>
            <a:pPr>
              <a:defRPr/>
            </a:pPr>
            <a:fld id="{EA2BFE7A-63C3-4696-BA76-19E63631F2AF}" type="slidenum">
              <a:rPr lang="en-GB" smtClean="0"/>
              <a:pPr>
                <a:defRPr/>
              </a:pPr>
              <a:t>10</a:t>
            </a:fld>
            <a:endParaRPr lang="en-GB"/>
          </a:p>
        </p:txBody>
      </p:sp>
      <p:pic>
        <p:nvPicPr>
          <p:cNvPr id="19" name="Picture 18">
            <a:extLst>
              <a:ext uri="{FF2B5EF4-FFF2-40B4-BE49-F238E27FC236}">
                <a16:creationId xmlns:a16="http://schemas.microsoft.com/office/drawing/2014/main" id="{62F4B28C-4D2E-9422-01B8-D7CE1FC00104}"/>
              </a:ext>
            </a:extLst>
          </p:cNvPr>
          <p:cNvPicPr>
            <a:picLocks noChangeAspect="1"/>
          </p:cNvPicPr>
          <p:nvPr/>
        </p:nvPicPr>
        <p:blipFill rotWithShape="1">
          <a:blip r:embed="rId2"/>
          <a:srcRect r="806"/>
          <a:stretch/>
        </p:blipFill>
        <p:spPr>
          <a:xfrm>
            <a:off x="703261" y="639993"/>
            <a:ext cx="4013200" cy="1624857"/>
          </a:xfrm>
          <a:prstGeom prst="rect">
            <a:avLst/>
          </a:prstGeom>
        </p:spPr>
      </p:pic>
      <p:sp>
        <p:nvSpPr>
          <p:cNvPr id="6" name="Título 1">
            <a:extLst>
              <a:ext uri="{FF2B5EF4-FFF2-40B4-BE49-F238E27FC236}">
                <a16:creationId xmlns:a16="http://schemas.microsoft.com/office/drawing/2014/main" id="{E06C8C90-573D-FE64-0F0F-725EC5820097}"/>
              </a:ext>
            </a:extLst>
          </p:cNvPr>
          <p:cNvSpPr>
            <a:spLocks noGrp="1"/>
          </p:cNvSpPr>
          <p:nvPr>
            <p:ph type="title"/>
          </p:nvPr>
        </p:nvSpPr>
        <p:spPr>
          <a:xfrm>
            <a:off x="1438895" y="146643"/>
            <a:ext cx="7056784" cy="457200"/>
          </a:xfrm>
        </p:spPr>
        <p:txBody>
          <a:bodyPr/>
          <a:lstStyle/>
          <a:p>
            <a:pPr algn="ctr"/>
            <a:r>
              <a:rPr lang="en-US" sz="2000" b="1" dirty="0"/>
              <a:t>Step 2: </a:t>
            </a:r>
            <a:r>
              <a:rPr lang="es-ES" sz="2000" b="1" dirty="0"/>
              <a:t>EUROFER97 properties</a:t>
            </a:r>
            <a:endParaRPr lang="en-US" b="1" dirty="0"/>
          </a:p>
        </p:txBody>
      </p:sp>
      <p:cxnSp>
        <p:nvCxnSpPr>
          <p:cNvPr id="8" name="Straight Arrow Connector 7">
            <a:extLst>
              <a:ext uri="{FF2B5EF4-FFF2-40B4-BE49-F238E27FC236}">
                <a16:creationId xmlns:a16="http://schemas.microsoft.com/office/drawing/2014/main" id="{BBD8EDBF-9C37-0C57-01C2-69EF9DE146C9}"/>
              </a:ext>
            </a:extLst>
          </p:cNvPr>
          <p:cNvCxnSpPr/>
          <p:nvPr/>
        </p:nvCxnSpPr>
        <p:spPr>
          <a:xfrm>
            <a:off x="4724400" y="2106082"/>
            <a:ext cx="4857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74999F-E762-7453-6642-E931C9AE1EB4}"/>
              </a:ext>
            </a:extLst>
          </p:cNvPr>
          <p:cNvSpPr txBox="1"/>
          <p:nvPr/>
        </p:nvSpPr>
        <p:spPr>
          <a:xfrm>
            <a:off x="5181599" y="1803499"/>
            <a:ext cx="3505200" cy="584775"/>
          </a:xfrm>
          <a:prstGeom prst="rect">
            <a:avLst/>
          </a:prstGeom>
          <a:noFill/>
        </p:spPr>
        <p:txBody>
          <a:bodyPr wrap="square" rtlCol="0">
            <a:spAutoFit/>
          </a:bodyPr>
          <a:lstStyle/>
          <a:p>
            <a:r>
              <a:rPr lang="en-US" sz="1600" dirty="0"/>
              <a:t>Yield strength, ultimate tensile strength, uniform elongation, strain to rupture</a:t>
            </a:r>
          </a:p>
        </p:txBody>
      </p:sp>
      <p:pic>
        <p:nvPicPr>
          <p:cNvPr id="11" name="Picture 10">
            <a:extLst>
              <a:ext uri="{FF2B5EF4-FFF2-40B4-BE49-F238E27FC236}">
                <a16:creationId xmlns:a16="http://schemas.microsoft.com/office/drawing/2014/main" id="{6758AE27-663A-5619-127A-185FC5E59B61}"/>
              </a:ext>
            </a:extLst>
          </p:cNvPr>
          <p:cNvPicPr>
            <a:picLocks noChangeAspect="1"/>
          </p:cNvPicPr>
          <p:nvPr/>
        </p:nvPicPr>
        <p:blipFill>
          <a:blip r:embed="rId3"/>
          <a:stretch>
            <a:fillRect/>
          </a:stretch>
        </p:blipFill>
        <p:spPr>
          <a:xfrm>
            <a:off x="584727" y="2952014"/>
            <a:ext cx="4382560" cy="3145502"/>
          </a:xfrm>
          <a:prstGeom prst="rect">
            <a:avLst/>
          </a:prstGeom>
        </p:spPr>
      </p:pic>
      <p:pic>
        <p:nvPicPr>
          <p:cNvPr id="13" name="Picture 12">
            <a:extLst>
              <a:ext uri="{FF2B5EF4-FFF2-40B4-BE49-F238E27FC236}">
                <a16:creationId xmlns:a16="http://schemas.microsoft.com/office/drawing/2014/main" id="{850C1A51-1BEB-0D12-8DC0-B69C3D139602}"/>
              </a:ext>
            </a:extLst>
          </p:cNvPr>
          <p:cNvPicPr>
            <a:picLocks noChangeAspect="1"/>
          </p:cNvPicPr>
          <p:nvPr/>
        </p:nvPicPr>
        <p:blipFill>
          <a:blip r:embed="rId4"/>
          <a:stretch>
            <a:fillRect/>
          </a:stretch>
        </p:blipFill>
        <p:spPr>
          <a:xfrm>
            <a:off x="4876801" y="2963456"/>
            <a:ext cx="4267200" cy="3145502"/>
          </a:xfrm>
          <a:prstGeom prst="rect">
            <a:avLst/>
          </a:prstGeom>
        </p:spPr>
      </p:pic>
      <p:sp>
        <p:nvSpPr>
          <p:cNvPr id="14" name="TextBox 13">
            <a:extLst>
              <a:ext uri="{FF2B5EF4-FFF2-40B4-BE49-F238E27FC236}">
                <a16:creationId xmlns:a16="http://schemas.microsoft.com/office/drawing/2014/main" id="{0746E4E9-2C8A-1174-3AA8-B376E37E7E51}"/>
              </a:ext>
            </a:extLst>
          </p:cNvPr>
          <p:cNvSpPr txBox="1"/>
          <p:nvPr/>
        </p:nvSpPr>
        <p:spPr>
          <a:xfrm>
            <a:off x="643465" y="2581770"/>
            <a:ext cx="8383058" cy="292388"/>
          </a:xfrm>
          <a:prstGeom prst="rect">
            <a:avLst/>
          </a:prstGeom>
          <a:noFill/>
        </p:spPr>
        <p:txBody>
          <a:bodyPr wrap="square" rtlCol="0">
            <a:spAutoFit/>
          </a:bodyPr>
          <a:lstStyle/>
          <a:p>
            <a:pPr algn="ctr"/>
            <a:r>
              <a:rPr lang="en-US" sz="1300" b="1" dirty="0"/>
              <a:t>Experimental (continuous) and extrapolated (dashed) stress-strain curves at different temperatures for EUROFER97</a:t>
            </a:r>
          </a:p>
        </p:txBody>
      </p:sp>
      <p:sp>
        <p:nvSpPr>
          <p:cNvPr id="17" name="TextBox 16">
            <a:extLst>
              <a:ext uri="{FF2B5EF4-FFF2-40B4-BE49-F238E27FC236}">
                <a16:creationId xmlns:a16="http://schemas.microsoft.com/office/drawing/2014/main" id="{32D3F327-7ADF-7B63-8E14-F7240947FC8B}"/>
              </a:ext>
            </a:extLst>
          </p:cNvPr>
          <p:cNvSpPr txBox="1"/>
          <p:nvPr/>
        </p:nvSpPr>
        <p:spPr>
          <a:xfrm>
            <a:off x="4967287" y="671867"/>
            <a:ext cx="4095750" cy="923330"/>
          </a:xfrm>
          <a:prstGeom prst="rect">
            <a:avLst/>
          </a:prstGeom>
          <a:noFill/>
        </p:spPr>
        <p:txBody>
          <a:bodyPr wrap="square" rtlCol="0">
            <a:spAutoFit/>
          </a:bodyPr>
          <a:lstStyle/>
          <a:p>
            <a:pPr algn="ctr"/>
            <a:r>
              <a:rPr lang="en-US" dirty="0"/>
              <a:t>Implementation of </a:t>
            </a:r>
            <a:r>
              <a:rPr lang="en-US" u="sng" dirty="0"/>
              <a:t>temperature-dependent</a:t>
            </a:r>
            <a:r>
              <a:rPr lang="en-US" dirty="0"/>
              <a:t> strength models considering </a:t>
            </a:r>
            <a:r>
              <a:rPr lang="en-US" b="1" dirty="0"/>
              <a:t>plastic deformation </a:t>
            </a:r>
          </a:p>
        </p:txBody>
      </p:sp>
      <p:sp>
        <p:nvSpPr>
          <p:cNvPr id="3" name="Marcador de pie de página 14">
            <a:extLst>
              <a:ext uri="{FF2B5EF4-FFF2-40B4-BE49-F238E27FC236}">
                <a16:creationId xmlns:a16="http://schemas.microsoft.com/office/drawing/2014/main" id="{D6737AEC-A2E7-7858-81D7-E8BDAEDC239B}"/>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37137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87D4F5C-A34F-F083-E77A-BB72F05362E3}"/>
              </a:ext>
            </a:extLst>
          </p:cNvPr>
          <p:cNvSpPr>
            <a:spLocks noGrp="1"/>
          </p:cNvSpPr>
          <p:nvPr>
            <p:ph idx="1"/>
          </p:nvPr>
        </p:nvSpPr>
        <p:spPr>
          <a:xfrm>
            <a:off x="653362" y="2708920"/>
            <a:ext cx="8370676" cy="1440160"/>
          </a:xfrm>
        </p:spPr>
        <p:txBody>
          <a:bodyPr>
            <a:normAutofit fontScale="92500"/>
          </a:bodyPr>
          <a:lstStyle/>
          <a:p>
            <a:pPr marL="0" indent="0" algn="ctr">
              <a:buNone/>
            </a:pPr>
            <a:r>
              <a:rPr lang="en-US" sz="2800" b="1" dirty="0"/>
              <a:t>STEP </a:t>
            </a:r>
            <a:r>
              <a:rPr lang="en-US" b="1" dirty="0"/>
              <a:t>3</a:t>
            </a:r>
            <a:r>
              <a:rPr lang="en-US" sz="2800" dirty="0"/>
              <a:t> </a:t>
            </a:r>
          </a:p>
          <a:p>
            <a:pPr marL="0" indent="0" algn="ctr">
              <a:buNone/>
            </a:pPr>
            <a:r>
              <a:rPr lang="en-GB" sz="2800" dirty="0"/>
              <a:t>Finite Element </a:t>
            </a:r>
            <a:r>
              <a:rPr lang="en-GB" sz="2800" b="1" dirty="0"/>
              <a:t>thermal-transient simulations</a:t>
            </a:r>
            <a:r>
              <a:rPr lang="en-GB" sz="2800" dirty="0"/>
              <a:t> of the </a:t>
            </a:r>
            <a:r>
              <a:rPr lang="en-GB" sz="2800" b="1" dirty="0"/>
              <a:t>BP heat-up process</a:t>
            </a:r>
            <a:r>
              <a:rPr lang="en-GB" sz="2800" dirty="0"/>
              <a:t> for different Li curtain thickness reductions</a:t>
            </a:r>
            <a:endParaRPr lang="en-US" sz="2800" dirty="0"/>
          </a:p>
          <a:p>
            <a:pPr marL="457200" indent="-457200" algn="just">
              <a:buFont typeface="+mj-lt"/>
              <a:buAutoNum type="arabicParenR"/>
            </a:pPr>
            <a:endParaRPr lang="en-US" sz="1400" dirty="0"/>
          </a:p>
          <a:p>
            <a:endParaRPr lang="en-US" dirty="0"/>
          </a:p>
        </p:txBody>
      </p:sp>
      <p:sp>
        <p:nvSpPr>
          <p:cNvPr id="5" name="Marcador de número de diapositiva 15">
            <a:extLst>
              <a:ext uri="{FF2B5EF4-FFF2-40B4-BE49-F238E27FC236}">
                <a16:creationId xmlns:a16="http://schemas.microsoft.com/office/drawing/2014/main" id="{33DFAAE3-AD6D-2F2B-9F50-60DB71D2CEF7}"/>
              </a:ext>
            </a:extLst>
          </p:cNvPr>
          <p:cNvSpPr>
            <a:spLocks noGrp="1"/>
          </p:cNvSpPr>
          <p:nvPr>
            <p:ph type="sldNum" sz="quarter" idx="12"/>
          </p:nvPr>
        </p:nvSpPr>
        <p:spPr>
          <a:xfrm>
            <a:off x="6562725" y="6356350"/>
            <a:ext cx="2133600" cy="365125"/>
          </a:xfrm>
        </p:spPr>
        <p:txBody>
          <a:bodyPr/>
          <a:lstStyle/>
          <a:p>
            <a:pPr>
              <a:defRPr/>
            </a:pPr>
            <a:fld id="{EA2BFE7A-63C3-4696-BA76-19E63631F2AF}" type="slidenum">
              <a:rPr lang="en-GB" smtClean="0"/>
              <a:pPr>
                <a:defRPr/>
              </a:pPr>
              <a:t>11</a:t>
            </a:fld>
            <a:endParaRPr lang="en-GB"/>
          </a:p>
        </p:txBody>
      </p:sp>
      <p:sp>
        <p:nvSpPr>
          <p:cNvPr id="4" name="Marcador de pie de página 14">
            <a:extLst>
              <a:ext uri="{FF2B5EF4-FFF2-40B4-BE49-F238E27FC236}">
                <a16:creationId xmlns:a16="http://schemas.microsoft.com/office/drawing/2014/main" id="{E4EE19D0-61FD-8974-1EA4-7E28F872F223}"/>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218344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C5E356-7655-5827-3C7E-2B94010427CA}"/>
              </a:ext>
            </a:extLst>
          </p:cNvPr>
          <p:cNvPicPr>
            <a:picLocks noChangeAspect="1"/>
          </p:cNvPicPr>
          <p:nvPr/>
        </p:nvPicPr>
        <p:blipFill rotWithShape="1">
          <a:blip r:embed="rId2"/>
          <a:srcRect l="1001" r="1"/>
          <a:stretch/>
        </p:blipFill>
        <p:spPr>
          <a:xfrm>
            <a:off x="5744095" y="734819"/>
            <a:ext cx="3399905" cy="5772806"/>
          </a:xfrm>
          <a:prstGeom prst="rect">
            <a:avLst/>
          </a:prstGeom>
        </p:spPr>
      </p:pic>
      <p:pic>
        <p:nvPicPr>
          <p:cNvPr id="7" name="Imagen 6">
            <a:extLst>
              <a:ext uri="{FF2B5EF4-FFF2-40B4-BE49-F238E27FC236}">
                <a16:creationId xmlns:a16="http://schemas.microsoft.com/office/drawing/2014/main" id="{99F283CD-A7A3-6DAA-DF15-25C22F768B9D}"/>
              </a:ext>
            </a:extLst>
          </p:cNvPr>
          <p:cNvPicPr>
            <a:picLocks noChangeAspect="1"/>
          </p:cNvPicPr>
          <p:nvPr/>
        </p:nvPicPr>
        <p:blipFill>
          <a:blip r:embed="rId3"/>
          <a:stretch>
            <a:fillRect/>
          </a:stretch>
        </p:blipFill>
        <p:spPr>
          <a:xfrm>
            <a:off x="4896691" y="4239174"/>
            <a:ext cx="1048383" cy="513493"/>
          </a:xfrm>
          <a:prstGeom prst="rect">
            <a:avLst/>
          </a:prstGeom>
        </p:spPr>
      </p:pic>
      <p:sp>
        <p:nvSpPr>
          <p:cNvPr id="43" name="CuadroTexto 42">
            <a:extLst>
              <a:ext uri="{FF2B5EF4-FFF2-40B4-BE49-F238E27FC236}">
                <a16:creationId xmlns:a16="http://schemas.microsoft.com/office/drawing/2014/main" id="{C48C8C9B-F243-83E2-AB9D-F0D19DD6FF6E}"/>
              </a:ext>
            </a:extLst>
          </p:cNvPr>
          <p:cNvSpPr txBox="1"/>
          <p:nvPr/>
        </p:nvSpPr>
        <p:spPr>
          <a:xfrm>
            <a:off x="4743652" y="4628760"/>
            <a:ext cx="1354458" cy="461665"/>
          </a:xfrm>
          <a:prstGeom prst="rect">
            <a:avLst/>
          </a:prstGeom>
          <a:solidFill>
            <a:schemeClr val="bg1"/>
          </a:solidFill>
        </p:spPr>
        <p:txBody>
          <a:bodyPr wrap="square" rtlCol="0">
            <a:spAutoFit/>
          </a:bodyPr>
          <a:lstStyle/>
          <a:p>
            <a:pPr algn="ctr"/>
            <a:r>
              <a:rPr lang="en-US" sz="1200" dirty="0"/>
              <a:t>Internal Heat Generation</a:t>
            </a:r>
          </a:p>
        </p:txBody>
      </p:sp>
      <p:sp>
        <p:nvSpPr>
          <p:cNvPr id="5" name="Título 1">
            <a:extLst>
              <a:ext uri="{FF2B5EF4-FFF2-40B4-BE49-F238E27FC236}">
                <a16:creationId xmlns:a16="http://schemas.microsoft.com/office/drawing/2014/main" id="{CC673113-ED64-9631-4575-D405360899E8}"/>
              </a:ext>
            </a:extLst>
          </p:cNvPr>
          <p:cNvSpPr>
            <a:spLocks noGrp="1"/>
          </p:cNvSpPr>
          <p:nvPr>
            <p:ph type="title"/>
          </p:nvPr>
        </p:nvSpPr>
        <p:spPr>
          <a:xfrm>
            <a:off x="1043608" y="163488"/>
            <a:ext cx="7344815" cy="457200"/>
          </a:xfrm>
        </p:spPr>
        <p:txBody>
          <a:bodyPr/>
          <a:lstStyle/>
          <a:p>
            <a:pPr algn="ctr"/>
            <a:r>
              <a:rPr lang="en-US" sz="2000" b="1" dirty="0"/>
              <a:t>Step 3: </a:t>
            </a:r>
            <a:r>
              <a:rPr lang="en-GB" sz="2000" b="1" dirty="0"/>
              <a:t>Finite Element thermal-transient simulations of the BP</a:t>
            </a:r>
            <a:endParaRPr lang="en-US" b="1" dirty="0"/>
          </a:p>
        </p:txBody>
      </p:sp>
      <p:pic>
        <p:nvPicPr>
          <p:cNvPr id="38" name="Imagen 37" descr="Texto&#10;&#10;Descripción generada automáticamente con confianza media">
            <a:extLst>
              <a:ext uri="{FF2B5EF4-FFF2-40B4-BE49-F238E27FC236}">
                <a16:creationId xmlns:a16="http://schemas.microsoft.com/office/drawing/2014/main" id="{02C2739C-E439-2DC0-CEA2-73094A333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9162" y="1616039"/>
            <a:ext cx="2822357" cy="1925734"/>
          </a:xfrm>
          <a:prstGeom prst="rect">
            <a:avLst/>
          </a:prstGeom>
        </p:spPr>
      </p:pic>
      <p:pic>
        <p:nvPicPr>
          <p:cNvPr id="39" name="Picture 7" descr="A screenshot of a computer&#10;&#10;Description automatically generated with low confidence">
            <a:extLst>
              <a:ext uri="{FF2B5EF4-FFF2-40B4-BE49-F238E27FC236}">
                <a16:creationId xmlns:a16="http://schemas.microsoft.com/office/drawing/2014/main" id="{E1FB08A5-0769-36DB-8284-402CDCA492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229" y="4249644"/>
            <a:ext cx="4086224" cy="2015720"/>
          </a:xfrm>
          <a:prstGeom prst="rect">
            <a:avLst/>
          </a:prstGeom>
        </p:spPr>
      </p:pic>
      <p:sp>
        <p:nvSpPr>
          <p:cNvPr id="40" name="CuadroTexto 39">
            <a:extLst>
              <a:ext uri="{FF2B5EF4-FFF2-40B4-BE49-F238E27FC236}">
                <a16:creationId xmlns:a16="http://schemas.microsoft.com/office/drawing/2014/main" id="{66034C63-DB36-6D30-34F0-021FE97DD6DA}"/>
              </a:ext>
            </a:extLst>
          </p:cNvPr>
          <p:cNvSpPr txBox="1"/>
          <p:nvPr/>
        </p:nvSpPr>
        <p:spPr>
          <a:xfrm>
            <a:off x="673535" y="611761"/>
            <a:ext cx="4210779" cy="923330"/>
          </a:xfrm>
          <a:prstGeom prst="rect">
            <a:avLst/>
          </a:prstGeom>
          <a:noFill/>
        </p:spPr>
        <p:txBody>
          <a:bodyPr wrap="square" rtlCol="0">
            <a:spAutoFit/>
          </a:bodyPr>
          <a:lstStyle/>
          <a:p>
            <a:pPr algn="ctr"/>
            <a:r>
              <a:rPr lang="en-US" dirty="0"/>
              <a:t>Results of SRIM are post-processed according to the meshing to </a:t>
            </a:r>
            <a:r>
              <a:rPr lang="en-US" b="1" dirty="0"/>
              <a:t>create Power Density Input Tables</a:t>
            </a:r>
            <a:r>
              <a:rPr lang="en-US" dirty="0"/>
              <a:t> onto the BP FE model</a:t>
            </a:r>
          </a:p>
        </p:txBody>
      </p:sp>
      <p:sp>
        <p:nvSpPr>
          <p:cNvPr id="41" name="Flecha: a la derecha 40">
            <a:extLst>
              <a:ext uri="{FF2B5EF4-FFF2-40B4-BE49-F238E27FC236}">
                <a16:creationId xmlns:a16="http://schemas.microsoft.com/office/drawing/2014/main" id="{BB0B70A4-AE4A-E4DD-5FF7-76E594FA0B4F}"/>
              </a:ext>
            </a:extLst>
          </p:cNvPr>
          <p:cNvSpPr/>
          <p:nvPr/>
        </p:nvSpPr>
        <p:spPr>
          <a:xfrm rot="5400000">
            <a:off x="2077055" y="3751569"/>
            <a:ext cx="515670" cy="288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rcador de número de diapositiva 15">
            <a:extLst>
              <a:ext uri="{FF2B5EF4-FFF2-40B4-BE49-F238E27FC236}">
                <a16:creationId xmlns:a16="http://schemas.microsoft.com/office/drawing/2014/main" id="{86A67B7C-9166-4893-9F14-9994C506DE71}"/>
              </a:ext>
            </a:extLst>
          </p:cNvPr>
          <p:cNvSpPr>
            <a:spLocks noGrp="1"/>
          </p:cNvSpPr>
          <p:nvPr>
            <p:ph type="sldNum" sz="quarter" idx="12"/>
          </p:nvPr>
        </p:nvSpPr>
        <p:spPr>
          <a:xfrm>
            <a:off x="6562725" y="6356349"/>
            <a:ext cx="2133600" cy="365125"/>
          </a:xfrm>
        </p:spPr>
        <p:txBody>
          <a:bodyPr/>
          <a:lstStyle/>
          <a:p>
            <a:pPr>
              <a:defRPr/>
            </a:pPr>
            <a:fld id="{EA2BFE7A-63C3-4696-BA76-19E63631F2AF}" type="slidenum">
              <a:rPr lang="en-GB" smtClean="0"/>
              <a:pPr>
                <a:defRPr/>
              </a:pPr>
              <a:t>12</a:t>
            </a:fld>
            <a:endParaRPr lang="en-GB"/>
          </a:p>
        </p:txBody>
      </p:sp>
      <p:pic>
        <p:nvPicPr>
          <p:cNvPr id="3076" name="Picture 4" descr="Logotipo de Matlab PNG transparente - StickPNG">
            <a:extLst>
              <a:ext uri="{FF2B5EF4-FFF2-40B4-BE49-F238E27FC236}">
                <a16:creationId xmlns:a16="http://schemas.microsoft.com/office/drawing/2014/main" id="{50C09BE8-25D5-CAAC-9A83-FAB7DEECB2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2994" y="3663106"/>
            <a:ext cx="743719" cy="5450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53D28F4-BB03-3A94-234B-BDD67652EBBF}"/>
              </a:ext>
            </a:extLst>
          </p:cNvPr>
          <p:cNvSpPr txBox="1"/>
          <p:nvPr/>
        </p:nvSpPr>
        <p:spPr>
          <a:xfrm>
            <a:off x="4708177" y="5538353"/>
            <a:ext cx="1425409" cy="707886"/>
          </a:xfrm>
          <a:prstGeom prst="rect">
            <a:avLst/>
          </a:prstGeom>
          <a:noFill/>
        </p:spPr>
        <p:txBody>
          <a:bodyPr wrap="square" rtlCol="0">
            <a:spAutoFit/>
          </a:bodyPr>
          <a:lstStyle/>
          <a:p>
            <a:pPr algn="ctr"/>
            <a:r>
              <a:rPr lang="en-US" dirty="0"/>
              <a:t>2D</a:t>
            </a:r>
          </a:p>
          <a:p>
            <a:pPr algn="ctr"/>
            <a:r>
              <a:rPr lang="en-US" sz="1100" dirty="0"/>
              <a:t>(13 mm thickness reduction - 20x5cm</a:t>
            </a:r>
            <a:r>
              <a:rPr lang="en-US" sz="1100" baseline="30000" dirty="0"/>
              <a:t>2</a:t>
            </a:r>
            <a:r>
              <a:rPr lang="en-US" sz="1100" dirty="0"/>
              <a:t>)</a:t>
            </a:r>
            <a:endParaRPr lang="en-US" dirty="0"/>
          </a:p>
        </p:txBody>
      </p:sp>
      <p:sp>
        <p:nvSpPr>
          <p:cNvPr id="12" name="Flecha: a la derecha 40">
            <a:extLst>
              <a:ext uri="{FF2B5EF4-FFF2-40B4-BE49-F238E27FC236}">
                <a16:creationId xmlns:a16="http://schemas.microsoft.com/office/drawing/2014/main" id="{386677E9-32FA-54AA-FBE7-DBB52DCA3F9E}"/>
              </a:ext>
            </a:extLst>
          </p:cNvPr>
          <p:cNvSpPr/>
          <p:nvPr/>
        </p:nvSpPr>
        <p:spPr>
          <a:xfrm>
            <a:off x="5107076" y="5193186"/>
            <a:ext cx="636071" cy="286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pie de página 14">
            <a:extLst>
              <a:ext uri="{FF2B5EF4-FFF2-40B4-BE49-F238E27FC236}">
                <a16:creationId xmlns:a16="http://schemas.microsoft.com/office/drawing/2014/main" id="{A1B747E8-997D-2525-DAF6-15E00F310C41}"/>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333658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1" grpId="0" animBg="1"/>
      <p:bldP spid="2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40D39-AC23-77DA-4C85-E20732D8CC87}"/>
              </a:ext>
            </a:extLst>
          </p:cNvPr>
          <p:cNvSpPr>
            <a:spLocks noGrp="1"/>
          </p:cNvSpPr>
          <p:nvPr>
            <p:ph type="title"/>
          </p:nvPr>
        </p:nvSpPr>
        <p:spPr>
          <a:xfrm>
            <a:off x="1348499" y="48859"/>
            <a:ext cx="6844245" cy="457200"/>
          </a:xfrm>
        </p:spPr>
        <p:txBody>
          <a:bodyPr>
            <a:normAutofit/>
          </a:bodyPr>
          <a:lstStyle/>
          <a:p>
            <a:pPr algn="ctr"/>
            <a:r>
              <a:rPr lang="en-US" sz="2000" b="1" dirty="0">
                <a:solidFill>
                  <a:prstClr val="black"/>
                </a:solidFill>
              </a:rPr>
              <a:t>Step 3: </a:t>
            </a:r>
            <a:r>
              <a:rPr lang="en-GB" sz="2000" b="1" dirty="0">
                <a:solidFill>
                  <a:prstClr val="black"/>
                </a:solidFill>
              </a:rPr>
              <a:t>thermal-transient simulation results</a:t>
            </a:r>
            <a:endParaRPr lang="en-US" sz="3200" dirty="0"/>
          </a:p>
        </p:txBody>
      </p:sp>
      <p:sp>
        <p:nvSpPr>
          <p:cNvPr id="6" name="Marcador de número de diapositiva 15">
            <a:extLst>
              <a:ext uri="{FF2B5EF4-FFF2-40B4-BE49-F238E27FC236}">
                <a16:creationId xmlns:a16="http://schemas.microsoft.com/office/drawing/2014/main" id="{9AB81AC1-4766-8FB3-6A22-2633B54CCEDA}"/>
              </a:ext>
            </a:extLst>
          </p:cNvPr>
          <p:cNvSpPr>
            <a:spLocks noGrp="1"/>
          </p:cNvSpPr>
          <p:nvPr>
            <p:ph type="sldNum" sz="quarter" idx="12"/>
          </p:nvPr>
        </p:nvSpPr>
        <p:spPr>
          <a:xfrm>
            <a:off x="6645333" y="6356350"/>
            <a:ext cx="2133600" cy="365125"/>
          </a:xfrm>
        </p:spPr>
        <p:txBody>
          <a:bodyPr/>
          <a:lstStyle/>
          <a:p>
            <a:pPr>
              <a:defRPr/>
            </a:pPr>
            <a:fld id="{EA2BFE7A-63C3-4696-BA76-19E63631F2AF}" type="slidenum">
              <a:rPr lang="en-GB" smtClean="0"/>
              <a:pPr>
                <a:defRPr/>
              </a:pPr>
              <a:t>13</a:t>
            </a:fld>
            <a:endParaRPr lang="en-GB" dirty="0"/>
          </a:p>
        </p:txBody>
      </p:sp>
      <p:pic>
        <p:nvPicPr>
          <p:cNvPr id="13" name="Systems B,E - Mechanical [Ansys Mechanical Enterprise] 2024-06-18 11-01-59">
            <a:hlinkClick r:id="" action="ppaction://media"/>
            <a:extLst>
              <a:ext uri="{FF2B5EF4-FFF2-40B4-BE49-F238E27FC236}">
                <a16:creationId xmlns:a16="http://schemas.microsoft.com/office/drawing/2014/main" id="{71B38A6F-7FD1-D21C-3D67-3AF2A1E98161}"/>
              </a:ext>
            </a:extLst>
          </p:cNvPr>
          <p:cNvPicPr>
            <a:picLocks noChangeAspect="1"/>
          </p:cNvPicPr>
          <p:nvPr>
            <a:videoFile r:link="rId1"/>
            <p:extLst>
              <p:ext uri="{DAA4B4D4-6D71-4841-9C94-3DE7FCFB9230}">
                <p14:media xmlns:p14="http://schemas.microsoft.com/office/powerpoint/2010/main" r:embed="rId2">
                  <p14:trim st="6600" end="9297.266600000001"/>
                </p14:media>
              </p:ext>
            </p:extLst>
          </p:nvPr>
        </p:nvPicPr>
        <p:blipFill rotWithShape="1">
          <a:blip r:embed="rId7"/>
          <a:srcRect l="2060" t="19216" r="84777" b="26586"/>
          <a:stretch/>
        </p:blipFill>
        <p:spPr>
          <a:xfrm>
            <a:off x="741224" y="400050"/>
            <a:ext cx="2259586" cy="5951891"/>
          </a:xfrm>
          <a:prstGeom prst="rect">
            <a:avLst/>
          </a:prstGeom>
        </p:spPr>
      </p:pic>
      <p:sp>
        <p:nvSpPr>
          <p:cNvPr id="9" name="TextBox 9">
            <a:extLst>
              <a:ext uri="{FF2B5EF4-FFF2-40B4-BE49-F238E27FC236}">
                <a16:creationId xmlns:a16="http://schemas.microsoft.com/office/drawing/2014/main" id="{C9E767E0-DD43-C4F5-1B61-040FEAF5B02F}"/>
              </a:ext>
            </a:extLst>
          </p:cNvPr>
          <p:cNvSpPr txBox="1"/>
          <p:nvPr/>
        </p:nvSpPr>
        <p:spPr>
          <a:xfrm>
            <a:off x="653600" y="3154559"/>
            <a:ext cx="1552575" cy="600164"/>
          </a:xfrm>
          <a:prstGeom prst="rect">
            <a:avLst/>
          </a:prstGeom>
          <a:solidFill>
            <a:schemeClr val="bg1"/>
          </a:solidFill>
        </p:spPr>
        <p:txBody>
          <a:bodyPr wrap="square" rtlCol="0">
            <a:spAutoFit/>
          </a:bodyPr>
          <a:lstStyle/>
          <a:p>
            <a:pPr algn="ctr"/>
            <a:r>
              <a:rPr lang="en-US" sz="1100" b="1" dirty="0"/>
              <a:t>Temperature profile</a:t>
            </a:r>
          </a:p>
          <a:p>
            <a:pPr algn="ctr"/>
            <a:r>
              <a:rPr lang="en-US" sz="1100" b="1" dirty="0"/>
              <a:t>7 mm Li thickness reduction 20x5 cm</a:t>
            </a:r>
            <a:r>
              <a:rPr lang="en-US" sz="1100" b="1" baseline="30000" dirty="0"/>
              <a:t>2</a:t>
            </a:r>
            <a:r>
              <a:rPr lang="en-US" sz="1100" b="1" dirty="0"/>
              <a:t> </a:t>
            </a:r>
          </a:p>
        </p:txBody>
      </p:sp>
      <p:pic>
        <p:nvPicPr>
          <p:cNvPr id="14" name="Picture 13">
            <a:extLst>
              <a:ext uri="{FF2B5EF4-FFF2-40B4-BE49-F238E27FC236}">
                <a16:creationId xmlns:a16="http://schemas.microsoft.com/office/drawing/2014/main" id="{283E220D-EE32-9001-FDD6-57108F5D9C62}"/>
              </a:ext>
            </a:extLst>
          </p:cNvPr>
          <p:cNvPicPr>
            <a:picLocks noChangeAspect="1"/>
          </p:cNvPicPr>
          <p:nvPr/>
        </p:nvPicPr>
        <p:blipFill rotWithShape="1">
          <a:blip r:embed="rId8"/>
          <a:srcRect l="71708" t="2810" r="14739" b="82648"/>
          <a:stretch/>
        </p:blipFill>
        <p:spPr>
          <a:xfrm>
            <a:off x="982692" y="4212312"/>
            <a:ext cx="558501" cy="831662"/>
          </a:xfrm>
          <a:prstGeom prst="rect">
            <a:avLst/>
          </a:prstGeom>
        </p:spPr>
      </p:pic>
      <p:pic>
        <p:nvPicPr>
          <p:cNvPr id="4" name="Systems B,E - Mechanical [Ansys Mechanical Enterprise] 2024-06-18 11-27-06">
            <a:hlinkClick r:id="" action="ppaction://media"/>
            <a:extLst>
              <a:ext uri="{FF2B5EF4-FFF2-40B4-BE49-F238E27FC236}">
                <a16:creationId xmlns:a16="http://schemas.microsoft.com/office/drawing/2014/main" id="{D6F252C9-39FD-A784-AFA2-25CCDD70A17D}"/>
              </a:ext>
            </a:extLst>
          </p:cNvPr>
          <p:cNvPicPr>
            <a:picLocks noChangeAspect="1"/>
          </p:cNvPicPr>
          <p:nvPr>
            <a:videoFile r:link="rId1"/>
            <p:extLst>
              <p:ext uri="{DAA4B4D4-6D71-4841-9C94-3DE7FCFB9230}">
                <p14:media xmlns:p14="http://schemas.microsoft.com/office/powerpoint/2010/main" r:embed="rId3">
                  <p14:trim st="3400" end="543.1666"/>
                </p14:media>
              </p:ext>
            </p:extLst>
          </p:nvPr>
        </p:nvPicPr>
        <p:blipFill rotWithShape="1">
          <a:blip r:embed="rId9"/>
          <a:srcRect l="2222" t="19451" r="86381" b="25797"/>
          <a:stretch/>
        </p:blipFill>
        <p:spPr>
          <a:xfrm>
            <a:off x="2827883" y="531699"/>
            <a:ext cx="2142230" cy="5824651"/>
          </a:xfrm>
          <a:prstGeom prst="rect">
            <a:avLst/>
          </a:prstGeom>
        </p:spPr>
      </p:pic>
      <p:sp>
        <p:nvSpPr>
          <p:cNvPr id="5" name="TextBox 9">
            <a:extLst>
              <a:ext uri="{FF2B5EF4-FFF2-40B4-BE49-F238E27FC236}">
                <a16:creationId xmlns:a16="http://schemas.microsoft.com/office/drawing/2014/main" id="{689D7C65-2A03-EDF5-6C4F-46009CACD4C2}"/>
              </a:ext>
            </a:extLst>
          </p:cNvPr>
          <p:cNvSpPr txBox="1"/>
          <p:nvPr/>
        </p:nvSpPr>
        <p:spPr>
          <a:xfrm>
            <a:off x="2782307" y="3176763"/>
            <a:ext cx="1552575" cy="600164"/>
          </a:xfrm>
          <a:prstGeom prst="rect">
            <a:avLst/>
          </a:prstGeom>
          <a:solidFill>
            <a:schemeClr val="bg1"/>
          </a:solidFill>
        </p:spPr>
        <p:txBody>
          <a:bodyPr wrap="square" rtlCol="0">
            <a:spAutoFit/>
          </a:bodyPr>
          <a:lstStyle/>
          <a:p>
            <a:pPr algn="ctr"/>
            <a:r>
              <a:rPr lang="en-US" sz="1100" b="1" dirty="0"/>
              <a:t>Temperature profile</a:t>
            </a:r>
          </a:p>
          <a:p>
            <a:pPr algn="ctr"/>
            <a:r>
              <a:rPr lang="en-US" sz="1100" b="1" dirty="0"/>
              <a:t>13 mm Li thickness reduction 20x5 cm</a:t>
            </a:r>
            <a:r>
              <a:rPr lang="en-US" sz="1100" b="1" baseline="30000" dirty="0"/>
              <a:t>2</a:t>
            </a:r>
            <a:r>
              <a:rPr lang="en-US" sz="1100" b="1" dirty="0"/>
              <a:t> </a:t>
            </a:r>
          </a:p>
        </p:txBody>
      </p:sp>
      <p:pic>
        <p:nvPicPr>
          <p:cNvPr id="7" name="Picture 6">
            <a:extLst>
              <a:ext uri="{FF2B5EF4-FFF2-40B4-BE49-F238E27FC236}">
                <a16:creationId xmlns:a16="http://schemas.microsoft.com/office/drawing/2014/main" id="{589460DE-1833-6C3A-0DDD-A7454B877491}"/>
              </a:ext>
            </a:extLst>
          </p:cNvPr>
          <p:cNvPicPr>
            <a:picLocks noChangeAspect="1"/>
          </p:cNvPicPr>
          <p:nvPr/>
        </p:nvPicPr>
        <p:blipFill rotWithShape="1">
          <a:blip r:embed="rId8"/>
          <a:srcRect l="71708" t="2810" r="14739" b="82648"/>
          <a:stretch/>
        </p:blipFill>
        <p:spPr>
          <a:xfrm>
            <a:off x="3309286" y="4144888"/>
            <a:ext cx="558501" cy="831662"/>
          </a:xfrm>
          <a:prstGeom prst="rect">
            <a:avLst/>
          </a:prstGeom>
        </p:spPr>
      </p:pic>
      <p:pic>
        <p:nvPicPr>
          <p:cNvPr id="10" name="Picture 9">
            <a:extLst>
              <a:ext uri="{FF2B5EF4-FFF2-40B4-BE49-F238E27FC236}">
                <a16:creationId xmlns:a16="http://schemas.microsoft.com/office/drawing/2014/main" id="{F1CCA38D-FDA8-5633-4F49-EAD5C9D53797}"/>
              </a:ext>
            </a:extLst>
          </p:cNvPr>
          <p:cNvPicPr>
            <a:picLocks noChangeAspect="1"/>
          </p:cNvPicPr>
          <p:nvPr/>
        </p:nvPicPr>
        <p:blipFill>
          <a:blip r:embed="rId10"/>
          <a:stretch>
            <a:fillRect/>
          </a:stretch>
        </p:blipFill>
        <p:spPr>
          <a:xfrm>
            <a:off x="764254" y="1520635"/>
            <a:ext cx="942975" cy="1609725"/>
          </a:xfrm>
          <a:prstGeom prst="rect">
            <a:avLst/>
          </a:prstGeom>
        </p:spPr>
      </p:pic>
      <p:pic>
        <p:nvPicPr>
          <p:cNvPr id="12" name="Picture 11">
            <a:extLst>
              <a:ext uri="{FF2B5EF4-FFF2-40B4-BE49-F238E27FC236}">
                <a16:creationId xmlns:a16="http://schemas.microsoft.com/office/drawing/2014/main" id="{7838EDE5-CBC3-C749-C199-DE8AB2A13ABD}"/>
              </a:ext>
            </a:extLst>
          </p:cNvPr>
          <p:cNvPicPr>
            <a:picLocks noChangeAspect="1"/>
          </p:cNvPicPr>
          <p:nvPr/>
        </p:nvPicPr>
        <p:blipFill>
          <a:blip r:embed="rId10"/>
          <a:stretch>
            <a:fillRect/>
          </a:stretch>
        </p:blipFill>
        <p:spPr>
          <a:xfrm>
            <a:off x="2859493" y="1596234"/>
            <a:ext cx="942975" cy="1609725"/>
          </a:xfrm>
          <a:prstGeom prst="rect">
            <a:avLst/>
          </a:prstGeom>
        </p:spPr>
      </p:pic>
      <p:pic>
        <p:nvPicPr>
          <p:cNvPr id="15" name="Systems B,E - Mechanical [Ansys Mechanical Enterprise] 2024-06-18 12-24-14">
            <a:hlinkClick r:id="" action="ppaction://media"/>
            <a:extLst>
              <a:ext uri="{FF2B5EF4-FFF2-40B4-BE49-F238E27FC236}">
                <a16:creationId xmlns:a16="http://schemas.microsoft.com/office/drawing/2014/main" id="{E9A21BCC-C585-98D2-0667-C3DC1E32DB30}"/>
              </a:ext>
            </a:extLst>
          </p:cNvPr>
          <p:cNvPicPr>
            <a:picLocks noChangeAspect="1"/>
          </p:cNvPicPr>
          <p:nvPr>
            <a:videoFile r:link="rId1"/>
            <p:extLst>
              <p:ext uri="{DAA4B4D4-6D71-4841-9C94-3DE7FCFB9230}">
                <p14:media xmlns:p14="http://schemas.microsoft.com/office/powerpoint/2010/main" r:embed="rId4">
                  <p14:trim st="4300" end="519.1666"/>
                </p14:media>
              </p:ext>
            </p:extLst>
          </p:nvPr>
        </p:nvPicPr>
        <p:blipFill rotWithShape="1">
          <a:blip r:embed="rId11"/>
          <a:srcRect l="2148" t="19191" r="87075" b="26972"/>
          <a:stretch>
            <a:fillRect/>
          </a:stretch>
        </p:blipFill>
        <p:spPr>
          <a:xfrm>
            <a:off x="5015689" y="506058"/>
            <a:ext cx="2133600" cy="5850292"/>
          </a:xfrm>
          <a:prstGeom prst="rect">
            <a:avLst/>
          </a:prstGeom>
        </p:spPr>
      </p:pic>
      <p:pic>
        <p:nvPicPr>
          <p:cNvPr id="16" name="Picture 15">
            <a:extLst>
              <a:ext uri="{FF2B5EF4-FFF2-40B4-BE49-F238E27FC236}">
                <a16:creationId xmlns:a16="http://schemas.microsoft.com/office/drawing/2014/main" id="{C05C7293-5A92-CE47-34AD-9573E688324A}"/>
              </a:ext>
            </a:extLst>
          </p:cNvPr>
          <p:cNvPicPr>
            <a:picLocks noChangeAspect="1"/>
          </p:cNvPicPr>
          <p:nvPr/>
        </p:nvPicPr>
        <p:blipFill>
          <a:blip r:embed="rId10"/>
          <a:stretch>
            <a:fillRect/>
          </a:stretch>
        </p:blipFill>
        <p:spPr>
          <a:xfrm>
            <a:off x="5035297" y="1596234"/>
            <a:ext cx="942975" cy="1609725"/>
          </a:xfrm>
          <a:prstGeom prst="rect">
            <a:avLst/>
          </a:prstGeom>
        </p:spPr>
      </p:pic>
      <p:sp>
        <p:nvSpPr>
          <p:cNvPr id="17" name="TextBox 9">
            <a:extLst>
              <a:ext uri="{FF2B5EF4-FFF2-40B4-BE49-F238E27FC236}">
                <a16:creationId xmlns:a16="http://schemas.microsoft.com/office/drawing/2014/main" id="{46E6D031-707D-2D72-2C85-8A8A495E23AF}"/>
              </a:ext>
            </a:extLst>
          </p:cNvPr>
          <p:cNvSpPr txBox="1"/>
          <p:nvPr/>
        </p:nvSpPr>
        <p:spPr>
          <a:xfrm>
            <a:off x="5015117" y="3176763"/>
            <a:ext cx="1552575" cy="600164"/>
          </a:xfrm>
          <a:prstGeom prst="rect">
            <a:avLst/>
          </a:prstGeom>
          <a:solidFill>
            <a:schemeClr val="bg1"/>
          </a:solidFill>
        </p:spPr>
        <p:txBody>
          <a:bodyPr wrap="square" rtlCol="0">
            <a:spAutoFit/>
          </a:bodyPr>
          <a:lstStyle/>
          <a:p>
            <a:pPr algn="ctr"/>
            <a:r>
              <a:rPr lang="en-US" sz="1100" b="1" dirty="0"/>
              <a:t>Temperature profile</a:t>
            </a:r>
          </a:p>
          <a:p>
            <a:pPr algn="ctr"/>
            <a:r>
              <a:rPr lang="en-US" sz="1100" b="1" dirty="0"/>
              <a:t>13 mm Li thickness reduction 10x5 cm</a:t>
            </a:r>
            <a:r>
              <a:rPr lang="en-US" sz="1100" b="1" baseline="30000" dirty="0"/>
              <a:t>2</a:t>
            </a:r>
            <a:r>
              <a:rPr lang="en-US" sz="1100" b="1" dirty="0"/>
              <a:t> </a:t>
            </a:r>
          </a:p>
        </p:txBody>
      </p:sp>
      <p:pic>
        <p:nvPicPr>
          <p:cNvPr id="18" name="Picture 17">
            <a:extLst>
              <a:ext uri="{FF2B5EF4-FFF2-40B4-BE49-F238E27FC236}">
                <a16:creationId xmlns:a16="http://schemas.microsoft.com/office/drawing/2014/main" id="{95D2BFAF-C8AD-AF9F-1AEA-AD82E0CCA149}"/>
              </a:ext>
            </a:extLst>
          </p:cNvPr>
          <p:cNvPicPr>
            <a:picLocks noChangeAspect="1"/>
          </p:cNvPicPr>
          <p:nvPr/>
        </p:nvPicPr>
        <p:blipFill rotWithShape="1">
          <a:blip r:embed="rId8"/>
          <a:srcRect l="71708" t="2810" r="14739" b="82648"/>
          <a:stretch/>
        </p:blipFill>
        <p:spPr>
          <a:xfrm>
            <a:off x="5442314" y="4212312"/>
            <a:ext cx="558501" cy="831662"/>
          </a:xfrm>
          <a:prstGeom prst="rect">
            <a:avLst/>
          </a:prstGeom>
        </p:spPr>
      </p:pic>
      <p:pic>
        <p:nvPicPr>
          <p:cNvPr id="19" name="Systems B,E - Mechanical [Ansys Mechanical Enterprise] 2024-06-18 12-32-32">
            <a:hlinkClick r:id="" action="ppaction://media"/>
            <a:extLst>
              <a:ext uri="{FF2B5EF4-FFF2-40B4-BE49-F238E27FC236}">
                <a16:creationId xmlns:a16="http://schemas.microsoft.com/office/drawing/2014/main" id="{9FB92437-95EC-8521-5011-AD1C74C8C5B3}"/>
              </a:ext>
            </a:extLst>
          </p:cNvPr>
          <p:cNvPicPr>
            <a:picLocks noChangeAspect="1"/>
          </p:cNvPicPr>
          <p:nvPr>
            <a:videoFile r:link="rId1"/>
            <p:extLst>
              <p:ext uri="{DAA4B4D4-6D71-4841-9C94-3DE7FCFB9230}">
                <p14:media xmlns:p14="http://schemas.microsoft.com/office/powerpoint/2010/main" r:embed="rId5">
                  <p14:trim st="493" end="321.7999"/>
                </p14:media>
              </p:ext>
            </p:extLst>
          </p:nvPr>
        </p:nvPicPr>
        <p:blipFill rotWithShape="1">
          <a:blip r:embed="rId12"/>
          <a:srcRect l="1995" t="19288" r="87417" b="25452"/>
          <a:stretch>
            <a:fillRect/>
          </a:stretch>
        </p:blipFill>
        <p:spPr>
          <a:xfrm>
            <a:off x="7130536" y="557340"/>
            <a:ext cx="2013464" cy="5794602"/>
          </a:xfrm>
          <a:prstGeom prst="rect">
            <a:avLst/>
          </a:prstGeom>
        </p:spPr>
      </p:pic>
      <p:pic>
        <p:nvPicPr>
          <p:cNvPr id="20" name="Picture 19">
            <a:extLst>
              <a:ext uri="{FF2B5EF4-FFF2-40B4-BE49-F238E27FC236}">
                <a16:creationId xmlns:a16="http://schemas.microsoft.com/office/drawing/2014/main" id="{A2A0836B-DA13-DCE9-EE96-95CCFBC039C6}"/>
              </a:ext>
            </a:extLst>
          </p:cNvPr>
          <p:cNvPicPr>
            <a:picLocks noChangeAspect="1"/>
          </p:cNvPicPr>
          <p:nvPr/>
        </p:nvPicPr>
        <p:blipFill>
          <a:blip r:embed="rId10"/>
          <a:stretch>
            <a:fillRect/>
          </a:stretch>
        </p:blipFill>
        <p:spPr>
          <a:xfrm>
            <a:off x="7194293" y="1596234"/>
            <a:ext cx="942975" cy="1609725"/>
          </a:xfrm>
          <a:prstGeom prst="rect">
            <a:avLst/>
          </a:prstGeom>
        </p:spPr>
      </p:pic>
      <p:sp>
        <p:nvSpPr>
          <p:cNvPr id="21" name="TextBox 9">
            <a:extLst>
              <a:ext uri="{FF2B5EF4-FFF2-40B4-BE49-F238E27FC236}">
                <a16:creationId xmlns:a16="http://schemas.microsoft.com/office/drawing/2014/main" id="{56F1FB6E-BEDD-ADDC-0085-7BDF7A3AB424}"/>
              </a:ext>
            </a:extLst>
          </p:cNvPr>
          <p:cNvSpPr txBox="1"/>
          <p:nvPr/>
        </p:nvSpPr>
        <p:spPr>
          <a:xfrm>
            <a:off x="7201785" y="3189783"/>
            <a:ext cx="1399845" cy="600164"/>
          </a:xfrm>
          <a:prstGeom prst="rect">
            <a:avLst/>
          </a:prstGeom>
          <a:solidFill>
            <a:schemeClr val="bg1"/>
          </a:solidFill>
        </p:spPr>
        <p:txBody>
          <a:bodyPr wrap="square" rtlCol="0">
            <a:spAutoFit/>
          </a:bodyPr>
          <a:lstStyle/>
          <a:p>
            <a:pPr algn="ctr"/>
            <a:r>
              <a:rPr lang="en-US" sz="1100" b="1" dirty="0"/>
              <a:t>Temperature profile</a:t>
            </a:r>
          </a:p>
          <a:p>
            <a:pPr algn="ctr"/>
            <a:r>
              <a:rPr lang="en-US" sz="1100" b="1" dirty="0"/>
              <a:t>23 mm Li thickness reduction 20x5 cm</a:t>
            </a:r>
            <a:r>
              <a:rPr lang="en-US" sz="1100" b="1" baseline="30000" dirty="0"/>
              <a:t>2</a:t>
            </a:r>
            <a:r>
              <a:rPr lang="en-US" sz="1100" b="1" dirty="0"/>
              <a:t> </a:t>
            </a:r>
          </a:p>
        </p:txBody>
      </p:sp>
      <p:pic>
        <p:nvPicPr>
          <p:cNvPr id="22" name="Picture 21">
            <a:extLst>
              <a:ext uri="{FF2B5EF4-FFF2-40B4-BE49-F238E27FC236}">
                <a16:creationId xmlns:a16="http://schemas.microsoft.com/office/drawing/2014/main" id="{9B5D117A-0CB9-E098-F3C0-147AE026B181}"/>
              </a:ext>
            </a:extLst>
          </p:cNvPr>
          <p:cNvPicPr>
            <a:picLocks noChangeAspect="1"/>
          </p:cNvPicPr>
          <p:nvPr/>
        </p:nvPicPr>
        <p:blipFill rotWithShape="1">
          <a:blip r:embed="rId8"/>
          <a:srcRect l="71708" t="2810" r="14739" b="82648"/>
          <a:stretch/>
        </p:blipFill>
        <p:spPr>
          <a:xfrm>
            <a:off x="7572815" y="4212312"/>
            <a:ext cx="558501" cy="831662"/>
          </a:xfrm>
          <a:prstGeom prst="rect">
            <a:avLst/>
          </a:prstGeom>
        </p:spPr>
      </p:pic>
      <p:sp>
        <p:nvSpPr>
          <p:cNvPr id="8" name="Marcador de pie de página 14">
            <a:extLst>
              <a:ext uri="{FF2B5EF4-FFF2-40B4-BE49-F238E27FC236}">
                <a16:creationId xmlns:a16="http://schemas.microsoft.com/office/drawing/2014/main" id="{5AE57A06-164E-F4D4-F998-AD762107D06A}"/>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53351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35"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91"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9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video>
              <p:cMediaNode vol="80000">
                <p:cTn id="25"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fill="hold" display="0">
                  <p:stCondLst>
                    <p:cond delay="indefinite"/>
                  </p:stCondLst>
                </p:cTn>
                <p:tgtEl>
                  <p:spTgt spid="15"/>
                </p:tgtEl>
              </p:cMediaNode>
            </p:video>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5"/>
                                        </p:tgtEl>
                                      </p:cBhvr>
                                    </p:cmd>
                                  </p:childTnLst>
                                </p:cTn>
                              </p:par>
                            </p:childTnLst>
                          </p:cTn>
                        </p:par>
                      </p:childTnLst>
                    </p:cTn>
                  </p:par>
                </p:childTnLst>
              </p:cTn>
              <p:nextCondLst>
                <p:cond evt="onClick" delay="0">
                  <p:tgtEl>
                    <p:spTgt spid="15"/>
                  </p:tgtEl>
                </p:cond>
              </p:nextCondLst>
            </p:seq>
            <p:video>
              <p:cMediaNode vol="80000">
                <p:cTn id="37" fill="hold" display="0">
                  <p:stCondLst>
                    <p:cond delay="indefinite"/>
                  </p:stCondLst>
                </p:cTn>
                <p:tgtEl>
                  <p:spTgt spid="19"/>
                </p:tgtEl>
              </p:cMediaNode>
            </p:video>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AA0707-98D9-A6FF-B8C1-6A641D9BE621}"/>
              </a:ext>
            </a:extLst>
          </p:cNvPr>
          <p:cNvPicPr>
            <a:picLocks noChangeAspect="1"/>
          </p:cNvPicPr>
          <p:nvPr/>
        </p:nvPicPr>
        <p:blipFill>
          <a:blip r:embed="rId2"/>
          <a:stretch>
            <a:fillRect/>
          </a:stretch>
        </p:blipFill>
        <p:spPr>
          <a:xfrm>
            <a:off x="559605" y="3295983"/>
            <a:ext cx="4634616" cy="3133392"/>
          </a:xfrm>
          <a:prstGeom prst="rect">
            <a:avLst/>
          </a:prstGeom>
        </p:spPr>
      </p:pic>
      <p:pic>
        <p:nvPicPr>
          <p:cNvPr id="7" name="Picture 6">
            <a:extLst>
              <a:ext uri="{FF2B5EF4-FFF2-40B4-BE49-F238E27FC236}">
                <a16:creationId xmlns:a16="http://schemas.microsoft.com/office/drawing/2014/main" id="{7C75CC23-6AAF-21F6-F2B5-AFCB6522B26F}"/>
              </a:ext>
            </a:extLst>
          </p:cNvPr>
          <p:cNvPicPr>
            <a:picLocks noChangeAspect="1"/>
          </p:cNvPicPr>
          <p:nvPr/>
        </p:nvPicPr>
        <p:blipFill>
          <a:blip r:embed="rId3"/>
          <a:srcRect l="124" t="5" r="-124" b="5663"/>
          <a:stretch/>
        </p:blipFill>
        <p:spPr>
          <a:xfrm>
            <a:off x="559604" y="526344"/>
            <a:ext cx="4660306" cy="2890309"/>
          </a:xfrm>
          <a:prstGeom prst="rect">
            <a:avLst/>
          </a:prstGeom>
        </p:spPr>
      </p:pic>
      <p:pic>
        <p:nvPicPr>
          <p:cNvPr id="31" name="Picture 30" descr="A graph with a green and red bar&#10;&#10;Description automatically generated">
            <a:extLst>
              <a:ext uri="{FF2B5EF4-FFF2-40B4-BE49-F238E27FC236}">
                <a16:creationId xmlns:a16="http://schemas.microsoft.com/office/drawing/2014/main" id="{8D0A3296-5A02-528D-2F34-6A07A1540C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896" b="20616"/>
          <a:stretch/>
        </p:blipFill>
        <p:spPr>
          <a:xfrm>
            <a:off x="5166203" y="3513872"/>
            <a:ext cx="3967891" cy="2824889"/>
          </a:xfrm>
          <a:prstGeom prst="rect">
            <a:avLst/>
          </a:prstGeom>
        </p:spPr>
      </p:pic>
      <p:sp>
        <p:nvSpPr>
          <p:cNvPr id="12" name="Marcador de número de diapositiva 15">
            <a:extLst>
              <a:ext uri="{FF2B5EF4-FFF2-40B4-BE49-F238E27FC236}">
                <a16:creationId xmlns:a16="http://schemas.microsoft.com/office/drawing/2014/main" id="{BD93B249-31CC-A591-6EF5-BEE27D599A63}"/>
              </a:ext>
            </a:extLst>
          </p:cNvPr>
          <p:cNvSpPr>
            <a:spLocks noGrp="1"/>
          </p:cNvSpPr>
          <p:nvPr>
            <p:ph type="sldNum" sz="quarter" idx="12"/>
          </p:nvPr>
        </p:nvSpPr>
        <p:spPr>
          <a:xfrm>
            <a:off x="6572250" y="6338761"/>
            <a:ext cx="2133600" cy="365125"/>
          </a:xfrm>
        </p:spPr>
        <p:txBody>
          <a:bodyPr/>
          <a:lstStyle/>
          <a:p>
            <a:pPr>
              <a:defRPr/>
            </a:pPr>
            <a:fld id="{EA2BFE7A-63C3-4696-BA76-19E63631F2AF}" type="slidenum">
              <a:rPr lang="en-GB" smtClean="0"/>
              <a:pPr>
                <a:defRPr/>
              </a:pPr>
              <a:t>14</a:t>
            </a:fld>
            <a:endParaRPr lang="en-GB" dirty="0"/>
          </a:p>
        </p:txBody>
      </p:sp>
      <p:sp>
        <p:nvSpPr>
          <p:cNvPr id="15" name="Título 1">
            <a:extLst>
              <a:ext uri="{FF2B5EF4-FFF2-40B4-BE49-F238E27FC236}">
                <a16:creationId xmlns:a16="http://schemas.microsoft.com/office/drawing/2014/main" id="{55021B5E-03CF-328B-1239-2652E8F83BE3}"/>
              </a:ext>
            </a:extLst>
          </p:cNvPr>
          <p:cNvSpPr txBox="1">
            <a:spLocks/>
          </p:cNvSpPr>
          <p:nvPr/>
        </p:nvSpPr>
        <p:spPr>
          <a:xfrm>
            <a:off x="1052131" y="47784"/>
            <a:ext cx="7344815"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Step 3: </a:t>
            </a:r>
            <a:r>
              <a:rPr lang="en-GB" sz="2000" b="1" dirty="0"/>
              <a:t>Finite Element thermal-transient simulations of the BP</a:t>
            </a:r>
            <a:endParaRPr lang="en-US" b="1" dirty="0"/>
          </a:p>
        </p:txBody>
      </p:sp>
      <p:sp>
        <p:nvSpPr>
          <p:cNvPr id="19" name="CuadroTexto 10">
            <a:extLst>
              <a:ext uri="{FF2B5EF4-FFF2-40B4-BE49-F238E27FC236}">
                <a16:creationId xmlns:a16="http://schemas.microsoft.com/office/drawing/2014/main" id="{E3CD0CFA-BF2B-66E4-AC17-304458AB7E4C}"/>
              </a:ext>
            </a:extLst>
          </p:cNvPr>
          <p:cNvSpPr txBox="1"/>
          <p:nvPr/>
        </p:nvSpPr>
        <p:spPr>
          <a:xfrm>
            <a:off x="7159332" y="1242288"/>
            <a:ext cx="2107962" cy="646331"/>
          </a:xfrm>
          <a:prstGeom prst="rect">
            <a:avLst/>
          </a:prstGeom>
          <a:noFill/>
        </p:spPr>
        <p:txBody>
          <a:bodyPr wrap="square" rtlCol="0">
            <a:spAutoFit/>
          </a:bodyPr>
          <a:lstStyle/>
          <a:p>
            <a:pPr algn="ctr"/>
            <a:r>
              <a:rPr lang="en-US" sz="1200" b="1" dirty="0"/>
              <a:t>Onset vaporization </a:t>
            </a:r>
            <a:r>
              <a:rPr lang="en-US" sz="1200" b="1" dirty="0">
                <a:solidFill>
                  <a:srgbClr val="FF3300"/>
                </a:solidFill>
              </a:rPr>
              <a:t>(red)</a:t>
            </a:r>
            <a:endParaRPr lang="en-US" sz="1200" b="1" baseline="30000" dirty="0"/>
          </a:p>
          <a:p>
            <a:r>
              <a:rPr lang="en-US" sz="1200" b="1" dirty="0"/>
              <a:t>* 20x5cm</a:t>
            </a:r>
            <a:r>
              <a:rPr lang="en-US" sz="1200" b="1" baseline="30000" dirty="0"/>
              <a:t>2</a:t>
            </a:r>
            <a:r>
              <a:rPr lang="en-US" sz="1200" dirty="0"/>
              <a:t>: from 43 to 145 ms</a:t>
            </a:r>
          </a:p>
          <a:p>
            <a:r>
              <a:rPr lang="en-US" sz="1200" b="1" dirty="0"/>
              <a:t>* 10x5cm</a:t>
            </a:r>
            <a:r>
              <a:rPr lang="en-US" sz="1200" b="1" baseline="30000" dirty="0"/>
              <a:t>2</a:t>
            </a:r>
            <a:r>
              <a:rPr lang="en-US" sz="1200" dirty="0"/>
              <a:t>: from 14 to 60 ms</a:t>
            </a:r>
          </a:p>
        </p:txBody>
      </p:sp>
      <p:sp>
        <p:nvSpPr>
          <p:cNvPr id="5" name="CuadroTexto 10">
            <a:extLst>
              <a:ext uri="{FF2B5EF4-FFF2-40B4-BE49-F238E27FC236}">
                <a16:creationId xmlns:a16="http://schemas.microsoft.com/office/drawing/2014/main" id="{659C30C5-10A6-7FC4-CF85-9A5745EBA583}"/>
              </a:ext>
            </a:extLst>
          </p:cNvPr>
          <p:cNvSpPr txBox="1"/>
          <p:nvPr/>
        </p:nvSpPr>
        <p:spPr>
          <a:xfrm>
            <a:off x="7159332" y="575679"/>
            <a:ext cx="1998798" cy="646331"/>
          </a:xfrm>
          <a:prstGeom prst="rect">
            <a:avLst/>
          </a:prstGeom>
          <a:noFill/>
        </p:spPr>
        <p:txBody>
          <a:bodyPr wrap="square" rtlCol="0">
            <a:spAutoFit/>
          </a:bodyPr>
          <a:lstStyle/>
          <a:p>
            <a:pPr algn="ctr"/>
            <a:r>
              <a:rPr lang="en-US" sz="1200" b="1" dirty="0"/>
              <a:t>25% melted </a:t>
            </a:r>
            <a:r>
              <a:rPr lang="en-US" sz="1200" b="1" dirty="0">
                <a:solidFill>
                  <a:srgbClr val="FFC000"/>
                </a:solidFill>
              </a:rPr>
              <a:t>(orange)</a:t>
            </a:r>
            <a:endParaRPr lang="en-US" sz="1200" b="1" baseline="30000" dirty="0"/>
          </a:p>
          <a:p>
            <a:r>
              <a:rPr lang="en-US" sz="1200" b="1" dirty="0"/>
              <a:t>* 20x5cm</a:t>
            </a:r>
            <a:r>
              <a:rPr lang="en-US" sz="1200" b="1" baseline="30000" dirty="0"/>
              <a:t>2</a:t>
            </a:r>
            <a:r>
              <a:rPr lang="en-US" sz="1200" dirty="0"/>
              <a:t>: from 20 to 50 ms</a:t>
            </a:r>
          </a:p>
          <a:p>
            <a:r>
              <a:rPr lang="en-US" sz="1200" b="1" dirty="0"/>
              <a:t>* 10x5cm</a:t>
            </a:r>
            <a:r>
              <a:rPr lang="en-US" sz="1200" b="1" baseline="30000" dirty="0"/>
              <a:t>2</a:t>
            </a:r>
            <a:r>
              <a:rPr lang="en-US" sz="1200" dirty="0"/>
              <a:t>: from 10 to 27 ms </a:t>
            </a:r>
          </a:p>
        </p:txBody>
      </p:sp>
      <p:pic>
        <p:nvPicPr>
          <p:cNvPr id="17" name="Picture 16">
            <a:extLst>
              <a:ext uri="{FF2B5EF4-FFF2-40B4-BE49-F238E27FC236}">
                <a16:creationId xmlns:a16="http://schemas.microsoft.com/office/drawing/2014/main" id="{887C9A4E-A8D1-808B-518A-24D1D7FB5A5B}"/>
              </a:ext>
            </a:extLst>
          </p:cNvPr>
          <p:cNvPicPr>
            <a:picLocks noChangeAspect="1"/>
          </p:cNvPicPr>
          <p:nvPr/>
        </p:nvPicPr>
        <p:blipFill>
          <a:blip r:embed="rId5"/>
          <a:stretch>
            <a:fillRect/>
          </a:stretch>
        </p:blipFill>
        <p:spPr>
          <a:xfrm>
            <a:off x="5194221" y="1907997"/>
            <a:ext cx="3949779" cy="1484816"/>
          </a:xfrm>
          <a:prstGeom prst="rect">
            <a:avLst/>
          </a:prstGeom>
        </p:spPr>
      </p:pic>
      <p:sp>
        <p:nvSpPr>
          <p:cNvPr id="22" name="TextBox 21">
            <a:extLst>
              <a:ext uri="{FF2B5EF4-FFF2-40B4-BE49-F238E27FC236}">
                <a16:creationId xmlns:a16="http://schemas.microsoft.com/office/drawing/2014/main" id="{3D06EABD-3ECF-0BC0-88CF-79D3B8B4EB3B}"/>
              </a:ext>
            </a:extLst>
          </p:cNvPr>
          <p:cNvSpPr txBox="1"/>
          <p:nvPr/>
        </p:nvSpPr>
        <p:spPr>
          <a:xfrm>
            <a:off x="4086435" y="714177"/>
            <a:ext cx="1133475" cy="369332"/>
          </a:xfrm>
          <a:prstGeom prst="rect">
            <a:avLst/>
          </a:prstGeom>
          <a:noFill/>
        </p:spPr>
        <p:txBody>
          <a:bodyPr wrap="square">
            <a:spAutoFit/>
          </a:bodyPr>
          <a:lstStyle/>
          <a:p>
            <a:pPr algn="ctr"/>
            <a:r>
              <a:rPr lang="en-US" b="1" dirty="0"/>
              <a:t>20x5cm</a:t>
            </a:r>
            <a:r>
              <a:rPr lang="en-US" b="1" baseline="30000" dirty="0"/>
              <a:t>2</a:t>
            </a:r>
            <a:endParaRPr lang="en-US" dirty="0"/>
          </a:p>
        </p:txBody>
      </p:sp>
      <p:sp>
        <p:nvSpPr>
          <p:cNvPr id="23" name="TextBox 22">
            <a:extLst>
              <a:ext uri="{FF2B5EF4-FFF2-40B4-BE49-F238E27FC236}">
                <a16:creationId xmlns:a16="http://schemas.microsoft.com/office/drawing/2014/main" id="{2DB7424E-471C-7576-C95E-8FD39DBB67EE}"/>
              </a:ext>
            </a:extLst>
          </p:cNvPr>
          <p:cNvSpPr txBox="1"/>
          <p:nvPr/>
        </p:nvSpPr>
        <p:spPr>
          <a:xfrm>
            <a:off x="4060746" y="3487347"/>
            <a:ext cx="1133475" cy="369332"/>
          </a:xfrm>
          <a:prstGeom prst="rect">
            <a:avLst/>
          </a:prstGeom>
          <a:noFill/>
        </p:spPr>
        <p:txBody>
          <a:bodyPr wrap="square">
            <a:spAutoFit/>
          </a:bodyPr>
          <a:lstStyle/>
          <a:p>
            <a:pPr algn="ctr"/>
            <a:r>
              <a:rPr lang="en-US" b="1" dirty="0"/>
              <a:t>10x5cm</a:t>
            </a:r>
            <a:r>
              <a:rPr lang="en-US" b="1" baseline="30000" dirty="0"/>
              <a:t>2</a:t>
            </a:r>
            <a:endParaRPr lang="en-US" dirty="0"/>
          </a:p>
        </p:txBody>
      </p:sp>
      <p:sp>
        <p:nvSpPr>
          <p:cNvPr id="11" name="CuadroTexto 10">
            <a:extLst>
              <a:ext uri="{FF2B5EF4-FFF2-40B4-BE49-F238E27FC236}">
                <a16:creationId xmlns:a16="http://schemas.microsoft.com/office/drawing/2014/main" id="{03ABF885-1C15-4C45-092A-60A07A4892BD}"/>
              </a:ext>
            </a:extLst>
          </p:cNvPr>
          <p:cNvSpPr txBox="1"/>
          <p:nvPr/>
        </p:nvSpPr>
        <p:spPr>
          <a:xfrm>
            <a:off x="5169139" y="575678"/>
            <a:ext cx="2107961" cy="646331"/>
          </a:xfrm>
          <a:prstGeom prst="rect">
            <a:avLst/>
          </a:prstGeom>
          <a:noFill/>
        </p:spPr>
        <p:txBody>
          <a:bodyPr wrap="square" rtlCol="0">
            <a:spAutoFit/>
          </a:bodyPr>
          <a:lstStyle/>
          <a:p>
            <a:pPr algn="ctr"/>
            <a:r>
              <a:rPr lang="en-US" sz="1200" b="1" dirty="0"/>
              <a:t>Onset melting </a:t>
            </a:r>
            <a:r>
              <a:rPr lang="en-US" sz="1200" b="1" dirty="0">
                <a:solidFill>
                  <a:schemeClr val="accent5">
                    <a:lumMod val="75000"/>
                  </a:schemeClr>
                </a:solidFill>
              </a:rPr>
              <a:t>(blue)</a:t>
            </a:r>
            <a:endParaRPr lang="en-US" sz="1200" b="1" baseline="30000" dirty="0"/>
          </a:p>
          <a:p>
            <a:r>
              <a:rPr lang="en-US" sz="1200" b="1" dirty="0"/>
              <a:t>* 20x5cm</a:t>
            </a:r>
            <a:r>
              <a:rPr lang="en-US" sz="1200" b="1" baseline="30000" dirty="0"/>
              <a:t>2</a:t>
            </a:r>
            <a:r>
              <a:rPr lang="en-US" sz="1200" dirty="0"/>
              <a:t>: from 12.5 to 21 ms</a:t>
            </a:r>
          </a:p>
          <a:p>
            <a:r>
              <a:rPr lang="en-US" sz="1200" b="1" dirty="0"/>
              <a:t>* 10x5cm</a:t>
            </a:r>
            <a:r>
              <a:rPr lang="en-US" sz="1200" b="1" baseline="30000" dirty="0"/>
              <a:t>2</a:t>
            </a:r>
            <a:r>
              <a:rPr lang="en-US" sz="1200" dirty="0"/>
              <a:t>: from 5.5 to 9 ms </a:t>
            </a:r>
          </a:p>
        </p:txBody>
      </p:sp>
      <p:sp>
        <p:nvSpPr>
          <p:cNvPr id="20" name="CuadroTexto 10">
            <a:extLst>
              <a:ext uri="{FF2B5EF4-FFF2-40B4-BE49-F238E27FC236}">
                <a16:creationId xmlns:a16="http://schemas.microsoft.com/office/drawing/2014/main" id="{146FDE7B-D373-15CE-B807-9F39600DBABC}"/>
              </a:ext>
            </a:extLst>
          </p:cNvPr>
          <p:cNvSpPr txBox="1"/>
          <p:nvPr/>
        </p:nvSpPr>
        <p:spPr>
          <a:xfrm>
            <a:off x="5169139" y="1241838"/>
            <a:ext cx="2107961" cy="646331"/>
          </a:xfrm>
          <a:prstGeom prst="rect">
            <a:avLst/>
          </a:prstGeom>
          <a:noFill/>
        </p:spPr>
        <p:txBody>
          <a:bodyPr wrap="square" rtlCol="0">
            <a:spAutoFit/>
          </a:bodyPr>
          <a:lstStyle/>
          <a:p>
            <a:pPr algn="ctr"/>
            <a:r>
              <a:rPr lang="en-US" sz="1200" b="1" dirty="0"/>
              <a:t>75% melted</a:t>
            </a:r>
            <a:r>
              <a:rPr lang="en-US" sz="1200" b="1" dirty="0">
                <a:solidFill>
                  <a:srgbClr val="00B050"/>
                </a:solidFill>
              </a:rPr>
              <a:t> (green)</a:t>
            </a:r>
            <a:endParaRPr lang="en-US" sz="1200" b="1" baseline="30000" dirty="0"/>
          </a:p>
          <a:p>
            <a:r>
              <a:rPr lang="en-US" sz="1200" b="1" dirty="0"/>
              <a:t>* 20x5cm</a:t>
            </a:r>
            <a:r>
              <a:rPr lang="en-US" sz="1200" b="1" baseline="30000" dirty="0"/>
              <a:t>2</a:t>
            </a:r>
            <a:r>
              <a:rPr lang="en-US" sz="1200" dirty="0"/>
              <a:t>: from 33 to 190 ms</a:t>
            </a:r>
          </a:p>
          <a:p>
            <a:r>
              <a:rPr lang="en-US" sz="1200" b="1" dirty="0"/>
              <a:t>* 10x5cm</a:t>
            </a:r>
            <a:r>
              <a:rPr lang="en-US" sz="1200" b="1" baseline="30000" dirty="0"/>
              <a:t>2</a:t>
            </a:r>
            <a:r>
              <a:rPr lang="en-US" sz="1200" dirty="0"/>
              <a:t>: from 17 to 150 ms </a:t>
            </a:r>
          </a:p>
        </p:txBody>
      </p:sp>
      <p:sp>
        <p:nvSpPr>
          <p:cNvPr id="2" name="Marcador de pie de página 14">
            <a:extLst>
              <a:ext uri="{FF2B5EF4-FFF2-40B4-BE49-F238E27FC236}">
                <a16:creationId xmlns:a16="http://schemas.microsoft.com/office/drawing/2014/main" id="{CF5028C2-0C53-44C7-86B3-5B473B86E6D9}"/>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64797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P spid="11"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87D4F5C-A34F-F083-E77A-BB72F05362E3}"/>
              </a:ext>
            </a:extLst>
          </p:cNvPr>
          <p:cNvSpPr>
            <a:spLocks noGrp="1"/>
          </p:cNvSpPr>
          <p:nvPr>
            <p:ph idx="1"/>
          </p:nvPr>
        </p:nvSpPr>
        <p:spPr>
          <a:xfrm>
            <a:off x="600075" y="2685678"/>
            <a:ext cx="8543925" cy="1296144"/>
          </a:xfrm>
        </p:spPr>
        <p:txBody>
          <a:bodyPr>
            <a:normAutofit lnSpcReduction="10000"/>
          </a:bodyPr>
          <a:lstStyle/>
          <a:p>
            <a:pPr marL="0" indent="0" algn="ctr">
              <a:buNone/>
            </a:pPr>
            <a:r>
              <a:rPr lang="en-US" sz="2800" b="1" dirty="0"/>
              <a:t>STEP 4</a:t>
            </a:r>
          </a:p>
          <a:p>
            <a:pPr marL="0" indent="0" algn="ctr">
              <a:buNone/>
            </a:pPr>
            <a:r>
              <a:rPr lang="en-US" sz="2800" dirty="0"/>
              <a:t>Finite Element </a:t>
            </a:r>
            <a:r>
              <a:rPr lang="en-US" sz="2800" b="1" dirty="0"/>
              <a:t>structural thermomechanical simulations</a:t>
            </a:r>
            <a:r>
              <a:rPr lang="en-US" sz="2800" dirty="0"/>
              <a:t> to estimate </a:t>
            </a:r>
            <a:r>
              <a:rPr lang="en-US" sz="2800" b="1" dirty="0"/>
              <a:t>mechanical failure of the BP</a:t>
            </a:r>
          </a:p>
          <a:p>
            <a:pPr marL="457200" indent="-457200" algn="just">
              <a:buFont typeface="+mj-lt"/>
              <a:buAutoNum type="arabicParenR"/>
            </a:pPr>
            <a:endParaRPr lang="en-US" sz="1400" dirty="0"/>
          </a:p>
          <a:p>
            <a:endParaRPr lang="en-US" dirty="0"/>
          </a:p>
        </p:txBody>
      </p:sp>
      <p:sp>
        <p:nvSpPr>
          <p:cNvPr id="5" name="Marcador de número de diapositiva 15">
            <a:extLst>
              <a:ext uri="{FF2B5EF4-FFF2-40B4-BE49-F238E27FC236}">
                <a16:creationId xmlns:a16="http://schemas.microsoft.com/office/drawing/2014/main" id="{16A2E6B7-2A9E-FC14-6D7C-7A645DF7427E}"/>
              </a:ext>
            </a:extLst>
          </p:cNvPr>
          <p:cNvSpPr>
            <a:spLocks noGrp="1"/>
          </p:cNvSpPr>
          <p:nvPr>
            <p:ph type="sldNum" sz="quarter" idx="12"/>
          </p:nvPr>
        </p:nvSpPr>
        <p:spPr>
          <a:xfrm>
            <a:off x="6553200" y="6356350"/>
            <a:ext cx="2133600" cy="365125"/>
          </a:xfrm>
        </p:spPr>
        <p:txBody>
          <a:bodyPr/>
          <a:lstStyle/>
          <a:p>
            <a:pPr>
              <a:defRPr/>
            </a:pPr>
            <a:fld id="{EA2BFE7A-63C3-4696-BA76-19E63631F2AF}" type="slidenum">
              <a:rPr lang="en-GB" smtClean="0"/>
              <a:pPr>
                <a:defRPr/>
              </a:pPr>
              <a:t>15</a:t>
            </a:fld>
            <a:endParaRPr lang="en-GB"/>
          </a:p>
        </p:txBody>
      </p:sp>
      <p:sp>
        <p:nvSpPr>
          <p:cNvPr id="4" name="Marcador de pie de página 14">
            <a:extLst>
              <a:ext uri="{FF2B5EF4-FFF2-40B4-BE49-F238E27FC236}">
                <a16:creationId xmlns:a16="http://schemas.microsoft.com/office/drawing/2014/main" id="{FA699B2E-AC33-FE48-8525-B2B274C23E97}"/>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920852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8E82EE32-0CE4-9284-335A-969A384C13F5}"/>
              </a:ext>
            </a:extLst>
          </p:cNvPr>
          <p:cNvGraphicFramePr>
            <a:graphicFrameLocks/>
          </p:cNvGraphicFramePr>
          <p:nvPr>
            <p:extLst>
              <p:ext uri="{D42A27DB-BD31-4B8C-83A1-F6EECF244321}">
                <p14:modId xmlns:p14="http://schemas.microsoft.com/office/powerpoint/2010/main" val="2456159801"/>
              </p:ext>
            </p:extLst>
          </p:nvPr>
        </p:nvGraphicFramePr>
        <p:xfrm>
          <a:off x="1634054" y="3585789"/>
          <a:ext cx="6428068" cy="290671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BE43A49E-7349-F031-0F88-69F97DB2BE6A}"/>
              </a:ext>
            </a:extLst>
          </p:cNvPr>
          <p:cNvSpPr>
            <a:spLocks noGrp="1"/>
          </p:cNvSpPr>
          <p:nvPr>
            <p:ph type="sldNum" sz="quarter" idx="12"/>
          </p:nvPr>
        </p:nvSpPr>
        <p:spPr/>
        <p:txBody>
          <a:bodyPr/>
          <a:lstStyle/>
          <a:p>
            <a:pPr>
              <a:defRPr/>
            </a:pPr>
            <a:fld id="{EA2BFE7A-63C3-4696-BA76-19E63631F2AF}" type="slidenum">
              <a:rPr lang="en-GB" smtClean="0"/>
              <a:pPr>
                <a:defRPr/>
              </a:pPr>
              <a:t>16</a:t>
            </a:fld>
            <a:endParaRPr lang="en-GB"/>
          </a:p>
        </p:txBody>
      </p:sp>
      <p:sp>
        <p:nvSpPr>
          <p:cNvPr id="6" name="Título 1">
            <a:extLst>
              <a:ext uri="{FF2B5EF4-FFF2-40B4-BE49-F238E27FC236}">
                <a16:creationId xmlns:a16="http://schemas.microsoft.com/office/drawing/2014/main" id="{7C4F0919-4279-608A-E2D0-B9EF3BD125C7}"/>
              </a:ext>
            </a:extLst>
          </p:cNvPr>
          <p:cNvSpPr txBox="1">
            <a:spLocks/>
          </p:cNvSpPr>
          <p:nvPr/>
        </p:nvSpPr>
        <p:spPr>
          <a:xfrm>
            <a:off x="1262683" y="136524"/>
            <a:ext cx="7344815"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t>Step 4: </a:t>
            </a:r>
            <a:r>
              <a:rPr lang="en-GB" sz="2000" b="1"/>
              <a:t>Finite Element structural simulations of the BP</a:t>
            </a:r>
            <a:endParaRPr lang="en-US" b="1"/>
          </a:p>
        </p:txBody>
      </p:sp>
      <p:sp>
        <p:nvSpPr>
          <p:cNvPr id="8" name="Rectángulo 16">
            <a:extLst>
              <a:ext uri="{FF2B5EF4-FFF2-40B4-BE49-F238E27FC236}">
                <a16:creationId xmlns:a16="http://schemas.microsoft.com/office/drawing/2014/main" id="{A84E42AB-D4E3-2A05-D547-3CD9EB308DD7}"/>
              </a:ext>
            </a:extLst>
          </p:cNvPr>
          <p:cNvSpPr/>
          <p:nvPr/>
        </p:nvSpPr>
        <p:spPr>
          <a:xfrm>
            <a:off x="685800" y="1396144"/>
            <a:ext cx="8324576" cy="947005"/>
          </a:xfrm>
          <a:prstGeom prst="rect">
            <a:avLst/>
          </a:prstGeom>
          <a:solidFill>
            <a:schemeClr val="accent2">
              <a:lumMod val="20000"/>
              <a:lumOff val="80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rcador de contenido 2">
            <a:extLst>
              <a:ext uri="{FF2B5EF4-FFF2-40B4-BE49-F238E27FC236}">
                <a16:creationId xmlns:a16="http://schemas.microsoft.com/office/drawing/2014/main" id="{4E19D5FB-5DCA-DAA4-4BDB-D0738CBED1BC}"/>
              </a:ext>
            </a:extLst>
          </p:cNvPr>
          <p:cNvSpPr>
            <a:spLocks noGrp="1"/>
          </p:cNvSpPr>
          <p:nvPr>
            <p:ph idx="1"/>
          </p:nvPr>
        </p:nvSpPr>
        <p:spPr>
          <a:xfrm>
            <a:off x="685800" y="836712"/>
            <a:ext cx="8346524" cy="3135214"/>
          </a:xfrm>
        </p:spPr>
        <p:txBody>
          <a:bodyPr>
            <a:normAutofit fontScale="92500" lnSpcReduction="10000"/>
          </a:bodyPr>
          <a:lstStyle/>
          <a:p>
            <a:pPr marL="0" indent="0" algn="ctr">
              <a:buNone/>
            </a:pPr>
            <a:r>
              <a:rPr lang="en-US" b="1" i="1" dirty="0"/>
              <a:t>How</a:t>
            </a:r>
            <a:r>
              <a:rPr lang="en-US" b="1" dirty="0"/>
              <a:t> do we decide if the BP has failed?</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lgn="just" defTabSz="457200">
              <a:lnSpc>
                <a:spcPct val="100000"/>
              </a:lnSpc>
              <a:spcBef>
                <a:spcPts val="0"/>
              </a:spcBef>
              <a:buNone/>
              <a:defRPr/>
            </a:pPr>
            <a:r>
              <a:rPr lang="en-US" sz="2000" dirty="0">
                <a:solidFill>
                  <a:prstClr val="black"/>
                </a:solidFill>
              </a:rPr>
              <a:t>At a given time, the </a:t>
            </a:r>
            <a:r>
              <a:rPr lang="en-US" sz="2000" b="1" dirty="0">
                <a:solidFill>
                  <a:prstClr val="black"/>
                </a:solidFill>
              </a:rPr>
              <a:t>melted material </a:t>
            </a:r>
            <a:r>
              <a:rPr lang="en-US" sz="2000" dirty="0">
                <a:solidFill>
                  <a:prstClr val="black"/>
                </a:solidFill>
              </a:rPr>
              <a:t>“</a:t>
            </a:r>
            <a:r>
              <a:rPr lang="en-US" sz="2000" u="sng" dirty="0">
                <a:solidFill>
                  <a:prstClr val="black"/>
                </a:solidFill>
              </a:rPr>
              <a:t>across a sufficiently fraction of the thickness</a:t>
            </a:r>
            <a:r>
              <a:rPr lang="en-US" sz="2000" dirty="0">
                <a:solidFill>
                  <a:prstClr val="black"/>
                </a:solidFill>
              </a:rPr>
              <a:t>” will lead to the </a:t>
            </a:r>
            <a:r>
              <a:rPr lang="en-US" sz="2000" b="1" dirty="0">
                <a:solidFill>
                  <a:prstClr val="black"/>
                </a:solidFill>
              </a:rPr>
              <a:t>loss of material structural consistency</a:t>
            </a:r>
            <a:r>
              <a:rPr lang="en-US" sz="2000" dirty="0">
                <a:solidFill>
                  <a:prstClr val="black"/>
                </a:solidFill>
              </a:rPr>
              <a:t>, and failure due to external pressure and deformation (in addition to internal thermal stresses).</a:t>
            </a:r>
            <a:endParaRPr lang="en-US" sz="2000" dirty="0">
              <a:solidFill>
                <a:prstClr val="black"/>
              </a:solidFill>
              <a:latin typeface="+mn-ea"/>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Calibri" panose="020F0502020204030204"/>
            </a:endParaRPr>
          </a:p>
          <a:p>
            <a:pPr marL="0" lvl="0" indent="0" algn="just" defTabSz="457200">
              <a:lnSpc>
                <a:spcPct val="100000"/>
              </a:lnSpc>
              <a:spcBef>
                <a:spcPts val="0"/>
              </a:spcBef>
              <a:buNone/>
              <a:defRPr/>
            </a:pPr>
            <a:r>
              <a:rPr lang="en-US" sz="2000" dirty="0">
                <a:solidFill>
                  <a:prstClr val="black"/>
                </a:solidFill>
                <a:latin typeface="Calibri" panose="020F0502020204030204"/>
              </a:rPr>
              <a:t>As the strain to rupture depends on the temperature, we take  the maximum value registered to be conservative (22%@700</a:t>
            </a:r>
            <a:r>
              <a:rPr lang="en-US" sz="2000" baseline="30000" dirty="0">
                <a:solidFill>
                  <a:prstClr val="black"/>
                </a:solidFill>
                <a:latin typeface="Calibri" panose="020F0502020204030204"/>
              </a:rPr>
              <a:t>o</a:t>
            </a:r>
            <a:r>
              <a:rPr lang="en-US" sz="2000" dirty="0">
                <a:solidFill>
                  <a:prstClr val="black"/>
                </a:solidFill>
                <a:latin typeface="Calibri" panose="020F0502020204030204"/>
              </a:rPr>
              <a:t>C). Nevertheless, the presence of </a:t>
            </a:r>
            <a:r>
              <a:rPr lang="el-GR" sz="2000" dirty="0">
                <a:solidFill>
                  <a:prstClr val="black"/>
                </a:solidFill>
                <a:latin typeface="Calibri" panose="020F0502020204030204"/>
              </a:rPr>
              <a:t>Δ</a:t>
            </a:r>
            <a:r>
              <a:rPr lang="es-ES" sz="2000" dirty="0">
                <a:solidFill>
                  <a:prstClr val="black"/>
                </a:solidFill>
                <a:latin typeface="Calibri" panose="020F0502020204030204"/>
              </a:rPr>
              <a:t>T&gt;1200</a:t>
            </a:r>
            <a:r>
              <a:rPr lang="en-US" sz="2000" baseline="30000" dirty="0">
                <a:solidFill>
                  <a:prstClr val="black"/>
                </a:solidFill>
              </a:rPr>
              <a:t>o</a:t>
            </a:r>
            <a:r>
              <a:rPr lang="en-US" sz="2000" dirty="0">
                <a:solidFill>
                  <a:prstClr val="black"/>
                </a:solidFill>
              </a:rPr>
              <a:t>C over material thickness ~1mm invalidates this criterion because of the progressive plastification and transition to liquid phase before reaching this strain value.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58ACC0B7-B17D-27BB-F449-35CEE5AD8694}"/>
              </a:ext>
            </a:extLst>
          </p:cNvPr>
          <p:cNvSpPr/>
          <p:nvPr/>
        </p:nvSpPr>
        <p:spPr>
          <a:xfrm>
            <a:off x="7112398" y="3943351"/>
            <a:ext cx="304800" cy="285750"/>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A3852885-55D4-BD6E-C277-B614BE8E791C}"/>
              </a:ext>
            </a:extLst>
          </p:cNvPr>
          <p:cNvCxnSpPr>
            <a:cxnSpLocks/>
          </p:cNvCxnSpPr>
          <p:nvPr/>
        </p:nvCxnSpPr>
        <p:spPr>
          <a:xfrm>
            <a:off x="4343400" y="3017836"/>
            <a:ext cx="2676525" cy="100745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Marcador de pie de página 14">
            <a:extLst>
              <a:ext uri="{FF2B5EF4-FFF2-40B4-BE49-F238E27FC236}">
                <a16:creationId xmlns:a16="http://schemas.microsoft.com/office/drawing/2014/main" id="{EA6AA0C0-EFFB-8537-5986-AC30117BB1E4}"/>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34376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8"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número de diapositiva 15">
            <a:extLst>
              <a:ext uri="{FF2B5EF4-FFF2-40B4-BE49-F238E27FC236}">
                <a16:creationId xmlns:a16="http://schemas.microsoft.com/office/drawing/2014/main" id="{C66FA087-F06A-C968-B717-3A7E865AFCB0}"/>
              </a:ext>
            </a:extLst>
          </p:cNvPr>
          <p:cNvSpPr>
            <a:spLocks noGrp="1"/>
          </p:cNvSpPr>
          <p:nvPr>
            <p:ph type="sldNum" sz="quarter" idx="12"/>
          </p:nvPr>
        </p:nvSpPr>
        <p:spPr>
          <a:xfrm>
            <a:off x="6501930" y="6356349"/>
            <a:ext cx="2133600" cy="365125"/>
          </a:xfrm>
        </p:spPr>
        <p:txBody>
          <a:bodyPr/>
          <a:lstStyle/>
          <a:p>
            <a:pPr>
              <a:defRPr/>
            </a:pPr>
            <a:fld id="{EA2BFE7A-63C3-4696-BA76-19E63631F2AF}" type="slidenum">
              <a:rPr lang="en-GB" smtClean="0"/>
              <a:pPr>
                <a:defRPr/>
              </a:pPr>
              <a:t>17</a:t>
            </a:fld>
            <a:endParaRPr lang="en-GB"/>
          </a:p>
        </p:txBody>
      </p:sp>
      <p:sp>
        <p:nvSpPr>
          <p:cNvPr id="10" name="Título 1">
            <a:extLst>
              <a:ext uri="{FF2B5EF4-FFF2-40B4-BE49-F238E27FC236}">
                <a16:creationId xmlns:a16="http://schemas.microsoft.com/office/drawing/2014/main" id="{7209C195-C9A0-1755-FCB9-B54E4F0ACC9C}"/>
              </a:ext>
            </a:extLst>
          </p:cNvPr>
          <p:cNvSpPr txBox="1">
            <a:spLocks/>
          </p:cNvSpPr>
          <p:nvPr/>
        </p:nvSpPr>
        <p:spPr>
          <a:xfrm>
            <a:off x="1043608" y="99702"/>
            <a:ext cx="7344815"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Step 4: </a:t>
            </a:r>
            <a:r>
              <a:rPr lang="en-GB" sz="2000" b="1" dirty="0"/>
              <a:t>Finite Element structural simulations of the BP – 2D</a:t>
            </a:r>
            <a:endParaRPr lang="en-US" b="1" dirty="0"/>
          </a:p>
        </p:txBody>
      </p:sp>
      <p:pic>
        <p:nvPicPr>
          <p:cNvPr id="14" name="Picture 13">
            <a:extLst>
              <a:ext uri="{FF2B5EF4-FFF2-40B4-BE49-F238E27FC236}">
                <a16:creationId xmlns:a16="http://schemas.microsoft.com/office/drawing/2014/main" id="{C5895B4D-3A54-770F-52DD-3E0A9A784FC5}"/>
              </a:ext>
            </a:extLst>
          </p:cNvPr>
          <p:cNvPicPr>
            <a:picLocks noChangeAspect="1"/>
          </p:cNvPicPr>
          <p:nvPr/>
        </p:nvPicPr>
        <p:blipFill rotWithShape="1">
          <a:blip r:embed="rId5"/>
          <a:srcRect l="71708" t="2810" r="14739" b="82648"/>
          <a:stretch/>
        </p:blipFill>
        <p:spPr>
          <a:xfrm>
            <a:off x="5464325" y="4330951"/>
            <a:ext cx="558501" cy="831662"/>
          </a:xfrm>
          <a:prstGeom prst="rect">
            <a:avLst/>
          </a:prstGeom>
        </p:spPr>
      </p:pic>
      <p:pic>
        <p:nvPicPr>
          <p:cNvPr id="16" name="Systems C,D - Mechanical [Ansys Mechanical Enterprise] 2024-06-18 13-02-50">
            <a:hlinkClick r:id="" action="ppaction://media"/>
            <a:extLst>
              <a:ext uri="{FF2B5EF4-FFF2-40B4-BE49-F238E27FC236}">
                <a16:creationId xmlns:a16="http://schemas.microsoft.com/office/drawing/2014/main" id="{7FEEC1F5-416B-F8F2-AB50-D58CB159BC58}"/>
              </a:ext>
            </a:extLst>
          </p:cNvPr>
          <p:cNvPicPr>
            <a:picLocks noChangeAspect="1"/>
          </p:cNvPicPr>
          <p:nvPr>
            <a:videoFile r:link="rId1"/>
            <p:extLst>
              <p:ext uri="{DAA4B4D4-6D71-4841-9C94-3DE7FCFB9230}">
                <p14:media xmlns:p14="http://schemas.microsoft.com/office/powerpoint/2010/main" r:embed="rId2">
                  <p14:trim st="537" end="301.7333"/>
                </p14:media>
              </p:ext>
            </p:extLst>
          </p:nvPr>
        </p:nvPicPr>
        <p:blipFill rotWithShape="1">
          <a:blip r:embed="rId6"/>
          <a:srcRect l="1980" t="19079" r="81988" b="27126"/>
          <a:stretch>
            <a:fillRect/>
          </a:stretch>
        </p:blipFill>
        <p:spPr>
          <a:xfrm>
            <a:off x="5995354" y="620223"/>
            <a:ext cx="3139041" cy="5727411"/>
          </a:xfrm>
          <a:prstGeom prst="rect">
            <a:avLst/>
          </a:prstGeom>
        </p:spPr>
      </p:pic>
      <p:sp>
        <p:nvSpPr>
          <p:cNvPr id="12" name="TextBox 9">
            <a:extLst>
              <a:ext uri="{FF2B5EF4-FFF2-40B4-BE49-F238E27FC236}">
                <a16:creationId xmlns:a16="http://schemas.microsoft.com/office/drawing/2014/main" id="{E3DE0906-7592-BB14-88A4-CC5A985C0197}"/>
              </a:ext>
            </a:extLst>
          </p:cNvPr>
          <p:cNvSpPr txBox="1"/>
          <p:nvPr/>
        </p:nvSpPr>
        <p:spPr>
          <a:xfrm>
            <a:off x="4805166" y="3512375"/>
            <a:ext cx="1696764" cy="738664"/>
          </a:xfrm>
          <a:prstGeom prst="rect">
            <a:avLst/>
          </a:prstGeom>
          <a:solidFill>
            <a:schemeClr val="bg1"/>
          </a:solidFill>
        </p:spPr>
        <p:txBody>
          <a:bodyPr wrap="square" rtlCol="0">
            <a:spAutoFit/>
          </a:bodyPr>
          <a:lstStyle/>
          <a:p>
            <a:pPr algn="ctr"/>
            <a:r>
              <a:rPr lang="en-US" sz="1400" b="1" dirty="0"/>
              <a:t>Total strain profile</a:t>
            </a:r>
          </a:p>
          <a:p>
            <a:pPr algn="ctr"/>
            <a:r>
              <a:rPr lang="en-US" sz="1400" b="1" dirty="0"/>
              <a:t>23 mm Li thickness reduction 20x5 cm</a:t>
            </a:r>
            <a:r>
              <a:rPr lang="en-US" sz="1400" b="1" baseline="30000" dirty="0"/>
              <a:t>2</a:t>
            </a:r>
            <a:r>
              <a:rPr lang="en-US" sz="1400" b="1" dirty="0"/>
              <a:t> </a:t>
            </a:r>
          </a:p>
        </p:txBody>
      </p:sp>
      <p:pic>
        <p:nvPicPr>
          <p:cNvPr id="18" name="Systems B,E - Mechanical [Ansys Mechanical Enterprise] 2024-06-18 13-07-41">
            <a:hlinkClick r:id="" action="ppaction://media"/>
            <a:extLst>
              <a:ext uri="{FF2B5EF4-FFF2-40B4-BE49-F238E27FC236}">
                <a16:creationId xmlns:a16="http://schemas.microsoft.com/office/drawing/2014/main" id="{B2A9EBC6-5604-D54B-DA20-B8CD5B2C3006}"/>
              </a:ext>
            </a:extLst>
          </p:cNvPr>
          <p:cNvPicPr>
            <a:picLocks noChangeAspect="1"/>
          </p:cNvPicPr>
          <p:nvPr>
            <a:videoFile r:link="rId1"/>
            <p:extLst>
              <p:ext uri="{DAA4B4D4-6D71-4841-9C94-3DE7FCFB9230}">
                <p14:media xmlns:p14="http://schemas.microsoft.com/office/powerpoint/2010/main" r:embed="rId3">
                  <p14:trim end="345.0333"/>
                </p14:media>
              </p:ext>
            </p:extLst>
          </p:nvPr>
        </p:nvPicPr>
        <p:blipFill rotWithShape="1">
          <a:blip r:embed="rId7"/>
          <a:srcRect l="1894" t="19312" r="87139" b="26109"/>
          <a:stretch>
            <a:fillRect/>
          </a:stretch>
        </p:blipFill>
        <p:spPr>
          <a:xfrm>
            <a:off x="1185903" y="620688"/>
            <a:ext cx="2551734" cy="5727411"/>
          </a:xfrm>
          <a:prstGeom prst="rect">
            <a:avLst/>
          </a:prstGeom>
        </p:spPr>
      </p:pic>
      <p:pic>
        <p:nvPicPr>
          <p:cNvPr id="11" name="Picture 10">
            <a:extLst>
              <a:ext uri="{FF2B5EF4-FFF2-40B4-BE49-F238E27FC236}">
                <a16:creationId xmlns:a16="http://schemas.microsoft.com/office/drawing/2014/main" id="{222CF1C1-18A9-959E-8CED-2A8EE6DBB1A0}"/>
              </a:ext>
            </a:extLst>
          </p:cNvPr>
          <p:cNvPicPr>
            <a:picLocks noChangeAspect="1"/>
          </p:cNvPicPr>
          <p:nvPr/>
        </p:nvPicPr>
        <p:blipFill>
          <a:blip r:embed="rId8"/>
          <a:stretch>
            <a:fillRect/>
          </a:stretch>
        </p:blipFill>
        <p:spPr>
          <a:xfrm>
            <a:off x="1206968" y="1768083"/>
            <a:ext cx="942975" cy="1609725"/>
          </a:xfrm>
          <a:prstGeom prst="rect">
            <a:avLst/>
          </a:prstGeom>
        </p:spPr>
      </p:pic>
      <p:sp>
        <p:nvSpPr>
          <p:cNvPr id="19" name="TextBox 9">
            <a:extLst>
              <a:ext uri="{FF2B5EF4-FFF2-40B4-BE49-F238E27FC236}">
                <a16:creationId xmlns:a16="http://schemas.microsoft.com/office/drawing/2014/main" id="{6E0F3F93-5E31-E5FF-6030-A607767CE1E7}"/>
              </a:ext>
            </a:extLst>
          </p:cNvPr>
          <p:cNvSpPr txBox="1"/>
          <p:nvPr/>
        </p:nvSpPr>
        <p:spPr>
          <a:xfrm>
            <a:off x="1043608" y="3449301"/>
            <a:ext cx="1803096" cy="738664"/>
          </a:xfrm>
          <a:prstGeom prst="rect">
            <a:avLst/>
          </a:prstGeom>
          <a:solidFill>
            <a:schemeClr val="bg1"/>
          </a:solidFill>
        </p:spPr>
        <p:txBody>
          <a:bodyPr wrap="square" rtlCol="0">
            <a:spAutoFit/>
          </a:bodyPr>
          <a:lstStyle/>
          <a:p>
            <a:pPr algn="ctr"/>
            <a:r>
              <a:rPr lang="en-US" sz="1400" b="1" dirty="0"/>
              <a:t>Temperature profile</a:t>
            </a:r>
          </a:p>
          <a:p>
            <a:pPr algn="ctr"/>
            <a:r>
              <a:rPr lang="en-US" sz="1400" b="1" dirty="0"/>
              <a:t>23 mm Li thickness reduction 20x5 cm</a:t>
            </a:r>
            <a:r>
              <a:rPr lang="en-US" sz="1400" b="1" baseline="30000" dirty="0"/>
              <a:t>2</a:t>
            </a:r>
            <a:r>
              <a:rPr lang="en-US" sz="1400" b="1" dirty="0"/>
              <a:t> </a:t>
            </a:r>
          </a:p>
        </p:txBody>
      </p:sp>
      <p:pic>
        <p:nvPicPr>
          <p:cNvPr id="22" name="Picture 21">
            <a:extLst>
              <a:ext uri="{FF2B5EF4-FFF2-40B4-BE49-F238E27FC236}">
                <a16:creationId xmlns:a16="http://schemas.microsoft.com/office/drawing/2014/main" id="{0D6CE8AA-097C-ED5A-5894-96DAF1EFDD54}"/>
              </a:ext>
            </a:extLst>
          </p:cNvPr>
          <p:cNvPicPr>
            <a:picLocks noChangeAspect="1"/>
          </p:cNvPicPr>
          <p:nvPr/>
        </p:nvPicPr>
        <p:blipFill rotWithShape="1">
          <a:blip r:embed="rId5"/>
          <a:srcRect l="71708" t="2810" r="14739" b="82648"/>
          <a:stretch/>
        </p:blipFill>
        <p:spPr>
          <a:xfrm>
            <a:off x="1678456" y="4330951"/>
            <a:ext cx="558501" cy="831662"/>
          </a:xfrm>
          <a:prstGeom prst="rect">
            <a:avLst/>
          </a:prstGeom>
        </p:spPr>
      </p:pic>
      <p:sp>
        <p:nvSpPr>
          <p:cNvPr id="23" name="TextBox 22">
            <a:extLst>
              <a:ext uri="{FF2B5EF4-FFF2-40B4-BE49-F238E27FC236}">
                <a16:creationId xmlns:a16="http://schemas.microsoft.com/office/drawing/2014/main" id="{9824DE0B-196E-345E-03E0-4DA3910D3245}"/>
              </a:ext>
            </a:extLst>
          </p:cNvPr>
          <p:cNvSpPr txBox="1"/>
          <p:nvPr/>
        </p:nvSpPr>
        <p:spPr>
          <a:xfrm>
            <a:off x="3694945" y="2022187"/>
            <a:ext cx="2143242" cy="584775"/>
          </a:xfrm>
          <a:prstGeom prst="rect">
            <a:avLst/>
          </a:prstGeom>
          <a:noFill/>
          <a:ln>
            <a:solidFill>
              <a:schemeClr val="tx1"/>
            </a:solidFill>
          </a:ln>
        </p:spPr>
        <p:txBody>
          <a:bodyPr wrap="square" rtlCol="0">
            <a:spAutoFit/>
          </a:bodyPr>
          <a:lstStyle/>
          <a:p>
            <a:pPr algn="ctr"/>
            <a:r>
              <a:rPr lang="en-US" sz="1600" dirty="0"/>
              <a:t>Failure criterion not reached before melting</a:t>
            </a:r>
          </a:p>
        </p:txBody>
      </p:sp>
      <p:cxnSp>
        <p:nvCxnSpPr>
          <p:cNvPr id="25" name="Straight Arrow Connector 24">
            <a:extLst>
              <a:ext uri="{FF2B5EF4-FFF2-40B4-BE49-F238E27FC236}">
                <a16:creationId xmlns:a16="http://schemas.microsoft.com/office/drawing/2014/main" id="{8E8AC51C-BEB0-8A75-E922-FC05C18E3C2B}"/>
              </a:ext>
            </a:extLst>
          </p:cNvPr>
          <p:cNvCxnSpPr/>
          <p:nvPr/>
        </p:nvCxnSpPr>
        <p:spPr>
          <a:xfrm flipH="1">
            <a:off x="5653548" y="2314575"/>
            <a:ext cx="3692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Marcador de pie de página 14">
            <a:extLst>
              <a:ext uri="{FF2B5EF4-FFF2-40B4-BE49-F238E27FC236}">
                <a16:creationId xmlns:a16="http://schemas.microsoft.com/office/drawing/2014/main" id="{EF0F3F5E-30E1-1107-DBAD-E55B2130699D}"/>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
        <p:nvSpPr>
          <p:cNvPr id="4" name="TextBox 3">
            <a:extLst>
              <a:ext uri="{FF2B5EF4-FFF2-40B4-BE49-F238E27FC236}">
                <a16:creationId xmlns:a16="http://schemas.microsoft.com/office/drawing/2014/main" id="{6432B9C1-77F1-6BFB-87F7-65D1BB33D760}"/>
              </a:ext>
            </a:extLst>
          </p:cNvPr>
          <p:cNvSpPr txBox="1"/>
          <p:nvPr/>
        </p:nvSpPr>
        <p:spPr>
          <a:xfrm>
            <a:off x="7698244" y="3989429"/>
            <a:ext cx="1375977" cy="523220"/>
          </a:xfrm>
          <a:prstGeom prst="rect">
            <a:avLst/>
          </a:prstGeom>
          <a:noFill/>
        </p:spPr>
        <p:txBody>
          <a:bodyPr wrap="square">
            <a:spAutoFit/>
          </a:bodyPr>
          <a:lstStyle/>
          <a:p>
            <a:pPr marL="0" lvl="0" indent="0" algn="ctr" defTabSz="457200">
              <a:lnSpc>
                <a:spcPct val="100000"/>
              </a:lnSpc>
              <a:spcBef>
                <a:spcPts val="0"/>
              </a:spcBef>
              <a:buNone/>
              <a:defRPr/>
            </a:pPr>
            <a:r>
              <a:rPr lang="en-US" sz="1400" dirty="0">
                <a:solidFill>
                  <a:srgbClr val="FF0000"/>
                </a:solidFill>
                <a:latin typeface="Calibri" panose="020F0502020204030204"/>
              </a:rPr>
              <a:t>Reduced thickness model</a:t>
            </a:r>
            <a:endParaRPr kumimoji="0" lang="en-US" sz="1400" b="0" i="0" u="none" strike="noStrike" kern="1200" cap="none" spc="0" normalizeH="0" baseline="0" noProof="0" dirty="0">
              <a:ln>
                <a:noFill/>
              </a:ln>
              <a:solidFill>
                <a:srgbClr val="FF0000"/>
              </a:solidFill>
              <a:effectLst/>
              <a:uLnTx/>
              <a:uFillTx/>
              <a:latin typeface="Calibri" panose="020F0502020204030204"/>
            </a:endParaRPr>
          </a:p>
        </p:txBody>
      </p:sp>
      <p:cxnSp>
        <p:nvCxnSpPr>
          <p:cNvPr id="6" name="Straight Arrow Connector 5">
            <a:extLst>
              <a:ext uri="{FF2B5EF4-FFF2-40B4-BE49-F238E27FC236}">
                <a16:creationId xmlns:a16="http://schemas.microsoft.com/office/drawing/2014/main" id="{9A7529EF-AA12-99D9-99F6-24435921C021}"/>
              </a:ext>
            </a:extLst>
          </p:cNvPr>
          <p:cNvCxnSpPr/>
          <p:nvPr/>
        </p:nvCxnSpPr>
        <p:spPr>
          <a:xfrm>
            <a:off x="8388423" y="800100"/>
            <a:ext cx="0" cy="18068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0437C54-8D03-6C45-61A4-D445EBA3C2E7}"/>
              </a:ext>
            </a:extLst>
          </p:cNvPr>
          <p:cNvSpPr txBox="1"/>
          <p:nvPr/>
        </p:nvSpPr>
        <p:spPr>
          <a:xfrm>
            <a:off x="7725040" y="2572945"/>
            <a:ext cx="1326766" cy="738664"/>
          </a:xfrm>
          <a:prstGeom prst="rect">
            <a:avLst/>
          </a:prstGeom>
          <a:noFill/>
        </p:spPr>
        <p:txBody>
          <a:bodyPr wrap="square">
            <a:spAutoFit/>
          </a:bodyPr>
          <a:lstStyle/>
          <a:p>
            <a:pPr marL="0" lvl="0" indent="0" algn="ctr" defTabSz="457200">
              <a:lnSpc>
                <a:spcPct val="100000"/>
              </a:lnSpc>
              <a:spcBef>
                <a:spcPts val="0"/>
              </a:spcBef>
              <a:buNone/>
              <a:defRPr/>
            </a:pPr>
            <a:r>
              <a:rPr lang="en-US" sz="1400" dirty="0">
                <a:solidFill>
                  <a:prstClr val="black"/>
                </a:solidFill>
                <a:latin typeface="Calibri" panose="020F0502020204030204"/>
              </a:rPr>
              <a:t>Plastic deformation in liquid region!!</a:t>
            </a:r>
            <a:endParaRPr kumimoji="0" lang="en-US" sz="1400" b="0" i="0" u="none" strike="noStrike" kern="1200" cap="none" spc="0" normalizeH="0" baseline="0" noProof="0" dirty="0">
              <a:ln>
                <a:noFill/>
              </a:ln>
              <a:solidFill>
                <a:prstClr val="black"/>
              </a:solidFill>
              <a:effectLst/>
              <a:uLnTx/>
              <a:uFillTx/>
              <a:latin typeface="Calibri" panose="020F0502020204030204"/>
            </a:endParaRPr>
          </a:p>
        </p:txBody>
      </p:sp>
      <p:cxnSp>
        <p:nvCxnSpPr>
          <p:cNvPr id="8" name="Straight Arrow Connector 7">
            <a:extLst>
              <a:ext uri="{FF2B5EF4-FFF2-40B4-BE49-F238E27FC236}">
                <a16:creationId xmlns:a16="http://schemas.microsoft.com/office/drawing/2014/main" id="{5D2525A8-EC2A-8B6C-9B64-36BBDF4C4DE1}"/>
              </a:ext>
            </a:extLst>
          </p:cNvPr>
          <p:cNvCxnSpPr>
            <a:cxnSpLocks/>
            <a:endCxn id="4" idx="0"/>
          </p:cNvCxnSpPr>
          <p:nvPr/>
        </p:nvCxnSpPr>
        <p:spPr>
          <a:xfrm>
            <a:off x="8386232" y="3311609"/>
            <a:ext cx="1" cy="67782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92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3" fill="hold"/>
                                        <p:tgtEl>
                                          <p:spTgt spid="16"/>
                                        </p:tgtEl>
                                      </p:cBhvr>
                                    </p:cmd>
                                  </p:childTnLst>
                                </p:cTn>
                              </p:par>
                              <p:par>
                                <p:cTn id="7" presetID="1" presetClass="mediacall" presetSubtype="0" fill="hold" nodeType="withEffect">
                                  <p:stCondLst>
                                    <p:cond delay="0"/>
                                  </p:stCondLst>
                                  <p:childTnLst>
                                    <p:cmd type="call" cmd="playFrom(0.0)">
                                      <p:cBhvr>
                                        <p:cTn id="8" dur="9500"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6"/>
                </p:tgtEl>
              </p:cMediaNode>
            </p:video>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6"/>
                                        </p:tgtEl>
                                      </p:cBhvr>
                                    </p:cmd>
                                  </p:childTnLst>
                                </p:cTn>
                              </p:par>
                            </p:childTnLst>
                          </p:cTn>
                        </p:par>
                      </p:childTnLst>
                    </p:cTn>
                  </p:par>
                </p:childTnLst>
              </p:cTn>
              <p:nextCondLst>
                <p:cond evt="onClick" delay="0">
                  <p:tgtEl>
                    <p:spTgt spid="16"/>
                  </p:tgtEl>
                </p:cond>
              </p:nextCondLst>
            </p:seq>
            <p:video>
              <p:cMediaNode vol="80000">
                <p:cTn id="27" fill="hold" display="0">
                  <p:stCondLst>
                    <p:cond delay="indefinite"/>
                  </p:stCondLst>
                </p:cTn>
                <p:tgtEl>
                  <p:spTgt spid="18"/>
                </p:tgtEl>
              </p:cMediaNode>
            </p:video>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8"/>
                                        </p:tgtEl>
                                      </p:cBhvr>
                                    </p:cmd>
                                  </p:childTnLst>
                                </p:cTn>
                              </p:par>
                            </p:childTnLst>
                          </p:cTn>
                        </p:par>
                      </p:childTnLst>
                    </p:cTn>
                  </p:par>
                </p:childTnLst>
              </p:cTn>
              <p:nextCondLst>
                <p:cond evt="onClick" delay="0">
                  <p:tgtEl>
                    <p:spTgt spid="18"/>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A977E9-8C00-025F-BF01-7C086671643E}"/>
              </a:ext>
            </a:extLst>
          </p:cNvPr>
          <p:cNvSpPr>
            <a:spLocks noGrp="1"/>
          </p:cNvSpPr>
          <p:nvPr>
            <p:ph type="sldNum" sz="quarter" idx="12"/>
          </p:nvPr>
        </p:nvSpPr>
        <p:spPr>
          <a:xfrm>
            <a:off x="6562725" y="6496052"/>
            <a:ext cx="2057400" cy="365125"/>
          </a:xfrm>
        </p:spPr>
        <p:txBody>
          <a:bodyPr/>
          <a:lstStyle/>
          <a:p>
            <a:pPr>
              <a:defRPr/>
            </a:pPr>
            <a:fld id="{EA2BFE7A-63C3-4696-BA76-19E63631F2AF}" type="slidenum">
              <a:rPr lang="en-GB" smtClean="0"/>
              <a:pPr>
                <a:defRPr/>
              </a:pPr>
              <a:t>18</a:t>
            </a:fld>
            <a:endParaRPr lang="en-GB" dirty="0"/>
          </a:p>
        </p:txBody>
      </p:sp>
      <p:sp>
        <p:nvSpPr>
          <p:cNvPr id="8" name="Título 1">
            <a:extLst>
              <a:ext uri="{FF2B5EF4-FFF2-40B4-BE49-F238E27FC236}">
                <a16:creationId xmlns:a16="http://schemas.microsoft.com/office/drawing/2014/main" id="{C9BB623F-0DDD-607E-8C5F-541AD5FBA14B}"/>
              </a:ext>
            </a:extLst>
          </p:cNvPr>
          <p:cNvSpPr txBox="1">
            <a:spLocks/>
          </p:cNvSpPr>
          <p:nvPr/>
        </p:nvSpPr>
        <p:spPr>
          <a:xfrm>
            <a:off x="1196008" y="72715"/>
            <a:ext cx="7344815"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Step 4: </a:t>
            </a:r>
            <a:r>
              <a:rPr lang="en-GB" sz="2000" b="1" dirty="0"/>
              <a:t>Finite Element structural simulations of the BP</a:t>
            </a:r>
            <a:endParaRPr lang="en-US" b="1" dirty="0"/>
          </a:p>
        </p:txBody>
      </p:sp>
      <p:pic>
        <p:nvPicPr>
          <p:cNvPr id="10" name="Picture 9">
            <a:extLst>
              <a:ext uri="{FF2B5EF4-FFF2-40B4-BE49-F238E27FC236}">
                <a16:creationId xmlns:a16="http://schemas.microsoft.com/office/drawing/2014/main" id="{46818B3F-7406-6E7F-4E72-D6D3E3260E54}"/>
              </a:ext>
            </a:extLst>
          </p:cNvPr>
          <p:cNvPicPr>
            <a:picLocks noChangeAspect="1"/>
          </p:cNvPicPr>
          <p:nvPr/>
        </p:nvPicPr>
        <p:blipFill>
          <a:blip r:embed="rId2"/>
          <a:stretch>
            <a:fillRect/>
          </a:stretch>
        </p:blipFill>
        <p:spPr>
          <a:xfrm>
            <a:off x="659715" y="547661"/>
            <a:ext cx="3204528" cy="5808689"/>
          </a:xfrm>
          <a:prstGeom prst="rect">
            <a:avLst/>
          </a:prstGeom>
        </p:spPr>
      </p:pic>
      <p:pic>
        <p:nvPicPr>
          <p:cNvPr id="12" name="Picture 11">
            <a:extLst>
              <a:ext uri="{FF2B5EF4-FFF2-40B4-BE49-F238E27FC236}">
                <a16:creationId xmlns:a16="http://schemas.microsoft.com/office/drawing/2014/main" id="{BBC485C7-CBF2-28C3-100A-A408B7E91F76}"/>
              </a:ext>
            </a:extLst>
          </p:cNvPr>
          <p:cNvPicPr>
            <a:picLocks noChangeAspect="1"/>
          </p:cNvPicPr>
          <p:nvPr/>
        </p:nvPicPr>
        <p:blipFill>
          <a:blip r:embed="rId3"/>
          <a:stretch>
            <a:fillRect/>
          </a:stretch>
        </p:blipFill>
        <p:spPr>
          <a:xfrm>
            <a:off x="5453001" y="529915"/>
            <a:ext cx="3670622" cy="5826435"/>
          </a:xfrm>
          <a:prstGeom prst="rect">
            <a:avLst/>
          </a:prstGeom>
        </p:spPr>
      </p:pic>
      <p:sp>
        <p:nvSpPr>
          <p:cNvPr id="13" name="TextBox 12">
            <a:extLst>
              <a:ext uri="{FF2B5EF4-FFF2-40B4-BE49-F238E27FC236}">
                <a16:creationId xmlns:a16="http://schemas.microsoft.com/office/drawing/2014/main" id="{28DAC782-AAA7-A794-1452-1A4612C685DF}"/>
              </a:ext>
            </a:extLst>
          </p:cNvPr>
          <p:cNvSpPr txBox="1"/>
          <p:nvPr/>
        </p:nvSpPr>
        <p:spPr>
          <a:xfrm>
            <a:off x="3546262" y="589176"/>
            <a:ext cx="2224721" cy="1754326"/>
          </a:xfrm>
          <a:prstGeom prst="rect">
            <a:avLst/>
          </a:prstGeom>
          <a:noFill/>
          <a:ln>
            <a:solidFill>
              <a:schemeClr val="tx1"/>
            </a:solidFill>
          </a:ln>
        </p:spPr>
        <p:txBody>
          <a:bodyPr wrap="square" rtlCol="0">
            <a:spAutoFit/>
          </a:bodyPr>
          <a:lstStyle/>
          <a:p>
            <a:pPr algn="ctr"/>
            <a:r>
              <a:rPr lang="en-US" dirty="0"/>
              <a:t>50% of BP material above the melting temperature</a:t>
            </a:r>
          </a:p>
          <a:p>
            <a:pPr algn="ctr"/>
            <a:endParaRPr lang="en-US" dirty="0"/>
          </a:p>
          <a:p>
            <a:pPr algn="ctr"/>
            <a:r>
              <a:rPr lang="en-US" sz="1200" dirty="0"/>
              <a:t>13 mm Li thickness reduction</a:t>
            </a:r>
          </a:p>
          <a:p>
            <a:pPr algn="ctr"/>
            <a:r>
              <a:rPr lang="en-US" sz="1200" dirty="0"/>
              <a:t>20x5 cm</a:t>
            </a:r>
            <a:r>
              <a:rPr lang="en-US" sz="1200" baseline="30000" dirty="0"/>
              <a:t>2</a:t>
            </a:r>
            <a:r>
              <a:rPr lang="en-US" sz="1200" dirty="0"/>
              <a:t> beam size</a:t>
            </a:r>
          </a:p>
          <a:p>
            <a:pPr algn="ctr"/>
            <a:r>
              <a:rPr lang="en-US" sz="1200" dirty="0"/>
              <a:t>40 ms after deposition beginning</a:t>
            </a:r>
          </a:p>
        </p:txBody>
      </p:sp>
      <p:sp>
        <p:nvSpPr>
          <p:cNvPr id="14" name="Arrow: Down 13">
            <a:extLst>
              <a:ext uri="{FF2B5EF4-FFF2-40B4-BE49-F238E27FC236}">
                <a16:creationId xmlns:a16="http://schemas.microsoft.com/office/drawing/2014/main" id="{1BA0BEC4-DBF6-8588-8148-7948E24FB418}"/>
              </a:ext>
            </a:extLst>
          </p:cNvPr>
          <p:cNvSpPr/>
          <p:nvPr/>
        </p:nvSpPr>
        <p:spPr>
          <a:xfrm rot="18255930">
            <a:off x="5508149" y="1388128"/>
            <a:ext cx="352425" cy="365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8DD300A-7005-9767-0F2A-D474DED23EAC}"/>
              </a:ext>
            </a:extLst>
          </p:cNvPr>
          <p:cNvSpPr txBox="1"/>
          <p:nvPr/>
        </p:nvSpPr>
        <p:spPr>
          <a:xfrm>
            <a:off x="3459640" y="3968211"/>
            <a:ext cx="2224721" cy="1754326"/>
          </a:xfrm>
          <a:prstGeom prst="rect">
            <a:avLst/>
          </a:prstGeom>
          <a:noFill/>
          <a:ln>
            <a:solidFill>
              <a:schemeClr val="tx1"/>
            </a:solidFill>
          </a:ln>
        </p:spPr>
        <p:txBody>
          <a:bodyPr wrap="square" rtlCol="0">
            <a:spAutoFit/>
          </a:bodyPr>
          <a:lstStyle/>
          <a:p>
            <a:pPr algn="ctr"/>
            <a:r>
              <a:rPr lang="en-US" dirty="0"/>
              <a:t>75% of BP material above the melting temperature</a:t>
            </a:r>
          </a:p>
          <a:p>
            <a:pPr algn="ctr"/>
            <a:endParaRPr lang="en-US" dirty="0"/>
          </a:p>
          <a:p>
            <a:pPr algn="ctr"/>
            <a:r>
              <a:rPr lang="en-US" sz="1200" dirty="0"/>
              <a:t>23 mm Li thickness reduction</a:t>
            </a:r>
          </a:p>
          <a:p>
            <a:pPr algn="ctr"/>
            <a:r>
              <a:rPr lang="en-US" sz="1200" dirty="0"/>
              <a:t>20x5 cm</a:t>
            </a:r>
            <a:r>
              <a:rPr lang="en-US" sz="1200" baseline="30000" dirty="0"/>
              <a:t>2</a:t>
            </a:r>
            <a:r>
              <a:rPr lang="en-US" sz="1200" dirty="0"/>
              <a:t> beam size</a:t>
            </a:r>
          </a:p>
          <a:p>
            <a:pPr algn="ctr"/>
            <a:r>
              <a:rPr lang="en-US" sz="1200" dirty="0"/>
              <a:t>32 ms after deposition beginning</a:t>
            </a:r>
          </a:p>
        </p:txBody>
      </p:sp>
      <p:sp>
        <p:nvSpPr>
          <p:cNvPr id="16" name="Arrow: Down 15">
            <a:extLst>
              <a:ext uri="{FF2B5EF4-FFF2-40B4-BE49-F238E27FC236}">
                <a16:creationId xmlns:a16="http://schemas.microsoft.com/office/drawing/2014/main" id="{8547E564-2457-3E4F-13F9-5BDFD52003D8}"/>
              </a:ext>
            </a:extLst>
          </p:cNvPr>
          <p:cNvSpPr/>
          <p:nvPr/>
        </p:nvSpPr>
        <p:spPr>
          <a:xfrm rot="7850166">
            <a:off x="3370128" y="4662811"/>
            <a:ext cx="352425" cy="365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ie de página 14">
            <a:extLst>
              <a:ext uri="{FF2B5EF4-FFF2-40B4-BE49-F238E27FC236}">
                <a16:creationId xmlns:a16="http://schemas.microsoft.com/office/drawing/2014/main" id="{CDF8CD08-4750-489B-E786-C62F88E5F180}"/>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1126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número de diapositiva 15">
            <a:extLst>
              <a:ext uri="{FF2B5EF4-FFF2-40B4-BE49-F238E27FC236}">
                <a16:creationId xmlns:a16="http://schemas.microsoft.com/office/drawing/2014/main" id="{C66FA087-F06A-C968-B717-3A7E865AFCB0}"/>
              </a:ext>
            </a:extLst>
          </p:cNvPr>
          <p:cNvSpPr>
            <a:spLocks noGrp="1"/>
          </p:cNvSpPr>
          <p:nvPr>
            <p:ph type="sldNum" sz="quarter" idx="12"/>
          </p:nvPr>
        </p:nvSpPr>
        <p:spPr>
          <a:xfrm>
            <a:off x="6549207" y="6356349"/>
            <a:ext cx="2133600" cy="365125"/>
          </a:xfrm>
        </p:spPr>
        <p:txBody>
          <a:bodyPr/>
          <a:lstStyle/>
          <a:p>
            <a:pPr>
              <a:defRPr/>
            </a:pPr>
            <a:fld id="{EA2BFE7A-63C3-4696-BA76-19E63631F2AF}" type="slidenum">
              <a:rPr lang="en-GB" smtClean="0"/>
              <a:pPr>
                <a:defRPr/>
              </a:pPr>
              <a:t>19</a:t>
            </a:fld>
            <a:endParaRPr lang="en-GB"/>
          </a:p>
        </p:txBody>
      </p:sp>
      <p:sp>
        <p:nvSpPr>
          <p:cNvPr id="10" name="Título 1">
            <a:extLst>
              <a:ext uri="{FF2B5EF4-FFF2-40B4-BE49-F238E27FC236}">
                <a16:creationId xmlns:a16="http://schemas.microsoft.com/office/drawing/2014/main" id="{7209C195-C9A0-1755-FCB9-B54E4F0ACC9C}"/>
              </a:ext>
            </a:extLst>
          </p:cNvPr>
          <p:cNvSpPr txBox="1">
            <a:spLocks/>
          </p:cNvSpPr>
          <p:nvPr/>
        </p:nvSpPr>
        <p:spPr>
          <a:xfrm>
            <a:off x="1043608" y="163488"/>
            <a:ext cx="7344815"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Step 4: </a:t>
            </a:r>
            <a:r>
              <a:rPr lang="en-GB" sz="2000" b="1" dirty="0"/>
              <a:t>Finite Element structural simulations of the BP – 2D</a:t>
            </a:r>
            <a:endParaRPr lang="en-US" b="1" dirty="0"/>
          </a:p>
        </p:txBody>
      </p:sp>
      <p:pic>
        <p:nvPicPr>
          <p:cNvPr id="8" name="I _ NEW Transient Structural 33.8 ms - 20x5@2mm - Mechanical [Ansys Mechanical Enterprise] 2024-06-18 13-19-25">
            <a:hlinkClick r:id="" action="ppaction://media"/>
            <a:extLst>
              <a:ext uri="{FF2B5EF4-FFF2-40B4-BE49-F238E27FC236}">
                <a16:creationId xmlns:a16="http://schemas.microsoft.com/office/drawing/2014/main" id="{559DD551-661E-1305-4FF4-DFBBF1C0D7BC}"/>
              </a:ext>
            </a:extLst>
          </p:cNvPr>
          <p:cNvPicPr>
            <a:picLocks noChangeAspect="1"/>
          </p:cNvPicPr>
          <p:nvPr>
            <a:videoFile r:link="rId1"/>
            <p:extLst>
              <p:ext uri="{DAA4B4D4-6D71-4841-9C94-3DE7FCFB9230}">
                <p14:media xmlns:p14="http://schemas.microsoft.com/office/powerpoint/2010/main" r:embed="rId2">
                  <p14:trim st="342" end="453.4"/>
                </p14:media>
              </p:ext>
            </p:extLst>
          </p:nvPr>
        </p:nvPicPr>
        <p:blipFill rotWithShape="1">
          <a:blip r:embed="rId6"/>
          <a:srcRect l="2195" t="19369" r="77053" b="26052"/>
          <a:stretch>
            <a:fillRect/>
          </a:stretch>
        </p:blipFill>
        <p:spPr>
          <a:xfrm>
            <a:off x="5245817" y="728519"/>
            <a:ext cx="3898183" cy="5574605"/>
          </a:xfrm>
          <a:prstGeom prst="rect">
            <a:avLst/>
          </a:prstGeom>
        </p:spPr>
      </p:pic>
      <p:sp>
        <p:nvSpPr>
          <p:cNvPr id="9" name="TextBox 8">
            <a:extLst>
              <a:ext uri="{FF2B5EF4-FFF2-40B4-BE49-F238E27FC236}">
                <a16:creationId xmlns:a16="http://schemas.microsoft.com/office/drawing/2014/main" id="{02B306E2-73A3-60E8-2684-F377FE3EB0AF}"/>
              </a:ext>
            </a:extLst>
          </p:cNvPr>
          <p:cNvSpPr txBox="1"/>
          <p:nvPr/>
        </p:nvSpPr>
        <p:spPr>
          <a:xfrm>
            <a:off x="4887465" y="3143250"/>
            <a:ext cx="2087839" cy="1246495"/>
          </a:xfrm>
          <a:prstGeom prst="rect">
            <a:avLst/>
          </a:prstGeom>
          <a:noFill/>
          <a:ln>
            <a:solidFill>
              <a:schemeClr val="tx1"/>
            </a:solidFill>
          </a:ln>
        </p:spPr>
        <p:txBody>
          <a:bodyPr wrap="square" rtlCol="0">
            <a:spAutoFit/>
          </a:bodyPr>
          <a:lstStyle/>
          <a:p>
            <a:pPr algn="ctr"/>
            <a:r>
              <a:rPr lang="en-US" sz="1400" dirty="0"/>
              <a:t>75% of BP material above the melting temperature</a:t>
            </a:r>
          </a:p>
          <a:p>
            <a:pPr algn="ctr"/>
            <a:endParaRPr lang="en-US" sz="1400" dirty="0"/>
          </a:p>
          <a:p>
            <a:pPr algn="ctr"/>
            <a:r>
              <a:rPr lang="en-US" sz="1050" dirty="0"/>
              <a:t>23 mm Li thickness reduction</a:t>
            </a:r>
          </a:p>
          <a:p>
            <a:pPr algn="ctr"/>
            <a:r>
              <a:rPr lang="en-US" sz="1050" dirty="0"/>
              <a:t>20x5 cm</a:t>
            </a:r>
            <a:r>
              <a:rPr lang="en-US" sz="1050" baseline="30000" dirty="0"/>
              <a:t>2</a:t>
            </a:r>
            <a:r>
              <a:rPr lang="en-US" sz="1050" dirty="0"/>
              <a:t> beam size</a:t>
            </a:r>
          </a:p>
          <a:p>
            <a:pPr algn="ctr"/>
            <a:r>
              <a:rPr lang="en-US" sz="1050" dirty="0"/>
              <a:t>32 ms after deposition beginning</a:t>
            </a:r>
          </a:p>
        </p:txBody>
      </p:sp>
      <p:pic>
        <p:nvPicPr>
          <p:cNvPr id="11" name="F _ Copy of NEW Transient Structural - 20x5@12mm - Mechanical [Ansys Mechanical Enterprise] 2024-06-18 13-33-26">
            <a:hlinkClick r:id="" action="ppaction://media"/>
            <a:extLst>
              <a:ext uri="{FF2B5EF4-FFF2-40B4-BE49-F238E27FC236}">
                <a16:creationId xmlns:a16="http://schemas.microsoft.com/office/drawing/2014/main" id="{F11E3655-E310-1873-E2C6-D9F68BF4A22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326" t="19221" r="81007" b="26182"/>
          <a:stretch/>
        </p:blipFill>
        <p:spPr>
          <a:xfrm>
            <a:off x="778351" y="728518"/>
            <a:ext cx="3129602" cy="5574605"/>
          </a:xfrm>
          <a:prstGeom prst="rect">
            <a:avLst/>
          </a:prstGeom>
        </p:spPr>
      </p:pic>
      <p:sp>
        <p:nvSpPr>
          <p:cNvPr id="12" name="TextBox 11">
            <a:extLst>
              <a:ext uri="{FF2B5EF4-FFF2-40B4-BE49-F238E27FC236}">
                <a16:creationId xmlns:a16="http://schemas.microsoft.com/office/drawing/2014/main" id="{93213F8A-E5EF-DF7A-BD51-A286756690EA}"/>
              </a:ext>
            </a:extLst>
          </p:cNvPr>
          <p:cNvSpPr txBox="1"/>
          <p:nvPr/>
        </p:nvSpPr>
        <p:spPr>
          <a:xfrm>
            <a:off x="2873348" y="4881840"/>
            <a:ext cx="2049672" cy="1246495"/>
          </a:xfrm>
          <a:prstGeom prst="rect">
            <a:avLst/>
          </a:prstGeom>
          <a:noFill/>
          <a:ln>
            <a:solidFill>
              <a:schemeClr val="tx1"/>
            </a:solidFill>
          </a:ln>
        </p:spPr>
        <p:txBody>
          <a:bodyPr wrap="square" rtlCol="0">
            <a:spAutoFit/>
          </a:bodyPr>
          <a:lstStyle/>
          <a:p>
            <a:pPr algn="ctr"/>
            <a:r>
              <a:rPr lang="en-US" sz="1400" dirty="0"/>
              <a:t>50% of BP material above the melting temperature</a:t>
            </a:r>
          </a:p>
          <a:p>
            <a:pPr algn="ctr"/>
            <a:endParaRPr lang="en-US" sz="1400" dirty="0"/>
          </a:p>
          <a:p>
            <a:pPr algn="ctr"/>
            <a:r>
              <a:rPr lang="en-US" sz="1050" dirty="0"/>
              <a:t>13 mm Li thickness reduction</a:t>
            </a:r>
          </a:p>
          <a:p>
            <a:pPr algn="ctr"/>
            <a:r>
              <a:rPr lang="en-US" sz="1050" dirty="0"/>
              <a:t>20x5 cm</a:t>
            </a:r>
            <a:r>
              <a:rPr lang="en-US" sz="1050" baseline="30000" dirty="0"/>
              <a:t>2</a:t>
            </a:r>
            <a:r>
              <a:rPr lang="en-US" sz="1050" dirty="0"/>
              <a:t> beam size</a:t>
            </a:r>
          </a:p>
          <a:p>
            <a:pPr algn="ctr"/>
            <a:r>
              <a:rPr lang="en-US" sz="1050" dirty="0"/>
              <a:t>40 ms after deposition beginning</a:t>
            </a:r>
          </a:p>
        </p:txBody>
      </p:sp>
      <p:sp>
        <p:nvSpPr>
          <p:cNvPr id="3" name="Marcador de pie de página 14">
            <a:extLst>
              <a:ext uri="{FF2B5EF4-FFF2-40B4-BE49-F238E27FC236}">
                <a16:creationId xmlns:a16="http://schemas.microsoft.com/office/drawing/2014/main" id="{2A4CA9A3-9E3E-852D-F893-190C25189B67}"/>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52635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6147" y="163488"/>
            <a:ext cx="6844245" cy="457200"/>
          </a:xfrm>
        </p:spPr>
        <p:txBody>
          <a:bodyPr>
            <a:normAutofit fontScale="90000"/>
          </a:bodyPr>
          <a:lstStyle/>
          <a:p>
            <a:pPr algn="ctr"/>
            <a:r>
              <a:rPr lang="en-US" sz="3600" b="1" dirty="0"/>
              <a:t>Outline</a:t>
            </a:r>
          </a:p>
        </p:txBody>
      </p:sp>
      <p:sp>
        <p:nvSpPr>
          <p:cNvPr id="3" name="Marcador de contenido 2">
            <a:extLst>
              <a:ext uri="{FF2B5EF4-FFF2-40B4-BE49-F238E27FC236}">
                <a16:creationId xmlns:a16="http://schemas.microsoft.com/office/drawing/2014/main" id="{5440EE22-7AEC-7B6E-4902-837162AA7855}"/>
              </a:ext>
            </a:extLst>
          </p:cNvPr>
          <p:cNvSpPr>
            <a:spLocks noGrp="1"/>
          </p:cNvSpPr>
          <p:nvPr>
            <p:ph idx="1"/>
          </p:nvPr>
        </p:nvSpPr>
        <p:spPr>
          <a:xfrm>
            <a:off x="857249" y="788219"/>
            <a:ext cx="8010525" cy="5400600"/>
          </a:xfrm>
        </p:spPr>
        <p:txBody>
          <a:bodyPr>
            <a:normAutofit/>
          </a:bodyPr>
          <a:lstStyle/>
          <a:p>
            <a:pPr marL="457200" indent="-457200">
              <a:buFont typeface="+mj-lt"/>
              <a:buAutoNum type="arabicParenR"/>
            </a:pPr>
            <a:r>
              <a:rPr lang="en-GB" dirty="0"/>
              <a:t>Introduction to the Problem and Objectives</a:t>
            </a:r>
          </a:p>
          <a:p>
            <a:pPr marL="457200" indent="-457200">
              <a:buFont typeface="+mj-lt"/>
              <a:buAutoNum type="arabicParenR"/>
            </a:pPr>
            <a:endParaRPr lang="en-GB" sz="1100" dirty="0"/>
          </a:p>
          <a:p>
            <a:pPr marL="457200" indent="-457200">
              <a:buFont typeface="+mj-lt"/>
              <a:buAutoNum type="arabicParenR"/>
            </a:pPr>
            <a:r>
              <a:rPr lang="en-GB" dirty="0"/>
              <a:t>Methodology Proposed</a:t>
            </a:r>
          </a:p>
          <a:p>
            <a:pPr marL="457200" indent="-457200">
              <a:buFont typeface="+mj-lt"/>
              <a:buAutoNum type="arabicParenR"/>
            </a:pPr>
            <a:endParaRPr lang="en-GB" sz="1100" dirty="0"/>
          </a:p>
          <a:p>
            <a:pPr marL="457200" indent="-457200">
              <a:buFont typeface="+mj-lt"/>
              <a:buAutoNum type="arabicParenR"/>
            </a:pPr>
            <a:r>
              <a:rPr lang="en-GB" dirty="0"/>
              <a:t>Results:</a:t>
            </a:r>
          </a:p>
          <a:p>
            <a:pPr marL="857250" lvl="1" indent="-457200">
              <a:buFont typeface="+mj-lt"/>
              <a:buAutoNum type="arabicParenR"/>
            </a:pPr>
            <a:r>
              <a:rPr lang="en-GB" dirty="0"/>
              <a:t>Estimation of the </a:t>
            </a:r>
            <a:r>
              <a:rPr lang="en-GB" u="sng" dirty="0"/>
              <a:t>beam energy deposition in the BP </a:t>
            </a:r>
            <a:r>
              <a:rPr lang="en-GB" dirty="0"/>
              <a:t>as function of the curtain Li thickness </a:t>
            </a:r>
          </a:p>
          <a:p>
            <a:pPr marL="857250" lvl="1" indent="-457200">
              <a:buFont typeface="+mj-lt"/>
              <a:buAutoNum type="arabicParenR"/>
            </a:pPr>
            <a:r>
              <a:rPr lang="en-GB" dirty="0"/>
              <a:t>Finite Element </a:t>
            </a:r>
            <a:r>
              <a:rPr lang="en-GB" u="sng" dirty="0"/>
              <a:t>thermal-transient simulations </a:t>
            </a:r>
            <a:r>
              <a:rPr lang="en-GB" dirty="0"/>
              <a:t>of the BP heat-up process </a:t>
            </a:r>
          </a:p>
          <a:p>
            <a:pPr marL="857250" lvl="1" indent="-457200">
              <a:buFont typeface="+mj-lt"/>
              <a:buAutoNum type="arabicParenR"/>
            </a:pPr>
            <a:r>
              <a:rPr lang="en-GB" dirty="0"/>
              <a:t>General </a:t>
            </a:r>
            <a:r>
              <a:rPr lang="en-GB" u="sng" dirty="0"/>
              <a:t>results for Structural Simulations</a:t>
            </a:r>
          </a:p>
          <a:p>
            <a:pPr marL="457200" indent="-457200">
              <a:buFont typeface="+mj-lt"/>
              <a:buAutoNum type="arabicParenR"/>
            </a:pPr>
            <a:endParaRPr lang="en-GB" sz="1100" dirty="0"/>
          </a:p>
          <a:p>
            <a:pPr marL="457200" indent="-457200">
              <a:buFont typeface="+mj-lt"/>
              <a:buAutoNum type="arabicParenR"/>
            </a:pPr>
            <a:r>
              <a:rPr lang="en-GB" dirty="0"/>
              <a:t>Conclusion</a:t>
            </a:r>
          </a:p>
          <a:p>
            <a:pPr marL="457200" indent="-457200">
              <a:buFont typeface="+mj-lt"/>
              <a:buAutoNum type="arabicParenR"/>
            </a:pPr>
            <a:endParaRPr lang="en-GB" dirty="0"/>
          </a:p>
        </p:txBody>
      </p:sp>
      <p:sp>
        <p:nvSpPr>
          <p:cNvPr id="6" name="Marcador de pie de página 14">
            <a:extLst>
              <a:ext uri="{FF2B5EF4-FFF2-40B4-BE49-F238E27FC236}">
                <a16:creationId xmlns:a16="http://schemas.microsoft.com/office/drawing/2014/main" id="{A02C368B-0E2D-8FBD-B6F5-58BD4E4100D1}"/>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
        <p:nvSpPr>
          <p:cNvPr id="7" name="Marcador de número de diapositiva 15">
            <a:extLst>
              <a:ext uri="{FF2B5EF4-FFF2-40B4-BE49-F238E27FC236}">
                <a16:creationId xmlns:a16="http://schemas.microsoft.com/office/drawing/2014/main" id="{40B23752-7BF7-004C-D9F8-6B21EF7BA100}"/>
              </a:ext>
            </a:extLst>
          </p:cNvPr>
          <p:cNvSpPr>
            <a:spLocks noGrp="1"/>
          </p:cNvSpPr>
          <p:nvPr>
            <p:ph type="sldNum" sz="quarter" idx="12"/>
          </p:nvPr>
        </p:nvSpPr>
        <p:spPr>
          <a:xfrm>
            <a:off x="6553200" y="6356350"/>
            <a:ext cx="2133600" cy="365125"/>
          </a:xfrm>
        </p:spPr>
        <p:txBody>
          <a:bodyPr/>
          <a:lstStyle/>
          <a:p>
            <a:pPr>
              <a:defRPr/>
            </a:pPr>
            <a:fld id="{EA2BFE7A-63C3-4696-BA76-19E63631F2AF}" type="slidenum">
              <a:rPr lang="en-GB" smtClean="0"/>
              <a:pPr>
                <a:defRPr/>
              </a:pPr>
              <a:t>2</a:t>
            </a:fld>
            <a:endParaRPr lang="en-GB" dirty="0"/>
          </a:p>
        </p:txBody>
      </p:sp>
    </p:spTree>
    <p:extLst>
      <p:ext uri="{BB962C8B-B14F-4D97-AF65-F5344CB8AC3E}">
        <p14:creationId xmlns:p14="http://schemas.microsoft.com/office/powerpoint/2010/main" val="26940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C7623-B070-2464-AC5F-99D8A14B1BA9}"/>
              </a:ext>
            </a:extLst>
          </p:cNvPr>
          <p:cNvSpPr>
            <a:spLocks noGrp="1"/>
          </p:cNvSpPr>
          <p:nvPr>
            <p:ph type="title"/>
          </p:nvPr>
        </p:nvSpPr>
        <p:spPr>
          <a:xfrm>
            <a:off x="1526113" y="136525"/>
            <a:ext cx="6844245" cy="457200"/>
          </a:xfrm>
        </p:spPr>
        <p:txBody>
          <a:bodyPr>
            <a:normAutofit fontScale="90000"/>
          </a:bodyPr>
          <a:lstStyle/>
          <a:p>
            <a:pPr algn="ctr"/>
            <a:r>
              <a:rPr lang="en-US" dirty="0"/>
              <a:t>Conclusions</a:t>
            </a:r>
          </a:p>
        </p:txBody>
      </p:sp>
      <p:sp>
        <p:nvSpPr>
          <p:cNvPr id="3" name="Marcador de contenido 2">
            <a:extLst>
              <a:ext uri="{FF2B5EF4-FFF2-40B4-BE49-F238E27FC236}">
                <a16:creationId xmlns:a16="http://schemas.microsoft.com/office/drawing/2014/main" id="{AA168DEB-425F-89B4-219C-A5DAF772B585}"/>
              </a:ext>
            </a:extLst>
          </p:cNvPr>
          <p:cNvSpPr>
            <a:spLocks noGrp="1"/>
          </p:cNvSpPr>
          <p:nvPr>
            <p:ph idx="1"/>
          </p:nvPr>
        </p:nvSpPr>
        <p:spPr>
          <a:xfrm>
            <a:off x="857249" y="803610"/>
            <a:ext cx="7962901" cy="4882815"/>
          </a:xfrm>
        </p:spPr>
        <p:txBody>
          <a:bodyPr vert="horz" lIns="91440" tIns="45720" rIns="91440" bIns="45720" rtlCol="0" anchor="t">
            <a:noAutofit/>
          </a:bodyPr>
          <a:lstStyle/>
          <a:p>
            <a:pPr marL="457200" indent="-457200" algn="just">
              <a:buFont typeface="+mj-lt"/>
              <a:buAutoNum type="arabicParenR"/>
            </a:pPr>
            <a:r>
              <a:rPr lang="en-GB" sz="2000" dirty="0"/>
              <a:t>A </a:t>
            </a:r>
            <a:r>
              <a:rPr lang="en-GB" sz="2000" b="1" dirty="0"/>
              <a:t>detailed characterization of the BP response</a:t>
            </a:r>
            <a:r>
              <a:rPr lang="en-GB" sz="2000" dirty="0"/>
              <a:t> in case of </a:t>
            </a:r>
            <a:r>
              <a:rPr lang="en-GB" sz="2000" b="1" dirty="0"/>
              <a:t>partial or direct beam impingement</a:t>
            </a:r>
            <a:r>
              <a:rPr lang="en-GB" sz="2000" dirty="0"/>
              <a:t> and subsequent chains of events is being performed.</a:t>
            </a:r>
          </a:p>
          <a:p>
            <a:pPr marL="457200" indent="-457200" algn="just">
              <a:buFont typeface="+mj-lt"/>
              <a:buAutoNum type="arabicParenR"/>
            </a:pPr>
            <a:endParaRPr lang="en-GB" sz="1100" dirty="0"/>
          </a:p>
          <a:p>
            <a:pPr marL="457200" indent="-457200" algn="just">
              <a:buFont typeface="+mj-lt"/>
              <a:buAutoNum type="arabicParenR"/>
            </a:pPr>
            <a:r>
              <a:rPr lang="en-GB" sz="2000" dirty="0"/>
              <a:t>This task will allow a far </a:t>
            </a:r>
            <a:r>
              <a:rPr lang="en-GB" sz="2000" b="1" dirty="0"/>
              <a:t>more accurate characterization</a:t>
            </a:r>
            <a:r>
              <a:rPr lang="en-GB" sz="2000" dirty="0"/>
              <a:t> of the </a:t>
            </a:r>
            <a:r>
              <a:rPr lang="en-GB" sz="2000" b="1" dirty="0"/>
              <a:t>mobilizable inventory</a:t>
            </a:r>
            <a:r>
              <a:rPr lang="en-GB" sz="2000" dirty="0"/>
              <a:t> in the worse-case accidental scenario </a:t>
            </a:r>
            <a:r>
              <a:rPr lang="en-GB" sz="2000" dirty="0">
                <a:sym typeface="Wingdings" panose="05000000000000000000" pitchFamily="2" charset="2"/>
              </a:rPr>
              <a:t></a:t>
            </a:r>
            <a:r>
              <a:rPr lang="en-GB" sz="2000" dirty="0"/>
              <a:t> Very useful during licensing process.</a:t>
            </a:r>
          </a:p>
          <a:p>
            <a:pPr marL="457200" indent="-457200" algn="just">
              <a:buFont typeface="+mj-lt"/>
              <a:buAutoNum type="arabicParenR"/>
            </a:pPr>
            <a:endParaRPr lang="en-GB" sz="1100" dirty="0"/>
          </a:p>
          <a:p>
            <a:pPr marL="457200" indent="-457200" algn="just">
              <a:buFont typeface="+mj-lt"/>
              <a:buAutoNum type="arabicParenR"/>
            </a:pPr>
            <a:r>
              <a:rPr lang="en-US" sz="2000" dirty="0"/>
              <a:t>Thermal results suggest that: </a:t>
            </a:r>
          </a:p>
          <a:p>
            <a:pPr marL="857250" lvl="1" indent="-457200" algn="just"/>
            <a:r>
              <a:rPr lang="en-US" sz="1800" b="1" dirty="0"/>
              <a:t>Melting point </a:t>
            </a:r>
            <a:r>
              <a:rPr lang="en-US" sz="1800" dirty="0"/>
              <a:t>within BP would be </a:t>
            </a:r>
            <a:r>
              <a:rPr lang="en-US" sz="1800" b="1" dirty="0"/>
              <a:t>reached within 12.5-21 ms </a:t>
            </a:r>
            <a:r>
              <a:rPr lang="en-US" sz="1800" dirty="0"/>
              <a:t>(20x5cm</a:t>
            </a:r>
            <a:r>
              <a:rPr lang="en-US" sz="1800" baseline="30000" dirty="0"/>
              <a:t>2</a:t>
            </a:r>
            <a:r>
              <a:rPr lang="en-US" sz="1800" dirty="0"/>
              <a:t>) | </a:t>
            </a:r>
            <a:r>
              <a:rPr lang="en-US" sz="1800" b="1" dirty="0"/>
              <a:t>5.5-9 ms </a:t>
            </a:r>
            <a:r>
              <a:rPr lang="en-US" sz="1800" dirty="0"/>
              <a:t>(10x5cm</a:t>
            </a:r>
            <a:r>
              <a:rPr lang="en-US" sz="1800" baseline="30000" dirty="0"/>
              <a:t>2</a:t>
            </a:r>
            <a:r>
              <a:rPr lang="en-US" sz="1800" dirty="0"/>
              <a:t>) after Li partial loss.</a:t>
            </a:r>
          </a:p>
          <a:p>
            <a:pPr marL="857250" lvl="1" indent="-457200" algn="just"/>
            <a:r>
              <a:rPr lang="en-US" sz="1800" b="1" dirty="0"/>
              <a:t>Vaporization</a:t>
            </a:r>
            <a:r>
              <a:rPr lang="en-US" sz="1800" dirty="0"/>
              <a:t> within </a:t>
            </a:r>
            <a:r>
              <a:rPr lang="en-US" sz="1800" b="1" dirty="0"/>
              <a:t>43-145 ms </a:t>
            </a:r>
            <a:r>
              <a:rPr lang="en-US" sz="1800" dirty="0"/>
              <a:t>(20x5cm</a:t>
            </a:r>
            <a:r>
              <a:rPr lang="en-US" sz="1800" baseline="30000" dirty="0"/>
              <a:t>2</a:t>
            </a:r>
            <a:r>
              <a:rPr lang="en-US" sz="1800" dirty="0"/>
              <a:t>) | </a:t>
            </a:r>
            <a:r>
              <a:rPr lang="en-US" sz="1800" b="1" dirty="0"/>
              <a:t>14-60 ms </a:t>
            </a:r>
            <a:r>
              <a:rPr lang="en-US" sz="1800" dirty="0"/>
              <a:t>(10x5cm</a:t>
            </a:r>
            <a:r>
              <a:rPr lang="en-US" sz="1800" baseline="30000" dirty="0"/>
              <a:t>2</a:t>
            </a:r>
            <a:r>
              <a:rPr lang="en-US" sz="1800" dirty="0"/>
              <a:t>).</a:t>
            </a:r>
          </a:p>
          <a:p>
            <a:pPr marL="400050" lvl="1" indent="0" algn="just">
              <a:buNone/>
            </a:pPr>
            <a:endParaRPr lang="en-US" sz="1100" dirty="0"/>
          </a:p>
          <a:p>
            <a:pPr marL="457200" indent="-457200" algn="just">
              <a:buFont typeface="+mj-lt"/>
              <a:buAutoNum type="arabicParenR"/>
            </a:pPr>
            <a:r>
              <a:rPr lang="en-US" sz="2000" dirty="0"/>
              <a:t>Structural simulations try to estimate the </a:t>
            </a:r>
            <a:r>
              <a:rPr lang="en-US" sz="2000" b="1" dirty="0"/>
              <a:t>timings</a:t>
            </a:r>
            <a:r>
              <a:rPr lang="en-US" sz="2000" dirty="0"/>
              <a:t> for </a:t>
            </a:r>
            <a:r>
              <a:rPr lang="en-US" sz="2000" b="1" dirty="0"/>
              <a:t>mechanical failure </a:t>
            </a:r>
            <a:r>
              <a:rPr lang="en-US" sz="2000" dirty="0"/>
              <a:t>(after melting) </a:t>
            </a:r>
            <a:r>
              <a:rPr lang="en-US" sz="2000" dirty="0">
                <a:sym typeface="Wingdings" panose="05000000000000000000" pitchFamily="2" charset="2"/>
              </a:rPr>
              <a:t> strain-failure criterion is not reached. The time required to melt 75 % of the BP central axis material thickness is considered sufficient to induce mechanical failure in the remaining solid part.</a:t>
            </a:r>
            <a:endParaRPr lang="en-US" sz="2000" dirty="0"/>
          </a:p>
        </p:txBody>
      </p:sp>
      <p:sp>
        <p:nvSpPr>
          <p:cNvPr id="6" name="Marcador de número de diapositiva 15">
            <a:extLst>
              <a:ext uri="{FF2B5EF4-FFF2-40B4-BE49-F238E27FC236}">
                <a16:creationId xmlns:a16="http://schemas.microsoft.com/office/drawing/2014/main" id="{546B0A2C-DAAF-0BE9-AD2F-471DE79A48CB}"/>
              </a:ext>
            </a:extLst>
          </p:cNvPr>
          <p:cNvSpPr>
            <a:spLocks noGrp="1"/>
          </p:cNvSpPr>
          <p:nvPr>
            <p:ph type="sldNum" sz="quarter" idx="12"/>
          </p:nvPr>
        </p:nvSpPr>
        <p:spPr>
          <a:xfrm>
            <a:off x="6553200" y="6356350"/>
            <a:ext cx="2133600" cy="365125"/>
          </a:xfrm>
        </p:spPr>
        <p:txBody>
          <a:bodyPr/>
          <a:lstStyle/>
          <a:p>
            <a:pPr>
              <a:defRPr/>
            </a:pPr>
            <a:fld id="{EA2BFE7A-63C3-4696-BA76-19E63631F2AF}" type="slidenum">
              <a:rPr lang="en-GB" smtClean="0"/>
              <a:pPr>
                <a:defRPr/>
              </a:pPr>
              <a:t>20</a:t>
            </a:fld>
            <a:endParaRPr lang="en-GB"/>
          </a:p>
        </p:txBody>
      </p:sp>
      <p:sp>
        <p:nvSpPr>
          <p:cNvPr id="4" name="Marcador de pie de página 14">
            <a:extLst>
              <a:ext uri="{FF2B5EF4-FFF2-40B4-BE49-F238E27FC236}">
                <a16:creationId xmlns:a16="http://schemas.microsoft.com/office/drawing/2014/main" id="{AB864DD9-A903-DEAE-F720-297C16D3E5F9}"/>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60205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87DCF66-CB36-814D-69BA-A604CE0A8F2A}"/>
              </a:ext>
            </a:extLst>
          </p:cNvPr>
          <p:cNvSpPr>
            <a:spLocks noGrp="1"/>
          </p:cNvSpPr>
          <p:nvPr>
            <p:ph idx="1"/>
          </p:nvPr>
        </p:nvSpPr>
        <p:spPr>
          <a:xfrm>
            <a:off x="857249" y="1052736"/>
            <a:ext cx="7805322" cy="4896544"/>
          </a:xfrm>
        </p:spPr>
        <p:txBody>
          <a:bodyPr/>
          <a:lstStyle/>
          <a:p>
            <a:pPr marL="0" indent="0" algn="ctr">
              <a:buNone/>
            </a:pPr>
            <a:r>
              <a:rPr lang="en-US" sz="3200" b="1" dirty="0"/>
              <a:t>Thank you very much!!</a:t>
            </a:r>
          </a:p>
          <a:p>
            <a:pPr marL="0" indent="0">
              <a:buNone/>
            </a:pPr>
            <a:endParaRPr lang="en-US" dirty="0"/>
          </a:p>
          <a:p>
            <a:pPr marL="0" indent="0">
              <a:buNone/>
            </a:pPr>
            <a:endParaRPr lang="en-US" dirty="0"/>
          </a:p>
          <a:p>
            <a:pPr marL="0" indent="0">
              <a:buNone/>
            </a:pPr>
            <a:endParaRPr lang="en-US" dirty="0"/>
          </a:p>
          <a:p>
            <a:pPr marL="0" indent="0" algn="ctr">
              <a:buNone/>
            </a:pPr>
            <a:r>
              <a:rPr lang="en-US" b="1" dirty="0"/>
              <a:t>Suggestions?</a:t>
            </a:r>
            <a:br>
              <a:rPr lang="en-US" b="1" dirty="0"/>
            </a:br>
            <a:r>
              <a:rPr lang="en-US" b="1" dirty="0"/>
              <a:t>Questions? </a:t>
            </a:r>
          </a:p>
        </p:txBody>
      </p:sp>
      <p:sp>
        <p:nvSpPr>
          <p:cNvPr id="2" name="Marcador de número de diapositiva 15">
            <a:extLst>
              <a:ext uri="{FF2B5EF4-FFF2-40B4-BE49-F238E27FC236}">
                <a16:creationId xmlns:a16="http://schemas.microsoft.com/office/drawing/2014/main" id="{DB627FDA-4A4A-070D-AE7B-1DE7008AF682}"/>
              </a:ext>
            </a:extLst>
          </p:cNvPr>
          <p:cNvSpPr>
            <a:spLocks noGrp="1"/>
          </p:cNvSpPr>
          <p:nvPr>
            <p:ph type="sldNum" sz="quarter" idx="12"/>
          </p:nvPr>
        </p:nvSpPr>
        <p:spPr>
          <a:xfrm>
            <a:off x="6933565" y="6356349"/>
            <a:ext cx="2133600" cy="365125"/>
          </a:xfrm>
        </p:spPr>
        <p:txBody>
          <a:bodyPr/>
          <a:lstStyle/>
          <a:p>
            <a:pPr>
              <a:defRPr/>
            </a:pPr>
            <a:fld id="{EA2BFE7A-63C3-4696-BA76-19E63631F2AF}" type="slidenum">
              <a:rPr lang="en-GB" smtClean="0"/>
              <a:pPr>
                <a:defRPr/>
              </a:pPr>
              <a:t>21</a:t>
            </a:fld>
            <a:endParaRPr lang="en-GB" dirty="0"/>
          </a:p>
        </p:txBody>
      </p:sp>
      <p:sp>
        <p:nvSpPr>
          <p:cNvPr id="7" name="Marcador de pie de página 14">
            <a:extLst>
              <a:ext uri="{FF2B5EF4-FFF2-40B4-BE49-F238E27FC236}">
                <a16:creationId xmlns:a16="http://schemas.microsoft.com/office/drawing/2014/main" id="{BFE92582-94AF-5958-321F-CA93B3438FEE}"/>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3324677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491113-F264-022D-D7C9-53CEAD7B642E}"/>
              </a:ext>
            </a:extLst>
          </p:cNvPr>
          <p:cNvSpPr>
            <a:spLocks noGrp="1"/>
          </p:cNvSpPr>
          <p:nvPr>
            <p:ph type="title"/>
          </p:nvPr>
        </p:nvSpPr>
        <p:spPr>
          <a:xfrm>
            <a:off x="1256147" y="163488"/>
            <a:ext cx="6844245" cy="457200"/>
          </a:xfrm>
        </p:spPr>
        <p:txBody>
          <a:bodyPr>
            <a:normAutofit fontScale="90000"/>
          </a:bodyPr>
          <a:lstStyle/>
          <a:p>
            <a:pPr algn="ctr"/>
            <a:r>
              <a:rPr lang="en-US" sz="3600" b="1"/>
              <a:t>Introduction</a:t>
            </a:r>
          </a:p>
        </p:txBody>
      </p:sp>
      <p:sp>
        <p:nvSpPr>
          <p:cNvPr id="8" name="Marcador de contenido 2">
            <a:extLst>
              <a:ext uri="{FF2B5EF4-FFF2-40B4-BE49-F238E27FC236}">
                <a16:creationId xmlns:a16="http://schemas.microsoft.com/office/drawing/2014/main" id="{EDA8770F-C111-D59D-F4D8-DCA4C85C423A}"/>
              </a:ext>
            </a:extLst>
          </p:cNvPr>
          <p:cNvSpPr>
            <a:spLocks noGrp="1"/>
          </p:cNvSpPr>
          <p:nvPr>
            <p:ph idx="1"/>
          </p:nvPr>
        </p:nvSpPr>
        <p:spPr>
          <a:xfrm>
            <a:off x="857248" y="791850"/>
            <a:ext cx="8001001" cy="2756188"/>
          </a:xfrm>
        </p:spPr>
        <p:txBody>
          <a:bodyPr>
            <a:noAutofit/>
          </a:bodyPr>
          <a:lstStyle/>
          <a:p>
            <a:pPr marL="0" indent="0" algn="just">
              <a:lnSpc>
                <a:spcPct val="100000"/>
              </a:lnSpc>
              <a:spcBef>
                <a:spcPts val="300"/>
              </a:spcBef>
              <a:buNone/>
            </a:pPr>
            <a:r>
              <a:rPr lang="en-US" sz="1800" dirty="0"/>
              <a:t>One of the most Critical Accidental Scenarios of the Facility:</a:t>
            </a:r>
          </a:p>
          <a:p>
            <a:pPr marL="457200" indent="-457200" algn="just">
              <a:lnSpc>
                <a:spcPct val="100000"/>
              </a:lnSpc>
              <a:spcBef>
                <a:spcPts val="300"/>
              </a:spcBef>
              <a:buFont typeface="+mj-lt"/>
              <a:buAutoNum type="arabicPeriod"/>
            </a:pPr>
            <a:r>
              <a:rPr lang="en-GB" sz="1800" dirty="0"/>
              <a:t>Failure of any SSC leading to the </a:t>
            </a:r>
            <a:r>
              <a:rPr lang="en-GB" sz="1800" b="1" dirty="0"/>
              <a:t>loss of liquid lithium</a:t>
            </a:r>
            <a:r>
              <a:rPr lang="en-GB" sz="1800" dirty="0"/>
              <a:t> curtain without </a:t>
            </a:r>
            <a:r>
              <a:rPr lang="en-GB" sz="1800" b="1" dirty="0"/>
              <a:t>enough time to shut down the beam</a:t>
            </a:r>
            <a:r>
              <a:rPr lang="en-GB" sz="1800" dirty="0"/>
              <a:t>.</a:t>
            </a:r>
          </a:p>
          <a:p>
            <a:pPr marL="457200" indent="-457200" algn="just">
              <a:lnSpc>
                <a:spcPct val="100000"/>
              </a:lnSpc>
              <a:spcBef>
                <a:spcPts val="300"/>
              </a:spcBef>
              <a:buFont typeface="+mj-lt"/>
              <a:buAutoNum type="arabicPeriod"/>
            </a:pPr>
            <a:r>
              <a:rPr lang="en-GB" sz="1800" u="sng" dirty="0"/>
              <a:t>Direct or partial</a:t>
            </a:r>
            <a:r>
              <a:rPr lang="en-GB" sz="1800" dirty="0"/>
              <a:t> beam impingement on the Backplate (BP). Large among of deposited power (</a:t>
            </a:r>
            <a:r>
              <a:rPr lang="en-US" sz="1800" dirty="0"/>
              <a:t>Li curtain instability with at least 4-5 mm thickness reduction).</a:t>
            </a:r>
          </a:p>
          <a:p>
            <a:pPr marL="457200" indent="-457200" algn="just">
              <a:lnSpc>
                <a:spcPct val="100000"/>
              </a:lnSpc>
              <a:spcBef>
                <a:spcPts val="300"/>
              </a:spcBef>
              <a:buFont typeface="+mj-lt"/>
              <a:buAutoNum type="arabicPeriod" startAt="3"/>
            </a:pPr>
            <a:r>
              <a:rPr lang="en-GB" sz="1800" dirty="0"/>
              <a:t>Melting or Vaporization of the BP material with </a:t>
            </a:r>
            <a:r>
              <a:rPr lang="en-GB" sz="1800" b="1" dirty="0"/>
              <a:t>the eventual mobilization of its radioactive inventory</a:t>
            </a:r>
            <a:r>
              <a:rPr lang="en-GB" sz="1800" dirty="0"/>
              <a:t>.</a:t>
            </a:r>
            <a:endParaRPr lang="en-US" sz="1800" dirty="0"/>
          </a:p>
        </p:txBody>
      </p:sp>
      <p:sp>
        <p:nvSpPr>
          <p:cNvPr id="5" name="Marcador de número de diapositiva 15">
            <a:extLst>
              <a:ext uri="{FF2B5EF4-FFF2-40B4-BE49-F238E27FC236}">
                <a16:creationId xmlns:a16="http://schemas.microsoft.com/office/drawing/2014/main" id="{DE1A457D-8A52-1024-C6D9-96989D7D13FD}"/>
              </a:ext>
            </a:extLst>
          </p:cNvPr>
          <p:cNvSpPr>
            <a:spLocks noGrp="1"/>
          </p:cNvSpPr>
          <p:nvPr>
            <p:ph type="sldNum" sz="quarter" idx="12"/>
          </p:nvPr>
        </p:nvSpPr>
        <p:spPr>
          <a:xfrm>
            <a:off x="6553200" y="6356350"/>
            <a:ext cx="2133600" cy="365125"/>
          </a:xfrm>
        </p:spPr>
        <p:txBody>
          <a:bodyPr/>
          <a:lstStyle/>
          <a:p>
            <a:pPr>
              <a:defRPr/>
            </a:pPr>
            <a:fld id="{EA2BFE7A-63C3-4696-BA76-19E63631F2AF}" type="slidenum">
              <a:rPr lang="en-GB" smtClean="0"/>
              <a:pPr>
                <a:defRPr/>
              </a:pPr>
              <a:t>3</a:t>
            </a:fld>
            <a:endParaRPr lang="en-GB"/>
          </a:p>
        </p:txBody>
      </p:sp>
      <p:pic>
        <p:nvPicPr>
          <p:cNvPr id="4" name="Picture 3">
            <a:extLst>
              <a:ext uri="{FF2B5EF4-FFF2-40B4-BE49-F238E27FC236}">
                <a16:creationId xmlns:a16="http://schemas.microsoft.com/office/drawing/2014/main" id="{68E8D7B4-12D8-7A93-EC71-8B9ED032F747}"/>
              </a:ext>
            </a:extLst>
          </p:cNvPr>
          <p:cNvPicPr>
            <a:picLocks noChangeAspect="1"/>
          </p:cNvPicPr>
          <p:nvPr/>
        </p:nvPicPr>
        <p:blipFill rotWithShape="1">
          <a:blip r:embed="rId2"/>
          <a:srcRect r="61141"/>
          <a:stretch/>
        </p:blipFill>
        <p:spPr>
          <a:xfrm>
            <a:off x="2021793" y="3558519"/>
            <a:ext cx="2397228" cy="2797831"/>
          </a:xfrm>
          <a:prstGeom prst="rect">
            <a:avLst/>
          </a:prstGeom>
        </p:spPr>
      </p:pic>
      <p:pic>
        <p:nvPicPr>
          <p:cNvPr id="25" name="Picture 24">
            <a:extLst>
              <a:ext uri="{FF2B5EF4-FFF2-40B4-BE49-F238E27FC236}">
                <a16:creationId xmlns:a16="http://schemas.microsoft.com/office/drawing/2014/main" id="{399AE8A0-DFCE-2F39-21C7-A7E097F2DE7A}"/>
              </a:ext>
            </a:extLst>
          </p:cNvPr>
          <p:cNvPicPr>
            <a:picLocks noChangeAspect="1"/>
          </p:cNvPicPr>
          <p:nvPr/>
        </p:nvPicPr>
        <p:blipFill rotWithShape="1">
          <a:blip r:embed="rId2"/>
          <a:srcRect l="39477"/>
          <a:stretch/>
        </p:blipFill>
        <p:spPr>
          <a:xfrm>
            <a:off x="4366676" y="3667125"/>
            <a:ext cx="3733716" cy="2566356"/>
          </a:xfrm>
          <a:prstGeom prst="rect">
            <a:avLst/>
          </a:prstGeom>
        </p:spPr>
      </p:pic>
      <p:sp>
        <p:nvSpPr>
          <p:cNvPr id="3" name="Marcador de pie de página 14">
            <a:extLst>
              <a:ext uri="{FF2B5EF4-FFF2-40B4-BE49-F238E27FC236}">
                <a16:creationId xmlns:a16="http://schemas.microsoft.com/office/drawing/2014/main" id="{CC83C96C-AA09-E0F6-2834-69B6E18D7FE5}"/>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2925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F39DB-EF89-2845-714E-7A90CA9BD0F8}"/>
              </a:ext>
            </a:extLst>
          </p:cNvPr>
          <p:cNvSpPr>
            <a:spLocks noGrp="1"/>
          </p:cNvSpPr>
          <p:nvPr>
            <p:ph type="title"/>
          </p:nvPr>
        </p:nvSpPr>
        <p:spPr>
          <a:xfrm>
            <a:off x="1256147" y="163488"/>
            <a:ext cx="6844245" cy="457200"/>
          </a:xfrm>
        </p:spPr>
        <p:txBody>
          <a:bodyPr>
            <a:normAutofit fontScale="90000"/>
          </a:bodyPr>
          <a:lstStyle/>
          <a:p>
            <a:pPr algn="ctr"/>
            <a:r>
              <a:rPr lang="en-US" sz="3600" b="1" dirty="0"/>
              <a:t>Objectives</a:t>
            </a:r>
          </a:p>
        </p:txBody>
      </p:sp>
      <p:sp>
        <p:nvSpPr>
          <p:cNvPr id="3" name="Marcador de contenido 2">
            <a:extLst>
              <a:ext uri="{FF2B5EF4-FFF2-40B4-BE49-F238E27FC236}">
                <a16:creationId xmlns:a16="http://schemas.microsoft.com/office/drawing/2014/main" id="{E5FB21D1-092A-B1E5-97EE-1F23A861C04C}"/>
              </a:ext>
            </a:extLst>
          </p:cNvPr>
          <p:cNvSpPr>
            <a:spLocks noGrp="1"/>
          </p:cNvSpPr>
          <p:nvPr>
            <p:ph idx="1"/>
          </p:nvPr>
        </p:nvSpPr>
        <p:spPr>
          <a:xfrm>
            <a:off x="733424" y="1124744"/>
            <a:ext cx="8056216" cy="4994018"/>
          </a:xfrm>
        </p:spPr>
        <p:txBody>
          <a:bodyPr>
            <a:normAutofit lnSpcReduction="10000"/>
          </a:bodyPr>
          <a:lstStyle/>
          <a:p>
            <a:pPr marL="457200" indent="-457200" algn="just">
              <a:buFont typeface="+mj-lt"/>
              <a:buAutoNum type="arabicParenR"/>
            </a:pPr>
            <a:r>
              <a:rPr lang="en-GB" sz="2600" dirty="0"/>
              <a:t>Characterize the </a:t>
            </a:r>
            <a:r>
              <a:rPr lang="en-GB" sz="2600" u="sng" dirty="0"/>
              <a:t>involved timings and modes of failure</a:t>
            </a:r>
            <a:r>
              <a:rPr lang="en-GB" sz="2600" dirty="0"/>
              <a:t> of the BP in case of reductions of the Li curtain thickness for the two beam operation modes (20x5 and 10x5 cm</a:t>
            </a:r>
            <a:r>
              <a:rPr lang="en-GB" sz="2600" baseline="30000" dirty="0"/>
              <a:t>2</a:t>
            </a:r>
            <a:r>
              <a:rPr lang="en-GB" sz="2600" dirty="0"/>
              <a:t>). Types of investigated mode of failures:</a:t>
            </a:r>
          </a:p>
          <a:p>
            <a:pPr marL="857250" lvl="1" indent="-457200">
              <a:buFont typeface="+mj-lt"/>
              <a:buAutoNum type="arabicParenR"/>
            </a:pPr>
            <a:r>
              <a:rPr lang="en-GB" sz="2000" b="1" dirty="0"/>
              <a:t>Mechanical failure </a:t>
            </a:r>
            <a:r>
              <a:rPr lang="en-GB" sz="2000" dirty="0"/>
              <a:t>due to thermal stresses and drop of mechanical properties at high temperatures.</a:t>
            </a:r>
          </a:p>
          <a:p>
            <a:pPr marL="857250" lvl="1" indent="-457200">
              <a:buFont typeface="+mj-lt"/>
              <a:buAutoNum type="arabicParenR"/>
            </a:pPr>
            <a:r>
              <a:rPr lang="en-GB" sz="2000" b="1" dirty="0"/>
              <a:t>Melting</a:t>
            </a:r>
            <a:r>
              <a:rPr lang="en-GB" sz="2000" dirty="0"/>
              <a:t> of the BP material.</a:t>
            </a:r>
          </a:p>
          <a:p>
            <a:pPr marL="857250" lvl="1" indent="-457200">
              <a:buFont typeface="+mj-lt"/>
              <a:buAutoNum type="arabicParenR"/>
            </a:pPr>
            <a:r>
              <a:rPr lang="en-GB" sz="2000" b="1" dirty="0"/>
              <a:t>Vaporization</a:t>
            </a:r>
            <a:r>
              <a:rPr lang="en-GB" sz="2000" dirty="0"/>
              <a:t> of the BP material.</a:t>
            </a:r>
          </a:p>
          <a:p>
            <a:pPr marL="857250" lvl="1" indent="-457200">
              <a:buFont typeface="+mj-lt"/>
              <a:buAutoNum type="arabicParenR"/>
            </a:pPr>
            <a:endParaRPr lang="en-GB" dirty="0"/>
          </a:p>
          <a:p>
            <a:pPr marL="457200" indent="-457200" algn="just">
              <a:buFont typeface="+mj-lt"/>
              <a:buAutoNum type="arabicParenR"/>
            </a:pPr>
            <a:r>
              <a:rPr lang="en-GB" sz="2200" dirty="0"/>
              <a:t>Estimate </a:t>
            </a:r>
            <a:r>
              <a:rPr lang="en-GB" sz="2200" u="sng" dirty="0"/>
              <a:t>times of accelerator “passive shutdown”</a:t>
            </a:r>
            <a:r>
              <a:rPr lang="en-GB" sz="2200" dirty="0"/>
              <a:t> once the BP has failed assuming failure of all the active Safety Functions (eventual entrance of He inside the TVC and subsequent increase of pressure in the SRF and RFQ ).</a:t>
            </a:r>
          </a:p>
          <a:p>
            <a:pPr marL="457200" indent="-457200" algn="just">
              <a:buFont typeface="+mj-lt"/>
              <a:buAutoNum type="arabicParenR"/>
            </a:pPr>
            <a:r>
              <a:rPr lang="en-GB" sz="2400" dirty="0"/>
              <a:t>Estimate the </a:t>
            </a:r>
            <a:r>
              <a:rPr lang="en-GB" sz="2400" u="sng" dirty="0"/>
              <a:t>maximum amount of volatilized and mobilizable material</a:t>
            </a:r>
            <a:r>
              <a:rPr lang="en-GB" sz="2400" dirty="0"/>
              <a:t> in the BP.</a:t>
            </a:r>
            <a:endParaRPr lang="en-US" sz="2400" dirty="0"/>
          </a:p>
        </p:txBody>
      </p:sp>
      <p:sp>
        <p:nvSpPr>
          <p:cNvPr id="6" name="Marcador de número de diapositiva 15">
            <a:extLst>
              <a:ext uri="{FF2B5EF4-FFF2-40B4-BE49-F238E27FC236}">
                <a16:creationId xmlns:a16="http://schemas.microsoft.com/office/drawing/2014/main" id="{DFA9075E-C5C2-77C6-0539-FC3C171FFCF7}"/>
              </a:ext>
            </a:extLst>
          </p:cNvPr>
          <p:cNvSpPr>
            <a:spLocks noGrp="1"/>
          </p:cNvSpPr>
          <p:nvPr>
            <p:ph type="sldNum" sz="quarter" idx="12"/>
          </p:nvPr>
        </p:nvSpPr>
        <p:spPr>
          <a:xfrm>
            <a:off x="6553200" y="6356350"/>
            <a:ext cx="2133600" cy="365125"/>
          </a:xfrm>
        </p:spPr>
        <p:txBody>
          <a:bodyPr/>
          <a:lstStyle/>
          <a:p>
            <a:pPr>
              <a:defRPr/>
            </a:pPr>
            <a:fld id="{EA2BFE7A-63C3-4696-BA76-19E63631F2AF}" type="slidenum">
              <a:rPr lang="en-GB" smtClean="0"/>
              <a:pPr>
                <a:defRPr/>
              </a:pPr>
              <a:t>4</a:t>
            </a:fld>
            <a:endParaRPr lang="en-GB" dirty="0"/>
          </a:p>
        </p:txBody>
      </p:sp>
      <p:grpSp>
        <p:nvGrpSpPr>
          <p:cNvPr id="5" name="Grupo 18">
            <a:extLst>
              <a:ext uri="{FF2B5EF4-FFF2-40B4-BE49-F238E27FC236}">
                <a16:creationId xmlns:a16="http://schemas.microsoft.com/office/drawing/2014/main" id="{B4B6A785-5885-EDA5-F04D-C8E5CCD51861}"/>
              </a:ext>
            </a:extLst>
          </p:cNvPr>
          <p:cNvGrpSpPr/>
          <p:nvPr/>
        </p:nvGrpSpPr>
        <p:grpSpPr>
          <a:xfrm>
            <a:off x="733424" y="1019156"/>
            <a:ext cx="8149663" cy="2697876"/>
            <a:chOff x="220212" y="692696"/>
            <a:chExt cx="8703576" cy="1872208"/>
          </a:xfrm>
        </p:grpSpPr>
        <p:sp>
          <p:nvSpPr>
            <p:cNvPr id="7" name="Rectángulo 16">
              <a:extLst>
                <a:ext uri="{FF2B5EF4-FFF2-40B4-BE49-F238E27FC236}">
                  <a16:creationId xmlns:a16="http://schemas.microsoft.com/office/drawing/2014/main" id="{29226457-31A9-88AC-3702-D1E4F21416C7}"/>
                </a:ext>
              </a:extLst>
            </p:cNvPr>
            <p:cNvSpPr/>
            <p:nvPr/>
          </p:nvSpPr>
          <p:spPr>
            <a:xfrm>
              <a:off x="220212" y="692696"/>
              <a:ext cx="8703576" cy="1872208"/>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17">
              <a:extLst>
                <a:ext uri="{FF2B5EF4-FFF2-40B4-BE49-F238E27FC236}">
                  <a16:creationId xmlns:a16="http://schemas.microsoft.com/office/drawing/2014/main" id="{DA9E908A-F2E5-F078-F5EA-98A1487CE6E8}"/>
                </a:ext>
              </a:extLst>
            </p:cNvPr>
            <p:cNvSpPr txBox="1"/>
            <p:nvPr/>
          </p:nvSpPr>
          <p:spPr>
            <a:xfrm>
              <a:off x="5825201" y="2292685"/>
              <a:ext cx="3051864" cy="256300"/>
            </a:xfrm>
            <a:prstGeom prst="rect">
              <a:avLst/>
            </a:prstGeom>
            <a:noFill/>
          </p:spPr>
          <p:txBody>
            <a:bodyPr wrap="square" rtlCol="0">
              <a:spAutoFit/>
            </a:bodyPr>
            <a:lstStyle/>
            <a:p>
              <a:pPr algn="ctr"/>
              <a:r>
                <a:rPr lang="en-US" b="1" dirty="0">
                  <a:solidFill>
                    <a:srgbClr val="FF0000"/>
                  </a:solidFill>
                </a:rPr>
                <a:t>Results of the current work</a:t>
              </a:r>
            </a:p>
          </p:txBody>
        </p:sp>
      </p:grpSp>
      <p:sp>
        <p:nvSpPr>
          <p:cNvPr id="10" name="Rectángulo 16">
            <a:extLst>
              <a:ext uri="{FF2B5EF4-FFF2-40B4-BE49-F238E27FC236}">
                <a16:creationId xmlns:a16="http://schemas.microsoft.com/office/drawing/2014/main" id="{5FD410C0-D285-6C4A-092B-0559CC6909DF}"/>
              </a:ext>
            </a:extLst>
          </p:cNvPr>
          <p:cNvSpPr/>
          <p:nvPr/>
        </p:nvSpPr>
        <p:spPr>
          <a:xfrm>
            <a:off x="733424" y="3954620"/>
            <a:ext cx="8149664" cy="205849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1" name="CuadroTexto 17">
            <a:extLst>
              <a:ext uri="{FF2B5EF4-FFF2-40B4-BE49-F238E27FC236}">
                <a16:creationId xmlns:a16="http://schemas.microsoft.com/office/drawing/2014/main" id="{A1898A7E-8066-88D0-DD28-2FA5ADF46D96}"/>
              </a:ext>
            </a:extLst>
          </p:cNvPr>
          <p:cNvSpPr txBox="1"/>
          <p:nvPr/>
        </p:nvSpPr>
        <p:spPr>
          <a:xfrm>
            <a:off x="7856323" y="5683558"/>
            <a:ext cx="1073489" cy="369332"/>
          </a:xfrm>
          <a:prstGeom prst="rect">
            <a:avLst/>
          </a:prstGeom>
          <a:noFill/>
          <a:ln>
            <a:noFill/>
          </a:ln>
        </p:spPr>
        <p:txBody>
          <a:bodyPr wrap="square" rtlCol="0">
            <a:spAutoFit/>
          </a:bodyPr>
          <a:lstStyle/>
          <a:p>
            <a:pPr algn="ctr"/>
            <a:r>
              <a:rPr lang="en-US" b="1" dirty="0">
                <a:solidFill>
                  <a:srgbClr val="7030A0"/>
                </a:solidFill>
              </a:rPr>
              <a:t>MuVacAs</a:t>
            </a:r>
          </a:p>
        </p:txBody>
      </p:sp>
      <p:sp>
        <p:nvSpPr>
          <p:cNvPr id="4" name="Marcador de pie de página 14">
            <a:extLst>
              <a:ext uri="{FF2B5EF4-FFF2-40B4-BE49-F238E27FC236}">
                <a16:creationId xmlns:a16="http://schemas.microsoft.com/office/drawing/2014/main" id="{DB55AAAC-B7F7-4648-9A93-93BD37BFE65E}"/>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43736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DB9A7-F79A-7F98-2BA3-EA7B246816DF}"/>
              </a:ext>
            </a:extLst>
          </p:cNvPr>
          <p:cNvSpPr>
            <a:spLocks noGrp="1"/>
          </p:cNvSpPr>
          <p:nvPr>
            <p:ph type="title"/>
          </p:nvPr>
        </p:nvSpPr>
        <p:spPr>
          <a:xfrm>
            <a:off x="1438516" y="273050"/>
            <a:ext cx="6844245" cy="457200"/>
          </a:xfrm>
        </p:spPr>
        <p:txBody>
          <a:bodyPr>
            <a:normAutofit fontScale="90000"/>
          </a:bodyPr>
          <a:lstStyle/>
          <a:p>
            <a:pPr algn="ctr"/>
            <a:r>
              <a:rPr lang="en-US" sz="3600" b="1" dirty="0"/>
              <a:t>Methodology</a:t>
            </a:r>
            <a:endParaRPr lang="en-US" b="1" dirty="0"/>
          </a:p>
        </p:txBody>
      </p:sp>
      <p:sp>
        <p:nvSpPr>
          <p:cNvPr id="6" name="Marcador de contenido 2">
            <a:extLst>
              <a:ext uri="{FF2B5EF4-FFF2-40B4-BE49-F238E27FC236}">
                <a16:creationId xmlns:a16="http://schemas.microsoft.com/office/drawing/2014/main" id="{99C947B2-39F8-28C8-B4B7-EFA9C2A28F58}"/>
              </a:ext>
            </a:extLst>
          </p:cNvPr>
          <p:cNvSpPr>
            <a:spLocks noGrp="1"/>
          </p:cNvSpPr>
          <p:nvPr>
            <p:ph idx="1"/>
          </p:nvPr>
        </p:nvSpPr>
        <p:spPr>
          <a:xfrm>
            <a:off x="857249" y="1214750"/>
            <a:ext cx="8006780" cy="4428500"/>
          </a:xfrm>
        </p:spPr>
        <p:txBody>
          <a:bodyPr>
            <a:normAutofit/>
          </a:bodyPr>
          <a:lstStyle/>
          <a:p>
            <a:pPr marL="457200" indent="-457200" algn="just">
              <a:buFont typeface="+mj-lt"/>
              <a:buAutoNum type="arabicParenR"/>
            </a:pPr>
            <a:r>
              <a:rPr lang="en-US" sz="2000" dirty="0"/>
              <a:t>Estimation of the </a:t>
            </a:r>
            <a:r>
              <a:rPr lang="en-US" sz="2000" b="1" dirty="0"/>
              <a:t>beam energy deposition in the BP as function of the Li curtain thickness</a:t>
            </a:r>
            <a:r>
              <a:rPr lang="en-US" sz="2000" dirty="0"/>
              <a:t> reduction.</a:t>
            </a:r>
          </a:p>
          <a:p>
            <a:pPr marL="457200" indent="-457200" algn="just">
              <a:buFont typeface="+mj-lt"/>
              <a:buAutoNum type="arabicParenR"/>
            </a:pPr>
            <a:endParaRPr lang="en-US" sz="2000" dirty="0"/>
          </a:p>
          <a:p>
            <a:pPr marL="457200" indent="-457200" algn="just">
              <a:buFont typeface="+mj-lt"/>
              <a:buAutoNum type="arabicParenR"/>
            </a:pPr>
            <a:r>
              <a:rPr lang="en-US" sz="2000" dirty="0"/>
              <a:t>Material properties definition, modelling and meshing.</a:t>
            </a:r>
          </a:p>
          <a:p>
            <a:pPr marL="457200" indent="-457200" algn="just">
              <a:buFont typeface="+mj-lt"/>
              <a:buAutoNum type="arabicParenR"/>
            </a:pPr>
            <a:endParaRPr lang="en-US" sz="2000" dirty="0"/>
          </a:p>
          <a:p>
            <a:pPr marL="457200" indent="-457200" algn="just">
              <a:buFont typeface="+mj-lt"/>
              <a:buAutoNum type="arabicParenR"/>
            </a:pPr>
            <a:r>
              <a:rPr lang="en-US" sz="2000" dirty="0"/>
              <a:t>Finite Element </a:t>
            </a:r>
            <a:r>
              <a:rPr lang="en-US" sz="2000" b="1" dirty="0"/>
              <a:t>thermal-transient simulations</a:t>
            </a:r>
            <a:r>
              <a:rPr lang="en-US" sz="2000" dirty="0"/>
              <a:t> of the BP heat-up process for different Li curtain thicknesses. Estimations of:</a:t>
            </a:r>
          </a:p>
          <a:p>
            <a:pPr marL="800100" lvl="1" indent="-342900" algn="just">
              <a:buFont typeface="+mj-lt"/>
              <a:buAutoNum type="arabicParenR"/>
            </a:pPr>
            <a:r>
              <a:rPr lang="en-US" sz="2000" dirty="0"/>
              <a:t>Timings to reach the </a:t>
            </a:r>
            <a:r>
              <a:rPr lang="en-US" sz="2000" u="sng" dirty="0"/>
              <a:t>melting point.</a:t>
            </a:r>
            <a:endParaRPr lang="en-US" sz="2000" dirty="0"/>
          </a:p>
          <a:p>
            <a:pPr marL="800100" lvl="1" indent="-342900" algn="just">
              <a:buFont typeface="+mj-lt"/>
              <a:buAutoNum type="arabicParenR"/>
            </a:pPr>
            <a:r>
              <a:rPr lang="en-US" sz="2000" dirty="0"/>
              <a:t>Timings to reach the </a:t>
            </a:r>
            <a:r>
              <a:rPr lang="en-US" sz="2000" u="sng" dirty="0"/>
              <a:t>vaporization point</a:t>
            </a:r>
            <a:r>
              <a:rPr lang="en-US" sz="2000" dirty="0"/>
              <a:t>.</a:t>
            </a:r>
          </a:p>
          <a:p>
            <a:pPr marL="800100" lvl="1" indent="-342900" algn="just">
              <a:buFont typeface="+mj-lt"/>
              <a:buAutoNum type="arabicParenR"/>
            </a:pPr>
            <a:endParaRPr lang="en-US" sz="1100" dirty="0"/>
          </a:p>
          <a:p>
            <a:pPr marL="800100" lvl="1" indent="-342900" algn="just">
              <a:buFont typeface="+mj-lt"/>
              <a:buAutoNum type="arabicParenR"/>
            </a:pPr>
            <a:endParaRPr lang="en-US" sz="1100" dirty="0"/>
          </a:p>
          <a:p>
            <a:pPr marL="457200" indent="-457200" algn="just">
              <a:buFont typeface="+mj-lt"/>
              <a:buAutoNum type="arabicParenR"/>
            </a:pPr>
            <a:r>
              <a:rPr lang="en-US" sz="2000" dirty="0"/>
              <a:t>Finite Element </a:t>
            </a:r>
            <a:r>
              <a:rPr lang="en-US" sz="2000" b="1" dirty="0"/>
              <a:t>structural-transient thermomechanical</a:t>
            </a:r>
            <a:r>
              <a:rPr lang="en-US" sz="2000" dirty="0"/>
              <a:t> simulations. Estimations of timing for the </a:t>
            </a:r>
            <a:r>
              <a:rPr lang="en-US" sz="2000" u="sng" dirty="0"/>
              <a:t>mechanical failure </a:t>
            </a:r>
            <a:r>
              <a:rPr lang="en-US" sz="2000" dirty="0"/>
              <a:t>of the BP.</a:t>
            </a:r>
          </a:p>
        </p:txBody>
      </p:sp>
      <p:sp>
        <p:nvSpPr>
          <p:cNvPr id="4" name="Marcador de número de diapositiva 15">
            <a:extLst>
              <a:ext uri="{FF2B5EF4-FFF2-40B4-BE49-F238E27FC236}">
                <a16:creationId xmlns:a16="http://schemas.microsoft.com/office/drawing/2014/main" id="{CF242387-16B0-0EC6-8F60-05E929131315}"/>
              </a:ext>
            </a:extLst>
          </p:cNvPr>
          <p:cNvSpPr>
            <a:spLocks noGrp="1"/>
          </p:cNvSpPr>
          <p:nvPr>
            <p:ph type="sldNum" sz="quarter" idx="12"/>
          </p:nvPr>
        </p:nvSpPr>
        <p:spPr>
          <a:xfrm>
            <a:off x="6553200" y="6356350"/>
            <a:ext cx="2133600" cy="365125"/>
          </a:xfrm>
        </p:spPr>
        <p:txBody>
          <a:bodyPr/>
          <a:lstStyle/>
          <a:p>
            <a:pPr>
              <a:defRPr/>
            </a:pPr>
            <a:fld id="{EA2BFE7A-63C3-4696-BA76-19E63631F2AF}" type="slidenum">
              <a:rPr lang="en-GB" smtClean="0"/>
              <a:pPr>
                <a:defRPr/>
              </a:pPr>
              <a:t>5</a:t>
            </a:fld>
            <a:endParaRPr lang="en-GB"/>
          </a:p>
        </p:txBody>
      </p:sp>
      <p:sp>
        <p:nvSpPr>
          <p:cNvPr id="5" name="Marcador de pie de página 14">
            <a:extLst>
              <a:ext uri="{FF2B5EF4-FFF2-40B4-BE49-F238E27FC236}">
                <a16:creationId xmlns:a16="http://schemas.microsoft.com/office/drawing/2014/main" id="{3FF56FF4-BCA8-8DB4-0F66-5A48BE43B1BC}"/>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39571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87D4F5C-A34F-F083-E77A-BB72F05362E3}"/>
              </a:ext>
            </a:extLst>
          </p:cNvPr>
          <p:cNvSpPr>
            <a:spLocks noGrp="1"/>
          </p:cNvSpPr>
          <p:nvPr>
            <p:ph idx="1"/>
          </p:nvPr>
        </p:nvSpPr>
        <p:spPr>
          <a:xfrm>
            <a:off x="931379" y="2672916"/>
            <a:ext cx="7643192" cy="1512168"/>
          </a:xfrm>
        </p:spPr>
        <p:txBody>
          <a:bodyPr/>
          <a:lstStyle/>
          <a:p>
            <a:pPr marL="0" indent="0" algn="ctr">
              <a:buNone/>
            </a:pPr>
            <a:r>
              <a:rPr lang="en-US" sz="2800" b="1" dirty="0"/>
              <a:t>STEP 1</a:t>
            </a:r>
            <a:endParaRPr lang="en-US" sz="2800" dirty="0"/>
          </a:p>
          <a:p>
            <a:pPr marL="0" indent="0" algn="ctr">
              <a:buNone/>
            </a:pPr>
            <a:r>
              <a:rPr lang="en-US" sz="2800" dirty="0"/>
              <a:t>Estimation of the </a:t>
            </a:r>
            <a:r>
              <a:rPr lang="en-US" sz="2800" b="1" dirty="0"/>
              <a:t>beam energy deposition </a:t>
            </a:r>
            <a:r>
              <a:rPr lang="en-US" sz="2800" dirty="0"/>
              <a:t>in the BP as function of the Li curtain thickness reduction</a:t>
            </a:r>
            <a:endParaRPr lang="en-US" sz="1400" dirty="0"/>
          </a:p>
        </p:txBody>
      </p:sp>
      <p:sp>
        <p:nvSpPr>
          <p:cNvPr id="6" name="Marcador de número de diapositiva 15">
            <a:extLst>
              <a:ext uri="{FF2B5EF4-FFF2-40B4-BE49-F238E27FC236}">
                <a16:creationId xmlns:a16="http://schemas.microsoft.com/office/drawing/2014/main" id="{8F912D9D-DC02-6F01-3E04-365AEFEECA2E}"/>
              </a:ext>
            </a:extLst>
          </p:cNvPr>
          <p:cNvSpPr>
            <a:spLocks noGrp="1"/>
          </p:cNvSpPr>
          <p:nvPr>
            <p:ph type="sldNum" sz="quarter" idx="12"/>
          </p:nvPr>
        </p:nvSpPr>
        <p:spPr>
          <a:xfrm>
            <a:off x="6553200" y="6356350"/>
            <a:ext cx="2133600" cy="365125"/>
          </a:xfrm>
        </p:spPr>
        <p:txBody>
          <a:bodyPr/>
          <a:lstStyle/>
          <a:p>
            <a:pPr>
              <a:defRPr/>
            </a:pPr>
            <a:fld id="{EA2BFE7A-63C3-4696-BA76-19E63631F2AF}" type="slidenum">
              <a:rPr lang="en-GB" smtClean="0"/>
              <a:pPr>
                <a:defRPr/>
              </a:pPr>
              <a:t>6</a:t>
            </a:fld>
            <a:endParaRPr lang="en-GB"/>
          </a:p>
        </p:txBody>
      </p:sp>
      <p:sp>
        <p:nvSpPr>
          <p:cNvPr id="2" name="Marcador de pie de página 14">
            <a:extLst>
              <a:ext uri="{FF2B5EF4-FFF2-40B4-BE49-F238E27FC236}">
                <a16:creationId xmlns:a16="http://schemas.microsoft.com/office/drawing/2014/main" id="{C9CC153B-E4EC-6103-FF2D-85861E1B8D04}"/>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3295123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FB8E1A-303D-4DB3-410E-11E456047DFD}"/>
              </a:ext>
            </a:extLst>
          </p:cNvPr>
          <p:cNvPicPr>
            <a:picLocks noChangeAspect="1"/>
          </p:cNvPicPr>
          <p:nvPr/>
        </p:nvPicPr>
        <p:blipFill>
          <a:blip r:embed="rId2"/>
          <a:stretch>
            <a:fillRect/>
          </a:stretch>
        </p:blipFill>
        <p:spPr>
          <a:xfrm>
            <a:off x="1030512" y="3266514"/>
            <a:ext cx="5837743" cy="3078508"/>
          </a:xfrm>
          <a:prstGeom prst="rect">
            <a:avLst/>
          </a:prstGeom>
        </p:spPr>
      </p:pic>
      <p:grpSp>
        <p:nvGrpSpPr>
          <p:cNvPr id="11" name="Group 10">
            <a:extLst>
              <a:ext uri="{FF2B5EF4-FFF2-40B4-BE49-F238E27FC236}">
                <a16:creationId xmlns:a16="http://schemas.microsoft.com/office/drawing/2014/main" id="{600FA280-6813-9557-F14B-127D3307C90E}"/>
              </a:ext>
            </a:extLst>
          </p:cNvPr>
          <p:cNvGrpSpPr>
            <a:grpSpLocks noChangeAspect="1"/>
          </p:cNvGrpSpPr>
          <p:nvPr/>
        </p:nvGrpSpPr>
        <p:grpSpPr>
          <a:xfrm>
            <a:off x="4782695" y="653996"/>
            <a:ext cx="4369577" cy="2546667"/>
            <a:chOff x="0" y="0"/>
            <a:chExt cx="3158338" cy="2045932"/>
          </a:xfrm>
        </p:grpSpPr>
        <p:pic>
          <p:nvPicPr>
            <p:cNvPr id="14" name="Picture 13">
              <a:extLst>
                <a:ext uri="{FF2B5EF4-FFF2-40B4-BE49-F238E27FC236}">
                  <a16:creationId xmlns:a16="http://schemas.microsoft.com/office/drawing/2014/main" id="{49AB2678-4EDD-E2CD-B1EF-310EA8770D75}"/>
                </a:ext>
              </a:extLst>
            </p:cNvPr>
            <p:cNvPicPr/>
            <p:nvPr/>
          </p:nvPicPr>
          <p:blipFill>
            <a:blip r:embed="rId3"/>
            <a:stretch>
              <a:fillRect/>
            </a:stretch>
          </p:blipFill>
          <p:spPr>
            <a:xfrm>
              <a:off x="43020" y="40478"/>
              <a:ext cx="3102554" cy="1956552"/>
            </a:xfrm>
            <a:prstGeom prst="rect">
              <a:avLst/>
            </a:prstGeom>
            <a:ln>
              <a:noFill/>
            </a:ln>
          </p:spPr>
        </p:pic>
        <p:sp>
          <p:nvSpPr>
            <p:cNvPr id="16" name="Shape 459">
              <a:extLst>
                <a:ext uri="{FF2B5EF4-FFF2-40B4-BE49-F238E27FC236}">
                  <a16:creationId xmlns:a16="http://schemas.microsoft.com/office/drawing/2014/main" id="{89552D15-52B2-7CAA-968F-19DED378188B}"/>
                </a:ext>
              </a:extLst>
            </p:cNvPr>
            <p:cNvSpPr/>
            <p:nvPr/>
          </p:nvSpPr>
          <p:spPr>
            <a:xfrm>
              <a:off x="0" y="0"/>
              <a:ext cx="3158338" cy="0"/>
            </a:xfrm>
            <a:prstGeom prst="rect">
              <a:avLst/>
            </a:prstGeom>
            <a:ln w="5055" cap="flat">
              <a:noFill/>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8" name="Shape 460">
              <a:extLst>
                <a:ext uri="{FF2B5EF4-FFF2-40B4-BE49-F238E27FC236}">
                  <a16:creationId xmlns:a16="http://schemas.microsoft.com/office/drawing/2014/main" id="{4D6D652B-8E9E-8A91-76F9-EB28B5BB8697}"/>
                </a:ext>
              </a:extLst>
            </p:cNvPr>
            <p:cNvSpPr/>
            <p:nvPr/>
          </p:nvSpPr>
          <p:spPr>
            <a:xfrm>
              <a:off x="2540" y="0"/>
              <a:ext cx="0" cy="2045932"/>
            </a:xfrm>
            <a:prstGeom prst="rect">
              <a:avLst/>
            </a:prstGeom>
            <a:ln w="5055" cap="flat">
              <a:noFill/>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19" name="Shape 461">
              <a:extLst>
                <a:ext uri="{FF2B5EF4-FFF2-40B4-BE49-F238E27FC236}">
                  <a16:creationId xmlns:a16="http://schemas.microsoft.com/office/drawing/2014/main" id="{44EABE6C-4704-CBFB-E118-196DB61D88B6}"/>
                </a:ext>
              </a:extLst>
            </p:cNvPr>
            <p:cNvSpPr/>
            <p:nvPr/>
          </p:nvSpPr>
          <p:spPr>
            <a:xfrm>
              <a:off x="3155810" y="0"/>
              <a:ext cx="0" cy="2045932"/>
            </a:xfrm>
            <a:prstGeom prst="rect">
              <a:avLst/>
            </a:prstGeom>
            <a:ln w="5055" cap="flat">
              <a:noFill/>
              <a:miter lim="127000"/>
            </a:ln>
          </p:spPr>
          <p:style>
            <a:lnRef idx="1">
              <a:srgbClr val="000000"/>
            </a:lnRef>
            <a:fillRef idx="0">
              <a:srgbClr val="000000">
                <a:alpha val="0"/>
              </a:srgbClr>
            </a:fillRef>
            <a:effectRef idx="0">
              <a:scrgbClr r="0" g="0" b="0"/>
            </a:effectRef>
            <a:fontRef idx="none"/>
          </p:style>
          <p:txBody>
            <a:bodyPr/>
            <a:lstStyle/>
            <a:p>
              <a:endParaRPr lang="en-US"/>
            </a:p>
          </p:txBody>
        </p:sp>
        <p:sp>
          <p:nvSpPr>
            <p:cNvPr id="20" name="Shape 462">
              <a:extLst>
                <a:ext uri="{FF2B5EF4-FFF2-40B4-BE49-F238E27FC236}">
                  <a16:creationId xmlns:a16="http://schemas.microsoft.com/office/drawing/2014/main" id="{483F7B22-28C7-77C8-1385-405523A00AAC}"/>
                </a:ext>
              </a:extLst>
            </p:cNvPr>
            <p:cNvSpPr/>
            <p:nvPr/>
          </p:nvSpPr>
          <p:spPr>
            <a:xfrm>
              <a:off x="0" y="2045932"/>
              <a:ext cx="3158338" cy="0"/>
            </a:xfrm>
            <a:prstGeom prst="rect">
              <a:avLst/>
            </a:prstGeom>
            <a:ln w="5055" cap="flat">
              <a:noFill/>
              <a:miter lim="127000"/>
            </a:ln>
          </p:spPr>
          <p:style>
            <a:lnRef idx="1">
              <a:srgbClr val="000000"/>
            </a:lnRef>
            <a:fillRef idx="0">
              <a:srgbClr val="000000">
                <a:alpha val="0"/>
              </a:srgbClr>
            </a:fillRef>
            <a:effectRef idx="0">
              <a:scrgbClr r="0" g="0" b="0"/>
            </a:effectRef>
            <a:fontRef idx="none"/>
          </p:style>
          <p:txBody>
            <a:bodyPr/>
            <a:lstStyle/>
            <a:p>
              <a:endParaRPr lang="en-US"/>
            </a:p>
          </p:txBody>
        </p:sp>
      </p:grpSp>
      <p:sp>
        <p:nvSpPr>
          <p:cNvPr id="2" name="Título 1">
            <a:extLst>
              <a:ext uri="{FF2B5EF4-FFF2-40B4-BE49-F238E27FC236}">
                <a16:creationId xmlns:a16="http://schemas.microsoft.com/office/drawing/2014/main" id="{D2F4B34D-637B-EA62-3B27-C0EB3C2C25A5}"/>
              </a:ext>
            </a:extLst>
          </p:cNvPr>
          <p:cNvSpPr>
            <a:spLocks noGrp="1"/>
          </p:cNvSpPr>
          <p:nvPr>
            <p:ph type="title"/>
          </p:nvPr>
        </p:nvSpPr>
        <p:spPr>
          <a:xfrm>
            <a:off x="1313821" y="153415"/>
            <a:ext cx="7056784" cy="457200"/>
          </a:xfrm>
        </p:spPr>
        <p:txBody>
          <a:bodyPr/>
          <a:lstStyle/>
          <a:p>
            <a:pPr algn="ctr"/>
            <a:r>
              <a:rPr lang="en-US" sz="2000" b="1" dirty="0"/>
              <a:t>Step 1: </a:t>
            </a:r>
            <a:r>
              <a:rPr lang="en-GB" sz="2000" b="1" dirty="0"/>
              <a:t>Energy deposition in the BP as function of the Li thickness</a:t>
            </a:r>
            <a:r>
              <a:rPr lang="en-US" sz="2000" b="1" dirty="0"/>
              <a:t> </a:t>
            </a:r>
            <a:endParaRPr lang="en-US" b="1" dirty="0"/>
          </a:p>
        </p:txBody>
      </p:sp>
      <p:sp>
        <p:nvSpPr>
          <p:cNvPr id="3" name="Marcador de contenido 2">
            <a:extLst>
              <a:ext uri="{FF2B5EF4-FFF2-40B4-BE49-F238E27FC236}">
                <a16:creationId xmlns:a16="http://schemas.microsoft.com/office/drawing/2014/main" id="{D71B2616-D779-B50F-D085-00A5E989C66F}"/>
              </a:ext>
            </a:extLst>
          </p:cNvPr>
          <p:cNvSpPr>
            <a:spLocks noGrp="1"/>
          </p:cNvSpPr>
          <p:nvPr>
            <p:ph idx="1"/>
          </p:nvPr>
        </p:nvSpPr>
        <p:spPr>
          <a:xfrm>
            <a:off x="710521" y="573824"/>
            <a:ext cx="4061527" cy="1754496"/>
          </a:xfrm>
        </p:spPr>
        <p:txBody>
          <a:bodyPr/>
          <a:lstStyle/>
          <a:p>
            <a:pPr marL="0" indent="0">
              <a:buNone/>
            </a:pPr>
            <a:r>
              <a:rPr lang="en-US" sz="2400" dirty="0"/>
              <a:t>Use of SRIM Software</a:t>
            </a:r>
          </a:p>
          <a:p>
            <a:pPr marL="0" indent="0">
              <a:buNone/>
            </a:pPr>
            <a:r>
              <a:rPr lang="en-GB" sz="1800" dirty="0"/>
              <a:t>(Stopping and Range of Ions in Matter)</a:t>
            </a:r>
          </a:p>
          <a:p>
            <a:r>
              <a:rPr lang="en-GB" sz="1800" dirty="0"/>
              <a:t>Monte Carlo Simulations </a:t>
            </a:r>
          </a:p>
          <a:p>
            <a:r>
              <a:rPr lang="en-GB" sz="1800" dirty="0"/>
              <a:t>Freeware</a:t>
            </a:r>
          </a:p>
          <a:p>
            <a:endParaRPr lang="en-US" dirty="0"/>
          </a:p>
        </p:txBody>
      </p:sp>
      <p:sp>
        <p:nvSpPr>
          <p:cNvPr id="8" name="Marcador de número de diapositiva 15">
            <a:extLst>
              <a:ext uri="{FF2B5EF4-FFF2-40B4-BE49-F238E27FC236}">
                <a16:creationId xmlns:a16="http://schemas.microsoft.com/office/drawing/2014/main" id="{D94B2632-231F-811B-EC2C-B7A5B7CA0262}"/>
              </a:ext>
            </a:extLst>
          </p:cNvPr>
          <p:cNvSpPr>
            <a:spLocks noGrp="1"/>
          </p:cNvSpPr>
          <p:nvPr>
            <p:ph type="sldNum" sz="quarter" idx="12"/>
          </p:nvPr>
        </p:nvSpPr>
        <p:spPr>
          <a:xfrm>
            <a:off x="6583525" y="6367247"/>
            <a:ext cx="2133600" cy="365125"/>
          </a:xfrm>
        </p:spPr>
        <p:txBody>
          <a:bodyPr/>
          <a:lstStyle/>
          <a:p>
            <a:pPr>
              <a:defRPr/>
            </a:pPr>
            <a:fld id="{EA2BFE7A-63C3-4696-BA76-19E63631F2AF}" type="slidenum">
              <a:rPr lang="en-GB" smtClean="0"/>
              <a:pPr>
                <a:defRPr/>
              </a:pPr>
              <a:t>7</a:t>
            </a:fld>
            <a:endParaRPr lang="en-GB" dirty="0"/>
          </a:p>
        </p:txBody>
      </p:sp>
      <p:sp>
        <p:nvSpPr>
          <p:cNvPr id="26" name="TextBox 92">
            <a:extLst>
              <a:ext uri="{FF2B5EF4-FFF2-40B4-BE49-F238E27FC236}">
                <a16:creationId xmlns:a16="http://schemas.microsoft.com/office/drawing/2014/main" id="{6139EC17-AC0F-BF6F-6EEB-129A7F1CCCCD}"/>
              </a:ext>
            </a:extLst>
          </p:cNvPr>
          <p:cNvSpPr txBox="1"/>
          <p:nvPr/>
        </p:nvSpPr>
        <p:spPr>
          <a:xfrm>
            <a:off x="610439" y="2272428"/>
            <a:ext cx="4261690" cy="923330"/>
          </a:xfrm>
          <a:prstGeom prst="rect">
            <a:avLst/>
          </a:prstGeom>
          <a:noFill/>
        </p:spPr>
        <p:txBody>
          <a:bodyPr wrap="square" rtlCol="0">
            <a:spAutoFit/>
          </a:bodyPr>
          <a:lstStyle/>
          <a:p>
            <a:pPr algn="just"/>
            <a:r>
              <a:rPr lang="en-US" dirty="0"/>
              <a:t>The Bragg-peak falls inside the BP. The calculation </a:t>
            </a:r>
            <a:r>
              <a:rPr lang="en-US" b="1" dirty="0"/>
              <a:t>is</a:t>
            </a:r>
            <a:r>
              <a:rPr lang="en-US" dirty="0"/>
              <a:t> considering the </a:t>
            </a:r>
            <a:r>
              <a:rPr lang="en-US" b="1" dirty="0"/>
              <a:t>variation of BP thickness along the FP</a:t>
            </a:r>
          </a:p>
        </p:txBody>
      </p:sp>
      <p:cxnSp>
        <p:nvCxnSpPr>
          <p:cNvPr id="48" name="Conector recto de flecha 47">
            <a:extLst>
              <a:ext uri="{FF2B5EF4-FFF2-40B4-BE49-F238E27FC236}">
                <a16:creationId xmlns:a16="http://schemas.microsoft.com/office/drawing/2014/main" id="{922BF446-FCC9-2DEB-FB13-1D77A87D4A5C}"/>
              </a:ext>
            </a:extLst>
          </p:cNvPr>
          <p:cNvCxnSpPr>
            <a:cxnSpLocks/>
          </p:cNvCxnSpPr>
          <p:nvPr/>
        </p:nvCxnSpPr>
        <p:spPr>
          <a:xfrm flipH="1">
            <a:off x="2441028" y="3811970"/>
            <a:ext cx="809428" cy="203972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6" name="Conector recto de flecha 55">
            <a:extLst>
              <a:ext uri="{FF2B5EF4-FFF2-40B4-BE49-F238E27FC236}">
                <a16:creationId xmlns:a16="http://schemas.microsoft.com/office/drawing/2014/main" id="{AB5881E8-726C-303E-8B45-902852D4F197}"/>
              </a:ext>
            </a:extLst>
          </p:cNvPr>
          <p:cNvCxnSpPr>
            <a:cxnSpLocks/>
          </p:cNvCxnSpPr>
          <p:nvPr/>
        </p:nvCxnSpPr>
        <p:spPr>
          <a:xfrm flipV="1">
            <a:off x="6053503" y="3718560"/>
            <a:ext cx="499697" cy="13752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2" name="Conector recto de flecha 61">
            <a:extLst>
              <a:ext uri="{FF2B5EF4-FFF2-40B4-BE49-F238E27FC236}">
                <a16:creationId xmlns:a16="http://schemas.microsoft.com/office/drawing/2014/main" id="{8B0B8C62-DFC1-CD73-9721-09E6D35C6EEF}"/>
              </a:ext>
            </a:extLst>
          </p:cNvPr>
          <p:cNvCxnSpPr>
            <a:cxnSpLocks/>
          </p:cNvCxnSpPr>
          <p:nvPr/>
        </p:nvCxnSpPr>
        <p:spPr>
          <a:xfrm flipH="1">
            <a:off x="1629588" y="3671689"/>
            <a:ext cx="496385" cy="226094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aphicFrame>
        <p:nvGraphicFramePr>
          <p:cNvPr id="38" name="Table 37">
            <a:extLst>
              <a:ext uri="{FF2B5EF4-FFF2-40B4-BE49-F238E27FC236}">
                <a16:creationId xmlns:a16="http://schemas.microsoft.com/office/drawing/2014/main" id="{4846154B-CA5D-D155-776F-EA5C354F4717}"/>
              </a:ext>
            </a:extLst>
          </p:cNvPr>
          <p:cNvGraphicFramePr>
            <a:graphicFrameLocks noGrp="1"/>
          </p:cNvGraphicFramePr>
          <p:nvPr>
            <p:extLst>
              <p:ext uri="{D42A27DB-BD31-4B8C-83A1-F6EECF244321}">
                <p14:modId xmlns:p14="http://schemas.microsoft.com/office/powerpoint/2010/main" val="2016031036"/>
              </p:ext>
            </p:extLst>
          </p:nvPr>
        </p:nvGraphicFramePr>
        <p:xfrm>
          <a:off x="7483311" y="3359654"/>
          <a:ext cx="1624250" cy="2689098"/>
        </p:xfrm>
        <a:graphic>
          <a:graphicData uri="http://schemas.openxmlformats.org/drawingml/2006/table">
            <a:tbl>
              <a:tblPr firstRow="1" firstCol="1" bandRow="1">
                <a:tableStyleId>{5C22544A-7EE6-4342-B048-85BDC9FD1C3A}</a:tableStyleId>
              </a:tblPr>
              <a:tblGrid>
                <a:gridCol w="845125">
                  <a:extLst>
                    <a:ext uri="{9D8B030D-6E8A-4147-A177-3AD203B41FA5}">
                      <a16:colId xmlns:a16="http://schemas.microsoft.com/office/drawing/2014/main" val="1045383310"/>
                    </a:ext>
                  </a:extLst>
                </a:gridCol>
                <a:gridCol w="779125">
                  <a:extLst>
                    <a:ext uri="{9D8B030D-6E8A-4147-A177-3AD203B41FA5}">
                      <a16:colId xmlns:a16="http://schemas.microsoft.com/office/drawing/2014/main" val="4246344634"/>
                    </a:ext>
                  </a:extLst>
                </a:gridCol>
              </a:tblGrid>
              <a:tr h="184891">
                <a:tc>
                  <a:txBody>
                    <a:bodyPr/>
                    <a:lstStyle/>
                    <a:p>
                      <a:pPr marL="43815" algn="ctr">
                        <a:lnSpc>
                          <a:spcPct val="107000"/>
                        </a:lnSpc>
                        <a:spcBef>
                          <a:spcPts val="600"/>
                        </a:spcBef>
                        <a:spcAft>
                          <a:spcPts val="600"/>
                        </a:spcAft>
                      </a:pPr>
                      <a:r>
                        <a:rPr lang="en-US" sz="1100" kern="100" dirty="0">
                          <a:effectLst/>
                        </a:rPr>
                        <a:t>Thickness reduction (mm)</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07000"/>
                        </a:lnSpc>
                        <a:spcAft>
                          <a:spcPts val="1000"/>
                        </a:spcAft>
                      </a:pPr>
                      <a:r>
                        <a:rPr lang="en-US" sz="1100" kern="100" dirty="0">
                          <a:effectLst/>
                        </a:rPr>
                        <a:t>Power deposited (MW)</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658325677"/>
                  </a:ext>
                </a:extLst>
              </a:tr>
              <a:tr h="162263">
                <a:tc>
                  <a:txBody>
                    <a:bodyPr/>
                    <a:lstStyle/>
                    <a:p>
                      <a:pPr marR="5715" algn="ctr">
                        <a:lnSpc>
                          <a:spcPct val="107000"/>
                        </a:lnSpc>
                        <a:spcAft>
                          <a:spcPts val="1000"/>
                        </a:spcAft>
                      </a:pPr>
                      <a:r>
                        <a:rPr lang="en-US" sz="1000" b="0" kern="100">
                          <a:solidFill>
                            <a:sysClr val="windowText" lastClr="000000"/>
                          </a:solidFill>
                          <a:effectLst/>
                        </a:rPr>
                        <a:t>25</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R="4445" algn="ctr">
                        <a:lnSpc>
                          <a:spcPct val="107000"/>
                        </a:lnSpc>
                        <a:spcAft>
                          <a:spcPts val="1000"/>
                        </a:spcAft>
                      </a:pPr>
                      <a:r>
                        <a:rPr lang="en-US" sz="1000" kern="100">
                          <a:effectLst/>
                        </a:rPr>
                        <a:t>4.9461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29181996"/>
                  </a:ext>
                </a:extLst>
              </a:tr>
              <a:tr h="162263">
                <a:tc>
                  <a:txBody>
                    <a:bodyPr/>
                    <a:lstStyle/>
                    <a:p>
                      <a:pPr marR="5715" algn="ctr">
                        <a:lnSpc>
                          <a:spcPct val="107000"/>
                        </a:lnSpc>
                        <a:spcAft>
                          <a:spcPts val="1000"/>
                        </a:spcAft>
                      </a:pPr>
                      <a:r>
                        <a:rPr lang="en-US" sz="1000" b="0" kern="100">
                          <a:solidFill>
                            <a:sysClr val="windowText" lastClr="000000"/>
                          </a:solidFill>
                          <a:effectLst/>
                        </a:rPr>
                        <a:t>23</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1000"/>
                        </a:spcAft>
                      </a:pPr>
                      <a:r>
                        <a:rPr lang="en-US" sz="1000" kern="100" dirty="0">
                          <a:effectLst/>
                        </a:rPr>
                        <a:t>4.7245</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8223325"/>
                  </a:ext>
                </a:extLst>
              </a:tr>
              <a:tr h="162263">
                <a:tc>
                  <a:txBody>
                    <a:bodyPr/>
                    <a:lstStyle/>
                    <a:p>
                      <a:pPr marR="5715" algn="ctr">
                        <a:lnSpc>
                          <a:spcPct val="107000"/>
                        </a:lnSpc>
                        <a:spcAft>
                          <a:spcPts val="1000"/>
                        </a:spcAft>
                      </a:pPr>
                      <a:r>
                        <a:rPr lang="en-US" sz="1000" b="0" kern="100">
                          <a:solidFill>
                            <a:sysClr val="windowText" lastClr="000000"/>
                          </a:solidFill>
                          <a:effectLst/>
                        </a:rPr>
                        <a:t>21</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7000"/>
                        </a:lnSpc>
                        <a:spcAft>
                          <a:spcPts val="1000"/>
                        </a:spcAft>
                      </a:pPr>
                      <a:r>
                        <a:rPr lang="en-US" sz="1000" kern="100">
                          <a:effectLst/>
                        </a:rPr>
                        <a:t>4.4317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52368310"/>
                  </a:ext>
                </a:extLst>
              </a:tr>
              <a:tr h="162263">
                <a:tc>
                  <a:txBody>
                    <a:bodyPr/>
                    <a:lstStyle/>
                    <a:p>
                      <a:pPr marR="5715" algn="ctr">
                        <a:lnSpc>
                          <a:spcPct val="107000"/>
                        </a:lnSpc>
                        <a:spcAft>
                          <a:spcPts val="1000"/>
                        </a:spcAft>
                      </a:pPr>
                      <a:r>
                        <a:rPr lang="en-US" sz="1000" b="0" kern="100">
                          <a:solidFill>
                            <a:sysClr val="windowText" lastClr="000000"/>
                          </a:solidFill>
                          <a:effectLst/>
                        </a:rPr>
                        <a:t>19</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1000"/>
                        </a:spcAft>
                      </a:pPr>
                      <a:r>
                        <a:rPr lang="en-US" sz="1000" kern="100">
                          <a:effectLst/>
                        </a:rPr>
                        <a:t>4.1192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47362509"/>
                  </a:ext>
                </a:extLst>
              </a:tr>
              <a:tr h="162263">
                <a:tc>
                  <a:txBody>
                    <a:bodyPr/>
                    <a:lstStyle/>
                    <a:p>
                      <a:pPr marR="5715" algn="ctr">
                        <a:lnSpc>
                          <a:spcPct val="107000"/>
                        </a:lnSpc>
                        <a:spcAft>
                          <a:spcPts val="1000"/>
                        </a:spcAft>
                      </a:pPr>
                      <a:r>
                        <a:rPr lang="en-US" sz="1000" b="0" kern="100">
                          <a:solidFill>
                            <a:sysClr val="windowText" lastClr="000000"/>
                          </a:solidFill>
                          <a:effectLst/>
                        </a:rPr>
                        <a:t>17</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7000"/>
                        </a:lnSpc>
                        <a:spcAft>
                          <a:spcPts val="1000"/>
                        </a:spcAft>
                      </a:pPr>
                      <a:r>
                        <a:rPr lang="en-US" sz="1000" kern="100">
                          <a:effectLst/>
                        </a:rPr>
                        <a:t>3.7865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29813017"/>
                  </a:ext>
                </a:extLst>
              </a:tr>
              <a:tr h="162263">
                <a:tc>
                  <a:txBody>
                    <a:bodyPr/>
                    <a:lstStyle/>
                    <a:p>
                      <a:pPr marR="5715" algn="ctr">
                        <a:lnSpc>
                          <a:spcPct val="107000"/>
                        </a:lnSpc>
                        <a:spcAft>
                          <a:spcPts val="1000"/>
                        </a:spcAft>
                      </a:pPr>
                      <a:r>
                        <a:rPr lang="en-US" sz="1000" b="0" kern="100">
                          <a:solidFill>
                            <a:sysClr val="windowText" lastClr="000000"/>
                          </a:solidFill>
                          <a:effectLst/>
                        </a:rPr>
                        <a:t>15</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R="4445" algn="ctr">
                        <a:lnSpc>
                          <a:spcPct val="107000"/>
                        </a:lnSpc>
                        <a:spcAft>
                          <a:spcPts val="1000"/>
                        </a:spcAft>
                      </a:pPr>
                      <a:r>
                        <a:rPr lang="en-US" sz="1000" kern="100">
                          <a:effectLst/>
                        </a:rPr>
                        <a:t>3.4291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50751544"/>
                  </a:ext>
                </a:extLst>
              </a:tr>
              <a:tr h="162263">
                <a:tc>
                  <a:txBody>
                    <a:bodyPr/>
                    <a:lstStyle/>
                    <a:p>
                      <a:pPr marR="5715" algn="ctr">
                        <a:lnSpc>
                          <a:spcPct val="107000"/>
                        </a:lnSpc>
                        <a:spcAft>
                          <a:spcPts val="1000"/>
                        </a:spcAft>
                      </a:pPr>
                      <a:r>
                        <a:rPr lang="en-US" sz="1000" b="0" kern="100">
                          <a:solidFill>
                            <a:sysClr val="windowText" lastClr="000000"/>
                          </a:solidFill>
                          <a:effectLst/>
                        </a:rPr>
                        <a:t>13</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R="4445" algn="ctr">
                        <a:lnSpc>
                          <a:spcPct val="107000"/>
                        </a:lnSpc>
                        <a:spcAft>
                          <a:spcPts val="1000"/>
                        </a:spcAft>
                      </a:pPr>
                      <a:r>
                        <a:rPr lang="en-US" sz="1000" kern="100">
                          <a:effectLst/>
                        </a:rPr>
                        <a:t>3.0487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93225143"/>
                  </a:ext>
                </a:extLst>
              </a:tr>
              <a:tr h="162263">
                <a:tc>
                  <a:txBody>
                    <a:bodyPr/>
                    <a:lstStyle/>
                    <a:p>
                      <a:pPr marR="5715" algn="ctr">
                        <a:lnSpc>
                          <a:spcPct val="107000"/>
                        </a:lnSpc>
                        <a:spcAft>
                          <a:spcPts val="1000"/>
                        </a:spcAft>
                      </a:pPr>
                      <a:r>
                        <a:rPr lang="en-US" sz="1000" b="0" kern="100">
                          <a:solidFill>
                            <a:sysClr val="windowText" lastClr="000000"/>
                          </a:solidFill>
                          <a:effectLst/>
                        </a:rPr>
                        <a:t>11</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R="4445" algn="ctr">
                        <a:lnSpc>
                          <a:spcPct val="107000"/>
                        </a:lnSpc>
                        <a:spcAft>
                          <a:spcPts val="1000"/>
                        </a:spcAft>
                      </a:pPr>
                      <a:r>
                        <a:rPr lang="en-US" sz="1000" kern="100">
                          <a:effectLst/>
                        </a:rPr>
                        <a:t>2.5979</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41278394"/>
                  </a:ext>
                </a:extLst>
              </a:tr>
              <a:tr h="162263">
                <a:tc>
                  <a:txBody>
                    <a:bodyPr/>
                    <a:lstStyle/>
                    <a:p>
                      <a:pPr marR="5715" algn="ctr">
                        <a:lnSpc>
                          <a:spcPct val="107000"/>
                        </a:lnSpc>
                        <a:spcAft>
                          <a:spcPts val="1000"/>
                        </a:spcAft>
                      </a:pPr>
                      <a:r>
                        <a:rPr lang="en-US" sz="1000" b="0" kern="100">
                          <a:solidFill>
                            <a:sysClr val="windowText" lastClr="000000"/>
                          </a:solidFill>
                          <a:effectLst/>
                        </a:rPr>
                        <a:t>9</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R="4445" algn="ctr">
                        <a:lnSpc>
                          <a:spcPct val="107000"/>
                        </a:lnSpc>
                        <a:spcAft>
                          <a:spcPts val="1000"/>
                        </a:spcAft>
                      </a:pPr>
                      <a:r>
                        <a:rPr lang="en-US" sz="1000" kern="100">
                          <a:effectLst/>
                        </a:rPr>
                        <a:t>2.1113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239368497"/>
                  </a:ext>
                </a:extLst>
              </a:tr>
              <a:tr h="162263">
                <a:tc>
                  <a:txBody>
                    <a:bodyPr/>
                    <a:lstStyle/>
                    <a:p>
                      <a:pPr marR="5715" algn="ctr">
                        <a:lnSpc>
                          <a:spcPct val="107000"/>
                        </a:lnSpc>
                        <a:spcAft>
                          <a:spcPts val="1000"/>
                        </a:spcAft>
                      </a:pPr>
                      <a:r>
                        <a:rPr lang="en-US" sz="1000" b="0" kern="100">
                          <a:solidFill>
                            <a:sysClr val="windowText" lastClr="000000"/>
                          </a:solidFill>
                          <a:effectLst/>
                        </a:rPr>
                        <a:t>7</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R="4445" algn="ctr">
                        <a:lnSpc>
                          <a:spcPct val="107000"/>
                        </a:lnSpc>
                        <a:spcAft>
                          <a:spcPts val="1000"/>
                        </a:spcAft>
                      </a:pPr>
                      <a:r>
                        <a:rPr lang="en-US" sz="1000" kern="100">
                          <a:effectLst/>
                        </a:rPr>
                        <a:t>1.4392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37005278"/>
                  </a:ext>
                </a:extLst>
              </a:tr>
              <a:tr h="162263">
                <a:tc>
                  <a:txBody>
                    <a:bodyPr/>
                    <a:lstStyle/>
                    <a:p>
                      <a:pPr marR="5715" algn="ctr">
                        <a:lnSpc>
                          <a:spcPct val="107000"/>
                        </a:lnSpc>
                        <a:spcAft>
                          <a:spcPts val="1000"/>
                        </a:spcAft>
                      </a:pPr>
                      <a:r>
                        <a:rPr lang="en-US" sz="1000" b="0" kern="100">
                          <a:solidFill>
                            <a:sysClr val="windowText" lastClr="000000"/>
                          </a:solidFill>
                          <a:effectLst/>
                        </a:rPr>
                        <a:t>5</a:t>
                      </a:r>
                      <a:endParaRPr lang="en-US" sz="1000" b="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R="4445" algn="ctr">
                        <a:lnSpc>
                          <a:spcPct val="107000"/>
                        </a:lnSpc>
                        <a:spcAft>
                          <a:spcPts val="1000"/>
                        </a:spcAft>
                      </a:pPr>
                      <a:r>
                        <a:rPr lang="en-US" sz="1000" kern="100">
                          <a:effectLst/>
                        </a:rPr>
                        <a:t>0.39506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13813845"/>
                  </a:ext>
                </a:extLst>
              </a:tr>
              <a:tr h="162263">
                <a:tc>
                  <a:txBody>
                    <a:bodyPr/>
                    <a:lstStyle/>
                    <a:p>
                      <a:pPr marR="5715" algn="ctr">
                        <a:lnSpc>
                          <a:spcPct val="107000"/>
                        </a:lnSpc>
                        <a:spcAft>
                          <a:spcPts val="1000"/>
                        </a:spcAft>
                      </a:pPr>
                      <a:r>
                        <a:rPr lang="en-US" sz="1000" b="0" kern="100" dirty="0">
                          <a:solidFill>
                            <a:sysClr val="windowText" lastClr="000000"/>
                          </a:solidFill>
                          <a:effectLst/>
                        </a:rPr>
                        <a:t>4.6</a:t>
                      </a:r>
                      <a:endParaRPr lang="en-US" sz="10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R="4445" algn="ctr">
                        <a:lnSpc>
                          <a:spcPct val="107000"/>
                        </a:lnSpc>
                        <a:spcAft>
                          <a:spcPts val="1000"/>
                        </a:spcAft>
                      </a:pPr>
                      <a:r>
                        <a:rPr lang="en-US" sz="1000" kern="100" dirty="0">
                          <a:effectLst/>
                        </a:rPr>
                        <a:t>0.0</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8740" marR="73025" marT="22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72089355"/>
                  </a:ext>
                </a:extLst>
              </a:tr>
            </a:tbl>
          </a:graphicData>
        </a:graphic>
      </p:graphicFrame>
      <p:sp>
        <p:nvSpPr>
          <p:cNvPr id="5" name="Rectangle 4">
            <a:extLst>
              <a:ext uri="{FF2B5EF4-FFF2-40B4-BE49-F238E27FC236}">
                <a16:creationId xmlns:a16="http://schemas.microsoft.com/office/drawing/2014/main" id="{97B0FAE1-F00E-01D1-E2B6-D05E763E0CB4}"/>
              </a:ext>
            </a:extLst>
          </p:cNvPr>
          <p:cNvSpPr/>
          <p:nvPr/>
        </p:nvSpPr>
        <p:spPr>
          <a:xfrm>
            <a:off x="8326690" y="5885809"/>
            <a:ext cx="780871" cy="1679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0D917D-A9D6-2490-80F1-F74805177045}"/>
              </a:ext>
            </a:extLst>
          </p:cNvPr>
          <p:cNvSpPr/>
          <p:nvPr/>
        </p:nvSpPr>
        <p:spPr>
          <a:xfrm>
            <a:off x="8312616" y="3930865"/>
            <a:ext cx="780871" cy="1588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pie de página 14">
            <a:extLst>
              <a:ext uri="{FF2B5EF4-FFF2-40B4-BE49-F238E27FC236}">
                <a16:creationId xmlns:a16="http://schemas.microsoft.com/office/drawing/2014/main" id="{423E89B9-5566-CA17-5942-853557CCF0AA}"/>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16755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87D4F5C-A34F-F083-E77A-BB72F05362E3}"/>
              </a:ext>
            </a:extLst>
          </p:cNvPr>
          <p:cNvSpPr>
            <a:spLocks noGrp="1"/>
          </p:cNvSpPr>
          <p:nvPr>
            <p:ph idx="1"/>
          </p:nvPr>
        </p:nvSpPr>
        <p:spPr>
          <a:xfrm>
            <a:off x="542925" y="2807655"/>
            <a:ext cx="8601075" cy="1080120"/>
          </a:xfrm>
        </p:spPr>
        <p:txBody>
          <a:bodyPr>
            <a:normAutofit fontScale="92500"/>
          </a:bodyPr>
          <a:lstStyle/>
          <a:p>
            <a:pPr marL="0" indent="0" algn="ctr">
              <a:buNone/>
            </a:pPr>
            <a:r>
              <a:rPr lang="en-US" sz="2800" b="1" dirty="0"/>
              <a:t>STEP 2 </a:t>
            </a:r>
          </a:p>
          <a:p>
            <a:pPr marL="0" indent="0" algn="ctr">
              <a:buNone/>
            </a:pPr>
            <a:r>
              <a:rPr lang="es-ES" sz="2800" b="1" dirty="0"/>
              <a:t>EUROFER97 properties </a:t>
            </a:r>
            <a:r>
              <a:rPr lang="es-ES" sz="2800" dirty="0"/>
              <a:t>and geometry </a:t>
            </a:r>
            <a:r>
              <a:rPr lang="es-ES" sz="2800" b="1" dirty="0"/>
              <a:t>modelling &amp; meshing</a:t>
            </a:r>
            <a:endParaRPr lang="en-US" sz="2800" b="1" dirty="0"/>
          </a:p>
          <a:p>
            <a:pPr marL="457200" indent="-457200" algn="just">
              <a:buFont typeface="+mj-lt"/>
              <a:buAutoNum type="arabicParenR"/>
            </a:pPr>
            <a:endParaRPr lang="en-US" sz="1400" b="1" dirty="0"/>
          </a:p>
          <a:p>
            <a:endParaRPr lang="en-US" b="1" dirty="0"/>
          </a:p>
        </p:txBody>
      </p:sp>
      <p:sp>
        <p:nvSpPr>
          <p:cNvPr id="5" name="Marcador de número de diapositiva 15">
            <a:extLst>
              <a:ext uri="{FF2B5EF4-FFF2-40B4-BE49-F238E27FC236}">
                <a16:creationId xmlns:a16="http://schemas.microsoft.com/office/drawing/2014/main" id="{33DFAAE3-AD6D-2F2B-9F50-60DB71D2CEF7}"/>
              </a:ext>
            </a:extLst>
          </p:cNvPr>
          <p:cNvSpPr>
            <a:spLocks noGrp="1"/>
          </p:cNvSpPr>
          <p:nvPr>
            <p:ph type="sldNum" sz="quarter" idx="12"/>
          </p:nvPr>
        </p:nvSpPr>
        <p:spPr>
          <a:xfrm>
            <a:off x="6553200" y="6356350"/>
            <a:ext cx="2133600" cy="365125"/>
          </a:xfrm>
        </p:spPr>
        <p:txBody>
          <a:bodyPr/>
          <a:lstStyle/>
          <a:p>
            <a:pPr>
              <a:defRPr/>
            </a:pPr>
            <a:fld id="{EA2BFE7A-63C3-4696-BA76-19E63631F2AF}" type="slidenum">
              <a:rPr lang="en-GB" smtClean="0"/>
              <a:pPr>
                <a:defRPr/>
              </a:pPr>
              <a:t>8</a:t>
            </a:fld>
            <a:endParaRPr lang="en-GB"/>
          </a:p>
        </p:txBody>
      </p:sp>
      <p:sp>
        <p:nvSpPr>
          <p:cNvPr id="4" name="Marcador de pie de página 14">
            <a:extLst>
              <a:ext uri="{FF2B5EF4-FFF2-40B4-BE49-F238E27FC236}">
                <a16:creationId xmlns:a16="http://schemas.microsoft.com/office/drawing/2014/main" id="{E77125ED-54E9-F011-741B-DD439DD819E7}"/>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spTree>
    <p:extLst>
      <p:ext uri="{BB962C8B-B14F-4D97-AF65-F5344CB8AC3E}">
        <p14:creationId xmlns:p14="http://schemas.microsoft.com/office/powerpoint/2010/main" val="428071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urved object&#10;&#10;Description automatically generated with medium confidence">
            <a:extLst>
              <a:ext uri="{FF2B5EF4-FFF2-40B4-BE49-F238E27FC236}">
                <a16:creationId xmlns:a16="http://schemas.microsoft.com/office/drawing/2014/main" id="{39477855-2B55-E231-57C0-81CCE3BB45A2}"/>
              </a:ext>
            </a:extLst>
          </p:cNvPr>
          <p:cNvPicPr>
            <a:picLocks noChangeAspect="1"/>
          </p:cNvPicPr>
          <p:nvPr/>
        </p:nvPicPr>
        <p:blipFill>
          <a:blip r:embed="rId2" cstate="print">
            <a:extLst>
              <a:ext uri="{28A0092B-C50C-407E-A947-70E740481C1C}">
                <a14:useLocalDpi xmlns:a14="http://schemas.microsoft.com/office/drawing/2010/main" val="0"/>
              </a:ext>
            </a:extLst>
          </a:blip>
          <a:srcRect r="2235" b="1723"/>
          <a:stretch/>
        </p:blipFill>
        <p:spPr>
          <a:xfrm>
            <a:off x="3935875" y="716035"/>
            <a:ext cx="5133110" cy="5640313"/>
          </a:xfrm>
          <a:prstGeom prst="rect">
            <a:avLst/>
          </a:prstGeom>
        </p:spPr>
      </p:pic>
      <p:sp>
        <p:nvSpPr>
          <p:cNvPr id="5" name="Slide Number Placeholder 4">
            <a:extLst>
              <a:ext uri="{FF2B5EF4-FFF2-40B4-BE49-F238E27FC236}">
                <a16:creationId xmlns:a16="http://schemas.microsoft.com/office/drawing/2014/main" id="{0107FDBE-2E19-3A77-EEE8-363FAB43204A}"/>
              </a:ext>
            </a:extLst>
          </p:cNvPr>
          <p:cNvSpPr>
            <a:spLocks noGrp="1"/>
          </p:cNvSpPr>
          <p:nvPr>
            <p:ph type="sldNum" sz="quarter" idx="12"/>
          </p:nvPr>
        </p:nvSpPr>
        <p:spPr>
          <a:xfrm>
            <a:off x="8296275" y="6356350"/>
            <a:ext cx="438150" cy="365125"/>
          </a:xfrm>
        </p:spPr>
        <p:txBody>
          <a:bodyPr/>
          <a:lstStyle/>
          <a:p>
            <a:pPr>
              <a:defRPr/>
            </a:pPr>
            <a:fld id="{EA2BFE7A-63C3-4696-BA76-19E63631F2AF}" type="slidenum">
              <a:rPr lang="en-GB" smtClean="0"/>
              <a:pPr>
                <a:defRPr/>
              </a:pPr>
              <a:t>9</a:t>
            </a:fld>
            <a:endParaRPr lang="en-GB"/>
          </a:p>
        </p:txBody>
      </p:sp>
      <p:pic>
        <p:nvPicPr>
          <p:cNvPr id="16" name="Picture 15">
            <a:extLst>
              <a:ext uri="{FF2B5EF4-FFF2-40B4-BE49-F238E27FC236}">
                <a16:creationId xmlns:a16="http://schemas.microsoft.com/office/drawing/2014/main" id="{D3746C9A-A90D-4E3D-12B8-3033FC18915F}"/>
              </a:ext>
            </a:extLst>
          </p:cNvPr>
          <p:cNvPicPr>
            <a:picLocks noChangeAspect="1"/>
          </p:cNvPicPr>
          <p:nvPr/>
        </p:nvPicPr>
        <p:blipFill>
          <a:blip r:embed="rId3"/>
          <a:stretch>
            <a:fillRect/>
          </a:stretch>
        </p:blipFill>
        <p:spPr>
          <a:xfrm>
            <a:off x="691975" y="2258722"/>
            <a:ext cx="3705225" cy="1930802"/>
          </a:xfrm>
          <a:prstGeom prst="rect">
            <a:avLst/>
          </a:prstGeom>
        </p:spPr>
      </p:pic>
      <p:cxnSp>
        <p:nvCxnSpPr>
          <p:cNvPr id="12" name="Straight Arrow Connector 11">
            <a:extLst>
              <a:ext uri="{FF2B5EF4-FFF2-40B4-BE49-F238E27FC236}">
                <a16:creationId xmlns:a16="http://schemas.microsoft.com/office/drawing/2014/main" id="{7E18398A-40B3-CFDF-B2B6-8060F6BDA1DD}"/>
              </a:ext>
            </a:extLst>
          </p:cNvPr>
          <p:cNvCxnSpPr>
            <a:cxnSpLocks/>
          </p:cNvCxnSpPr>
          <p:nvPr/>
        </p:nvCxnSpPr>
        <p:spPr>
          <a:xfrm flipV="1">
            <a:off x="2722242" y="2061000"/>
            <a:ext cx="0" cy="32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9B33A26-1CED-07CC-8CC6-FE40C87461D3}"/>
              </a:ext>
            </a:extLst>
          </p:cNvPr>
          <p:cNvSpPr txBox="1"/>
          <p:nvPr/>
        </p:nvSpPr>
        <p:spPr>
          <a:xfrm>
            <a:off x="691975" y="1691668"/>
            <a:ext cx="3557587" cy="369332"/>
          </a:xfrm>
          <a:prstGeom prst="rect">
            <a:avLst/>
          </a:prstGeom>
          <a:noFill/>
        </p:spPr>
        <p:txBody>
          <a:bodyPr wrap="square" rtlCol="0">
            <a:spAutoFit/>
          </a:bodyPr>
          <a:lstStyle/>
          <a:p>
            <a:r>
              <a:rPr lang="en-US" dirty="0"/>
              <a:t>Maximum SRIM space discretization</a:t>
            </a:r>
          </a:p>
        </p:txBody>
      </p:sp>
      <p:sp>
        <p:nvSpPr>
          <p:cNvPr id="14" name="Título 1">
            <a:extLst>
              <a:ext uri="{FF2B5EF4-FFF2-40B4-BE49-F238E27FC236}">
                <a16:creationId xmlns:a16="http://schemas.microsoft.com/office/drawing/2014/main" id="{CCEAD503-8450-AF56-BA00-9F9CC1CDAFB0}"/>
              </a:ext>
            </a:extLst>
          </p:cNvPr>
          <p:cNvSpPr>
            <a:spLocks noGrp="1"/>
          </p:cNvSpPr>
          <p:nvPr>
            <p:ph type="title"/>
          </p:nvPr>
        </p:nvSpPr>
        <p:spPr>
          <a:xfrm>
            <a:off x="587328" y="128580"/>
            <a:ext cx="7056784" cy="457200"/>
          </a:xfrm>
        </p:spPr>
        <p:txBody>
          <a:bodyPr/>
          <a:lstStyle/>
          <a:p>
            <a:pPr algn="ctr"/>
            <a:r>
              <a:rPr lang="en-US" sz="2000" b="1" dirty="0"/>
              <a:t>Step 2: </a:t>
            </a:r>
            <a:r>
              <a:rPr lang="es-ES" sz="2000" b="1" dirty="0"/>
              <a:t>modelling and meshing</a:t>
            </a:r>
            <a:endParaRPr lang="en-US" b="1" dirty="0"/>
          </a:p>
        </p:txBody>
      </p:sp>
      <p:sp>
        <p:nvSpPr>
          <p:cNvPr id="3" name="Marcador de pie de página 14">
            <a:extLst>
              <a:ext uri="{FF2B5EF4-FFF2-40B4-BE49-F238E27FC236}">
                <a16:creationId xmlns:a16="http://schemas.microsoft.com/office/drawing/2014/main" id="{0732C57A-A44B-17E6-3526-CBB87716F2F6}"/>
              </a:ext>
            </a:extLst>
          </p:cNvPr>
          <p:cNvSpPr>
            <a:spLocks noGrp="1"/>
          </p:cNvSpPr>
          <p:nvPr>
            <p:ph type="ftr" sz="quarter" idx="11"/>
          </p:nvPr>
        </p:nvSpPr>
        <p:spPr>
          <a:xfrm>
            <a:off x="857249" y="6356350"/>
            <a:ext cx="3705225" cy="365125"/>
          </a:xfrm>
        </p:spPr>
        <p:txBody>
          <a:bodyPr/>
          <a:lstStyle/>
          <a:p>
            <a:pPr>
              <a:defRPr/>
            </a:pPr>
            <a:r>
              <a:rPr lang="en-GB" dirty="0"/>
              <a:t>M. Vázquez | RaDIATE Collaboration Meeting </a:t>
            </a:r>
            <a:r>
              <a:rPr lang="en-US" dirty="0"/>
              <a:t>| 18/09/24 </a:t>
            </a:r>
            <a:endParaRPr lang="en-GB" dirty="0"/>
          </a:p>
        </p:txBody>
      </p:sp>
      <p:cxnSp>
        <p:nvCxnSpPr>
          <p:cNvPr id="4" name="Straight Connector 3">
            <a:extLst>
              <a:ext uri="{FF2B5EF4-FFF2-40B4-BE49-F238E27FC236}">
                <a16:creationId xmlns:a16="http://schemas.microsoft.com/office/drawing/2014/main" id="{E5C3C300-1D08-2691-E31A-938D23079E89}"/>
              </a:ext>
            </a:extLst>
          </p:cNvPr>
          <p:cNvCxnSpPr>
            <a:cxnSpLocks/>
          </p:cNvCxnSpPr>
          <p:nvPr/>
        </p:nvCxnSpPr>
        <p:spPr>
          <a:xfrm>
            <a:off x="3971156" y="6100655"/>
            <a:ext cx="131712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ángulo 53">
            <a:extLst>
              <a:ext uri="{FF2B5EF4-FFF2-40B4-BE49-F238E27FC236}">
                <a16:creationId xmlns:a16="http://schemas.microsoft.com/office/drawing/2014/main" id="{991B8118-DD0F-4B23-A89C-A85C28504DAD}"/>
              </a:ext>
            </a:extLst>
          </p:cNvPr>
          <p:cNvSpPr/>
          <p:nvPr/>
        </p:nvSpPr>
        <p:spPr>
          <a:xfrm>
            <a:off x="3344690" y="6141965"/>
            <a:ext cx="1313643" cy="276999"/>
          </a:xfrm>
          <a:prstGeom prst="rect">
            <a:avLst/>
          </a:prstGeom>
          <a:solidFill>
            <a:srgbClr val="FFFFFF"/>
          </a:solidFill>
        </p:spPr>
        <p:txBody>
          <a:bodyPr wrap="square">
            <a:spAutoFit/>
          </a:bodyPr>
          <a:lstStyle/>
          <a:p>
            <a:pPr algn="just"/>
            <a:r>
              <a:rPr lang="en-US" sz="1200" b="1" dirty="0">
                <a:solidFill>
                  <a:schemeClr val="accent2"/>
                </a:solidFill>
              </a:rPr>
              <a:t>No displacement</a:t>
            </a:r>
          </a:p>
        </p:txBody>
      </p:sp>
      <p:sp>
        <p:nvSpPr>
          <p:cNvPr id="7" name="Arrow: Down 6">
            <a:extLst>
              <a:ext uri="{FF2B5EF4-FFF2-40B4-BE49-F238E27FC236}">
                <a16:creationId xmlns:a16="http://schemas.microsoft.com/office/drawing/2014/main" id="{6E5F9CDF-E30A-555C-68E4-CDC271F452C3}"/>
              </a:ext>
            </a:extLst>
          </p:cNvPr>
          <p:cNvSpPr/>
          <p:nvPr/>
        </p:nvSpPr>
        <p:spPr>
          <a:xfrm rot="5400000">
            <a:off x="5345263" y="2711241"/>
            <a:ext cx="261481" cy="26411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Arrow: Down 8">
            <a:extLst>
              <a:ext uri="{FF2B5EF4-FFF2-40B4-BE49-F238E27FC236}">
                <a16:creationId xmlns:a16="http://schemas.microsoft.com/office/drawing/2014/main" id="{7097F2D5-CDC0-3809-0677-E9D1E9B4E98C}"/>
              </a:ext>
            </a:extLst>
          </p:cNvPr>
          <p:cNvSpPr/>
          <p:nvPr/>
        </p:nvSpPr>
        <p:spPr>
          <a:xfrm rot="5400000">
            <a:off x="5342390" y="1240963"/>
            <a:ext cx="261481" cy="26411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Arrow: Down 9">
            <a:extLst>
              <a:ext uri="{FF2B5EF4-FFF2-40B4-BE49-F238E27FC236}">
                <a16:creationId xmlns:a16="http://schemas.microsoft.com/office/drawing/2014/main" id="{6EB9B77F-99E6-33FE-9665-DADEB8C3319D}"/>
              </a:ext>
            </a:extLst>
          </p:cNvPr>
          <p:cNvSpPr/>
          <p:nvPr/>
        </p:nvSpPr>
        <p:spPr>
          <a:xfrm rot="5400000">
            <a:off x="5361874" y="4352154"/>
            <a:ext cx="261481" cy="26411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ángulo 53">
            <a:extLst>
              <a:ext uri="{FF2B5EF4-FFF2-40B4-BE49-F238E27FC236}">
                <a16:creationId xmlns:a16="http://schemas.microsoft.com/office/drawing/2014/main" id="{8A29FF65-1CF1-FD33-E1A4-8ABD3E0778ED}"/>
              </a:ext>
            </a:extLst>
          </p:cNvPr>
          <p:cNvSpPr/>
          <p:nvPr/>
        </p:nvSpPr>
        <p:spPr>
          <a:xfrm>
            <a:off x="5608059" y="2643241"/>
            <a:ext cx="1057018" cy="400110"/>
          </a:xfrm>
          <a:prstGeom prst="rect">
            <a:avLst/>
          </a:prstGeom>
        </p:spPr>
        <p:txBody>
          <a:bodyPr wrap="square">
            <a:spAutoFit/>
          </a:bodyPr>
          <a:lstStyle/>
          <a:p>
            <a:pPr algn="just"/>
            <a:r>
              <a:rPr lang="en-US" sz="2000" b="1" dirty="0">
                <a:solidFill>
                  <a:srgbClr val="FF0000"/>
                </a:solidFill>
              </a:rPr>
              <a:t>9kPa</a:t>
            </a:r>
          </a:p>
        </p:txBody>
      </p:sp>
      <p:sp>
        <p:nvSpPr>
          <p:cNvPr id="15" name="Rectángulo 53">
            <a:extLst>
              <a:ext uri="{FF2B5EF4-FFF2-40B4-BE49-F238E27FC236}">
                <a16:creationId xmlns:a16="http://schemas.microsoft.com/office/drawing/2014/main" id="{54F0FAB8-EF62-99ED-EC42-DA2182A20E09}"/>
              </a:ext>
            </a:extLst>
          </p:cNvPr>
          <p:cNvSpPr/>
          <p:nvPr/>
        </p:nvSpPr>
        <p:spPr>
          <a:xfrm>
            <a:off x="7246620" y="3659723"/>
            <a:ext cx="1755981" cy="646331"/>
          </a:xfrm>
          <a:prstGeom prst="rect">
            <a:avLst/>
          </a:prstGeom>
          <a:ln w="28575">
            <a:solidFill>
              <a:srgbClr val="B12412"/>
            </a:solidFill>
          </a:ln>
        </p:spPr>
        <p:txBody>
          <a:bodyPr wrap="square">
            <a:spAutoFit/>
          </a:bodyPr>
          <a:lstStyle/>
          <a:p>
            <a:pPr algn="ctr"/>
            <a:r>
              <a:rPr lang="en-US" sz="1200" dirty="0">
                <a:solidFill>
                  <a:srgbClr val="C00000"/>
                </a:solidFill>
              </a:rPr>
              <a:t>13 mm Li thickness reduction scenario</a:t>
            </a:r>
          </a:p>
          <a:p>
            <a:pPr algn="ctr"/>
            <a:r>
              <a:rPr lang="en-US" sz="1200" dirty="0">
                <a:solidFill>
                  <a:srgbClr val="C00000"/>
                </a:solidFill>
              </a:rPr>
              <a:t>20x5cm</a:t>
            </a:r>
            <a:r>
              <a:rPr lang="en-US" sz="1200" baseline="30000" dirty="0">
                <a:solidFill>
                  <a:srgbClr val="C00000"/>
                </a:solidFill>
              </a:rPr>
              <a:t>2</a:t>
            </a:r>
            <a:r>
              <a:rPr lang="en-US" sz="1200" dirty="0">
                <a:solidFill>
                  <a:srgbClr val="C00000"/>
                </a:solidFill>
              </a:rPr>
              <a:t> footprint size</a:t>
            </a:r>
          </a:p>
        </p:txBody>
      </p:sp>
      <p:cxnSp>
        <p:nvCxnSpPr>
          <p:cNvPr id="17" name="Straight Arrow Connector 16">
            <a:extLst>
              <a:ext uri="{FF2B5EF4-FFF2-40B4-BE49-F238E27FC236}">
                <a16:creationId xmlns:a16="http://schemas.microsoft.com/office/drawing/2014/main" id="{0A4EAA0E-2A35-211E-DAFF-E6C99018EABA}"/>
              </a:ext>
            </a:extLst>
          </p:cNvPr>
          <p:cNvCxnSpPr>
            <a:cxnSpLocks/>
          </p:cNvCxnSpPr>
          <p:nvPr/>
        </p:nvCxnSpPr>
        <p:spPr>
          <a:xfrm>
            <a:off x="7264365" y="1885518"/>
            <a:ext cx="759495" cy="0"/>
          </a:xfrm>
          <a:prstGeom prst="straightConnector1">
            <a:avLst/>
          </a:prstGeom>
          <a:ln w="127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1A160B-5855-741C-D471-A3F3D537FF75}"/>
              </a:ext>
            </a:extLst>
          </p:cNvPr>
          <p:cNvSpPr txBox="1"/>
          <p:nvPr/>
        </p:nvSpPr>
        <p:spPr>
          <a:xfrm>
            <a:off x="7181880" y="1601001"/>
            <a:ext cx="1434553" cy="261610"/>
          </a:xfrm>
          <a:prstGeom prst="rect">
            <a:avLst/>
          </a:prstGeom>
          <a:noFill/>
        </p:spPr>
        <p:txBody>
          <a:bodyPr wrap="square">
            <a:spAutoFit/>
          </a:bodyPr>
          <a:lstStyle/>
          <a:p>
            <a:r>
              <a:rPr lang="en-US" sz="1100" dirty="0">
                <a:solidFill>
                  <a:schemeClr val="bg1"/>
                </a:solidFill>
              </a:rPr>
              <a:t>100 divisions</a:t>
            </a:r>
          </a:p>
        </p:txBody>
      </p:sp>
      <p:pic>
        <p:nvPicPr>
          <p:cNvPr id="19" name="Picture 18">
            <a:extLst>
              <a:ext uri="{FF2B5EF4-FFF2-40B4-BE49-F238E27FC236}">
                <a16:creationId xmlns:a16="http://schemas.microsoft.com/office/drawing/2014/main" id="{E2281813-F38E-0ED4-FA76-5667D98201B7}"/>
              </a:ext>
            </a:extLst>
          </p:cNvPr>
          <p:cNvPicPr>
            <a:picLocks noChangeAspect="1"/>
          </p:cNvPicPr>
          <p:nvPr/>
        </p:nvPicPr>
        <p:blipFill>
          <a:blip r:embed="rId4"/>
          <a:stretch>
            <a:fillRect/>
          </a:stretch>
        </p:blipFill>
        <p:spPr>
          <a:xfrm>
            <a:off x="1045065" y="4992838"/>
            <a:ext cx="2299625" cy="739373"/>
          </a:xfrm>
          <a:prstGeom prst="rect">
            <a:avLst/>
          </a:prstGeom>
        </p:spPr>
      </p:pic>
      <p:sp>
        <p:nvSpPr>
          <p:cNvPr id="27" name="TextBox 26">
            <a:extLst>
              <a:ext uri="{FF2B5EF4-FFF2-40B4-BE49-F238E27FC236}">
                <a16:creationId xmlns:a16="http://schemas.microsoft.com/office/drawing/2014/main" id="{0B3C65DC-013D-25D4-4E0B-18E644A9AAE3}"/>
              </a:ext>
            </a:extLst>
          </p:cNvPr>
          <p:cNvSpPr txBox="1"/>
          <p:nvPr/>
        </p:nvSpPr>
        <p:spPr>
          <a:xfrm>
            <a:off x="6868434" y="213586"/>
            <a:ext cx="2310852" cy="523220"/>
          </a:xfrm>
          <a:prstGeom prst="rect">
            <a:avLst/>
          </a:prstGeom>
          <a:noFill/>
        </p:spPr>
        <p:txBody>
          <a:bodyPr wrap="square" rtlCol="0">
            <a:spAutoFit/>
          </a:bodyPr>
          <a:lstStyle/>
          <a:p>
            <a:pPr algn="ctr"/>
            <a:r>
              <a:rPr lang="en-US" sz="1400" dirty="0"/>
              <a:t>Plane strain </a:t>
            </a:r>
            <a:r>
              <a:rPr lang="en-US" sz="1400" dirty="0">
                <a:sym typeface="Wingdings" panose="05000000000000000000" pitchFamily="2" charset="2"/>
              </a:rPr>
              <a:t> long constant XZ cross-section (Y direction)</a:t>
            </a:r>
            <a:endParaRPr lang="en-US" sz="1400" dirty="0"/>
          </a:p>
        </p:txBody>
      </p:sp>
    </p:spTree>
    <p:extLst>
      <p:ext uri="{BB962C8B-B14F-4D97-AF65-F5344CB8AC3E}">
        <p14:creationId xmlns:p14="http://schemas.microsoft.com/office/powerpoint/2010/main" val="12909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713c0a-5979-40ff-a2d2-0796cca27305" xsi:nil="true"/>
    <lcf76f155ced4ddcb4097134ff3c332f xmlns="18a59760-e456-43bb-a792-1854965f305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89BFB18BAFEBC4A8216E0BEA3E1D813" ma:contentTypeVersion="10" ma:contentTypeDescription="Crear nuevo documento." ma:contentTypeScope="" ma:versionID="3b487f11e701b88b3b19b918819959a9">
  <xsd:schema xmlns:xsd="http://www.w3.org/2001/XMLSchema" xmlns:xs="http://www.w3.org/2001/XMLSchema" xmlns:p="http://schemas.microsoft.com/office/2006/metadata/properties" xmlns:ns2="18a59760-e456-43bb-a792-1854965f3057" xmlns:ns3="56713c0a-5979-40ff-a2d2-0796cca27305" targetNamespace="http://schemas.microsoft.com/office/2006/metadata/properties" ma:root="true" ma:fieldsID="ada1a97937477f95da97bbfac613eed7" ns2:_="" ns3:_="">
    <xsd:import namespace="18a59760-e456-43bb-a792-1854965f3057"/>
    <xsd:import namespace="56713c0a-5979-40ff-a2d2-0796cca2730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59760-e456-43bb-a792-1854965f30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bfecf049-8570-40e5-834c-15482ed763f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6713c0a-5979-40ff-a2d2-0796cca2730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c38abfd-0ecb-412c-9f8f-8a14ede0e38f}" ma:internalName="TaxCatchAll" ma:showField="CatchAllData" ma:web="56713c0a-5979-40ff-a2d2-0796cca273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28A28C-B7BD-46E3-827F-992998C14D93}">
  <ds:schemaRefs>
    <ds:schemaRef ds:uri="56713c0a-5979-40ff-a2d2-0796cca27305"/>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elements/1.1/"/>
    <ds:schemaRef ds:uri="18a59760-e456-43bb-a792-1854965f3057"/>
    <ds:schemaRef ds:uri="http://purl.org/dc/dcmityp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F05239D-371A-4B6C-AE62-FFA80FF3A8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a59760-e456-43bb-a792-1854965f3057"/>
    <ds:schemaRef ds:uri="56713c0a-5979-40ff-a2d2-0796cca273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5EEACE-CF5A-4792-8BE5-C6D307512C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452</TotalTime>
  <Words>1387</Words>
  <Application>Microsoft Office PowerPoint</Application>
  <PresentationFormat>On-screen Show (4:3)</PresentationFormat>
  <Paragraphs>214</Paragraphs>
  <Slides>21</Slides>
  <Notes>1</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Office Theme</vt:lpstr>
      <vt:lpstr>Dynamic Thermomechanical Simulations of IFMIF-DONES Target’s Back-Plate Failure</vt:lpstr>
      <vt:lpstr>Outline</vt:lpstr>
      <vt:lpstr>Introduction</vt:lpstr>
      <vt:lpstr>Objectives</vt:lpstr>
      <vt:lpstr>Methodology</vt:lpstr>
      <vt:lpstr>PowerPoint Presentation</vt:lpstr>
      <vt:lpstr>Step 1: Energy deposition in the BP as function of the Li thickness </vt:lpstr>
      <vt:lpstr>PowerPoint Presentation</vt:lpstr>
      <vt:lpstr>Step 2: modelling and meshing</vt:lpstr>
      <vt:lpstr>Step 2: EUROFER97 properties</vt:lpstr>
      <vt:lpstr>PowerPoint Presentation</vt:lpstr>
      <vt:lpstr>Step 3: Finite Element thermal-transient simulations of the BP</vt:lpstr>
      <vt:lpstr>Step 3: thermal-transient simulation results</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Kinga Gal</dc:creator>
  <cp:lastModifiedBy>Manuel Vazquez</cp:lastModifiedBy>
  <cp:revision>5</cp:revision>
  <cp:lastPrinted>2014-10-16T14:51:28Z</cp:lastPrinted>
  <dcterms:created xsi:type="dcterms:W3CDTF">2014-10-27T16:40:37Z</dcterms:created>
  <dcterms:modified xsi:type="dcterms:W3CDTF">2024-09-18T05:07:42Z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0x010100D89BFB18BAFEBC4A8216E0BEA3E1D813</vt:lpwstr>
  </property>
  <property fmtid="{D5CDD505-2E9C-101B-9397-08002B2CF9AE}" pid="3" name="MediaServiceImageTags">
    <vt:lpwstr/>
  </property>
</Properties>
</file>