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7" r:id="rId2"/>
    <p:sldId id="256" r:id="rId3"/>
    <p:sldId id="258" r:id="rId4"/>
    <p:sldId id="259" r:id="rId5"/>
    <p:sldId id="274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321" r:id="rId14"/>
    <p:sldId id="323" r:id="rId15"/>
    <p:sldId id="268" r:id="rId16"/>
    <p:sldId id="267" r:id="rId17"/>
    <p:sldId id="271" r:id="rId18"/>
    <p:sldId id="26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13" autoAdjust="0"/>
    <p:restoredTop sz="94660"/>
  </p:normalViewPr>
  <p:slideViewPr>
    <p:cSldViewPr snapToGrid="0">
      <p:cViewPr varScale="1">
        <p:scale>
          <a:sx n="78" d="100"/>
          <a:sy n="78" d="100"/>
        </p:scale>
        <p:origin x="91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 Comyn" userId="ce5a86de-77f5-436b-8cbd-f9cb4b7d7239" providerId="ADAL" clId="{69F398D3-3DAB-4A7F-A470-6B4AD934E826}"/>
    <pc:docChg chg="undo custSel modSld">
      <pc:chgData name="Alex Comyn" userId="ce5a86de-77f5-436b-8cbd-f9cb4b7d7239" providerId="ADAL" clId="{69F398D3-3DAB-4A7F-A470-6B4AD934E826}" dt="2024-09-17T06:33:37.653" v="33" actId="20577"/>
      <pc:docMkLst>
        <pc:docMk/>
      </pc:docMkLst>
      <pc:sldChg chg="modSp mod">
        <pc:chgData name="Alex Comyn" userId="ce5a86de-77f5-436b-8cbd-f9cb4b7d7239" providerId="ADAL" clId="{69F398D3-3DAB-4A7F-A470-6B4AD934E826}" dt="2024-09-17T06:31:34.396" v="1" actId="14100"/>
        <pc:sldMkLst>
          <pc:docMk/>
          <pc:sldMk cId="1314805388" sldId="256"/>
        </pc:sldMkLst>
        <pc:spChg chg="mod">
          <ac:chgData name="Alex Comyn" userId="ce5a86de-77f5-436b-8cbd-f9cb4b7d7239" providerId="ADAL" clId="{69F398D3-3DAB-4A7F-A470-6B4AD934E826}" dt="2024-09-17T06:31:34.396" v="1" actId="14100"/>
          <ac:spMkLst>
            <pc:docMk/>
            <pc:sldMk cId="1314805388" sldId="256"/>
            <ac:spMk id="2" creationId="{8F068AF2-EB92-F516-61CE-3A37532E46F4}"/>
          </ac:spMkLst>
        </pc:spChg>
      </pc:sldChg>
      <pc:sldChg chg="modSp mod">
        <pc:chgData name="Alex Comyn" userId="ce5a86de-77f5-436b-8cbd-f9cb4b7d7239" providerId="ADAL" clId="{69F398D3-3DAB-4A7F-A470-6B4AD934E826}" dt="2024-09-17T06:33:37.653" v="33" actId="20577"/>
        <pc:sldMkLst>
          <pc:docMk/>
          <pc:sldMk cId="917282872" sldId="257"/>
        </pc:sldMkLst>
        <pc:spChg chg="mod">
          <ac:chgData name="Alex Comyn" userId="ce5a86de-77f5-436b-8cbd-f9cb4b7d7239" providerId="ADAL" clId="{69F398D3-3DAB-4A7F-A470-6B4AD934E826}" dt="2024-09-17T06:33:32.190" v="18" actId="20577"/>
          <ac:spMkLst>
            <pc:docMk/>
            <pc:sldMk cId="917282872" sldId="257"/>
            <ac:spMk id="15" creationId="{E8E67F16-BA21-28F9-F2E9-630691B2980A}"/>
          </ac:spMkLst>
        </pc:spChg>
        <pc:spChg chg="mod">
          <ac:chgData name="Alex Comyn" userId="ce5a86de-77f5-436b-8cbd-f9cb4b7d7239" providerId="ADAL" clId="{69F398D3-3DAB-4A7F-A470-6B4AD934E826}" dt="2024-09-17T06:33:37.653" v="33" actId="20577"/>
          <ac:spMkLst>
            <pc:docMk/>
            <pc:sldMk cId="917282872" sldId="257"/>
            <ac:spMk id="16" creationId="{750DAA42-970A-0750-A677-9F3174F6062F}"/>
          </ac:spMkLst>
        </pc:spChg>
        <pc:grpChg chg="mod">
          <ac:chgData name="Alex Comyn" userId="ce5a86de-77f5-436b-8cbd-f9cb4b7d7239" providerId="ADAL" clId="{69F398D3-3DAB-4A7F-A470-6B4AD934E826}" dt="2024-09-17T06:33:28.652" v="14" actId="1035"/>
          <ac:grpSpMkLst>
            <pc:docMk/>
            <pc:sldMk cId="917282872" sldId="257"/>
            <ac:grpSpMk id="14" creationId="{4338C5BC-97A5-F87E-8502-BC8BE92C6E40}"/>
          </ac:grpSpMkLst>
        </pc:gr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7AF1A8C-50EA-8E33-71F0-2ACFFE7F756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25F543-6DC0-EB0E-7452-0218CAD19A2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84F867-D4E0-4217-BBFD-1CC37933A2D9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2BDBDE-9893-2639-F071-84145386EC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174BDC-C11D-0451-7FB4-29905211B3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03A7E2-5F92-47D2-89E0-B64099A97B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32315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DE8FC0-CA6A-46FA-85CF-4B784606D107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42320E-F862-42D3-A969-D8130E341A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9867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214A2-06FD-41D1-9DC9-1BF3E15A53A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4636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2320E-F862-42D3-A969-D8130E341A4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5584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42320E-F862-42D3-A969-D8130E341A4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2483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5968-9F5A-4D7B-A5EC-5BB6D2D8601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882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5968-9F5A-4D7B-A5EC-5BB6D2D8601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30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9882D-BC46-63CB-AC2C-0E396194A9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D581FE-6854-3CEF-ED7F-1D798CAD4B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874241-EA21-81E4-5789-925776DAA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B1F51-EA57-4567-BDE9-CC5D812B7503}" type="datetime1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735BBF-933E-A6FF-4A45-47281B3A7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036BF7-B51B-0187-F9F7-1698A8C52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D219A-FEEB-4E94-B9DC-A058FBAD1E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4855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B0A91-DDB9-E6C4-FD5C-67E6AA529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AE08D9-0F7F-1CAC-3FD7-28F1BAA085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428A4-F3D8-24C7-FED7-2CA804A59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6D0FD-4A0D-49BD-83C7-DD5246795DF9}" type="datetime1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9F109-8CBB-1816-E9EB-568845DE5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BF61A6-D3B8-37CA-9CA9-50C724313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D219A-FEEB-4E94-B9DC-A058FBAD1E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779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FC9438-7802-FBA4-E216-2C647BC2AE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577B2A-37EA-7D60-DF9E-B0DC0BF8E0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89AEB0-A05E-509E-524E-496DE4A7B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5C376-456C-4B14-8564-FD58EF594B32}" type="datetime1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2CF59-F7C0-3188-4AEE-B3927D83B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4532EE-D23E-404A-386E-E31C1EBE3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D219A-FEEB-4E94-B9DC-A058FBAD1E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1030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E9B07-660E-F88C-96F1-15DB11F8A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56D3D0-4B24-6F0D-C68A-731729CC6E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464022-E289-A45D-2B28-B0928BE46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258E2-7396-4908-A9B4-BA86C9EB59CE}" type="datetime1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EED11-5739-EFFA-E19D-FDF0A1988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3D11C4-103A-C08C-80AA-EA12B9B36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D219A-FEEB-4E94-B9DC-A058FBAD1E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441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5D93B-9704-D241-E7B4-9728FC62C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621B0D-5F9D-BE31-4D2B-7662B2101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B004ED-6364-137C-696A-D52720119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8847D-CEA9-435D-A186-B28611613968}" type="datetime1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0015F-6761-9228-F1D6-262435B41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836BD-59C6-F996-86E1-82666AB10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D219A-FEEB-4E94-B9DC-A058FBAD1E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9866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97FBD-9BCA-AF11-04C5-EFBD414FB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9F5DF1-D981-DB20-6B44-7FE91712ED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22F714-3C3A-5441-F3FA-0B485E31FC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168B73-C04F-4EF7-B5E5-F7F0019E3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F64A4-1A58-46E5-AAD9-09316C5ABD70}" type="datetime1">
              <a:rPr lang="en-GB" smtClean="0"/>
              <a:t>17/09/2024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F6F411-748B-50C2-8E3D-51A9400A0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CBFCF7-D9FC-2AED-DABE-034A007E8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D219A-FEEB-4E94-B9DC-A058FBAD1E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626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12546-F263-F708-6833-443E83E2A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C6C586-F691-2FCE-45F6-FC7DC283F0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7C37F-2F17-C519-600E-D93F4FCCE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AA0277-D5F9-137B-9F73-997C4FF94B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980F57-EB26-A004-8EEE-3C2A3B37C0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AA930E-570C-C3FD-6287-6CEF3E96E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A093B-76E8-4F82-A342-3A0560B5B993}" type="datetime1">
              <a:rPr lang="en-GB" smtClean="0"/>
              <a:t>17/09/2024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B0F13D-A5E9-EA1E-E1B3-CA937E8A7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4F3EC9-592A-FB48-7415-7EBFABCAA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D219A-FEEB-4E94-B9DC-A058FBAD1E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8340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0353A-BAFA-E881-8617-90629C7BF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D27FCD-D69C-CCC0-011D-BA726B6EC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5D289-2511-4AF7-8FE8-2D3961D1D0DD}" type="datetime1">
              <a:rPr lang="en-GB" smtClean="0"/>
              <a:t>17/09/2024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85FC30-451B-11E0-C6B4-1EA4FFD3A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A915EB-3E19-F894-1E09-D0AAD39DF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D219A-FEEB-4E94-B9DC-A058FBAD1E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9484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514B97-2CBD-3088-80BD-040179BDB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2537C-DED9-46AC-9078-0F41864F0ABA}" type="datetime1">
              <a:rPr lang="en-GB" smtClean="0"/>
              <a:t>17/09/2024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AC4216-5A15-500F-DE6D-DBBEE9F92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C67C8E-A732-C4AB-F8A3-4B063622D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D219A-FEEB-4E94-B9DC-A058FBAD1E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736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FCB67-7EF5-98BA-0BE1-979B0E543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67A49-6372-A020-DB12-E32E73E44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B7FC7C-4CB0-F058-B548-15657861BE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12EDC3-B9DD-0127-0442-6D3324BCA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76ADB-F9A5-4323-8ADE-7951DA1A915B}" type="datetime1">
              <a:rPr lang="en-GB" smtClean="0"/>
              <a:t>17/09/2024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F2E1A-BFFD-43D9-48A6-DE3425852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1A035E-4B2D-505C-6A57-AAF578AA0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D219A-FEEB-4E94-B9DC-A058FBAD1E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270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F66CC-5AB9-F14C-8B6C-940B9B51B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392536-F9B4-9F41-99A1-F8467AD08C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557A44-415B-18C5-3395-58336C0E2F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53CE6D-D623-2E42-D1F2-C55D18B23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33413-E38F-46A7-A234-335F97C0F618}" type="datetime1">
              <a:rPr lang="en-GB" smtClean="0"/>
              <a:t>17/09/2024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BCAA7E-A83F-4274-A7B6-086709B6F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FB30B-A7A2-B21A-2B28-7FDBF4BF5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D219A-FEEB-4E94-B9DC-A058FBAD1E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5154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1CD4-10E2-D6DF-4D4B-F210CFC91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BA72FA-E542-88AF-5DD2-800259C94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77012-1701-4990-5137-090D68FF0F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33810B-F310-422D-8222-A7BE9CF9E4DC}" type="datetime1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548D2-4C74-D384-5E01-B3FFF4C18A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34891D-954C-6DC7-8041-BB9593A2A3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3D219A-FEEB-4E94-B9DC-A058FBAD1E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56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mailto:dong.liu@eng.ox.ac.uk" TargetMode="External"/><Relationship Id="rId10" Type="http://schemas.openxmlformats.org/officeDocument/2006/relationships/image" Target="../media/image7.sv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tiff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.png"/><Relationship Id="rId3" Type="http://schemas.openxmlformats.org/officeDocument/2006/relationships/image" Target="../media/image29.png"/><Relationship Id="rId7" Type="http://schemas.openxmlformats.org/officeDocument/2006/relationships/image" Target="../media/image28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8.png"/><Relationship Id="rId5" Type="http://schemas.openxmlformats.org/officeDocument/2006/relationships/image" Target="../media/image30.png"/><Relationship Id="rId15" Type="http://schemas.openxmlformats.org/officeDocument/2006/relationships/image" Target="../media/image35.png"/><Relationship Id="rId10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3.png"/><Relationship Id="rId1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2F47AB4-7EE5-C797-B82A-CBE2BFDD92B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6092600"/>
            <a:ext cx="7970983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US" sz="140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482B7F-F402-EDF0-AAC0-BC3B269364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080982" y="-3176"/>
            <a:ext cx="3111023" cy="6865200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>
              <a:solidFill>
                <a:srgbClr val="FFFFFF"/>
              </a:solidFill>
              <a:ea typeface="+mn-lt"/>
              <a:cs typeface="+mn-lt"/>
            </a:endParaRPr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11939526-3EFB-972B-22E1-DBCB2ECB3B2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4788956" y="2566537"/>
            <a:ext cx="6852217" cy="1731835"/>
          </a:xfrm>
          <a:prstGeom prst="rtTriangle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4FBFE1F-FF39-5008-562B-1E3A42886F7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745" y="4536603"/>
            <a:ext cx="2974975" cy="76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3481D285-EAE6-CB6E-E3E3-A772DC9EF37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176" y="3524777"/>
            <a:ext cx="2541584" cy="480387"/>
          </a:xfrm>
          <a:prstGeom prst="rect">
            <a:avLst/>
          </a:prstGeom>
          <a:effectLst/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338C5BC-97A5-F87E-8502-BC8BE92C6E40}"/>
              </a:ext>
            </a:extLst>
          </p:cNvPr>
          <p:cNvGrpSpPr/>
          <p:nvPr/>
        </p:nvGrpSpPr>
        <p:grpSpPr>
          <a:xfrm>
            <a:off x="241865" y="1842229"/>
            <a:ext cx="7650279" cy="3576602"/>
            <a:chOff x="30722" y="1967855"/>
            <a:chExt cx="7650279" cy="357660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8E67F16-BA21-28F9-F2E9-630691B2980A}"/>
                </a:ext>
              </a:extLst>
            </p:cNvPr>
            <p:cNvSpPr txBox="1"/>
            <p:nvPr/>
          </p:nvSpPr>
          <p:spPr>
            <a:xfrm>
              <a:off x="30722" y="1967855"/>
              <a:ext cx="7649087" cy="126188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Segoe UI"/>
                  <a:cs typeface="Segoe UI"/>
                </a:rPr>
                <a:t>Investigation of radiation damage of fine-grain graphite for target applications</a:t>
              </a:r>
            </a:p>
            <a:p>
              <a:r>
                <a:rPr lang="en-US" sz="2000" b="1" i="1" dirty="0">
                  <a:solidFill>
                    <a:srgbClr val="000000"/>
                  </a:solidFill>
                  <a:latin typeface="Segoe UI"/>
                  <a:cs typeface="Segoe UI"/>
                </a:rPr>
                <a:t>9</a:t>
              </a:r>
              <a:r>
                <a:rPr lang="en-US" sz="2000" b="1" i="1" baseline="30000" dirty="0">
                  <a:solidFill>
                    <a:srgbClr val="000000"/>
                  </a:solidFill>
                  <a:latin typeface="Segoe UI"/>
                  <a:cs typeface="Segoe UI"/>
                </a:rPr>
                <a:t>th</a:t>
              </a:r>
              <a:r>
                <a:rPr lang="en-US" sz="2000" b="1" i="1" dirty="0">
                  <a:solidFill>
                    <a:srgbClr val="000000"/>
                  </a:solidFill>
                  <a:latin typeface="Segoe UI"/>
                  <a:cs typeface="Segoe UI"/>
                </a:rPr>
                <a:t> Annual </a:t>
              </a:r>
              <a:r>
                <a:rPr lang="en-US" sz="2000" b="1" i="1" dirty="0" err="1">
                  <a:solidFill>
                    <a:srgbClr val="000000"/>
                  </a:solidFill>
                  <a:latin typeface="Segoe UI"/>
                  <a:cs typeface="Segoe UI"/>
                </a:rPr>
                <a:t>RaDIATE</a:t>
              </a:r>
              <a:r>
                <a:rPr lang="en-US" sz="2000" b="1" i="1" dirty="0">
                  <a:solidFill>
                    <a:srgbClr val="000000"/>
                  </a:solidFill>
                  <a:latin typeface="Segoe UI"/>
                  <a:cs typeface="Segoe UI"/>
                </a:rPr>
                <a:t> Collaboration Meeting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50DAA42-970A-0750-A677-9F3174F6062F}"/>
                </a:ext>
              </a:extLst>
            </p:cNvPr>
            <p:cNvSpPr txBox="1"/>
            <p:nvPr/>
          </p:nvSpPr>
          <p:spPr>
            <a:xfrm>
              <a:off x="150123" y="3195096"/>
              <a:ext cx="7530878" cy="234936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GB" dirty="0">
                  <a:latin typeface="Segoe UI"/>
                  <a:ea typeface="Tahoma"/>
                  <a:cs typeface="Segoe UI"/>
                </a:rPr>
                <a:t>Alex Comyn</a:t>
              </a:r>
              <a:r>
                <a:rPr lang="en-GB" baseline="30000" dirty="0">
                  <a:latin typeface="Segoe UI"/>
                  <a:ea typeface="Tahoma"/>
                  <a:cs typeface="Segoe UI"/>
                </a:rPr>
                <a:t>1</a:t>
              </a:r>
              <a:r>
                <a:rPr lang="en-GB" dirty="0">
                  <a:latin typeface="Segoe UI"/>
                  <a:ea typeface="Tahoma"/>
                  <a:cs typeface="Segoe UI"/>
                </a:rPr>
                <a:t>, Eric Jiang</a:t>
              </a:r>
              <a:r>
                <a:rPr lang="en-GB" baseline="30000" dirty="0">
                  <a:latin typeface="Segoe UI"/>
                  <a:ea typeface="Tahoma"/>
                  <a:cs typeface="Segoe UI"/>
                </a:rPr>
                <a:t>1,2</a:t>
              </a:r>
              <a:r>
                <a:rPr lang="en-GB" dirty="0">
                  <a:latin typeface="Segoe UI"/>
                  <a:ea typeface="Tahoma"/>
                  <a:cs typeface="Segoe UI"/>
                </a:rPr>
                <a:t>, </a:t>
              </a:r>
              <a:r>
                <a:rPr lang="en-GB" dirty="0" err="1">
                  <a:latin typeface="Segoe UI"/>
                  <a:ea typeface="Tahoma"/>
                  <a:cs typeface="Segoe UI"/>
                </a:rPr>
                <a:t>Kavin</a:t>
              </a:r>
              <a:r>
                <a:rPr lang="en-GB" dirty="0">
                  <a:latin typeface="Segoe UI"/>
                  <a:ea typeface="Tahoma"/>
                  <a:cs typeface="Segoe UI"/>
                </a:rPr>
                <a:t> Ammigan</a:t>
              </a:r>
              <a:r>
                <a:rPr lang="en-GB" baseline="30000" dirty="0">
                  <a:latin typeface="Segoe UI"/>
                  <a:ea typeface="Tahoma"/>
                  <a:cs typeface="Segoe UI"/>
                </a:rPr>
                <a:t>3</a:t>
              </a:r>
              <a:r>
                <a:rPr lang="en-GB" dirty="0">
                  <a:latin typeface="Segoe UI"/>
                  <a:ea typeface="Tahoma"/>
                  <a:cs typeface="Segoe UI"/>
                </a:rPr>
                <a:t>, Frederique Pellemoine</a:t>
              </a:r>
              <a:r>
                <a:rPr lang="en-GB" baseline="30000" dirty="0">
                  <a:latin typeface="Segoe UI"/>
                  <a:ea typeface="Tahoma"/>
                  <a:cs typeface="Segoe UI"/>
                </a:rPr>
                <a:t>3</a:t>
              </a:r>
              <a:r>
                <a:rPr lang="en-GB" dirty="0">
                  <a:latin typeface="Segoe UI"/>
                  <a:ea typeface="Tahoma"/>
                  <a:cs typeface="Segoe UI"/>
                </a:rPr>
                <a:t>, Chris Densham</a:t>
              </a:r>
              <a:r>
                <a:rPr lang="en-GB" baseline="30000" dirty="0">
                  <a:latin typeface="Segoe UI"/>
                  <a:ea typeface="Tahoma"/>
                  <a:cs typeface="Segoe UI"/>
                </a:rPr>
                <a:t>4</a:t>
              </a:r>
              <a:r>
                <a:rPr lang="en-GB" dirty="0">
                  <a:latin typeface="Segoe UI"/>
                  <a:ea typeface="Tahoma"/>
                  <a:cs typeface="Segoe UI"/>
                </a:rPr>
                <a:t> and Dong Liu</a:t>
              </a:r>
              <a:r>
                <a:rPr lang="en-GB" baseline="30000" dirty="0">
                  <a:latin typeface="Segoe UI"/>
                  <a:ea typeface="Tahoma"/>
                  <a:cs typeface="Segoe UI"/>
                </a:rPr>
                <a:t>1,2</a:t>
              </a:r>
              <a:endParaRPr lang="en-GB" baseline="30000" dirty="0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endParaRPr>
            </a:p>
            <a:p>
              <a:endParaRPr lang="en-GB" sz="2000" dirty="0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endParaRPr>
            </a:p>
            <a:p>
              <a:r>
                <a:rPr lang="en-GB" sz="1600" i="1" baseline="30000" dirty="0"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>1</a:t>
              </a:r>
              <a:r>
                <a:rPr lang="en-GB" sz="1600" i="1" dirty="0"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>Department of Engineering Science, University of Oxford</a:t>
              </a:r>
            </a:p>
            <a:p>
              <a:pPr algn="l"/>
              <a:r>
                <a:rPr lang="en-US" sz="1600" i="1" baseline="30000" dirty="0">
                  <a:latin typeface="Segoe UI"/>
                  <a:cs typeface="Segoe UI"/>
                </a:rPr>
                <a:t>2</a:t>
              </a:r>
              <a:r>
                <a:rPr lang="en-US" sz="1600" i="1" dirty="0">
                  <a:latin typeface="Segoe UI"/>
                  <a:cs typeface="Segoe UI"/>
                </a:rPr>
                <a:t>School of Physics, University of Bristol</a:t>
              </a:r>
            </a:p>
            <a:p>
              <a:pPr algn="l"/>
              <a:r>
                <a:rPr lang="en-US" sz="1600" i="1" baseline="30000" dirty="0">
                  <a:latin typeface="Segoe UI"/>
                  <a:cs typeface="Segoe UI"/>
                </a:rPr>
                <a:t>3</a:t>
              </a:r>
              <a:r>
                <a:rPr lang="en-US" sz="1600" i="1" dirty="0">
                  <a:latin typeface="Segoe UI"/>
                  <a:cs typeface="Segoe UI"/>
                </a:rPr>
                <a:t>Target Systems Department, Fermi National Accelerator Laboratory</a:t>
              </a:r>
            </a:p>
            <a:p>
              <a:pPr algn="l"/>
              <a:r>
                <a:rPr lang="en-US" sz="1600" i="1" baseline="30000" dirty="0">
                  <a:latin typeface="Segoe UI"/>
                  <a:cs typeface="Segoe UI"/>
                </a:rPr>
                <a:t>4</a:t>
              </a:r>
              <a:r>
                <a:rPr lang="en-US" sz="1600" i="1" dirty="0">
                  <a:latin typeface="Segoe UI"/>
                  <a:cs typeface="Segoe UI"/>
                </a:rPr>
                <a:t> High Power Targets group, Rutherford Appleton Laboratory</a:t>
              </a:r>
            </a:p>
            <a:p>
              <a:pPr algn="l"/>
              <a:endParaRPr lang="en-US" sz="1600" i="1" baseline="30000" dirty="0">
                <a:latin typeface="Segoe UI"/>
                <a:cs typeface="Segoe UI"/>
              </a:endParaRPr>
            </a:p>
            <a:p>
              <a:pPr algn="l"/>
              <a:r>
                <a:rPr lang="en-US" sz="1600" i="1" dirty="0">
                  <a:latin typeface="Segoe UI"/>
                  <a:cs typeface="Segoe UI"/>
                </a:rPr>
                <a:t>Contact email: px23894@bristol.ac.uk &amp; </a:t>
              </a:r>
              <a:r>
                <a:rPr lang="en-US" sz="1600" i="1" dirty="0">
                  <a:latin typeface="Segoe UI"/>
                  <a:cs typeface="Segoe UI"/>
                  <a:hlinkClick r:id="rId5"/>
                </a:rPr>
                <a:t>dong.liu@eng.ox.ac.uk</a:t>
              </a:r>
              <a:endParaRPr lang="en-US" sz="1600" i="1" dirty="0">
                <a:latin typeface="Segoe UI"/>
                <a:cs typeface="Segoe UI"/>
              </a:endParaRPr>
            </a:p>
          </p:txBody>
        </p:sp>
      </p:grpSp>
      <p:pic>
        <p:nvPicPr>
          <p:cNvPr id="1030" name="Picture 6" descr="Engineering and Physical Sciences Research Council (EPSRC) – UKRI">
            <a:extLst>
              <a:ext uri="{FF2B5EF4-FFF2-40B4-BE49-F238E27FC236}">
                <a16:creationId xmlns:a16="http://schemas.microsoft.com/office/drawing/2014/main" id="{88B51229-AA94-6556-66C6-8AB80BEC3A8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027" y="1344860"/>
            <a:ext cx="1731835" cy="144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2">
            <a:extLst>
              <a:ext uri="{FF2B5EF4-FFF2-40B4-BE49-F238E27FC236}">
                <a16:creationId xmlns:a16="http://schemas.microsoft.com/office/drawing/2014/main" id="{3409C77E-A75F-3318-B74D-66519FE7365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773" y="40513"/>
            <a:ext cx="2789031" cy="87840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457A4BA9-51A7-1CA5-9B74-8C7DD110A6B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5655" t="30071" r="5809" b="32642"/>
          <a:stretch/>
        </p:blipFill>
        <p:spPr>
          <a:xfrm>
            <a:off x="3042090" y="153486"/>
            <a:ext cx="2571959" cy="76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82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85D1DFE-6CF9-2640-E70E-0DE2AD4D3BAA}"/>
              </a:ext>
            </a:extLst>
          </p:cNvPr>
          <p:cNvSpPr/>
          <p:nvPr/>
        </p:nvSpPr>
        <p:spPr>
          <a:xfrm>
            <a:off x="-2221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4ACB96-B4EA-DA1D-56C0-30468E08F833}"/>
              </a:ext>
            </a:extLst>
          </p:cNvPr>
          <p:cNvSpPr txBox="1"/>
          <p:nvPr/>
        </p:nvSpPr>
        <p:spPr>
          <a:xfrm>
            <a:off x="61138" y="105719"/>
            <a:ext cx="66218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Ion Implantation - Future grades</a:t>
            </a:r>
            <a:endParaRPr lang="en-GB" sz="3000" b="1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370720-E817-C67F-C8CC-97C63A407F3E}"/>
              </a:ext>
            </a:extLst>
          </p:cNvPr>
          <p:cNvSpPr/>
          <p:nvPr/>
        </p:nvSpPr>
        <p:spPr>
          <a:xfrm>
            <a:off x="7609" y="6092261"/>
            <a:ext cx="12192001" cy="765739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>
              <a:solidFill>
                <a:srgbClr val="FFFFFF"/>
              </a:solidFill>
              <a:ea typeface="+mn-lt"/>
              <a:cs typeface="+mn-lt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42465A-69A8-3D66-2691-2D7B8443C57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78" y="6154322"/>
            <a:ext cx="1959444" cy="591873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852733A-DFB8-BC17-EBEF-B6C6717F2B1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343" y="6092261"/>
            <a:ext cx="268865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5BA002DA-A0B5-19D3-0426-FEECB47A5AD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614" y="6242851"/>
            <a:ext cx="2194647" cy="414812"/>
          </a:xfrm>
          <a:prstGeom prst="rect">
            <a:avLst/>
          </a:prstGeom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07CAA8-2BDF-A0F8-29B3-2BED0AC32F55}"/>
              </a:ext>
            </a:extLst>
          </p:cNvPr>
          <p:cNvSpPr txBox="1"/>
          <p:nvPr/>
        </p:nvSpPr>
        <p:spPr>
          <a:xfrm>
            <a:off x="188652" y="871156"/>
            <a:ext cx="7010018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Ion implantation grades of graphite</a:t>
            </a:r>
          </a:p>
          <a:p>
            <a:endParaRPr lang="en-US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Understanding of radiation damage in new grades proposed target grades: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IG-510U, IG-430U, G347A,  IG-110, 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Previous grades, for comparison: 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POCO ZXF-5Q, IG-430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Highly-oriented pyrolytic graphite 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(HOPG) </a:t>
            </a:r>
          </a:p>
          <a:p>
            <a:pPr lvl="1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Investigate effect irradiation damage on Microstructure, crystallinity and thermal properties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IG-510U 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of high interest due to high density (1.9 g/cm</a:t>
            </a:r>
            <a:r>
              <a:rPr lang="en-US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) – better physics performance (higher neutrino yield)</a:t>
            </a:r>
            <a:endParaRPr lang="en-US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Use of Ion implantation to simulate relevant target irradiation conditions – Faster and safer than proton/neutron irradiation experiments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4A88358-017B-EE62-99A6-B53219EA4E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6733682"/>
              </p:ext>
            </p:extLst>
          </p:nvPr>
        </p:nvGraphicFramePr>
        <p:xfrm>
          <a:off x="7132688" y="1374708"/>
          <a:ext cx="4875108" cy="41082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2598">
                  <a:extLst>
                    <a:ext uri="{9D8B030D-6E8A-4147-A177-3AD203B41FA5}">
                      <a16:colId xmlns:a16="http://schemas.microsoft.com/office/drawing/2014/main" val="388809838"/>
                    </a:ext>
                  </a:extLst>
                </a:gridCol>
                <a:gridCol w="592438">
                  <a:extLst>
                    <a:ext uri="{9D8B030D-6E8A-4147-A177-3AD203B41FA5}">
                      <a16:colId xmlns:a16="http://schemas.microsoft.com/office/drawing/2014/main" val="3365653045"/>
                    </a:ext>
                  </a:extLst>
                </a:gridCol>
                <a:gridCol w="812518">
                  <a:extLst>
                    <a:ext uri="{9D8B030D-6E8A-4147-A177-3AD203B41FA5}">
                      <a16:colId xmlns:a16="http://schemas.microsoft.com/office/drawing/2014/main" val="335121684"/>
                    </a:ext>
                  </a:extLst>
                </a:gridCol>
                <a:gridCol w="812518">
                  <a:extLst>
                    <a:ext uri="{9D8B030D-6E8A-4147-A177-3AD203B41FA5}">
                      <a16:colId xmlns:a16="http://schemas.microsoft.com/office/drawing/2014/main" val="1783461547"/>
                    </a:ext>
                  </a:extLst>
                </a:gridCol>
                <a:gridCol w="680134">
                  <a:extLst>
                    <a:ext uri="{9D8B030D-6E8A-4147-A177-3AD203B41FA5}">
                      <a16:colId xmlns:a16="http://schemas.microsoft.com/office/drawing/2014/main" val="39150817"/>
                    </a:ext>
                  </a:extLst>
                </a:gridCol>
                <a:gridCol w="944902">
                  <a:extLst>
                    <a:ext uri="{9D8B030D-6E8A-4147-A177-3AD203B41FA5}">
                      <a16:colId xmlns:a16="http://schemas.microsoft.com/office/drawing/2014/main" val="3068273238"/>
                    </a:ext>
                  </a:extLst>
                </a:gridCol>
              </a:tblGrid>
              <a:tr h="424931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Grade</a:t>
                      </a:r>
                      <a:endParaRPr lang="en-GB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ZXF-5Q</a:t>
                      </a:r>
                      <a:endParaRPr lang="en-GB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IG-510U</a:t>
                      </a:r>
                      <a:endParaRPr lang="en-GB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IG-430U</a:t>
                      </a:r>
                      <a:endParaRPr lang="en-GB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IG-110</a:t>
                      </a:r>
                      <a:endParaRPr lang="en-GB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G4347A</a:t>
                      </a:r>
                      <a:endParaRPr lang="en-GB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3185804"/>
                  </a:ext>
                </a:extLst>
              </a:tr>
              <a:tr h="424931">
                <a:tc>
                  <a:txBody>
                    <a:bodyPr/>
                    <a:lstStyle/>
                    <a:p>
                      <a:endParaRPr lang="en-GB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Isotropic</a:t>
                      </a:r>
                      <a:endParaRPr lang="en-GB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Near-isotropic</a:t>
                      </a:r>
                      <a:endParaRPr lang="en-GB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3993125"/>
                  </a:ext>
                </a:extLst>
              </a:tr>
              <a:tr h="424931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Density (g/cm</a:t>
                      </a:r>
                      <a:r>
                        <a:rPr lang="en-US" sz="1100" baseline="300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  <a:r>
                        <a:rPr lang="en-US" sz="1100" baseline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)</a:t>
                      </a:r>
                      <a:endParaRPr lang="en-GB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1.78</a:t>
                      </a:r>
                      <a:endParaRPr lang="en-GB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1.9</a:t>
                      </a:r>
                      <a:endParaRPr lang="en-GB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1.82</a:t>
                      </a:r>
                      <a:endParaRPr lang="en-GB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1.77</a:t>
                      </a:r>
                      <a:endParaRPr lang="en-GB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1.85/1.84</a:t>
                      </a:r>
                      <a:endParaRPr lang="en-GB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1202612"/>
                  </a:ext>
                </a:extLst>
              </a:tr>
              <a:tr h="424931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Grain size (µm)</a:t>
                      </a:r>
                      <a:endParaRPr lang="en-GB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  <a:endParaRPr lang="en-GB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10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10-20</a:t>
                      </a:r>
                      <a:endParaRPr lang="en-GB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</a:t>
                      </a:r>
                      <a:endParaRPr lang="en-GB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Avg: 11</a:t>
                      </a:r>
                      <a:endParaRPr lang="en-GB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3467468"/>
                  </a:ext>
                </a:extLst>
              </a:tr>
              <a:tr h="599903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Thermal conductivity (W/</a:t>
                      </a:r>
                      <a:r>
                        <a:rPr lang="en-US" sz="1100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m.K</a:t>
                      </a:r>
                      <a:r>
                        <a:rPr lang="en-US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)</a:t>
                      </a:r>
                      <a:endParaRPr lang="en-GB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70</a:t>
                      </a:r>
                      <a:endParaRPr lang="en-GB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140</a:t>
                      </a:r>
                      <a:endParaRPr lang="en-GB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140</a:t>
                      </a:r>
                      <a:endParaRPr lang="en-GB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115</a:t>
                      </a:r>
                      <a:endParaRPr lang="en-GB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116/150</a:t>
                      </a:r>
                      <a:endParaRPr lang="en-GB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0673316"/>
                  </a:ext>
                </a:extLst>
              </a:tr>
              <a:tr h="424931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Modulus (</a:t>
                      </a:r>
                      <a:r>
                        <a:rPr lang="en-US" sz="1100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GPa</a:t>
                      </a:r>
                      <a:r>
                        <a:rPr lang="en-US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)</a:t>
                      </a:r>
                      <a:endParaRPr lang="en-GB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14.5</a:t>
                      </a:r>
                      <a:endParaRPr lang="en-GB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11.8</a:t>
                      </a:r>
                      <a:endParaRPr lang="en-GB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10.8</a:t>
                      </a:r>
                      <a:endParaRPr lang="en-GB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9.8</a:t>
                      </a:r>
                      <a:endParaRPr lang="en-GB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10.8/11.5</a:t>
                      </a:r>
                      <a:endParaRPr lang="en-GB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4271278"/>
                  </a:ext>
                </a:extLst>
              </a:tr>
              <a:tr h="599903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Flexural strength (MPa)</a:t>
                      </a:r>
                      <a:endParaRPr lang="en-GB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112</a:t>
                      </a:r>
                      <a:endParaRPr lang="en-GB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54</a:t>
                      </a:r>
                      <a:endParaRPr lang="en-GB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54</a:t>
                      </a:r>
                      <a:endParaRPr lang="en-GB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39</a:t>
                      </a:r>
                      <a:endParaRPr lang="en-GB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49</a:t>
                      </a:r>
                      <a:endParaRPr lang="en-GB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2031148"/>
                  </a:ext>
                </a:extLst>
              </a:tr>
              <a:tr h="774875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Compressive/Tensile strength (</a:t>
                      </a:r>
                      <a:r>
                        <a:rPr lang="en-US" sz="1100" dirty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Mpa</a:t>
                      </a:r>
                      <a:r>
                        <a:rPr lang="en-US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)</a:t>
                      </a:r>
                      <a:endParaRPr lang="en-GB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175/</a:t>
                      </a:r>
                    </a:p>
                    <a:p>
                      <a:r>
                        <a:rPr lang="en-US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79</a:t>
                      </a:r>
                      <a:endParaRPr lang="en-GB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103/</a:t>
                      </a:r>
                    </a:p>
                    <a:p>
                      <a:r>
                        <a:rPr lang="en-US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29</a:t>
                      </a:r>
                      <a:endParaRPr lang="en-GB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90/</a:t>
                      </a:r>
                    </a:p>
                    <a:p>
                      <a:r>
                        <a:rPr lang="en-US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37</a:t>
                      </a:r>
                      <a:endParaRPr lang="en-GB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78/</a:t>
                      </a:r>
                    </a:p>
                    <a:p>
                      <a:r>
                        <a:rPr lang="en-US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</a:t>
                      </a:r>
                      <a:endParaRPr lang="en-GB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n/a/</a:t>
                      </a:r>
                    </a:p>
                    <a:p>
                      <a:r>
                        <a:rPr lang="en-US" sz="11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31</a:t>
                      </a:r>
                      <a:endParaRPr lang="en-GB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02886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7779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85D1DFE-6CF9-2640-E70E-0DE2AD4D3BAA}"/>
              </a:ext>
            </a:extLst>
          </p:cNvPr>
          <p:cNvSpPr/>
          <p:nvPr/>
        </p:nvSpPr>
        <p:spPr>
          <a:xfrm>
            <a:off x="-2221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4ACB96-B4EA-DA1D-56C0-30468E08F833}"/>
              </a:ext>
            </a:extLst>
          </p:cNvPr>
          <p:cNvSpPr txBox="1"/>
          <p:nvPr/>
        </p:nvSpPr>
        <p:spPr>
          <a:xfrm>
            <a:off x="61138" y="105719"/>
            <a:ext cx="112317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Ion Implantation – Fluence and Temperature</a:t>
            </a:r>
            <a:endParaRPr lang="en-GB" sz="3000" b="1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370720-E817-C67F-C8CC-97C63A407F3E}"/>
              </a:ext>
            </a:extLst>
          </p:cNvPr>
          <p:cNvSpPr/>
          <p:nvPr/>
        </p:nvSpPr>
        <p:spPr>
          <a:xfrm>
            <a:off x="7609" y="6092261"/>
            <a:ext cx="12192001" cy="765739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>
              <a:solidFill>
                <a:srgbClr val="FFFFFF"/>
              </a:solidFill>
              <a:ea typeface="+mn-lt"/>
              <a:cs typeface="+mn-lt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42465A-69A8-3D66-2691-2D7B8443C57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78" y="6154322"/>
            <a:ext cx="1959444" cy="591873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852733A-DFB8-BC17-EBEF-B6C6717F2B1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343" y="6092261"/>
            <a:ext cx="268865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5BA002DA-A0B5-19D3-0426-FEECB47A5AD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614" y="6242851"/>
            <a:ext cx="2194647" cy="414812"/>
          </a:xfrm>
          <a:prstGeom prst="rect">
            <a:avLst/>
          </a:prstGeom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986E88-B840-20A6-5D58-DF2549A79E48}"/>
              </a:ext>
            </a:extLst>
          </p:cNvPr>
          <p:cNvSpPr txBox="1"/>
          <p:nvPr/>
        </p:nvSpPr>
        <p:spPr>
          <a:xfrm>
            <a:off x="344130" y="1228397"/>
            <a:ext cx="769865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Ion implantation parameters</a:t>
            </a:r>
          </a:p>
          <a:p>
            <a:endParaRPr lang="en-US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i="1" dirty="0">
                <a:latin typeface="Segoe UI" panose="020B0502040204020203" pitchFamily="34" charset="0"/>
                <a:cs typeface="Segoe UI" panose="020B0502040204020203" pitchFamily="34" charset="0"/>
              </a:rPr>
              <a:t>2 MeV He</a:t>
            </a:r>
            <a:r>
              <a:rPr lang="en-US" b="1" i="1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+</a:t>
            </a:r>
            <a:r>
              <a:rPr lang="en-US" b="1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ion implantation at Surrey Ion Beam Centre, UK. Implantation depth ~5.75 µm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i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500</a:t>
            </a:r>
            <a:r>
              <a:rPr lang="en-US" b="1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o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C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- Relevant to future target applications from modelling of LBNF/DUNE target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Chosen Fluences: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altLang="zh-CN" b="1" dirty="0">
                <a:latin typeface="Segoe UI" panose="020B0502040204020203" pitchFamily="34" charset="0"/>
                <a:cs typeface="Segoe UI" panose="020B0502040204020203" pitchFamily="34" charset="0"/>
                <a:sym typeface="Symbol" panose="05050102010706020507" pitchFamily="18" charset="2"/>
              </a:rPr>
              <a:t>4.5×10</a:t>
            </a:r>
            <a:r>
              <a:rPr lang="en-GB" altLang="zh-CN" b="1" baseline="30000" dirty="0">
                <a:latin typeface="Segoe UI" panose="020B0502040204020203" pitchFamily="34" charset="0"/>
                <a:cs typeface="Segoe UI" panose="020B0502040204020203" pitchFamily="34" charset="0"/>
                <a:sym typeface="Symbol" panose="05050102010706020507" pitchFamily="18" charset="2"/>
              </a:rPr>
              <a:t>17</a:t>
            </a:r>
            <a:r>
              <a:rPr lang="en-GB" altLang="zh-CN" b="1" dirty="0">
                <a:latin typeface="Segoe UI" panose="020B0502040204020203" pitchFamily="34" charset="0"/>
                <a:cs typeface="Segoe UI" panose="020B0502040204020203" pitchFamily="34" charset="0"/>
                <a:sym typeface="Symbol" panose="05050102010706020507" pitchFamily="18" charset="2"/>
              </a:rPr>
              <a:t> ions/cm</a:t>
            </a:r>
            <a:r>
              <a:rPr lang="en-GB" altLang="zh-CN" b="1" baseline="30000" dirty="0">
                <a:latin typeface="Segoe UI" panose="020B0502040204020203" pitchFamily="34" charset="0"/>
                <a:cs typeface="Segoe UI" panose="020B0502040204020203" pitchFamily="34" charset="0"/>
                <a:sym typeface="Symbol" panose="05050102010706020507" pitchFamily="18" charset="2"/>
              </a:rPr>
              <a:t>2</a:t>
            </a:r>
            <a:r>
              <a:rPr lang="en-GB" altLang="zh-CN" dirty="0">
                <a:latin typeface="Segoe UI" panose="020B0502040204020203" pitchFamily="34" charset="0"/>
                <a:cs typeface="Segoe UI" panose="020B0502040204020203" pitchFamily="34" charset="0"/>
                <a:sym typeface="Symbol" panose="05050102010706020507" pitchFamily="18" charset="2"/>
              </a:rPr>
              <a:t>  ~0.423 peak dpa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altLang="zh-CN" b="1" dirty="0">
                <a:latin typeface="Segoe UI" panose="020B0502040204020203" pitchFamily="34" charset="0"/>
                <a:cs typeface="Segoe UI" panose="020B0502040204020203" pitchFamily="34" charset="0"/>
                <a:sym typeface="Symbol" panose="05050102010706020507" pitchFamily="18" charset="2"/>
              </a:rPr>
              <a:t>7.5×10</a:t>
            </a:r>
            <a:r>
              <a:rPr lang="en-GB" altLang="zh-CN" b="1" baseline="30000" dirty="0">
                <a:latin typeface="Segoe UI" panose="020B0502040204020203" pitchFamily="34" charset="0"/>
                <a:cs typeface="Segoe UI" panose="020B0502040204020203" pitchFamily="34" charset="0"/>
                <a:sym typeface="Symbol" panose="05050102010706020507" pitchFamily="18" charset="2"/>
              </a:rPr>
              <a:t>16</a:t>
            </a:r>
            <a:r>
              <a:rPr lang="en-GB" altLang="zh-CN" b="1" dirty="0">
                <a:latin typeface="Segoe UI" panose="020B0502040204020203" pitchFamily="34" charset="0"/>
                <a:cs typeface="Segoe UI" panose="020B0502040204020203" pitchFamily="34" charset="0"/>
                <a:sym typeface="Symbol" panose="05050102010706020507" pitchFamily="18" charset="2"/>
              </a:rPr>
              <a:t> ions/cm</a:t>
            </a:r>
            <a:r>
              <a:rPr lang="en-GB" altLang="zh-CN" b="1" baseline="30000" dirty="0">
                <a:latin typeface="Segoe UI" panose="020B0502040204020203" pitchFamily="34" charset="0"/>
                <a:cs typeface="Segoe UI" panose="020B0502040204020203" pitchFamily="34" charset="0"/>
                <a:sym typeface="Symbol" panose="05050102010706020507" pitchFamily="18" charset="2"/>
              </a:rPr>
              <a:t>2</a:t>
            </a:r>
            <a:r>
              <a:rPr lang="en-GB" altLang="zh-CN" dirty="0">
                <a:latin typeface="Segoe UI" panose="020B0502040204020203" pitchFamily="34" charset="0"/>
                <a:cs typeface="Segoe UI" panose="020B0502040204020203" pitchFamily="34" charset="0"/>
                <a:sym typeface="Symbol" panose="05050102010706020507" pitchFamily="18" charset="2"/>
              </a:rPr>
              <a:t>  ~0.084 peak dpa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altLang="zh-CN" b="1" dirty="0">
                <a:latin typeface="Segoe UI" panose="020B0502040204020203" pitchFamily="34" charset="0"/>
                <a:cs typeface="Segoe UI" panose="020B0502040204020203" pitchFamily="34" charset="0"/>
                <a:sym typeface="Symbol" panose="05050102010706020507" pitchFamily="18" charset="2"/>
              </a:rPr>
              <a:t>2.3×10</a:t>
            </a:r>
            <a:r>
              <a:rPr lang="en-GB" altLang="zh-CN" b="1" baseline="30000" dirty="0">
                <a:latin typeface="Segoe UI" panose="020B0502040204020203" pitchFamily="34" charset="0"/>
                <a:cs typeface="Segoe UI" panose="020B0502040204020203" pitchFamily="34" charset="0"/>
                <a:sym typeface="Symbol" panose="05050102010706020507" pitchFamily="18" charset="2"/>
              </a:rPr>
              <a:t>16</a:t>
            </a:r>
            <a:r>
              <a:rPr lang="en-GB" altLang="zh-CN" b="1" dirty="0">
                <a:latin typeface="Segoe UI" panose="020B0502040204020203" pitchFamily="34" charset="0"/>
                <a:cs typeface="Segoe UI" panose="020B0502040204020203" pitchFamily="34" charset="0"/>
                <a:sym typeface="Symbol" panose="05050102010706020507" pitchFamily="18" charset="2"/>
              </a:rPr>
              <a:t> ions/cm</a:t>
            </a:r>
            <a:r>
              <a:rPr lang="en-GB" altLang="zh-CN" b="1" baseline="30000" dirty="0">
                <a:latin typeface="Segoe UI" panose="020B0502040204020203" pitchFamily="34" charset="0"/>
                <a:cs typeface="Segoe UI" panose="020B0502040204020203" pitchFamily="34" charset="0"/>
                <a:sym typeface="Symbol" panose="05050102010706020507" pitchFamily="18" charset="2"/>
              </a:rPr>
              <a:t>2   </a:t>
            </a:r>
            <a:r>
              <a:rPr lang="en-GB" altLang="zh-CN" b="1" dirty="0">
                <a:latin typeface="Segoe UI" panose="020B0502040204020203" pitchFamily="34" charset="0"/>
                <a:cs typeface="Segoe UI" panose="020B0502040204020203" pitchFamily="34" charset="0"/>
                <a:sym typeface="Symbol" panose="05050102010706020507" pitchFamily="18" charset="2"/>
              </a:rPr>
              <a:t>~</a:t>
            </a:r>
            <a:r>
              <a:rPr lang="en-GB" altLang="zh-CN" dirty="0">
                <a:latin typeface="Segoe UI" panose="020B0502040204020203" pitchFamily="34" charset="0"/>
                <a:cs typeface="Segoe UI" panose="020B0502040204020203" pitchFamily="34" charset="0"/>
                <a:sym typeface="Symbol" panose="05050102010706020507" pitchFamily="18" charset="2"/>
              </a:rPr>
              <a:t>0.027 peak dpa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Covered and uncovered area – covered area for un-implanted material undergoing the same thermal cycle.</a:t>
            </a:r>
          </a:p>
        </p:txBody>
      </p:sp>
      <p:pic>
        <p:nvPicPr>
          <p:cNvPr id="12" name="Picture 2" descr="Image preview">
            <a:extLst>
              <a:ext uri="{FF2B5EF4-FFF2-40B4-BE49-F238E27FC236}">
                <a16:creationId xmlns:a16="http://schemas.microsoft.com/office/drawing/2014/main" id="{63A350B3-9E5C-408A-B0D8-4CA3785E7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632" y="1388688"/>
            <a:ext cx="3506956" cy="313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64DE3A-420D-1CF1-5AC3-469F73189BA0}"/>
              </a:ext>
            </a:extLst>
          </p:cNvPr>
          <p:cNvSpPr txBox="1"/>
          <p:nvPr/>
        </p:nvSpPr>
        <p:spPr>
          <a:xfrm>
            <a:off x="8829475" y="4721790"/>
            <a:ext cx="2322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Sample holder for ion-implantation</a:t>
            </a:r>
          </a:p>
        </p:txBody>
      </p:sp>
    </p:spTree>
    <p:extLst>
      <p:ext uri="{BB962C8B-B14F-4D97-AF65-F5344CB8AC3E}">
        <p14:creationId xmlns:p14="http://schemas.microsoft.com/office/powerpoint/2010/main" val="1394127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85D1DFE-6CF9-2640-E70E-0DE2AD4D3BAA}"/>
              </a:ext>
            </a:extLst>
          </p:cNvPr>
          <p:cNvSpPr/>
          <p:nvPr/>
        </p:nvSpPr>
        <p:spPr>
          <a:xfrm>
            <a:off x="-2221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4ACB96-B4EA-DA1D-56C0-30468E08F833}"/>
              </a:ext>
            </a:extLst>
          </p:cNvPr>
          <p:cNvSpPr txBox="1"/>
          <p:nvPr/>
        </p:nvSpPr>
        <p:spPr>
          <a:xfrm>
            <a:off x="61138" y="105719"/>
            <a:ext cx="11566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Radiation damage – Transmission electron microscopy (TEM)</a:t>
            </a:r>
            <a:endParaRPr lang="en-GB" sz="3000" b="1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370720-E817-C67F-C8CC-97C63A407F3E}"/>
              </a:ext>
            </a:extLst>
          </p:cNvPr>
          <p:cNvSpPr/>
          <p:nvPr/>
        </p:nvSpPr>
        <p:spPr>
          <a:xfrm>
            <a:off x="7609" y="6092261"/>
            <a:ext cx="12192001" cy="765739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>
              <a:solidFill>
                <a:srgbClr val="FFFFFF"/>
              </a:solidFill>
              <a:ea typeface="+mn-lt"/>
              <a:cs typeface="+mn-lt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42465A-69A8-3D66-2691-2D7B8443C57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78" y="6154322"/>
            <a:ext cx="1959444" cy="591873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852733A-DFB8-BC17-EBEF-B6C6717F2B1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343" y="6092261"/>
            <a:ext cx="268865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5BA002DA-A0B5-19D3-0426-FEECB47A5AD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614" y="6242851"/>
            <a:ext cx="2194647" cy="414812"/>
          </a:xfrm>
          <a:prstGeom prst="rect">
            <a:avLst/>
          </a:prstGeom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D8E906-E74C-DD74-95FA-F0DCA4311E88}"/>
              </a:ext>
            </a:extLst>
          </p:cNvPr>
          <p:cNvSpPr txBox="1"/>
          <p:nvPr/>
        </p:nvSpPr>
        <p:spPr>
          <a:xfrm>
            <a:off x="681955" y="1550663"/>
            <a:ext cx="5510144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Transmission electron microscopy (TEM)</a:t>
            </a:r>
          </a:p>
          <a:p>
            <a:endParaRPr lang="en-GB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Investigate nano-scale damage in irradiated graphite,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highlight>
                <a:srgbClr val="FFFF00"/>
              </a:highligh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Changes to microstructure for different grades and SAED for changes in lattice parameters</a:t>
            </a:r>
          </a:p>
          <a:p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Investigation with HOPG – develop mechanistic understanding effects of irradiation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C6A32ED-2911-64C2-0641-A35BAD64ED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099" y="1795090"/>
            <a:ext cx="2712022" cy="2712021"/>
          </a:xfrm>
          <a:prstGeom prst="rect">
            <a:avLst/>
          </a:prstGeom>
        </p:spPr>
      </p:pic>
      <p:pic>
        <p:nvPicPr>
          <p:cNvPr id="11" name="Picture 2" descr="A close-up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E02CDEE1-1865-060C-45A4-5602E909F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454" y="1795089"/>
            <a:ext cx="2712021" cy="2712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482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C26167BA-4462-FE39-D8E2-05E7134B8F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D10517B-8BB7-F485-C632-8416ACCD2E85}"/>
              </a:ext>
            </a:extLst>
          </p:cNvPr>
          <p:cNvSpPr txBox="1">
            <a:spLocks/>
          </p:cNvSpPr>
          <p:nvPr/>
        </p:nvSpPr>
        <p:spPr>
          <a:xfrm>
            <a:off x="33863" y="105719"/>
            <a:ext cx="92970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 TEM &amp; Selected area electron diffraction (SAED)</a:t>
            </a:r>
            <a:endParaRPr lang="en-GB" sz="3000" b="1" dirty="0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2D1635A-8BBF-C9F6-AA01-45C3E26F8ACF}"/>
              </a:ext>
            </a:extLst>
          </p:cNvPr>
          <p:cNvGrpSpPr/>
          <p:nvPr/>
        </p:nvGrpSpPr>
        <p:grpSpPr>
          <a:xfrm>
            <a:off x="6714394" y="1184648"/>
            <a:ext cx="4720800" cy="2182514"/>
            <a:chOff x="432966" y="2869849"/>
            <a:chExt cx="4958711" cy="229250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5925463-7034-0813-F23A-3BDF64685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966" y="2869849"/>
              <a:ext cx="4958711" cy="2292506"/>
            </a:xfrm>
            <a:prstGeom prst="rect">
              <a:avLst/>
            </a:prstGeom>
          </p:spPr>
        </p:pic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FD736AA5-06C7-C873-ABCA-5619B16B9DD9}"/>
                </a:ext>
              </a:extLst>
            </p:cNvPr>
            <p:cNvCxnSpPr>
              <a:cxnSpLocks/>
            </p:cNvCxnSpPr>
            <p:nvPr/>
          </p:nvCxnSpPr>
          <p:spPr>
            <a:xfrm>
              <a:off x="3070513" y="3564039"/>
              <a:ext cx="0" cy="1442111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5E0438E8-99B6-16A1-272A-396F2DDE8219}"/>
              </a:ext>
            </a:extLst>
          </p:cNvPr>
          <p:cNvSpPr txBox="1"/>
          <p:nvPr/>
        </p:nvSpPr>
        <p:spPr>
          <a:xfrm>
            <a:off x="503694" y="1291589"/>
            <a:ext cx="522712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Bright field TEM image of Ion irradiated HOPG, with an irradiation gradient across the red arrow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Buckling of graphite layers observed at surface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9 Selected area electron diffraction (SAED) patterns across irradiation gradient – SAED patterns 2, 6 and 9 shown bottom right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(002) spot contraction (‘c’-axis expansion) and broadening from diffraction patten  2 – 6, Pattern 9 from below implantation depth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6" descr="A row of lights in a dark sky&#10;&#10;Description automatically generated">
            <a:extLst>
              <a:ext uri="{FF2B5EF4-FFF2-40B4-BE49-F238E27FC236}">
                <a16:creationId xmlns:a16="http://schemas.microsoft.com/office/drawing/2014/main" id="{D6B616ED-5070-FA67-669C-A3930DBBB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750" y="3889281"/>
            <a:ext cx="1663415" cy="1668646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oup of white lights in a row&#10;&#10;Description automatically generated">
            <a:extLst>
              <a:ext uri="{FF2B5EF4-FFF2-40B4-BE49-F238E27FC236}">
                <a16:creationId xmlns:a16="http://schemas.microsoft.com/office/drawing/2014/main" id="{37F7A677-F084-ABAF-F75C-550A190A54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1440" y="3897323"/>
            <a:ext cx="1663415" cy="165862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5" name="Picture 4" descr="A light in the dark&#10;&#10;Description automatically generated">
            <a:extLst>
              <a:ext uri="{FF2B5EF4-FFF2-40B4-BE49-F238E27FC236}">
                <a16:creationId xmlns:a16="http://schemas.microsoft.com/office/drawing/2014/main" id="{3125DBE6-EDE8-686C-81C3-242D605901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9132" y="3897535"/>
            <a:ext cx="1663415" cy="166857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71F54D1-F3BC-B715-8357-2B92BB6AE927}"/>
              </a:ext>
            </a:extLst>
          </p:cNvPr>
          <p:cNvSpPr txBox="1"/>
          <p:nvPr/>
        </p:nvSpPr>
        <p:spPr>
          <a:xfrm>
            <a:off x="6415750" y="5689600"/>
            <a:ext cx="5634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Liu, Dong, et al. "A macro-scale ruck and tuck mechanism for deformation in ion-irradiated polycrystalline graphite." </a:t>
            </a:r>
            <a:r>
              <a:rPr lang="en-GB" sz="1000" b="0" i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Carbon</a:t>
            </a:r>
            <a:r>
              <a:rPr lang="en-GB" sz="10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173 (2021): 215-231.</a:t>
            </a:r>
            <a:endParaRPr lang="en-GB" sz="1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AD4109-7E79-9F41-DEBB-C44A4BF1AAB4}"/>
              </a:ext>
            </a:extLst>
          </p:cNvPr>
          <p:cNvSpPr txBox="1"/>
          <p:nvPr/>
        </p:nvSpPr>
        <p:spPr>
          <a:xfrm>
            <a:off x="7049337" y="3514390"/>
            <a:ext cx="396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en-GB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4915DB-3A5B-30C5-6C39-7E8C5C88DE3E}"/>
              </a:ext>
            </a:extLst>
          </p:cNvPr>
          <p:cNvSpPr txBox="1"/>
          <p:nvPr/>
        </p:nvSpPr>
        <p:spPr>
          <a:xfrm>
            <a:off x="10885027" y="3473468"/>
            <a:ext cx="396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9</a:t>
            </a:r>
            <a:endParaRPr lang="en-GB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8D6F08-DD58-2E3E-868D-06F9CA8A9077}"/>
              </a:ext>
            </a:extLst>
          </p:cNvPr>
          <p:cNvSpPr txBox="1"/>
          <p:nvPr/>
        </p:nvSpPr>
        <p:spPr>
          <a:xfrm>
            <a:off x="8963427" y="3473468"/>
            <a:ext cx="396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  <a:endParaRPr lang="en-GB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6F8405-E0DE-E959-A1CC-9E2258D2886B}"/>
              </a:ext>
            </a:extLst>
          </p:cNvPr>
          <p:cNvSpPr/>
          <p:nvPr/>
        </p:nvSpPr>
        <p:spPr>
          <a:xfrm>
            <a:off x="7609" y="6092261"/>
            <a:ext cx="12192001" cy="765739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>
              <a:solidFill>
                <a:srgbClr val="FFFFFF"/>
              </a:solidFill>
              <a:ea typeface="+mn-lt"/>
              <a:cs typeface="+mn-lt"/>
            </a:endParaRPr>
          </a:p>
        </p:txBody>
      </p:sp>
      <p:pic>
        <p:nvPicPr>
          <p:cNvPr id="19" name="Picture 18" descr="Shape&#10;&#10;Description automatically generated with medium confidence">
            <a:extLst>
              <a:ext uri="{FF2B5EF4-FFF2-40B4-BE49-F238E27FC236}">
                <a16:creationId xmlns:a16="http://schemas.microsoft.com/office/drawing/2014/main" id="{F4555C12-2D17-F39E-F083-3450C1C4F8F1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78" y="6154322"/>
            <a:ext cx="1959444" cy="591873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00F349CE-9249-D15E-56BC-7B57882C993D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343" y="6092261"/>
            <a:ext cx="268865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A picture containing icon&#10;&#10;Description automatically generated">
            <a:extLst>
              <a:ext uri="{FF2B5EF4-FFF2-40B4-BE49-F238E27FC236}">
                <a16:creationId xmlns:a16="http://schemas.microsoft.com/office/drawing/2014/main" id="{E45E8509-3A34-3597-FA6E-1F571E7C1E32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614" y="6242851"/>
            <a:ext cx="2194647" cy="41481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09854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C26167BA-4462-FE39-D8E2-05E7134B8F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D10517B-8BB7-F485-C632-8416ACCD2E85}"/>
              </a:ext>
            </a:extLst>
          </p:cNvPr>
          <p:cNvSpPr txBox="1">
            <a:spLocks/>
          </p:cNvSpPr>
          <p:nvPr/>
        </p:nvSpPr>
        <p:spPr>
          <a:xfrm>
            <a:off x="33863" y="105719"/>
            <a:ext cx="102310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 TEM &amp; Selected area electron diffraction (SAED)</a:t>
            </a:r>
            <a:endParaRPr lang="en-GB" sz="3000" b="1" dirty="0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2" descr="A group of dots in a circle&#10;&#10;Description automatically generated">
            <a:extLst>
              <a:ext uri="{FF2B5EF4-FFF2-40B4-BE49-F238E27FC236}">
                <a16:creationId xmlns:a16="http://schemas.microsoft.com/office/drawing/2014/main" id="{17A1D9EE-3C6E-9FF8-04B5-AAF153F89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88" y="4354309"/>
            <a:ext cx="1223466" cy="122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A row of lights in a dark sky&#10;&#10;Description automatically generated">
            <a:extLst>
              <a:ext uri="{FF2B5EF4-FFF2-40B4-BE49-F238E27FC236}">
                <a16:creationId xmlns:a16="http://schemas.microsoft.com/office/drawing/2014/main" id="{1F304FFD-9097-C2CC-3BB1-DC8D94C4A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315" y="4354309"/>
            <a:ext cx="1223468" cy="1227316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A row of lights in a dark sky&#10;&#10;Description automatically generated">
            <a:extLst>
              <a:ext uri="{FF2B5EF4-FFF2-40B4-BE49-F238E27FC236}">
                <a16:creationId xmlns:a16="http://schemas.microsoft.com/office/drawing/2014/main" id="{2FBEDD3C-27B4-C333-EC58-A9340EC0A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911" y="4357928"/>
            <a:ext cx="1223468" cy="122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group of lights in a dark room&#10;&#10;Description automatically generated">
            <a:extLst>
              <a:ext uri="{FF2B5EF4-FFF2-40B4-BE49-F238E27FC236}">
                <a16:creationId xmlns:a16="http://schemas.microsoft.com/office/drawing/2014/main" id="{4ABB5DAF-FED8-44B3-0B32-DFDE7F9544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9300" y="4363365"/>
            <a:ext cx="1223466" cy="1218260"/>
          </a:xfrm>
          <a:prstGeom prst="rect">
            <a:avLst/>
          </a:prstGeom>
        </p:spPr>
      </p:pic>
      <p:pic>
        <p:nvPicPr>
          <p:cNvPr id="16" name="Picture 15" descr="A light in the dark&#10;&#10;Description automatically generated">
            <a:extLst>
              <a:ext uri="{FF2B5EF4-FFF2-40B4-BE49-F238E27FC236}">
                <a16:creationId xmlns:a16="http://schemas.microsoft.com/office/drawing/2014/main" id="{10DC6F47-78AB-5387-E636-B506BF3BB6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4687" y="4363365"/>
            <a:ext cx="1223466" cy="1223466"/>
          </a:xfrm>
          <a:prstGeom prst="rect">
            <a:avLst/>
          </a:prstGeom>
        </p:spPr>
      </p:pic>
      <p:pic>
        <p:nvPicPr>
          <p:cNvPr id="17" name="Picture 16" descr="A light in the dark&#10;&#10;Description automatically generated">
            <a:extLst>
              <a:ext uri="{FF2B5EF4-FFF2-40B4-BE49-F238E27FC236}">
                <a16:creationId xmlns:a16="http://schemas.microsoft.com/office/drawing/2014/main" id="{BFFE48B2-2DE8-184A-0FC3-AC29D8D8A9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4283" y="4361624"/>
            <a:ext cx="1223466" cy="1227262"/>
          </a:xfrm>
          <a:prstGeom prst="rect">
            <a:avLst/>
          </a:prstGeom>
          <a:ln w="28575">
            <a:noFill/>
          </a:ln>
        </p:spPr>
      </p:pic>
      <p:pic>
        <p:nvPicPr>
          <p:cNvPr id="18" name="Picture 17" descr="A light in the dark&#10;&#10;Description automatically generated">
            <a:extLst>
              <a:ext uri="{FF2B5EF4-FFF2-40B4-BE49-F238E27FC236}">
                <a16:creationId xmlns:a16="http://schemas.microsoft.com/office/drawing/2014/main" id="{2548E73E-1835-067F-5178-AD6A6572F0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35461" y="4365420"/>
            <a:ext cx="1223466" cy="1223466"/>
          </a:xfrm>
          <a:prstGeom prst="rect">
            <a:avLst/>
          </a:prstGeom>
        </p:spPr>
      </p:pic>
      <p:pic>
        <p:nvPicPr>
          <p:cNvPr id="19" name="Picture 18" descr="A group of white dots in the sky&#10;&#10;Description automatically generated">
            <a:extLst>
              <a:ext uri="{FF2B5EF4-FFF2-40B4-BE49-F238E27FC236}">
                <a16:creationId xmlns:a16="http://schemas.microsoft.com/office/drawing/2014/main" id="{AE3EECB6-996D-6AEA-B3DE-B418811F47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66639" y="4363522"/>
            <a:ext cx="1223466" cy="1225364"/>
          </a:xfrm>
          <a:prstGeom prst="rect">
            <a:avLst/>
          </a:prstGeom>
        </p:spPr>
      </p:pic>
      <p:pic>
        <p:nvPicPr>
          <p:cNvPr id="20" name="Picture 19" descr="A group of white lights in a row&#10;&#10;Description automatically generated">
            <a:extLst>
              <a:ext uri="{FF2B5EF4-FFF2-40B4-BE49-F238E27FC236}">
                <a16:creationId xmlns:a16="http://schemas.microsoft.com/office/drawing/2014/main" id="{64E8F9DA-9B6C-775F-76D2-CCABEEE703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03048" y="4365283"/>
            <a:ext cx="1223466" cy="1219944"/>
          </a:xfrm>
          <a:prstGeom prst="rect">
            <a:avLst/>
          </a:prstGeom>
          <a:ln w="28575">
            <a:noFill/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2A3D696-D25B-5AB5-1102-8ECE1FB8E67D}"/>
              </a:ext>
            </a:extLst>
          </p:cNvPr>
          <p:cNvSpPr txBox="1"/>
          <p:nvPr/>
        </p:nvSpPr>
        <p:spPr>
          <a:xfrm>
            <a:off x="379739" y="1306529"/>
            <a:ext cx="375311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Observed C-Spacing changes across irradiation gradient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Broadening – FWHM from Pseudo Voigt fitting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Opposing mechanisms behind broadening and ‘c’-axis expansion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503982-32F6-B708-212B-B33ED32BE92D}"/>
              </a:ext>
            </a:extLst>
          </p:cNvPr>
          <p:cNvSpPr txBox="1"/>
          <p:nvPr/>
        </p:nvSpPr>
        <p:spPr>
          <a:xfrm>
            <a:off x="4458056" y="1025954"/>
            <a:ext cx="4300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C-Spacing changing across irradiation gradient</a:t>
            </a:r>
          </a:p>
          <a:p>
            <a:endParaRPr lang="en-GB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FA48D6-898F-1F4E-8F69-A0380D6BBB9F}"/>
              </a:ext>
            </a:extLst>
          </p:cNvPr>
          <p:cNvSpPr txBox="1"/>
          <p:nvPr/>
        </p:nvSpPr>
        <p:spPr>
          <a:xfrm>
            <a:off x="134288" y="5698836"/>
            <a:ext cx="11800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         1                        2 	    	      3  	               4		      5	               6		    7	             8                         9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F36FB3-2339-AF93-311C-F6DAE44F2237}"/>
              </a:ext>
            </a:extLst>
          </p:cNvPr>
          <p:cNvSpPr/>
          <p:nvPr/>
        </p:nvSpPr>
        <p:spPr>
          <a:xfrm>
            <a:off x="7609" y="6092261"/>
            <a:ext cx="12192001" cy="765739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>
              <a:solidFill>
                <a:srgbClr val="FFFFFF"/>
              </a:solidFill>
              <a:ea typeface="+mn-lt"/>
              <a:cs typeface="+mn-lt"/>
            </a:endParaRPr>
          </a:p>
        </p:txBody>
      </p:sp>
      <p:pic>
        <p:nvPicPr>
          <p:cNvPr id="22" name="Picture 21" descr="Shape&#10;&#10;Description automatically generated with medium confidence">
            <a:extLst>
              <a:ext uri="{FF2B5EF4-FFF2-40B4-BE49-F238E27FC236}">
                <a16:creationId xmlns:a16="http://schemas.microsoft.com/office/drawing/2014/main" id="{71979246-ADC3-B9D0-F749-29C2159273F7}"/>
              </a:ext>
            </a:extLst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78" y="6154322"/>
            <a:ext cx="1959444" cy="591873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FDD20BEB-4F7C-F3C6-6BE4-DAE9B3E9D7F0}"/>
              </a:ext>
            </a:extLst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343" y="6092261"/>
            <a:ext cx="268865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A picture containing icon&#10;&#10;Description automatically generated">
            <a:extLst>
              <a:ext uri="{FF2B5EF4-FFF2-40B4-BE49-F238E27FC236}">
                <a16:creationId xmlns:a16="http://schemas.microsoft.com/office/drawing/2014/main" id="{BD010EC0-C2A8-466E-BE00-D3518853BAD3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614" y="6242851"/>
            <a:ext cx="2194647" cy="414812"/>
          </a:xfrm>
          <a:prstGeom prst="rect">
            <a:avLst/>
          </a:prstGeom>
          <a:effectLst/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3A8D421-2F0C-A755-3C3D-63B65EF346A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63073" y="1487288"/>
            <a:ext cx="3349188" cy="267589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A9F232D-4E5D-F5C1-70C9-55EFB8166CD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19088" y="1543917"/>
            <a:ext cx="3108661" cy="260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35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85D1DFE-6CF9-2640-E70E-0DE2AD4D3BAA}"/>
              </a:ext>
            </a:extLst>
          </p:cNvPr>
          <p:cNvSpPr/>
          <p:nvPr/>
        </p:nvSpPr>
        <p:spPr>
          <a:xfrm>
            <a:off x="-2221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4ACB96-B4EA-DA1D-56C0-30468E08F833}"/>
              </a:ext>
            </a:extLst>
          </p:cNvPr>
          <p:cNvSpPr txBox="1"/>
          <p:nvPr/>
        </p:nvSpPr>
        <p:spPr>
          <a:xfrm>
            <a:off x="61138" y="105719"/>
            <a:ext cx="100480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Raman &amp; XRD – Results</a:t>
            </a:r>
            <a:endParaRPr lang="en-GB" sz="3000" b="1" dirty="0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370720-E817-C67F-C8CC-97C63A407F3E}"/>
              </a:ext>
            </a:extLst>
          </p:cNvPr>
          <p:cNvSpPr/>
          <p:nvPr/>
        </p:nvSpPr>
        <p:spPr>
          <a:xfrm>
            <a:off x="7609" y="6092261"/>
            <a:ext cx="12192001" cy="765739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>
              <a:solidFill>
                <a:srgbClr val="FFFFFF"/>
              </a:solidFill>
              <a:ea typeface="+mn-lt"/>
              <a:cs typeface="+mn-lt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42465A-69A8-3D66-2691-2D7B8443C57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78" y="6154322"/>
            <a:ext cx="1959444" cy="591873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852733A-DFB8-BC17-EBEF-B6C6717F2B1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343" y="6092261"/>
            <a:ext cx="268865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5BA002DA-A0B5-19D3-0426-FEECB47A5AD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614" y="6242851"/>
            <a:ext cx="2194647" cy="414812"/>
          </a:xfrm>
          <a:prstGeom prst="rect">
            <a:avLst/>
          </a:prstGeom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76F7F2-B0FA-AB90-F281-F26AE53B2EEB}"/>
              </a:ext>
            </a:extLst>
          </p:cNvPr>
          <p:cNvSpPr txBox="1"/>
          <p:nvPr/>
        </p:nvSpPr>
        <p:spPr>
          <a:xfrm>
            <a:off x="226865" y="1281592"/>
            <a:ext cx="5269367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Raman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spectroscopy – inelastic scattering of optical probe, provide information crystallinity (G peak) and disordering (D peak)</a:t>
            </a:r>
          </a:p>
          <a:p>
            <a:endParaRPr lang="en-GB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Raman measurements – </a:t>
            </a: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L</a:t>
            </a:r>
            <a:r>
              <a:rPr lang="en-GB" b="1" baseline="-25000" dirty="0">
                <a:latin typeface="Segoe UI" panose="020B0502040204020203" pitchFamily="34" charset="0"/>
                <a:cs typeface="Segoe UI" panose="020B0502040204020203" pitchFamily="34" charset="0"/>
              </a:rPr>
              <a:t>a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(‘characteristic crystallite size’) values from </a:t>
            </a: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I(D)/I(G)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, crystallinity from different grades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XRD – Lattice parameters and crystal coherence length  from different grades– High degree of crystallinity for IG grades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931546-D3A2-EC7E-612E-4737D9FC89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7075" y="1469497"/>
            <a:ext cx="6328060" cy="357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33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85D1DFE-6CF9-2640-E70E-0DE2AD4D3BAA}"/>
              </a:ext>
            </a:extLst>
          </p:cNvPr>
          <p:cNvSpPr/>
          <p:nvPr/>
        </p:nvSpPr>
        <p:spPr>
          <a:xfrm>
            <a:off x="-2221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4ACB96-B4EA-DA1D-56C0-30468E08F833}"/>
              </a:ext>
            </a:extLst>
          </p:cNvPr>
          <p:cNvSpPr txBox="1"/>
          <p:nvPr/>
        </p:nvSpPr>
        <p:spPr>
          <a:xfrm>
            <a:off x="61138" y="105719"/>
            <a:ext cx="119833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Thermal properties – Time-domain </a:t>
            </a:r>
            <a:r>
              <a:rPr lang="en-US" sz="3000" b="1" dirty="0" err="1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thermoreflectance</a:t>
            </a:r>
            <a:r>
              <a:rPr lang="en-US" sz="3000" b="1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 (TDTR) (1)</a:t>
            </a:r>
            <a:endParaRPr lang="en-GB" sz="3000" b="1" dirty="0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370720-E817-C67F-C8CC-97C63A407F3E}"/>
              </a:ext>
            </a:extLst>
          </p:cNvPr>
          <p:cNvSpPr/>
          <p:nvPr/>
        </p:nvSpPr>
        <p:spPr>
          <a:xfrm>
            <a:off x="7609" y="6092261"/>
            <a:ext cx="12192001" cy="765739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>
              <a:solidFill>
                <a:srgbClr val="FFFFFF"/>
              </a:solidFill>
              <a:ea typeface="+mn-lt"/>
              <a:cs typeface="+mn-lt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42465A-69A8-3D66-2691-2D7B8443C57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78" y="6154322"/>
            <a:ext cx="1959444" cy="591873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852733A-DFB8-BC17-EBEF-B6C6717F2B1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343" y="6092261"/>
            <a:ext cx="268865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5BA002DA-A0B5-19D3-0426-FEECB47A5AD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614" y="6242851"/>
            <a:ext cx="2194647" cy="414812"/>
          </a:xfrm>
          <a:prstGeom prst="rect">
            <a:avLst/>
          </a:prstGeom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85A74B-E322-D472-5EE5-5AD27441C340}"/>
              </a:ext>
            </a:extLst>
          </p:cNvPr>
          <p:cNvSpPr txBox="1"/>
          <p:nvPr/>
        </p:nvSpPr>
        <p:spPr>
          <a:xfrm>
            <a:off x="668533" y="1267920"/>
            <a:ext cx="71755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(ns-)Time-domain </a:t>
            </a:r>
            <a:r>
              <a:rPr lang="en-GB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Thermoreflectance</a:t>
            </a:r>
            <a:r>
              <a:rPr lang="en-GB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(TDTR)</a:t>
            </a:r>
          </a:p>
          <a:p>
            <a:endParaRPr lang="en-GB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local thermal conductivity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US" dirty="0"/>
              <a:t>Measurement of the reflectivity changes of gold coating (transducer) due to local heating of graphite.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Pump laser</a:t>
            </a:r>
            <a:r>
              <a:rPr lang="en-US" dirty="0"/>
              <a:t>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Induces local temperature change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Ideal focal spot diameter ~ </a:t>
            </a:r>
            <a:r>
              <a:rPr lang="en-US" b="1" dirty="0"/>
              <a:t>20 µm</a:t>
            </a:r>
            <a:r>
              <a:rPr lang="en-US" dirty="0"/>
              <a:t>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Probe laser:</a:t>
            </a:r>
            <a:r>
              <a:rPr lang="en-US" dirty="0"/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Measures reflectivity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Ideal focal spot diameter ~ </a:t>
            </a:r>
            <a:r>
              <a:rPr lang="en-US" b="1" dirty="0"/>
              <a:t>6 - 7 µm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Probe depth ~ </a:t>
            </a:r>
            <a:r>
              <a:rPr lang="en-US" b="1" dirty="0"/>
              <a:t>few µm</a:t>
            </a:r>
            <a:r>
              <a:rPr lang="en-US" dirty="0"/>
              <a:t>;</a:t>
            </a:r>
          </a:p>
          <a:p>
            <a:endParaRPr lang="en-GB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7C200ED-A3A1-B284-4D9D-8E364EB29F14}"/>
              </a:ext>
            </a:extLst>
          </p:cNvPr>
          <p:cNvGrpSpPr/>
          <p:nvPr/>
        </p:nvGrpSpPr>
        <p:grpSpPr>
          <a:xfrm>
            <a:off x="7893611" y="796908"/>
            <a:ext cx="4175062" cy="3560696"/>
            <a:chOff x="8641839" y="1525786"/>
            <a:chExt cx="3402676" cy="29019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8FC7AA0-DEDF-51A1-D20A-421CFB0E54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8194" b="30878"/>
            <a:stretch/>
          </p:blipFill>
          <p:spPr>
            <a:xfrm>
              <a:off x="8641839" y="2108761"/>
              <a:ext cx="3402676" cy="231899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3EE25BE-ED97-74F8-CE15-89A48E78EE81}"/>
                </a:ext>
              </a:extLst>
            </p:cNvPr>
            <p:cNvSpPr/>
            <p:nvPr/>
          </p:nvSpPr>
          <p:spPr>
            <a:xfrm>
              <a:off x="8641839" y="1525786"/>
              <a:ext cx="682914" cy="10366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E507A32-E783-5C26-057D-873606ED4342}"/>
              </a:ext>
            </a:extLst>
          </p:cNvPr>
          <p:cNvSpPr txBox="1"/>
          <p:nvPr/>
        </p:nvSpPr>
        <p:spPr>
          <a:xfrm>
            <a:off x="7695795" y="4403342"/>
            <a:ext cx="44962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ΔR/R = CTR ΔT </a:t>
            </a:r>
          </a:p>
          <a:p>
            <a:pPr algn="ctr"/>
            <a:r>
              <a:rPr lang="en-US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CTR</a:t>
            </a: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 -</a:t>
            </a:r>
            <a:r>
              <a:rPr lang="en-US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Thermoreflectance</a:t>
            </a: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 coefficient of gold</a:t>
            </a:r>
          </a:p>
          <a:p>
            <a:pPr algn="ctr"/>
            <a:r>
              <a:rPr lang="en-US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ΔR</a:t>
            </a: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 - Reflectance change of gold</a:t>
            </a:r>
          </a:p>
          <a:p>
            <a:pPr algn="ctr"/>
            <a:r>
              <a:rPr lang="en-US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R</a:t>
            </a: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 - reference reflectance of gold</a:t>
            </a:r>
          </a:p>
          <a:p>
            <a:pPr algn="ctr"/>
            <a:r>
              <a:rPr lang="en-US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ΔT</a:t>
            </a: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 -Temperature change in gold</a:t>
            </a:r>
          </a:p>
          <a:p>
            <a:pPr algn="ctr"/>
            <a:endParaRPr lang="en-GB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68C6AE-FC4D-4043-16B8-F1440B92E3B6}"/>
              </a:ext>
            </a:extLst>
          </p:cNvPr>
          <p:cNvSpPr txBox="1"/>
          <p:nvPr/>
        </p:nvSpPr>
        <p:spPr>
          <a:xfrm>
            <a:off x="8731542" y="1083254"/>
            <a:ext cx="2754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Pump–probe laser</a:t>
            </a:r>
            <a:endParaRPr lang="en-GB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2636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85D1DFE-6CF9-2640-E70E-0DE2AD4D3BAA}"/>
              </a:ext>
            </a:extLst>
          </p:cNvPr>
          <p:cNvSpPr/>
          <p:nvPr/>
        </p:nvSpPr>
        <p:spPr>
          <a:xfrm>
            <a:off x="-2221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4ACB96-B4EA-DA1D-56C0-30468E08F833}"/>
              </a:ext>
            </a:extLst>
          </p:cNvPr>
          <p:cNvSpPr txBox="1"/>
          <p:nvPr/>
        </p:nvSpPr>
        <p:spPr>
          <a:xfrm>
            <a:off x="61138" y="105719"/>
            <a:ext cx="119833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Thermal properties – Time-domain </a:t>
            </a:r>
            <a:r>
              <a:rPr lang="en-US" sz="3000" b="1" dirty="0" err="1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thermoreflectance</a:t>
            </a:r>
            <a:r>
              <a:rPr lang="en-US" sz="3000" b="1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 (TDTR) (2)</a:t>
            </a:r>
            <a:endParaRPr lang="en-GB" sz="3000" b="1" dirty="0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370720-E817-C67F-C8CC-97C63A407F3E}"/>
              </a:ext>
            </a:extLst>
          </p:cNvPr>
          <p:cNvSpPr/>
          <p:nvPr/>
        </p:nvSpPr>
        <p:spPr>
          <a:xfrm>
            <a:off x="7609" y="6092261"/>
            <a:ext cx="12192001" cy="765739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>
              <a:solidFill>
                <a:srgbClr val="FFFFFF"/>
              </a:solidFill>
              <a:ea typeface="+mn-lt"/>
              <a:cs typeface="+mn-lt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42465A-69A8-3D66-2691-2D7B8443C57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78" y="6154322"/>
            <a:ext cx="1959444" cy="591873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852733A-DFB8-BC17-EBEF-B6C6717F2B1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343" y="6092261"/>
            <a:ext cx="268865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5BA002DA-A0B5-19D3-0426-FEECB47A5AD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614" y="6242851"/>
            <a:ext cx="2194647" cy="414812"/>
          </a:xfrm>
          <a:prstGeom prst="rect">
            <a:avLst/>
          </a:prstGeom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85A74B-E322-D472-5EE5-5AD27441C340}"/>
              </a:ext>
            </a:extLst>
          </p:cNvPr>
          <p:cNvSpPr txBox="1"/>
          <p:nvPr/>
        </p:nvSpPr>
        <p:spPr>
          <a:xfrm>
            <a:off x="55498" y="1235740"/>
            <a:ext cx="4062902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Initial TDTR Results</a:t>
            </a:r>
          </a:p>
          <a:p>
            <a:endParaRPr lang="en-GB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Silicon wafer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  <a:sym typeface="Symbol" panose="05050102010706020507" pitchFamily="18" charset="2"/>
              </a:rPr>
              <a:t>139±1.1 W/</a:t>
            </a:r>
            <a:r>
              <a:rPr lang="en-GB" sz="2000" b="1" dirty="0" err="1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  <a:sym typeface="Symbol" panose="05050102010706020507" pitchFamily="18" charset="2"/>
              </a:rPr>
              <a:t>m.K</a:t>
            </a:r>
            <a:endParaRPr lang="en-GB" sz="2000" b="1" dirty="0">
              <a:solidFill>
                <a:srgbClr val="000000"/>
              </a:solidFill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000" b="1" dirty="0">
              <a:solidFill>
                <a:srgbClr val="000000"/>
              </a:solidFill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HOPG graphite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‘c’-axis </a:t>
            </a:r>
            <a:r>
              <a:rPr lang="en-GB" sz="2000" b="1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  <a:sym typeface="Symbol" panose="05050102010706020507" pitchFamily="18" charset="2"/>
              </a:rPr>
              <a:t>8.1±3.0 W/</a:t>
            </a:r>
            <a:r>
              <a:rPr lang="en-GB" sz="2000" b="1" dirty="0" err="1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  <a:sym typeface="Symbol" panose="05050102010706020507" pitchFamily="18" charset="2"/>
              </a:rPr>
              <a:t>m.K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‘a’-axis </a:t>
            </a:r>
            <a:r>
              <a:rPr lang="en-GB" sz="2000" b="1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  <a:sym typeface="Symbol" panose="05050102010706020507" pitchFamily="18" charset="2"/>
              </a:rPr>
              <a:t>1790±156.3 W/</a:t>
            </a:r>
            <a:r>
              <a:rPr lang="en-GB" sz="2000" b="1" dirty="0" err="1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  <a:sym typeface="Symbol" panose="05050102010706020507" pitchFamily="18" charset="2"/>
              </a:rPr>
              <a:t>m.K</a:t>
            </a:r>
            <a:endParaRPr lang="en-GB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Values fit well with literature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000" b="1" dirty="0">
              <a:solidFill>
                <a:srgbClr val="000000"/>
              </a:solidFill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lvl="1"/>
            <a:endParaRPr lang="en-GB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endParaRPr lang="en-GB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99839E-DAC8-FFA2-8073-3A8B5D550B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227" r="9533"/>
          <a:stretch/>
        </p:blipFill>
        <p:spPr>
          <a:xfrm>
            <a:off x="7885974" y="1242527"/>
            <a:ext cx="4199181" cy="32669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7418DB-8FAF-2EA9-2023-E224A45B8C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83" t="9743" r="12835" b="2730"/>
          <a:stretch/>
        </p:blipFill>
        <p:spPr>
          <a:xfrm>
            <a:off x="3822892" y="1177638"/>
            <a:ext cx="4062902" cy="32669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6992DC4-A462-5670-364D-420E897F4F1A}"/>
              </a:ext>
            </a:extLst>
          </p:cNvPr>
          <p:cNvSpPr txBox="1"/>
          <p:nvPr/>
        </p:nvSpPr>
        <p:spPr>
          <a:xfrm>
            <a:off x="7609" y="4827695"/>
            <a:ext cx="1198901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Future work</a:t>
            </a: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: measure effect irradiation on thermal conductivity values of proposed fine-grain graphite target grades by TDTR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65157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85D1DFE-6CF9-2640-E70E-0DE2AD4D3BAA}"/>
              </a:ext>
            </a:extLst>
          </p:cNvPr>
          <p:cNvSpPr/>
          <p:nvPr/>
        </p:nvSpPr>
        <p:spPr>
          <a:xfrm>
            <a:off x="-2221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4ACB96-B4EA-DA1D-56C0-30468E08F833}"/>
              </a:ext>
            </a:extLst>
          </p:cNvPr>
          <p:cNvSpPr txBox="1"/>
          <p:nvPr/>
        </p:nvSpPr>
        <p:spPr>
          <a:xfrm>
            <a:off x="61139" y="105719"/>
            <a:ext cx="52482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Conclusion/Questions</a:t>
            </a:r>
            <a:endParaRPr lang="en-GB" sz="3000" b="1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370720-E817-C67F-C8CC-97C63A407F3E}"/>
              </a:ext>
            </a:extLst>
          </p:cNvPr>
          <p:cNvSpPr/>
          <p:nvPr/>
        </p:nvSpPr>
        <p:spPr>
          <a:xfrm>
            <a:off x="7609" y="6092261"/>
            <a:ext cx="12192001" cy="765739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>
              <a:solidFill>
                <a:srgbClr val="FFFFFF"/>
              </a:solidFill>
              <a:ea typeface="+mn-lt"/>
              <a:cs typeface="+mn-lt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42465A-69A8-3D66-2691-2D7B8443C57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78" y="6154322"/>
            <a:ext cx="1959444" cy="591873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852733A-DFB8-BC17-EBEF-B6C6717F2B1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343" y="6092261"/>
            <a:ext cx="268865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5BA002DA-A0B5-19D3-0426-FEECB47A5AD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614" y="6242851"/>
            <a:ext cx="2194647" cy="414812"/>
          </a:xfrm>
          <a:prstGeom prst="rect">
            <a:avLst/>
          </a:prstGeom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9159DD-83A9-FCEB-BFA0-9CCD5CF1A4C1}"/>
              </a:ext>
            </a:extLst>
          </p:cNvPr>
          <p:cNvSpPr txBox="1"/>
          <p:nvPr/>
        </p:nvSpPr>
        <p:spPr>
          <a:xfrm>
            <a:off x="2950880" y="891343"/>
            <a:ext cx="580692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Summary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Graphite target radiation issues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Neutron diffraction experiment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Ion Implantation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Virgin sample analysis and future PIE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GB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Acknowledgements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Fermilab and STFC for funding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Thanks to Dr Eric (Ming) Jiang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GB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Questions?</a:t>
            </a:r>
          </a:p>
          <a:p>
            <a:pPr algn="ctr"/>
            <a:endParaRPr lang="en-GB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724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85D1DFE-6CF9-2640-E70E-0DE2AD4D3BAA}"/>
              </a:ext>
            </a:extLst>
          </p:cNvPr>
          <p:cNvSpPr/>
          <p:nvPr/>
        </p:nvSpPr>
        <p:spPr>
          <a:xfrm>
            <a:off x="-2221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4ACB96-B4EA-DA1D-56C0-30468E08F833}"/>
              </a:ext>
            </a:extLst>
          </p:cNvPr>
          <p:cNvSpPr txBox="1"/>
          <p:nvPr/>
        </p:nvSpPr>
        <p:spPr>
          <a:xfrm>
            <a:off x="61139" y="105719"/>
            <a:ext cx="32448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Outline</a:t>
            </a:r>
            <a:endParaRPr lang="en-GB" sz="3000" b="1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370720-E817-C67F-C8CC-97C63A407F3E}"/>
              </a:ext>
            </a:extLst>
          </p:cNvPr>
          <p:cNvSpPr/>
          <p:nvPr/>
        </p:nvSpPr>
        <p:spPr>
          <a:xfrm>
            <a:off x="7609" y="6092261"/>
            <a:ext cx="12192001" cy="765739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>
              <a:solidFill>
                <a:srgbClr val="FFFFFF"/>
              </a:solidFill>
              <a:ea typeface="+mn-lt"/>
              <a:cs typeface="+mn-lt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42465A-69A8-3D66-2691-2D7B8443C57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78" y="6154322"/>
            <a:ext cx="1959444" cy="591873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852733A-DFB8-BC17-EBEF-B6C6717F2B1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343" y="6092261"/>
            <a:ext cx="268865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5BA002DA-A0B5-19D3-0426-FEECB47A5AD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614" y="6242851"/>
            <a:ext cx="2194647" cy="414812"/>
          </a:xfrm>
          <a:prstGeom prst="rect">
            <a:avLst/>
          </a:prstGeom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068AF2-EB92-F516-61CE-3A37532E46F4}"/>
              </a:ext>
            </a:extLst>
          </p:cNvPr>
          <p:cNvSpPr txBox="1"/>
          <p:nvPr/>
        </p:nvSpPr>
        <p:spPr>
          <a:xfrm>
            <a:off x="544872" y="1549810"/>
            <a:ext cx="755691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Outline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Nuclear/synthetic graphite 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– Target applications applications, Microstructure, effect of radiation damage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Neutron diffraction experiment 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– characterisation ‘c’-axis expansion of ex-service fin and future experiment.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Ion-implantation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– He</a:t>
            </a:r>
            <a:r>
              <a:rPr lang="en-GB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+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Ion implantation at Surrey ion beam</a:t>
            </a:r>
            <a:endParaRPr lang="en-GB" dirty="0">
              <a:highlight>
                <a:srgbClr val="FFFF00"/>
              </a:highligh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PIE analysis 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– TEM, TDTR, Raman </a:t>
            </a:r>
            <a:endParaRPr lang="en-GB" dirty="0">
              <a:highlight>
                <a:srgbClr val="FFFF00"/>
              </a:highligh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805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85D1DFE-6CF9-2640-E70E-0DE2AD4D3BAA}"/>
              </a:ext>
            </a:extLst>
          </p:cNvPr>
          <p:cNvSpPr/>
          <p:nvPr/>
        </p:nvSpPr>
        <p:spPr>
          <a:xfrm>
            <a:off x="-2221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370720-E817-C67F-C8CC-97C63A407F3E}"/>
              </a:ext>
            </a:extLst>
          </p:cNvPr>
          <p:cNvSpPr/>
          <p:nvPr/>
        </p:nvSpPr>
        <p:spPr>
          <a:xfrm>
            <a:off x="-2223" y="6092261"/>
            <a:ext cx="12192001" cy="765739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>
              <a:solidFill>
                <a:srgbClr val="FFFFFF"/>
              </a:solidFill>
              <a:ea typeface="+mn-lt"/>
              <a:cs typeface="+mn-lt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42465A-69A8-3D66-2691-2D7B8443C57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46" y="6154322"/>
            <a:ext cx="1959444" cy="591873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852733A-DFB8-BC17-EBEF-B6C6717F2B1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511" y="6092261"/>
            <a:ext cx="268865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5BA002DA-A0B5-19D3-0426-FEECB47A5AD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782" y="6242851"/>
            <a:ext cx="2194647" cy="414812"/>
          </a:xfrm>
          <a:prstGeom prst="rect">
            <a:avLst/>
          </a:prstGeom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19CAA1-774C-76B3-8619-F218DB5638A7}"/>
              </a:ext>
            </a:extLst>
          </p:cNvPr>
          <p:cNvSpPr txBox="1"/>
          <p:nvPr/>
        </p:nvSpPr>
        <p:spPr>
          <a:xfrm>
            <a:off x="61138" y="105719"/>
            <a:ext cx="108326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Fine-grain nuclear graphite – Structure &amp; properties</a:t>
            </a:r>
            <a:endParaRPr lang="en-GB" sz="3000" b="1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CA1A43-345A-1469-5866-E01042BF3D81}"/>
              </a:ext>
            </a:extLst>
          </p:cNvPr>
          <p:cNvSpPr txBox="1"/>
          <p:nvPr/>
        </p:nvSpPr>
        <p:spPr>
          <a:xfrm>
            <a:off x="494098" y="1151302"/>
            <a:ext cx="640814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Nuclear/synthetic graphite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Graphite has previously been used as a secondary particle production target – e.g.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NoVA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(FNAL), T2K (J-Park).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Crystal structure: Hexagonal crystal structure, sp2 hybridization and covalently bonded C-C, weak Van der Walls forces between layers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Microstructure: Filler particles and binder, Filler particle size (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100s um to 1um)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, Porosity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Thermal properties – high thermal conductivity, low thermal expansion, 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Good thermal shock resistance.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2B51D3-1300-7A27-DFA0-CBCF62E631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1069" y="962068"/>
            <a:ext cx="4141812" cy="203224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D563864-6627-57A4-5691-05FD5C596000}"/>
              </a:ext>
            </a:extLst>
          </p:cNvPr>
          <p:cNvGrpSpPr/>
          <p:nvPr/>
        </p:nvGrpSpPr>
        <p:grpSpPr>
          <a:xfrm>
            <a:off x="9754268" y="3213659"/>
            <a:ext cx="2305652" cy="2391136"/>
            <a:chOff x="8348103" y="3284223"/>
            <a:chExt cx="2545675" cy="2640056"/>
          </a:xfrm>
        </p:grpSpPr>
        <p:pic>
          <p:nvPicPr>
            <p:cNvPr id="13" name="Picture 12" descr="A collage of images of porous pores&#10;&#10;Description automatically generated">
              <a:extLst>
                <a:ext uri="{FF2B5EF4-FFF2-40B4-BE49-F238E27FC236}">
                  <a16:creationId xmlns:a16="http://schemas.microsoft.com/office/drawing/2014/main" id="{C903F48A-5346-F26A-7166-D1AE90BF30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49410" b="-2"/>
            <a:stretch/>
          </p:blipFill>
          <p:spPr bwMode="auto">
            <a:xfrm>
              <a:off x="8348103" y="3284223"/>
              <a:ext cx="2545675" cy="26400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3C1F17C-BF83-B384-163F-758673A06EC9}"/>
                </a:ext>
              </a:extLst>
            </p:cNvPr>
            <p:cNvSpPr/>
            <p:nvPr/>
          </p:nvSpPr>
          <p:spPr>
            <a:xfrm>
              <a:off x="8359677" y="5692746"/>
              <a:ext cx="315849" cy="2198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12A08B7-7692-AA99-EEA6-C2E498E6052E}"/>
              </a:ext>
            </a:extLst>
          </p:cNvPr>
          <p:cNvGrpSpPr/>
          <p:nvPr/>
        </p:nvGrpSpPr>
        <p:grpSpPr>
          <a:xfrm>
            <a:off x="7226128" y="3213659"/>
            <a:ext cx="2360994" cy="2383327"/>
            <a:chOff x="7358208" y="3315259"/>
            <a:chExt cx="2360994" cy="238332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A82AD4C-AEA5-B630-32E8-4860E5B36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58208" y="3315259"/>
              <a:ext cx="2360994" cy="2382754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AC0A7CB-C56B-91F0-1FB8-01F73FE3F9A1}"/>
                </a:ext>
              </a:extLst>
            </p:cNvPr>
            <p:cNvSpPr/>
            <p:nvPr/>
          </p:nvSpPr>
          <p:spPr>
            <a:xfrm>
              <a:off x="7359478" y="5499477"/>
              <a:ext cx="286069" cy="19910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B21F09-7CFF-2FE3-F7C7-A5F4353E5FFB}"/>
              </a:ext>
            </a:extLst>
          </p:cNvPr>
          <p:cNvSpPr txBox="1"/>
          <p:nvPr/>
        </p:nvSpPr>
        <p:spPr>
          <a:xfrm>
            <a:off x="7091883" y="5678898"/>
            <a:ext cx="4900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Jiang, Ming, et al. "Multiple length-scale microstructural </a:t>
            </a:r>
            <a:r>
              <a:rPr lang="en-US" sz="1000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characterisation</a:t>
            </a:r>
            <a:r>
              <a:rPr lang="en-US" sz="10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 of four grades of fine-grained graphite." </a:t>
            </a:r>
            <a:r>
              <a:rPr lang="en-US" sz="1000" b="0" i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Journal of Nuclear Materials</a:t>
            </a:r>
            <a:r>
              <a:rPr lang="en-US" sz="10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 550 (2021): 152876.</a:t>
            </a:r>
            <a:endParaRPr lang="en-GB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81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85D1DFE-6CF9-2640-E70E-0DE2AD4D3BAA}"/>
              </a:ext>
            </a:extLst>
          </p:cNvPr>
          <p:cNvSpPr/>
          <p:nvPr/>
        </p:nvSpPr>
        <p:spPr>
          <a:xfrm>
            <a:off x="-2221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370720-E817-C67F-C8CC-97C63A407F3E}"/>
              </a:ext>
            </a:extLst>
          </p:cNvPr>
          <p:cNvSpPr/>
          <p:nvPr/>
        </p:nvSpPr>
        <p:spPr>
          <a:xfrm>
            <a:off x="-2223" y="6092261"/>
            <a:ext cx="12192001" cy="765739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>
              <a:solidFill>
                <a:srgbClr val="FFFFFF"/>
              </a:solidFill>
              <a:ea typeface="+mn-lt"/>
              <a:cs typeface="+mn-lt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42465A-69A8-3D66-2691-2D7B8443C57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46" y="6154322"/>
            <a:ext cx="1959444" cy="591873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852733A-DFB8-BC17-EBEF-B6C6717F2B1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511" y="6092261"/>
            <a:ext cx="268865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5BA002DA-A0B5-19D3-0426-FEECB47A5AD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782" y="6242851"/>
            <a:ext cx="2194647" cy="414812"/>
          </a:xfrm>
          <a:prstGeom prst="rect">
            <a:avLst/>
          </a:prstGeom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19CAA1-774C-76B3-8619-F218DB5638A7}"/>
              </a:ext>
            </a:extLst>
          </p:cNvPr>
          <p:cNvSpPr txBox="1"/>
          <p:nvPr/>
        </p:nvSpPr>
        <p:spPr>
          <a:xfrm>
            <a:off x="61139" y="105719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Fine-grain nuclear graphite – Radiation damage (1)</a:t>
            </a:r>
            <a:endParaRPr lang="en-GB" sz="3000" b="1" dirty="0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  <a:p>
            <a:endParaRPr lang="en-GB" sz="3000" b="1" dirty="0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71A27F-03D8-9B40-9FF1-D3241767870E}"/>
              </a:ext>
            </a:extLst>
          </p:cNvPr>
          <p:cNvSpPr txBox="1"/>
          <p:nvPr/>
        </p:nvSpPr>
        <p:spPr>
          <a:xfrm>
            <a:off x="451146" y="1286111"/>
            <a:ext cx="6463873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Radiation damage limiting factor in target performance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NT02 target from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NuMI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target station: 10-15% decrease in neutrino yield. Fracture of fins also observed.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Microstructure and crystal structure 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changes under irradiation: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‘c’-axis expansion and ‘a’-axis contraction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Fragmentation to smaller coherent graphitized domains (nano-crystallinity),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Porosity shrinkage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D635F74-E85E-C9F9-0986-C6D22EB954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4709" y="1788102"/>
            <a:ext cx="4266145" cy="267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66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85D1DFE-6CF9-2640-E70E-0DE2AD4D3BAA}"/>
              </a:ext>
            </a:extLst>
          </p:cNvPr>
          <p:cNvSpPr/>
          <p:nvPr/>
        </p:nvSpPr>
        <p:spPr>
          <a:xfrm>
            <a:off x="-2221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370720-E817-C67F-C8CC-97C63A407F3E}"/>
              </a:ext>
            </a:extLst>
          </p:cNvPr>
          <p:cNvSpPr/>
          <p:nvPr/>
        </p:nvSpPr>
        <p:spPr>
          <a:xfrm>
            <a:off x="-2223" y="6092261"/>
            <a:ext cx="12192001" cy="765739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>
              <a:solidFill>
                <a:srgbClr val="FFFFFF"/>
              </a:solidFill>
              <a:ea typeface="+mn-lt"/>
              <a:cs typeface="+mn-lt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42465A-69A8-3D66-2691-2D7B8443C57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46" y="6154322"/>
            <a:ext cx="1959444" cy="591873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852733A-DFB8-BC17-EBEF-B6C6717F2B1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511" y="6092261"/>
            <a:ext cx="268865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5BA002DA-A0B5-19D3-0426-FEECB47A5AD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782" y="6242851"/>
            <a:ext cx="2194647" cy="414812"/>
          </a:xfrm>
          <a:prstGeom prst="rect">
            <a:avLst/>
          </a:prstGeom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19CAA1-774C-76B3-8619-F218DB5638A7}"/>
              </a:ext>
            </a:extLst>
          </p:cNvPr>
          <p:cNvSpPr txBox="1"/>
          <p:nvPr/>
        </p:nvSpPr>
        <p:spPr>
          <a:xfrm>
            <a:off x="61139" y="105719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Fine-grain nuclear graphite – Radiation damage (2)</a:t>
            </a:r>
            <a:endParaRPr lang="en-GB" sz="3000" b="1" dirty="0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  <a:p>
            <a:endParaRPr lang="en-GB" sz="3000" b="1" dirty="0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71A27F-03D8-9B40-9FF1-D3241767870E}"/>
              </a:ext>
            </a:extLst>
          </p:cNvPr>
          <p:cNvSpPr txBox="1"/>
          <p:nvPr/>
        </p:nvSpPr>
        <p:spPr>
          <a:xfrm>
            <a:off x="498392" y="1172632"/>
            <a:ext cx="696975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Radiation damage – Property changes</a:t>
            </a:r>
          </a:p>
          <a:p>
            <a:pPr lvl="1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latin typeface="Segoe UI" panose="020B0502040204020203" pitchFamily="34" charset="0"/>
                <a:cs typeface="Segoe UI" panose="020B0502040204020203" pitchFamily="34" charset="0"/>
              </a:rPr>
              <a:t>Mechanical properties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Increase in Youngs Modulus (a)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Increase in hardness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latin typeface="Segoe UI" panose="020B0502040204020203" pitchFamily="34" charset="0"/>
                <a:cs typeface="Segoe UI" panose="020B0502040204020203" pitchFamily="34" charset="0"/>
              </a:rPr>
              <a:t>Thermal properties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Decrease thermal conductivity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Changes in CTE (b) -  Depends on Microstructure and annealing effects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i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Changes in mechanical properties effect target lifetime and thermal shock resistance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(a) and (b) for Gilsocarbon graphite</a:t>
            </a:r>
          </a:p>
          <a:p>
            <a:pPr lvl="1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44E3BBF-7AC7-FCC0-5996-35AEB67C4D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3080" y="3302369"/>
            <a:ext cx="3849404" cy="25194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E1AEB3-0E77-8A07-792B-4E02CE79DB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6698" y="871990"/>
            <a:ext cx="3908376" cy="245625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AA1B574-AE28-8161-8871-EE35215E593F}"/>
              </a:ext>
            </a:extLst>
          </p:cNvPr>
          <p:cNvSpPr/>
          <p:nvPr/>
        </p:nvSpPr>
        <p:spPr>
          <a:xfrm>
            <a:off x="7440244" y="874638"/>
            <a:ext cx="485671" cy="25216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(a)</a:t>
            </a:r>
            <a:endParaRPr lang="en-GB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1F75ED-6DB1-DA3E-953F-5E6D6ACB242E}"/>
              </a:ext>
            </a:extLst>
          </p:cNvPr>
          <p:cNvSpPr/>
          <p:nvPr/>
        </p:nvSpPr>
        <p:spPr>
          <a:xfrm>
            <a:off x="7496615" y="3320177"/>
            <a:ext cx="539945" cy="25216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(b)</a:t>
            </a:r>
            <a:endParaRPr lang="en-GB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A2D6C2-BBE0-E799-D28C-8122D77E4273}"/>
              </a:ext>
            </a:extLst>
          </p:cNvPr>
          <p:cNvSpPr txBox="1"/>
          <p:nvPr/>
        </p:nvSpPr>
        <p:spPr>
          <a:xfrm>
            <a:off x="6908800" y="5679440"/>
            <a:ext cx="5364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Marsden, Barry J., et al. "Dimensional change, irradiation creep and thermal/mechanical property changes in nuclear graphite." </a:t>
            </a:r>
            <a:r>
              <a:rPr lang="en-US" sz="1000" b="0" i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International Materials Reviews</a:t>
            </a:r>
            <a:r>
              <a:rPr lang="en-US" sz="10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61.3 (2016): 155-182.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950032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85D1DFE-6CF9-2640-E70E-0DE2AD4D3BAA}"/>
              </a:ext>
            </a:extLst>
          </p:cNvPr>
          <p:cNvSpPr/>
          <p:nvPr/>
        </p:nvSpPr>
        <p:spPr>
          <a:xfrm>
            <a:off x="-2221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370720-E817-C67F-C8CC-97C63A407F3E}"/>
              </a:ext>
            </a:extLst>
          </p:cNvPr>
          <p:cNvSpPr/>
          <p:nvPr/>
        </p:nvSpPr>
        <p:spPr>
          <a:xfrm>
            <a:off x="-2223" y="6092261"/>
            <a:ext cx="12192001" cy="765739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>
              <a:solidFill>
                <a:srgbClr val="FFFFFF"/>
              </a:solidFill>
              <a:ea typeface="+mn-lt"/>
              <a:cs typeface="+mn-lt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42465A-69A8-3D66-2691-2D7B8443C57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46" y="6154322"/>
            <a:ext cx="1959444" cy="591873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852733A-DFB8-BC17-EBEF-B6C6717F2B1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511" y="6092261"/>
            <a:ext cx="268865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5BA002DA-A0B5-19D3-0426-FEECB47A5AD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782" y="6242851"/>
            <a:ext cx="2194647" cy="414812"/>
          </a:xfrm>
          <a:prstGeom prst="rect">
            <a:avLst/>
          </a:prstGeom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19CAA1-774C-76B3-8619-F218DB5638A7}"/>
              </a:ext>
            </a:extLst>
          </p:cNvPr>
          <p:cNvSpPr txBox="1"/>
          <p:nvPr/>
        </p:nvSpPr>
        <p:spPr>
          <a:xfrm>
            <a:off x="61139" y="105719"/>
            <a:ext cx="9297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Neutron diffraction – Experiment outline</a:t>
            </a:r>
            <a:endParaRPr lang="en-GB" sz="3000" b="1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E3A3C1-956D-6093-2F6E-F97CC4B95EB3}"/>
              </a:ext>
            </a:extLst>
          </p:cNvPr>
          <p:cNvSpPr txBox="1"/>
          <p:nvPr/>
        </p:nvSpPr>
        <p:spPr>
          <a:xfrm>
            <a:off x="319795" y="1258031"/>
            <a:ext cx="684932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Time of flight (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ToF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) Neutron diffraction at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EnginX</a:t>
            </a:r>
            <a:endParaRPr lang="en-US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ISIS is a spallation source producing neutron pulses incident on sample.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Depending on crystal axis, will have different d-spacing. The time of flight (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ToF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) of neutrons diffracted from the sample to the detector is proportional to the d-spacing.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Detectors 90</a:t>
            </a:r>
            <a:r>
              <a:rPr lang="en-US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o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to sample gives values from a cubic volume (the Gauge volume)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Due to angle, alignment and movement of gauge volume can be difficult (depending on direction)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DA4A49B-995D-CE8A-6C40-1C02DA7C72B8}"/>
              </a:ext>
            </a:extLst>
          </p:cNvPr>
          <p:cNvGrpSpPr/>
          <p:nvPr/>
        </p:nvGrpSpPr>
        <p:grpSpPr>
          <a:xfrm>
            <a:off x="7660330" y="1283941"/>
            <a:ext cx="4036285" cy="3798345"/>
            <a:chOff x="1349258" y="2516004"/>
            <a:chExt cx="4036285" cy="3798345"/>
          </a:xfrm>
        </p:grpSpPr>
        <p:sp>
          <p:nvSpPr>
            <p:cNvPr id="11" name="Arrow: Down 10">
              <a:extLst>
                <a:ext uri="{FF2B5EF4-FFF2-40B4-BE49-F238E27FC236}">
                  <a16:creationId xmlns:a16="http://schemas.microsoft.com/office/drawing/2014/main" id="{6467B2DE-90EF-31E9-E310-FD1C26835891}"/>
                </a:ext>
              </a:extLst>
            </p:cNvPr>
            <p:cNvSpPr/>
            <p:nvPr/>
          </p:nvSpPr>
          <p:spPr>
            <a:xfrm>
              <a:off x="3315915" y="2516004"/>
              <a:ext cx="294336" cy="20752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48CEC18-3693-9DAC-D10C-135BE0749A75}"/>
                </a:ext>
              </a:extLst>
            </p:cNvPr>
            <p:cNvGrpSpPr/>
            <p:nvPr/>
          </p:nvGrpSpPr>
          <p:grpSpPr>
            <a:xfrm>
              <a:off x="3137917" y="3484192"/>
              <a:ext cx="642231" cy="50860"/>
              <a:chOff x="3137917" y="3484192"/>
              <a:chExt cx="642231" cy="50860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D0BB40AB-DBC0-2A33-1624-6407AA14FC6B}"/>
                  </a:ext>
                </a:extLst>
              </p:cNvPr>
              <p:cNvSpPr/>
              <p:nvPr/>
            </p:nvSpPr>
            <p:spPr>
              <a:xfrm>
                <a:off x="3590155" y="3484192"/>
                <a:ext cx="189993" cy="508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="1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132FAF0F-BBB0-58B3-63BC-B64728003732}"/>
                  </a:ext>
                </a:extLst>
              </p:cNvPr>
              <p:cNvSpPr/>
              <p:nvPr/>
            </p:nvSpPr>
            <p:spPr>
              <a:xfrm>
                <a:off x="3137917" y="3484192"/>
                <a:ext cx="189993" cy="508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="1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5B1A763-A96A-4D47-D2F9-2CFCC18334DE}"/>
                </a:ext>
              </a:extLst>
            </p:cNvPr>
            <p:cNvGrpSpPr/>
            <p:nvPr/>
          </p:nvGrpSpPr>
          <p:grpSpPr>
            <a:xfrm>
              <a:off x="1349258" y="2617533"/>
              <a:ext cx="4036285" cy="3696816"/>
              <a:chOff x="1349258" y="2617533"/>
              <a:chExt cx="4036285" cy="3696816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CF0F2275-E9EB-A2C9-1BDC-A1CC1C668571}"/>
                  </a:ext>
                </a:extLst>
              </p:cNvPr>
              <p:cNvGrpSpPr/>
              <p:nvPr/>
            </p:nvGrpSpPr>
            <p:grpSpPr>
              <a:xfrm>
                <a:off x="1349258" y="2617533"/>
                <a:ext cx="4036285" cy="3696816"/>
                <a:chOff x="1349258" y="1940293"/>
                <a:chExt cx="4036285" cy="3696816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8057EE07-2464-9CC9-127C-83A93E13C41B}"/>
                    </a:ext>
                  </a:extLst>
                </p:cNvPr>
                <p:cNvGrpSpPr/>
                <p:nvPr/>
              </p:nvGrpSpPr>
              <p:grpSpPr>
                <a:xfrm>
                  <a:off x="1349258" y="1940293"/>
                  <a:ext cx="4036285" cy="3696816"/>
                  <a:chOff x="7151642" y="2908468"/>
                  <a:chExt cx="3410444" cy="3123608"/>
                </a:xfrm>
              </p:grpSpPr>
              <p:grpSp>
                <p:nvGrpSpPr>
                  <p:cNvPr id="19" name="Group 18">
                    <a:extLst>
                      <a:ext uri="{FF2B5EF4-FFF2-40B4-BE49-F238E27FC236}">
                        <a16:creationId xmlns:a16="http://schemas.microsoft.com/office/drawing/2014/main" id="{1A994BA9-BB11-B81B-BC56-488809A3619B}"/>
                      </a:ext>
                    </a:extLst>
                  </p:cNvPr>
                  <p:cNvGrpSpPr/>
                  <p:nvPr/>
                </p:nvGrpSpPr>
                <p:grpSpPr>
                  <a:xfrm>
                    <a:off x="7151642" y="2908468"/>
                    <a:ext cx="3410444" cy="3123608"/>
                    <a:chOff x="7199267" y="2277067"/>
                    <a:chExt cx="3410444" cy="3123608"/>
                  </a:xfrm>
                </p:grpSpPr>
                <p:pic>
                  <p:nvPicPr>
                    <p:cNvPr id="21" name="Picture 20" descr="A picture containing text&#10;&#10;Description automatically generated">
                      <a:extLst>
                        <a:ext uri="{FF2B5EF4-FFF2-40B4-BE49-F238E27FC236}">
                          <a16:creationId xmlns:a16="http://schemas.microsoft.com/office/drawing/2014/main" id="{8FB66878-2AB7-EE1B-BD57-755D8B88318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8133" r="26961" b="64255"/>
                    <a:stretch/>
                  </p:blipFill>
                  <p:spPr>
                    <a:xfrm>
                      <a:off x="7974774" y="2277067"/>
                      <a:ext cx="2021125" cy="1456460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22" name="Straight Connector 21">
                      <a:extLst>
                        <a:ext uri="{FF2B5EF4-FFF2-40B4-BE49-F238E27FC236}">
                          <a16:creationId xmlns:a16="http://schemas.microsoft.com/office/drawing/2014/main" id="{F2720581-D5F5-CED6-9889-461122241DF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827724" y="4607672"/>
                      <a:ext cx="2236549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" name="Straight Connector 22">
                      <a:extLst>
                        <a:ext uri="{FF2B5EF4-FFF2-40B4-BE49-F238E27FC236}">
                          <a16:creationId xmlns:a16="http://schemas.microsoft.com/office/drawing/2014/main" id="{70C6A61D-C203-5BD6-4FAB-B99E2BDE131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8975930" y="3841701"/>
                      <a:ext cx="0" cy="1558974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4" name="Flowchart: Manual Operation 23">
                      <a:extLst>
                        <a:ext uri="{FF2B5EF4-FFF2-40B4-BE49-F238E27FC236}">
                          <a16:creationId xmlns:a16="http://schemas.microsoft.com/office/drawing/2014/main" id="{E589408C-2365-A586-BDFA-A146B0F96AD9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7070679" y="4093408"/>
                      <a:ext cx="1190625" cy="933450"/>
                    </a:xfrm>
                    <a:prstGeom prst="flowChartManualOperation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b="1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25" name="Flowchart: Manual Operation 24">
                      <a:extLst>
                        <a:ext uri="{FF2B5EF4-FFF2-40B4-BE49-F238E27FC236}">
                          <a16:creationId xmlns:a16="http://schemas.microsoft.com/office/drawing/2014/main" id="{E88C1EAE-B9C4-B8C2-7C67-1812533A9E6E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9547673" y="4035211"/>
                      <a:ext cx="1190625" cy="933450"/>
                    </a:xfrm>
                    <a:prstGeom prst="flowChartManualOperation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b="1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27" name="TextBox 26">
                      <a:extLst>
                        <a:ext uri="{FF2B5EF4-FFF2-40B4-BE49-F238E27FC236}">
                          <a16:creationId xmlns:a16="http://schemas.microsoft.com/office/drawing/2014/main" id="{A83F3FB0-3C74-346A-CE41-41DFEB3354CC}"/>
                        </a:ext>
                      </a:extLst>
                    </p:cNvPr>
                    <p:cNvSpPr txBox="1"/>
                    <p:nvPr/>
                  </p:nvSpPr>
                  <p:spPr>
                    <a:xfrm rot="18388538">
                      <a:off x="8667563" y="4452484"/>
                      <a:ext cx="662597" cy="260055"/>
                    </a:xfrm>
                    <a:prstGeom prst="rect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solidFill>
                        <a:schemeClr val="dk1"/>
                      </a:solidFill>
                    </a:ln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GB" sz="14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sample</a:t>
                      </a:r>
                    </a:p>
                  </p:txBody>
                </p:sp>
                <p:sp>
                  <p:nvSpPr>
                    <p:cNvPr id="28" name="TextBox 27">
                      <a:extLst>
                        <a:ext uri="{FF2B5EF4-FFF2-40B4-BE49-F238E27FC236}">
                          <a16:creationId xmlns:a16="http://schemas.microsoft.com/office/drawing/2014/main" id="{537FB2D3-EE2C-5FA2-D240-42AECE26F6A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687001" y="4307841"/>
                      <a:ext cx="906561" cy="44209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GB" sz="1400" b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Detector 1</a:t>
                      </a:r>
                    </a:p>
                    <a:p>
                      <a:r>
                        <a:rPr lang="en-GB" sz="1400" b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North</a:t>
                      </a:r>
                    </a:p>
                  </p:txBody>
                </p:sp>
                <p:sp>
                  <p:nvSpPr>
                    <p:cNvPr id="29" name="TextBox 28">
                      <a:extLst>
                        <a:ext uri="{FF2B5EF4-FFF2-40B4-BE49-F238E27FC236}">
                          <a16:creationId xmlns:a16="http://schemas.microsoft.com/office/drawing/2014/main" id="{E512340A-2C72-2E6E-B092-4F3BB2C8CA7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99956" y="4310853"/>
                      <a:ext cx="906561" cy="44209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GB" sz="14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Detector 2</a:t>
                      </a:r>
                    </a:p>
                    <a:p>
                      <a:r>
                        <a:rPr lang="en-GB" sz="14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South</a:t>
                      </a:r>
                    </a:p>
                  </p:txBody>
                </p:sp>
              </p:grpSp>
              <p:cxnSp>
                <p:nvCxnSpPr>
                  <p:cNvPr id="20" name="Straight Connector 19">
                    <a:extLst>
                      <a:ext uri="{FF2B5EF4-FFF2-40B4-BE49-F238E27FC236}">
                        <a16:creationId xmlns:a16="http://schemas.microsoft.com/office/drawing/2014/main" id="{D3941066-A3C9-42CD-8B79-E7B86D4BB71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8369358" y="4671112"/>
                    <a:ext cx="478698" cy="393599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7" name="Arc 16">
                  <a:extLst>
                    <a:ext uri="{FF2B5EF4-FFF2-40B4-BE49-F238E27FC236}">
                      <a16:creationId xmlns:a16="http://schemas.microsoft.com/office/drawing/2014/main" id="{03ACB7A3-DF31-F5A5-9B26-8F6667D7FB30}"/>
                    </a:ext>
                  </a:extLst>
                </p:cNvPr>
                <p:cNvSpPr/>
                <p:nvPr/>
              </p:nvSpPr>
              <p:spPr>
                <a:xfrm rot="16989746">
                  <a:off x="3179919" y="4170357"/>
                  <a:ext cx="435911" cy="453369"/>
                </a:xfrm>
                <a:prstGeom prst="arc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b="1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64C19BE-E04B-F979-4CCB-A702D0FBD001}"/>
                    </a:ext>
                  </a:extLst>
                </p:cNvPr>
                <p:cNvSpPr txBox="1"/>
                <p:nvPr/>
              </p:nvSpPr>
              <p:spPr>
                <a:xfrm>
                  <a:off x="3039606" y="3937764"/>
                  <a:ext cx="45557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b="1">
                      <a:latin typeface="Segoe UI" panose="020B0502040204020203" pitchFamily="34" charset="0"/>
                      <a:cs typeface="Segoe UI" panose="020B0502040204020203" pitchFamily="34" charset="0"/>
                    </a:rPr>
                    <a:t>45°</a:t>
                  </a:r>
                </a:p>
              </p:txBody>
            </p:sp>
          </p:grp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8A46186-778E-770D-CB6D-8D6343974419}"/>
                  </a:ext>
                </a:extLst>
              </p:cNvPr>
              <p:cNvSpPr/>
              <p:nvPr/>
            </p:nvSpPr>
            <p:spPr>
              <a:xfrm rot="18362674">
                <a:off x="3375426" y="5252046"/>
                <a:ext cx="181576" cy="18000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="1" dirty="0">
                  <a:highlight>
                    <a:srgbClr val="FFFF00"/>
                  </a:highlight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BC85C1FA-94E5-55D3-8BD0-7EA60DA9CD67}"/>
              </a:ext>
            </a:extLst>
          </p:cNvPr>
          <p:cNvSpPr/>
          <p:nvPr/>
        </p:nvSpPr>
        <p:spPr>
          <a:xfrm>
            <a:off x="7719334" y="5600791"/>
            <a:ext cx="181576" cy="180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7C2621F-95A0-8312-EA24-0A5B8FB552DD}"/>
              </a:ext>
            </a:extLst>
          </p:cNvPr>
          <p:cNvSpPr txBox="1"/>
          <p:nvPr/>
        </p:nvSpPr>
        <p:spPr>
          <a:xfrm>
            <a:off x="7810122" y="5549944"/>
            <a:ext cx="1625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latin typeface="Segoe UI" panose="020B0502040204020203" pitchFamily="34" charset="0"/>
                <a:cs typeface="Segoe UI" panose="020B0502040204020203" pitchFamily="34" charset="0"/>
              </a:rPr>
              <a:t>Gauge Volume</a:t>
            </a:r>
            <a:endParaRPr lang="en-GB" sz="14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16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85D1DFE-6CF9-2640-E70E-0DE2AD4D3BAA}"/>
              </a:ext>
            </a:extLst>
          </p:cNvPr>
          <p:cNvSpPr/>
          <p:nvPr/>
        </p:nvSpPr>
        <p:spPr>
          <a:xfrm>
            <a:off x="-2221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370720-E817-C67F-C8CC-97C63A407F3E}"/>
              </a:ext>
            </a:extLst>
          </p:cNvPr>
          <p:cNvSpPr/>
          <p:nvPr/>
        </p:nvSpPr>
        <p:spPr>
          <a:xfrm>
            <a:off x="-2223" y="6092261"/>
            <a:ext cx="12192001" cy="765739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>
              <a:solidFill>
                <a:srgbClr val="FFFFFF"/>
              </a:solidFill>
              <a:ea typeface="+mn-lt"/>
              <a:cs typeface="+mn-lt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42465A-69A8-3D66-2691-2D7B8443C57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46" y="6154322"/>
            <a:ext cx="1959444" cy="591873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852733A-DFB8-BC17-EBEF-B6C6717F2B1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511" y="6092261"/>
            <a:ext cx="268865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5BA002DA-A0B5-19D3-0426-FEECB47A5AD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782" y="6242851"/>
            <a:ext cx="2194647" cy="414812"/>
          </a:xfrm>
          <a:prstGeom prst="rect">
            <a:avLst/>
          </a:prstGeom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19CAA1-774C-76B3-8619-F218DB5638A7}"/>
              </a:ext>
            </a:extLst>
          </p:cNvPr>
          <p:cNvSpPr txBox="1"/>
          <p:nvPr/>
        </p:nvSpPr>
        <p:spPr>
          <a:xfrm>
            <a:off x="61138" y="105719"/>
            <a:ext cx="113632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Neutron diffraction – Experiment non/irradiated results</a:t>
            </a:r>
            <a:endParaRPr lang="en-GB" sz="3000" b="1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F9D422-8946-254E-54B4-A0C70BA1B8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" r="218"/>
          <a:stretch/>
        </p:blipFill>
        <p:spPr>
          <a:xfrm>
            <a:off x="8316970" y="1163205"/>
            <a:ext cx="3558662" cy="23238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491C17-4FD5-6C9B-1360-4E3CD7BDA7E0}"/>
              </a:ext>
            </a:extLst>
          </p:cNvPr>
          <p:cNvSpPr txBox="1"/>
          <p:nvPr/>
        </p:nvSpPr>
        <p:spPr>
          <a:xfrm>
            <a:off x="8708192" y="810307"/>
            <a:ext cx="2910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Unirradiated POCO</a:t>
            </a:r>
            <a:endParaRPr lang="en-GB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8CDC249-9455-D1EE-0640-40369947CF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87402" y="3754282"/>
            <a:ext cx="3749099" cy="22875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A1EF63-7802-0278-6E03-CF6F4098ED2B}"/>
              </a:ext>
            </a:extLst>
          </p:cNvPr>
          <p:cNvSpPr txBox="1"/>
          <p:nvPr/>
        </p:nvSpPr>
        <p:spPr>
          <a:xfrm>
            <a:off x="8293820" y="3431116"/>
            <a:ext cx="3864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Irradiated POCO (Volume centre)</a:t>
            </a:r>
          </a:p>
          <a:p>
            <a:pPr algn="ctr"/>
            <a:endParaRPr lang="en-GB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EB4EA3-24F8-A8D5-5516-86DB9AEDC749}"/>
              </a:ext>
            </a:extLst>
          </p:cNvPr>
          <p:cNvSpPr txBox="1"/>
          <p:nvPr/>
        </p:nvSpPr>
        <p:spPr>
          <a:xfrm>
            <a:off x="327943" y="878567"/>
            <a:ext cx="7977452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Irradiated POCO fin – Neutron diffraction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Irradiated samples: ex-service upstream fin from NT02 target from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NuMI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target station at FNAL, 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POCO</a:t>
            </a: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  <a:sym typeface="Symbol" panose="05050102010706020507" pitchFamily="18" charset="2"/>
              </a:rPr>
              <a:t> ZXF-5Q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Unirradiated vs irradiated neutron diffraction spectra, Gauge volume: 4x4x4 mm vs 3x3x3 mm, respectively, but higher count current for irradiated.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highlight>
                <a:srgbClr val="FFFF00"/>
              </a:highligh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3FAE63F-6909-5D4C-B8A3-07587C9E65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3984" y="3009869"/>
            <a:ext cx="3957039" cy="244575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EFC70DA5-7E49-C4DB-CACD-147DE739733A}"/>
              </a:ext>
            </a:extLst>
          </p:cNvPr>
          <p:cNvSpPr txBox="1"/>
          <p:nvPr/>
        </p:nvSpPr>
        <p:spPr>
          <a:xfrm>
            <a:off x="302878" y="3339612"/>
            <a:ext cx="34715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There is an irradiation gradient across the POCO fin. Using neutron diffraction measurements provide information on spatial variation in radiation damage at different positions of fin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2238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85D1DFE-6CF9-2640-E70E-0DE2AD4D3BAA}"/>
              </a:ext>
            </a:extLst>
          </p:cNvPr>
          <p:cNvSpPr/>
          <p:nvPr/>
        </p:nvSpPr>
        <p:spPr>
          <a:xfrm>
            <a:off x="-2221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370720-E817-C67F-C8CC-97C63A407F3E}"/>
              </a:ext>
            </a:extLst>
          </p:cNvPr>
          <p:cNvSpPr/>
          <p:nvPr/>
        </p:nvSpPr>
        <p:spPr>
          <a:xfrm>
            <a:off x="-2223" y="6092261"/>
            <a:ext cx="12192001" cy="765739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>
              <a:solidFill>
                <a:srgbClr val="FFFFFF"/>
              </a:solidFill>
              <a:ea typeface="+mn-lt"/>
              <a:cs typeface="+mn-lt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42465A-69A8-3D66-2691-2D7B8443C57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46" y="6154322"/>
            <a:ext cx="1959444" cy="591873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852733A-DFB8-BC17-EBEF-B6C6717F2B1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511" y="6092261"/>
            <a:ext cx="268865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5BA002DA-A0B5-19D3-0426-FEECB47A5AD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782" y="6242851"/>
            <a:ext cx="2194647" cy="414812"/>
          </a:xfrm>
          <a:prstGeom prst="rect">
            <a:avLst/>
          </a:prstGeom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19CAA1-774C-76B3-8619-F218DB5638A7}"/>
              </a:ext>
            </a:extLst>
          </p:cNvPr>
          <p:cNvSpPr txBox="1"/>
          <p:nvPr/>
        </p:nvSpPr>
        <p:spPr>
          <a:xfrm>
            <a:off x="61138" y="105719"/>
            <a:ext cx="104826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Neutron diffraction – Different positions</a:t>
            </a:r>
            <a:endParaRPr lang="en-GB" sz="3000" b="1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1E3A30-B875-B981-DBA8-8F4A7CACBD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715127" y="871156"/>
            <a:ext cx="5074530" cy="51350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EE9806-D1DA-C53D-A6DA-1D9926A6B822}"/>
              </a:ext>
            </a:extLst>
          </p:cNvPr>
          <p:cNvSpPr txBox="1"/>
          <p:nvPr/>
        </p:nvSpPr>
        <p:spPr>
          <a:xfrm>
            <a:off x="317572" y="1184227"/>
            <a:ext cx="605373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C-Axis expansion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Analysis of (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002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) diffraction peak – 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‘c’-axis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Across irradiation Gradient (</a:t>
            </a:r>
            <a:r>
              <a:rPr lang="en-US" b="1" dirty="0" err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blue</a:t>
            </a:r>
            <a:r>
              <a:rPr lang="en-US" b="1" dirty="0" err="1">
                <a:latin typeface="Segoe UI" panose="020B0502040204020203" pitchFamily="34" charset="0"/>
                <a:cs typeface="Segoe UI" panose="020B0502040204020203" pitchFamily="34" charset="0"/>
              </a:rPr>
              <a:t>→</a:t>
            </a:r>
            <a:r>
              <a:rPr lang="en-US" b="1" dirty="0" err="1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red</a:t>
            </a:r>
            <a:r>
              <a:rPr lang="en-US" b="1" dirty="0" err="1">
                <a:latin typeface="Segoe UI" panose="020B0502040204020203" pitchFamily="34" charset="0"/>
                <a:cs typeface="Segoe UI" panose="020B0502040204020203" pitchFamily="34" charset="0"/>
              </a:rPr>
              <a:t>→</a:t>
            </a:r>
            <a:r>
              <a:rPr lang="en-US" b="1" dirty="0" err="1">
                <a:solidFill>
                  <a:srgbClr val="FFFF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yellow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) at 3 different positions across the beam direction (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A, B 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and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 C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Increase in ‘c’-spacing as irradiation gradient increases (towards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centre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Basal plane expansion decreases along beam direction, ‘c’-spacing converges away from beam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centre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at back of fin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190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85D1DFE-6CF9-2640-E70E-0DE2AD4D3BAA}"/>
              </a:ext>
            </a:extLst>
          </p:cNvPr>
          <p:cNvSpPr/>
          <p:nvPr/>
        </p:nvSpPr>
        <p:spPr>
          <a:xfrm>
            <a:off x="-2221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370720-E817-C67F-C8CC-97C63A407F3E}"/>
              </a:ext>
            </a:extLst>
          </p:cNvPr>
          <p:cNvSpPr/>
          <p:nvPr/>
        </p:nvSpPr>
        <p:spPr>
          <a:xfrm>
            <a:off x="-2223" y="6092261"/>
            <a:ext cx="12192001" cy="765739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>
              <a:solidFill>
                <a:srgbClr val="FFFFFF"/>
              </a:solidFill>
              <a:ea typeface="+mn-lt"/>
              <a:cs typeface="+mn-lt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42465A-69A8-3D66-2691-2D7B8443C57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46" y="6154322"/>
            <a:ext cx="1959444" cy="591873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852733A-DFB8-BC17-EBEF-B6C6717F2B1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511" y="6092261"/>
            <a:ext cx="268865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5BA002DA-A0B5-19D3-0426-FEECB47A5AD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782" y="6242851"/>
            <a:ext cx="2194647" cy="414812"/>
          </a:xfrm>
          <a:prstGeom prst="rect">
            <a:avLst/>
          </a:prstGeom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19CAA1-774C-76B3-8619-F218DB5638A7}"/>
              </a:ext>
            </a:extLst>
          </p:cNvPr>
          <p:cNvSpPr txBox="1"/>
          <p:nvPr/>
        </p:nvSpPr>
        <p:spPr>
          <a:xfrm>
            <a:off x="61138" y="105719"/>
            <a:ext cx="88006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Neutron diffraction – future experiment</a:t>
            </a:r>
            <a:endParaRPr lang="en-GB" sz="3000" b="1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8A8E2F-A247-2C64-906E-1FCE85821652}"/>
              </a:ext>
            </a:extLst>
          </p:cNvPr>
          <p:cNvSpPr txBox="1"/>
          <p:nvPr/>
        </p:nvSpPr>
        <p:spPr>
          <a:xfrm>
            <a:off x="345324" y="831828"/>
            <a:ext cx="6766183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Improvement upon initial neutron diffraction experiment</a:t>
            </a:r>
          </a:p>
          <a:p>
            <a:endParaRPr lang="en-US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Improved Signal to noise – Longer scan time shows decrease in noise, no improvement in signal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More scans across irradiation gradient – provide fuller picture of radiation damage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Gamma radiation from POCO fin – detection of gamma ray saturates detector pixel and data point is removed. Results in decrease in signal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Absorb gamma rays with minimal absorbing/scattering neutrons – Tin sheets is current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highlight>
                <a:srgbClr val="FFFF00"/>
              </a:highligh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Comparison with previous Raman measurements across gradient and future TEM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5A7918-87AA-1ADA-623B-7187172229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7003" y="819714"/>
            <a:ext cx="3141557" cy="241045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28CE5FB-699A-C884-ED2E-9E9C1E09F98C}"/>
              </a:ext>
            </a:extLst>
          </p:cNvPr>
          <p:cNvGrpSpPr/>
          <p:nvPr/>
        </p:nvGrpSpPr>
        <p:grpSpPr>
          <a:xfrm>
            <a:off x="7474168" y="3631165"/>
            <a:ext cx="4564820" cy="1741178"/>
            <a:chOff x="1408477" y="4066546"/>
            <a:chExt cx="4756350" cy="181423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7B91198-F321-00D4-B15C-064751BB88F1}"/>
                </a:ext>
              </a:extLst>
            </p:cNvPr>
            <p:cNvGrpSpPr/>
            <p:nvPr/>
          </p:nvGrpSpPr>
          <p:grpSpPr>
            <a:xfrm>
              <a:off x="1408477" y="4066546"/>
              <a:ext cx="4756350" cy="1814234"/>
              <a:chOff x="1716729" y="4258942"/>
              <a:chExt cx="4139845" cy="1477991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9BC4F93-9801-CC88-F6AF-5F4F6509643F}"/>
                  </a:ext>
                </a:extLst>
              </p:cNvPr>
              <p:cNvGrpSpPr/>
              <p:nvPr/>
            </p:nvGrpSpPr>
            <p:grpSpPr>
              <a:xfrm>
                <a:off x="1716729" y="4258942"/>
                <a:ext cx="4139845" cy="1477991"/>
                <a:chOff x="1349257" y="3868885"/>
                <a:chExt cx="4139845" cy="1477991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47AA810A-3FF1-DA83-A896-023AF8F1B3DE}"/>
                    </a:ext>
                  </a:extLst>
                </p:cNvPr>
                <p:cNvGrpSpPr/>
                <p:nvPr/>
              </p:nvGrpSpPr>
              <p:grpSpPr>
                <a:xfrm>
                  <a:off x="1349257" y="3868885"/>
                  <a:ext cx="4139845" cy="1477991"/>
                  <a:chOff x="7151642" y="4538024"/>
                  <a:chExt cx="3497947" cy="1248822"/>
                </a:xfrm>
              </p:grpSpPr>
              <p:grpSp>
                <p:nvGrpSpPr>
                  <p:cNvPr id="20" name="Group 19">
                    <a:extLst>
                      <a:ext uri="{FF2B5EF4-FFF2-40B4-BE49-F238E27FC236}">
                        <a16:creationId xmlns:a16="http://schemas.microsoft.com/office/drawing/2014/main" id="{44E63D9D-2076-F200-93A2-BE07B185CDF3}"/>
                      </a:ext>
                    </a:extLst>
                  </p:cNvPr>
                  <p:cNvGrpSpPr/>
                  <p:nvPr/>
                </p:nvGrpSpPr>
                <p:grpSpPr>
                  <a:xfrm>
                    <a:off x="7151642" y="4538024"/>
                    <a:ext cx="3497947" cy="1248822"/>
                    <a:chOff x="7199267" y="3906623"/>
                    <a:chExt cx="3497947" cy="1248822"/>
                  </a:xfrm>
                </p:grpSpPr>
                <p:cxnSp>
                  <p:nvCxnSpPr>
                    <p:cNvPr id="22" name="Straight Connector 21">
                      <a:extLst>
                        <a:ext uri="{FF2B5EF4-FFF2-40B4-BE49-F238E27FC236}">
                          <a16:creationId xmlns:a16="http://schemas.microsoft.com/office/drawing/2014/main" id="{A4DE431A-7E8C-8D6C-F1D1-BCAE590CD1D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827724" y="4607672"/>
                      <a:ext cx="2236549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" name="Straight Connector 22">
                      <a:extLst>
                        <a:ext uri="{FF2B5EF4-FFF2-40B4-BE49-F238E27FC236}">
                          <a16:creationId xmlns:a16="http://schemas.microsoft.com/office/drawing/2014/main" id="{8C18A9B6-E8DE-7E61-9515-6A904F974348}"/>
                        </a:ext>
                      </a:extLst>
                    </p:cNvPr>
                    <p:cNvCxnSpPr>
                      <a:cxnSpLocks/>
                      <a:endCxn id="19" idx="3"/>
                    </p:cNvCxnSpPr>
                    <p:nvPr/>
                  </p:nvCxnSpPr>
                  <p:spPr>
                    <a:xfrm flipV="1">
                      <a:off x="8975930" y="4094849"/>
                      <a:ext cx="36526" cy="950773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4" name="Flowchart: Manual Operation 23">
                      <a:extLst>
                        <a:ext uri="{FF2B5EF4-FFF2-40B4-BE49-F238E27FC236}">
                          <a16:creationId xmlns:a16="http://schemas.microsoft.com/office/drawing/2014/main" id="{43549B72-52A2-AFFA-4773-7FFE173103C6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7070679" y="4093408"/>
                      <a:ext cx="1190625" cy="933450"/>
                    </a:xfrm>
                    <a:prstGeom prst="flowChartManualOperation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5" name="Flowchart: Manual Operation 24">
                      <a:extLst>
                        <a:ext uri="{FF2B5EF4-FFF2-40B4-BE49-F238E27FC236}">
                          <a16:creationId xmlns:a16="http://schemas.microsoft.com/office/drawing/2014/main" id="{98C1F0BD-DF28-BA52-D43F-C7B7F72FE02F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9547673" y="4035211"/>
                      <a:ext cx="1190625" cy="933450"/>
                    </a:xfrm>
                    <a:prstGeom prst="flowChartManualOperation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6" name="Rectangle 25">
                      <a:extLst>
                        <a:ext uri="{FF2B5EF4-FFF2-40B4-BE49-F238E27FC236}">
                          <a16:creationId xmlns:a16="http://schemas.microsoft.com/office/drawing/2014/main" id="{E9611869-C522-5130-AAF1-15FE7538FE11}"/>
                        </a:ext>
                      </a:extLst>
                    </p:cNvPr>
                    <p:cNvSpPr/>
                    <p:nvPr/>
                  </p:nvSpPr>
                  <p:spPr>
                    <a:xfrm rot="12994445">
                      <a:off x="8900438" y="4363487"/>
                      <a:ext cx="150984" cy="456520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7" name="TextBox 26">
                      <a:extLst>
                        <a:ext uri="{FF2B5EF4-FFF2-40B4-BE49-F238E27FC236}">
                          <a16:creationId xmlns:a16="http://schemas.microsoft.com/office/drawing/2014/main" id="{5078FD81-E5EF-95CE-DF2E-31D6E8638E5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687001" y="4307841"/>
                      <a:ext cx="1010213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GB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Detector 1</a:t>
                      </a:r>
                    </a:p>
                    <a:p>
                      <a:r>
                        <a:rPr lang="en-GB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North</a:t>
                      </a:r>
                    </a:p>
                  </p:txBody>
                </p:sp>
                <p:sp>
                  <p:nvSpPr>
                    <p:cNvPr id="28" name="TextBox 27">
                      <a:extLst>
                        <a:ext uri="{FF2B5EF4-FFF2-40B4-BE49-F238E27FC236}">
                          <a16:creationId xmlns:a16="http://schemas.microsoft.com/office/drawing/2014/main" id="{3CAA3E8F-11D1-E93A-476F-BFB163960FB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99956" y="4310853"/>
                      <a:ext cx="1010213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GB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Detector 2</a:t>
                      </a:r>
                    </a:p>
                    <a:p>
                      <a:r>
                        <a:rPr lang="en-GB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</a:t>
                      </a:r>
                    </a:p>
                  </p:txBody>
                </p:sp>
              </p:grpSp>
              <p:cxnSp>
                <p:nvCxnSpPr>
                  <p:cNvPr id="21" name="Straight Connector 20">
                    <a:extLst>
                      <a:ext uri="{FF2B5EF4-FFF2-40B4-BE49-F238E27FC236}">
                        <a16:creationId xmlns:a16="http://schemas.microsoft.com/office/drawing/2014/main" id="{F508D3BC-DF9F-6610-4BB9-EAEEE1DA337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8369358" y="4671112"/>
                    <a:ext cx="478698" cy="393599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8" name="Arc 17">
                  <a:extLst>
                    <a:ext uri="{FF2B5EF4-FFF2-40B4-BE49-F238E27FC236}">
                      <a16:creationId xmlns:a16="http://schemas.microsoft.com/office/drawing/2014/main" id="{EB8DDC56-8E04-5D08-AA01-CAE595F51768}"/>
                    </a:ext>
                  </a:extLst>
                </p:cNvPr>
                <p:cNvSpPr/>
                <p:nvPr/>
              </p:nvSpPr>
              <p:spPr>
                <a:xfrm rot="16989746">
                  <a:off x="3179919" y="4170357"/>
                  <a:ext cx="435911" cy="453369"/>
                </a:xfrm>
                <a:prstGeom prst="arc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E853DC9-4282-33FE-4073-8B4DA3C52944}"/>
                    </a:ext>
                  </a:extLst>
                </p:cNvPr>
                <p:cNvSpPr txBox="1"/>
                <p:nvPr/>
              </p:nvSpPr>
              <p:spPr>
                <a:xfrm>
                  <a:off x="3039606" y="3937764"/>
                  <a:ext cx="45557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45°</a:t>
                  </a:r>
                </a:p>
              </p:txBody>
            </p:sp>
          </p:grp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792521C-58A2-9D33-204E-36BD7269576E}"/>
                  </a:ext>
                </a:extLst>
              </p:cNvPr>
              <p:cNvSpPr/>
              <p:nvPr/>
            </p:nvSpPr>
            <p:spPr>
              <a:xfrm rot="18362674">
                <a:off x="3790889" y="5052801"/>
                <a:ext cx="55871" cy="6198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7064774-6BE8-1F38-4661-AE5695866EFA}"/>
                </a:ext>
              </a:extLst>
            </p:cNvPr>
            <p:cNvCxnSpPr>
              <a:cxnSpLocks/>
            </p:cNvCxnSpPr>
            <p:nvPr/>
          </p:nvCxnSpPr>
          <p:spPr>
            <a:xfrm>
              <a:off x="4154128" y="4692312"/>
              <a:ext cx="0" cy="689673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A6D9919-63DC-08DE-A4DA-7716FB4CE65F}"/>
                </a:ext>
              </a:extLst>
            </p:cNvPr>
            <p:cNvCxnSpPr>
              <a:cxnSpLocks/>
            </p:cNvCxnSpPr>
            <p:nvPr/>
          </p:nvCxnSpPr>
          <p:spPr>
            <a:xfrm>
              <a:off x="3476306" y="4710600"/>
              <a:ext cx="0" cy="689673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FCA4199-DB40-79FB-6235-0BBAA59D7330}"/>
              </a:ext>
            </a:extLst>
          </p:cNvPr>
          <p:cNvCxnSpPr>
            <a:cxnSpLocks/>
          </p:cNvCxnSpPr>
          <p:nvPr/>
        </p:nvCxnSpPr>
        <p:spPr>
          <a:xfrm>
            <a:off x="9461720" y="4940583"/>
            <a:ext cx="243539" cy="68323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1BCC1CB-83F9-B67C-4DC4-B41017B0B855}"/>
              </a:ext>
            </a:extLst>
          </p:cNvPr>
          <p:cNvCxnSpPr>
            <a:cxnSpLocks/>
          </p:cNvCxnSpPr>
          <p:nvPr/>
        </p:nvCxnSpPr>
        <p:spPr>
          <a:xfrm flipH="1">
            <a:off x="9975932" y="4940583"/>
            <a:ext cx="133324" cy="68323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E62814C-93D9-637B-491C-CC819F838071}"/>
              </a:ext>
            </a:extLst>
          </p:cNvPr>
          <p:cNvCxnSpPr>
            <a:cxnSpLocks/>
          </p:cNvCxnSpPr>
          <p:nvPr/>
        </p:nvCxnSpPr>
        <p:spPr>
          <a:xfrm>
            <a:off x="9850677" y="3439192"/>
            <a:ext cx="0" cy="4241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4397971-4653-D5A2-02A6-B2BF9356AF48}"/>
              </a:ext>
            </a:extLst>
          </p:cNvPr>
          <p:cNvSpPr txBox="1"/>
          <p:nvPr/>
        </p:nvSpPr>
        <p:spPr>
          <a:xfrm>
            <a:off x="9375637" y="5734737"/>
            <a:ext cx="1064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Tin sheets</a:t>
            </a:r>
          </a:p>
        </p:txBody>
      </p:sp>
    </p:spTree>
    <p:extLst>
      <p:ext uri="{BB962C8B-B14F-4D97-AF65-F5344CB8AC3E}">
        <p14:creationId xmlns:p14="http://schemas.microsoft.com/office/powerpoint/2010/main" val="2884874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1584</Words>
  <Application>Microsoft Office PowerPoint</Application>
  <PresentationFormat>Widescreen</PresentationFormat>
  <Paragraphs>284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Aptos</vt:lpstr>
      <vt:lpstr>Aptos Display</vt:lpstr>
      <vt:lpstr>Arial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Comyn</dc:creator>
  <cp:lastModifiedBy>Alex Comyn</cp:lastModifiedBy>
  <cp:revision>2</cp:revision>
  <dcterms:created xsi:type="dcterms:W3CDTF">2024-09-08T16:51:02Z</dcterms:created>
  <dcterms:modified xsi:type="dcterms:W3CDTF">2024-09-17T06:33:40Z</dcterms:modified>
</cp:coreProperties>
</file>