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1" r:id="rId2"/>
    <p:sldMasterId id="2147483673" r:id="rId3"/>
    <p:sldMasterId id="2147483687" r:id="rId4"/>
    <p:sldMasterId id="2147483696" r:id="rId5"/>
    <p:sldMasterId id="2147483708" r:id="rId6"/>
    <p:sldMasterId id="2147483710" r:id="rId7"/>
    <p:sldMasterId id="2147483725" r:id="rId8"/>
  </p:sldMasterIdLst>
  <p:notesMasterIdLst>
    <p:notesMasterId r:id="rId35"/>
  </p:notesMasterIdLst>
  <p:sldIdLst>
    <p:sldId id="289" r:id="rId9"/>
    <p:sldId id="290" r:id="rId10"/>
    <p:sldId id="259" r:id="rId11"/>
    <p:sldId id="3095" r:id="rId12"/>
    <p:sldId id="3089" r:id="rId13"/>
    <p:sldId id="3090" r:id="rId14"/>
    <p:sldId id="3113" r:id="rId15"/>
    <p:sldId id="3115" r:id="rId16"/>
    <p:sldId id="3114" r:id="rId17"/>
    <p:sldId id="3084" r:id="rId18"/>
    <p:sldId id="3119" r:id="rId19"/>
    <p:sldId id="3104" r:id="rId20"/>
    <p:sldId id="3093" r:id="rId21"/>
    <p:sldId id="3117" r:id="rId22"/>
    <p:sldId id="3118" r:id="rId23"/>
    <p:sldId id="3120" r:id="rId24"/>
    <p:sldId id="3111" r:id="rId25"/>
    <p:sldId id="3123" r:id="rId26"/>
    <p:sldId id="3108" r:id="rId27"/>
    <p:sldId id="3092" r:id="rId28"/>
    <p:sldId id="313" r:id="rId29"/>
    <p:sldId id="3121" r:id="rId30"/>
    <p:sldId id="3096" r:id="rId31"/>
    <p:sldId id="3122" r:id="rId32"/>
    <p:sldId id="262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92D05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3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EBB8A-4F84-4A68-B90D-1A422932F1E8}" type="datetimeFigureOut">
              <a:rPr lang="en-GB" smtClean="0"/>
              <a:t>18/09/2024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7B3E4-98A0-412C-99F2-8B7329CFDB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69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65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64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34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97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21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01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92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69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31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996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035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285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32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03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285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76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41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507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51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67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964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98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96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392BA-D8EC-9D4B-0AA1-69CB6051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001088-2808-7E1E-B08D-B61ED5BA3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96" t="62321" r="121"/>
          <a:stretch/>
        </p:blipFill>
        <p:spPr>
          <a:xfrm rot="5400000">
            <a:off x="7966078" y="1635124"/>
            <a:ext cx="5861043" cy="2590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084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4"/>
            <a:ext cx="49530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E95479-118E-DBCE-93E7-E339ECCCE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67400" y="-2"/>
            <a:ext cx="6324600" cy="109161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E2FDCEF-C9D2-66D0-BD32-C46658AA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865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F332DC3-2DBB-EEFF-F22D-63436AAAC87C}"/>
              </a:ext>
            </a:extLst>
          </p:cNvPr>
          <p:cNvSpPr/>
          <p:nvPr userDrawn="1"/>
        </p:nvSpPr>
        <p:spPr>
          <a:xfrm flipH="1" flipV="1">
            <a:off x="9601200" y="-9"/>
            <a:ext cx="2590800" cy="3429008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13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AA976A4-21D0-25CB-0A95-7E3C426C5B7A}"/>
              </a:ext>
            </a:extLst>
          </p:cNvPr>
          <p:cNvSpPr/>
          <p:nvPr userDrawn="1"/>
        </p:nvSpPr>
        <p:spPr>
          <a:xfrm rot="5400000" flipV="1">
            <a:off x="8325644" y="1789904"/>
            <a:ext cx="5656270" cy="2076451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29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82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392BA-D8EC-9D4B-0AA1-69CB6051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001088-2808-7E1E-B08D-B61ED5BA3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96" t="62321" r="121"/>
          <a:stretch/>
        </p:blipFill>
        <p:spPr>
          <a:xfrm rot="5400000">
            <a:off x="7966078" y="1635124"/>
            <a:ext cx="5861043" cy="2590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72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DB6F-2922-4FC6-8485-44DC7E924C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406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21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73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5587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434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403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03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164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5D9C-4517-B44A-4445-529C31FD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745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3571"/>
            <a:ext cx="5157787" cy="2583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45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3571"/>
            <a:ext cx="5183188" cy="2583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595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154A-EF13-B277-891F-6660B3E5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231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8121A5-C1A5-6F26-61FF-325C49EA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41043C-A282-EF50-A645-BCC8C2AA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5BE11-5A49-5EDA-A6B6-475026E3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173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41D8-3ACE-8E96-8429-F4A584CA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47222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220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876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4842-827F-2F87-6069-C78C49E4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4696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7A304-883A-07D0-002C-E50C544FD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958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54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4"/>
            <a:ext cx="49530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E95479-118E-DBCE-93E7-E339ECCCE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67400" y="-2"/>
            <a:ext cx="6324600" cy="109161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E2FDCEF-C9D2-66D0-BD32-C46658AA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555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3C4-5710-038F-388A-3F5C9C8E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73CB0-95F2-D5D0-1F36-A5C150CB2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B24-584D-9019-3E04-085954D4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7DC35-3ACC-F872-678D-E003FFF5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3F0F-F4EB-3A3D-7AF2-094F3A6F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775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C0CBA-F9AC-3DB0-512A-B1998355B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7804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330A2-789E-DBAC-085E-5F8C5FAA6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7804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BD012-F4FD-555E-45DD-43A415E9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DE9C-B403-C556-B566-873B4692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AEDC1-F09E-B227-21B1-DEAF555C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204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55523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065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460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27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200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028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600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50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F332DC3-2DBB-EEFF-F22D-63436AAAC87C}"/>
              </a:ext>
            </a:extLst>
          </p:cNvPr>
          <p:cNvSpPr/>
          <p:nvPr userDrawn="1"/>
        </p:nvSpPr>
        <p:spPr>
          <a:xfrm flipH="1" flipV="1">
            <a:off x="9601200" y="-9"/>
            <a:ext cx="2590800" cy="3429008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13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AA976A4-21D0-25CB-0A95-7E3C426C5B7A}"/>
              </a:ext>
            </a:extLst>
          </p:cNvPr>
          <p:cNvSpPr/>
          <p:nvPr userDrawn="1"/>
        </p:nvSpPr>
        <p:spPr>
          <a:xfrm rot="5400000" flipV="1">
            <a:off x="8325644" y="1789904"/>
            <a:ext cx="5656270" cy="2076451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349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184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18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824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330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242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220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080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49920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10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DB6F-2922-4FC6-8485-44DC7E924C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72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094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7086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71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09AF-5A2E-4F1B-9279-60EE4D026F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4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1" y="88843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7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72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7086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FA358-6E5F-6601-4082-BDC38A8D7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3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DF4FA-C0AF-B820-DFA1-4D5A16AFC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34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65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9D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D08151-6D18-25FB-A802-E745648762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10686-6AB8-DE04-DA39-C6BB5918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27FDF-0155-797D-5DDB-D0BCCCF4B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3527425"/>
            <a:ext cx="10515600" cy="184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B949-7781-D140-B320-343A7E58D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5D514-3320-49A5-8DEC-F5E08F4BC64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55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89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1.png"/><Relationship Id="rId4" Type="http://schemas.openxmlformats.org/officeDocument/2006/relationships/image" Target="../media/image70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2557461"/>
            <a:ext cx="6419273" cy="1138240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9D1B"/>
                </a:solidFill>
                <a:ea typeface="+mn-ea"/>
              </a:rPr>
              <a:t>Simulating Radiation Damage in ISIS Targets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919825"/>
            <a:ext cx="5375564" cy="772569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Dan Wilcox</a:t>
            </a:r>
            <a:r>
              <a:rPr lang="en-GB" dirty="0"/>
              <a:t>, High Power Targets Group, Rutherford Appleton Laboratory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813297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9th Annual </a:t>
            </a:r>
            <a:r>
              <a:rPr lang="en-GB" dirty="0" err="1"/>
              <a:t>RaDIATE</a:t>
            </a:r>
            <a:r>
              <a:rPr lang="en-GB" dirty="0"/>
              <a:t> Collaboration Meeting, Granada, Spain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5133522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18</a:t>
            </a:r>
            <a:r>
              <a:rPr lang="en-GB" baseline="30000" dirty="0"/>
              <a:t>th</a:t>
            </a:r>
            <a:r>
              <a:rPr lang="en-GB" dirty="0"/>
              <a:t>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4124065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FFF4-E3BD-4FB0-1C5D-99FDED3F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9086850" cy="574675"/>
          </a:xfrm>
        </p:spPr>
        <p:txBody>
          <a:bodyPr>
            <a:normAutofit/>
          </a:bodyPr>
          <a:lstStyle/>
          <a:p>
            <a:r>
              <a:rPr lang="en-GB" dirty="0"/>
              <a:t>Irradiated Tungsten – Material Property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103B-EE9A-068E-213C-8DFC7DEB6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165225"/>
            <a:ext cx="5118100" cy="4351338"/>
          </a:xfrm>
        </p:spPr>
        <p:txBody>
          <a:bodyPr>
            <a:normAutofit/>
          </a:bodyPr>
          <a:lstStyle/>
          <a:p>
            <a:r>
              <a:rPr lang="en-GB" dirty="0"/>
              <a:t>Ultimate tensile 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560 MPa unirradiated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300 MPa after 1.3 dpa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Saturated at 300MPa up to 27 dpa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C87A4-694B-DC5A-CF3D-76D466D0AF52}"/>
              </a:ext>
            </a:extLst>
          </p:cNvPr>
          <p:cNvSpPr txBox="1"/>
          <p:nvPr/>
        </p:nvSpPr>
        <p:spPr>
          <a:xfrm>
            <a:off x="2374900" y="5936987"/>
            <a:ext cx="8953500" cy="8079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0000"/>
                </a:solidFill>
              </a:rPr>
              <a:t>References</a:t>
            </a:r>
            <a:endParaRPr lang="en-GB" sz="900" i="1" dirty="0">
              <a:solidFill>
                <a:srgbClr val="000000"/>
              </a:solidFill>
            </a:endParaRPr>
          </a:p>
          <a:p>
            <a:r>
              <a:rPr lang="en-GB" sz="900" i="1" dirty="0">
                <a:solidFill>
                  <a:srgbClr val="000000"/>
                </a:solidFill>
              </a:rPr>
              <a:t>J. </a:t>
            </a:r>
            <a:r>
              <a:rPr lang="en-GB" sz="900" i="1" dirty="0" err="1">
                <a:solidFill>
                  <a:srgbClr val="000000"/>
                </a:solidFill>
              </a:rPr>
              <a:t>Habainy</a:t>
            </a:r>
            <a:r>
              <a:rPr lang="en-GB" sz="900" i="1" dirty="0">
                <a:solidFill>
                  <a:srgbClr val="000000"/>
                </a:solidFill>
              </a:rPr>
              <a:t> et al., “Thermal diffusivity of tungsten irradiated with protons up to 5.8 dpa,” Journal of Nuclear Materials, vol. 509, pp. 152-157, 2018. </a:t>
            </a:r>
          </a:p>
          <a:p>
            <a:r>
              <a:rPr lang="en-GB" sz="900" i="1" dirty="0">
                <a:solidFill>
                  <a:srgbClr val="000000"/>
                </a:solidFill>
              </a:rPr>
              <a:t>J. </a:t>
            </a:r>
            <a:r>
              <a:rPr lang="en-GB" sz="900" i="1" dirty="0" err="1">
                <a:solidFill>
                  <a:srgbClr val="000000"/>
                </a:solidFill>
              </a:rPr>
              <a:t>Habainy</a:t>
            </a:r>
            <a:r>
              <a:rPr lang="en-GB" sz="900" i="1" dirty="0">
                <a:solidFill>
                  <a:srgbClr val="000000"/>
                </a:solidFill>
              </a:rPr>
              <a:t> et al., “Mechanical properties of tungsten irradiated with high-energy protons and spallation neutrons,” Journal of Nuclear Materials, vol. 514, pp. 189-195, 2019. </a:t>
            </a:r>
          </a:p>
          <a:p>
            <a:r>
              <a:rPr lang="en-GB" sz="900" i="1" dirty="0">
                <a:solidFill>
                  <a:srgbClr val="000000"/>
                </a:solidFill>
              </a:rPr>
              <a:t>Y. Dai, "Recent spallation materials researches performed at PSI", Presentation at HPTW 2023, Monday Nov 6th 2023</a:t>
            </a:r>
          </a:p>
          <a:p>
            <a:r>
              <a:rPr lang="en-GB" sz="900" i="1" dirty="0">
                <a:solidFill>
                  <a:srgbClr val="000000"/>
                </a:solidFill>
              </a:rPr>
              <a:t>Y. Dai, "Thermal diffusivity of tungsten irradiated by protons in spallation environment up to 26.5 dpa", Presentation at HPTW 2023, Thursday Nov 9th 2023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20A5F0-F494-E198-67E0-95204B704B0A}"/>
              </a:ext>
            </a:extLst>
          </p:cNvPr>
          <p:cNvSpPr txBox="1">
            <a:spLocks/>
          </p:cNvSpPr>
          <p:nvPr/>
        </p:nvSpPr>
        <p:spPr>
          <a:xfrm>
            <a:off x="5537200" y="1165225"/>
            <a:ext cx="5118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Thermal conductivity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175 W/(</a:t>
            </a:r>
            <a:r>
              <a:rPr lang="en-GB" dirty="0" err="1"/>
              <a:t>m.K</a:t>
            </a:r>
            <a:r>
              <a:rPr lang="en-GB" dirty="0"/>
              <a:t>) unirradiated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88 W/(</a:t>
            </a:r>
            <a:r>
              <a:rPr lang="en-GB" dirty="0" err="1"/>
              <a:t>m.K</a:t>
            </a:r>
            <a:r>
              <a:rPr lang="en-GB" dirty="0"/>
              <a:t>) after ~2 dpa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Saturated at 88 W/(</a:t>
            </a:r>
            <a:r>
              <a:rPr lang="en-GB" dirty="0" err="1"/>
              <a:t>m.K</a:t>
            </a:r>
            <a:r>
              <a:rPr lang="en-GB" dirty="0"/>
              <a:t>) up to 27 dpa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31C4C-671E-B4DF-A2F5-0A5BA9ED5B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8C3A4-9CA8-A99C-B73D-BED533D63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518"/>
          <a:stretch/>
        </p:blipFill>
        <p:spPr>
          <a:xfrm>
            <a:off x="6096000" y="2819400"/>
            <a:ext cx="3402569" cy="3094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02901-1750-4AF0-F738-CE7E9565D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6" y="2635660"/>
            <a:ext cx="4598564" cy="31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4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A95FA-4CB8-693B-70A3-1016638F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data on thermal conductivity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Limited and inconsistent data on tensile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F9C67-D14A-2D1B-E8F5-49CD7C6AC0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F51D1C-F8F6-F2AE-B16A-07BBE1A3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9086850" cy="574675"/>
          </a:xfrm>
        </p:spPr>
        <p:txBody>
          <a:bodyPr>
            <a:normAutofit/>
          </a:bodyPr>
          <a:lstStyle/>
          <a:p>
            <a:r>
              <a:rPr lang="en-GB" dirty="0"/>
              <a:t>Irradiated Tantalum – Material Property Changes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9A26DC3-327D-B3A8-EB7A-BB969B0CC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84" y="1799571"/>
            <a:ext cx="5288104" cy="27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CAAF8EF-A45D-70CF-36ED-F1DF990F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89782"/>
            <a:ext cx="2590800" cy="205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099643-F9EE-7B0B-20B2-C181471D9D97}"/>
              </a:ext>
            </a:extLst>
          </p:cNvPr>
          <p:cNvSpPr txBox="1"/>
          <p:nvPr/>
        </p:nvSpPr>
        <p:spPr>
          <a:xfrm>
            <a:off x="6994764" y="1210033"/>
            <a:ext cx="31335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ISIS target cut up at FZ-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Juelich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remained ductile at 11 dpa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76E774-0C2F-9449-A524-6F2A75475547}"/>
              </a:ext>
            </a:extLst>
          </p:cNvPr>
          <p:cNvGrpSpPr/>
          <p:nvPr/>
        </p:nvGrpSpPr>
        <p:grpSpPr>
          <a:xfrm>
            <a:off x="384949" y="2319938"/>
            <a:ext cx="5774368" cy="3626589"/>
            <a:chOff x="403999" y="2091338"/>
            <a:chExt cx="5774368" cy="362658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E37F796-B6F6-097E-F7C0-F6BBE093CB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11"/>
            <a:stretch/>
          </p:blipFill>
          <p:spPr bwMode="auto">
            <a:xfrm>
              <a:off x="403999" y="2471037"/>
              <a:ext cx="3326868" cy="32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BD790E-A08C-158E-7019-73596D247FEA}"/>
                </a:ext>
              </a:extLst>
            </p:cNvPr>
            <p:cNvSpPr txBox="1"/>
            <p:nvPr/>
          </p:nvSpPr>
          <p:spPr>
            <a:xfrm>
              <a:off x="640796" y="2091338"/>
              <a:ext cx="41693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STIP-II specimens were brittle by 7.3 dpa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5A5482-4F73-F385-C0B0-0638E7894E39}"/>
                </a:ext>
              </a:extLst>
            </p:cNvPr>
            <p:cNvSpPr txBox="1"/>
            <p:nvPr/>
          </p:nvSpPr>
          <p:spPr>
            <a:xfrm>
              <a:off x="3813234" y="2584703"/>
              <a:ext cx="23651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STIP-II tantalum specimens may have been contaminated by extra hydrogen released by other specimens in the same container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1A4056-0B33-93A8-DE1B-DFBE6E220AE8}"/>
                </a:ext>
              </a:extLst>
            </p:cNvPr>
            <p:cNvSpPr txBox="1"/>
            <p:nvPr/>
          </p:nvSpPr>
          <p:spPr>
            <a:xfrm>
              <a:off x="3863489" y="3948730"/>
              <a:ext cx="1993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UTS after 10.8 DPA is no worse than unirradiated UTS in either case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3B5A8B-19C9-6053-18A0-DEF0DBF81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800" y="4191000"/>
              <a:ext cx="1222434" cy="12933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19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C6A1-7028-6834-C431-8461E8C6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8504076" cy="574675"/>
          </a:xfrm>
        </p:spPr>
        <p:txBody>
          <a:bodyPr>
            <a:normAutofit/>
          </a:bodyPr>
          <a:lstStyle/>
          <a:p>
            <a:r>
              <a:rPr lang="en-GB" dirty="0"/>
              <a:t>ISIS Target Results – Steady State Temperature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9F087-110C-6045-D7E6-939E1C2AF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Monolithic TS2 target is much more severely affected by loss of thermal conductivity than TS1 plate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8D28F-7B2A-A57F-45CB-09E61FAD1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12</a:t>
            </a:fld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AC94CF-8398-7A6A-C206-B9868994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138482"/>
            <a:ext cx="1584174" cy="30054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51FB93-830A-456B-F607-980F43EF1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41" y="2942633"/>
            <a:ext cx="7578634" cy="31142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E984B-0F4D-8D0C-1FD2-372B3BBD99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6407" y="1572483"/>
            <a:ext cx="7590659" cy="35714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C58EC5-E9B0-63AA-84E7-4D762E844C7E}"/>
              </a:ext>
            </a:extLst>
          </p:cNvPr>
          <p:cNvSpPr txBox="1"/>
          <p:nvPr/>
        </p:nvSpPr>
        <p:spPr>
          <a:xfrm>
            <a:off x="2019500" y="2323700"/>
            <a:ext cx="249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Unirradiated Peak</a:t>
            </a:r>
          </a:p>
          <a:p>
            <a:pPr algn="ctr"/>
            <a:r>
              <a:rPr lang="en-GB" dirty="0">
                <a:solidFill>
                  <a:srgbClr val="000000"/>
                </a:solidFill>
              </a:rPr>
              <a:t>Temperature 249°C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F8F44-A0BA-7C02-C87C-B23024DE3E16}"/>
              </a:ext>
            </a:extLst>
          </p:cNvPr>
          <p:cNvSpPr txBox="1"/>
          <p:nvPr/>
        </p:nvSpPr>
        <p:spPr>
          <a:xfrm>
            <a:off x="8277226" y="5143972"/>
            <a:ext cx="217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Irradiated Peak Temperature 377°C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1824D-506C-E5B0-CBDA-9C18434F4BEA}"/>
              </a:ext>
            </a:extLst>
          </p:cNvPr>
          <p:cNvSpPr txBox="1"/>
          <p:nvPr/>
        </p:nvSpPr>
        <p:spPr>
          <a:xfrm>
            <a:off x="9282223" y="1257565"/>
            <a:ext cx="2643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TS1 Target:</a:t>
            </a:r>
          </a:p>
          <a:p>
            <a:r>
              <a:rPr lang="en-GB" dirty="0"/>
              <a:t>Unirradiated: 185</a:t>
            </a:r>
            <a:r>
              <a:rPr lang="en-GB" dirty="0">
                <a:solidFill>
                  <a:srgbClr val="000000"/>
                </a:solidFill>
              </a:rPr>
              <a:t>°C</a:t>
            </a:r>
            <a:endParaRPr lang="en-GB" dirty="0"/>
          </a:p>
          <a:p>
            <a:r>
              <a:rPr lang="en-GB" dirty="0"/>
              <a:t>Irradiated: 222</a:t>
            </a:r>
            <a:r>
              <a:rPr lang="en-GB" dirty="0">
                <a:solidFill>
                  <a:srgbClr val="000000"/>
                </a:solidFill>
              </a:rPr>
              <a:t>°C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93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A7BD92F-1F89-EA15-A2AF-281A589280AC}"/>
              </a:ext>
            </a:extLst>
          </p:cNvPr>
          <p:cNvSpPr/>
          <p:nvPr/>
        </p:nvSpPr>
        <p:spPr>
          <a:xfrm>
            <a:off x="1266738" y="6096000"/>
            <a:ext cx="5877012" cy="625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BE1FA-6411-4BBA-7D56-62B2F773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9372601" cy="574675"/>
          </a:xfrm>
        </p:spPr>
        <p:txBody>
          <a:bodyPr>
            <a:normAutofit/>
          </a:bodyPr>
          <a:lstStyle/>
          <a:p>
            <a:r>
              <a:rPr lang="en-GB" dirty="0"/>
              <a:t>ISIS Target Results – Von Mises Stress in Tungsten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3AA38B-E5D3-2BAD-6AAC-F577611F4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50" y="1107595"/>
            <a:ext cx="11201400" cy="461666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Unirradiated material properties      		                        Fully irradiated (2+ dpa) material properties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9AC6F-5FD3-CA59-ADB6-4B1B7C18B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894" y="4098955"/>
            <a:ext cx="4999350" cy="255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D9F56-8CFA-1EB6-171D-713CD4B13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962" y="4098956"/>
            <a:ext cx="4864688" cy="2466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20202-6C90-9614-2528-5D1C8AF2511B}"/>
              </a:ext>
            </a:extLst>
          </p:cNvPr>
          <p:cNvSpPr txBox="1"/>
          <p:nvPr/>
        </p:nvSpPr>
        <p:spPr>
          <a:xfrm>
            <a:off x="325423" y="5221797"/>
            <a:ext cx="141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BA620-BFBF-9BD6-B9A1-390585EDF6E9}"/>
              </a:ext>
            </a:extLst>
          </p:cNvPr>
          <p:cNvSpPr txBox="1"/>
          <p:nvPr/>
        </p:nvSpPr>
        <p:spPr>
          <a:xfrm>
            <a:off x="5295901" y="5866511"/>
            <a:ext cx="944774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</a:rPr>
              <a:t>Pass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77D17-6E19-4D6E-C02E-DDFFF0FF6985}"/>
              </a:ext>
            </a:extLst>
          </p:cNvPr>
          <p:cNvSpPr txBox="1"/>
          <p:nvPr/>
        </p:nvSpPr>
        <p:spPr>
          <a:xfrm>
            <a:off x="10774874" y="5903267"/>
            <a:ext cx="88425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Fail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781C6-2652-81BB-876A-BCB4569EA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13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37DCB-0955-8C84-5837-A57D1F5AF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388" y="1623797"/>
            <a:ext cx="5174554" cy="2333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F203B6-4E39-E5A5-31CD-96F08614E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999" y="1612740"/>
            <a:ext cx="5081902" cy="2210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CB293F-B143-AD42-5B9D-7CB3337F9601}"/>
              </a:ext>
            </a:extLst>
          </p:cNvPr>
          <p:cNvSpPr txBox="1"/>
          <p:nvPr/>
        </p:nvSpPr>
        <p:spPr>
          <a:xfrm>
            <a:off x="325423" y="2402397"/>
            <a:ext cx="141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TS1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E3221B-03D7-EBFD-14F3-9FF1E02EC7EE}"/>
              </a:ext>
            </a:extLst>
          </p:cNvPr>
          <p:cNvSpPr txBox="1"/>
          <p:nvPr/>
        </p:nvSpPr>
        <p:spPr>
          <a:xfrm>
            <a:off x="5200650" y="3083867"/>
            <a:ext cx="944775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</a:rPr>
              <a:t>Pass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9010F-C4CD-FFD2-978D-987F3373CB9B}"/>
              </a:ext>
            </a:extLst>
          </p:cNvPr>
          <p:cNvSpPr txBox="1"/>
          <p:nvPr/>
        </p:nvSpPr>
        <p:spPr>
          <a:xfrm>
            <a:off x="10791825" y="3007667"/>
            <a:ext cx="944775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4278567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6D0113-251C-11C9-2349-56F249C5CE53}"/>
              </a:ext>
            </a:extLst>
          </p:cNvPr>
          <p:cNvSpPr/>
          <p:nvPr/>
        </p:nvSpPr>
        <p:spPr>
          <a:xfrm>
            <a:off x="4292600" y="6096000"/>
            <a:ext cx="2851150" cy="625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3CC78-A2BC-2AFE-197D-1B64E566E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7BAD7-47B8-4FA5-099F-94CF98AD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ISIS Target Results – Stress Waves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DACBBC2-BCE6-9BAA-029C-313DB25A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8453099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Effect of thermal conductivity loss is much worse for TS2 monolith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TS2 exceeds the irradiated tungsten UTS, TS1 does not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0DEC0F-9B90-5154-DA79-844D34BCAB4D}"/>
              </a:ext>
            </a:extLst>
          </p:cNvPr>
          <p:cNvGrpSpPr/>
          <p:nvPr/>
        </p:nvGrpSpPr>
        <p:grpSpPr>
          <a:xfrm>
            <a:off x="5650069" y="1660955"/>
            <a:ext cx="6330143" cy="5197045"/>
            <a:chOff x="5831758" y="1489454"/>
            <a:chExt cx="6330143" cy="51970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1B9292-107C-4BD5-304B-1694979B7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83020" y="1489454"/>
              <a:ext cx="2478881" cy="27360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05DF5F-F81B-AEF1-8CB1-8FCA749A5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80"/>
            <a:stretch/>
          </p:blipFill>
          <p:spPr>
            <a:xfrm>
              <a:off x="5831758" y="4550518"/>
              <a:ext cx="6319361" cy="21359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6DED35-2B8C-BAC1-304F-E0824C8414D1}"/>
                </a:ext>
              </a:extLst>
            </p:cNvPr>
            <p:cNvSpPr txBox="1"/>
            <p:nvPr/>
          </p:nvSpPr>
          <p:spPr>
            <a:xfrm>
              <a:off x="8265481" y="4297760"/>
              <a:ext cx="2393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4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srgbClr val="000000"/>
                  </a:solidFill>
                </a:rPr>
                <a:t>s, </a:t>
              </a:r>
              <a:r>
                <a:rPr lang="en-US" b="1" dirty="0">
                  <a:solidFill>
                    <a:srgbClr val="FF0000"/>
                  </a:solidFill>
                </a:rPr>
                <a:t>412MPa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F523A7-2A84-27DE-2213-C4D93BF4A444}"/>
                </a:ext>
              </a:extLst>
            </p:cNvPr>
            <p:cNvSpPr txBox="1"/>
            <p:nvPr/>
          </p:nvSpPr>
          <p:spPr>
            <a:xfrm>
              <a:off x="9502505" y="3595575"/>
              <a:ext cx="2058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15.3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srgbClr val="000000"/>
                  </a:solidFill>
                </a:rPr>
                <a:t>s, </a:t>
              </a:r>
              <a:r>
                <a:rPr lang="en-US" b="1" dirty="0">
                  <a:solidFill>
                    <a:srgbClr val="00B050"/>
                  </a:solidFill>
                </a:rPr>
                <a:t>54MPa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FFD7D7-7071-8837-6AFC-4AEDC5F92AB4}"/>
              </a:ext>
            </a:extLst>
          </p:cNvPr>
          <p:cNvSpPr txBox="1"/>
          <p:nvPr/>
        </p:nvSpPr>
        <p:spPr>
          <a:xfrm>
            <a:off x="6307319" y="3308358"/>
            <a:ext cx="259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Peak Dose Estimates:</a:t>
            </a:r>
          </a:p>
          <a:p>
            <a:r>
              <a:rPr lang="en-GB" b="1" dirty="0"/>
              <a:t>~6dpa/</a:t>
            </a:r>
            <a:r>
              <a:rPr lang="en-GB" b="1" dirty="0" err="1"/>
              <a:t>yr</a:t>
            </a:r>
            <a:r>
              <a:rPr lang="en-GB" b="1" dirty="0"/>
              <a:t> on TS1</a:t>
            </a:r>
          </a:p>
          <a:p>
            <a:r>
              <a:rPr lang="en-GB" b="1" dirty="0"/>
              <a:t>~15dpa/</a:t>
            </a:r>
            <a:r>
              <a:rPr lang="en-GB" b="1" dirty="0" err="1"/>
              <a:t>yr</a:t>
            </a:r>
            <a:r>
              <a:rPr lang="en-GB" b="1" dirty="0"/>
              <a:t> on TS2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A8740-2F93-70E2-EC54-D7C3B3C64D13}"/>
              </a:ext>
            </a:extLst>
          </p:cNvPr>
          <p:cNvGrpSpPr/>
          <p:nvPr/>
        </p:nvGrpSpPr>
        <p:grpSpPr>
          <a:xfrm>
            <a:off x="102410" y="2240520"/>
            <a:ext cx="7818846" cy="3881931"/>
            <a:chOff x="95052" y="2919540"/>
            <a:chExt cx="7818846" cy="38819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D6C500-6800-7BCF-9E47-ADBC53910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88"/>
            <a:stretch/>
          </p:blipFill>
          <p:spPr>
            <a:xfrm>
              <a:off x="95052" y="2919540"/>
              <a:ext cx="5486875" cy="3881931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DF672B-6732-8928-1A08-17D477C4504C}"/>
                </a:ext>
              </a:extLst>
            </p:cNvPr>
            <p:cNvCxnSpPr>
              <a:cxnSpLocks/>
            </p:cNvCxnSpPr>
            <p:nvPr/>
          </p:nvCxnSpPr>
          <p:spPr>
            <a:xfrm>
              <a:off x="864393" y="4783931"/>
              <a:ext cx="4450557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EA87D81-6795-B529-FFC8-4680BBA59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3980" y="3782364"/>
              <a:ext cx="841242" cy="9609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5AA1BE-DE4C-2D56-457E-8D3C858B8707}"/>
                </a:ext>
              </a:extLst>
            </p:cNvPr>
            <p:cNvSpPr txBox="1"/>
            <p:nvPr/>
          </p:nvSpPr>
          <p:spPr>
            <a:xfrm>
              <a:off x="5410829" y="3088289"/>
              <a:ext cx="2503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Irradiated Tungsten UTS = 300MPa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40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2715-881B-43C4-CA1D-F1792855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8255000" cy="574675"/>
          </a:xfrm>
        </p:spPr>
        <p:txBody>
          <a:bodyPr>
            <a:normAutofit/>
          </a:bodyPr>
          <a:lstStyle/>
          <a:p>
            <a:r>
              <a:rPr lang="en-GB" dirty="0"/>
              <a:t>Rate of Thermal Conductivity Reduction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7C9FA-7C0D-362B-B467-A13DCC04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Our model is based on neutron-irradiated data below 3.9 DPA and proton-irradiated data above that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148CC-AE2A-464B-513F-8A63081EF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Picture 5" descr="A graph with numbers and points&#10;&#10;Description automatically generated with medium confidence">
            <a:extLst>
              <a:ext uri="{FF2B5EF4-FFF2-40B4-BE49-F238E27FC236}">
                <a16:creationId xmlns:a16="http://schemas.microsoft.com/office/drawing/2014/main" id="{9520FCBF-4056-5FC3-B367-22897A074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0" y="2290856"/>
            <a:ext cx="6203129" cy="3606007"/>
          </a:xfrm>
          <a:prstGeom prst="rect">
            <a:avLst/>
          </a:prstGeom>
          <a:noFill/>
        </p:spPr>
      </p:pic>
      <p:pic>
        <p:nvPicPr>
          <p:cNvPr id="7" name="Picture 6" descr="A graph with red line&#10;&#10;Description automatically generated">
            <a:extLst>
              <a:ext uri="{FF2B5EF4-FFF2-40B4-BE49-F238E27FC236}">
                <a16:creationId xmlns:a16="http://schemas.microsoft.com/office/drawing/2014/main" id="{A37E7208-616D-26DC-0A94-B1F54C405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1" y="3733597"/>
            <a:ext cx="3835400" cy="2696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C1DFA8-AECE-D7EA-3079-94A51101E3C7}"/>
              </a:ext>
            </a:extLst>
          </p:cNvPr>
          <p:cNvSpPr txBox="1"/>
          <p:nvPr/>
        </p:nvSpPr>
        <p:spPr>
          <a:xfrm>
            <a:off x="6832672" y="3387779"/>
            <a:ext cx="3975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ANSYS implementation of available data: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71A9845-EE27-9FD5-BCAF-E9D0A8196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562" y="395442"/>
            <a:ext cx="4014802" cy="2916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69DBAA-F46F-A58A-0ADC-54AAFE1D1747}"/>
              </a:ext>
            </a:extLst>
          </p:cNvPr>
          <p:cNvSpPr txBox="1"/>
          <p:nvPr/>
        </p:nvSpPr>
        <p:spPr>
          <a:xfrm>
            <a:off x="6932649" y="26110"/>
            <a:ext cx="4767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 to neutron and proton data, courtesy of SNS:</a:t>
            </a:r>
          </a:p>
        </p:txBody>
      </p:sp>
    </p:spTree>
    <p:extLst>
      <p:ext uri="{BB962C8B-B14F-4D97-AF65-F5344CB8AC3E}">
        <p14:creationId xmlns:p14="http://schemas.microsoft.com/office/powerpoint/2010/main" val="407109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D4243-20D1-6F9E-76F5-35F46295B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B86FE6-9203-D053-A968-ECBA35BF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Evolution of Damage in TS2 Target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860457-829C-9AC0-522F-DD6B2343B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1284598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Dose assumed proportional to heat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Tungsten thermal conductivity degrades as a function of dose, then saturates above 1.9 DPA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249C23-B80D-739A-F477-60B1F03FE630}"/>
              </a:ext>
            </a:extLst>
          </p:cNvPr>
          <p:cNvGrpSpPr/>
          <p:nvPr/>
        </p:nvGrpSpPr>
        <p:grpSpPr>
          <a:xfrm>
            <a:off x="114300" y="2286916"/>
            <a:ext cx="11910880" cy="1102443"/>
            <a:chOff x="114300" y="2146951"/>
            <a:chExt cx="11910880" cy="11024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C8A972-FF8A-684F-D160-E7870597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2146951"/>
              <a:ext cx="3803618" cy="712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493591-CB64-A918-6615-DB3EEF4E2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2603" y="2146951"/>
              <a:ext cx="3803618" cy="7252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2F455A-B977-F24F-883D-B08E44A8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6625" y="2146951"/>
              <a:ext cx="3821621" cy="7149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964F16-D6FD-CB26-87E4-F41CF63576DD}"/>
                </a:ext>
              </a:extLst>
            </p:cNvPr>
            <p:cNvSpPr txBox="1"/>
            <p:nvPr/>
          </p:nvSpPr>
          <p:spPr>
            <a:xfrm>
              <a:off x="464820" y="2910840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0 DPA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92FA1C-7A03-1EF4-640F-0E339D3546AA}"/>
                </a:ext>
              </a:extLst>
            </p:cNvPr>
            <p:cNvSpPr txBox="1"/>
            <p:nvPr/>
          </p:nvSpPr>
          <p:spPr>
            <a:xfrm>
              <a:off x="4438841" y="2884123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0-1.8 DPA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FAC64C-0850-410B-73CC-7D2B3A7FD255}"/>
                </a:ext>
              </a:extLst>
            </p:cNvPr>
            <p:cNvSpPr txBox="1"/>
            <p:nvPr/>
          </p:nvSpPr>
          <p:spPr>
            <a:xfrm>
              <a:off x="8579796" y="2884123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0-23.7 DPA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5924F0-CA1B-2E51-AD43-60A82CFBE207}"/>
              </a:ext>
            </a:extLst>
          </p:cNvPr>
          <p:cNvGrpSpPr/>
          <p:nvPr/>
        </p:nvGrpSpPr>
        <p:grpSpPr>
          <a:xfrm>
            <a:off x="114300" y="3622104"/>
            <a:ext cx="11738802" cy="1099892"/>
            <a:chOff x="114300" y="3528796"/>
            <a:chExt cx="11738802" cy="10998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1803F4-9A14-43CA-5DEE-F8C105230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00" y="3528796"/>
              <a:ext cx="3808762" cy="7149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F41EE4-C4FF-FAD9-6BF4-E222002D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4290" y="3528796"/>
              <a:ext cx="3808762" cy="7200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3F09A-044A-741F-FBA7-E434193BC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6625" y="3528796"/>
              <a:ext cx="3816477" cy="7149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45AB86-CD8A-FDB2-0700-DA271FB3B918}"/>
                </a:ext>
              </a:extLst>
            </p:cNvPr>
            <p:cNvSpPr txBox="1"/>
            <p:nvPr/>
          </p:nvSpPr>
          <p:spPr>
            <a:xfrm>
              <a:off x="4393218" y="4290134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90-163 W/m-K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357738-55C6-3C28-B7E9-97F04EEB88A2}"/>
                </a:ext>
              </a:extLst>
            </p:cNvPr>
            <p:cNvSpPr txBox="1"/>
            <p:nvPr/>
          </p:nvSpPr>
          <p:spPr>
            <a:xfrm>
              <a:off x="8407718" y="4290134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88-163 W/m-K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CEA52D-549D-5FA5-2511-F10BC4B10823}"/>
                </a:ext>
              </a:extLst>
            </p:cNvPr>
            <p:cNvSpPr txBox="1"/>
            <p:nvPr/>
          </p:nvSpPr>
          <p:spPr>
            <a:xfrm>
              <a:off x="461061" y="4290134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163 W/m-K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E32656-BDD2-1A9A-058B-66972A88DC38}"/>
              </a:ext>
            </a:extLst>
          </p:cNvPr>
          <p:cNvGrpSpPr/>
          <p:nvPr/>
        </p:nvGrpSpPr>
        <p:grpSpPr>
          <a:xfrm>
            <a:off x="114301" y="4900004"/>
            <a:ext cx="11822652" cy="1136061"/>
            <a:chOff x="114301" y="4900004"/>
            <a:chExt cx="11822652" cy="11360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76A9B9-66CC-FA67-E2BF-B87DFDEE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301" y="4900004"/>
              <a:ext cx="3795903" cy="74580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2BBBA9-5EF8-984F-56D1-F4B4F0639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2604" y="4900004"/>
              <a:ext cx="3821621" cy="7715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B4D67C-BF0C-8575-E266-5A70F0EF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07617" y="4900004"/>
              <a:ext cx="3829336" cy="75609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EBAD1B-A798-8CD4-153B-F06DFBDB14C3}"/>
                </a:ext>
              </a:extLst>
            </p:cNvPr>
            <p:cNvSpPr txBox="1"/>
            <p:nvPr/>
          </p:nvSpPr>
          <p:spPr>
            <a:xfrm>
              <a:off x="4438841" y="5697511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35-287 </a:t>
              </a:r>
              <a:r>
                <a:rPr lang="en-GB" sz="1600" b="1" dirty="0">
                  <a:cs typeface="Calibri" panose="020F0502020204030204" pitchFamily="34" charset="0"/>
                </a:rPr>
                <a:t>°</a:t>
              </a:r>
              <a:r>
                <a:rPr lang="en-GB" sz="1600" b="1" dirty="0"/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A3EEF7-E752-4C6A-07C2-DB51E0CEED4A}"/>
                </a:ext>
              </a:extLst>
            </p:cNvPr>
            <p:cNvSpPr txBox="1"/>
            <p:nvPr/>
          </p:nvSpPr>
          <p:spPr>
            <a:xfrm>
              <a:off x="8453341" y="5697511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35-357 </a:t>
              </a:r>
              <a:r>
                <a:rPr lang="en-GB" sz="1600" b="1" dirty="0">
                  <a:cs typeface="Calibri" panose="020F0502020204030204" pitchFamily="34" charset="0"/>
                </a:rPr>
                <a:t>°</a:t>
              </a:r>
              <a:r>
                <a:rPr lang="en-GB" sz="1600" b="1" dirty="0"/>
                <a:t>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87B168-3D9C-D304-6AD3-20123403AAA0}"/>
                </a:ext>
              </a:extLst>
            </p:cNvPr>
            <p:cNvSpPr txBox="1"/>
            <p:nvPr/>
          </p:nvSpPr>
          <p:spPr>
            <a:xfrm>
              <a:off x="506684" y="5697511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35-238 </a:t>
              </a:r>
              <a:r>
                <a:rPr lang="en-GB" sz="1600" b="1" dirty="0">
                  <a:cs typeface="Calibri" panose="020F0502020204030204" pitchFamily="34" charset="0"/>
                </a:rPr>
                <a:t>°</a:t>
              </a:r>
              <a:r>
                <a:rPr lang="en-GB" sz="1600" b="1" dirty="0"/>
                <a:t>C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8718A5-E8E3-FBB3-4D8D-CFDA97958052}"/>
              </a:ext>
            </a:extLst>
          </p:cNvPr>
          <p:cNvCxnSpPr/>
          <p:nvPr/>
        </p:nvCxnSpPr>
        <p:spPr>
          <a:xfrm>
            <a:off x="3962701" y="2158409"/>
            <a:ext cx="0" cy="39553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2E8D54-3BFE-A270-2218-8BDC29B475E8}"/>
              </a:ext>
            </a:extLst>
          </p:cNvPr>
          <p:cNvCxnSpPr/>
          <p:nvPr/>
        </p:nvCxnSpPr>
        <p:spPr>
          <a:xfrm>
            <a:off x="7980223" y="2158409"/>
            <a:ext cx="0" cy="39553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76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697CF4-F391-BE28-3AC7-2B6BEEC4E19E}"/>
              </a:ext>
            </a:extLst>
          </p:cNvPr>
          <p:cNvSpPr txBox="1"/>
          <p:nvPr/>
        </p:nvSpPr>
        <p:spPr>
          <a:xfrm>
            <a:off x="7203232" y="5733839"/>
            <a:ext cx="40334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ptos" panose="02110004020202020204"/>
              </a:rPr>
              <a:t>Activity started to rise from around 150mAh (8.6-12.3 DPA) on TS2 W#10 target. Very rapid rise from 250mAh (14.4-20.5 DPA). Ultimately replaced at 290mAh (16.7-23.7 DPA)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00BD0-B4BE-ABA4-AEB5-DF69383F8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FD0EBA-CB04-59A1-4A6F-D7A9EF7C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Evolution of Damage in TS2 Target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D65888E-95DF-02F3-4FE7-FB1B6D8CD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4390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Tungsten safety factor is initially large but drops rapidly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Tantalum may slightly exceed yield stress but remains below UTS. Limited data at high DPA.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39987-A572-0885-5EC6-904718A3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521" y="2438945"/>
            <a:ext cx="5491489" cy="329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01F07-0AC9-00DF-614C-997D0D38D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66" y="2441713"/>
            <a:ext cx="5486875" cy="32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5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D129-B6BB-C42B-CB2F-E8B2F743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Crack Propagation at Ta/W Interface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3E7C9-0B7A-E9B3-2540-752267F7E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7280861" cy="4351338"/>
          </a:xfrm>
        </p:spPr>
        <p:txBody>
          <a:bodyPr/>
          <a:lstStyle/>
          <a:p>
            <a:r>
              <a:rPr lang="en-GB" dirty="0"/>
              <a:t>Testing by SNS Second Target Station team showed cracks in tungsten delaminate rather than penetrate the clad interface</a:t>
            </a:r>
          </a:p>
          <a:p>
            <a:endParaRPr lang="en-GB" sz="900" dirty="0"/>
          </a:p>
          <a:p>
            <a:r>
              <a:rPr lang="en-GB" i="1" dirty="0"/>
              <a:t>“Tungsten cracks caused delamination damage then cladding failed in fatigue”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2D3AF-E408-D2D8-F664-2712B96F0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71E60-8B56-8580-A8BE-EFEFEF255299}"/>
              </a:ext>
            </a:extLst>
          </p:cNvPr>
          <p:cNvSpPr txBox="1"/>
          <p:nvPr/>
        </p:nvSpPr>
        <p:spPr>
          <a:xfrm>
            <a:off x="7929911" y="5721648"/>
            <a:ext cx="3050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From “Current Status of the STS Target Segment Manufacturing Development &amp; Evaluation”, Justin Mach, IWSMT-15, March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0ABBEB-3EF0-271D-ABDF-0AABD9ADD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232441"/>
            <a:ext cx="6898511" cy="2599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1A469-63AE-3B52-590B-48E6C79F9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11" y="1239215"/>
            <a:ext cx="2905729" cy="43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4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FB603-0BD5-E66A-46A8-8605062C13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EE2937-6B77-BEE3-2802-CC3D3DD8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705600" cy="574675"/>
          </a:xfrm>
        </p:spPr>
        <p:txBody>
          <a:bodyPr/>
          <a:lstStyle/>
          <a:p>
            <a:r>
              <a:rPr lang="en-GB" dirty="0"/>
              <a:t>TS2 Target – Other Possible Causes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BCF0DB5-7EE2-75C4-85BC-7C9D5B27B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70560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Cavitation or water erosion at target nose?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Cracking or intergranular corrosion at welds?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Embrittlement of Ta cladding?</a:t>
            </a:r>
          </a:p>
          <a:p>
            <a:endParaRPr lang="en-GB" sz="1100" dirty="0"/>
          </a:p>
          <a:p>
            <a:r>
              <a:rPr lang="en-GB" b="1" dirty="0"/>
              <a:t>PIE rig for spent TS2 targets now in development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237B1-902F-6B23-888A-385163AE7E99}"/>
              </a:ext>
            </a:extLst>
          </p:cNvPr>
          <p:cNvSpPr txBox="1"/>
          <p:nvPr/>
        </p:nvSpPr>
        <p:spPr>
          <a:xfrm>
            <a:off x="7347851" y="5894685"/>
            <a:ext cx="1848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616161"/>
                </a:solidFill>
              </a:rPr>
              <a:t>TS2 PIE Rig: Images courtesy of Leslie Jones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271801-E1FE-B1B8-3EF6-B60D87658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532" y="2922417"/>
            <a:ext cx="2203620" cy="2825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94F30-670D-2F6B-233F-9E9098514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91" y="4829921"/>
            <a:ext cx="1912609" cy="1926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7ED7AE-683F-A919-2915-EDE3A0FE67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06" y="3524765"/>
            <a:ext cx="5662444" cy="2496623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13A7E-97CE-E569-9E86-6738A175329D}"/>
              </a:ext>
            </a:extLst>
          </p:cNvPr>
          <p:cNvSpPr txBox="1"/>
          <p:nvPr/>
        </p:nvSpPr>
        <p:spPr>
          <a:xfrm>
            <a:off x="1659730" y="5408480"/>
            <a:ext cx="1226345" cy="43088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(removed on recent iterations)</a:t>
            </a:r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87C74050-90D1-DAF1-AC79-EFE89C4A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r="15641" b="12992"/>
          <a:stretch/>
        </p:blipFill>
        <p:spPr>
          <a:xfrm>
            <a:off x="9441191" y="2890518"/>
            <a:ext cx="1912609" cy="1802087"/>
          </a:xfrm>
          <a:prstGeom prst="rect">
            <a:avLst/>
          </a:prstGeom>
        </p:spPr>
      </p:pic>
      <p:pic>
        <p:nvPicPr>
          <p:cNvPr id="15" name="Picture 14" descr="A machine on a wood floor&#10;&#10;Description automatically generated">
            <a:extLst>
              <a:ext uri="{FF2B5EF4-FFF2-40B4-BE49-F238E27FC236}">
                <a16:creationId xmlns:a16="http://schemas.microsoft.com/office/drawing/2014/main" id="{245A3B22-4AED-60F6-78F6-7BE66D8D4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b="21136"/>
          <a:stretch/>
        </p:blipFill>
        <p:spPr>
          <a:xfrm>
            <a:off x="6992532" y="225310"/>
            <a:ext cx="4361268" cy="25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effectLst>
            <a:reflection endPos="65000" dist="508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Contents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Introduction to ISIS targets</a:t>
            </a:r>
          </a:p>
          <a:p>
            <a:pPr marL="0" indent="0">
              <a:buNone/>
            </a:pPr>
            <a:r>
              <a:rPr lang="en-GB" b="1" dirty="0"/>
              <a:t>TS2 target lifetime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 approach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Incorporating radiation damage</a:t>
            </a:r>
          </a:p>
          <a:p>
            <a:pPr marL="0" indent="0">
              <a:buNone/>
            </a:pPr>
            <a:r>
              <a:rPr lang="en-GB" b="1" dirty="0"/>
              <a:t>Future plans</a:t>
            </a:r>
          </a:p>
          <a:p>
            <a:pPr marL="0" indent="0">
              <a:buNone/>
            </a:pPr>
            <a:r>
              <a:rPr lang="en-GB" b="1" dirty="0"/>
              <a:t>Summary</a:t>
            </a: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38ABE86A-E4F7-466B-DBFB-6B967B18D2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53" r="-524"/>
          <a:stretch/>
        </p:blipFill>
        <p:spPr>
          <a:xfrm>
            <a:off x="5963920" y="1304925"/>
            <a:ext cx="6228079" cy="3458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D379B-8160-4CB2-0083-07962D9713E6}"/>
              </a:ext>
            </a:extLst>
          </p:cNvPr>
          <p:cNvSpPr txBox="1"/>
          <p:nvPr/>
        </p:nvSpPr>
        <p:spPr>
          <a:xfrm>
            <a:off x="9022080" y="4763247"/>
            <a:ext cx="316991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ariel photograph of the ISIS facility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5B2C5-C53C-49D8-82DA-F86E3C8546A7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95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6701-52C3-E9FD-00D2-BB0297C3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on TS2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57CA8-310C-279A-11B2-97A50608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382250" cy="4591050"/>
          </a:xfrm>
        </p:spPr>
        <p:txBody>
          <a:bodyPr>
            <a:normAutofit/>
          </a:bodyPr>
          <a:lstStyle/>
          <a:p>
            <a:r>
              <a:rPr lang="en-GB" dirty="0"/>
              <a:t>Tungsten at the target nose predicted to begin cracking after ~2-5 DPA. This will not fail the target unless the crack propagates through the tantalum cladding. It is not clear if or when this may happen.</a:t>
            </a:r>
          </a:p>
          <a:p>
            <a:endParaRPr lang="en-GB" dirty="0"/>
          </a:p>
          <a:p>
            <a:r>
              <a:rPr lang="en-GB" dirty="0"/>
              <a:t>TS2 targets typically accumulate ~15-25 DPA in their lifetime. Increasing water activity appears some time after the predicted onset of tungsten cracking</a:t>
            </a:r>
          </a:p>
          <a:p>
            <a:endParaRPr lang="en-GB" dirty="0"/>
          </a:p>
          <a:p>
            <a:r>
              <a:rPr lang="en-GB" dirty="0"/>
              <a:t>Next steps: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Material tests to better understand delamination and crack propagation at </a:t>
            </a:r>
            <a:r>
              <a:rPr lang="en-GB" dirty="0" err="1"/>
              <a:t>HIPed</a:t>
            </a:r>
            <a:r>
              <a:rPr lang="en-GB" dirty="0"/>
              <a:t>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PIE to observe predicted failure locations on spent TS2 target W#4 (type Mk2a)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52560-AD69-A2D1-FFD7-474F9E344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22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A8D8-7935-CE40-AD9D-DF08D1CE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9997184" cy="57467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ISIS-II: the next generation MW-class Neutron and Muon source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2DEA3-762C-2B1E-05A7-17ADB09B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69595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New accelerator and two new target stations from day one, optimised for different things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TS1: 128kW </a:t>
            </a:r>
            <a:r>
              <a:rPr lang="en-GB" dirty="0">
                <a:latin typeface="+mn-lt"/>
                <a:cs typeface="Calibri" panose="020F0502020204030204" pitchFamily="34" charset="0"/>
              </a:rPr>
              <a:t>→ ~1.6MW (12.5x higher)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Calibri" panose="020F0502020204030204" pitchFamily="34" charset="0"/>
              </a:rPr>
              <a:t>TS2: 32kW → ~0.8MW (25x higher)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96650-749E-8E53-36EA-FC21DE5EDF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21</a:t>
            </a:fld>
            <a:endParaRPr lang="en-GB" dirty="0"/>
          </a:p>
        </p:txBody>
      </p:sp>
      <p:pic>
        <p:nvPicPr>
          <p:cNvPr id="5" name="Picture 126">
            <a:extLst>
              <a:ext uri="{FF2B5EF4-FFF2-40B4-BE49-F238E27FC236}">
                <a16:creationId xmlns:a16="http://schemas.microsoft.com/office/drawing/2014/main" id="{6851198D-799C-05A7-113C-17F74C2D427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61159" r="41797" b="3564"/>
          <a:stretch/>
        </p:blipFill>
        <p:spPr>
          <a:xfrm>
            <a:off x="6191248" y="992547"/>
            <a:ext cx="5553077" cy="2050119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4570ED-0B35-346A-60B8-42331CC933C1}"/>
              </a:ext>
            </a:extLst>
          </p:cNvPr>
          <p:cNvGrpSpPr/>
          <p:nvPr/>
        </p:nvGrpSpPr>
        <p:grpSpPr>
          <a:xfrm>
            <a:off x="157582" y="3257549"/>
            <a:ext cx="6844450" cy="3463925"/>
            <a:chOff x="333374" y="3333275"/>
            <a:chExt cx="6694825" cy="3388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203DFF-61C6-E0DB-5297-B630CDAE5B58}"/>
                </a:ext>
              </a:extLst>
            </p:cNvPr>
            <p:cNvSpPr/>
            <p:nvPr/>
          </p:nvSpPr>
          <p:spPr>
            <a:xfrm>
              <a:off x="3152775" y="6029325"/>
              <a:ext cx="1209675" cy="692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SIS-II_summary_GLs [Read-Only] - PowerPoint">
              <a:extLst>
                <a:ext uri="{FF2B5EF4-FFF2-40B4-BE49-F238E27FC236}">
                  <a16:creationId xmlns:a16="http://schemas.microsoft.com/office/drawing/2014/main" id="{0477AFCB-387A-E3D8-6F03-3D2368A1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6" t="17041" r="9779" b="9895"/>
            <a:stretch/>
          </p:blipFill>
          <p:spPr>
            <a:xfrm>
              <a:off x="333374" y="3333275"/>
              <a:ext cx="3190876" cy="3345173"/>
            </a:xfrm>
            <a:prstGeom prst="rect">
              <a:avLst/>
            </a:prstGeom>
          </p:spPr>
        </p:pic>
        <p:pic>
          <p:nvPicPr>
            <p:cNvPr id="7" name="Picture 6" descr="ISIS-II_summary_GLs [Read-Only] - PowerPoint">
              <a:extLst>
                <a:ext uri="{FF2B5EF4-FFF2-40B4-BE49-F238E27FC236}">
                  <a16:creationId xmlns:a16="http://schemas.microsoft.com/office/drawing/2014/main" id="{4617744C-6AED-FC02-50B9-2B4C99F40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5" t="21759" r="48088" b="10031"/>
            <a:stretch/>
          </p:blipFill>
          <p:spPr>
            <a:xfrm>
              <a:off x="4098472" y="3333275"/>
              <a:ext cx="2929727" cy="333883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B651A-CF86-E449-9861-EF1980D7E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18178" r="27141" b="4064"/>
          <a:stretch/>
        </p:blipFill>
        <p:spPr>
          <a:xfrm>
            <a:off x="7430658" y="3890426"/>
            <a:ext cx="3961518" cy="281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45A075-639F-C6A6-4FBE-87593663538A}"/>
              </a:ext>
            </a:extLst>
          </p:cNvPr>
          <p:cNvSpPr txBox="1"/>
          <p:nvPr/>
        </p:nvSpPr>
        <p:spPr>
          <a:xfrm>
            <a:off x="7430659" y="3582647"/>
            <a:ext cx="396151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Preferred location: Greenfield site at RAL</a:t>
            </a:r>
          </a:p>
        </p:txBody>
      </p:sp>
    </p:spTree>
    <p:extLst>
      <p:ext uri="{BB962C8B-B14F-4D97-AF65-F5344CB8AC3E}">
        <p14:creationId xmlns:p14="http://schemas.microsoft.com/office/powerpoint/2010/main" val="2095402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8C1BF-9A43-3020-3536-77524A69D6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C2FC26-29CC-3286-396A-2DE9C86B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2144910"/>
            <a:ext cx="3297179" cy="2331410"/>
          </a:xfrm>
        </p:spPr>
        <p:txBody>
          <a:bodyPr/>
          <a:lstStyle/>
          <a:p>
            <a:r>
              <a:rPr lang="en-GB" b="1" dirty="0"/>
              <a:t>Stationary Target</a:t>
            </a:r>
          </a:p>
          <a:p>
            <a:endParaRPr lang="en-GB" sz="1600" b="1" dirty="0"/>
          </a:p>
          <a:p>
            <a:r>
              <a:rPr lang="en-GB" sz="1600" dirty="0"/>
              <a:t>High radiation damage </a:t>
            </a:r>
          </a:p>
          <a:p>
            <a:r>
              <a:rPr lang="en-GB" sz="1600" dirty="0"/>
              <a:t>Limited by decay heat to ~400kW, or ~800kW with reduced cladding thickness and other improvements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02AFE-8796-DC1D-0F00-109D231A470A}"/>
              </a:ext>
            </a:extLst>
          </p:cNvPr>
          <p:cNvSpPr txBox="1">
            <a:spLocks/>
          </p:cNvSpPr>
          <p:nvPr/>
        </p:nvSpPr>
        <p:spPr>
          <a:xfrm>
            <a:off x="3763707" y="2144910"/>
            <a:ext cx="3297179" cy="212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4-Segment Target Wheel</a:t>
            </a:r>
          </a:p>
          <a:p>
            <a:endParaRPr lang="en-GB" sz="1600" dirty="0"/>
          </a:p>
          <a:p>
            <a:r>
              <a:rPr lang="en-GB" sz="1600" dirty="0"/>
              <a:t>Compact wheel option</a:t>
            </a:r>
          </a:p>
          <a:p>
            <a:r>
              <a:rPr lang="en-GB" sz="1600" dirty="0"/>
              <a:t>Relatively familiar manufacture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D05AA1-FDEE-7B7B-BAE8-C046DA75C57F}"/>
              </a:ext>
            </a:extLst>
          </p:cNvPr>
          <p:cNvSpPr txBox="1">
            <a:spLocks/>
          </p:cNvSpPr>
          <p:nvPr/>
        </p:nvSpPr>
        <p:spPr>
          <a:xfrm>
            <a:off x="7404582" y="2144910"/>
            <a:ext cx="3463443" cy="23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15-Segment Target Wheel</a:t>
            </a:r>
          </a:p>
          <a:p>
            <a:endParaRPr lang="en-GB" sz="1600" dirty="0"/>
          </a:p>
          <a:p>
            <a:r>
              <a:rPr lang="en-GB" sz="1600" dirty="0"/>
              <a:t>Best dissipation of heat and radiation damage</a:t>
            </a:r>
          </a:p>
          <a:p>
            <a:r>
              <a:rPr lang="en-GB" sz="1600" dirty="0"/>
              <a:t>Complex manufacture and handling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253343-9CFC-15A8-3A70-FC3BF52C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86" y="4177505"/>
            <a:ext cx="3052763" cy="1843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186D3B-0828-BC88-02FC-7A9757644E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426" y="4563390"/>
            <a:ext cx="1817629" cy="1071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ADD66-6601-3036-14A2-A261B0E1B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5"/>
          <a:stretch/>
        </p:blipFill>
        <p:spPr>
          <a:xfrm>
            <a:off x="7260714" y="3863015"/>
            <a:ext cx="4387368" cy="25146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BCCD630-D1BD-0AA9-DBA2-C90CB26A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ISIS-II Target Concepts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64F8A7D-3E8D-9C9F-19E3-FE56B8374B2F}"/>
              </a:ext>
            </a:extLst>
          </p:cNvPr>
          <p:cNvSpPr txBox="1">
            <a:spLocks/>
          </p:cNvSpPr>
          <p:nvPr/>
        </p:nvSpPr>
        <p:spPr>
          <a:xfrm>
            <a:off x="266700" y="1304925"/>
            <a:ext cx="11925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Baseline material is Tantalum-clad Tungsten, but other options are under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87403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1013-D769-287E-FEDE-7E1AB32B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7030393" cy="574675"/>
          </a:xfrm>
        </p:spPr>
        <p:txBody>
          <a:bodyPr>
            <a:normAutofit/>
          </a:bodyPr>
          <a:lstStyle/>
          <a:p>
            <a:r>
              <a:rPr lang="en-GB" dirty="0"/>
              <a:t>Irradiated Material Properties Summary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B814E0-4406-13DA-D99F-D3E6887C45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0466" y="1350189"/>
            <a:ext cx="456483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Tantalum can retain high ductility after 11dpa, however there is a lot of scatter in the (limited) available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Tantalum impurities and gas production in the irradiation environment may explain this</a:t>
            </a:r>
          </a:p>
          <a:p>
            <a:pPr lvl="1"/>
            <a:endParaRPr lang="en-GB" dirty="0"/>
          </a:p>
          <a:p>
            <a:r>
              <a:rPr lang="en-GB" dirty="0"/>
              <a:t>Peak dose after 5 years operation: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30 dpa on TS1, 70dpa on TS2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Very limited data above ~20dpa</a:t>
            </a:r>
          </a:p>
          <a:p>
            <a:pPr lvl="1"/>
            <a:endParaRPr lang="en-GB" dirty="0"/>
          </a:p>
          <a:p>
            <a:r>
              <a:rPr lang="en-GB" dirty="0"/>
              <a:t>Other unknown effects: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Is HIP residual stress annealed by irradiation?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Cold creep in Ta?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636A7-FE32-82B3-F610-767822074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23</a:t>
            </a:fld>
            <a:endParaRPr lang="en-GB" dirty="0"/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5B039D8-FCA1-9160-6FC9-317AB0268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65110"/>
              </p:ext>
            </p:extLst>
          </p:nvPr>
        </p:nvGraphicFramePr>
        <p:xfrm>
          <a:off x="500176" y="1003407"/>
          <a:ext cx="6577702" cy="4826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4798">
                  <a:extLst>
                    <a:ext uri="{9D8B030D-6E8A-4147-A177-3AD203B41FA5}">
                      <a16:colId xmlns:a16="http://schemas.microsoft.com/office/drawing/2014/main" val="3924896882"/>
                    </a:ext>
                  </a:extLst>
                </a:gridCol>
                <a:gridCol w="2001452">
                  <a:extLst>
                    <a:ext uri="{9D8B030D-6E8A-4147-A177-3AD203B41FA5}">
                      <a16:colId xmlns:a16="http://schemas.microsoft.com/office/drawing/2014/main" val="2150618561"/>
                    </a:ext>
                  </a:extLst>
                </a:gridCol>
                <a:gridCol w="2001452">
                  <a:extLst>
                    <a:ext uri="{9D8B030D-6E8A-4147-A177-3AD203B41FA5}">
                      <a16:colId xmlns:a16="http://schemas.microsoft.com/office/drawing/2014/main" val="1592704163"/>
                    </a:ext>
                  </a:extLst>
                </a:gridCol>
              </a:tblGrid>
              <a:tr h="49403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Tungsten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Tantalum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5343066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Tensile Data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 size/form dependent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Some variability – impurities and product form?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81762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Tensile after Irradiation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Good data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Retained ductility quite variable – effect of impurities?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24405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Good data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Good data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963003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 Cycle Fatigue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data above ~2E6 cycles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 to ~1E8 cycles, high and low frequency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22383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 after Irradiation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data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data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42011"/>
                  </a:ext>
                </a:extLst>
              </a:tr>
              <a:tr h="79980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Thermal Conductivity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Limited data with protons. Critical for core temperature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data, but small effect from thin cladding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16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149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6593-3AB9-A5AB-7CCB-0A7C0426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7899105" cy="574675"/>
          </a:xfrm>
        </p:spPr>
        <p:txBody>
          <a:bodyPr>
            <a:normAutofit/>
          </a:bodyPr>
          <a:lstStyle/>
          <a:p>
            <a:r>
              <a:rPr lang="en-GB" dirty="0"/>
              <a:t>Overlap with </a:t>
            </a:r>
            <a:r>
              <a:rPr lang="en-GB" dirty="0" err="1"/>
              <a:t>RaDIATE</a:t>
            </a:r>
            <a:r>
              <a:rPr lang="en-GB" dirty="0"/>
              <a:t> work for LBNF Target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738C3-B1CD-952F-DE2A-6DF293E46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6931046" cy="5187950"/>
          </a:xfrm>
        </p:spPr>
        <p:txBody>
          <a:bodyPr>
            <a:normAutofit/>
          </a:bodyPr>
          <a:lstStyle/>
          <a:p>
            <a:r>
              <a:rPr lang="en-GB" dirty="0"/>
              <a:t>Mesoscale fatigue tests on tantalum and tungsten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20kHz test = 1E9 cycles in 14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Already have low frequency data for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Proof of concept test on 100 µm thick tungsten foil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indent="-228600"/>
            <a:r>
              <a:rPr lang="en-GB" dirty="0"/>
              <a:t>Followed by irradiated fatigue tests if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Ti irradiation with active cooling planned at Birmingham University cyclotron, could be adapted for Ta and 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Small scale laser flash analysis also demonstrated at Oxford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Thermal diffusivity measurements on irradiated foils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addition to in-situ measurements on new TS1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86524-9E5F-0E00-CCF9-0E8C75F31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F6C0C-2322-C9A6-573B-02A90D9D8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0" b="2055"/>
          <a:stretch/>
        </p:blipFill>
        <p:spPr bwMode="auto">
          <a:xfrm>
            <a:off x="7400260" y="3337170"/>
            <a:ext cx="4433778" cy="3265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494BA-52A9-490E-AD7D-F9653AD8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6239"/>
          <a:stretch>
            <a:fillRect/>
          </a:stretch>
        </p:blipFill>
        <p:spPr bwMode="auto">
          <a:xfrm rot="16200000">
            <a:off x="9274952" y="262955"/>
            <a:ext cx="2582203" cy="30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95488-5748-4D36-BD2F-86F6496A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26204" r="41617" b="24577"/>
          <a:stretch>
            <a:fillRect/>
          </a:stretch>
        </p:blipFill>
        <p:spPr bwMode="auto">
          <a:xfrm>
            <a:off x="7038753" y="1265536"/>
            <a:ext cx="1816396" cy="181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465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5BC0-D97C-EC5E-24A0-05CB0CEF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28007-B168-0E56-D716-E8B9C5C20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943610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9D1B"/>
                </a:solidFill>
                <a:ea typeface="+mn-ea"/>
              </a:rPr>
              <a:t>Radiation damage in tungsten rapidly reduces the safety factor on ISIS TS2 targets – may explain shorter observed lifetimes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latin typeface="Arial"/>
                <a:ea typeface="Verdana" panose="020B0604030504040204" pitchFamily="34" charset="0"/>
                <a:cs typeface="Arial"/>
              </a:rPr>
              <a:t>Can simulate radiation damage in high detail, but only if enough experimental data is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9D1B"/>
                </a:solidFill>
                <a:ea typeface="+mn-ea"/>
              </a:rPr>
              <a:t>ISIS-II targets now under development – will require more data, combined with the latest simulation techniques to ensure success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251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01966-E792-5FE8-A756-9259A052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476" y="1981185"/>
            <a:ext cx="6819047" cy="2895630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Thank you for your attention. </a:t>
            </a:r>
          </a:p>
          <a:p>
            <a:pPr algn="ctr"/>
            <a:r>
              <a:rPr lang="en-GB" sz="6000" dirty="0"/>
              <a:t>Any 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9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C673-9E27-BD4C-EC20-6C4471A6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 ISIS Targets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5BE88-7976-ADD9-AF71-4F45082879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4" y="166357"/>
            <a:ext cx="5422436" cy="6505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496F6-FACC-25E8-3484-FFD13BE29A9C}"/>
              </a:ext>
            </a:extLst>
          </p:cNvPr>
          <p:cNvSpPr txBox="1"/>
          <p:nvPr/>
        </p:nvSpPr>
        <p:spPr>
          <a:xfrm>
            <a:off x="755220" y="1059103"/>
            <a:ext cx="55487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</a:rPr>
              <a:t>Target Station 1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160kW, quasi-50Hz (receives 4/5 beam pulses)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Ta-clad W target, 10 plates (formerly 12)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Proven reliability over many years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New design of target, moderator and reflector installed late 2022, now in operation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054A0-5890-8FA7-C530-1DD9D0E422A9}"/>
              </a:ext>
            </a:extLst>
          </p:cNvPr>
          <p:cNvSpPr txBox="1"/>
          <p:nvPr/>
        </p:nvSpPr>
        <p:spPr>
          <a:xfrm>
            <a:off x="4707622" y="3600449"/>
            <a:ext cx="4800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</a:rPr>
              <a:t>Target Station 2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32kW, 10Hz (receives 1/5 beam pulses)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Ta-clad W target, solid rod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High neutronic efficiency, short target lifetimes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E36105-5034-D077-00CE-F83440FA55AB}"/>
              </a:ext>
            </a:extLst>
          </p:cNvPr>
          <p:cNvGrpSpPr/>
          <p:nvPr/>
        </p:nvGrpSpPr>
        <p:grpSpPr>
          <a:xfrm>
            <a:off x="4158944" y="5122112"/>
            <a:ext cx="4289970" cy="904867"/>
            <a:chOff x="2054972" y="5879771"/>
            <a:chExt cx="4389284" cy="925815"/>
          </a:xfrm>
        </p:grpSpPr>
        <p:pic>
          <p:nvPicPr>
            <p:cNvPr id="9" name="Picture 3" descr="C:\Documents and Settings\lgj75\Desktop\Target photos\Target Presentaion Photos\012 - TS2 Target - Finished.JPG">
              <a:extLst>
                <a:ext uri="{FF2B5EF4-FFF2-40B4-BE49-F238E27FC236}">
                  <a16:creationId xmlns:a16="http://schemas.microsoft.com/office/drawing/2014/main" id="{1A9955A4-8ED8-F9C2-EDBC-9403DED57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r="19956"/>
            <a:stretch/>
          </p:blipFill>
          <p:spPr bwMode="auto">
            <a:xfrm rot="16200000">
              <a:off x="2689386" y="5245358"/>
              <a:ext cx="925814" cy="219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183C84B1-B8F6-3769-0640-AE3B694A5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7" t="15285" r="5631" b="15285"/>
            <a:stretch/>
          </p:blipFill>
          <p:spPr bwMode="auto">
            <a:xfrm>
              <a:off x="4249614" y="5879771"/>
              <a:ext cx="2194642" cy="925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388A92-51F4-62BC-5024-B1A0F5AD6792}"/>
              </a:ext>
            </a:extLst>
          </p:cNvPr>
          <p:cNvGrpSpPr/>
          <p:nvPr/>
        </p:nvGrpSpPr>
        <p:grpSpPr>
          <a:xfrm>
            <a:off x="308637" y="2806084"/>
            <a:ext cx="4231976" cy="1741129"/>
            <a:chOff x="278971" y="4313002"/>
            <a:chExt cx="3879973" cy="1596307"/>
          </a:xfrm>
        </p:grpSpPr>
        <p:pic>
          <p:nvPicPr>
            <p:cNvPr id="12" name="Picture 2" descr="https://staff.stfc.ac.uk/prog/news/PublishingImages/TS1-3-20190327.jpg">
              <a:extLst>
                <a:ext uri="{FF2B5EF4-FFF2-40B4-BE49-F238E27FC236}">
                  <a16:creationId xmlns:a16="http://schemas.microsoft.com/office/drawing/2014/main" id="{4C7F6E18-66FF-5FD8-29A8-D511DC4726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"/>
            <a:stretch/>
          </p:blipFill>
          <p:spPr bwMode="auto">
            <a:xfrm>
              <a:off x="278971" y="4422382"/>
              <a:ext cx="2076270" cy="1486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176E2A4-DE47-8B2F-84F0-0487DCD3A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905" y="4313002"/>
              <a:ext cx="1937039" cy="159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BB9D5-D157-5C95-E847-64AED6EC3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028A1-2537-6414-6C92-59335711EC88}"/>
              </a:ext>
            </a:extLst>
          </p:cNvPr>
          <p:cNvSpPr txBox="1"/>
          <p:nvPr/>
        </p:nvSpPr>
        <p:spPr>
          <a:xfrm>
            <a:off x="6096000" y="252673"/>
            <a:ext cx="3983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</a:rPr>
              <a:t>Synchrotron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192kW, 50Hz, 800MeV protons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0D9DABC-78C3-261D-80A5-957421FFCDE5}"/>
              </a:ext>
            </a:extLst>
          </p:cNvPr>
          <p:cNvSpPr/>
          <p:nvPr/>
        </p:nvSpPr>
        <p:spPr>
          <a:xfrm rot="3137073">
            <a:off x="2447148" y="4067307"/>
            <a:ext cx="393404" cy="654633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70438CB-2560-C86D-77DE-57C0EFD3CA7C}"/>
              </a:ext>
            </a:extLst>
          </p:cNvPr>
          <p:cNvSpPr/>
          <p:nvPr/>
        </p:nvSpPr>
        <p:spPr>
          <a:xfrm rot="5400000">
            <a:off x="3543050" y="5247228"/>
            <a:ext cx="393404" cy="654633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33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4C8FE-9884-B978-EBA0-944F1A16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ISIS Target History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7736E-8D20-F22B-9055-FA6BB79DF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5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59655-0557-A00A-E09A-B2150C88132F}"/>
              </a:ext>
            </a:extLst>
          </p:cNvPr>
          <p:cNvSpPr txBox="1"/>
          <p:nvPr/>
        </p:nvSpPr>
        <p:spPr>
          <a:xfrm>
            <a:off x="710646" y="1222466"/>
            <a:ext cx="432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/>
              <a:t>Table and DPA estimates courtesy of David Findlay, ISIS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31885-3E79-0561-59E5-F19C58F3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9" y="1616706"/>
            <a:ext cx="5741183" cy="401882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67D1F3-831F-1F8B-DA4D-A31CA025A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278150"/>
              </p:ext>
            </p:extLst>
          </p:nvPr>
        </p:nvGraphicFramePr>
        <p:xfrm>
          <a:off x="6096000" y="631664"/>
          <a:ext cx="3552114" cy="5303520"/>
        </p:xfrm>
        <a:graphic>
          <a:graphicData uri="http://schemas.openxmlformats.org/drawingml/2006/table">
            <a:tbl>
              <a:tblPr/>
              <a:tblGrid>
                <a:gridCol w="823679">
                  <a:extLst>
                    <a:ext uri="{9D8B030D-6E8A-4147-A177-3AD203B41FA5}">
                      <a16:colId xmlns:a16="http://schemas.microsoft.com/office/drawing/2014/main" val="671242361"/>
                    </a:ext>
                  </a:extLst>
                </a:gridCol>
                <a:gridCol w="823679">
                  <a:extLst>
                    <a:ext uri="{9D8B030D-6E8A-4147-A177-3AD203B41FA5}">
                      <a16:colId xmlns:a16="http://schemas.microsoft.com/office/drawing/2014/main" val="3969042771"/>
                    </a:ext>
                  </a:extLst>
                </a:gridCol>
                <a:gridCol w="995278">
                  <a:extLst>
                    <a:ext uri="{9D8B030D-6E8A-4147-A177-3AD203B41FA5}">
                      <a16:colId xmlns:a16="http://schemas.microsoft.com/office/drawing/2014/main" val="3811777851"/>
                    </a:ext>
                  </a:extLst>
                </a:gridCol>
                <a:gridCol w="909478">
                  <a:extLst>
                    <a:ext uri="{9D8B030D-6E8A-4147-A177-3AD203B41FA5}">
                      <a16:colId xmlns:a16="http://schemas.microsoft.com/office/drawing/2014/main" val="91149613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TS-1 Target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Lifetime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para-Gauss DPA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 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8160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Calibri" panose="020F0502020204030204" pitchFamily="34" charset="0"/>
                        </a:rPr>
                        <a:t>17.7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BB7B"/>
                          </a:highlight>
                          <a:latin typeface="Calibri" panose="020F0502020204030204" pitchFamily="34" charset="0"/>
                        </a:rPr>
                        <a:t>24.7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937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FDD81"/>
                          </a:highlight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884"/>
                          </a:highlight>
                          <a:latin typeface="Calibri" panose="020F0502020204030204" pitchFamily="34" charset="0"/>
                        </a:rPr>
                        <a:t>18.0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36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E82"/>
                          </a:highlight>
                          <a:latin typeface="Calibri" panose="020F0502020204030204" pitchFamily="34" charset="0"/>
                        </a:rPr>
                        <a:t>19.4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A978"/>
                          </a:highlight>
                          <a:latin typeface="Calibri" panose="020F0502020204030204" pitchFamily="34" charset="0"/>
                        </a:rPr>
                        <a:t>27.2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9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82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B179"/>
                          </a:highlight>
                          <a:latin typeface="Calibri" panose="020F0502020204030204" pitchFamily="34" charset="0"/>
                        </a:rPr>
                        <a:t>26.2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206661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20" marR="457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575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TS-2 Target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Lifetime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para-Gauss DPA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Gauss 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235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1CB7D"/>
                          </a:highlight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ED37F"/>
                          </a:highlight>
                          <a:latin typeface="Calibri" panose="020F0502020204030204" pitchFamily="34" charset="0"/>
                        </a:rPr>
                        <a:t>9.7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5223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CC07B"/>
                          </a:highlight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646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CDC81"/>
                          </a:highlight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984"/>
                          </a:highlight>
                          <a:latin typeface="Calibri" panose="020F0502020204030204" pitchFamily="34" charset="0"/>
                        </a:rPr>
                        <a:t>17.8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9988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F81"/>
                          </a:highlight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082"/>
                          </a:highlight>
                          <a:latin typeface="Calibri" panose="020F0502020204030204" pitchFamily="34" charset="0"/>
                        </a:rPr>
                        <a:t>19.2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5243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CCA7D"/>
                          </a:highlight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D17E"/>
                          </a:highlight>
                          <a:latin typeface="Calibri" panose="020F0502020204030204" pitchFamily="34" charset="0"/>
                        </a:rPr>
                        <a:t>8.9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1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615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EA83"/>
                          </a:highlight>
                          <a:latin typeface="Calibri" panose="020F0502020204030204" pitchFamily="34" charset="0"/>
                        </a:rPr>
                        <a:t>17.4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BA7B"/>
                          </a:highlight>
                          <a:latin typeface="Calibri" panose="020F0502020204030204" pitchFamily="34" charset="0"/>
                        </a:rPr>
                        <a:t>24.7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98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182"/>
                          </a:highlight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ED881"/>
                          </a:highlight>
                          <a:latin typeface="Calibri" panose="020F0502020204030204" pitchFamily="34" charset="0"/>
                        </a:rPr>
                        <a:t>20.4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34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6E382"/>
                          </a:highlight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ED17F"/>
                          </a:highlight>
                          <a:latin typeface="Calibri" panose="020F0502020204030204" pitchFamily="34" charset="0"/>
                        </a:rPr>
                        <a:t>21.5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22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6E883"/>
                          </a:highlight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DC17C"/>
                          </a:highlight>
                          <a:latin typeface="Calibri" panose="020F0502020204030204" pitchFamily="34" charset="0"/>
                        </a:rPr>
                        <a:t>23.7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466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7783EC-DFB6-AED5-1EB0-FC25ECAA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654" y="861267"/>
            <a:ext cx="2362346" cy="3759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89704D-E62C-B8F5-90C7-7579E44D13F3}"/>
              </a:ext>
            </a:extLst>
          </p:cNvPr>
          <p:cNvSpPr txBox="1"/>
          <p:nvPr/>
        </p:nvSpPr>
        <p:spPr>
          <a:xfrm>
            <a:off x="9850920" y="4631691"/>
            <a:ext cx="23410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i="1" dirty="0"/>
              <a:t>“Two-dimensional beam profiles and one-dimensional projections”, D.J.S. Findlay, B. Jones, and D.J. Adams, </a:t>
            </a:r>
            <a:r>
              <a:rPr lang="en-GB" sz="1200" i="1" dirty="0" err="1"/>
              <a:t>Nuc</a:t>
            </a:r>
            <a:r>
              <a:rPr lang="en-GB" sz="1200" i="1" dirty="0"/>
              <a:t>. Inst. Meth. A, 2018</a:t>
            </a:r>
          </a:p>
          <a:p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10729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6647-EDD2-8C4F-57AB-792C0244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TS2 Target W#10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4B8CC-DB5C-962C-BCB4-A5D795946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6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49120-8085-012C-C4E5-7FEBC811F6DD}"/>
              </a:ext>
            </a:extLst>
          </p:cNvPr>
          <p:cNvSpPr/>
          <p:nvPr/>
        </p:nvSpPr>
        <p:spPr>
          <a:xfrm>
            <a:off x="1225818" y="6055161"/>
            <a:ext cx="5877012" cy="625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336100-43D8-2804-90AA-DC34037630DB}"/>
              </a:ext>
            </a:extLst>
          </p:cNvPr>
          <p:cNvGrpSpPr/>
          <p:nvPr/>
        </p:nvGrpSpPr>
        <p:grpSpPr>
          <a:xfrm>
            <a:off x="1730667" y="1199670"/>
            <a:ext cx="8671652" cy="5512280"/>
            <a:chOff x="1778292" y="1209195"/>
            <a:chExt cx="8671652" cy="551228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AC49DB3-D46D-02FB-76A4-3A7E7F6E9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292" y="1209195"/>
              <a:ext cx="8671652" cy="524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07579F-7814-F690-C02E-E0DF05712D3A}"/>
                </a:ext>
              </a:extLst>
            </p:cNvPr>
            <p:cNvSpPr txBox="1"/>
            <p:nvPr/>
          </p:nvSpPr>
          <p:spPr>
            <a:xfrm>
              <a:off x="5430892" y="4628476"/>
              <a:ext cx="2157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Gradual activity increase starts at 8.6 / 12.3 DPA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7971F8-9507-A927-A8B8-FA59FD106E4B}"/>
                </a:ext>
              </a:extLst>
            </p:cNvPr>
            <p:cNvSpPr txBox="1"/>
            <p:nvPr/>
          </p:nvSpPr>
          <p:spPr>
            <a:xfrm>
              <a:off x="7506795" y="3739494"/>
              <a:ext cx="20300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Rapid activity increase starts at 14.4 / 20.5 DPA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43BF89-212A-22C4-50D2-0E91AFDF2E38}"/>
                </a:ext>
              </a:extLst>
            </p:cNvPr>
            <p:cNvCxnSpPr>
              <a:cxnSpLocks/>
            </p:cNvCxnSpPr>
            <p:nvPr/>
          </p:nvCxnSpPr>
          <p:spPr>
            <a:xfrm>
              <a:off x="6114118" y="5090141"/>
              <a:ext cx="59979" cy="4021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1FD335B-13B1-BFF8-386A-410DDB4F988A}"/>
                </a:ext>
              </a:extLst>
            </p:cNvPr>
            <p:cNvCxnSpPr>
              <a:cxnSpLocks/>
            </p:cNvCxnSpPr>
            <p:nvPr/>
          </p:nvCxnSpPr>
          <p:spPr>
            <a:xfrm>
              <a:off x="8809070" y="4201159"/>
              <a:ext cx="466531" cy="4273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6DF08A-9545-9C95-0133-D0FA9863C5FF}"/>
                </a:ext>
              </a:extLst>
            </p:cNvPr>
            <p:cNvSpPr txBox="1"/>
            <p:nvPr/>
          </p:nvSpPr>
          <p:spPr>
            <a:xfrm>
              <a:off x="5068180" y="6444476"/>
              <a:ext cx="3006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/>
                <a:t>Plot courtesy of Paul Morgan, ISIS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2B83F6-AFA1-8ED9-77E3-6CF3B83476C5}"/>
              </a:ext>
            </a:extLst>
          </p:cNvPr>
          <p:cNvSpPr txBox="1"/>
          <p:nvPr/>
        </p:nvSpPr>
        <p:spPr>
          <a:xfrm>
            <a:off x="4747096" y="356020"/>
            <a:ext cx="736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Isotope analysis = tungsten in water = breach in Ta cladding?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Water filters need hands-on maintenance: low activity limit</a:t>
            </a:r>
          </a:p>
        </p:txBody>
      </p:sp>
    </p:spTree>
    <p:extLst>
      <p:ext uri="{BB962C8B-B14F-4D97-AF65-F5344CB8AC3E}">
        <p14:creationId xmlns:p14="http://schemas.microsoft.com/office/powerpoint/2010/main" val="254436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E43B44-2998-5D6E-B589-CB17269EDA9D}"/>
              </a:ext>
            </a:extLst>
          </p:cNvPr>
          <p:cNvSpPr/>
          <p:nvPr/>
        </p:nvSpPr>
        <p:spPr>
          <a:xfrm>
            <a:off x="266700" y="5818367"/>
            <a:ext cx="7001847" cy="845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8521E-A156-1ABE-C7CC-2AF6F521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ISIS Target Analysis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646945E-D886-FEB7-8995-6F6D80CDF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056206" cy="4351338"/>
          </a:xfrm>
        </p:spPr>
        <p:txBody>
          <a:bodyPr/>
          <a:lstStyle/>
          <a:p>
            <a:r>
              <a:rPr lang="en-GB" dirty="0"/>
              <a:t>Includes: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Conjugate fluid/thermal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Steady, transient and stress wave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Fatigue from beam pulses and beam trips</a:t>
            </a:r>
          </a:p>
          <a:p>
            <a:endParaRPr lang="en-GB" sz="1200" dirty="0"/>
          </a:p>
          <a:p>
            <a:r>
              <a:rPr lang="en-GB" b="1" dirty="0"/>
              <a:t>Higher stress on TS2 than TS1, but large safety factor on both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9F388E-E2D4-AC04-D0E1-76F321EC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8" y="3825322"/>
            <a:ext cx="4873076" cy="30080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6FCD2-8776-7BEB-18D2-9C936114A9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8480" y="2190156"/>
            <a:ext cx="4053520" cy="1676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341F3E-2C80-47F9-139A-D0A6116CD9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6784" y="193806"/>
            <a:ext cx="4075416" cy="233984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5C42C7-3E60-E82E-2238-F3040E7D17B3}"/>
              </a:ext>
            </a:extLst>
          </p:cNvPr>
          <p:cNvGrpSpPr/>
          <p:nvPr/>
        </p:nvGrpSpPr>
        <p:grpSpPr>
          <a:xfrm>
            <a:off x="6316056" y="3866341"/>
            <a:ext cx="5037744" cy="2752175"/>
            <a:chOff x="541578" y="3912019"/>
            <a:chExt cx="5037744" cy="27521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6083B8-6A22-FC37-B0B4-5CB7B7EA7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78" y="3912019"/>
              <a:ext cx="5037744" cy="1676185"/>
            </a:xfrm>
            <a:prstGeom prst="rect">
              <a:avLst/>
            </a:prstGeom>
            <a:noFill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7DBD5-DA56-D0D3-6065-74788102E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" t="2846" r="932" b="3429"/>
            <a:stretch/>
          </p:blipFill>
          <p:spPr bwMode="auto">
            <a:xfrm>
              <a:off x="541578" y="5463689"/>
              <a:ext cx="4932904" cy="1200505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AA6F1-8D11-39BB-40B4-EAAB6212E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327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DA501C-8DB4-B51B-9CAB-9B7AA17B14BA}"/>
              </a:ext>
            </a:extLst>
          </p:cNvPr>
          <p:cNvSpPr/>
          <p:nvPr/>
        </p:nvSpPr>
        <p:spPr>
          <a:xfrm>
            <a:off x="180975" y="6067425"/>
            <a:ext cx="8074024" cy="654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36903-AA5A-ACD8-52C0-80ECDA3EF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FDB21A-1A8D-29DC-D581-91CBF9E2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ISIS Target Analysis – Stress Waves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0E7A8-22BE-FCA8-6990-B16DBFA8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65125"/>
            <a:ext cx="3289300" cy="316728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A5DCA4C-8E4B-2AF4-7C21-00DE27F1E9FC}"/>
              </a:ext>
            </a:extLst>
          </p:cNvPr>
          <p:cNvSpPr txBox="1">
            <a:spLocks/>
          </p:cNvSpPr>
          <p:nvPr/>
        </p:nvSpPr>
        <p:spPr>
          <a:xfrm>
            <a:off x="266700" y="1304925"/>
            <a:ext cx="6553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Targets are subjected to thermal stress on several timescales: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Steady state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Beam pulses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Stress waves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09B86C-8845-44FE-0EF9-42FDED49D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1142" b="-1"/>
          <a:stretch/>
        </p:blipFill>
        <p:spPr>
          <a:xfrm>
            <a:off x="333374" y="3333750"/>
            <a:ext cx="907732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7EE3230-C060-1185-C3CD-6800ED3BCD62}"/>
              </a:ext>
            </a:extLst>
          </p:cNvPr>
          <p:cNvSpPr/>
          <p:nvPr/>
        </p:nvSpPr>
        <p:spPr>
          <a:xfrm>
            <a:off x="266700" y="5818367"/>
            <a:ext cx="7001847" cy="845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B3E67-A11F-871A-341B-1A76CFC3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ISIS Target Analysis – Stress Waves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0F9BA-A788-AC90-B0A9-68269E087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9</a:t>
            </a:fld>
            <a:endParaRPr lang="en-GB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83124B0-95DA-61EF-DA20-6D15A8C018EE}"/>
              </a:ext>
            </a:extLst>
          </p:cNvPr>
          <p:cNvSpPr txBox="1">
            <a:spLocks/>
          </p:cNvSpPr>
          <p:nvPr/>
        </p:nvSpPr>
        <p:spPr>
          <a:xfrm>
            <a:off x="266699" y="1304925"/>
            <a:ext cx="7692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Quasi-static simulation of repeating beam pulses</a:t>
            </a:r>
          </a:p>
          <a:p>
            <a:r>
              <a:rPr lang="en-GB" dirty="0"/>
              <a:t>Start stress wave simulation just before a pulse hits</a:t>
            </a:r>
          </a:p>
          <a:p>
            <a:endParaRPr lang="en-GB" sz="1000" dirty="0"/>
          </a:p>
          <a:p>
            <a:r>
              <a:rPr lang="en-GB" b="1" dirty="0"/>
              <a:t>Higher stress on TS2 than TS1, but large safety factor on both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1BB751-B4FE-6684-8526-62FD9EE567DB}"/>
              </a:ext>
            </a:extLst>
          </p:cNvPr>
          <p:cNvGrpSpPr/>
          <p:nvPr/>
        </p:nvGrpSpPr>
        <p:grpSpPr>
          <a:xfrm>
            <a:off x="5898038" y="1282700"/>
            <a:ext cx="5893594" cy="5167652"/>
            <a:chOff x="5999638" y="1607218"/>
            <a:chExt cx="5893594" cy="51676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C468BE-434D-7105-0B6B-33BB342E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6906" y="1607218"/>
              <a:ext cx="2507456" cy="28717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71A106-1B8E-DA1E-0A72-B5F8DE7DA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9638" y="4746045"/>
              <a:ext cx="5893594" cy="20288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2D6701-6C5B-B0BC-2078-B8D0542AF287}"/>
                </a:ext>
              </a:extLst>
            </p:cNvPr>
            <p:cNvSpPr txBox="1"/>
            <p:nvPr/>
          </p:nvSpPr>
          <p:spPr>
            <a:xfrm>
              <a:off x="8098155" y="4623100"/>
              <a:ext cx="2393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4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srgbClr val="000000"/>
                  </a:solidFill>
                </a:rPr>
                <a:t>s, </a:t>
              </a:r>
              <a:r>
                <a:rPr lang="en-US" b="1" dirty="0">
                  <a:solidFill>
                    <a:srgbClr val="00B050"/>
                  </a:solidFill>
                </a:rPr>
                <a:t>189MPa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73CB98-8109-8EE9-2C7F-0E24F1543926}"/>
                </a:ext>
              </a:extLst>
            </p:cNvPr>
            <p:cNvSpPr txBox="1"/>
            <p:nvPr/>
          </p:nvSpPr>
          <p:spPr>
            <a:xfrm>
              <a:off x="8946435" y="3842634"/>
              <a:ext cx="1832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15.3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srgbClr val="000000"/>
                  </a:solidFill>
                </a:rPr>
                <a:t>s, </a:t>
              </a:r>
              <a:r>
                <a:rPr lang="en-US" b="1" dirty="0">
                  <a:solidFill>
                    <a:srgbClr val="00B050"/>
                  </a:solidFill>
                </a:rPr>
                <a:t>37MPa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7EF6016-EA3C-A469-48A7-CEDFD4542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87" y="2971800"/>
            <a:ext cx="5227243" cy="3749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0FE5AD-355D-11B8-8801-88A804106C70}"/>
              </a:ext>
            </a:extLst>
          </p:cNvPr>
          <p:cNvSpPr txBox="1"/>
          <p:nvPr/>
        </p:nvSpPr>
        <p:spPr>
          <a:xfrm>
            <a:off x="5493942" y="3105834"/>
            <a:ext cx="2099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Tungsten UTS = 550MPa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9E8A8-ECC6-CA29-4628-F1A180065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62" y="403808"/>
            <a:ext cx="2112773" cy="17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D06C0F-A54F-74F6-CA7A-4E4DD727D8DF}"/>
              </a:ext>
            </a:extLst>
          </p:cNvPr>
          <p:cNvCxnSpPr/>
          <p:nvPr/>
        </p:nvCxnSpPr>
        <p:spPr>
          <a:xfrm>
            <a:off x="7604222" y="1711840"/>
            <a:ext cx="1251246" cy="1594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80489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tandard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re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14308</TotalTime>
  <Words>1630</Words>
  <Application>Microsoft Office PowerPoint</Application>
  <PresentationFormat>Widescreen</PresentationFormat>
  <Paragraphs>303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Aptos</vt:lpstr>
      <vt:lpstr>Arial</vt:lpstr>
      <vt:lpstr>Calibri</vt:lpstr>
      <vt:lpstr>Symbol</vt:lpstr>
      <vt:lpstr>Wingdings</vt:lpstr>
      <vt:lpstr>Standard slide</vt:lpstr>
      <vt:lpstr>1_Title slide</vt:lpstr>
      <vt:lpstr>4_Blank Layouts</vt:lpstr>
      <vt:lpstr>1_Standard slide</vt:lpstr>
      <vt:lpstr>More layouts</vt:lpstr>
      <vt:lpstr>1_Office Theme</vt:lpstr>
      <vt:lpstr>3_Pattern</vt:lpstr>
      <vt:lpstr>Font and logo master</vt:lpstr>
      <vt:lpstr>Simulating Radiation Damage in ISIS Targets</vt:lpstr>
      <vt:lpstr>Contents</vt:lpstr>
      <vt:lpstr>PowerPoint Presentation</vt:lpstr>
      <vt:lpstr>Current ISIS Targets</vt:lpstr>
      <vt:lpstr>ISIS Target History</vt:lpstr>
      <vt:lpstr>TS2 Target W#10 History</vt:lpstr>
      <vt:lpstr>ISIS Target Analysis</vt:lpstr>
      <vt:lpstr>ISIS Target Analysis – Stress Waves</vt:lpstr>
      <vt:lpstr>ISIS Target Analysis – Stress Waves</vt:lpstr>
      <vt:lpstr>Irradiated Tungsten – Material Property Changes</vt:lpstr>
      <vt:lpstr>Irradiated Tantalum – Material Property Changes</vt:lpstr>
      <vt:lpstr>ISIS Target Results – Steady State Temperature</vt:lpstr>
      <vt:lpstr>ISIS Target Results – Von Mises Stress in Tungsten</vt:lpstr>
      <vt:lpstr>ISIS Target Results – Stress Waves</vt:lpstr>
      <vt:lpstr>Rate of Thermal Conductivity Reduction</vt:lpstr>
      <vt:lpstr>Evolution of Damage in TS2 Target</vt:lpstr>
      <vt:lpstr>Evolution of Damage in TS2 Target</vt:lpstr>
      <vt:lpstr>Crack Propagation at Ta/W Interface</vt:lpstr>
      <vt:lpstr>TS2 Target – Other Possible Causes</vt:lpstr>
      <vt:lpstr>Conclusions on TS2 Target</vt:lpstr>
      <vt:lpstr>ISIS-II: the next generation MW-class Neutron and Muon source  </vt:lpstr>
      <vt:lpstr>ISIS-II Target Concepts</vt:lpstr>
      <vt:lpstr>Irradiated Material Properties Summary</vt:lpstr>
      <vt:lpstr>Overlap with RaDIATE work for LBNF Target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Gallimore, Stephen (STFC,RAL,ISIS)</dc:creator>
  <cp:lastModifiedBy>Wilcox, Dan (STFC,RAL,TECH)</cp:lastModifiedBy>
  <cp:revision>178</cp:revision>
  <dcterms:created xsi:type="dcterms:W3CDTF">2023-10-17T07:55:24Z</dcterms:created>
  <dcterms:modified xsi:type="dcterms:W3CDTF">2024-09-18T08:31:33Z</dcterms:modified>
</cp:coreProperties>
</file>