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2"/>
  </p:notesMasterIdLst>
  <p:handoutMasterIdLst>
    <p:handoutMasterId r:id="rId33"/>
  </p:handoutMasterIdLst>
  <p:sldIdLst>
    <p:sldId id="294" r:id="rId2"/>
    <p:sldId id="322" r:id="rId3"/>
    <p:sldId id="321" r:id="rId4"/>
    <p:sldId id="304" r:id="rId5"/>
    <p:sldId id="332" r:id="rId6"/>
    <p:sldId id="305" r:id="rId7"/>
    <p:sldId id="308" r:id="rId8"/>
    <p:sldId id="309" r:id="rId9"/>
    <p:sldId id="313" r:id="rId10"/>
    <p:sldId id="337" r:id="rId11"/>
    <p:sldId id="310" r:id="rId12"/>
    <p:sldId id="338" r:id="rId13"/>
    <p:sldId id="339" r:id="rId14"/>
    <p:sldId id="331" r:id="rId15"/>
    <p:sldId id="316" r:id="rId16"/>
    <p:sldId id="330" r:id="rId17"/>
    <p:sldId id="324" r:id="rId18"/>
    <p:sldId id="317" r:id="rId19"/>
    <p:sldId id="318" r:id="rId20"/>
    <p:sldId id="320" r:id="rId21"/>
    <p:sldId id="334" r:id="rId22"/>
    <p:sldId id="336" r:id="rId23"/>
    <p:sldId id="333" r:id="rId24"/>
    <p:sldId id="335" r:id="rId25"/>
    <p:sldId id="302" r:id="rId26"/>
    <p:sldId id="307" r:id="rId27"/>
    <p:sldId id="303" r:id="rId28"/>
    <p:sldId id="328" r:id="rId29"/>
    <p:sldId id="306" r:id="rId30"/>
    <p:sldId id="340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1" autoAdjust="0"/>
    <p:restoredTop sz="83699"/>
  </p:normalViewPr>
  <p:slideViewPr>
    <p:cSldViewPr snapToGrid="0" snapToObjects="1" showGuides="1">
      <p:cViewPr varScale="1">
        <p:scale>
          <a:sx n="120" d="100"/>
          <a:sy n="120" d="100"/>
        </p:scale>
        <p:origin x="184" y="50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in Ammigan" userId="ec217157-63ea-417b-8ad6-962d970911ea" providerId="ADAL" clId="{5CF0BA24-244D-E64D-B7B6-78EB28D15154}"/>
    <pc:docChg chg="modSld">
      <pc:chgData name="Kavin Ammigan" userId="ec217157-63ea-417b-8ad6-962d970911ea" providerId="ADAL" clId="{5CF0BA24-244D-E64D-B7B6-78EB28D15154}" dt="2024-09-17T07:17:46.920" v="12"/>
      <pc:docMkLst>
        <pc:docMk/>
      </pc:docMkLst>
      <pc:sldChg chg="modSp modAnim">
        <pc:chgData name="Kavin Ammigan" userId="ec217157-63ea-417b-8ad6-962d970911ea" providerId="ADAL" clId="{5CF0BA24-244D-E64D-B7B6-78EB28D15154}" dt="2024-09-17T06:10:08.366" v="3" actId="113"/>
        <pc:sldMkLst>
          <pc:docMk/>
          <pc:sldMk cId="2945315628" sldId="333"/>
        </pc:sldMkLst>
        <pc:spChg chg="mod">
          <ac:chgData name="Kavin Ammigan" userId="ec217157-63ea-417b-8ad6-962d970911ea" providerId="ADAL" clId="{5CF0BA24-244D-E64D-B7B6-78EB28D15154}" dt="2024-09-17T06:10:08.366" v="3" actId="113"/>
          <ac:spMkLst>
            <pc:docMk/>
            <pc:sldMk cId="2945315628" sldId="333"/>
            <ac:spMk id="2" creationId="{5865C0AB-9F90-5089-6F53-2B775445244D}"/>
          </ac:spMkLst>
        </pc:spChg>
      </pc:sldChg>
      <pc:sldChg chg="addSp modSp mod modAnim">
        <pc:chgData name="Kavin Ammigan" userId="ec217157-63ea-417b-8ad6-962d970911ea" providerId="ADAL" clId="{5CF0BA24-244D-E64D-B7B6-78EB28D15154}" dt="2024-09-17T07:17:46.920" v="12"/>
        <pc:sldMkLst>
          <pc:docMk/>
          <pc:sldMk cId="3095859962" sldId="339"/>
        </pc:sldMkLst>
        <pc:spChg chg="mod">
          <ac:chgData name="Kavin Ammigan" userId="ec217157-63ea-417b-8ad6-962d970911ea" providerId="ADAL" clId="{5CF0BA24-244D-E64D-B7B6-78EB28D15154}" dt="2024-09-17T07:17:37.862" v="10" actId="1076"/>
          <ac:spMkLst>
            <pc:docMk/>
            <pc:sldMk cId="3095859962" sldId="339"/>
            <ac:spMk id="9" creationId="{6F7CB79C-C538-33D6-1B57-F7AAC7D5D588}"/>
          </ac:spMkLst>
        </pc:spChg>
        <pc:picChg chg="add mod">
          <ac:chgData name="Kavin Ammigan" userId="ec217157-63ea-417b-8ad6-962d970911ea" providerId="ADAL" clId="{5CF0BA24-244D-E64D-B7B6-78EB28D15154}" dt="2024-09-17T07:17:31.873" v="8"/>
          <ac:picMkLst>
            <pc:docMk/>
            <pc:sldMk cId="3095859962" sldId="339"/>
            <ac:picMk id="2" creationId="{1F29A89B-6227-B071-3E8B-E60F2D0439B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endParaRPr lang="en-US" sz="18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25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6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24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60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8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31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3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43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10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52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3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99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92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Helvetica"/>
              <a:ea typeface="Geneva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4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8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2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5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8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B361020-1AAC-D54B-B63D-355A140F6B7E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8775CB0-88DD-4F4E-845D-1A0C3FD73701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958AC2-AB05-794E-B506-DBCCCFF394E7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A0785DA-E88E-5A4C-B083-2DE093F524C3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6EB5DD6-FAB2-334F-A09D-7B92796115BF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AD7BAC69-A7CC-CB48-AF8A-CAC7D7A152FF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r>
              <a:rPr lang="en-US"/>
              <a:t>Kavin Ammigan et al. | Novel Target Materials Development at Fermilab: Status and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996EA43-7770-8844-AF70-377089A2D20A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5.jpg"/><Relationship Id="rId7" Type="http://schemas.microsoft.com/office/2007/relationships/hdphoto" Target="../media/hdphoto3.wdp"/><Relationship Id="rId12" Type="http://schemas.openxmlformats.org/officeDocument/2006/relationships/image" Target="../media/image6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microsoft.com/office/2007/relationships/hdphoto" Target="../media/hdphoto2.wdp"/><Relationship Id="rId10" Type="http://schemas.openxmlformats.org/officeDocument/2006/relationships/image" Target="../media/image60.jpeg"/><Relationship Id="rId4" Type="http://schemas.openxmlformats.org/officeDocument/2006/relationships/image" Target="../media/image56.pn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86.jpg"/><Relationship Id="rId4" Type="http://schemas.openxmlformats.org/officeDocument/2006/relationships/image" Target="../media/image85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7548" y="3919568"/>
            <a:ext cx="8946452" cy="1091343"/>
          </a:xfrm>
        </p:spPr>
        <p:txBody>
          <a:bodyPr/>
          <a:lstStyle/>
          <a:p>
            <a:r>
              <a:rPr lang="en-US" sz="1400" b="1" dirty="0"/>
              <a:t>Kavin Ammigan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sz="1200" dirty="0"/>
              <a:t>G. Arora, S. </a:t>
            </a:r>
            <a:r>
              <a:rPr lang="en-US" sz="1200" dirty="0" err="1"/>
              <a:t>Bidhar</a:t>
            </a:r>
            <a:r>
              <a:rPr lang="en-US" sz="1200" dirty="0"/>
              <a:t>, A. Burleigh, F. </a:t>
            </a:r>
            <a:r>
              <a:rPr lang="en-US" sz="1200" dirty="0" err="1"/>
              <a:t>Pellemoine</a:t>
            </a:r>
            <a:r>
              <a:rPr lang="en-US" sz="1200" dirty="0"/>
              <a:t> (FNAL); A. </a:t>
            </a:r>
            <a:r>
              <a:rPr lang="en-US" sz="1200" dirty="0" err="1"/>
              <a:t>Couet</a:t>
            </a:r>
            <a:r>
              <a:rPr lang="en-US" sz="1200" dirty="0"/>
              <a:t>, N. </a:t>
            </a:r>
            <a:r>
              <a:rPr lang="en-US" sz="1200" dirty="0" err="1"/>
              <a:t>Crnkovich</a:t>
            </a:r>
            <a:r>
              <a:rPr lang="en-US" sz="1200" dirty="0"/>
              <a:t>, I. </a:t>
            </a:r>
            <a:r>
              <a:rPr lang="en-US" sz="1200" dirty="0" err="1"/>
              <a:t>Szlufarska</a:t>
            </a:r>
            <a:r>
              <a:rPr lang="en-US" sz="1200" dirty="0"/>
              <a:t> (UW-Madison); W. </a:t>
            </a:r>
            <a:r>
              <a:rPr lang="en-US" sz="1200" dirty="0" err="1"/>
              <a:t>Asztalos</a:t>
            </a:r>
            <a:r>
              <a:rPr lang="en-US" sz="1200" dirty="0"/>
              <a:t> (IIT)</a:t>
            </a:r>
            <a:endParaRPr lang="en-US" sz="12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Annual </a:t>
            </a:r>
            <a:r>
              <a:rPr lang="en-US" dirty="0" err="1"/>
              <a:t>RaDIATE</a:t>
            </a:r>
            <a:r>
              <a:rPr lang="en-US" dirty="0"/>
              <a:t> Collaboration Meeting</a:t>
            </a:r>
            <a:endParaRPr lang="en-US" sz="1400" dirty="0"/>
          </a:p>
          <a:p>
            <a:r>
              <a:rPr lang="en-US" sz="1400" dirty="0"/>
              <a:t>17 September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7545" y="3227995"/>
            <a:ext cx="8499232" cy="752287"/>
          </a:xfrm>
        </p:spPr>
        <p:txBody>
          <a:bodyPr>
            <a:noAutofit/>
          </a:bodyPr>
          <a:lstStyle/>
          <a:p>
            <a:r>
              <a:rPr lang="en-US" sz="1800" dirty="0"/>
              <a:t>Novel Target Materials Development at Fermilab: Status and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04629-A8EF-7FE3-58B3-449BBE65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Microstructural Characterization of 2</a:t>
            </a:r>
            <a:r>
              <a:rPr lang="en-US" baseline="30000" dirty="0"/>
              <a:t>nd</a:t>
            </a:r>
            <a:r>
              <a:rPr lang="en-US" dirty="0"/>
              <a:t> Gen. HEAs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B7AB3-7DAD-ADA4-A84B-ECDF8F9DEA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42F023-3B3C-9647-ADB2-422025B0B54B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C5FF5-613C-296A-FBE7-CC574E91A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A5AF3-EBB5-0E3C-C0C8-2148F9354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 descr="A close-up of a white surface&#10;&#10;Description automatically generated">
            <a:extLst>
              <a:ext uri="{FF2B5EF4-FFF2-40B4-BE49-F238E27FC236}">
                <a16:creationId xmlns:a16="http://schemas.microsoft.com/office/drawing/2014/main" id="{FDB992C4-5CE8-1411-A6DF-1186D77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28000" contras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387" y="3230724"/>
            <a:ext cx="2235200" cy="1172464"/>
          </a:xfrm>
          <a:prstGeom prst="rect">
            <a:avLst/>
          </a:prstGeom>
          <a:effectLst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C66DA6-CBB4-DFEC-C3B2-B9D56F9B4377}"/>
                  </a:ext>
                </a:extLst>
              </p:cNvPr>
              <p:cNvSpPr txBox="1"/>
              <p:nvPr/>
            </p:nvSpPr>
            <p:spPr>
              <a:xfrm>
                <a:off x="5724250" y="2979565"/>
                <a:ext cx="2901168" cy="2511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dirty="0">
                    <a:solidFill>
                      <a:schemeClr val="tx1"/>
                    </a:solidFill>
                    <a:effectLst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AlCoCrMnTiV HEA, Grain size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Helvetica" pitchFamily="2" charset="0"/>
                  </a:rPr>
                  <a:t> 150 – 500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000" dirty="0">
                    <a:solidFill>
                      <a:schemeClr val="tx1"/>
                    </a:solidFill>
                    <a:latin typeface="Helvetica" pitchFamily="2" charset="0"/>
                  </a:rPr>
                  <a:t>m</a:t>
                </a:r>
                <a:r>
                  <a:rPr lang="en-US" sz="1000" dirty="0">
                    <a:solidFill>
                      <a:schemeClr val="tx1"/>
                    </a:solidFill>
                    <a:effectLst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C66DA6-CBB4-DFEC-C3B2-B9D56F9B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250" y="2979565"/>
                <a:ext cx="2901168" cy="251159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90561B18-3744-EEF4-9B39-3D97DD1E3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632" y="1304744"/>
            <a:ext cx="1929130" cy="911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D2DA3F-917A-C677-577B-0AC171B91F08}"/>
              </a:ext>
            </a:extLst>
          </p:cNvPr>
          <p:cNvSpPr txBox="1"/>
          <p:nvPr/>
        </p:nvSpPr>
        <p:spPr>
          <a:xfrm>
            <a:off x="5505315" y="904634"/>
            <a:ext cx="2044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dirty="0">
                <a:latin typeface="Helvetica" pitchFamily="2" charset="0"/>
                <a:sym typeface="Wingdings" pitchFamily="2" charset="2"/>
              </a:rPr>
              <a:t>Chemical analysis </a:t>
            </a:r>
          </a:p>
          <a:p>
            <a:pPr algn="ctr">
              <a:spcBef>
                <a:spcPts val="0"/>
              </a:spcBef>
            </a:pPr>
            <a:r>
              <a:rPr lang="en-US" sz="1000" dirty="0">
                <a:latin typeface="Helvetica" pitchFamily="2" charset="0"/>
                <a:sym typeface="Wingdings" pitchFamily="2" charset="2"/>
              </a:rPr>
              <a:t>Al</a:t>
            </a:r>
            <a:r>
              <a:rPr lang="en-US" sz="1000" baseline="-25000" dirty="0">
                <a:latin typeface="Helvetica" pitchFamily="2" charset="0"/>
                <a:sym typeface="Wingdings" pitchFamily="2" charset="2"/>
              </a:rPr>
              <a:t>10</a:t>
            </a:r>
            <a:r>
              <a:rPr lang="en-US" sz="1000" dirty="0">
                <a:latin typeface="Helvetica" pitchFamily="2" charset="0"/>
                <a:sym typeface="Wingdings" pitchFamily="2" charset="2"/>
              </a:rPr>
              <a:t>Co</a:t>
            </a:r>
            <a:r>
              <a:rPr lang="en-US" sz="1000" baseline="-25000" dirty="0">
                <a:latin typeface="Helvetica" pitchFamily="2" charset="0"/>
                <a:sym typeface="Wingdings" pitchFamily="2" charset="2"/>
              </a:rPr>
              <a:t>4</a:t>
            </a:r>
            <a:r>
              <a:rPr lang="en-US" sz="1000" dirty="0">
                <a:latin typeface="Helvetica" pitchFamily="2" charset="0"/>
                <a:sym typeface="Wingdings" pitchFamily="2" charset="2"/>
              </a:rPr>
              <a:t>Cr</a:t>
            </a:r>
            <a:r>
              <a:rPr lang="en-US" sz="1000" baseline="-25000" dirty="0">
                <a:latin typeface="Helvetica" pitchFamily="2" charset="0"/>
                <a:sym typeface="Wingdings" pitchFamily="2" charset="2"/>
              </a:rPr>
              <a:t>25</a:t>
            </a:r>
            <a:r>
              <a:rPr lang="en-US" sz="1000" dirty="0">
                <a:latin typeface="Helvetica" pitchFamily="2" charset="0"/>
                <a:sym typeface="Wingdings" pitchFamily="2" charset="2"/>
              </a:rPr>
              <a:t>Mn</a:t>
            </a:r>
            <a:r>
              <a:rPr lang="en-US" sz="1000" baseline="-25000" dirty="0">
                <a:latin typeface="Helvetica" pitchFamily="2" charset="0"/>
                <a:sym typeface="Wingdings" pitchFamily="2" charset="2"/>
              </a:rPr>
              <a:t>26</a:t>
            </a:r>
            <a:r>
              <a:rPr lang="en-US" sz="1000" dirty="0">
                <a:latin typeface="Helvetica" pitchFamily="2" charset="0"/>
                <a:sym typeface="Wingdings" pitchFamily="2" charset="2"/>
              </a:rPr>
              <a:t>Ti</a:t>
            </a:r>
            <a:r>
              <a:rPr lang="en-US" sz="1000" baseline="-25000" dirty="0">
                <a:latin typeface="Helvetica" pitchFamily="2" charset="0"/>
                <a:sym typeface="Wingdings" pitchFamily="2" charset="2"/>
              </a:rPr>
              <a:t>1</a:t>
            </a:r>
            <a:r>
              <a:rPr lang="en-US" sz="1000" dirty="0">
                <a:latin typeface="Helvetica" pitchFamily="2" charset="0"/>
                <a:sym typeface="Wingdings" pitchFamily="2" charset="2"/>
              </a:rPr>
              <a:t>V</a:t>
            </a:r>
            <a:r>
              <a:rPr lang="en-US" sz="1000" baseline="-25000" dirty="0">
                <a:latin typeface="Helvetica" pitchFamily="2" charset="0"/>
                <a:sym typeface="Wingdings" pitchFamily="2" charset="2"/>
              </a:rPr>
              <a:t>34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6354522-3F56-1C81-8FFE-3DD7B6AA751B}"/>
              </a:ext>
            </a:extLst>
          </p:cNvPr>
          <p:cNvSpPr txBox="1">
            <a:spLocks/>
          </p:cNvSpPr>
          <p:nvPr/>
        </p:nvSpPr>
        <p:spPr>
          <a:xfrm>
            <a:off x="228600" y="762160"/>
            <a:ext cx="5885480" cy="3737983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tx1"/>
                </a:solidFill>
              </a:rPr>
              <a:t>Chemical analysis </a:t>
            </a:r>
            <a:r>
              <a:rPr lang="en-US" sz="1600" dirty="0">
                <a:solidFill>
                  <a:schemeClr val="accent6"/>
                </a:solidFill>
              </a:rPr>
              <a:t>revealed relatively low amounts of interstitial elements</a:t>
            </a: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tx1"/>
                </a:solidFill>
              </a:rPr>
              <a:t>SEM/EDS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Homogeneous distribution of elements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Achieved target composition 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No significant segregation of impurities </a:t>
            </a:r>
            <a:r>
              <a:rPr lang="en-US" sz="1600" dirty="0">
                <a:solidFill>
                  <a:schemeClr val="accent6"/>
                </a:solidFill>
              </a:rPr>
              <a:t>SEM/EDS</a:t>
            </a: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tx1"/>
                </a:solidFill>
              </a:rPr>
              <a:t>EBSD</a:t>
            </a:r>
            <a:r>
              <a:rPr lang="en-US" sz="1600" dirty="0">
                <a:solidFill>
                  <a:schemeClr val="accent6"/>
                </a:solidFill>
              </a:rPr>
              <a:t> reveals grain sizes in the order of 100 </a:t>
            </a:r>
            <a:r>
              <a:rPr lang="en-US" sz="1600" dirty="0" err="1">
                <a:solidFill>
                  <a:schemeClr val="accent6"/>
                </a:solidFill>
              </a:rPr>
              <a:t>μm</a:t>
            </a:r>
            <a:r>
              <a:rPr lang="en-US" sz="1600" dirty="0">
                <a:solidFill>
                  <a:schemeClr val="accent6"/>
                </a:solidFill>
              </a:rPr>
              <a:t> and elongated grains in some areas</a:t>
            </a: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tx1"/>
                </a:solidFill>
              </a:rPr>
              <a:t>XRD</a:t>
            </a:r>
            <a:r>
              <a:rPr lang="en-US" sz="1600" dirty="0">
                <a:solidFill>
                  <a:schemeClr val="accent6"/>
                </a:solidFill>
              </a:rPr>
              <a:t> and </a:t>
            </a:r>
            <a:r>
              <a:rPr lang="en-US" sz="1600" dirty="0">
                <a:solidFill>
                  <a:schemeClr val="tx1"/>
                </a:solidFill>
              </a:rPr>
              <a:t>TEM</a:t>
            </a:r>
            <a:r>
              <a:rPr lang="en-US" sz="1600" dirty="0">
                <a:solidFill>
                  <a:schemeClr val="accent6"/>
                </a:solidFill>
              </a:rPr>
              <a:t> ongoing to confirm phase</a:t>
            </a:r>
          </a:p>
          <a:p>
            <a:pPr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C99C39-2C24-D319-9C52-E6107612828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13997"/>
          <a:stretch/>
        </p:blipFill>
        <p:spPr bwMode="auto">
          <a:xfrm>
            <a:off x="2170723" y="3336823"/>
            <a:ext cx="1617506" cy="133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F97378-5993-C787-0117-9C5F571B125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3997"/>
          <a:stretch/>
        </p:blipFill>
        <p:spPr bwMode="auto">
          <a:xfrm>
            <a:off x="3866037" y="3336823"/>
            <a:ext cx="1617506" cy="133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88289F-70C3-D61B-24F7-7041E59DE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333" y="3336823"/>
            <a:ext cx="1757680" cy="1163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EF828A-48FD-DDEA-51F6-DD7267F5A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1977" y="944816"/>
            <a:ext cx="1129030" cy="15468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E7933E-ED98-22FA-5773-6C46CC519140}"/>
              </a:ext>
            </a:extLst>
          </p:cNvPr>
          <p:cNvSpPr txBox="1"/>
          <p:nvPr/>
        </p:nvSpPr>
        <p:spPr>
          <a:xfrm>
            <a:off x="7473215" y="538246"/>
            <a:ext cx="14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dirty="0">
                <a:latin typeface="Helvetica" pitchFamily="2" charset="0"/>
                <a:sym typeface="Wingdings" pitchFamily="2" charset="2"/>
              </a:rPr>
              <a:t>Elemental composition from EDS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id="{4828E941-7C77-5659-C80A-72587B9A796E}"/>
              </a:ext>
            </a:extLst>
          </p:cNvPr>
          <p:cNvSpPr txBox="1"/>
          <p:nvPr/>
        </p:nvSpPr>
        <p:spPr>
          <a:xfrm>
            <a:off x="318344" y="4534644"/>
            <a:ext cx="1512333" cy="18215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Burleigh (Fermilab)</a:t>
            </a:r>
          </a:p>
        </p:txBody>
      </p:sp>
    </p:spTree>
    <p:extLst>
      <p:ext uri="{BB962C8B-B14F-4D97-AF65-F5344CB8AC3E}">
        <p14:creationId xmlns:p14="http://schemas.microsoft.com/office/powerpoint/2010/main" val="348716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E626F5-F593-CCFC-8977-82A6D035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Radiation Damage with Low-Energy Ion Irradiation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EBC3-D331-2970-2A57-A344E3104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3DDD6E5-DA68-7043-B4E5-07E727F923FB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8CDB-261D-61D5-E06E-F7FCBD0CC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F0F25-40BB-60C3-1F27-24A827E90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5305F-C297-C78E-5E86-F1752802827C}"/>
              </a:ext>
            </a:extLst>
          </p:cNvPr>
          <p:cNvSpPr txBox="1">
            <a:spLocks/>
          </p:cNvSpPr>
          <p:nvPr/>
        </p:nvSpPr>
        <p:spPr>
          <a:xfrm>
            <a:off x="222250" y="681215"/>
            <a:ext cx="4780674" cy="125901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36"/>
              </a:spcBef>
              <a:buNone/>
            </a:pPr>
            <a:r>
              <a:rPr lang="en-US" sz="1600" dirty="0">
                <a:solidFill>
                  <a:schemeClr val="accent6"/>
                </a:solidFill>
              </a:rPr>
              <a:t>Study radiation-induced effects evolution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Voids, dislocation loops, elemental segregation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Phase stability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Change in thermomechanical properties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Benchmark HEA performance with Ti-6Al-4V</a:t>
            </a:r>
          </a:p>
          <a:p>
            <a:pPr marL="401638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indent="0">
              <a:spcBef>
                <a:spcPts val="336"/>
              </a:spcBef>
              <a:buNone/>
            </a:pPr>
            <a:endParaRPr lang="en-US" sz="1600" dirty="0">
              <a:solidFill>
                <a:schemeClr val="accent6"/>
              </a:solidFill>
            </a:endParaRPr>
          </a:p>
          <a:p>
            <a:pPr lvl="1"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  <a:p>
            <a:pPr>
              <a:spcBef>
                <a:spcPts val="336"/>
              </a:spcBef>
            </a:pPr>
            <a:endParaRPr lang="en-US" sz="1600" dirty="0">
              <a:solidFill>
                <a:schemeClr val="accent6"/>
              </a:solidFill>
            </a:endParaRPr>
          </a:p>
          <a:p>
            <a:pPr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67F81-E16C-6A9B-5471-BABDA620A9F9}"/>
              </a:ext>
            </a:extLst>
          </p:cNvPr>
          <p:cNvSpPr txBox="1"/>
          <p:nvPr/>
        </p:nvSpPr>
        <p:spPr>
          <a:xfrm>
            <a:off x="684211" y="4483359"/>
            <a:ext cx="2717480" cy="251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Wisconsin Ion Beam Laboratory (IBL)</a:t>
            </a:r>
          </a:p>
        </p:txBody>
      </p:sp>
      <p:pic>
        <p:nvPicPr>
          <p:cNvPr id="9" name="Picture 8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48B8BE49-8B61-5FCF-0A95-060FD5C9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1538" y="641965"/>
            <a:ext cx="1423190" cy="754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1A747F-6842-78A8-7A8A-A98BF9D1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88" y="3665138"/>
            <a:ext cx="3111500" cy="853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9C0F61-F6D7-D446-6542-5A92B4B3CA0A}"/>
              </a:ext>
            </a:extLst>
          </p:cNvPr>
          <p:cNvSpPr txBox="1"/>
          <p:nvPr/>
        </p:nvSpPr>
        <p:spPr>
          <a:xfrm>
            <a:off x="7537451" y="1375760"/>
            <a:ext cx="1487277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amples in holder prior to irradiation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7503D-E458-8CB0-9F06-6F4F4DD58DB2}"/>
              </a:ext>
            </a:extLst>
          </p:cNvPr>
          <p:cNvSpPr txBox="1"/>
          <p:nvPr/>
        </p:nvSpPr>
        <p:spPr>
          <a:xfrm>
            <a:off x="5002923" y="706385"/>
            <a:ext cx="2985207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36"/>
              </a:spcBef>
            </a:pPr>
            <a:r>
              <a:rPr lang="en-US" sz="1400" dirty="0">
                <a:latin typeface="Helvetica" pitchFamily="2" charset="0"/>
              </a:rPr>
              <a:t>1. UW IBL irradiation (2022)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3.7 MeV V</a:t>
            </a:r>
            <a:r>
              <a:rPr lang="en-US" sz="1200" baseline="30000" dirty="0">
                <a:solidFill>
                  <a:schemeClr val="accent6"/>
                </a:solidFill>
                <a:latin typeface="Helvetica" pitchFamily="2" charset="0"/>
              </a:rPr>
              <a:t>2+ 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ions at 500 ºC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50 &amp; 100 DPA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Completed, but ions now V</a:t>
            </a:r>
            <a:r>
              <a:rPr lang="en-US" sz="1200" baseline="30000" dirty="0">
                <a:solidFill>
                  <a:schemeClr val="accent6"/>
                </a:solidFill>
                <a:latin typeface="Helvetica" pitchFamily="2" charset="0"/>
              </a:rPr>
              <a:t>2+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5A36A-B85F-44BF-B15C-D3A2F53B9FDE}"/>
              </a:ext>
            </a:extLst>
          </p:cNvPr>
          <p:cNvSpPr txBox="1"/>
          <p:nvPr/>
        </p:nvSpPr>
        <p:spPr>
          <a:xfrm>
            <a:off x="5002924" y="1820252"/>
            <a:ext cx="3159804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36"/>
              </a:spcBef>
            </a:pPr>
            <a:r>
              <a:rPr lang="en-US" sz="1400" dirty="0">
                <a:latin typeface="Helvetica" pitchFamily="2" charset="0"/>
              </a:rPr>
              <a:t>2. GANIL-IRRSUD irradiation (2024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)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36 MeV Ar</a:t>
            </a:r>
            <a:r>
              <a:rPr lang="en-US" sz="1200" baseline="30000" dirty="0">
                <a:solidFill>
                  <a:schemeClr val="accent6"/>
                </a:solidFill>
                <a:latin typeface="Helvetica" pitchFamily="2" charset="0"/>
              </a:rPr>
              <a:t>10+ 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ions at 500 ºC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Up to 0.4 DPA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Completed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5FCE03-75C6-842A-231A-7ED192C1E755}"/>
              </a:ext>
            </a:extLst>
          </p:cNvPr>
          <p:cNvSpPr txBox="1"/>
          <p:nvPr/>
        </p:nvSpPr>
        <p:spPr>
          <a:xfrm>
            <a:off x="5002923" y="2908883"/>
            <a:ext cx="3636117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36"/>
              </a:spcBef>
            </a:pPr>
            <a:r>
              <a:rPr lang="en-US" sz="1400" dirty="0">
                <a:latin typeface="Helvetica" pitchFamily="2" charset="0"/>
              </a:rPr>
              <a:t>3. UW IBL irradiation (2024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)</a:t>
            </a:r>
            <a:endParaRPr lang="en-US" sz="1400" dirty="0">
              <a:latin typeface="Helvetica" pitchFamily="2" charset="0"/>
            </a:endParaRP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4.5 MeV Al/Ni ions at 500 ºC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Up to 20 DPA</a:t>
            </a:r>
          </a:p>
          <a:p>
            <a:pPr marL="171450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Planned in the next few weeks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7C4C0460-E9CB-254C-AA77-F0982AA558E2}"/>
              </a:ext>
            </a:extLst>
          </p:cNvPr>
          <p:cNvSpPr txBox="1">
            <a:spLocks/>
          </p:cNvSpPr>
          <p:nvPr/>
        </p:nvSpPr>
        <p:spPr>
          <a:xfrm>
            <a:off x="5128921" y="4091858"/>
            <a:ext cx="2408530" cy="55453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36"/>
              </a:spcBef>
              <a:buNone/>
            </a:pPr>
            <a:r>
              <a:rPr lang="en-US" sz="1400" b="1" dirty="0">
                <a:solidFill>
                  <a:schemeClr val="accent6"/>
                </a:solidFill>
              </a:rPr>
              <a:t>Abe Burleigh to present results at upcoming IWSMT</a:t>
            </a:r>
          </a:p>
          <a:p>
            <a:pPr lvl="1"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  <a:p>
            <a:pPr>
              <a:spcBef>
                <a:spcPts val="336"/>
              </a:spcBef>
            </a:pPr>
            <a:endParaRPr lang="en-US" sz="1600" dirty="0">
              <a:solidFill>
                <a:schemeClr val="accent6"/>
              </a:solidFill>
            </a:endParaRPr>
          </a:p>
          <a:p>
            <a:pPr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3FB734-DC29-B269-A9A2-041010473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91" y="2053797"/>
            <a:ext cx="2612390" cy="138303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E75DA5B-CB89-8722-7AFB-18524C0E5522}"/>
              </a:ext>
            </a:extLst>
          </p:cNvPr>
          <p:cNvSpPr/>
          <p:nvPr/>
        </p:nvSpPr>
        <p:spPr>
          <a:xfrm>
            <a:off x="1026791" y="3311899"/>
            <a:ext cx="2612390" cy="124928"/>
          </a:xfrm>
          <a:custGeom>
            <a:avLst/>
            <a:gdLst>
              <a:gd name="connsiteX0" fmla="*/ 0 w 2612390"/>
              <a:gd name="connsiteY0" fmla="*/ 0 h 124928"/>
              <a:gd name="connsiteX1" fmla="*/ 496354 w 2612390"/>
              <a:gd name="connsiteY1" fmla="*/ 0 h 124928"/>
              <a:gd name="connsiteX2" fmla="*/ 940460 w 2612390"/>
              <a:gd name="connsiteY2" fmla="*/ 0 h 124928"/>
              <a:gd name="connsiteX3" fmla="*/ 1515186 w 2612390"/>
              <a:gd name="connsiteY3" fmla="*/ 0 h 124928"/>
              <a:gd name="connsiteX4" fmla="*/ 2011540 w 2612390"/>
              <a:gd name="connsiteY4" fmla="*/ 0 h 124928"/>
              <a:gd name="connsiteX5" fmla="*/ 2612390 w 2612390"/>
              <a:gd name="connsiteY5" fmla="*/ 0 h 124928"/>
              <a:gd name="connsiteX6" fmla="*/ 2612390 w 2612390"/>
              <a:gd name="connsiteY6" fmla="*/ 124928 h 124928"/>
              <a:gd name="connsiteX7" fmla="*/ 2089912 w 2612390"/>
              <a:gd name="connsiteY7" fmla="*/ 124928 h 124928"/>
              <a:gd name="connsiteX8" fmla="*/ 1515186 w 2612390"/>
              <a:gd name="connsiteY8" fmla="*/ 124928 h 124928"/>
              <a:gd name="connsiteX9" fmla="*/ 1071080 w 2612390"/>
              <a:gd name="connsiteY9" fmla="*/ 124928 h 124928"/>
              <a:gd name="connsiteX10" fmla="*/ 548602 w 2612390"/>
              <a:gd name="connsiteY10" fmla="*/ 124928 h 124928"/>
              <a:gd name="connsiteX11" fmla="*/ 0 w 2612390"/>
              <a:gd name="connsiteY11" fmla="*/ 124928 h 124928"/>
              <a:gd name="connsiteX12" fmla="*/ 0 w 2612390"/>
              <a:gd name="connsiteY12" fmla="*/ 0 h 12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2390" h="124928" extrusionOk="0">
                <a:moveTo>
                  <a:pt x="0" y="0"/>
                </a:moveTo>
                <a:cubicBezTo>
                  <a:pt x="154487" y="-7629"/>
                  <a:pt x="270739" y="23027"/>
                  <a:pt x="496354" y="0"/>
                </a:cubicBezTo>
                <a:cubicBezTo>
                  <a:pt x="721969" y="-23027"/>
                  <a:pt x="797163" y="13027"/>
                  <a:pt x="940460" y="0"/>
                </a:cubicBezTo>
                <a:cubicBezTo>
                  <a:pt x="1083757" y="-13027"/>
                  <a:pt x="1381535" y="53939"/>
                  <a:pt x="1515186" y="0"/>
                </a:cubicBezTo>
                <a:cubicBezTo>
                  <a:pt x="1648837" y="-53939"/>
                  <a:pt x="1832049" y="28129"/>
                  <a:pt x="2011540" y="0"/>
                </a:cubicBezTo>
                <a:cubicBezTo>
                  <a:pt x="2191031" y="-28129"/>
                  <a:pt x="2358989" y="35881"/>
                  <a:pt x="2612390" y="0"/>
                </a:cubicBezTo>
                <a:cubicBezTo>
                  <a:pt x="2614954" y="47316"/>
                  <a:pt x="2604103" y="83496"/>
                  <a:pt x="2612390" y="124928"/>
                </a:cubicBezTo>
                <a:cubicBezTo>
                  <a:pt x="2376689" y="171610"/>
                  <a:pt x="2221343" y="64547"/>
                  <a:pt x="2089912" y="124928"/>
                </a:cubicBezTo>
                <a:cubicBezTo>
                  <a:pt x="1958481" y="185309"/>
                  <a:pt x="1784106" y="94416"/>
                  <a:pt x="1515186" y="124928"/>
                </a:cubicBezTo>
                <a:cubicBezTo>
                  <a:pt x="1246266" y="155440"/>
                  <a:pt x="1184166" y="117709"/>
                  <a:pt x="1071080" y="124928"/>
                </a:cubicBezTo>
                <a:cubicBezTo>
                  <a:pt x="957994" y="132147"/>
                  <a:pt x="697866" y="71693"/>
                  <a:pt x="548602" y="124928"/>
                </a:cubicBezTo>
                <a:cubicBezTo>
                  <a:pt x="399338" y="178163"/>
                  <a:pt x="120745" y="123431"/>
                  <a:pt x="0" y="124928"/>
                </a:cubicBezTo>
                <a:cubicBezTo>
                  <a:pt x="-14185" y="79304"/>
                  <a:pt x="11820" y="25926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16C1A-6C5E-DEF0-251A-941005F4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and Mechanical Properties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7E96C-2838-6DAD-783C-86C0A5CD7A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CF3FA02-CF98-F340-BC53-0E7FE7597630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9026F-05F9-109F-044B-9FC70A2B9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27A7E-0B27-3CBC-38E3-69A97D2DC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F7890-3880-6AF3-E893-0B9CCA504AFD}"/>
              </a:ext>
            </a:extLst>
          </p:cNvPr>
          <p:cNvSpPr txBox="1"/>
          <p:nvPr/>
        </p:nvSpPr>
        <p:spPr>
          <a:xfrm>
            <a:off x="167128" y="648211"/>
            <a:ext cx="4298993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Thermal conductivity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Measured using time-domain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thermoreflectance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system (TDTR) at UC-Riverside.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k ~ 9 W/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m.K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at RT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Almost doubles at 250 ºC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DCD0F-1A1F-A964-CAD4-661B78997899}"/>
              </a:ext>
            </a:extLst>
          </p:cNvPr>
          <p:cNvSpPr txBox="1"/>
          <p:nvPr/>
        </p:nvSpPr>
        <p:spPr>
          <a:xfrm>
            <a:off x="4661662" y="648211"/>
            <a:ext cx="411436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Specific heat capacity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Measured with DSC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Validation of CALPHAD predictions for multicomponent alloys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150118-778C-4007-2CAC-BBB1DAAB795A}"/>
              </a:ext>
            </a:extLst>
          </p:cNvPr>
          <p:cNvSpPr txBox="1"/>
          <p:nvPr/>
        </p:nvSpPr>
        <p:spPr>
          <a:xfrm>
            <a:off x="2147774" y="4472478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505050"/>
                </a:solidFill>
                <a:latin typeface="Helvetica" pitchFamily="2" charset="0"/>
              </a:rPr>
              <a:t>R. Wilson (UC-Riverside)</a:t>
            </a:r>
          </a:p>
        </p:txBody>
      </p:sp>
      <p:pic>
        <p:nvPicPr>
          <p:cNvPr id="15" name="Picture 14" descr="A graph of a specific heat&#10;&#10;Description automatically generated">
            <a:extLst>
              <a:ext uri="{FF2B5EF4-FFF2-40B4-BE49-F238E27FC236}">
                <a16:creationId xmlns:a16="http://schemas.microsoft.com/office/drawing/2014/main" id="{05FF4320-CF13-4E45-878F-441F8C71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1" y="2096035"/>
            <a:ext cx="3129280" cy="2346960"/>
          </a:xfrm>
          <a:prstGeom prst="rect">
            <a:avLst/>
          </a:prstGeom>
        </p:spPr>
      </p:pic>
      <p:pic>
        <p:nvPicPr>
          <p:cNvPr id="17" name="Picture 16" descr="A graph showing the temperature of a temperature&#10;&#10;Description automatically generated">
            <a:extLst>
              <a:ext uri="{FF2B5EF4-FFF2-40B4-BE49-F238E27FC236}">
                <a16:creationId xmlns:a16="http://schemas.microsoft.com/office/drawing/2014/main" id="{D6851B61-BCBC-4A26-9921-8238EAA8A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2096035"/>
            <a:ext cx="3129280" cy="23469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263942-365B-0B03-15C1-8612BFC856C5}"/>
              </a:ext>
            </a:extLst>
          </p:cNvPr>
          <p:cNvSpPr txBox="1"/>
          <p:nvPr/>
        </p:nvSpPr>
        <p:spPr>
          <a:xfrm>
            <a:off x="5735242" y="4479123"/>
            <a:ext cx="1967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505050"/>
                </a:solidFill>
                <a:latin typeface="Helvetica" pitchFamily="2" charset="0"/>
              </a:rPr>
              <a:t>A. Burleigh, R. Pacheco (Fermilab)</a:t>
            </a:r>
          </a:p>
        </p:txBody>
      </p:sp>
    </p:spTree>
    <p:extLst>
      <p:ext uri="{BB962C8B-B14F-4D97-AF65-F5344CB8AC3E}">
        <p14:creationId xmlns:p14="http://schemas.microsoft.com/office/powerpoint/2010/main" val="337933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0775B-8721-9B89-147B-4B777B26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and Mechanical Properties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D3DE2-AD23-E164-239B-E43507E565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CAFE0BE-826D-A34F-B45E-1C23F3CD0538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CA861-B2C4-96D2-8DFB-A69016B5C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FB251-792F-5624-06B8-8AF07F76F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AE551-5F0C-3034-B954-6C1074F6F2A5}"/>
              </a:ext>
            </a:extLst>
          </p:cNvPr>
          <p:cNvSpPr txBox="1"/>
          <p:nvPr/>
        </p:nvSpPr>
        <p:spPr>
          <a:xfrm>
            <a:off x="228600" y="652568"/>
            <a:ext cx="3634122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Coefficient of thermal expansion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Dilatometer measurement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C2415-CEFC-B4C8-FD14-AEF998B9BAE1}"/>
              </a:ext>
            </a:extLst>
          </p:cNvPr>
          <p:cNvSpPr txBox="1"/>
          <p:nvPr/>
        </p:nvSpPr>
        <p:spPr>
          <a:xfrm>
            <a:off x="4255152" y="652568"/>
            <a:ext cx="4114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Nanoindentation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CB79C-C538-33D6-1B57-F7AAC7D5D588}"/>
              </a:ext>
            </a:extLst>
          </p:cNvPr>
          <p:cNvSpPr txBox="1"/>
          <p:nvPr/>
        </p:nvSpPr>
        <p:spPr>
          <a:xfrm>
            <a:off x="4255152" y="3392664"/>
            <a:ext cx="3451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Currently fabricating 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miniature tensile test fixture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and implementing 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DIC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for stress-strain measurements</a:t>
            </a:r>
          </a:p>
        </p:txBody>
      </p:sp>
      <p:pic>
        <p:nvPicPr>
          <p:cNvPr id="11" name="Picture 10" descr="A graph showing the growth of the temperature&#10;&#10;Description automatically generated">
            <a:extLst>
              <a:ext uri="{FF2B5EF4-FFF2-40B4-BE49-F238E27FC236}">
                <a16:creationId xmlns:a16="http://schemas.microsoft.com/office/drawing/2014/main" id="{9FD60396-E124-3400-0B27-265DD1AFE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85" y="1454450"/>
            <a:ext cx="3129280" cy="2346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80243A-E12A-99E1-BE22-3CCDBC2D2B80}"/>
              </a:ext>
            </a:extLst>
          </p:cNvPr>
          <p:cNvSpPr txBox="1"/>
          <p:nvPr/>
        </p:nvSpPr>
        <p:spPr>
          <a:xfrm>
            <a:off x="1530603" y="3801410"/>
            <a:ext cx="17171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505050"/>
                </a:solidFill>
                <a:latin typeface="Helvetica" pitchFamily="2" charset="0"/>
              </a:rPr>
              <a:t>G. Arora, S. </a:t>
            </a:r>
            <a:r>
              <a:rPr lang="en-US" sz="900" dirty="0" err="1">
                <a:solidFill>
                  <a:srgbClr val="505050"/>
                </a:solidFill>
                <a:latin typeface="Helvetica" pitchFamily="2" charset="0"/>
              </a:rPr>
              <a:t>Bidhar</a:t>
            </a:r>
            <a:r>
              <a:rPr lang="en-US" sz="900" dirty="0">
                <a:solidFill>
                  <a:srgbClr val="505050"/>
                </a:solidFill>
                <a:latin typeface="Helvetica" pitchFamily="2" charset="0"/>
              </a:rPr>
              <a:t> (Fermilab)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253514-9966-AA30-D4F3-406015F82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121" y="1043281"/>
            <a:ext cx="3451860" cy="1638300"/>
          </a:xfrm>
          <a:prstGeom prst="rect">
            <a:avLst/>
          </a:prstGeom>
        </p:spPr>
      </p:pic>
      <p:pic>
        <p:nvPicPr>
          <p:cNvPr id="14" name="Picture 2" descr="A close-up of a triangular object&#10;&#10;Description automatically generated">
            <a:extLst>
              <a:ext uri="{FF2B5EF4-FFF2-40B4-BE49-F238E27FC236}">
                <a16:creationId xmlns:a16="http://schemas.microsoft.com/office/drawing/2014/main" id="{F45BAFD1-2AFC-E9EF-80A6-1DBB0B5ED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7082" y="646116"/>
            <a:ext cx="784860" cy="75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0A9D6-0C4A-9B20-4F00-2869AC2C8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352" y="1575213"/>
            <a:ext cx="1036320" cy="1173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1994EB-514E-F23F-13B5-B7B2415CBA2B}"/>
              </a:ext>
            </a:extLst>
          </p:cNvPr>
          <p:cNvSpPr txBox="1"/>
          <p:nvPr/>
        </p:nvSpPr>
        <p:spPr>
          <a:xfrm>
            <a:off x="6038034" y="2681274"/>
            <a:ext cx="1813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505050"/>
                </a:solidFill>
                <a:latin typeface="Helvetica" pitchFamily="2" charset="0"/>
              </a:rPr>
              <a:t>N. Sigler, A. Burleigh (Fermilab)</a:t>
            </a:r>
          </a:p>
        </p:txBody>
      </p:sp>
      <p:pic>
        <p:nvPicPr>
          <p:cNvPr id="2" name="Picture 1" descr="A line drawing of a couple of rectangular objects&#10;&#10;Description automatically generated">
            <a:extLst>
              <a:ext uri="{FF2B5EF4-FFF2-40B4-BE49-F238E27FC236}">
                <a16:creationId xmlns:a16="http://schemas.microsoft.com/office/drawing/2014/main" id="{1F29A89B-6227-B071-3E8B-E60F2D043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365" y="3050053"/>
            <a:ext cx="386525" cy="15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A6F810-419F-D01D-8809-C3645752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49582"/>
            <a:ext cx="8686800" cy="320908"/>
          </a:xfrm>
        </p:spPr>
        <p:txBody>
          <a:bodyPr/>
          <a:lstStyle/>
          <a:p>
            <a:r>
              <a:rPr lang="en-US" dirty="0"/>
              <a:t>Transient Grating Spectroscopy System at Fermilab</a:t>
            </a:r>
            <a:br>
              <a:rPr lang="en-US" dirty="0"/>
            </a:br>
            <a:r>
              <a:rPr lang="en-US" sz="1200" b="0" dirty="0"/>
              <a:t>S. </a:t>
            </a:r>
            <a:r>
              <a:rPr lang="en-US" sz="1200" b="0" dirty="0" err="1"/>
              <a:t>Bidhar</a:t>
            </a:r>
            <a:r>
              <a:rPr lang="en-US" sz="1200" b="0" dirty="0"/>
              <a:t> (Fermilab)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89484-5C64-4BE6-AB85-5EAFB96E1C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DA077B9-EB4B-7644-8263-9EA02B5DBD47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E273F-DC78-3708-813A-60D24A329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1ECE-17C3-FB9C-238E-EC8AF2602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AC626B-E720-16ED-6237-7B89F499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74624"/>
            <a:ext cx="6267450" cy="2298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F4CB46-5226-E267-FA55-4A8B51ACD5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5583"/>
          <a:stretch/>
        </p:blipFill>
        <p:spPr>
          <a:xfrm>
            <a:off x="6567575" y="774624"/>
            <a:ext cx="1149560" cy="990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E6D89D-541E-75BC-C048-755336036872}"/>
              </a:ext>
            </a:extLst>
          </p:cNvPr>
          <p:cNvSpPr txBox="1"/>
          <p:nvPr/>
        </p:nvSpPr>
        <p:spPr>
          <a:xfrm>
            <a:off x="6583046" y="1831338"/>
            <a:ext cx="2419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TGS: ultrafast optical technique  to study the dynamics of materials by creating a periodic modulation (grating) using two interfering laser pulses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10579F-68EE-1CB5-7AAC-3D55F35022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4237" b="55881"/>
          <a:stretch/>
        </p:blipFill>
        <p:spPr>
          <a:xfrm>
            <a:off x="7788660" y="916135"/>
            <a:ext cx="1225877" cy="8404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9BEE859-7100-474A-63A8-ACDCA9F58544}"/>
              </a:ext>
            </a:extLst>
          </p:cNvPr>
          <p:cNvSpPr txBox="1"/>
          <p:nvPr/>
        </p:nvSpPr>
        <p:spPr>
          <a:xfrm>
            <a:off x="222250" y="3121707"/>
            <a:ext cx="517371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Real-time non-destructive monitoring of properties (thermal diffusivity and elastic modulus)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Applicable to thin damage layer (sub-micro to few microns)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Can reveal how defects form, migrate and anneal with irradiation time, and effective in detecting radiation-induced strain fields, stress waves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F2CFAB-2A6A-A84D-D3FE-5AC00B3599C9}"/>
              </a:ext>
            </a:extLst>
          </p:cNvPr>
          <p:cNvSpPr txBox="1"/>
          <p:nvPr/>
        </p:nvSpPr>
        <p:spPr>
          <a:xfrm>
            <a:off x="6050210" y="3100716"/>
            <a:ext cx="2390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TGS test on NT-02 graphite target fin (MIT)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BBF384C-8380-937E-CFF1-410DB3230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773" y="3299010"/>
            <a:ext cx="3089275" cy="11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73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59E93-F6A2-DD80-0843-7A3F10A2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HEAs Tested at CERN’s </a:t>
            </a:r>
            <a:r>
              <a:rPr lang="en-US" dirty="0" err="1"/>
              <a:t>HiRadMat</a:t>
            </a:r>
            <a:r>
              <a:rPr lang="en-US" dirty="0"/>
              <a:t> Facility (2022)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E2B42-F908-E947-5A19-68B81BFD35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F783F-7D9A-5B4B-87EB-D7CCB234FBA5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69B5D-198D-DAED-B084-2619E9E3A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4D43-BD8E-EDFF-3FD6-023E77F1B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7" name="Picture 16" descr="A machine in a factory&#10;&#10;Description automatically generated">
            <a:extLst>
              <a:ext uri="{FF2B5EF4-FFF2-40B4-BE49-F238E27FC236}">
                <a16:creationId xmlns:a16="http://schemas.microsoft.com/office/drawing/2014/main" id="{08369A07-3395-65AD-4334-E35E99193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48" y="651574"/>
            <a:ext cx="2596164" cy="1797344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742EEB37-BFF9-A42C-348E-64C6519F3561}"/>
              </a:ext>
            </a:extLst>
          </p:cNvPr>
          <p:cNvSpPr txBox="1">
            <a:spLocks/>
          </p:cNvSpPr>
          <p:nvPr/>
        </p:nvSpPr>
        <p:spPr>
          <a:xfrm>
            <a:off x="228599" y="651574"/>
            <a:ext cx="5219299" cy="119559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accent6"/>
                </a:solidFill>
              </a:rPr>
              <a:t>Thermal shock test of several HEA specimens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Single-shots: 7×10</a:t>
            </a:r>
            <a:r>
              <a:rPr lang="en-US" sz="1400" baseline="30000" dirty="0">
                <a:solidFill>
                  <a:schemeClr val="accent6"/>
                </a:solidFill>
              </a:rPr>
              <a:t>12</a:t>
            </a:r>
            <a:r>
              <a:rPr lang="en-US" sz="1400" dirty="0">
                <a:solidFill>
                  <a:schemeClr val="accent6"/>
                </a:solidFill>
              </a:rPr>
              <a:t> protons/pulse, 440 GeV, 𝜎: 0.25 mm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ΔT ~1200 ºC in 8 </a:t>
            </a:r>
            <a:r>
              <a:rPr lang="en-US" sz="1400" dirty="0" err="1">
                <a:solidFill>
                  <a:srgbClr val="C00000"/>
                </a:solidFill>
              </a:rPr>
              <a:t>μs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25" name="Picture 24" descr="A close-up of a machine&#10;&#10;Description automatically generated">
            <a:extLst>
              <a:ext uri="{FF2B5EF4-FFF2-40B4-BE49-F238E27FC236}">
                <a16:creationId xmlns:a16="http://schemas.microsoft.com/office/drawing/2014/main" id="{75AF3F39-6577-6F16-B8C9-8D68B69E7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13787" y="2985911"/>
            <a:ext cx="1769939" cy="1179959"/>
          </a:xfrm>
          <a:prstGeom prst="rect">
            <a:avLst/>
          </a:prstGeom>
        </p:spPr>
      </p:pic>
      <p:pic>
        <p:nvPicPr>
          <p:cNvPr id="27" name="Picture 26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2C5E9D80-8FA4-8636-BEFB-8CEA64888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348" y="2725027"/>
            <a:ext cx="2591607" cy="1727738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A83A07F1-2C13-FF1C-CEB1-1D1D6D82A973}"/>
              </a:ext>
            </a:extLst>
          </p:cNvPr>
          <p:cNvSpPr txBox="1">
            <a:spLocks/>
          </p:cNvSpPr>
          <p:nvPr/>
        </p:nvSpPr>
        <p:spPr>
          <a:xfrm>
            <a:off x="390171" y="2454813"/>
            <a:ext cx="4131462" cy="293604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36"/>
              </a:spcBef>
              <a:buNone/>
            </a:pPr>
            <a:r>
              <a:rPr lang="en-US" sz="1200" dirty="0">
                <a:solidFill>
                  <a:schemeClr val="tx1"/>
                </a:solidFill>
              </a:rPr>
              <a:t>Post-experiment optical images of HEAs</a:t>
            </a:r>
          </a:p>
        </p:txBody>
      </p:sp>
      <p:pic>
        <p:nvPicPr>
          <p:cNvPr id="14" name="Picture 13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9D21D17D-589A-2116-C920-B480D3E0AC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47" t="32144" r="36510" b="32096"/>
          <a:stretch/>
        </p:blipFill>
        <p:spPr>
          <a:xfrm rot="5400000">
            <a:off x="3517384" y="1506829"/>
            <a:ext cx="912531" cy="923148"/>
          </a:xfrm>
          <a:prstGeom prst="rect">
            <a:avLst/>
          </a:prstGeom>
        </p:spPr>
      </p:pic>
      <p:pic>
        <p:nvPicPr>
          <p:cNvPr id="15" name="Picture 14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68A02F13-A2C3-62F7-90DE-9A06ADE195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11" t="33569" r="31245" b="30208"/>
          <a:stretch/>
        </p:blipFill>
        <p:spPr>
          <a:xfrm rot="5400000">
            <a:off x="1484222" y="1513486"/>
            <a:ext cx="899654" cy="909836"/>
          </a:xfrm>
          <a:prstGeom prst="rect">
            <a:avLst/>
          </a:prstGeom>
        </p:spPr>
      </p:pic>
      <p:pic>
        <p:nvPicPr>
          <p:cNvPr id="16" name="Picture 15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1A922A22-F1FB-F8E4-687E-AB6A57CB6A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12" t="29345" r="31245" b="32656"/>
          <a:stretch/>
        </p:blipFill>
        <p:spPr>
          <a:xfrm rot="5400000">
            <a:off x="2500694" y="1473784"/>
            <a:ext cx="899655" cy="989239"/>
          </a:xfrm>
          <a:prstGeom prst="rect">
            <a:avLst/>
          </a:prstGeom>
        </p:spPr>
      </p:pic>
      <p:pic>
        <p:nvPicPr>
          <p:cNvPr id="18" name="Picture 17" descr="A close up of a piece of plastic&#10;&#10;Description automatically generated">
            <a:extLst>
              <a:ext uri="{FF2B5EF4-FFF2-40B4-BE49-F238E27FC236}">
                <a16:creationId xmlns:a16="http://schemas.microsoft.com/office/drawing/2014/main" id="{D7222CDC-8A4A-9765-2081-2AE2968624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714" t="33288" r="32150" b="30977"/>
          <a:stretch/>
        </p:blipFill>
        <p:spPr>
          <a:xfrm>
            <a:off x="499317" y="1517037"/>
            <a:ext cx="912878" cy="902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A24C4-4312-D5BF-BD2E-E2F2C5B88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1686" y="2806992"/>
            <a:ext cx="1497670" cy="1298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72186-FE74-D2AB-5063-01D069BFA7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334" y="2778561"/>
            <a:ext cx="1692402" cy="1319022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C1D807C-CBA4-E20A-B0AE-6D1A1EF83A6A}"/>
              </a:ext>
            </a:extLst>
          </p:cNvPr>
          <p:cNvSpPr txBox="1">
            <a:spLocks/>
          </p:cNvSpPr>
          <p:nvPr/>
        </p:nvSpPr>
        <p:spPr>
          <a:xfrm>
            <a:off x="362335" y="4196666"/>
            <a:ext cx="4072889" cy="495914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400" dirty="0">
                <a:solidFill>
                  <a:schemeClr val="accent6"/>
                </a:solidFill>
              </a:rPr>
              <a:t>Profilometry and SEM completed at UKAEA-MRF showed no resolvable surface damage</a:t>
            </a:r>
            <a:endParaRPr lang="en-US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26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ECF91-8B7B-73B5-A183-78142E09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250483"/>
          </a:xfrm>
        </p:spPr>
        <p:txBody>
          <a:bodyPr/>
          <a:lstStyle/>
          <a:p>
            <a:r>
              <a:rPr lang="en-US" dirty="0"/>
              <a:t>Irradiation at UW-Madison to higher DPA followed by microstructural characterization</a:t>
            </a:r>
          </a:p>
          <a:p>
            <a:r>
              <a:rPr lang="en-US" dirty="0"/>
              <a:t>Continue bulk thermal and mechanical property characterization for all HEA compositions</a:t>
            </a:r>
          </a:p>
          <a:p>
            <a:r>
              <a:rPr lang="en-US" dirty="0"/>
              <a:t>Complete PIE of </a:t>
            </a:r>
            <a:r>
              <a:rPr lang="en-US" dirty="0" err="1"/>
              <a:t>HiRadMat</a:t>
            </a:r>
            <a:r>
              <a:rPr lang="en-US" dirty="0"/>
              <a:t> (HRMT-60, 2022) thermal shock test</a:t>
            </a:r>
          </a:p>
          <a:p>
            <a:r>
              <a:rPr lang="en-US" dirty="0"/>
              <a:t>Specimen preparation for next </a:t>
            </a:r>
            <a:r>
              <a:rPr lang="en-US" dirty="0" err="1"/>
              <a:t>HiRadMat</a:t>
            </a:r>
            <a:r>
              <a:rPr lang="en-US" dirty="0"/>
              <a:t> experiment (2025)</a:t>
            </a:r>
          </a:p>
          <a:p>
            <a:r>
              <a:rPr lang="en-US" dirty="0">
                <a:solidFill>
                  <a:schemeClr val="tx1"/>
                </a:solidFill>
              </a:rPr>
              <a:t>Continue complementary radiation damage simulations (DFT/MD) – Gaurav’s talk</a:t>
            </a:r>
          </a:p>
          <a:p>
            <a:r>
              <a:rPr lang="en-US" dirty="0">
                <a:solidFill>
                  <a:schemeClr val="tx1"/>
                </a:solidFill>
              </a:rPr>
              <a:t>Further studies on how the composition, microstructure, defects and short-range order of HEAs control their radiation damage resistance</a:t>
            </a:r>
          </a:p>
          <a:p>
            <a:pPr lvl="1"/>
            <a:r>
              <a:rPr lang="en-US" dirty="0"/>
              <a:t>New DOE HEP grant at UW-Madison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F42815-001D-7220-EE91-876B2858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HEA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C5021-A289-7D22-1C83-E9F1883E1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48CEB31-74FC-294B-A4C8-ADA97980BCC1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8E4B8-DC14-2C64-6949-43147F92E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71B7C-18B9-C3FD-3EA6-602084D04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97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5E03B4-2B4E-F2E2-A5E7-71487C0A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41004"/>
            <a:ext cx="8686800" cy="1204666"/>
          </a:xfrm>
        </p:spPr>
        <p:txBody>
          <a:bodyPr/>
          <a:lstStyle/>
          <a:p>
            <a:pPr algn="ctr"/>
            <a:r>
              <a:rPr lang="en-US" sz="2800" dirty="0" err="1"/>
              <a:t>Electrospun</a:t>
            </a:r>
            <a:r>
              <a:rPr lang="en-US" sz="2800" dirty="0"/>
              <a:t> Nanofibers</a:t>
            </a:r>
            <a:br>
              <a:rPr lang="en-US" dirty="0"/>
            </a:br>
            <a:r>
              <a:rPr lang="en-US" sz="1600" b="0" dirty="0"/>
              <a:t>for particle production target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52663-A0C0-7B8B-7A2F-C58AE210C9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37DA4B3-DF48-8347-ACDD-BD06531D3F8D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809C9-8A1A-57BF-1E95-B6CEBD3FB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C7D01-99D7-D90F-F82F-E62FB14F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1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42EDA-C12D-0701-AA4C-D82F1415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Explore </a:t>
            </a:r>
            <a:r>
              <a:rPr lang="en-US" dirty="0" err="1"/>
              <a:t>Electrospun</a:t>
            </a:r>
            <a:r>
              <a:rPr lang="en-US" dirty="0"/>
              <a:t> Nanofiber Materials?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10808-8E68-552E-D7C3-794B92658B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82D61DB-7070-384B-BAD2-96925EC2383A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4EEE-64E0-2C3B-995F-2855F02BF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2773E-8E77-08C5-F5AD-B7A445DF4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33D8A-D7B2-95B9-78A6-5A1B2A3EC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71" y="804188"/>
            <a:ext cx="3521355" cy="1080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7A92A-52C8-1FF9-2954-B8468F3F6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285" y="2324077"/>
            <a:ext cx="3527425" cy="1208405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8B9245E1-D292-8907-557C-8E45CC87633F}"/>
              </a:ext>
            </a:extLst>
          </p:cNvPr>
          <p:cNvSpPr txBox="1"/>
          <p:nvPr/>
        </p:nvSpPr>
        <p:spPr>
          <a:xfrm>
            <a:off x="5183284" y="3628460"/>
            <a:ext cx="3338441" cy="50038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SEM images of Zirconia nanofibers produced at Fermilab, (a) bulk nanofiber mat, (b) single nanofibers revealing polycrystalline grains (</a:t>
            </a:r>
            <a:r>
              <a:rPr lang="en-GB" sz="1000" dirty="0" err="1">
                <a:solidFill>
                  <a:schemeClr val="accent6"/>
                </a:solidFill>
                <a:latin typeface="Helvetica" pitchFamily="2" charset="0"/>
              </a:rPr>
              <a:t>Bidhar</a:t>
            </a:r>
            <a:r>
              <a:rPr lang="en-GB" sz="1000" dirty="0">
                <a:solidFill>
                  <a:schemeClr val="accent6"/>
                </a:solidFill>
                <a:latin typeface="Helvetica" pitchFamily="2" charset="0"/>
              </a:rPr>
              <a:t> et al., PRAB, 24, 2021</a:t>
            </a: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452841E2-4C42-9C86-00E6-AC5D56ED8D68}"/>
              </a:ext>
            </a:extLst>
          </p:cNvPr>
          <p:cNvSpPr txBox="1"/>
          <p:nvPr/>
        </p:nvSpPr>
        <p:spPr>
          <a:xfrm>
            <a:off x="5183284" y="1909376"/>
            <a:ext cx="2709691" cy="26958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Electrospinning technique and Taylor cone.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70573-E099-D1FF-95C0-69BD18F45BAD}"/>
              </a:ext>
            </a:extLst>
          </p:cNvPr>
          <p:cNvSpPr txBox="1"/>
          <p:nvPr/>
        </p:nvSpPr>
        <p:spPr>
          <a:xfrm>
            <a:off x="222250" y="804188"/>
            <a:ext cx="470535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Intrinsically tolerant to both thermal shock and radiation damage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Nanofiber continuum is discretized at the microscale but continuum at meso-scale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More uniform heating - fiber diameter orders of magnitude smaller than typical beam spot sizes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Fiber discontinuity mitigates stress wave propagation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Evidence of radiation damage resistance due to nanopolycrystalline structure of nanofibers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Large number of grain boundaries acts as defect sinks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12" name="Picture 2" descr="In electrospinning, a positive charge is applied to liquidized material to create thin strands that eventually harden into a solid, fibrous material. Photo: Reidar Hahn">
            <a:extLst>
              <a:ext uri="{FF2B5EF4-FFF2-40B4-BE49-F238E27FC236}">
                <a16:creationId xmlns:a16="http://schemas.microsoft.com/office/drawing/2014/main" id="{1DB9468B-A2B3-B4AA-CA2B-8C0C99FF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0341" y="677805"/>
            <a:ext cx="1507779" cy="10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43A060-D6B8-1ABE-C114-E0C8AF3A26DB}"/>
              </a:ext>
            </a:extLst>
          </p:cNvPr>
          <p:cNvSpPr txBox="1"/>
          <p:nvPr/>
        </p:nvSpPr>
        <p:spPr>
          <a:xfrm>
            <a:off x="7250341" y="1663631"/>
            <a:ext cx="156089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b="0" i="0" u="none" strike="noStrike" dirty="0">
                <a:solidFill>
                  <a:schemeClr val="accent6"/>
                </a:solidFill>
                <a:effectLst/>
                <a:latin typeface="Helvetica" pitchFamily="2" charset="0"/>
              </a:rPr>
              <a:t>Photo: </a:t>
            </a:r>
            <a:r>
              <a:rPr lang="en-US" sz="600" b="0" i="0" u="none" strike="noStrike" dirty="0" err="1">
                <a:solidFill>
                  <a:schemeClr val="accent6"/>
                </a:solidFill>
                <a:effectLst/>
                <a:latin typeface="Helvetica" pitchFamily="2" charset="0"/>
              </a:rPr>
              <a:t>Reidar</a:t>
            </a:r>
            <a:r>
              <a:rPr lang="en-US" sz="600" b="0" i="0" u="none" strike="noStrike" dirty="0">
                <a:solidFill>
                  <a:schemeClr val="accent6"/>
                </a:solidFill>
                <a:effectLst/>
                <a:latin typeface="Helvetica" pitchFamily="2" charset="0"/>
              </a:rPr>
              <a:t> Hahn, FNAL</a:t>
            </a:r>
            <a:endParaRPr lang="en-US" sz="6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63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A31517-1A28-58D5-229F-E824621B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In-Beam Tests of Ceramic Nanofibers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8A4F0-F231-E6CD-F61C-8E10F8750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DA8A726-C3FB-9D40-9FC4-9628721755FB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E6ED8-3DA4-261C-DE1D-98D605111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671E1-BA93-410B-6C46-81994625C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92231-1A29-2B26-934C-554C8B5DA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29" y="586657"/>
            <a:ext cx="585844" cy="528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345A8-DA50-C086-1424-266D61D365E7}"/>
              </a:ext>
            </a:extLst>
          </p:cNvPr>
          <p:cNvSpPr txBox="1"/>
          <p:nvPr/>
        </p:nvSpPr>
        <p:spPr>
          <a:xfrm>
            <a:off x="1011758" y="603936"/>
            <a:ext cx="250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Ion irradiation (in-situ TEM)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1FE01-CB8D-D366-76B1-F2AB11958DC8}"/>
              </a:ext>
            </a:extLst>
          </p:cNvPr>
          <p:cNvSpPr txBox="1"/>
          <p:nvPr/>
        </p:nvSpPr>
        <p:spPr>
          <a:xfrm>
            <a:off x="5114929" y="588045"/>
            <a:ext cx="2808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Thermal shock test (</a:t>
            </a:r>
            <a:r>
              <a:rPr lang="en-US" sz="1400" b="1" dirty="0" err="1">
                <a:solidFill>
                  <a:schemeClr val="accent6"/>
                </a:solidFill>
                <a:latin typeface="Helvetica" pitchFamily="2" charset="0"/>
              </a:rPr>
              <a:t>HiRadMat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)</a:t>
            </a:r>
          </a:p>
        </p:txBody>
      </p:sp>
      <p:pic>
        <p:nvPicPr>
          <p:cNvPr id="10" name="Picture Placeholder 30" descr="CERNlogoOutline_K.eps">
            <a:extLst>
              <a:ext uri="{FF2B5EF4-FFF2-40B4-BE49-F238E27FC236}">
                <a16:creationId xmlns:a16="http://schemas.microsoft.com/office/drawing/2014/main" id="{0A78AFB9-4D4E-2848-F423-ED7C3D62C3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500" t="-16964" r="-37500" b="-16964"/>
          <a:stretch/>
        </p:blipFill>
        <p:spPr>
          <a:xfrm>
            <a:off x="8350844" y="448917"/>
            <a:ext cx="558922" cy="419192"/>
          </a:xfrm>
          <a:prstGeom prst="rect">
            <a:avLst/>
          </a:prstGeom>
        </p:spPr>
      </p:pic>
      <p:pic>
        <p:nvPicPr>
          <p:cNvPr id="11" name="Picture 8" descr="See the source image">
            <a:extLst>
              <a:ext uri="{FF2B5EF4-FFF2-40B4-BE49-F238E27FC236}">
                <a16:creationId xmlns:a16="http://schemas.microsoft.com/office/drawing/2014/main" id="{25D83061-0CC1-447C-6535-E29A1A34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7712" y="850831"/>
            <a:ext cx="879097" cy="2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3B918A-2AB2-F1E1-8A69-D6C3D1DA4685}"/>
              </a:ext>
            </a:extLst>
          </p:cNvPr>
          <p:cNvCxnSpPr/>
          <p:nvPr/>
        </p:nvCxnSpPr>
        <p:spPr>
          <a:xfrm>
            <a:off x="4572000" y="750739"/>
            <a:ext cx="0" cy="37325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F318A50-A3D8-59A6-1665-297568F59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7" y="1011934"/>
            <a:ext cx="3120363" cy="17953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BE2728-AFEB-2B61-2F0C-8DD28EEAB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491" y="1360197"/>
            <a:ext cx="1532341" cy="3123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9B5A93-2F7A-82C9-36AD-F357BA54AA7C}"/>
              </a:ext>
            </a:extLst>
          </p:cNvPr>
          <p:cNvSpPr txBox="1"/>
          <p:nvPr/>
        </p:nvSpPr>
        <p:spPr>
          <a:xfrm>
            <a:off x="2963022" y="1201657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TEM before irradiation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146A41-C660-4B93-A878-16FFFE1AD193}"/>
              </a:ext>
            </a:extLst>
          </p:cNvPr>
          <p:cNvSpPr txBox="1"/>
          <p:nvPr/>
        </p:nvSpPr>
        <p:spPr>
          <a:xfrm>
            <a:off x="2986491" y="2790920"/>
            <a:ext cx="1460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TEM after irradiation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22E7786E-919B-9D9B-1A91-427EEC2555C2}"/>
              </a:ext>
            </a:extLst>
          </p:cNvPr>
          <p:cNvSpPr txBox="1">
            <a:spLocks/>
          </p:cNvSpPr>
          <p:nvPr/>
        </p:nvSpPr>
        <p:spPr>
          <a:xfrm>
            <a:off x="2933323" y="4404827"/>
            <a:ext cx="1532342" cy="3442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IVEM (ANL)</a:t>
            </a:r>
          </a:p>
          <a:p>
            <a:pPr>
              <a:defRPr/>
            </a:pPr>
            <a:r>
              <a:rPr lang="en-GB" sz="800" dirty="0">
                <a:solidFill>
                  <a:schemeClr val="accent6"/>
                </a:solidFill>
                <a:latin typeface="Helvetica" pitchFamily="2" charset="0"/>
              </a:rPr>
              <a:t>S. </a:t>
            </a:r>
            <a:r>
              <a:rPr lang="en-GB" sz="800" dirty="0" err="1">
                <a:solidFill>
                  <a:schemeClr val="accent6"/>
                </a:solidFill>
                <a:latin typeface="Helvetica" pitchFamily="2" charset="0"/>
              </a:rPr>
              <a:t>Bidhar</a:t>
            </a:r>
            <a:r>
              <a:rPr lang="en-GB" sz="800" dirty="0">
                <a:solidFill>
                  <a:schemeClr val="accent6"/>
                </a:solidFill>
                <a:latin typeface="Helvetica" pitchFamily="2" charset="0"/>
              </a:rPr>
              <a:t>, PRAB, 24, 2021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564F88-D754-3F5B-CBFF-7EFA841CE17D}"/>
              </a:ext>
            </a:extLst>
          </p:cNvPr>
          <p:cNvSpPr txBox="1"/>
          <p:nvPr/>
        </p:nvSpPr>
        <p:spPr>
          <a:xfrm>
            <a:off x="144145" y="2976509"/>
            <a:ext cx="278917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1 MeV Kr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2+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3.25 x 10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15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ions/cm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5 dpa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No measurable change in lattice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No defects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Initial evidence of radiation damage resistance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83B041-FBF2-81A9-59A5-831BEA0ED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010" y="868109"/>
            <a:ext cx="3295672" cy="287107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E73273-AB76-404F-60DD-FFEFD921ADBF}"/>
              </a:ext>
            </a:extLst>
          </p:cNvPr>
          <p:cNvSpPr/>
          <p:nvPr/>
        </p:nvSpPr>
        <p:spPr>
          <a:xfrm rot="5400000">
            <a:off x="7399625" y="1506440"/>
            <a:ext cx="1465233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  <a:latin typeface="Helvetica" pitchFamily="2" charset="0"/>
              </a:rPr>
              <a:t>Low packing density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AC930D-260C-A28B-7A6C-847362242124}"/>
              </a:ext>
            </a:extLst>
          </p:cNvPr>
          <p:cNvSpPr/>
          <p:nvPr/>
        </p:nvSpPr>
        <p:spPr>
          <a:xfrm rot="5400000">
            <a:off x="7347361" y="2993112"/>
            <a:ext cx="1551458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  <a:latin typeface="Helvetica" pitchFamily="2" charset="0"/>
              </a:rPr>
              <a:t>High packing density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7483D3-AD2D-EA7D-5118-D893B708F3C1}"/>
              </a:ext>
            </a:extLst>
          </p:cNvPr>
          <p:cNvSpPr/>
          <p:nvPr/>
        </p:nvSpPr>
        <p:spPr>
          <a:xfrm>
            <a:off x="4517403" y="3713684"/>
            <a:ext cx="3802276" cy="2539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440 GeV protons, </a:t>
            </a:r>
            <a:r>
              <a:rPr lang="el-GR" sz="1000" dirty="0">
                <a:solidFill>
                  <a:schemeClr val="accent6"/>
                </a:solidFill>
                <a:latin typeface="Helvetica" pitchFamily="2" charset="0"/>
              </a:rPr>
              <a:t>σ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: 0.25 mm, 1.21 x 10</a:t>
            </a:r>
            <a:r>
              <a:rPr lang="en-US" sz="1000" baseline="30000" dirty="0">
                <a:solidFill>
                  <a:schemeClr val="accent6"/>
                </a:solidFill>
                <a:latin typeface="Helvetica" pitchFamily="2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protons in 4 µs</a:t>
            </a:r>
            <a:endParaRPr lang="en-GB" sz="1000" baseline="300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C41B45-C801-463D-A23D-C0505BC8746B}"/>
              </a:ext>
            </a:extLst>
          </p:cNvPr>
          <p:cNvSpPr/>
          <p:nvPr/>
        </p:nvSpPr>
        <p:spPr>
          <a:xfrm>
            <a:off x="4661662" y="3964173"/>
            <a:ext cx="423143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Observed damage in higher packing density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Currently validation </a:t>
            </a:r>
            <a:r>
              <a:rPr lang="en-US" sz="1200" dirty="0" err="1">
                <a:solidFill>
                  <a:schemeClr val="accent6"/>
                </a:solidFill>
                <a:latin typeface="Helvetica" pitchFamily="2" charset="0"/>
              </a:rPr>
              <a:t>multiphysics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 simulations – </a:t>
            </a:r>
            <a:r>
              <a:rPr lang="en-US" sz="1200" dirty="0">
                <a:latin typeface="Helvetica" pitchFamily="2" charset="0"/>
              </a:rPr>
              <a:t>see Will’s talk</a:t>
            </a:r>
            <a:endParaRPr lang="en-GB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6124FC-2BF0-CB11-6171-D3D4ECBF3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 and motivation</a:t>
            </a:r>
          </a:p>
          <a:p>
            <a:r>
              <a:rPr lang="en-US" dirty="0">
                <a:solidFill>
                  <a:schemeClr val="tx1"/>
                </a:solidFill>
              </a:rPr>
              <a:t>High-Entropy Alloys (HEAs) for beam window applications</a:t>
            </a:r>
            <a:endParaRPr lang="en-US" dirty="0"/>
          </a:p>
          <a:p>
            <a:pPr lvl="1"/>
            <a:r>
              <a:rPr lang="en-US" dirty="0"/>
              <a:t>Design approach</a:t>
            </a:r>
          </a:p>
          <a:p>
            <a:pPr lvl="1"/>
            <a:r>
              <a:rPr lang="en-US" dirty="0"/>
              <a:t>Synthesis and microstructural characterization</a:t>
            </a:r>
          </a:p>
          <a:p>
            <a:pPr lvl="1"/>
            <a:r>
              <a:rPr lang="en-US" dirty="0"/>
              <a:t>Preliminary bulk thermomechanical property measurements</a:t>
            </a:r>
          </a:p>
          <a:p>
            <a:r>
              <a:rPr lang="en-US" dirty="0" err="1">
                <a:solidFill>
                  <a:schemeClr val="tx1"/>
                </a:solidFill>
              </a:rPr>
              <a:t>Electrospun</a:t>
            </a:r>
            <a:r>
              <a:rPr lang="en-US" dirty="0">
                <a:solidFill>
                  <a:schemeClr val="tx1"/>
                </a:solidFill>
              </a:rPr>
              <a:t> tungsten nanofibers for particle-production targets</a:t>
            </a:r>
          </a:p>
          <a:p>
            <a:pPr lvl="1"/>
            <a:r>
              <a:rPr lang="en-US" dirty="0"/>
              <a:t>Concept and initial results</a:t>
            </a:r>
          </a:p>
          <a:p>
            <a:pPr lvl="1"/>
            <a:r>
              <a:rPr lang="en-US" dirty="0"/>
              <a:t>Progress on fabrication, characterization, and next steps</a:t>
            </a:r>
          </a:p>
          <a:p>
            <a:r>
              <a:rPr lang="en-US" dirty="0">
                <a:solidFill>
                  <a:schemeClr val="tx1"/>
                </a:solidFill>
              </a:rPr>
              <a:t>Overview of proposed </a:t>
            </a:r>
            <a:r>
              <a:rPr lang="en-US" dirty="0" err="1">
                <a:solidFill>
                  <a:schemeClr val="tx1"/>
                </a:solidFill>
              </a:rPr>
              <a:t>HiRadMat</a:t>
            </a:r>
            <a:r>
              <a:rPr lang="en-US" dirty="0">
                <a:solidFill>
                  <a:schemeClr val="tx1"/>
                </a:solidFill>
              </a:rPr>
              <a:t> experiment in 2025</a:t>
            </a:r>
          </a:p>
          <a:p>
            <a:r>
              <a:rPr lang="en-US" dirty="0">
                <a:solidFill>
                  <a:schemeClr val="tx1"/>
                </a:solidFill>
              </a:rPr>
              <a:t>Conclusions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546EB-6496-14BE-4A0D-666CDD56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C5842-57DE-35A7-6875-997609330E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077F827-88AA-BB41-829A-E0A009D5E978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665FA-F8DC-625B-73E3-086B906CA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B273-FF7F-2809-D84B-EAA865E16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8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B02F13-A91A-38C0-1312-682BEC9B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Work to Tungsten Nanofibers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5EA89-CF58-3DAB-44BA-40F4C4CDB6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0A5DC88-4A51-C24C-B0C6-7B873F5FA398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5D35-4C7D-8345-4A2A-8D7B13805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86B62-763A-2CF2-146F-CB0CEF89A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2" name="Picture 11" descr="A graph of a graph showing the frequency of a person&#10;&#10;Description automatically generated with medium confidence">
            <a:extLst>
              <a:ext uri="{FF2B5EF4-FFF2-40B4-BE49-F238E27FC236}">
                <a16:creationId xmlns:a16="http://schemas.microsoft.com/office/drawing/2014/main" id="{76FD22F9-1E59-8556-B2CA-B7FCE048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58" y="2104294"/>
            <a:ext cx="4108962" cy="2232647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A72526D4-BD57-D9F4-7BB4-2CA0728A0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288" y="188814"/>
            <a:ext cx="2303051" cy="1515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BF1D60-BB90-7443-2350-24C51DCCAB39}"/>
              </a:ext>
            </a:extLst>
          </p:cNvPr>
          <p:cNvSpPr txBox="1"/>
          <p:nvPr/>
        </p:nvSpPr>
        <p:spPr>
          <a:xfrm>
            <a:off x="222250" y="719854"/>
            <a:ext cx="458222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High-density material to compensate for the reduced effective density in nanofiber form (W nanofiber ~2 g/cm</a:t>
            </a:r>
            <a:r>
              <a:rPr lang="en-US" sz="1600" baseline="30000" dirty="0">
                <a:solidFill>
                  <a:schemeClr val="accent6"/>
                </a:solidFill>
                <a:latin typeface="Helvetica" pitchFamily="2" charset="0"/>
              </a:rPr>
              <a:t>3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Overcame primary challenge of reducing oxides after heat treatment of W-doped polymer nanofiber sample (several iterations)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In-situ XRD finally showed heat treatment at 850 ºC in forming gas (95%N</a:t>
            </a:r>
            <a:r>
              <a:rPr lang="en-US" sz="1400" baseline="-25000" dirty="0">
                <a:solidFill>
                  <a:srgbClr val="C00000"/>
                </a:solidFill>
                <a:latin typeface="Helvetica" pitchFamily="2" charset="0"/>
              </a:rPr>
              <a:t>2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, 5%H</a:t>
            </a:r>
            <a:r>
              <a:rPr lang="en-US" sz="1400" baseline="-25000" dirty="0">
                <a:solidFill>
                  <a:srgbClr val="C00000"/>
                </a:solidFill>
                <a:latin typeface="Helvetica" pitchFamily="2" charset="0"/>
              </a:rPr>
              <a:t>2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) produced 99%W-1%WO</a:t>
            </a:r>
            <a:r>
              <a:rPr lang="en-US" sz="1400" baseline="-25000" dirty="0">
                <a:solidFill>
                  <a:srgbClr val="C00000"/>
                </a:solidFill>
                <a:latin typeface="Helvetica" pitchFamily="2" charset="0"/>
              </a:rPr>
              <a:t>2 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Currently planning in-situ ion irradiation and micromechanical tests to assess radiation damage behavior and tensile properties</a:t>
            </a:r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3D2EA-FC32-AF77-349F-26C3738196B7}"/>
              </a:ext>
            </a:extLst>
          </p:cNvPr>
          <p:cNvSpPr txBox="1"/>
          <p:nvPr/>
        </p:nvSpPr>
        <p:spPr>
          <a:xfrm>
            <a:off x="5255052" y="4336941"/>
            <a:ext cx="3544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In-situ XRD of tungsten nanofibers during heat treatment (IMSERC facility – Northwestern University)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7E7C28-801A-AC76-A179-154709735441}"/>
              </a:ext>
            </a:extLst>
          </p:cNvPr>
          <p:cNvSpPr txBox="1"/>
          <p:nvPr/>
        </p:nvSpPr>
        <p:spPr>
          <a:xfrm>
            <a:off x="5745045" y="1645615"/>
            <a:ext cx="3012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SEM of W nanofibers showing 0.5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μm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fiber diameter (S.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Bidhar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, Fermilab)</a:t>
            </a:r>
          </a:p>
        </p:txBody>
      </p:sp>
    </p:spTree>
    <p:extLst>
      <p:ext uri="{BB962C8B-B14F-4D97-AF65-F5344CB8AC3E}">
        <p14:creationId xmlns:p14="http://schemas.microsoft.com/office/powerpoint/2010/main" val="2954149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503B5F-B87D-DD79-E527-B576A151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Ion Irradiation and Micromechanical Tests of Nanofibers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A764B-1C0B-DA03-7B74-BBB0E214B8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F31CDEF-2B97-0F44-B573-BB740CC567F7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DA45E-3E90-16B1-D502-E577C330E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AED3A-2B6E-7E21-C632-60987D329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DF5DD-5927-1FE7-A439-0B0A22E863CE}"/>
              </a:ext>
            </a:extLst>
          </p:cNvPr>
          <p:cNvSpPr txBox="1"/>
          <p:nvPr/>
        </p:nvSpPr>
        <p:spPr>
          <a:xfrm>
            <a:off x="222250" y="719854"/>
            <a:ext cx="60981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In-situ TEM ion irradiation at Michigan Ion Beam Laboratory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To capture defect formation and evolution during irradiation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Nanofibers (100– 200 nm diameter) solution casted on TEM grid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Kr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3+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ions at 1.2 MeV, 2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nA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/mm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2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Up to 100 dpa equivalent in bulk tungsten</a:t>
            </a:r>
          </a:p>
        </p:txBody>
      </p:sp>
      <p:pic>
        <p:nvPicPr>
          <p:cNvPr id="1026" name="Picture 2" descr="MIBL image">
            <a:extLst>
              <a:ext uri="{FF2B5EF4-FFF2-40B4-BE49-F238E27FC236}">
                <a16:creationId xmlns:a16="http://schemas.microsoft.com/office/drawing/2014/main" id="{3F3AFA26-F290-791D-5B2F-74D94713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0" y="719854"/>
            <a:ext cx="260096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5B4C1-0184-7E6A-2351-578D27FD356B}"/>
              </a:ext>
            </a:extLst>
          </p:cNvPr>
          <p:cNvSpPr txBox="1"/>
          <p:nvPr/>
        </p:nvSpPr>
        <p:spPr>
          <a:xfrm>
            <a:off x="228600" y="2389152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In-situ SEM single fiber push-to-pull test at Michigan Center for Materials Characterization</a:t>
            </a:r>
          </a:p>
        </p:txBody>
      </p:sp>
      <p:pic>
        <p:nvPicPr>
          <p:cNvPr id="1028" name="Picture 4" descr="Push-to-Pull Device">
            <a:extLst>
              <a:ext uri="{FF2B5EF4-FFF2-40B4-BE49-F238E27FC236}">
                <a16:creationId xmlns:a16="http://schemas.microsoft.com/office/drawing/2014/main" id="{6D8F8654-1D4F-6BA2-6FE0-BAE4B3EB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3" y="2862183"/>
            <a:ext cx="231648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127AC6A-0195-DA5F-CA01-35ACD30A6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77" y="2679159"/>
            <a:ext cx="2849245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416BE2-BA5A-161D-EA7F-D2E19447CDC0}"/>
              </a:ext>
            </a:extLst>
          </p:cNvPr>
          <p:cNvCxnSpPr>
            <a:cxnSpLocks/>
          </p:cNvCxnSpPr>
          <p:nvPr/>
        </p:nvCxnSpPr>
        <p:spPr>
          <a:xfrm flipH="1">
            <a:off x="1389047" y="3670508"/>
            <a:ext cx="3516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E79715-09BD-322B-0950-9928147EF8AA}"/>
              </a:ext>
            </a:extLst>
          </p:cNvPr>
          <p:cNvSpPr txBox="1"/>
          <p:nvPr/>
        </p:nvSpPr>
        <p:spPr>
          <a:xfrm>
            <a:off x="6196648" y="3052047"/>
            <a:ext cx="28492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Push-to-pull device using in conjunction with </a:t>
            </a:r>
            <a:r>
              <a:rPr lang="en-US" sz="1200" dirty="0" err="1">
                <a:solidFill>
                  <a:schemeClr val="accent6"/>
                </a:solidFill>
                <a:latin typeface="Helvetica" pitchFamily="2" charset="0"/>
              </a:rPr>
              <a:t>PicoIndenter</a:t>
            </a:r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Fiber load vs. displacement measured to extract tensile properties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89E75-9D35-85BD-3EF0-33CB2DCB639D}"/>
              </a:ext>
            </a:extLst>
          </p:cNvPr>
          <p:cNvSpPr txBox="1"/>
          <p:nvPr/>
        </p:nvSpPr>
        <p:spPr>
          <a:xfrm>
            <a:off x="1530603" y="3670508"/>
            <a:ext cx="4900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C00000"/>
                </a:solidFill>
                <a:latin typeface="Helvetica" pitchFamily="2" charset="0"/>
              </a:rPr>
              <a:t>Push</a:t>
            </a:r>
          </a:p>
        </p:txBody>
      </p:sp>
    </p:spTree>
    <p:extLst>
      <p:ext uri="{BB962C8B-B14F-4D97-AF65-F5344CB8AC3E}">
        <p14:creationId xmlns:p14="http://schemas.microsoft.com/office/powerpoint/2010/main" val="403049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5E03B4-2B4E-F2E2-A5E7-71487C0A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41004"/>
            <a:ext cx="8686800" cy="1204666"/>
          </a:xfrm>
        </p:spPr>
        <p:txBody>
          <a:bodyPr/>
          <a:lstStyle/>
          <a:p>
            <a:pPr algn="ctr"/>
            <a:r>
              <a:rPr lang="en-US" sz="2800" dirty="0"/>
              <a:t>Proposed </a:t>
            </a:r>
            <a:r>
              <a:rPr lang="en-US" sz="2800" dirty="0" err="1"/>
              <a:t>HiRadMat</a:t>
            </a:r>
            <a:r>
              <a:rPr lang="en-US" sz="2800" dirty="0"/>
              <a:t> Test (2025)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52663-A0C0-7B8B-7A2F-C58AE210C9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537F340-4DFA-4348-A272-D73B8210A11A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809C9-8A1A-57BF-1E95-B6CEBD3FB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C7D01-99D7-D90F-F82F-E62FB14F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33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65C0AB-9F90-5089-6F53-2B7754452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790269" cy="379452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dirty="0"/>
              <a:t>Expose HEA and Nanofiber samples to intense beam pulses (𝜎 ~1 mm, up to 4.9 × 10</a:t>
            </a:r>
            <a:r>
              <a:rPr lang="en-US" baseline="30000" dirty="0"/>
              <a:t>13</a:t>
            </a:r>
            <a:r>
              <a:rPr lang="en-US" dirty="0"/>
              <a:t> </a:t>
            </a:r>
            <a:r>
              <a:rPr lang="en-US" dirty="0" err="1"/>
              <a:t>ppp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Study effects of multiple beam pulses on 12 different HEA compositions</a:t>
            </a:r>
          </a:p>
          <a:p>
            <a:pPr lvl="1"/>
            <a:r>
              <a:rPr lang="en-US" dirty="0"/>
              <a:t>Compare response of nanofibers under vacuum and atmospheric pressure (validate simulation work)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Investigate fracture mechanics role in targets under dynamic thermal shock conditions</a:t>
            </a:r>
          </a:p>
          <a:p>
            <a:pPr lvl="1"/>
            <a:r>
              <a:rPr lang="en-US" dirty="0"/>
              <a:t>Stress field around crack tip is not in equilibrium and inertial effects can not be neglected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9024BB-5042-9413-342B-5A6DDBF8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HiRadMat</a:t>
            </a:r>
            <a:r>
              <a:rPr lang="en-US" dirty="0"/>
              <a:t> Experimental Goals (HRMT-67: 2025)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5B09-34B7-CC98-8674-031817DC0D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54AA393-7506-6748-8E7A-639AC49AB676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0D9AF-D378-32F5-6E51-E9F064B19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1C6BA-537A-9CBE-A5A7-4B285F2A8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5AC3D-A9BD-6B58-A0F7-72A1F5608BBB}"/>
              </a:ext>
            </a:extLst>
          </p:cNvPr>
          <p:cNvSpPr txBox="1"/>
          <p:nvPr/>
        </p:nvSpPr>
        <p:spPr>
          <a:xfrm>
            <a:off x="4661662" y="2914000"/>
            <a:ext cx="35862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2" charset="0"/>
              </a:rPr>
              <a:t>Pre-cracked fracture toughness specimens (pure W, WL-10, Ti-6Al-4V)</a:t>
            </a:r>
            <a:br>
              <a:rPr lang="en-US" sz="1400" dirty="0">
                <a:solidFill>
                  <a:srgbClr val="505050"/>
                </a:solidFill>
                <a:latin typeface="Helvetica" pitchFamily="2" charset="0"/>
              </a:rPr>
            </a:br>
            <a:endParaRPr lang="en-US" sz="1400" dirty="0">
              <a:solidFill>
                <a:srgbClr val="505050"/>
              </a:solidFill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itchFamily="2" charset="0"/>
              </a:rPr>
              <a:t>LDVs to “see” crack propagation via radial and circumferential vibration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E69498-02D6-42B1-103F-FD98F1DC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539496"/>
            <a:ext cx="287655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90389E-FC45-DD28-67C3-3A9065AE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7319"/>
            <a:ext cx="8686800" cy="320908"/>
          </a:xfrm>
        </p:spPr>
        <p:txBody>
          <a:bodyPr/>
          <a:lstStyle/>
          <a:p>
            <a:r>
              <a:rPr lang="en-US" dirty="0"/>
              <a:t>HRMT-67 (2025) Experimental Set-Up</a:t>
            </a:r>
            <a:endParaRPr lang="en-US" sz="12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17AE-B13B-015C-93D6-AA481848F1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78987BA-FAD4-C44F-AE9E-4F532C66254A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C8ACA-A22A-DC7A-67E5-BE433AD8C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6B697-90BB-9440-402B-37B4F108A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F5083-CC01-A65E-8458-F8604EDB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39182"/>
            <a:ext cx="4572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3E1FC-980B-88FA-7B7F-EE8EA2AD9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531" y="319175"/>
            <a:ext cx="3238500" cy="1346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8890EE-08DE-743C-108D-CB92218DB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33" y="3284921"/>
            <a:ext cx="2461260" cy="13335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821099A-AE59-D481-D9EF-FB9FE57E024A}"/>
              </a:ext>
            </a:extLst>
          </p:cNvPr>
          <p:cNvCxnSpPr>
            <a:cxnSpLocks/>
          </p:cNvCxnSpPr>
          <p:nvPr/>
        </p:nvCxnSpPr>
        <p:spPr>
          <a:xfrm>
            <a:off x="3858566" y="1455755"/>
            <a:ext cx="148715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7AC5D45-ECCC-40B2-9D1F-9481E0DA3303}"/>
              </a:ext>
            </a:extLst>
          </p:cNvPr>
          <p:cNvCxnSpPr>
            <a:cxnSpLocks/>
          </p:cNvCxnSpPr>
          <p:nvPr/>
        </p:nvCxnSpPr>
        <p:spPr>
          <a:xfrm>
            <a:off x="2320506" y="2650101"/>
            <a:ext cx="0" cy="56846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36B6457-1755-CD6B-1FB1-BB0A609469AE}"/>
              </a:ext>
            </a:extLst>
          </p:cNvPr>
          <p:cNvSpPr txBox="1"/>
          <p:nvPr/>
        </p:nvSpPr>
        <p:spPr>
          <a:xfrm>
            <a:off x="3697795" y="3295319"/>
            <a:ext cx="5355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Sample holders ride on linear rails and carriages (supported by springs)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Samples are pushed by rack and pinion into beamline and seat onto V-block compliance mount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3 arrays for HEA and Nanofiber thin plate specimens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22F5BFE-0DB0-8F84-E979-396A5F0EB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12" y="1853248"/>
            <a:ext cx="1968829" cy="1365319"/>
          </a:xfrm>
          <a:prstGeom prst="rect">
            <a:avLst/>
          </a:prstGeom>
        </p:spPr>
      </p:pic>
      <p:sp>
        <p:nvSpPr>
          <p:cNvPr id="50" name="Text Box 15">
            <a:extLst>
              <a:ext uri="{FF2B5EF4-FFF2-40B4-BE49-F238E27FC236}">
                <a16:creationId xmlns:a16="http://schemas.microsoft.com/office/drawing/2014/main" id="{6BFCD174-0807-997E-140B-F6DDDBF312D6}"/>
              </a:ext>
            </a:extLst>
          </p:cNvPr>
          <p:cNvSpPr txBox="1"/>
          <p:nvPr/>
        </p:nvSpPr>
        <p:spPr>
          <a:xfrm>
            <a:off x="3416493" y="3063806"/>
            <a:ext cx="1512333" cy="18215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Q. Peterson, Fermilab</a:t>
            </a:r>
          </a:p>
        </p:txBody>
      </p:sp>
    </p:spTree>
    <p:extLst>
      <p:ext uri="{BB962C8B-B14F-4D97-AF65-F5344CB8AC3E}">
        <p14:creationId xmlns:p14="http://schemas.microsoft.com/office/powerpoint/2010/main" val="288536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D6FBC8-BB16-01DF-2BD1-0A3D0E07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156A9-47D4-38AA-5D9D-C209B43536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FBBDB9F-09FD-EE43-8C65-C7421C7511D2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2526E-6FF9-A578-82EA-22B9D799E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9DA2E-E1EB-9197-E360-791D89510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A12E4-B349-0CE8-8415-B717C1C5230C}"/>
              </a:ext>
            </a:extLst>
          </p:cNvPr>
          <p:cNvSpPr txBox="1"/>
          <p:nvPr/>
        </p:nvSpPr>
        <p:spPr>
          <a:xfrm>
            <a:off x="222249" y="719854"/>
            <a:ext cx="60534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Initial HEA synthesis and characterizations show desired microstructure. Post LE ion-irradiation examination under way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Starting to generate thermal and mechanical properties of the HEAs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Success in fabricating highly pure tungsten nanofibers and now proceeding with radiation damage assessment and mechanical properties</a:t>
            </a:r>
          </a:p>
        </p:txBody>
      </p:sp>
      <p:pic>
        <p:nvPicPr>
          <p:cNvPr id="7" name="Picture 6" descr="A close-up of a white object&#10;&#10;Description automatically generated">
            <a:extLst>
              <a:ext uri="{FF2B5EF4-FFF2-40B4-BE49-F238E27FC236}">
                <a16:creationId xmlns:a16="http://schemas.microsoft.com/office/drawing/2014/main" id="{04D321C5-22AD-C464-EA95-0DA39452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94" y="702100"/>
            <a:ext cx="2045862" cy="1346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CDF71-FB51-F85F-B47B-7241AAA6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130" y="2173971"/>
            <a:ext cx="1256681" cy="1841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34EE8-EDEE-ADBC-12E7-3FB16205973A}"/>
              </a:ext>
            </a:extLst>
          </p:cNvPr>
          <p:cNvSpPr txBox="1"/>
          <p:nvPr/>
        </p:nvSpPr>
        <p:spPr>
          <a:xfrm>
            <a:off x="222249" y="2899756"/>
            <a:ext cx="690985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Helvetica" pitchFamily="2" charset="0"/>
              </a:rPr>
              <a:t>Iterative novel material development process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Microstructural characterization and bulk property testing pre- and post-irradiation (LE ions and HE protons)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Refining composition and microstructure (heat treatment)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Complementary DFT and MD modeling of radiation damage effects to guide material design</a:t>
            </a:r>
          </a:p>
        </p:txBody>
      </p:sp>
    </p:spTree>
    <p:extLst>
      <p:ext uri="{BB962C8B-B14F-4D97-AF65-F5344CB8AC3E}">
        <p14:creationId xmlns:p14="http://schemas.microsoft.com/office/powerpoint/2010/main" val="1933368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8EF43F-A0F3-4395-01A4-24E8A508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86844-7187-88CF-CD1C-38A1EB391D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E5AC061-DB15-404F-9A2F-008540F9FC1F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762D0-C375-7591-5146-8110ABF4F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F693C-08B2-6C53-B249-E8C2DF422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041A1-8B6B-29E4-1416-AD0A9E7BFA99}"/>
              </a:ext>
            </a:extLst>
          </p:cNvPr>
          <p:cNvSpPr txBox="1"/>
          <p:nvPr/>
        </p:nvSpPr>
        <p:spPr>
          <a:xfrm>
            <a:off x="222250" y="873826"/>
            <a:ext cx="8491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K. Ammigan, G. Arora, S.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Bidhar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A. Burleigh, F.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Pellemoine</a:t>
            </a: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University of Wisconsin-Madison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Couet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N.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Crnkovich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M.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Moorehead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I.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Szlufarska</a:t>
            </a:r>
            <a:br>
              <a:rPr lang="en-US" sz="14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Illinois Institute of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W.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Asztalos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Y. Torun</a:t>
            </a:r>
            <a:br>
              <a:rPr lang="en-US" sz="14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University of California, Riverside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R. Wilson</a:t>
            </a: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4DEE04-6BF3-6928-83E9-6B9D548DBD03}"/>
              </a:ext>
            </a:extLst>
          </p:cNvPr>
          <p:cNvSpPr txBox="1"/>
          <p:nvPr/>
        </p:nvSpPr>
        <p:spPr>
          <a:xfrm>
            <a:off x="228600" y="3775393"/>
            <a:ext cx="85852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The work was supported by </a:t>
            </a:r>
            <a:r>
              <a:rPr lang="en-US" sz="1050" b="1" dirty="0">
                <a:solidFill>
                  <a:srgbClr val="505050"/>
                </a:solidFill>
                <a:latin typeface="Helvetica" pitchFamily="2" charset="0"/>
              </a:rPr>
              <a:t>Fermi National Accelerator Laboratory</a:t>
            </a:r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, managed and operated by Fermi Research Alliance, LLC under Contract No. DE-AC02-07CH11359 with the U.S. DOE. This material is based upon work supported by the U.S. Department of Energy, Office of Science, Office of High Energy Physics under an </a:t>
            </a:r>
            <a:r>
              <a:rPr lang="en-US" sz="1050" b="1" dirty="0">
                <a:solidFill>
                  <a:srgbClr val="505050"/>
                </a:solidFill>
                <a:latin typeface="Helvetica" pitchFamily="2" charset="0"/>
              </a:rPr>
              <a:t>Early Career Research Program </a:t>
            </a:r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award to KA. This project has received funding from the </a:t>
            </a:r>
            <a:r>
              <a:rPr lang="en-US" sz="1050" b="1" dirty="0">
                <a:solidFill>
                  <a:srgbClr val="505050"/>
                </a:solidFill>
                <a:latin typeface="Helvetica" pitchFamily="2" charset="0"/>
              </a:rPr>
              <a:t>European Union’s Horizon Europe Research and Innovation </a:t>
            </a:r>
            <a:r>
              <a:rPr lang="en-US" sz="1050" b="1" dirty="0" err="1">
                <a:solidFill>
                  <a:srgbClr val="505050"/>
                </a:solidFill>
                <a:latin typeface="Helvetica" pitchFamily="2" charset="0"/>
              </a:rPr>
              <a:t>programme</a:t>
            </a:r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, under Grant Agreement No 101057511 (EURO-LABS)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3F0DB-2B0B-4DAE-6444-B0E0C4DA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343" y="902337"/>
            <a:ext cx="3043890" cy="425382"/>
          </a:xfrm>
          <a:prstGeom prst="rect">
            <a:avLst/>
          </a:prstGeom>
        </p:spPr>
      </p:pic>
      <p:pic>
        <p:nvPicPr>
          <p:cNvPr id="10" name="Picture 2" descr="Six New Chairs Announced Within Four Illinois Tech Schools">
            <a:extLst>
              <a:ext uri="{FF2B5EF4-FFF2-40B4-BE49-F238E27FC236}">
                <a16:creationId xmlns:a16="http://schemas.microsoft.com/office/drawing/2014/main" id="{893177F0-EB76-545A-26D7-754D52EC3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13" b="39072"/>
          <a:stretch/>
        </p:blipFill>
        <p:spPr bwMode="auto">
          <a:xfrm>
            <a:off x="5670343" y="1429899"/>
            <a:ext cx="1626075" cy="3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11686EE-0AEB-D5E1-AA06-3CB4CC1F4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43" y="1968059"/>
            <a:ext cx="1684192" cy="464416"/>
          </a:xfrm>
          <a:prstGeom prst="rect">
            <a:avLst/>
          </a:prstGeom>
        </p:spPr>
      </p:pic>
      <p:pic>
        <p:nvPicPr>
          <p:cNvPr id="12" name="Picture 11" descr="See the source image">
            <a:extLst>
              <a:ext uri="{FF2B5EF4-FFF2-40B4-BE49-F238E27FC236}">
                <a16:creationId xmlns:a16="http://schemas.microsoft.com/office/drawing/2014/main" id="{6764654C-A8BD-80B4-7FE5-CADF43D8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428" y="1472297"/>
            <a:ext cx="1457805" cy="3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77B026EB-4B93-B774-A5EE-239155380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878" y="2048636"/>
            <a:ext cx="110109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38D7-2795-B0D6-A0A1-F54A2EA8C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46C30B4-2F8F-DE4F-A29B-F4E0D50B8FBA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634D-B31B-52C6-F8FD-2AEF9136D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86A2D-39FF-5694-0576-A5D4C40E8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158636-F11D-95CB-1F9F-BADF568466D6}"/>
              </a:ext>
            </a:extLst>
          </p:cNvPr>
          <p:cNvSpPr txBox="1">
            <a:spLocks/>
          </p:cNvSpPr>
          <p:nvPr/>
        </p:nvSpPr>
        <p:spPr>
          <a:xfrm>
            <a:off x="427385" y="2663422"/>
            <a:ext cx="8499231" cy="9357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Kavin Ammigan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bg1">
                    <a:lumMod val="75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Annual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RaDIATE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Collaboration Meeting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16-18 September 2024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644ACF-D9B2-B835-04F4-CFBB1AD12EA7}"/>
              </a:ext>
            </a:extLst>
          </p:cNvPr>
          <p:cNvSpPr txBox="1">
            <a:spLocks/>
          </p:cNvSpPr>
          <p:nvPr/>
        </p:nvSpPr>
        <p:spPr>
          <a:xfrm>
            <a:off x="427382" y="2024117"/>
            <a:ext cx="8499232" cy="7522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Novel Target Materials Development at Fermilab: Status and Update</a:t>
            </a:r>
          </a:p>
        </p:txBody>
      </p:sp>
    </p:spTree>
    <p:extLst>
      <p:ext uri="{BB962C8B-B14F-4D97-AF65-F5344CB8AC3E}">
        <p14:creationId xmlns:p14="http://schemas.microsoft.com/office/powerpoint/2010/main" val="488391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3256C-C061-C1B6-8431-B6F7F926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48837"/>
            <a:ext cx="8686800" cy="320908"/>
          </a:xfrm>
        </p:spPr>
        <p:txBody>
          <a:bodyPr/>
          <a:lstStyle/>
          <a:p>
            <a:pPr algn="ctr"/>
            <a:r>
              <a:rPr lang="en-US" dirty="0"/>
              <a:t>Supplemental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D56B-3705-23F0-FA23-C644B96AF7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652002E-4AB0-9C44-B704-EEC134F4EEC8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1ADE8-5336-9038-CFA1-E2DB9944F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CD487-DC4F-6BA0-057E-7B04688FE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80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5F0802-60BC-1858-C55C-F3F815C8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Beam-Induced Radiation Damage and Thermal Shock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30EFA-F1C2-9CB8-F7FF-EEA93D22DD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899C0C2-25A2-B643-B123-818D8A470245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F92E-E1AD-C2A3-7B7B-569FC902A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3EBC7-901F-6BD4-EB3E-3BAFDF640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27ED2B4-F07E-8FC1-BC10-3CE888815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87" y="654565"/>
            <a:ext cx="8244403" cy="49750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Radiation Damage: </a:t>
            </a:r>
            <a:r>
              <a:rPr lang="en-US" sz="1600" dirty="0">
                <a:solidFill>
                  <a:schemeClr val="accent6"/>
                </a:solidFill>
              </a:rPr>
              <a:t>disruption of lattice structure of the material upon irradiation</a:t>
            </a:r>
            <a:br>
              <a:rPr lang="en-US" sz="1600" dirty="0">
                <a:solidFill>
                  <a:schemeClr val="accent6"/>
                </a:solidFill>
              </a:rPr>
            </a:br>
            <a:r>
              <a:rPr lang="en-US" sz="1200" dirty="0">
                <a:solidFill>
                  <a:schemeClr val="accent6"/>
                </a:solidFill>
              </a:rPr>
              <a:t>Expressed by Displacements Per Atom (DPA)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50120-E13F-6E47-241F-0A4BC2ED7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7" y="1267844"/>
            <a:ext cx="2438496" cy="184288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D1C29AD-ED14-1DF9-896F-5AC762C4C2BB}"/>
              </a:ext>
            </a:extLst>
          </p:cNvPr>
          <p:cNvSpPr txBox="1">
            <a:spLocks/>
          </p:cNvSpPr>
          <p:nvPr/>
        </p:nvSpPr>
        <p:spPr>
          <a:xfrm>
            <a:off x="177789" y="3359701"/>
            <a:ext cx="4712478" cy="1305533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36"/>
              </a:spcBef>
              <a:buFont typeface="Arial" charset="0"/>
              <a:buNone/>
            </a:pPr>
            <a:r>
              <a:rPr lang="en-US" sz="1600" dirty="0">
                <a:solidFill>
                  <a:srgbClr val="C00000"/>
                </a:solidFill>
              </a:rPr>
              <a:t>Thermal Shock: </a:t>
            </a:r>
            <a:r>
              <a:rPr lang="en-US" sz="1600" dirty="0">
                <a:solidFill>
                  <a:schemeClr val="accent6"/>
                </a:solidFill>
              </a:rPr>
              <a:t>Localized energy deposition in the material induces dynamic stress waves</a:t>
            </a:r>
          </a:p>
          <a:p>
            <a:pPr>
              <a:spcBef>
                <a:spcPts val="336"/>
              </a:spcBef>
            </a:pPr>
            <a:r>
              <a:rPr lang="en-US" sz="1400" dirty="0">
                <a:solidFill>
                  <a:schemeClr val="accent6"/>
                </a:solidFill>
              </a:rPr>
              <a:t>Caused by short pulsed beams </a:t>
            </a:r>
          </a:p>
          <a:p>
            <a:pPr>
              <a:spcBef>
                <a:spcPts val="336"/>
              </a:spcBef>
            </a:pPr>
            <a:r>
              <a:rPr lang="en-US" sz="1400" dirty="0">
                <a:solidFill>
                  <a:schemeClr val="accent6"/>
                </a:solidFill>
              </a:rPr>
              <a:t>Cyclic loading environment can lead to </a:t>
            </a:r>
            <a:r>
              <a:rPr lang="en-US" sz="1400" dirty="0">
                <a:solidFill>
                  <a:srgbClr val="C00000"/>
                </a:solidFill>
              </a:rPr>
              <a:t>fatigue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948AA-5FC1-78F3-A3DC-F97887C59356}"/>
              </a:ext>
            </a:extLst>
          </p:cNvPr>
          <p:cNvSpPr txBox="1"/>
          <p:nvPr/>
        </p:nvSpPr>
        <p:spPr>
          <a:xfrm>
            <a:off x="4831878" y="1255921"/>
            <a:ext cx="41113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Hardening and embrittlement (loss of ductility)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Bulk swelling (dimensional changes)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Fracture toughness reduction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Thermal conductivity reduction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Coefficient of thermal expansion increase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Transmutation and gas production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…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D6284-A841-A9FC-ADAF-58EC9D06E6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997" y="1364995"/>
            <a:ext cx="1278446" cy="1337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D1F1BC-74EC-FE0B-BC95-F2884D83032D}"/>
              </a:ext>
            </a:extLst>
          </p:cNvPr>
          <p:cNvSpPr/>
          <p:nvPr/>
        </p:nvSpPr>
        <p:spPr>
          <a:xfrm>
            <a:off x="2863231" y="2731277"/>
            <a:ext cx="17087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accent6"/>
                </a:solidFill>
                <a:latin typeface="Helvetica" pitchFamily="2" charset="0"/>
              </a:rPr>
              <a:t>Dimensional changes after irradiation, D.L. Porter and F. A. Garner, J. </a:t>
            </a:r>
            <a:r>
              <a:rPr lang="en-US" sz="700" dirty="0" err="1">
                <a:solidFill>
                  <a:schemeClr val="accent6"/>
                </a:solidFill>
                <a:latin typeface="Helvetica" pitchFamily="2" charset="0"/>
              </a:rPr>
              <a:t>Nucl</a:t>
            </a:r>
            <a:r>
              <a:rPr lang="en-US" sz="700" dirty="0">
                <a:solidFill>
                  <a:schemeClr val="accent6"/>
                </a:solidFill>
                <a:latin typeface="Helvetica" pitchFamily="2" charset="0"/>
              </a:rPr>
              <a:t>. Mater., 159, p. 114 (1988) 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410240C-8F9B-073F-91C7-AF59F312D4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48" y="3359701"/>
            <a:ext cx="2332047" cy="881918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47512E-B78B-543E-B6B3-9BDF75FF9DF9}"/>
              </a:ext>
            </a:extLst>
          </p:cNvPr>
          <p:cNvSpPr txBox="1"/>
          <p:nvPr/>
        </p:nvSpPr>
        <p:spPr>
          <a:xfrm>
            <a:off x="4977096" y="4270537"/>
            <a:ext cx="3551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accent6"/>
                </a:solidFill>
                <a:latin typeface="Helvetica" pitchFamily="2" charset="0"/>
              </a:rPr>
              <a:t>Sigraflex</a:t>
            </a: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 graphite (left) and Iridium (right) targets tested at CERN’s </a:t>
            </a:r>
            <a:r>
              <a:rPr lang="en-US" sz="800" dirty="0" err="1">
                <a:solidFill>
                  <a:schemeClr val="accent6"/>
                </a:solidFill>
                <a:latin typeface="Helvetica" pitchFamily="2" charset="0"/>
              </a:rPr>
              <a:t>HiRadMat</a:t>
            </a: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 facility with high-intensity single-shot beam pulse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5B4ADD-9193-C87D-B1FB-6BC76E857C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274" y="3359701"/>
            <a:ext cx="1042267" cy="8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9DDCB-24B1-BEB6-77EB-659BB79D08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B78C106-A86F-E34E-85E3-02C34BD65ADA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263FC-04EB-E03F-91A0-4A8F99C3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B2955-A118-8F16-C29F-BA96D41F2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3E018-FD84-2B32-968E-A7B3E3B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85" y="859612"/>
            <a:ext cx="3757747" cy="1423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F5A2E-8D71-4C1F-4C41-862645C5E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225" y="2614488"/>
            <a:ext cx="1989279" cy="1079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1364B-7951-D918-1DC3-67B3337D1DC6}"/>
              </a:ext>
            </a:extLst>
          </p:cNvPr>
          <p:cNvSpPr txBox="1"/>
          <p:nvPr/>
        </p:nvSpPr>
        <p:spPr>
          <a:xfrm>
            <a:off x="5342461" y="3764106"/>
            <a:ext cx="3394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NOvA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1-MW target. Peak temperature rise ~ 245 ºC from 10-μs beam pulse (2.5 × 10</a:t>
            </a:r>
            <a:r>
              <a:rPr lang="en-US" sz="1000" baseline="30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K/s)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C64C65D-B785-2A9D-39F3-CA1B9696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17542"/>
            <a:ext cx="8686800" cy="320908"/>
          </a:xfrm>
        </p:spPr>
        <p:txBody>
          <a:bodyPr/>
          <a:lstStyle/>
          <a:p>
            <a:r>
              <a:rPr lang="en-US" dirty="0"/>
              <a:t>Motivation for Exploring Novel Beam-Intercepting Materials</a:t>
            </a:r>
            <a:br>
              <a:rPr lang="en-US" dirty="0"/>
            </a:br>
            <a:r>
              <a:rPr lang="en-US" sz="1300" b="0" dirty="0"/>
              <a:t>Particle-production targets, beam windows, absorbers, 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1C01AE-2293-7022-0A42-B6581FC11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88" y="1064119"/>
            <a:ext cx="1999930" cy="8458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86264F-B075-AF87-8961-377142F8DE73}"/>
              </a:ext>
            </a:extLst>
          </p:cNvPr>
          <p:cNvSpPr txBox="1"/>
          <p:nvPr/>
        </p:nvSpPr>
        <p:spPr>
          <a:xfrm>
            <a:off x="343319" y="1909939"/>
            <a:ext cx="21226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MINOS NT-02 target failure along beam path: radiation-induced swelling (FNAL)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63B570-87D4-1D3A-E6F7-8C9780E8F1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244" y="1064997"/>
            <a:ext cx="1292093" cy="834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5797F5-B3CC-35A2-8C02-A74B96EE59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77" y="1064119"/>
            <a:ext cx="1055803" cy="8342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075C6C-2EEC-27C8-4334-370E6B88F0E9}"/>
              </a:ext>
            </a:extLst>
          </p:cNvPr>
          <p:cNvSpPr txBox="1"/>
          <p:nvPr/>
        </p:nvSpPr>
        <p:spPr>
          <a:xfrm>
            <a:off x="2576244" y="1901579"/>
            <a:ext cx="2542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Primary beryllium  window embrittlement (FNAL)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214C65A-1EA8-A225-F232-EBFB4A6DADCC}"/>
              </a:ext>
            </a:extLst>
          </p:cNvPr>
          <p:cNvSpPr txBox="1">
            <a:spLocks/>
          </p:cNvSpPr>
          <p:nvPr/>
        </p:nvSpPr>
        <p:spPr>
          <a:xfrm>
            <a:off x="222250" y="2585098"/>
            <a:ext cx="5166375" cy="20096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Target components are constantly bombarded by high-energy high-intensity beams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/>
                </a:solidFill>
              </a:rPr>
              <a:t>Operate under extreme conditions, enduring beam-induced </a:t>
            </a:r>
            <a:r>
              <a:rPr lang="en-US" sz="1400" b="1" dirty="0">
                <a:solidFill>
                  <a:schemeClr val="accent6"/>
                </a:solidFill>
              </a:rPr>
              <a:t>thermal shock </a:t>
            </a:r>
            <a:r>
              <a:rPr lang="en-US" sz="1400" dirty="0">
                <a:solidFill>
                  <a:schemeClr val="accent6"/>
                </a:solidFill>
              </a:rPr>
              <a:t>and </a:t>
            </a:r>
            <a:r>
              <a:rPr lang="en-US" sz="1400" b="1" dirty="0">
                <a:solidFill>
                  <a:schemeClr val="accent6"/>
                </a:solidFill>
              </a:rPr>
              <a:t>radiation damage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chemeClr val="accent6"/>
                </a:solidFill>
              </a:rPr>
              <a:t>Need to withstand millions of beam pulses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Conventional materials are reaching their limits, and restricting the scope of experiments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1368BD-0B3E-849E-84E0-25ECEFA4AC4D}"/>
              </a:ext>
            </a:extLst>
          </p:cNvPr>
          <p:cNvSpPr txBox="1"/>
          <p:nvPr/>
        </p:nvSpPr>
        <p:spPr>
          <a:xfrm>
            <a:off x="5378791" y="805771"/>
            <a:ext cx="1830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1000" b="1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NuMI</a:t>
            </a:r>
            <a:r>
              <a:rPr lang="en-US" sz="10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beam (Fermilab)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EE8C03-CBA8-EABD-7C40-A80EB6B92688}"/>
              </a:ext>
            </a:extLst>
          </p:cNvPr>
          <p:cNvGrpSpPr/>
          <p:nvPr/>
        </p:nvGrpSpPr>
        <p:grpSpPr>
          <a:xfrm>
            <a:off x="7582514" y="2614488"/>
            <a:ext cx="1262151" cy="1095777"/>
            <a:chOff x="7582514" y="2614488"/>
            <a:chExt cx="1262151" cy="10957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40E0B8-F260-FDF0-7AD3-53CF15ACF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2514" y="2614488"/>
              <a:ext cx="1262151" cy="109577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F5159A8-7170-1461-AFC5-A5A7AEE6C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3200" y="3207224"/>
              <a:ext cx="186232" cy="89692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E3F050-E6F1-6B90-4D89-73452309A528}"/>
              </a:ext>
            </a:extLst>
          </p:cNvPr>
          <p:cNvCxnSpPr>
            <a:cxnSpLocks/>
          </p:cNvCxnSpPr>
          <p:nvPr/>
        </p:nvCxnSpPr>
        <p:spPr>
          <a:xfrm flipH="1" flipV="1">
            <a:off x="1012412" y="1626530"/>
            <a:ext cx="203824" cy="56890"/>
          </a:xfrm>
          <a:prstGeom prst="straightConnector1">
            <a:avLst/>
          </a:prstGeom>
          <a:ln w="63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AB3FBF-FBB9-1F39-D34E-D128109F3164}"/>
              </a:ext>
            </a:extLst>
          </p:cNvPr>
          <p:cNvSpPr txBox="1"/>
          <p:nvPr/>
        </p:nvSpPr>
        <p:spPr>
          <a:xfrm rot="997362">
            <a:off x="820605" y="1655345"/>
            <a:ext cx="484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solidFill>
                  <a:schemeClr val="bg1"/>
                </a:solidFill>
                <a:latin typeface="Helvetica" pitchFamily="2" charset="0"/>
              </a:rPr>
              <a:t>120-GeV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3335500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509B-677A-CCDF-7AC9-ABCF110832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C41CAE0-0C29-744B-A404-A5CF40382912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C6D0D-D61B-A4D1-484A-0F90B34F6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F794C-EDA5-3671-4B1F-7C9CDCCEF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F8B0F2-48B2-9511-7597-69620DB35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8115"/>
            <a:ext cx="7772400" cy="43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3E6C6-5658-D467-1E3F-FFDC751F53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859307A-2778-1C46-8CD0-3D188BEB0386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E38F0-B939-EC54-0AC5-D495F5447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8E8D6-2F9A-FD77-B14C-65DB4C93B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1A7A93-3332-052B-B264-2B8ED708D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73" y="1157013"/>
            <a:ext cx="3398520" cy="210312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8FE3E12-20B9-ED82-023E-6C7031B5C881}"/>
              </a:ext>
            </a:extLst>
          </p:cNvPr>
          <p:cNvSpPr/>
          <p:nvPr/>
        </p:nvSpPr>
        <p:spPr>
          <a:xfrm>
            <a:off x="7673675" y="1131743"/>
            <a:ext cx="832691" cy="1234396"/>
          </a:xfrm>
          <a:prstGeom prst="ellipse">
            <a:avLst/>
          </a:prstGeom>
          <a:solidFill>
            <a:schemeClr val="accent4">
              <a:lumMod val="20000"/>
              <a:lumOff val="80000"/>
              <a:alpha val="36802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2D2FED-C0D7-69A3-FE69-3EF1BF8DF914}"/>
              </a:ext>
            </a:extLst>
          </p:cNvPr>
          <p:cNvSpPr txBox="1"/>
          <p:nvPr/>
        </p:nvSpPr>
        <p:spPr>
          <a:xfrm>
            <a:off x="5212479" y="3276281"/>
            <a:ext cx="3666760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Expect &gt;10x increase in accumulated proton fluence and power density</a:t>
            </a:r>
            <a:br>
              <a:rPr lang="en-US" sz="14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2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58ABF33-7300-A30F-0078-4E71DF7E4A7A}"/>
              </a:ext>
            </a:extLst>
          </p:cNvPr>
          <p:cNvSpPr txBox="1">
            <a:spLocks/>
          </p:cNvSpPr>
          <p:nvPr/>
        </p:nvSpPr>
        <p:spPr>
          <a:xfrm>
            <a:off x="237538" y="726897"/>
            <a:ext cx="4974941" cy="23489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chemeClr val="accent6"/>
                </a:solidFill>
              </a:rPr>
              <a:t>To advance the state-of-the-art of beam-intercepting materials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6"/>
                </a:solidFill>
              </a:rPr>
              <a:t>Enable future multi-MW accelerator target facilities</a:t>
            </a:r>
          </a:p>
          <a:p>
            <a:pPr lvl="1">
              <a:spcBef>
                <a:spcPts val="600"/>
              </a:spcBef>
            </a:pPr>
            <a:r>
              <a:rPr lang="en-US" sz="105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LBNF/DUNE 2.4 MW, Mu2e-II, Future Muon Collider and Neutrino Factory (4 MW+), …</a:t>
            </a:r>
            <a:endParaRPr lang="en-US" sz="1050" dirty="0">
              <a:solidFill>
                <a:schemeClr val="accent6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6"/>
                </a:solidFill>
              </a:rPr>
              <a:t>Maximize particle production efficiency, improve reliability and operation lifetimes</a:t>
            </a:r>
            <a:br>
              <a:rPr lang="en-US" sz="1400" dirty="0">
                <a:solidFill>
                  <a:schemeClr val="accent6"/>
                </a:solidFill>
              </a:rPr>
            </a:br>
            <a:endParaRPr lang="en-US" sz="1400" dirty="0">
              <a:solidFill>
                <a:schemeClr val="accent6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C00000"/>
                </a:solidFill>
              </a:rPr>
              <a:t>High-Entropy Alloys and Nanofiber Materials </a:t>
            </a:r>
            <a:r>
              <a:rPr lang="en-US" sz="1600" b="1" dirty="0">
                <a:solidFill>
                  <a:schemeClr val="accent6"/>
                </a:solidFill>
              </a:rPr>
              <a:t>Development Approach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D3325-E6C0-0C19-FED8-FDDAA994FEE0}"/>
              </a:ext>
            </a:extLst>
          </p:cNvPr>
          <p:cNvSpPr txBox="1"/>
          <p:nvPr/>
        </p:nvSpPr>
        <p:spPr>
          <a:xfrm>
            <a:off x="5213973" y="867379"/>
            <a:ext cx="3501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Helvetica" pitchFamily="2" charset="0"/>
              </a:rPr>
              <a:t>Neutrino HPT R&amp;D Materials Exploratory Map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DC52998-BCEA-D333-496C-59A17C52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Beyond Conventional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3CA889-CEBB-0C4F-638C-DC336B51F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66" y="3272768"/>
            <a:ext cx="4633485" cy="14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1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5E03B4-2B4E-F2E2-A5E7-71487C0A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41004"/>
            <a:ext cx="8686800" cy="1204666"/>
          </a:xfrm>
        </p:spPr>
        <p:txBody>
          <a:bodyPr/>
          <a:lstStyle/>
          <a:p>
            <a:pPr algn="ctr"/>
            <a:r>
              <a:rPr lang="en-US" sz="2800" dirty="0"/>
              <a:t>High-Entropy Alloys</a:t>
            </a:r>
            <a:br>
              <a:rPr lang="en-US" dirty="0"/>
            </a:br>
            <a:r>
              <a:rPr lang="en-US" sz="1600" b="0" dirty="0"/>
              <a:t>for beam window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52663-A0C0-7B8B-7A2F-C58AE210C9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DBB300-90E2-B149-B91E-9391ABF41650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809C9-8A1A-57BF-1E95-B6CEBD3FB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C7D01-99D7-D90F-F82F-E62FB14F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9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2E38D3-B3C4-9B01-FEC3-19C40379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High-Entropy Alloys (HEAs)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47219-656C-6437-78F0-8FD5E19D78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5C0045E-B5CE-424B-8E4B-3C808108693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4A0C1-1D58-2FD0-6E54-3E19215D3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25183-A1C0-EDE3-DE6C-8CBEF33CE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640DEF-B78D-E454-D4FA-7BDAE3B4457A}"/>
              </a:ext>
            </a:extLst>
          </p:cNvPr>
          <p:cNvSpPr txBox="1">
            <a:spLocks/>
          </p:cNvSpPr>
          <p:nvPr/>
        </p:nvSpPr>
        <p:spPr>
          <a:xfrm>
            <a:off x="228600" y="654601"/>
            <a:ext cx="5601832" cy="1237573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accent6"/>
                </a:solidFill>
              </a:rPr>
              <a:t>Unlike conventional alloys, HEAs contain multiple principal elements in roughly equal proportions</a:t>
            </a: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accent6"/>
                </a:solidFill>
              </a:rPr>
              <a:t>Offer large composition space to explore new alloy systems with tunable properties</a:t>
            </a: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666368-1F13-99DB-2DED-EE1D0058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26" y="393442"/>
            <a:ext cx="2522325" cy="1392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F5B0C-56EC-AD06-6FCD-48F3F9CC1493}"/>
              </a:ext>
            </a:extLst>
          </p:cNvPr>
          <p:cNvSpPr txBox="1"/>
          <p:nvPr/>
        </p:nvSpPr>
        <p:spPr>
          <a:xfrm>
            <a:off x="228600" y="2315313"/>
            <a:ext cx="3400720" cy="21313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High-temperature strength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specific strength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Improved fatigue and fracture properties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Corrosion and oxidation resistance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Enhanced radiation tolerance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Greater phonon scattering, sluggish diffusion of atoms/defects, broad migration energies, and more…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780A1-BB99-1C13-A4B7-2FCD28ACF72C}"/>
              </a:ext>
            </a:extLst>
          </p:cNvPr>
          <p:cNvSpPr txBox="1"/>
          <p:nvPr/>
        </p:nvSpPr>
        <p:spPr>
          <a:xfrm>
            <a:off x="228600" y="1892174"/>
            <a:ext cx="783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HEAs have shown promising properties and remarkable radiation damage resistance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134A8-A0F4-A74D-42FF-A1BF54E16C73}"/>
              </a:ext>
            </a:extLst>
          </p:cNvPr>
          <p:cNvSpPr txBox="1"/>
          <p:nvPr/>
        </p:nvSpPr>
        <p:spPr>
          <a:xfrm>
            <a:off x="6597650" y="3884264"/>
            <a:ext cx="2122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Swelling of increasingly complex alloys under ion irradiation, </a:t>
            </a:r>
            <a:r>
              <a:rPr lang="en-US" sz="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Jin</a:t>
            </a:r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Scripta </a:t>
            </a:r>
            <a:r>
              <a:rPr lang="en-US" sz="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Materialia</a:t>
            </a:r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119 (2016)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C7BC5-A065-2701-24CA-1ED71A69B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287" y="2443830"/>
            <a:ext cx="2526030" cy="1274445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0397011F-6FAE-8921-0191-E67B2C45E621}"/>
              </a:ext>
            </a:extLst>
          </p:cNvPr>
          <p:cNvSpPr txBox="1"/>
          <p:nvPr/>
        </p:nvSpPr>
        <p:spPr>
          <a:xfrm>
            <a:off x="3834956" y="3933017"/>
            <a:ext cx="2400692" cy="49530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Void swelling shown to be less pronounced in more compositionally complex alloys upon heavy-ion irradiation (3-MeV Ni</a:t>
            </a:r>
            <a:r>
              <a:rPr lang="en-US" sz="8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ions to 5 x 10</a:t>
            </a:r>
            <a:r>
              <a:rPr lang="en-US" sz="8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cm-</a:t>
            </a:r>
            <a:r>
              <a:rPr lang="en-US" sz="8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at 773 K), Lu et al., Nature Com., 2016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C0283-B6A0-2E23-9667-7D5036C29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50" y="2413210"/>
            <a:ext cx="2317750" cy="14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89ACC-2616-5B5C-DC7E-46789B6A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HEAs for Accelerator Beam 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A5F57-0A3A-53E1-8A11-DB24BDC6BE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FBA5F72-DB7B-7C4A-ADD8-FB23BBC2C12B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5C4B0-CEE0-3589-F9E8-C6A2A519F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CDEE9-31BC-5552-72DE-4EE2A4AFD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0CB9D-4319-D329-9DA2-93643CB5BA40}"/>
              </a:ext>
            </a:extLst>
          </p:cNvPr>
          <p:cNvSpPr txBox="1"/>
          <p:nvPr/>
        </p:nvSpPr>
        <p:spPr>
          <a:xfrm>
            <a:off x="167129" y="648211"/>
            <a:ext cx="4114360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Elemental selection considerations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Light-weight elements (low density)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Primarily a single-phase (BCC)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Minimal activation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EFE2B0B-5EAF-E768-057A-233D1C53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636" y="241054"/>
            <a:ext cx="3705336" cy="19084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0E1D73-3FC1-1EF6-54DF-47912AE97AB7}"/>
              </a:ext>
            </a:extLst>
          </p:cNvPr>
          <p:cNvSpPr/>
          <p:nvPr/>
        </p:nvSpPr>
        <p:spPr>
          <a:xfrm>
            <a:off x="5844278" y="850188"/>
            <a:ext cx="811990" cy="187106"/>
          </a:xfrm>
          <a:custGeom>
            <a:avLst/>
            <a:gdLst>
              <a:gd name="connsiteX0" fmla="*/ 0 w 811990"/>
              <a:gd name="connsiteY0" fmla="*/ 0 h 187106"/>
              <a:gd name="connsiteX1" fmla="*/ 422235 w 811990"/>
              <a:gd name="connsiteY1" fmla="*/ 0 h 187106"/>
              <a:gd name="connsiteX2" fmla="*/ 811990 w 811990"/>
              <a:gd name="connsiteY2" fmla="*/ 0 h 187106"/>
              <a:gd name="connsiteX3" fmla="*/ 811990 w 811990"/>
              <a:gd name="connsiteY3" fmla="*/ 187106 h 187106"/>
              <a:gd name="connsiteX4" fmla="*/ 414115 w 811990"/>
              <a:gd name="connsiteY4" fmla="*/ 187106 h 187106"/>
              <a:gd name="connsiteX5" fmla="*/ 0 w 811990"/>
              <a:gd name="connsiteY5" fmla="*/ 187106 h 187106"/>
              <a:gd name="connsiteX6" fmla="*/ 0 w 811990"/>
              <a:gd name="connsiteY6" fmla="*/ 0 h 187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990" h="187106" fill="none" extrusionOk="0">
                <a:moveTo>
                  <a:pt x="0" y="0"/>
                </a:moveTo>
                <a:cubicBezTo>
                  <a:pt x="146465" y="-40037"/>
                  <a:pt x="299153" y="11110"/>
                  <a:pt x="422235" y="0"/>
                </a:cubicBezTo>
                <a:cubicBezTo>
                  <a:pt x="545318" y="-11110"/>
                  <a:pt x="659530" y="7075"/>
                  <a:pt x="811990" y="0"/>
                </a:cubicBezTo>
                <a:cubicBezTo>
                  <a:pt x="812637" y="58574"/>
                  <a:pt x="806305" y="145062"/>
                  <a:pt x="811990" y="187106"/>
                </a:cubicBezTo>
                <a:cubicBezTo>
                  <a:pt x="702696" y="200233"/>
                  <a:pt x="586599" y="180926"/>
                  <a:pt x="414115" y="187106"/>
                </a:cubicBezTo>
                <a:cubicBezTo>
                  <a:pt x="241631" y="193286"/>
                  <a:pt x="144615" y="170876"/>
                  <a:pt x="0" y="187106"/>
                </a:cubicBezTo>
                <a:cubicBezTo>
                  <a:pt x="-4060" y="119394"/>
                  <a:pt x="12028" y="47784"/>
                  <a:pt x="0" y="0"/>
                </a:cubicBezTo>
                <a:close/>
              </a:path>
              <a:path w="811990" h="187106" stroke="0" extrusionOk="0">
                <a:moveTo>
                  <a:pt x="0" y="0"/>
                </a:moveTo>
                <a:cubicBezTo>
                  <a:pt x="121555" y="-32188"/>
                  <a:pt x="214617" y="28787"/>
                  <a:pt x="397875" y="0"/>
                </a:cubicBezTo>
                <a:cubicBezTo>
                  <a:pt x="581134" y="-28787"/>
                  <a:pt x="665054" y="21319"/>
                  <a:pt x="811990" y="0"/>
                </a:cubicBezTo>
                <a:cubicBezTo>
                  <a:pt x="815097" y="67498"/>
                  <a:pt x="800811" y="100032"/>
                  <a:pt x="811990" y="187106"/>
                </a:cubicBezTo>
                <a:cubicBezTo>
                  <a:pt x="640681" y="211807"/>
                  <a:pt x="505521" y="142894"/>
                  <a:pt x="405995" y="187106"/>
                </a:cubicBezTo>
                <a:cubicBezTo>
                  <a:pt x="306470" y="231318"/>
                  <a:pt x="98789" y="142575"/>
                  <a:pt x="0" y="187106"/>
                </a:cubicBezTo>
                <a:cubicBezTo>
                  <a:pt x="-12259" y="137023"/>
                  <a:pt x="6716" y="87587"/>
                  <a:pt x="0" y="0"/>
                </a:cubicBezTo>
                <a:close/>
              </a:path>
            </a:pathLst>
          </a:custGeom>
          <a:solidFill>
            <a:schemeClr val="lt1">
              <a:alpha val="0"/>
            </a:schemeClr>
          </a:solidFill>
          <a:ln w="285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F126A-B8C7-8E75-C90E-4612DF8C1121}"/>
              </a:ext>
            </a:extLst>
          </p:cNvPr>
          <p:cNvSpPr/>
          <p:nvPr/>
        </p:nvSpPr>
        <p:spPr>
          <a:xfrm>
            <a:off x="6823573" y="850188"/>
            <a:ext cx="217180" cy="205368"/>
          </a:xfrm>
          <a:custGeom>
            <a:avLst/>
            <a:gdLst>
              <a:gd name="connsiteX0" fmla="*/ 0 w 217180"/>
              <a:gd name="connsiteY0" fmla="*/ 0 h 205368"/>
              <a:gd name="connsiteX1" fmla="*/ 217180 w 217180"/>
              <a:gd name="connsiteY1" fmla="*/ 0 h 205368"/>
              <a:gd name="connsiteX2" fmla="*/ 217180 w 217180"/>
              <a:gd name="connsiteY2" fmla="*/ 205368 h 205368"/>
              <a:gd name="connsiteX3" fmla="*/ 0 w 217180"/>
              <a:gd name="connsiteY3" fmla="*/ 205368 h 205368"/>
              <a:gd name="connsiteX4" fmla="*/ 0 w 217180"/>
              <a:gd name="connsiteY4" fmla="*/ 0 h 2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80" h="205368" fill="none" extrusionOk="0">
                <a:moveTo>
                  <a:pt x="0" y="0"/>
                </a:moveTo>
                <a:cubicBezTo>
                  <a:pt x="90192" y="-6782"/>
                  <a:pt x="129344" y="20199"/>
                  <a:pt x="217180" y="0"/>
                </a:cubicBezTo>
                <a:cubicBezTo>
                  <a:pt x="226184" y="59826"/>
                  <a:pt x="207303" y="107759"/>
                  <a:pt x="217180" y="205368"/>
                </a:cubicBezTo>
                <a:cubicBezTo>
                  <a:pt x="108693" y="206195"/>
                  <a:pt x="85732" y="185936"/>
                  <a:pt x="0" y="205368"/>
                </a:cubicBezTo>
                <a:cubicBezTo>
                  <a:pt x="-4918" y="121588"/>
                  <a:pt x="13988" y="87134"/>
                  <a:pt x="0" y="0"/>
                </a:cubicBezTo>
                <a:close/>
              </a:path>
              <a:path w="217180" h="205368" stroke="0" extrusionOk="0">
                <a:moveTo>
                  <a:pt x="0" y="0"/>
                </a:moveTo>
                <a:cubicBezTo>
                  <a:pt x="73831" y="-22367"/>
                  <a:pt x="134712" y="16041"/>
                  <a:pt x="217180" y="0"/>
                </a:cubicBezTo>
                <a:cubicBezTo>
                  <a:pt x="240767" y="69164"/>
                  <a:pt x="199846" y="137397"/>
                  <a:pt x="217180" y="205368"/>
                </a:cubicBezTo>
                <a:cubicBezTo>
                  <a:pt x="159253" y="229849"/>
                  <a:pt x="104197" y="196115"/>
                  <a:pt x="0" y="205368"/>
                </a:cubicBezTo>
                <a:cubicBezTo>
                  <a:pt x="-20009" y="161672"/>
                  <a:pt x="1492" y="74398"/>
                  <a:pt x="0" y="0"/>
                </a:cubicBez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E3DE1D-3322-5859-7DFA-B99E60FA3ED1}"/>
              </a:ext>
            </a:extLst>
          </p:cNvPr>
          <p:cNvSpPr/>
          <p:nvPr/>
        </p:nvSpPr>
        <p:spPr>
          <a:xfrm>
            <a:off x="7595755" y="655452"/>
            <a:ext cx="217180" cy="205368"/>
          </a:xfrm>
          <a:custGeom>
            <a:avLst/>
            <a:gdLst>
              <a:gd name="connsiteX0" fmla="*/ 0 w 217180"/>
              <a:gd name="connsiteY0" fmla="*/ 0 h 205368"/>
              <a:gd name="connsiteX1" fmla="*/ 217180 w 217180"/>
              <a:gd name="connsiteY1" fmla="*/ 0 h 205368"/>
              <a:gd name="connsiteX2" fmla="*/ 217180 w 217180"/>
              <a:gd name="connsiteY2" fmla="*/ 205368 h 205368"/>
              <a:gd name="connsiteX3" fmla="*/ 0 w 217180"/>
              <a:gd name="connsiteY3" fmla="*/ 205368 h 205368"/>
              <a:gd name="connsiteX4" fmla="*/ 0 w 217180"/>
              <a:gd name="connsiteY4" fmla="*/ 0 h 2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80" h="205368" fill="none" extrusionOk="0">
                <a:moveTo>
                  <a:pt x="0" y="0"/>
                </a:moveTo>
                <a:cubicBezTo>
                  <a:pt x="90192" y="-6782"/>
                  <a:pt x="129344" y="20199"/>
                  <a:pt x="217180" y="0"/>
                </a:cubicBezTo>
                <a:cubicBezTo>
                  <a:pt x="226184" y="59826"/>
                  <a:pt x="207303" y="107759"/>
                  <a:pt x="217180" y="205368"/>
                </a:cubicBezTo>
                <a:cubicBezTo>
                  <a:pt x="108693" y="206195"/>
                  <a:pt x="85732" y="185936"/>
                  <a:pt x="0" y="205368"/>
                </a:cubicBezTo>
                <a:cubicBezTo>
                  <a:pt x="-4918" y="121588"/>
                  <a:pt x="13988" y="87134"/>
                  <a:pt x="0" y="0"/>
                </a:cubicBezTo>
                <a:close/>
              </a:path>
              <a:path w="217180" h="205368" stroke="0" extrusionOk="0">
                <a:moveTo>
                  <a:pt x="0" y="0"/>
                </a:moveTo>
                <a:cubicBezTo>
                  <a:pt x="73831" y="-22367"/>
                  <a:pt x="134712" y="16041"/>
                  <a:pt x="217180" y="0"/>
                </a:cubicBezTo>
                <a:cubicBezTo>
                  <a:pt x="240767" y="69164"/>
                  <a:pt x="199846" y="137397"/>
                  <a:pt x="217180" y="205368"/>
                </a:cubicBezTo>
                <a:cubicBezTo>
                  <a:pt x="159253" y="229849"/>
                  <a:pt x="104197" y="196115"/>
                  <a:pt x="0" y="205368"/>
                </a:cubicBezTo>
                <a:cubicBezTo>
                  <a:pt x="-20009" y="161672"/>
                  <a:pt x="1492" y="74398"/>
                  <a:pt x="0" y="0"/>
                </a:cubicBez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0E7E0-4E90-CBE1-AF89-80153B83E34D}"/>
              </a:ext>
            </a:extLst>
          </p:cNvPr>
          <p:cNvSpPr txBox="1"/>
          <p:nvPr/>
        </p:nvSpPr>
        <p:spPr>
          <a:xfrm>
            <a:off x="5844280" y="2490279"/>
            <a:ext cx="2255579" cy="42986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CrMnV</a:t>
            </a:r>
            <a:r>
              <a:rPr lang="en-US" sz="1200" dirty="0"/>
              <a:t> </a:t>
            </a:r>
            <a:r>
              <a:rPr lang="en-US" sz="1000" dirty="0"/>
              <a:t>(Barron et al., 2020)</a:t>
            </a:r>
            <a:endParaRPr lang="en-US" sz="1100" dirty="0"/>
          </a:p>
          <a:p>
            <a:r>
              <a:rPr lang="en-US" sz="900" dirty="0"/>
              <a:t>Equimolar BCC single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DE151-1161-471E-635D-888E7A423AD2}"/>
              </a:ext>
            </a:extLst>
          </p:cNvPr>
          <p:cNvSpPr txBox="1"/>
          <p:nvPr/>
        </p:nvSpPr>
        <p:spPr>
          <a:xfrm>
            <a:off x="5844280" y="3053852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CrMnTiV</a:t>
            </a:r>
            <a:endParaRPr lang="en-US" sz="1200" dirty="0"/>
          </a:p>
          <a:p>
            <a:r>
              <a:rPr lang="en-US" sz="900" dirty="0"/>
              <a:t>Impurity getter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53C87-73DD-A2D4-CACD-16C7E5AF5B41}"/>
              </a:ext>
            </a:extLst>
          </p:cNvPr>
          <p:cNvSpPr txBox="1"/>
          <p:nvPr/>
        </p:nvSpPr>
        <p:spPr>
          <a:xfrm>
            <a:off x="5844279" y="3590957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AlCrMnTiV</a:t>
            </a:r>
            <a:endParaRPr lang="en-US" sz="1200" dirty="0"/>
          </a:p>
          <a:p>
            <a:r>
              <a:rPr lang="en-US" sz="900" dirty="0"/>
              <a:t>BCC phase stabilizer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0C4EC8-A8D4-99C8-66C8-4051B6A3EE83}"/>
              </a:ext>
            </a:extLst>
          </p:cNvPr>
          <p:cNvSpPr txBox="1"/>
          <p:nvPr/>
        </p:nvSpPr>
        <p:spPr>
          <a:xfrm>
            <a:off x="5844278" y="4124720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AlCoCrMnTiV</a:t>
            </a:r>
            <a:endParaRPr lang="en-US" sz="1200" dirty="0"/>
          </a:p>
          <a:p>
            <a:r>
              <a:rPr lang="en-US" sz="900" dirty="0"/>
              <a:t>Semi-coherent secondary phase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7F8329F-6EA4-E6EF-A3D2-A86CBDC749CC}"/>
              </a:ext>
            </a:extLst>
          </p:cNvPr>
          <p:cNvSpPr/>
          <p:nvPr/>
        </p:nvSpPr>
        <p:spPr>
          <a:xfrm>
            <a:off x="7884449" y="2868750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BF7E2E3-300B-0995-029E-F382D9A463C5}"/>
              </a:ext>
            </a:extLst>
          </p:cNvPr>
          <p:cNvSpPr/>
          <p:nvPr/>
        </p:nvSpPr>
        <p:spPr>
          <a:xfrm>
            <a:off x="7884449" y="3420340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A7DB455C-8433-4435-2C28-F92F5821B08F}"/>
              </a:ext>
            </a:extLst>
          </p:cNvPr>
          <p:cNvSpPr/>
          <p:nvPr/>
        </p:nvSpPr>
        <p:spPr>
          <a:xfrm>
            <a:off x="7884449" y="3968911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933AFF-1F77-82D8-6492-F9A8860A02A1}"/>
              </a:ext>
            </a:extLst>
          </p:cNvPr>
          <p:cNvSpPr txBox="1"/>
          <p:nvPr/>
        </p:nvSpPr>
        <p:spPr>
          <a:xfrm>
            <a:off x="167129" y="1904170"/>
            <a:ext cx="48980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HEA design approach: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CALPHAD simulations to predict phase diagrams of the multicomponent alloy system</a:t>
            </a:r>
          </a:p>
        </p:txBody>
      </p:sp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FB3BAEE5-F058-BA20-7DCD-3B59A1B2D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490346"/>
            <a:ext cx="3294841" cy="22321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1D4878-58CA-3EC0-3E67-8D37083061A9}"/>
              </a:ext>
            </a:extLst>
          </p:cNvPr>
          <p:cNvSpPr txBox="1"/>
          <p:nvPr/>
        </p:nvSpPr>
        <p:spPr>
          <a:xfrm>
            <a:off x="3293749" y="3206285"/>
            <a:ext cx="1975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Single body-centered-cubic phase predicted by CALPHAD (400 – 500 ºC)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9AABD-D17D-7154-3B4E-E7947A575FE1}"/>
              </a:ext>
            </a:extLst>
          </p:cNvPr>
          <p:cNvSpPr txBox="1"/>
          <p:nvPr/>
        </p:nvSpPr>
        <p:spPr>
          <a:xfrm>
            <a:off x="1225596" y="2653742"/>
            <a:ext cx="1553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Equimolar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CrMnV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phase diagram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BB9A2AA2-2E3C-7BE1-DCD1-B1DEF82EC398}"/>
              </a:ext>
            </a:extLst>
          </p:cNvPr>
          <p:cNvSpPr/>
          <p:nvPr/>
        </p:nvSpPr>
        <p:spPr>
          <a:xfrm>
            <a:off x="2967211" y="3452875"/>
            <a:ext cx="261848" cy="21347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628305-7C06-B8F3-BBA8-E7D6E690CCD2}"/>
              </a:ext>
            </a:extLst>
          </p:cNvPr>
          <p:cNvSpPr txBox="1"/>
          <p:nvPr/>
        </p:nvSpPr>
        <p:spPr>
          <a:xfrm>
            <a:off x="7213587" y="1513907"/>
            <a:ext cx="1772540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33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33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33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7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31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35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4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7327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DC973-90E9-7349-DBB1-E13B46AB9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Synthesis &amp;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13A-259B-9470-E68D-3DC21E28FC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DB0AAD-091B-4344-A70C-E9CBA73E5224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66A04-2C0C-FFED-7400-3F1181701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ED2CE-BC9D-C863-CD0C-DD869005E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02EE0368-7A84-F170-87A1-E03A57C87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50" y="768857"/>
            <a:ext cx="1253449" cy="1303874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0DDF6EA2-9B69-6829-0377-825A60B34745}"/>
              </a:ext>
            </a:extLst>
          </p:cNvPr>
          <p:cNvSpPr txBox="1"/>
          <p:nvPr/>
        </p:nvSpPr>
        <p:spPr>
          <a:xfrm>
            <a:off x="576650" y="2126713"/>
            <a:ext cx="1512333" cy="32090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Sectioned arc-melted ingots (UW-Madison)</a:t>
            </a:r>
          </a:p>
        </p:txBody>
      </p:sp>
      <p:pic>
        <p:nvPicPr>
          <p:cNvPr id="9" name="Picture 8" descr="A piece of metal with a piece of metal on a graph paper&#10;&#10;Description automatically generated">
            <a:extLst>
              <a:ext uri="{FF2B5EF4-FFF2-40B4-BE49-F238E27FC236}">
                <a16:creationId xmlns:a16="http://schemas.microsoft.com/office/drawing/2014/main" id="{EF7360E2-8513-4C7C-7B4E-1FA23762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96778" y="591774"/>
            <a:ext cx="1303875" cy="1658042"/>
          </a:xfrm>
          <a:prstGeom prst="rect">
            <a:avLst/>
          </a:prstGeom>
        </p:spPr>
      </p:pic>
      <p:sp>
        <p:nvSpPr>
          <p:cNvPr id="13" name="Text Box 15">
            <a:extLst>
              <a:ext uri="{FF2B5EF4-FFF2-40B4-BE49-F238E27FC236}">
                <a16:creationId xmlns:a16="http://schemas.microsoft.com/office/drawing/2014/main" id="{1FBE0166-948D-F699-67CF-D39648D26C78}"/>
              </a:ext>
            </a:extLst>
          </p:cNvPr>
          <p:cNvSpPr txBox="1"/>
          <p:nvPr/>
        </p:nvSpPr>
        <p:spPr>
          <a:xfrm>
            <a:off x="2019694" y="2139465"/>
            <a:ext cx="1686542" cy="32090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Larger plates fabrication by Sophisticated Alloys Inc.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B0D340B-D0E3-FF13-6E4B-0AAC243C963E}"/>
              </a:ext>
            </a:extLst>
          </p:cNvPr>
          <p:cNvSpPr txBox="1">
            <a:spLocks/>
          </p:cNvSpPr>
          <p:nvPr/>
        </p:nvSpPr>
        <p:spPr>
          <a:xfrm>
            <a:off x="222250" y="2571750"/>
            <a:ext cx="4089903" cy="207267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accent6"/>
                </a:solidFill>
              </a:rPr>
              <a:t>Plates underwent heat treatment to promote single phase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HIP under </a:t>
            </a:r>
            <a:r>
              <a:rPr lang="en-US" sz="1200" dirty="0" err="1">
                <a:solidFill>
                  <a:schemeClr val="accent6"/>
                </a:solidFill>
              </a:rPr>
              <a:t>Ar</a:t>
            </a:r>
            <a:r>
              <a:rPr lang="en-US" sz="1200" dirty="0">
                <a:solidFill>
                  <a:schemeClr val="accent6"/>
                </a:solidFill>
              </a:rPr>
              <a:t> at 1200 ºC, 15 </a:t>
            </a:r>
            <a:r>
              <a:rPr lang="en-US" sz="1200" dirty="0" err="1">
                <a:solidFill>
                  <a:schemeClr val="accent6"/>
                </a:solidFill>
              </a:rPr>
              <a:t>ksi</a:t>
            </a:r>
            <a:r>
              <a:rPr lang="en-US" sz="1200" dirty="0">
                <a:solidFill>
                  <a:schemeClr val="accent6"/>
                </a:solidFill>
              </a:rPr>
              <a:t> for 4 </a:t>
            </a:r>
            <a:r>
              <a:rPr lang="en-US" sz="1200" dirty="0" err="1">
                <a:solidFill>
                  <a:schemeClr val="accent6"/>
                </a:solidFill>
              </a:rPr>
              <a:t>hrs</a:t>
            </a:r>
            <a:endParaRPr lang="en-US" sz="1200" dirty="0">
              <a:solidFill>
                <a:schemeClr val="accent6"/>
              </a:solidFill>
            </a:endParaRP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Homogenized at 1200 ºC for 48 </a:t>
            </a:r>
            <a:r>
              <a:rPr lang="en-US" sz="1200" dirty="0" err="1">
                <a:solidFill>
                  <a:schemeClr val="accent6"/>
                </a:solidFill>
              </a:rPr>
              <a:t>hrs</a:t>
            </a:r>
            <a:br>
              <a:rPr lang="en-US" sz="1200" dirty="0">
                <a:solidFill>
                  <a:schemeClr val="accent6"/>
                </a:solidFill>
              </a:rPr>
            </a:br>
            <a:endParaRPr lang="en-US" sz="1200" dirty="0">
              <a:solidFill>
                <a:schemeClr val="accent6"/>
              </a:solidFill>
            </a:endParaRP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rgbClr val="C00000"/>
                </a:solidFill>
              </a:rPr>
              <a:t>Achieved target composition within 1 at%</a:t>
            </a: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rgbClr val="C00000"/>
                </a:solidFill>
              </a:rPr>
              <a:t>SEM-EDS confirmed homogeneity</a:t>
            </a:r>
          </a:p>
          <a:p>
            <a:pPr>
              <a:spcBef>
                <a:spcPts val="336"/>
              </a:spcBef>
            </a:pPr>
            <a:r>
              <a:rPr lang="en-US" sz="1600" dirty="0">
                <a:solidFill>
                  <a:srgbClr val="C00000"/>
                </a:solidFill>
              </a:rPr>
              <a:t>XRD confirmed BCC single phase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5E8160-BCAD-22EB-BCB2-5615E02B5AA3}"/>
              </a:ext>
            </a:extLst>
          </p:cNvPr>
          <p:cNvGrpSpPr/>
          <p:nvPr/>
        </p:nvGrpSpPr>
        <p:grpSpPr>
          <a:xfrm>
            <a:off x="5918551" y="189230"/>
            <a:ext cx="3089791" cy="2382520"/>
            <a:chOff x="5792625" y="277301"/>
            <a:chExt cx="3089791" cy="238252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6881583-BB8A-BC1C-6EF7-325699D72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625" y="277301"/>
              <a:ext cx="1555750" cy="119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D3C3369-22CC-1F81-AEF4-34D1EEC4E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956" y="277301"/>
              <a:ext cx="1555750" cy="119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9069564-F3F8-9A31-449F-0099D300D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480" y="1468561"/>
              <a:ext cx="1555750" cy="119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90868B6-086F-EAAF-8230-DBD6FF43A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666" y="1468561"/>
              <a:ext cx="1555750" cy="119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219E541-E025-369B-31C6-F377779AE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008" y="826152"/>
            <a:ext cx="1485900" cy="11804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BB3064-E1E6-EC2C-60E7-C3B348E791BE}"/>
              </a:ext>
            </a:extLst>
          </p:cNvPr>
          <p:cNvSpPr txBox="1"/>
          <p:nvPr/>
        </p:nvSpPr>
        <p:spPr>
          <a:xfrm>
            <a:off x="4340652" y="1976120"/>
            <a:ext cx="1518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SEM-EDS maps of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CrMnV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alloy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B02C60-1C11-88EF-BAF2-CF1DC3846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153" y="2719509"/>
            <a:ext cx="2561337" cy="18445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F6F4960-CCD8-83E0-41AC-53B85EC58B21}"/>
              </a:ext>
            </a:extLst>
          </p:cNvPr>
          <p:cNvSpPr txBox="1"/>
          <p:nvPr/>
        </p:nvSpPr>
        <p:spPr>
          <a:xfrm>
            <a:off x="5099955" y="4515073"/>
            <a:ext cx="1191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BCC XRD peaks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2ED8FF-335F-BADD-0E75-470C4747A1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8898" y="2749098"/>
            <a:ext cx="2225040" cy="1386840"/>
          </a:xfrm>
          <a:prstGeom prst="rect">
            <a:avLst/>
          </a:prstGeom>
        </p:spPr>
      </p:pic>
      <p:sp>
        <p:nvSpPr>
          <p:cNvPr id="35" name="Text Box 15">
            <a:extLst>
              <a:ext uri="{FF2B5EF4-FFF2-40B4-BE49-F238E27FC236}">
                <a16:creationId xmlns:a16="http://schemas.microsoft.com/office/drawing/2014/main" id="{134B6FE5-2492-DFBE-6940-BBA6B19F00FD}"/>
              </a:ext>
            </a:extLst>
          </p:cNvPr>
          <p:cNvSpPr txBox="1"/>
          <p:nvPr/>
        </p:nvSpPr>
        <p:spPr>
          <a:xfrm>
            <a:off x="6908898" y="4182683"/>
            <a:ext cx="1512333" cy="18215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N. </a:t>
            </a:r>
            <a:r>
              <a:rPr lang="en-US" sz="800" dirty="0" err="1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Crnkovich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UW-Madison</a:t>
            </a:r>
          </a:p>
        </p:txBody>
      </p:sp>
    </p:spTree>
    <p:extLst>
      <p:ext uri="{BB962C8B-B14F-4D97-AF65-F5344CB8AC3E}">
        <p14:creationId xmlns:p14="http://schemas.microsoft.com/office/powerpoint/2010/main" val="320324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062A70-C3A8-3B13-6C2A-9BC0B051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Design Refinement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2E3F3-1B3E-FC0F-A19C-4422E6289E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79172F3-F23F-1D45-B4D6-5FF12F1AA83F}" type="datetime1">
              <a:rPr lang="en-US" smtClean="0"/>
              <a:t>9/17/24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032C3-ECAB-2560-3218-B54BB2C9E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Kavin Ammigan et al. | Novel Target Materials Development at Fermilab: Status and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8849B-5A74-9E6E-2D82-7B0585D57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67441-D218-CF53-F13B-BF05941D4545}"/>
              </a:ext>
            </a:extLst>
          </p:cNvPr>
          <p:cNvSpPr txBox="1"/>
          <p:nvPr/>
        </p:nvSpPr>
        <p:spPr>
          <a:xfrm>
            <a:off x="6449081" y="849040"/>
            <a:ext cx="2255579" cy="42986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CrMnV</a:t>
            </a:r>
            <a:r>
              <a:rPr lang="en-US" sz="1200" dirty="0"/>
              <a:t> </a:t>
            </a:r>
            <a:r>
              <a:rPr lang="en-US" sz="1000" dirty="0"/>
              <a:t>(Barron et al., 2020)</a:t>
            </a:r>
            <a:endParaRPr lang="en-US" sz="1100" dirty="0"/>
          </a:p>
          <a:p>
            <a:r>
              <a:rPr lang="en-US" sz="900" dirty="0"/>
              <a:t>Equimolar BCC single 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43D09-A2CA-3C0E-5C0D-CC2082EB38AA}"/>
              </a:ext>
            </a:extLst>
          </p:cNvPr>
          <p:cNvSpPr txBox="1"/>
          <p:nvPr/>
        </p:nvSpPr>
        <p:spPr>
          <a:xfrm>
            <a:off x="6449081" y="1412613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CrMnTiV</a:t>
            </a:r>
            <a:endParaRPr lang="en-US" sz="1200" dirty="0"/>
          </a:p>
          <a:p>
            <a:r>
              <a:rPr lang="en-US" sz="900" dirty="0"/>
              <a:t>Impurity getter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C3684-E598-4C88-6600-A00CCB9567DD}"/>
              </a:ext>
            </a:extLst>
          </p:cNvPr>
          <p:cNvSpPr txBox="1"/>
          <p:nvPr/>
        </p:nvSpPr>
        <p:spPr>
          <a:xfrm>
            <a:off x="6449080" y="1949718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AlCrMnTiV</a:t>
            </a:r>
            <a:endParaRPr lang="en-US" sz="1200" dirty="0"/>
          </a:p>
          <a:p>
            <a:r>
              <a:rPr lang="en-US" sz="900" dirty="0"/>
              <a:t>BCC phase stabilizer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7DA9B-6739-174C-5A9C-75BE0014BAD8}"/>
              </a:ext>
            </a:extLst>
          </p:cNvPr>
          <p:cNvSpPr txBox="1"/>
          <p:nvPr/>
        </p:nvSpPr>
        <p:spPr>
          <a:xfrm>
            <a:off x="6449079" y="2483481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AlCoCrMnTiV</a:t>
            </a:r>
            <a:endParaRPr lang="en-US" sz="1200" dirty="0"/>
          </a:p>
          <a:p>
            <a:r>
              <a:rPr lang="en-US" sz="900" dirty="0"/>
              <a:t>Semi-coherent secondary phase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A63AD0B-B5A8-D3E5-E07C-E69B097F3DA7}"/>
              </a:ext>
            </a:extLst>
          </p:cNvPr>
          <p:cNvSpPr/>
          <p:nvPr/>
        </p:nvSpPr>
        <p:spPr>
          <a:xfrm>
            <a:off x="8489250" y="1227511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16F1684-D2B7-9C74-9BA5-2D0FA2FCA8E0}"/>
              </a:ext>
            </a:extLst>
          </p:cNvPr>
          <p:cNvSpPr/>
          <p:nvPr/>
        </p:nvSpPr>
        <p:spPr>
          <a:xfrm>
            <a:off x="8489250" y="1779101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A53DA9E2-7575-A15C-E12C-542D4B05E042}"/>
              </a:ext>
            </a:extLst>
          </p:cNvPr>
          <p:cNvSpPr/>
          <p:nvPr/>
        </p:nvSpPr>
        <p:spPr>
          <a:xfrm>
            <a:off x="8489250" y="2327672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FE1E6DA-8493-FE19-4DED-7536B6D54C66}"/>
              </a:ext>
            </a:extLst>
          </p:cNvPr>
          <p:cNvSpPr txBox="1">
            <a:spLocks/>
          </p:cNvSpPr>
          <p:nvPr/>
        </p:nvSpPr>
        <p:spPr>
          <a:xfrm>
            <a:off x="222250" y="734240"/>
            <a:ext cx="5885480" cy="182590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accent6"/>
                </a:solidFill>
              </a:rPr>
              <a:t>Systematic compositional space search using high-throughput CALPHAD simulations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~120,000 composition explored/optimized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Broaden BCC single phase region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Reduce concentration of impurities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Introduce semi-coherent B2 phase</a:t>
            </a:r>
          </a:p>
          <a:p>
            <a:pPr marL="454025" lvl="1" indent="-171450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Low density</a:t>
            </a:r>
          </a:p>
          <a:p>
            <a:pPr>
              <a:spcBef>
                <a:spcPts val="336"/>
              </a:spcBef>
            </a:pPr>
            <a:endParaRPr lang="en-US" sz="1600" dirty="0">
              <a:solidFill>
                <a:schemeClr val="accent6"/>
              </a:solidFill>
            </a:endParaRPr>
          </a:p>
          <a:p>
            <a:pPr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15" name="Picture 14" descr="A bag of cement with a number on it&#10;&#10;Description automatically generated">
            <a:extLst>
              <a:ext uri="{FF2B5EF4-FFF2-40B4-BE49-F238E27FC236}">
                <a16:creationId xmlns:a16="http://schemas.microsoft.com/office/drawing/2014/main" id="{F3C8056E-28DA-912F-8320-124F6AC7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2961" y="2876718"/>
            <a:ext cx="1536192" cy="1152144"/>
          </a:xfrm>
          <a:prstGeom prst="rect">
            <a:avLst/>
          </a:prstGeom>
        </p:spPr>
      </p:pic>
      <p:pic>
        <p:nvPicPr>
          <p:cNvPr id="16" name="Picture 15" descr="A rock with a number drawn on it&#10;&#10;Description automatically generated">
            <a:extLst>
              <a:ext uri="{FF2B5EF4-FFF2-40B4-BE49-F238E27FC236}">
                <a16:creationId xmlns:a16="http://schemas.microsoft.com/office/drawing/2014/main" id="{08FF54FD-6735-5EFB-277B-22BD55FC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569" y="2684694"/>
            <a:ext cx="1152144" cy="15361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067594-002D-CDB1-3166-FD86739B216C}"/>
              </a:ext>
            </a:extLst>
          </p:cNvPr>
          <p:cNvSpPr txBox="1"/>
          <p:nvPr/>
        </p:nvSpPr>
        <p:spPr>
          <a:xfrm>
            <a:off x="332985" y="4287684"/>
            <a:ext cx="2602728" cy="251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batch of optimized HEAs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A795B-BCC1-6330-8CB9-1C1A0216BE80}"/>
              </a:ext>
            </a:extLst>
          </p:cNvPr>
          <p:cNvSpPr txBox="1"/>
          <p:nvPr/>
        </p:nvSpPr>
        <p:spPr>
          <a:xfrm>
            <a:off x="3607299" y="2305674"/>
            <a:ext cx="2370112" cy="19389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600" baseline="300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nd</a:t>
            </a:r>
            <a:r>
              <a:rPr lang="en-US" sz="1600" dirty="0">
                <a:solidFill>
                  <a:schemeClr val="tx1"/>
                </a:solidFill>
                <a:latin typeface="Helvetica" pitchFamily="2" charset="0"/>
                <a:sym typeface="Wingdings" pitchFamily="2" charset="2"/>
              </a:rPr>
              <a:t>. Generation HEAs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4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25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26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34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4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27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21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4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34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16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25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26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16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4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25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24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27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50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6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27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50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18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30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50</a:t>
            </a:r>
          </a:p>
          <a:p>
            <a:pPr algn="ctr">
              <a:spcBef>
                <a:spcPts val="0"/>
              </a:spcBef>
            </a:pP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Al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20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Co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Mn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26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2</a:t>
            </a:r>
            <a:r>
              <a:rPr lang="en-US" sz="13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V</a:t>
            </a:r>
            <a:r>
              <a:rPr lang="en-US" sz="1300" baseline="-25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2643993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21013</TotalTime>
  <Words>2742</Words>
  <Application>Microsoft Macintosh PowerPoint</Application>
  <PresentationFormat>On-screen Show (16:9)</PresentationFormat>
  <Paragraphs>389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Helvetica</vt:lpstr>
      <vt:lpstr>Wingdings</vt:lpstr>
      <vt:lpstr>Fermilab_PPT_090915</vt:lpstr>
      <vt:lpstr>PowerPoint Presentation</vt:lpstr>
      <vt:lpstr>Outline</vt:lpstr>
      <vt:lpstr>Motivation for Exploring Novel Beam-Intercepting Materials Particle-production targets, beam windows, absorbers, …</vt:lpstr>
      <vt:lpstr>Looking Beyond Conventional Materials</vt:lpstr>
      <vt:lpstr>High-Entropy Alloys for beam window applications </vt:lpstr>
      <vt:lpstr>Why High-Entropy Alloys (HEAs)</vt:lpstr>
      <vt:lpstr>HEAs for Accelerator Beam Windows</vt:lpstr>
      <vt:lpstr>HEA Synthesis &amp; Characterization</vt:lpstr>
      <vt:lpstr>HEA Design Refinement</vt:lpstr>
      <vt:lpstr>Microstructural Characterization of 2nd Gen. HEAs</vt:lpstr>
      <vt:lpstr>Evaluating Radiation Damage with Low-Energy Ion Irradiation</vt:lpstr>
      <vt:lpstr>Thermal and Mechanical Properties Measurements</vt:lpstr>
      <vt:lpstr>Thermal and Mechanical Properties Measurements</vt:lpstr>
      <vt:lpstr>Transient Grating Spectroscopy System at Fermilab S. Bidhar (Fermilab)</vt:lpstr>
      <vt:lpstr>HEAs Tested at CERN’s HiRadMat Facility (2022)</vt:lpstr>
      <vt:lpstr>Next steps for HEA development</vt:lpstr>
      <vt:lpstr>Electrospun Nanofibers for particle production target applications </vt:lpstr>
      <vt:lpstr>Why Explore Electrospun Nanofiber Materials?</vt:lpstr>
      <vt:lpstr>In-Beam Tests of Ceramic Nanofibers</vt:lpstr>
      <vt:lpstr>Extending Work to Tungsten Nanofibers</vt:lpstr>
      <vt:lpstr>Next Steps: Ion Irradiation and Micromechanical Tests of Nanofibers</vt:lpstr>
      <vt:lpstr>Proposed HiRadMat Test (2025) </vt:lpstr>
      <vt:lpstr>HiRadMat Experimental Goals (HRMT-67: 2025)</vt:lpstr>
      <vt:lpstr>HRMT-67 (2025) Experimental Set-Up</vt:lpstr>
      <vt:lpstr>Conclusions</vt:lpstr>
      <vt:lpstr>Acknowledgements</vt:lpstr>
      <vt:lpstr>PowerPoint Presentation</vt:lpstr>
      <vt:lpstr>Supplemental Slides</vt:lpstr>
      <vt:lpstr>Impacts of Beam-Induced Radiation Damage and Thermal Shock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 Ammigan</dc:creator>
  <cp:lastModifiedBy>Kavin Ammigan</cp:lastModifiedBy>
  <cp:revision>4</cp:revision>
  <cp:lastPrinted>2014-01-20T19:40:21Z</cp:lastPrinted>
  <dcterms:created xsi:type="dcterms:W3CDTF">2024-05-02T13:41:56Z</dcterms:created>
  <dcterms:modified xsi:type="dcterms:W3CDTF">2024-09-17T07:17:57Z</dcterms:modified>
</cp:coreProperties>
</file>