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wdp" ContentType="image/vnd.ms-photo"/>
  <Default Extension="vml" ContentType="application/vnd.openxmlformats-officedocument.vmlDrawing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0"/>
  </p:notesMasterIdLst>
  <p:handoutMasterIdLst>
    <p:handoutMasterId r:id="rId41"/>
  </p:handoutMasterIdLst>
  <p:sldIdLst>
    <p:sldId id="383" r:id="rId2"/>
    <p:sldId id="454" r:id="rId3"/>
    <p:sldId id="514" r:id="rId4"/>
    <p:sldId id="506" r:id="rId5"/>
    <p:sldId id="521" r:id="rId6"/>
    <p:sldId id="537" r:id="rId7"/>
    <p:sldId id="530" r:id="rId8"/>
    <p:sldId id="518" r:id="rId9"/>
    <p:sldId id="531" r:id="rId10"/>
    <p:sldId id="494" r:id="rId11"/>
    <p:sldId id="538" r:id="rId12"/>
    <p:sldId id="455" r:id="rId13"/>
    <p:sldId id="539" r:id="rId14"/>
    <p:sldId id="542" r:id="rId15"/>
    <p:sldId id="540" r:id="rId16"/>
    <p:sldId id="544" r:id="rId17"/>
    <p:sldId id="541" r:id="rId18"/>
    <p:sldId id="547" r:id="rId19"/>
    <p:sldId id="458" r:id="rId20"/>
    <p:sldId id="489" r:id="rId21"/>
    <p:sldId id="485" r:id="rId22"/>
    <p:sldId id="468" r:id="rId23"/>
    <p:sldId id="492" r:id="rId24"/>
    <p:sldId id="543" r:id="rId25"/>
    <p:sldId id="535" r:id="rId26"/>
    <p:sldId id="536" r:id="rId27"/>
    <p:sldId id="493" r:id="rId28"/>
    <p:sldId id="469" r:id="rId29"/>
    <p:sldId id="486" r:id="rId30"/>
    <p:sldId id="496" r:id="rId31"/>
    <p:sldId id="546" r:id="rId32"/>
    <p:sldId id="500" r:id="rId33"/>
    <p:sldId id="545" r:id="rId34"/>
    <p:sldId id="488" r:id="rId35"/>
    <p:sldId id="532" r:id="rId36"/>
    <p:sldId id="497" r:id="rId37"/>
    <p:sldId id="522" r:id="rId38"/>
    <p:sldId id="529" r:id="rId39"/>
  </p:sldIdLst>
  <p:sldSz cx="12192000" cy="6858000"/>
  <p:notesSz cx="6858000" cy="9144000"/>
  <p:defaultTextStyle>
    <a:defPPr>
      <a:defRPr lang="es-E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FFFFCC"/>
    <a:srgbClr val="FFFFFF"/>
    <a:srgbClr val="EAEA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DBED569-4797-4DF1-A0F4-6AAB3CD982D8}" styleName="Estilo claro 3 - Énfasis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D27102A9-8310-4765-A935-A1911B00CA55}" styleName="Estilo claro 1 - Énfasis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FD0F851-EC5A-4D38-B0AD-8093EC10F338}" styleName="Estilo claro 1 - Énfasis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BC89EF96-8CEA-46FF-86C4-4CE0E7609802}" styleName="Estilo claro 3 - Énfasis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3296810-A885-4BE3-A3E7-6D5BEEA58F35}" styleName="Estilo medio 2 - Énfasis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2" autoAdjust="0"/>
    <p:restoredTop sz="93146" autoAdjust="0"/>
  </p:normalViewPr>
  <p:slideViewPr>
    <p:cSldViewPr snapToGrid="0" snapToObjects="1">
      <p:cViewPr varScale="1">
        <p:scale>
          <a:sx n="68" d="100"/>
          <a:sy n="68" d="100"/>
        </p:scale>
        <p:origin x="792" y="66"/>
      </p:cViewPr>
      <p:guideLst>
        <p:guide orient="horz" pos="2183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handoutMaster" Target="handoutMasters/handout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46B0F1-1B4F-8B4E-9191-8F9609BF5A85}" type="datetime1">
              <a:rPr lang="en-US" smtClean="0"/>
              <a:t>9/16/2024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92471C-5F91-7A43-952D-48E03158A6A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76128728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7E6CDD-37AF-394E-B71A-BDCC5105F199}" type="datetime1">
              <a:rPr lang="en-US" smtClean="0"/>
              <a:t>9/16/2024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AB5FB8-5BCC-5044-BEED-BD251FC3EE4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52222623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I’m happy to be here today and share many concepts on IFMIF-DONES linked to the study of materials.</a:t>
            </a:r>
          </a:p>
          <a:p>
            <a:r>
              <a:rPr lang="en-US" dirty="0" smtClean="0"/>
              <a:t>You’ve seen many….During this talk I'd like to focus on why DONES exists, in the first place.</a:t>
            </a:r>
            <a:endParaRPr lang="en-GB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1AB5FB8-5BCC-5044-BEED-BD251FC3EE48}" type="slidenum">
              <a:rPr lang="es-ES" smtClean="0"/>
              <a:t>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44068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1AB5FB8-5BCC-5044-BEED-BD251FC3EE48}" type="slidenum">
              <a:rPr lang="es-ES" smtClean="0"/>
              <a:t>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423485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1AB5FB8-5BCC-5044-BEED-BD251FC3EE48}" type="slidenum">
              <a:rPr lang="es-ES" smtClean="0"/>
              <a:t>12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046410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1AB5FB8-5BCC-5044-BEED-BD251FC3EE48}" type="slidenum">
              <a:rPr lang="es-ES" smtClean="0"/>
              <a:t>15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147017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I’m eager to hear any thoughts or questions you might have</a:t>
            </a:r>
            <a:endParaRPr lang="en-GB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1AB5FB8-5BCC-5044-BEED-BD251FC3EE48}" type="slidenum">
              <a:rPr lang="es-ES" smtClean="0"/>
              <a:t>35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638153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Can</a:t>
            </a:r>
            <a:r>
              <a:rPr lang="en-GB" baseline="0" dirty="0" smtClean="0"/>
              <a:t> be eliminated</a:t>
            </a:r>
            <a:endParaRPr lang="en-GB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1AB5FB8-5BCC-5044-BEED-BD251FC3EE48}" type="slidenum">
              <a:rPr lang="es-ES" smtClean="0"/>
              <a:t>38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533383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jpe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Title and Content Original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1"/>
          <p:cNvSpPr txBox="1">
            <a:spLocks noChangeArrowheads="1"/>
          </p:cNvSpPr>
          <p:nvPr userDrawn="1"/>
        </p:nvSpPr>
        <p:spPr bwMode="auto">
          <a:xfrm>
            <a:off x="11673418" y="6434139"/>
            <a:ext cx="18473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>
              <a:defRPr/>
            </a:pPr>
            <a:endParaRPr lang="es-ES" sz="1400" smtClean="0">
              <a:ea typeface="+mn-ea"/>
            </a:endParaRPr>
          </a:p>
        </p:txBody>
      </p:sp>
      <p:sp>
        <p:nvSpPr>
          <p:cNvPr id="29" name="Shape 29"/>
          <p:cNvSpPr txBox="1">
            <a:spLocks noGrp="1"/>
          </p:cNvSpPr>
          <p:nvPr>
            <p:ph type="title"/>
          </p:nvPr>
        </p:nvSpPr>
        <p:spPr>
          <a:xfrm>
            <a:off x="609600" y="44623"/>
            <a:ext cx="10058400" cy="8697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algn="l" rtl="0">
              <a:lnSpc>
                <a:spcPct val="100000"/>
              </a:lnSpc>
              <a:spcBef>
                <a:spcPts val="0"/>
              </a:spcBef>
              <a:buSzPct val="100000"/>
              <a:defRPr sz="2400" b="1">
                <a:solidFill>
                  <a:schemeClr val="bg2"/>
                </a:solidFill>
              </a:defRPr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r>
              <a:rPr lang="es-ES" smtClean="0"/>
              <a:t>Haga clic para modificar el estilo de título del patrón</a:t>
            </a:r>
            <a:endParaRPr dirty="0"/>
          </a:p>
        </p:txBody>
      </p:sp>
      <p:sp>
        <p:nvSpPr>
          <p:cNvPr id="30" name="Shape 30"/>
          <p:cNvSpPr txBox="1">
            <a:spLocks noGrp="1"/>
          </p:cNvSpPr>
          <p:nvPr>
            <p:ph type="body" idx="1"/>
          </p:nvPr>
        </p:nvSpPr>
        <p:spPr>
          <a:xfrm>
            <a:off x="609600" y="1405468"/>
            <a:ext cx="10972800" cy="499533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190500" rtl="0">
              <a:spcBef>
                <a:spcPts val="0"/>
              </a:spcBef>
              <a:buFont typeface="Arial"/>
              <a:buChar char="•"/>
              <a:defRPr/>
            </a:lvl1pPr>
            <a:lvl2pPr marL="742950" indent="-158750" rtl="0">
              <a:spcBef>
                <a:spcPts val="0"/>
              </a:spcBef>
              <a:buFont typeface="Arial"/>
              <a:buChar char="•"/>
              <a:defRPr/>
            </a:lvl2pPr>
            <a:lvl3pPr marL="1143000" indent="-114300" rtl="0">
              <a:spcBef>
                <a:spcPts val="0"/>
              </a:spcBef>
              <a:buFont typeface="Arial"/>
              <a:buChar char="•"/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 dirty="0"/>
          </a:p>
        </p:txBody>
      </p:sp>
      <p:pic>
        <p:nvPicPr>
          <p:cNvPr id="2" name="Imagen 1" descr="Logo_Fusion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80291" y="63501"/>
            <a:ext cx="1754164" cy="452321"/>
          </a:xfrm>
          <a:prstGeom prst="rect">
            <a:avLst/>
          </a:prstGeom>
        </p:spPr>
      </p:pic>
      <p:sp>
        <p:nvSpPr>
          <p:cNvPr id="10" name="Text Box 7"/>
          <p:cNvSpPr txBox="1">
            <a:spLocks noChangeArrowheads="1"/>
          </p:cNvSpPr>
          <p:nvPr userDrawn="1"/>
        </p:nvSpPr>
        <p:spPr bwMode="auto">
          <a:xfrm>
            <a:off x="11149253" y="6561139"/>
            <a:ext cx="44595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9pPr>
          </a:lstStyle>
          <a:p>
            <a:pPr eaLnBrk="1" hangingPunct="1">
              <a:defRPr/>
            </a:pPr>
            <a:fld id="{6CBE2E91-BD49-D441-9F45-7E159B79265F}" type="slidenum">
              <a:rPr lang="en-GB" sz="1000" smtClean="0">
                <a:solidFill>
                  <a:srgbClr val="000D08"/>
                </a:solidFill>
                <a:ea typeface="MS PGothic" charset="0"/>
                <a:cs typeface="MS PGothic" charset="0"/>
              </a:rPr>
              <a:pPr eaLnBrk="1" hangingPunct="1">
                <a:defRPr/>
              </a:pPr>
              <a:t>‹Nº›</a:t>
            </a:fld>
            <a:r>
              <a:rPr lang="en-GB" sz="1000" dirty="0" smtClean="0">
                <a:solidFill>
                  <a:srgbClr val="000D08"/>
                </a:solidFill>
                <a:ea typeface="MS PGothic" charset="0"/>
                <a:cs typeface="MS PGothic" charset="0"/>
              </a:rPr>
              <a:t> </a:t>
            </a:r>
            <a:endParaRPr lang="en-GB" sz="1800" dirty="0" smtClean="0">
              <a:solidFill>
                <a:schemeClr val="tx1"/>
              </a:solidFill>
              <a:ea typeface="MS PGothic" charset="0"/>
              <a:cs typeface="MS PGothic" charset="0"/>
            </a:endParaRPr>
          </a:p>
        </p:txBody>
      </p:sp>
      <p:sp>
        <p:nvSpPr>
          <p:cNvPr id="5" name="Shape 28"/>
          <p:cNvSpPr>
            <a:spLocks noChangeArrowheads="1"/>
          </p:cNvSpPr>
          <p:nvPr/>
        </p:nvSpPr>
        <p:spPr bwMode="auto">
          <a:xfrm>
            <a:off x="22218" y="-8465"/>
            <a:ext cx="12169783" cy="683664"/>
          </a:xfrm>
          <a:prstGeom prst="rect">
            <a:avLst/>
          </a:prstGeom>
          <a:solidFill>
            <a:srgbClr val="E3E3E3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/>
          <a:p>
            <a:pPr algn="ctr"/>
            <a:endParaRPr lang="en-GB" sz="1800">
              <a:solidFill>
                <a:srgbClr val="FFFFFF"/>
              </a:solidFill>
              <a:latin typeface="Calibri" charset="0"/>
              <a:sym typeface="Calibri" charset="0"/>
            </a:endParaRPr>
          </a:p>
        </p:txBody>
      </p:sp>
      <p:pic>
        <p:nvPicPr>
          <p:cNvPr id="11" name="Imagen 10" descr="Logo_Fusion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86406" y="183914"/>
            <a:ext cx="1374259" cy="472481"/>
          </a:xfrm>
          <a:prstGeom prst="rect">
            <a:avLst/>
          </a:prstGeom>
        </p:spPr>
      </p:pic>
      <p:pic>
        <p:nvPicPr>
          <p:cNvPr id="12" name="Picture 8"/>
          <p:cNvPicPr>
            <a:picLocks noChangeArrowheads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63"/>
          <a:stretch/>
        </p:blipFill>
        <p:spPr bwMode="auto">
          <a:xfrm>
            <a:off x="18616" y="6464961"/>
            <a:ext cx="2677542" cy="3877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73536405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2297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ouble_Title and Content Original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1"/>
          <p:cNvSpPr txBox="1">
            <a:spLocks noChangeArrowheads="1"/>
          </p:cNvSpPr>
          <p:nvPr userDrawn="1"/>
        </p:nvSpPr>
        <p:spPr bwMode="auto">
          <a:xfrm>
            <a:off x="11673418" y="6434139"/>
            <a:ext cx="18473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>
              <a:defRPr/>
            </a:pPr>
            <a:endParaRPr lang="es-ES" sz="1400" smtClean="0">
              <a:ea typeface="+mn-ea"/>
            </a:endParaRPr>
          </a:p>
        </p:txBody>
      </p:sp>
      <p:sp>
        <p:nvSpPr>
          <p:cNvPr id="29" name="Shape 29"/>
          <p:cNvSpPr txBox="1">
            <a:spLocks noGrp="1"/>
          </p:cNvSpPr>
          <p:nvPr>
            <p:ph type="title"/>
          </p:nvPr>
        </p:nvSpPr>
        <p:spPr>
          <a:xfrm>
            <a:off x="609600" y="44623"/>
            <a:ext cx="10058400" cy="8697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algn="l" rtl="0">
              <a:lnSpc>
                <a:spcPct val="100000"/>
              </a:lnSpc>
              <a:spcBef>
                <a:spcPts val="0"/>
              </a:spcBef>
              <a:buSzPct val="100000"/>
              <a:defRPr sz="2400" b="1">
                <a:solidFill>
                  <a:schemeClr val="bg2"/>
                </a:solidFill>
              </a:defRPr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r>
              <a:rPr lang="es-ES" smtClean="0"/>
              <a:t>Haga clic para modificar el estilo de título del patrón</a:t>
            </a:r>
            <a:endParaRPr dirty="0"/>
          </a:p>
        </p:txBody>
      </p:sp>
      <p:sp>
        <p:nvSpPr>
          <p:cNvPr id="30" name="Shape 30"/>
          <p:cNvSpPr txBox="1">
            <a:spLocks noGrp="1"/>
          </p:cNvSpPr>
          <p:nvPr>
            <p:ph type="body" idx="1"/>
          </p:nvPr>
        </p:nvSpPr>
        <p:spPr>
          <a:xfrm>
            <a:off x="609600" y="1405468"/>
            <a:ext cx="10972800" cy="499533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190500" rtl="0">
              <a:spcBef>
                <a:spcPts val="0"/>
              </a:spcBef>
              <a:buFont typeface="Arial"/>
              <a:buChar char="•"/>
              <a:defRPr/>
            </a:lvl1pPr>
            <a:lvl2pPr marL="742950" indent="-158750" rtl="0">
              <a:spcBef>
                <a:spcPts val="0"/>
              </a:spcBef>
              <a:buFont typeface="Arial"/>
              <a:buChar char="•"/>
              <a:defRPr/>
            </a:lvl2pPr>
            <a:lvl3pPr marL="1143000" indent="-114300" rtl="0">
              <a:spcBef>
                <a:spcPts val="0"/>
              </a:spcBef>
              <a:buFont typeface="Arial"/>
              <a:buChar char="•"/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 dirty="0"/>
          </a:p>
        </p:txBody>
      </p:sp>
      <p:pic>
        <p:nvPicPr>
          <p:cNvPr id="2" name="Imagen 1" descr="Logo_Fusion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80291" y="63501"/>
            <a:ext cx="1754164" cy="452321"/>
          </a:xfrm>
          <a:prstGeom prst="rect">
            <a:avLst/>
          </a:prstGeom>
        </p:spPr>
      </p:pic>
      <p:sp>
        <p:nvSpPr>
          <p:cNvPr id="10" name="Text Box 7"/>
          <p:cNvSpPr txBox="1">
            <a:spLocks noChangeArrowheads="1"/>
          </p:cNvSpPr>
          <p:nvPr userDrawn="1"/>
        </p:nvSpPr>
        <p:spPr bwMode="auto">
          <a:xfrm>
            <a:off x="11149253" y="6561139"/>
            <a:ext cx="44595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9pPr>
          </a:lstStyle>
          <a:p>
            <a:pPr eaLnBrk="1" hangingPunct="1">
              <a:defRPr/>
            </a:pPr>
            <a:fld id="{6CBE2E91-BD49-D441-9F45-7E159B79265F}" type="slidenum">
              <a:rPr lang="en-GB" sz="1000" smtClean="0">
                <a:solidFill>
                  <a:srgbClr val="000D08"/>
                </a:solidFill>
                <a:ea typeface="MS PGothic" charset="0"/>
                <a:cs typeface="MS PGothic" charset="0"/>
              </a:rPr>
              <a:pPr eaLnBrk="1" hangingPunct="1">
                <a:defRPr/>
              </a:pPr>
              <a:t>‹Nº›</a:t>
            </a:fld>
            <a:r>
              <a:rPr lang="en-GB" sz="1000" dirty="0" smtClean="0">
                <a:solidFill>
                  <a:srgbClr val="000D08"/>
                </a:solidFill>
                <a:ea typeface="MS PGothic" charset="0"/>
                <a:cs typeface="MS PGothic" charset="0"/>
              </a:rPr>
              <a:t> </a:t>
            </a:r>
            <a:endParaRPr lang="en-GB" sz="1800" dirty="0" smtClean="0">
              <a:solidFill>
                <a:schemeClr val="tx1"/>
              </a:solidFill>
              <a:ea typeface="MS PGothic" charset="0"/>
              <a:cs typeface="MS PGothic" charset="0"/>
            </a:endParaRPr>
          </a:p>
        </p:txBody>
      </p:sp>
      <p:sp>
        <p:nvSpPr>
          <p:cNvPr id="5" name="Shape 28"/>
          <p:cNvSpPr>
            <a:spLocks noChangeArrowheads="1"/>
          </p:cNvSpPr>
          <p:nvPr/>
        </p:nvSpPr>
        <p:spPr bwMode="auto">
          <a:xfrm>
            <a:off x="22218" y="-21344"/>
            <a:ext cx="12169783" cy="1077412"/>
          </a:xfrm>
          <a:prstGeom prst="rect">
            <a:avLst/>
          </a:prstGeom>
          <a:solidFill>
            <a:srgbClr val="E3E3E3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/>
          <a:p>
            <a:pPr algn="ctr"/>
            <a:endParaRPr lang="en-GB" sz="1800">
              <a:solidFill>
                <a:srgbClr val="FFFFFF"/>
              </a:solidFill>
              <a:latin typeface="Calibri" charset="0"/>
              <a:sym typeface="Calibri" charset="0"/>
            </a:endParaRPr>
          </a:p>
        </p:txBody>
      </p:sp>
      <p:pic>
        <p:nvPicPr>
          <p:cNvPr id="12" name="Picture 8"/>
          <p:cNvPicPr>
            <a:picLocks noChangeArrowheads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63"/>
          <a:stretch/>
        </p:blipFill>
        <p:spPr bwMode="auto">
          <a:xfrm>
            <a:off x="18616" y="6464961"/>
            <a:ext cx="2677542" cy="3877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30501911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2297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En blanco sin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28"/>
          <p:cNvSpPr>
            <a:spLocks noChangeArrowheads="1"/>
          </p:cNvSpPr>
          <p:nvPr userDrawn="1"/>
        </p:nvSpPr>
        <p:spPr bwMode="auto">
          <a:xfrm>
            <a:off x="0" y="0"/>
            <a:ext cx="12192000" cy="683664"/>
          </a:xfrm>
          <a:prstGeom prst="rect">
            <a:avLst/>
          </a:prstGeom>
          <a:solidFill>
            <a:srgbClr val="E3E3E3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/>
          <a:p>
            <a:pPr algn="ctr"/>
            <a:endParaRPr lang="en-GB" sz="1800">
              <a:solidFill>
                <a:srgbClr val="FFFFFF"/>
              </a:solidFill>
              <a:latin typeface="Calibri" charset="0"/>
              <a:sym typeface="Calibri" charset="0"/>
            </a:endParaRPr>
          </a:p>
        </p:txBody>
      </p:sp>
      <p:sp>
        <p:nvSpPr>
          <p:cNvPr id="8" name="Text Box 7"/>
          <p:cNvSpPr txBox="1">
            <a:spLocks noChangeArrowheads="1"/>
          </p:cNvSpPr>
          <p:nvPr userDrawn="1"/>
        </p:nvSpPr>
        <p:spPr bwMode="auto">
          <a:xfrm>
            <a:off x="11149253" y="6561139"/>
            <a:ext cx="44595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9pPr>
          </a:lstStyle>
          <a:p>
            <a:pPr eaLnBrk="1" hangingPunct="1">
              <a:defRPr/>
            </a:pPr>
            <a:fld id="{6CBE2E91-BD49-D441-9F45-7E159B79265F}" type="slidenum">
              <a:rPr lang="en-GB" sz="1000" smtClean="0">
                <a:solidFill>
                  <a:srgbClr val="000D08"/>
                </a:solidFill>
                <a:ea typeface="MS PGothic" charset="0"/>
                <a:cs typeface="MS PGothic" charset="0"/>
              </a:rPr>
              <a:pPr eaLnBrk="1" hangingPunct="1">
                <a:defRPr/>
              </a:pPr>
              <a:t>‹Nº›</a:t>
            </a:fld>
            <a:r>
              <a:rPr lang="en-GB" sz="1000" dirty="0" smtClean="0">
                <a:solidFill>
                  <a:srgbClr val="000D08"/>
                </a:solidFill>
                <a:ea typeface="MS PGothic" charset="0"/>
                <a:cs typeface="MS PGothic" charset="0"/>
              </a:rPr>
              <a:t> </a:t>
            </a:r>
            <a:endParaRPr lang="en-GB" sz="1800" dirty="0" smtClean="0">
              <a:solidFill>
                <a:schemeClr val="tx1"/>
              </a:solidFill>
              <a:ea typeface="MS PGothic" charset="0"/>
              <a:cs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8484142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2297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/>
          <p:cNvSpPr/>
          <p:nvPr userDrawn="1"/>
        </p:nvSpPr>
        <p:spPr>
          <a:xfrm>
            <a:off x="0" y="0"/>
            <a:ext cx="12192000" cy="685800"/>
          </a:xfrm>
          <a:prstGeom prst="rect">
            <a:avLst/>
          </a:prstGeom>
          <a:solidFill>
            <a:srgbClr val="E3E3E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ln>
                <a:noFill/>
              </a:ln>
              <a:effectLst/>
            </a:endParaRPr>
          </a:p>
        </p:txBody>
      </p:sp>
      <p:pic>
        <p:nvPicPr>
          <p:cNvPr id="7" name="Picture 6" descr="EurofusionDisc.eps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88555" y="93574"/>
            <a:ext cx="490611" cy="498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294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609600" y="6530"/>
            <a:ext cx="10972800" cy="6990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 dirty="0" smtClean="0"/>
              <a:t>Clic para editar título</a:t>
            </a:r>
            <a:endParaRPr lang="es-ES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09600" y="135041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dirty="0" smtClean="0"/>
              <a:t>Haga clic para modificar el estilo de texto del patrón</a:t>
            </a:r>
          </a:p>
          <a:p>
            <a:pPr lvl="1"/>
            <a:r>
              <a:rPr lang="es-ES_tradnl" dirty="0" smtClean="0"/>
              <a:t>Segundo nivel</a:t>
            </a:r>
          </a:p>
          <a:p>
            <a:pPr lvl="2"/>
            <a:r>
              <a:rPr lang="es-ES_tradnl" dirty="0" smtClean="0"/>
              <a:t>Tercer nivel</a:t>
            </a:r>
          </a:p>
          <a:p>
            <a:pPr lvl="3"/>
            <a:r>
              <a:rPr lang="es-ES_tradnl" dirty="0" smtClean="0"/>
              <a:t>Cuarto nivel</a:t>
            </a:r>
          </a:p>
          <a:p>
            <a:pPr lvl="4"/>
            <a:r>
              <a:rPr lang="es-ES_tradnl" dirty="0" smtClean="0"/>
              <a:t>Quinto nivel</a:t>
            </a:r>
            <a:endParaRPr lang="es-ES" dirty="0"/>
          </a:p>
        </p:txBody>
      </p:sp>
      <p:pic>
        <p:nvPicPr>
          <p:cNvPr id="7" name="Imagen 6" descr="Logo_Fusion.png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3558" y="63501"/>
            <a:ext cx="1890897" cy="487579"/>
          </a:xfrm>
          <a:prstGeom prst="rect">
            <a:avLst/>
          </a:prstGeom>
        </p:spPr>
      </p:pic>
      <p:pic>
        <p:nvPicPr>
          <p:cNvPr id="8" name="Picture 8"/>
          <p:cNvPicPr>
            <a:picLocks noChangeArrowheads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63"/>
          <a:stretch/>
        </p:blipFill>
        <p:spPr bwMode="auto">
          <a:xfrm>
            <a:off x="18616" y="6464961"/>
            <a:ext cx="2677542" cy="3877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024458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6" r:id="rId2"/>
    <p:sldLayoutId id="2147483664" r:id="rId3"/>
    <p:sldLayoutId id="2147483665" r:id="rId4"/>
  </p:sldLayoutIdLst>
  <p:timing>
    <p:tnLst>
      <p:par>
        <p:cTn id="1" dur="indefinite" restart="never" nodeType="tmRoot"/>
      </p:par>
    </p:tnLst>
  </p:timing>
  <p:hf hdr="0" dt="0"/>
  <p:txStyles>
    <p:titleStyle>
      <a:lvl1pPr algn="ctr" defTabSz="457200" rtl="0" eaLnBrk="1" latinLnBrk="0" hangingPunct="1">
        <a:spcBef>
          <a:spcPct val="0"/>
        </a:spcBef>
        <a:buNone/>
        <a:defRPr sz="3200" kern="1200">
          <a:solidFill>
            <a:srgbClr val="000090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oleObject" Target="../embeddings/oleObject1.bin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Documento_de_Microsoft_Word.docx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31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3.xml"/><Relationship Id="rId4" Type="http://schemas.microsoft.com/office/2007/relationships/hdphoto" Target="../media/hdphoto2.wdp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1.png"/><Relationship Id="rId4" Type="http://schemas.openxmlformats.org/officeDocument/2006/relationships/image" Target="../media/image40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4.w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3.jpeg"/><Relationship Id="rId5" Type="http://schemas.openxmlformats.org/officeDocument/2006/relationships/image" Target="../media/image12.wmf"/><Relationship Id="rId4" Type="http://schemas.openxmlformats.org/officeDocument/2006/relationships/oleObject" Target="../embeddings/oleObject2.bin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05201193"/>
              </p:ext>
            </p:extLst>
          </p:nvPr>
        </p:nvGraphicFramePr>
        <p:xfrm>
          <a:off x="858983" y="654786"/>
          <a:ext cx="10446326" cy="6203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58" name="Photo Editor Photo" r:id="rId4" imgW="9000000" imgH="6542857" progId="">
                  <p:embed/>
                </p:oleObj>
              </mc:Choice>
              <mc:Fallback>
                <p:oleObj name="Photo Editor Photo" r:id="rId4" imgW="9000000" imgH="6542857" progId="">
                  <p:embed/>
                  <p:pic>
                    <p:nvPicPr>
                      <p:cNvPr id="13315" name="Object 3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clrChange>
                          <a:clrFrom>
                            <a:srgbClr val="2B292D"/>
                          </a:clrFrom>
                          <a:clrTo>
                            <a:srgbClr val="2B292D">
                              <a:alpha val="0"/>
                            </a:srgbClr>
                          </a:clrTo>
                        </a:clrChange>
                        <a:lum bright="64000" contrast="-64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10800" r="8400"/>
                      <a:stretch>
                        <a:fillRect/>
                      </a:stretch>
                    </p:blipFill>
                    <p:spPr bwMode="auto">
                      <a:xfrm>
                        <a:off x="858983" y="654786"/>
                        <a:ext cx="10446326" cy="6203213"/>
                      </a:xfrm>
                      <a:prstGeom prst="rect">
                        <a:avLst/>
                      </a:prstGeom>
                      <a:solidFill>
                        <a:srgbClr val="002060">
                          <a:alpha val="50000"/>
                        </a:srgbClr>
                      </a:solidFill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1981200" y="1733737"/>
            <a:ext cx="8229600" cy="4682170"/>
          </a:xfrm>
        </p:spPr>
        <p:txBody>
          <a:bodyPr>
            <a:normAutofit/>
          </a:bodyPr>
          <a:lstStyle/>
          <a:p>
            <a:pPr marL="152400" indent="0" algn="ctr">
              <a:buNone/>
            </a:pPr>
            <a:r>
              <a:rPr lang="en-US" sz="3900" b="1" dirty="0">
                <a:solidFill>
                  <a:srgbClr val="0000FF"/>
                </a:solidFill>
              </a:rPr>
              <a:t>CIEMAT Hot cells project for DONES samples</a:t>
            </a:r>
            <a:endParaRPr lang="es-ES" dirty="0" smtClean="0"/>
          </a:p>
          <a:p>
            <a:pPr marL="152400" indent="0" algn="ctr">
              <a:spcBef>
                <a:spcPts val="1200"/>
              </a:spcBef>
              <a:buNone/>
            </a:pPr>
            <a:r>
              <a:rPr lang="es-ES" sz="3300" b="1" dirty="0"/>
              <a:t>Rafael Vila</a:t>
            </a:r>
          </a:p>
          <a:p>
            <a:pPr marL="152400" indent="0" algn="ctr">
              <a:buNone/>
            </a:pPr>
            <a:endParaRPr lang="es-ES" sz="2400" b="1" dirty="0"/>
          </a:p>
          <a:p>
            <a:pPr marL="152400" indent="0" algn="ctr">
              <a:buNone/>
            </a:pPr>
            <a:r>
              <a:rPr lang="es-ES" i="1" dirty="0" smtClean="0"/>
              <a:t>Laboratorio Nacional de Fusión-CIEMAT</a:t>
            </a:r>
          </a:p>
          <a:p>
            <a:pPr marL="152400" indent="0" algn="ctr">
              <a:buNone/>
            </a:pPr>
            <a:r>
              <a:rPr lang="es-ES" sz="2600" i="1" dirty="0" err="1"/>
              <a:t>EUROFusion</a:t>
            </a:r>
            <a:r>
              <a:rPr lang="es-ES" sz="2600" i="1" dirty="0"/>
              <a:t> </a:t>
            </a:r>
            <a:r>
              <a:rPr lang="es-ES" sz="2600" i="1" dirty="0" err="1"/>
              <a:t>Functional</a:t>
            </a:r>
            <a:r>
              <a:rPr lang="es-ES" sz="2600" i="1" dirty="0"/>
              <a:t> </a:t>
            </a:r>
            <a:r>
              <a:rPr lang="es-ES" sz="2600" i="1" dirty="0" err="1"/>
              <a:t>Materials</a:t>
            </a:r>
            <a:r>
              <a:rPr lang="es-ES" sz="2600" i="1" dirty="0"/>
              <a:t> WG </a:t>
            </a:r>
            <a:r>
              <a:rPr lang="es-ES" sz="2600" i="1" dirty="0" err="1"/>
              <a:t>Deputy</a:t>
            </a:r>
            <a:endParaRPr lang="es-ES" sz="2600" i="1" dirty="0"/>
          </a:p>
          <a:p>
            <a:pPr marL="152400" indent="0" algn="ctr">
              <a:buNone/>
            </a:pPr>
            <a:endParaRPr lang="es-ES" dirty="0"/>
          </a:p>
          <a:p>
            <a:pPr marL="152400" indent="0" algn="ctr">
              <a:buNone/>
            </a:pPr>
            <a:r>
              <a:rPr lang="en-GB" sz="2600" dirty="0"/>
              <a:t>Co-Authors:  </a:t>
            </a:r>
            <a:r>
              <a:rPr lang="es-ES" dirty="0"/>
              <a:t>F. Sánchez, M. Serrano, P.P. Valdivieso, J.M. Perulero and F. </a:t>
            </a:r>
            <a:r>
              <a:rPr lang="es-ES" dirty="0" smtClean="0"/>
              <a:t>Mota</a:t>
            </a:r>
            <a:endParaRPr lang="en-GB" sz="2600" dirty="0"/>
          </a:p>
          <a:p>
            <a:pPr marL="152400" indent="0" algn="ctr">
              <a:buNone/>
            </a:pPr>
            <a:endParaRPr lang="es-ES" dirty="0" smtClean="0"/>
          </a:p>
          <a:p>
            <a:pPr marL="152400" indent="0" algn="ctr">
              <a:buNone/>
            </a:pPr>
            <a:endParaRPr lang="es-ES" dirty="0"/>
          </a:p>
          <a:p>
            <a:pPr marL="152400" indent="0" algn="ctr">
              <a:buNone/>
            </a:pPr>
            <a:endParaRPr lang="es-ES" dirty="0" smtClean="0"/>
          </a:p>
          <a:p>
            <a:pPr marL="152400" indent="0" algn="ctr">
              <a:buNone/>
            </a:pPr>
            <a:endParaRPr lang="es-ES" dirty="0"/>
          </a:p>
          <a:p>
            <a:pPr marL="152400" indent="0" algn="ctr">
              <a:buNone/>
            </a:pPr>
            <a:endParaRPr lang="es-ES" dirty="0" smtClean="0"/>
          </a:p>
          <a:p>
            <a:pPr marL="152400" indent="0" algn="ctr">
              <a:buNone/>
            </a:pPr>
            <a:endParaRPr lang="es-ES" dirty="0"/>
          </a:p>
        </p:txBody>
      </p:sp>
      <p:pic>
        <p:nvPicPr>
          <p:cNvPr id="6" name="Picture 8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63"/>
          <a:stretch/>
        </p:blipFill>
        <p:spPr bwMode="auto">
          <a:xfrm>
            <a:off x="0" y="6287151"/>
            <a:ext cx="4348722" cy="5505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32185" y="0"/>
            <a:ext cx="7285744" cy="113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354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1524000" y="39529"/>
            <a:ext cx="7734300" cy="875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s-ES" sz="2800" b="1" dirty="0">
                <a:solidFill>
                  <a:srgbClr val="0000FF"/>
                </a:solidFill>
              </a:rPr>
              <a:t>IRRADIATION MODULES</a:t>
            </a:r>
          </a:p>
          <a:p>
            <a:pPr algn="ctr">
              <a:lnSpc>
                <a:spcPct val="90000"/>
              </a:lnSpc>
            </a:pPr>
            <a:r>
              <a:rPr lang="es-ES" sz="2800" dirty="0">
                <a:solidFill>
                  <a:srgbClr val="0000FF"/>
                </a:solidFill>
              </a:rPr>
              <a:t>[IFMIF-DONES] 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1511300" y="5588000"/>
            <a:ext cx="5080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s-ES" dirty="0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76600" y="1073800"/>
            <a:ext cx="5016500" cy="4883532"/>
          </a:xfrm>
          <a:prstGeom prst="rect">
            <a:avLst/>
          </a:prstGeom>
        </p:spPr>
      </p:pic>
      <p:pic>
        <p:nvPicPr>
          <p:cNvPr id="10" name="Obraz 8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16100" y="1054340"/>
            <a:ext cx="8242300" cy="4805961"/>
          </a:xfrm>
          <a:prstGeom prst="rect">
            <a:avLst/>
          </a:prstGeom>
          <a:noFill/>
        </p:spPr>
      </p:pic>
      <p:sp>
        <p:nvSpPr>
          <p:cNvPr id="11" name="Elipse 10"/>
          <p:cNvSpPr/>
          <p:nvPr/>
        </p:nvSpPr>
        <p:spPr>
          <a:xfrm>
            <a:off x="4279900" y="1042670"/>
            <a:ext cx="2057400" cy="686977"/>
          </a:xfrm>
          <a:prstGeom prst="ellipse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Elipse 11"/>
          <p:cNvSpPr/>
          <p:nvPr/>
        </p:nvSpPr>
        <p:spPr>
          <a:xfrm>
            <a:off x="4583017" y="5332164"/>
            <a:ext cx="1754284" cy="547597"/>
          </a:xfrm>
          <a:prstGeom prst="ellipse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Elipse 7"/>
          <p:cNvSpPr/>
          <p:nvPr/>
        </p:nvSpPr>
        <p:spPr>
          <a:xfrm>
            <a:off x="4583017" y="1729647"/>
            <a:ext cx="1619480" cy="528811"/>
          </a:xfrm>
          <a:prstGeom prst="ellipse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85619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2"/>
          <p:cNvSpPr txBox="1"/>
          <p:nvPr/>
        </p:nvSpPr>
        <p:spPr>
          <a:xfrm>
            <a:off x="678874" y="70341"/>
            <a:ext cx="1035019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effectLst>
                  <a:outerShdw blurRad="38100" dist="127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Organization of  </a:t>
            </a:r>
            <a:r>
              <a:rPr lang="en-GB" sz="2400" dirty="0">
                <a:effectLst>
                  <a:outerShdw blurRad="38100" dist="127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post-irradiation examination of samples irradiated in </a:t>
            </a:r>
            <a:r>
              <a:rPr lang="en-GB" sz="2400" dirty="0" smtClean="0">
                <a:effectLst>
                  <a:outerShdw blurRad="38100" dist="127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IFMIF-DONES</a:t>
            </a:r>
          </a:p>
          <a:p>
            <a:endParaRPr lang="en-GB" sz="2400" dirty="0">
              <a:effectLst>
                <a:outerShdw blurRad="38100" dist="127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 smtClean="0">
                <a:effectLst>
                  <a:outerShdw blurRad="38100" dist="127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>
                <a:effectLst>
                  <a:outerShdw blurRad="38100" dist="127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Where should this be done?   Who should be involved?   </a:t>
            </a:r>
          </a:p>
          <a:p>
            <a:r>
              <a:rPr lang="en-GB" sz="2400" dirty="0">
                <a:effectLst>
                  <a:outerShdw blurRad="38100" dist="127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How to optimize the benefit from competencies at the European partners’ sites?</a:t>
            </a:r>
          </a:p>
        </p:txBody>
      </p:sp>
      <p:sp>
        <p:nvSpPr>
          <p:cNvPr id="5" name="Rectángulo 4"/>
          <p:cNvSpPr/>
          <p:nvPr/>
        </p:nvSpPr>
        <p:spPr>
          <a:xfrm>
            <a:off x="6334810" y="2640405"/>
            <a:ext cx="5694218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>
                <a:effectLst>
                  <a:outerShdw blurRad="38100" dist="127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How to use synergies?   </a:t>
            </a:r>
          </a:p>
          <a:p>
            <a:r>
              <a:rPr lang="en-GB" sz="2400" dirty="0">
                <a:effectLst>
                  <a:outerShdw blurRad="38100" dist="127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How to reduce transports of radioactive material?  </a:t>
            </a:r>
          </a:p>
          <a:p>
            <a:r>
              <a:rPr lang="en-GB" sz="2400" dirty="0">
                <a:effectLst>
                  <a:outerShdw blurRad="38100" dist="127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>
                <a:effectLst>
                  <a:outerShdw blurRad="38100" dist="127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How to ensure redundancies?   How to avoid overcapacities?   </a:t>
            </a:r>
            <a:r>
              <a:rPr lang="en-GB" dirty="0">
                <a:effectLst>
                  <a:outerShdw blurRad="38100" dist="127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How to prevent bottlenecks?   …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500C1B47-1020-5F8A-D15F-0395BF23F85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30093" t="12172" r="30152" b="11749"/>
          <a:stretch/>
        </p:blipFill>
        <p:spPr bwMode="auto">
          <a:xfrm rot="21336244">
            <a:off x="470914" y="2412050"/>
            <a:ext cx="2360047" cy="2716089"/>
          </a:xfrm>
          <a:prstGeom prst="rect">
            <a:avLst/>
          </a:prstGeom>
          <a:ln>
            <a:noFill/>
          </a:ln>
        </p:spPr>
      </p:pic>
      <p:sp>
        <p:nvSpPr>
          <p:cNvPr id="7" name="Título 3">
            <a:extLst>
              <a:ext uri="{FF2B5EF4-FFF2-40B4-BE49-F238E27FC236}">
                <a16:creationId xmlns:a16="http://schemas.microsoft.com/office/drawing/2014/main" id="{37D8DEE0-0027-4551-3494-9C003ECF0C32}"/>
              </a:ext>
            </a:extLst>
          </p:cNvPr>
          <p:cNvSpPr txBox="1">
            <a:spLocks/>
          </p:cNvSpPr>
          <p:nvPr/>
        </p:nvSpPr>
        <p:spPr>
          <a:xfrm>
            <a:off x="2591914" y="3579124"/>
            <a:ext cx="3742895" cy="24277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Autofit/>
          </a:bodyPr>
          <a:lstStyle>
            <a:lvl1pPr marL="342900" marR="0" indent="-342900" algn="l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800100" marR="0" indent="-342900" algn="l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1219200" marR="0" indent="-304800" algn="l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1645920" marR="0" indent="-274320" algn="l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2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2103120" marR="0" indent="-274320" algn="l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 typeface="Arial"/>
              <a:buChar char="»"/>
              <a:tabLst/>
              <a:defRPr sz="2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2560320" marR="0" indent="-274320" algn="l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3017520" marR="0" indent="-274320" algn="l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3474720" marR="0" indent="-274320" algn="l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3931920" marR="0" indent="-274320" algn="l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87313" indent="-87313">
              <a:buFont typeface="Wingdings" panose="05000000000000000000" pitchFamily="2" charset="2"/>
              <a:buChar char="§"/>
            </a:pPr>
            <a:r>
              <a:rPr lang="es-ES" sz="2000" kern="0" dirty="0" smtClean="0">
                <a:cs typeface="Calibri"/>
              </a:rPr>
              <a:t> 32 capsules</a:t>
            </a:r>
          </a:p>
          <a:p>
            <a:pPr marL="87313" indent="-87313">
              <a:buFont typeface="Wingdings" panose="05000000000000000000" pitchFamily="2" charset="2"/>
              <a:buChar char="§"/>
            </a:pPr>
            <a:r>
              <a:rPr lang="es-ES" sz="2000" kern="0" dirty="0" smtClean="0">
                <a:cs typeface="Calibri"/>
              </a:rPr>
              <a:t> 120 </a:t>
            </a:r>
            <a:r>
              <a:rPr lang="es-ES" sz="2000" kern="0" dirty="0" err="1">
                <a:cs typeface="Calibri"/>
              </a:rPr>
              <a:t>specimens</a:t>
            </a:r>
            <a:r>
              <a:rPr lang="es-ES" sz="2000" kern="0" dirty="0">
                <a:cs typeface="Calibri"/>
              </a:rPr>
              <a:t> per capsule</a:t>
            </a:r>
          </a:p>
          <a:p>
            <a:pPr marL="87313" indent="-87313">
              <a:buFont typeface="Wingdings" panose="05000000000000000000" pitchFamily="2" charset="2"/>
              <a:buChar char="§"/>
            </a:pPr>
            <a:r>
              <a:rPr lang="es-ES" sz="2000" kern="0" dirty="0" err="1">
                <a:cs typeface="Calibri"/>
              </a:rPr>
              <a:t>Around</a:t>
            </a:r>
            <a:r>
              <a:rPr lang="es-ES" sz="2000" kern="0" dirty="0">
                <a:cs typeface="Calibri"/>
              </a:rPr>
              <a:t> </a:t>
            </a:r>
            <a:r>
              <a:rPr lang="es-ES" sz="2000" kern="0" dirty="0" smtClean="0">
                <a:cs typeface="Calibri"/>
              </a:rPr>
              <a:t>850 </a:t>
            </a:r>
            <a:r>
              <a:rPr lang="es-ES" sz="2000" kern="0" dirty="0" err="1">
                <a:cs typeface="Calibri"/>
              </a:rPr>
              <a:t>specimens</a:t>
            </a:r>
            <a:r>
              <a:rPr lang="es-ES" sz="2000" kern="0" dirty="0">
                <a:cs typeface="Calibri"/>
              </a:rPr>
              <a:t> in </a:t>
            </a:r>
            <a:r>
              <a:rPr lang="es-ES" sz="2000" kern="0" dirty="0" err="1">
                <a:cs typeface="Calibri"/>
              </a:rPr>
              <a:t>the</a:t>
            </a:r>
            <a:r>
              <a:rPr lang="es-ES" sz="2000" kern="0" dirty="0">
                <a:cs typeface="Calibri"/>
              </a:rPr>
              <a:t> </a:t>
            </a:r>
            <a:r>
              <a:rPr lang="es-ES" sz="2000" kern="0" dirty="0" err="1">
                <a:cs typeface="Calibri"/>
              </a:rPr>
              <a:t>high</a:t>
            </a:r>
            <a:r>
              <a:rPr lang="es-ES" sz="2000" kern="0" dirty="0">
                <a:cs typeface="Calibri"/>
              </a:rPr>
              <a:t>-flux </a:t>
            </a:r>
            <a:r>
              <a:rPr lang="es-ES" sz="2000" kern="0" dirty="0" err="1">
                <a:cs typeface="Calibri"/>
              </a:rPr>
              <a:t>region</a:t>
            </a:r>
            <a:endParaRPr lang="es-ES" sz="2000" kern="0" dirty="0">
              <a:cs typeface="Calibri"/>
            </a:endParaRPr>
          </a:p>
          <a:p>
            <a:pPr marL="87313" indent="-87313">
              <a:buFont typeface="Wingdings" panose="05000000000000000000" pitchFamily="2" charset="2"/>
              <a:buChar char="§"/>
            </a:pPr>
            <a:r>
              <a:rPr lang="es-ES" sz="2000" kern="0" dirty="0" err="1">
                <a:cs typeface="Calibri"/>
              </a:rPr>
              <a:t>Almost</a:t>
            </a:r>
            <a:r>
              <a:rPr lang="es-ES" sz="2000" kern="0" dirty="0">
                <a:cs typeface="Calibri"/>
              </a:rPr>
              <a:t> 3000 </a:t>
            </a:r>
            <a:r>
              <a:rPr lang="es-ES" sz="2000" kern="0" dirty="0" err="1">
                <a:cs typeface="Calibri"/>
              </a:rPr>
              <a:t>specimens</a:t>
            </a:r>
            <a:r>
              <a:rPr lang="es-ES" sz="2000" kern="0" dirty="0">
                <a:cs typeface="Calibri"/>
              </a:rPr>
              <a:t> per </a:t>
            </a:r>
            <a:r>
              <a:rPr lang="es-ES" sz="2000" kern="0" dirty="0" err="1">
                <a:cs typeface="Calibri"/>
              </a:rPr>
              <a:t>irradiation</a:t>
            </a:r>
            <a:r>
              <a:rPr lang="es-ES" sz="2000" kern="0" dirty="0">
                <a:cs typeface="Calibri"/>
              </a:rPr>
              <a:t> </a:t>
            </a:r>
            <a:r>
              <a:rPr lang="es-ES" sz="2000" kern="0" dirty="0" err="1">
                <a:cs typeface="Calibri"/>
              </a:rPr>
              <a:t>campaign</a:t>
            </a:r>
            <a:endParaRPr lang="es-ES" sz="2000" kern="0" dirty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pPr>
              <a:buFont typeface="Wingdings" panose="05000000000000000000" pitchFamily="2" charset="2"/>
              <a:buChar char="q"/>
            </a:pPr>
            <a:endParaRPr lang="es-ES" sz="2000" kern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4315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2727649" y="133788"/>
            <a:ext cx="6406760" cy="86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52400" algn="ctr">
              <a:lnSpc>
                <a:spcPct val="90000"/>
              </a:lnSpc>
            </a:pPr>
            <a:r>
              <a:rPr lang="en-GB" sz="2800" b="1" dirty="0">
                <a:solidFill>
                  <a:srgbClr val="0000FF"/>
                </a:solidFill>
              </a:rPr>
              <a:t>From basic science towards </a:t>
            </a:r>
          </a:p>
          <a:p>
            <a:pPr marL="152400" algn="ctr">
              <a:lnSpc>
                <a:spcPct val="90000"/>
              </a:lnSpc>
            </a:pPr>
            <a:r>
              <a:rPr lang="en-GB" sz="2800" b="1" dirty="0">
                <a:solidFill>
                  <a:srgbClr val="0000FF"/>
                </a:solidFill>
              </a:rPr>
              <a:t>Materials &amp; Tritium </a:t>
            </a:r>
            <a:r>
              <a:rPr lang="en-GB" sz="2800" b="1" dirty="0" smtClean="0">
                <a:solidFill>
                  <a:srgbClr val="0000FF"/>
                </a:solidFill>
              </a:rPr>
              <a:t>technologies</a:t>
            </a:r>
            <a:endParaRPr lang="en-US" sz="4000" dirty="0">
              <a:solidFill>
                <a:srgbClr val="0000FF"/>
              </a:solidFill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736600" y="2660650"/>
            <a:ext cx="2768600" cy="11747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en-US" sz="2800" b="1" dirty="0">
                <a:solidFill>
                  <a:srgbClr val="000090"/>
                </a:solidFill>
              </a:rPr>
              <a:t>Design of DONES Irradiation Modules</a:t>
            </a:r>
          </a:p>
        </p:txBody>
      </p:sp>
      <p:sp>
        <p:nvSpPr>
          <p:cNvPr id="4" name="Rectángulo 3"/>
          <p:cNvSpPr/>
          <p:nvPr/>
        </p:nvSpPr>
        <p:spPr>
          <a:xfrm>
            <a:off x="3556000" y="1638300"/>
            <a:ext cx="2543510" cy="7366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en-US" sz="2800" b="1" dirty="0">
                <a:solidFill>
                  <a:srgbClr val="000090"/>
                </a:solidFill>
              </a:rPr>
              <a:t>Irradiation experiments</a:t>
            </a:r>
          </a:p>
        </p:txBody>
      </p:sp>
      <p:sp>
        <p:nvSpPr>
          <p:cNvPr id="5" name="Rectángulo 4"/>
          <p:cNvSpPr/>
          <p:nvPr/>
        </p:nvSpPr>
        <p:spPr>
          <a:xfrm>
            <a:off x="3543300" y="3987800"/>
            <a:ext cx="2619710" cy="18034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en-US" sz="2800" b="1" dirty="0">
              <a:solidFill>
                <a:srgbClr val="000090"/>
              </a:solidFill>
            </a:endParaRPr>
          </a:p>
          <a:p>
            <a:pPr algn="ctr">
              <a:lnSpc>
                <a:spcPct val="80000"/>
              </a:lnSpc>
            </a:pPr>
            <a:r>
              <a:rPr lang="en-US" sz="2800" b="1" dirty="0">
                <a:solidFill>
                  <a:srgbClr val="000090"/>
                </a:solidFill>
              </a:rPr>
              <a:t>Materials characterization</a:t>
            </a:r>
          </a:p>
          <a:p>
            <a:pPr algn="ctr">
              <a:lnSpc>
                <a:spcPct val="80000"/>
              </a:lnSpc>
            </a:pPr>
            <a:r>
              <a:rPr lang="en-US" sz="2800" b="1" dirty="0">
                <a:solidFill>
                  <a:srgbClr val="000090"/>
                </a:solidFill>
              </a:rPr>
              <a:t>&amp;</a:t>
            </a:r>
          </a:p>
          <a:p>
            <a:pPr algn="ctr">
              <a:lnSpc>
                <a:spcPct val="80000"/>
              </a:lnSpc>
            </a:pPr>
            <a:r>
              <a:rPr lang="en-US" sz="2800" b="1" dirty="0">
                <a:solidFill>
                  <a:srgbClr val="000090"/>
                </a:solidFill>
              </a:rPr>
              <a:t>Tritium technology</a:t>
            </a:r>
          </a:p>
          <a:p>
            <a:pPr algn="ctr">
              <a:lnSpc>
                <a:spcPct val="80000"/>
              </a:lnSpc>
            </a:pPr>
            <a:endParaRPr lang="en-US" sz="2800" b="1" dirty="0">
              <a:solidFill>
                <a:srgbClr val="000090"/>
              </a:solidFill>
            </a:endParaRPr>
          </a:p>
        </p:txBody>
      </p:sp>
      <p:cxnSp>
        <p:nvCxnSpPr>
          <p:cNvPr id="7" name="Conector angular 6"/>
          <p:cNvCxnSpPr>
            <a:stCxn id="3" idx="0"/>
            <a:endCxn id="4" idx="1"/>
          </p:cNvCxnSpPr>
          <p:nvPr/>
        </p:nvCxnSpPr>
        <p:spPr>
          <a:xfrm rot="5400000" flipH="1" flipV="1">
            <a:off x="2511425" y="1616075"/>
            <a:ext cx="654050" cy="1435100"/>
          </a:xfrm>
          <a:prstGeom prst="bentConnector2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Conector recto de flecha 8"/>
          <p:cNvCxnSpPr>
            <a:stCxn id="4" idx="2"/>
            <a:endCxn id="5" idx="0"/>
          </p:cNvCxnSpPr>
          <p:nvPr/>
        </p:nvCxnSpPr>
        <p:spPr>
          <a:xfrm>
            <a:off x="4827755" y="2374900"/>
            <a:ext cx="25400" cy="16129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Conector angular 10"/>
          <p:cNvCxnSpPr>
            <a:stCxn id="5" idx="1"/>
            <a:endCxn id="3" idx="2"/>
          </p:cNvCxnSpPr>
          <p:nvPr/>
        </p:nvCxnSpPr>
        <p:spPr>
          <a:xfrm rot="10800000">
            <a:off x="2120900" y="3835400"/>
            <a:ext cx="1422400" cy="1054100"/>
          </a:xfrm>
          <a:prstGeom prst="bentConnector2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Rectángulo 21"/>
          <p:cNvSpPr/>
          <p:nvPr/>
        </p:nvSpPr>
        <p:spPr>
          <a:xfrm>
            <a:off x="8436311" y="4095750"/>
            <a:ext cx="3403600" cy="15875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en-US" sz="2800" b="1" dirty="0">
                <a:solidFill>
                  <a:srgbClr val="FF0000"/>
                </a:solidFill>
              </a:rPr>
              <a:t>Material &amp; Tritium technologies validation for fusion reactors</a:t>
            </a:r>
          </a:p>
        </p:txBody>
      </p:sp>
      <p:cxnSp>
        <p:nvCxnSpPr>
          <p:cNvPr id="32" name="Conector recto de flecha 31"/>
          <p:cNvCxnSpPr>
            <a:stCxn id="5" idx="3"/>
            <a:endCxn id="22" idx="1"/>
          </p:cNvCxnSpPr>
          <p:nvPr/>
        </p:nvCxnSpPr>
        <p:spPr>
          <a:xfrm>
            <a:off x="6163010" y="4889500"/>
            <a:ext cx="2273301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Rectángulo 16"/>
          <p:cNvSpPr/>
          <p:nvPr/>
        </p:nvSpPr>
        <p:spPr>
          <a:xfrm>
            <a:off x="6422483" y="4533900"/>
            <a:ext cx="1636544" cy="6731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en-US" sz="2800" b="1" dirty="0">
                <a:solidFill>
                  <a:srgbClr val="008000"/>
                </a:solidFill>
              </a:rPr>
              <a:t>Hot cells</a:t>
            </a:r>
          </a:p>
        </p:txBody>
      </p:sp>
      <p:sp>
        <p:nvSpPr>
          <p:cNvPr id="38" name="Elipse 37"/>
          <p:cNvSpPr/>
          <p:nvPr/>
        </p:nvSpPr>
        <p:spPr>
          <a:xfrm>
            <a:off x="6422483" y="4229100"/>
            <a:ext cx="1636544" cy="1282700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28082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2"/>
          <p:cNvSpPr txBox="1"/>
          <p:nvPr/>
        </p:nvSpPr>
        <p:spPr>
          <a:xfrm>
            <a:off x="537714" y="980728"/>
            <a:ext cx="11129149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dirty="0">
                <a:effectLst>
                  <a:outerShdw blurRad="38100" dist="127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Definition of requirements for the facilities to be used for DONES-PIE</a:t>
            </a:r>
          </a:p>
          <a:p>
            <a:pPr marL="717550" lvl="1" indent="-269875">
              <a:buFont typeface="Arial" panose="020B0604020202020204" pitchFamily="34" charset="0"/>
              <a:buChar char="•"/>
            </a:pPr>
            <a:r>
              <a:rPr lang="en-US" sz="2000" dirty="0">
                <a:effectLst>
                  <a:outerShdw blurRad="38100" dist="127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Identifying and defining the requirements of facilities needed for handling and analysis at PIE phase</a:t>
            </a:r>
          </a:p>
          <a:p>
            <a:pPr marL="717550" lvl="1" indent="-269875">
              <a:buFont typeface="Arial" panose="020B0604020202020204" pitchFamily="34" charset="0"/>
              <a:buChar char="•"/>
            </a:pPr>
            <a:r>
              <a:rPr lang="en-US" sz="2000" dirty="0">
                <a:effectLst>
                  <a:outerShdw blurRad="38100" dist="127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Based on definition of samples and QA requirements for standardized, SSTT, and non‐standardized tests</a:t>
            </a:r>
          </a:p>
        </p:txBody>
      </p:sp>
      <p:sp>
        <p:nvSpPr>
          <p:cNvPr id="3" name="Textfeld 15">
            <a:extLst>
              <a:ext uri="{FF2B5EF4-FFF2-40B4-BE49-F238E27FC236}">
                <a16:creationId xmlns:a16="http://schemas.microsoft.com/office/drawing/2014/main" id="{F36CA72A-4001-44F0-B031-FE3783028BFB}"/>
              </a:ext>
            </a:extLst>
          </p:cNvPr>
          <p:cNvSpPr txBox="1"/>
          <p:nvPr/>
        </p:nvSpPr>
        <p:spPr>
          <a:xfrm>
            <a:off x="537713" y="2641843"/>
            <a:ext cx="11305257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Bef>
                <a:spcPts val="600"/>
              </a:spcBef>
              <a:buFont typeface="+mj-lt"/>
              <a:buAutoNum type="arabicPeriod" startAt="2"/>
            </a:pPr>
            <a:r>
              <a:rPr lang="en-US" dirty="0">
                <a:effectLst>
                  <a:outerShdw blurRad="38100" dist="127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Evaluation of facilities that could be used for DONES-PIE</a:t>
            </a:r>
          </a:p>
          <a:p>
            <a:pPr marL="717550" lvl="1" indent="-269875">
              <a:buFont typeface="Arial" panose="020B0604020202020204" pitchFamily="34" charset="0"/>
              <a:buChar char="•"/>
            </a:pPr>
            <a:r>
              <a:rPr lang="en-US" sz="2000" dirty="0">
                <a:effectLst>
                  <a:outerShdw blurRad="38100" dist="127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 and prospective status (10‐15 y timeframe)</a:t>
            </a:r>
          </a:p>
          <a:p>
            <a:pPr marL="717550" lvl="1" indent="-269875">
              <a:buFont typeface="Arial" panose="020B0604020202020204" pitchFamily="34" charset="0"/>
              <a:buChar char="•"/>
            </a:pPr>
            <a:r>
              <a:rPr lang="en-US" sz="2000" dirty="0">
                <a:effectLst>
                  <a:outerShdw blurRad="38100" dist="127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Staff, competencies, installations available and planned (including risks)</a:t>
            </a:r>
          </a:p>
          <a:p>
            <a:pPr marL="717550" lvl="1" indent="-269875">
              <a:buFont typeface="Arial" panose="020B0604020202020204" pitchFamily="34" charset="0"/>
              <a:buChar char="•"/>
            </a:pPr>
            <a:r>
              <a:rPr lang="en-US" sz="2000" dirty="0">
                <a:effectLst>
                  <a:outerShdw blurRad="38100" dist="127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Nuclear installations, capability to handle capsules filled with </a:t>
            </a:r>
            <a:r>
              <a:rPr lang="en-US" sz="2000" b="1" dirty="0" smtClean="0">
                <a:effectLst>
                  <a:outerShdw blurRad="38100" dist="127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endParaRPr lang="en-US" sz="2000" b="1" dirty="0">
              <a:effectLst>
                <a:outerShdw blurRad="38100" dist="127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17550" lvl="1" indent="-269875">
              <a:buFont typeface="Arial" panose="020B0604020202020204" pitchFamily="34" charset="0"/>
              <a:buChar char="•"/>
            </a:pPr>
            <a:r>
              <a:rPr lang="en-US" sz="2000" dirty="0">
                <a:effectLst>
                  <a:outerShdw blurRad="38100" dist="127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Quality assurance and safety procedures</a:t>
            </a:r>
          </a:p>
        </p:txBody>
      </p:sp>
      <p:sp>
        <p:nvSpPr>
          <p:cNvPr id="4" name="Textfeld 5">
            <a:extLst>
              <a:ext uri="{FF2B5EF4-FFF2-40B4-BE49-F238E27FC236}">
                <a16:creationId xmlns:a16="http://schemas.microsoft.com/office/drawing/2014/main" id="{F36CA72A-4001-44F0-B031-FE3783028BFB}"/>
              </a:ext>
            </a:extLst>
          </p:cNvPr>
          <p:cNvSpPr txBox="1"/>
          <p:nvPr/>
        </p:nvSpPr>
        <p:spPr>
          <a:xfrm>
            <a:off x="537713" y="4309589"/>
            <a:ext cx="11305257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indent="-457200">
              <a:spcBef>
                <a:spcPts val="600"/>
              </a:spcBef>
              <a:buFont typeface="+mj-lt"/>
              <a:buAutoNum type="arabicPeriod" startAt="3"/>
            </a:pPr>
            <a:r>
              <a:rPr lang="en-US" dirty="0">
                <a:effectLst>
                  <a:outerShdw blurRad="38100" dist="127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Trade‐off study in order to evaluate the possibilities of</a:t>
            </a:r>
          </a:p>
          <a:p>
            <a:pPr marL="717550" lvl="1" indent="-269875">
              <a:buFont typeface="Arial" panose="020B0604020202020204" pitchFamily="34" charset="0"/>
              <a:buChar char="•"/>
            </a:pPr>
            <a:r>
              <a:rPr lang="en-US" sz="2000" dirty="0">
                <a:effectLst>
                  <a:outerShdw blurRad="38100" dist="127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On‐site materials characterization</a:t>
            </a:r>
          </a:p>
          <a:p>
            <a:pPr marL="717550" lvl="1" indent="-269875">
              <a:buFont typeface="Arial" panose="020B0604020202020204" pitchFamily="34" charset="0"/>
              <a:buChar char="•"/>
            </a:pPr>
            <a:r>
              <a:rPr lang="en-US" sz="2000" dirty="0">
                <a:effectLst>
                  <a:outerShdw blurRad="38100" dist="127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Off‐site materials characterization in existing labs</a:t>
            </a:r>
          </a:p>
          <a:p>
            <a:pPr marL="717550" lvl="1" indent="-269875">
              <a:buFont typeface="Arial" panose="020B0604020202020204" pitchFamily="34" charset="0"/>
              <a:buChar char="•"/>
            </a:pPr>
            <a:r>
              <a:rPr lang="en-US" sz="2000" dirty="0">
                <a:effectLst>
                  <a:outerShdw blurRad="38100" dist="127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Or even a combined approach, in which some properties are analyzed on‐site and others in a distributed network of labs</a:t>
            </a:r>
          </a:p>
        </p:txBody>
      </p:sp>
      <p:sp>
        <p:nvSpPr>
          <p:cNvPr id="5" name="Rectángulo 4"/>
          <p:cNvSpPr/>
          <p:nvPr/>
        </p:nvSpPr>
        <p:spPr>
          <a:xfrm>
            <a:off x="2954755" y="154770"/>
            <a:ext cx="628248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2400" b="1" kern="0" dirty="0">
                <a:solidFill>
                  <a:srgbClr val="0D3F75"/>
                </a:solidFill>
                <a:effectLst>
                  <a:outerShdw blurRad="38100" dist="127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Topics identified within DONES-</a:t>
            </a:r>
            <a:r>
              <a:rPr lang="en-US" sz="2400" b="1" kern="0" dirty="0" err="1">
                <a:solidFill>
                  <a:srgbClr val="0D3F75"/>
                </a:solidFill>
                <a:effectLst>
                  <a:outerShdw blurRad="38100" dist="127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PreP</a:t>
            </a:r>
            <a:r>
              <a:rPr lang="en-US" sz="2400" b="1" kern="0" dirty="0">
                <a:solidFill>
                  <a:srgbClr val="0D3F75"/>
                </a:solidFill>
                <a:effectLst>
                  <a:outerShdw blurRad="38100" dist="127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T9.2</a:t>
            </a:r>
            <a:endParaRPr lang="en-US" sz="2400" b="1" kern="0" dirty="0">
              <a:solidFill>
                <a:srgbClr val="C00000"/>
              </a:solidFill>
              <a:effectLst>
                <a:outerShdw blurRad="38100" dist="127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4451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143339" y="116632"/>
            <a:ext cx="10777197" cy="51448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eaLnBrk="0" hangingPunct="0">
              <a:defRPr/>
            </a:pPr>
            <a:r>
              <a:rPr lang="en-US" sz="2000" b="1" kern="0" dirty="0" smtClean="0">
                <a:solidFill>
                  <a:srgbClr val="0D3F75"/>
                </a:solidFill>
                <a:effectLst>
                  <a:outerShdw blurRad="38100" dist="127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Definition </a:t>
            </a:r>
            <a:r>
              <a:rPr lang="en-US" sz="2000" b="1" kern="0" dirty="0">
                <a:solidFill>
                  <a:srgbClr val="0D3F75"/>
                </a:solidFill>
                <a:effectLst>
                  <a:outerShdw blurRad="38100" dist="127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of requirements for the facilities to be used for DONES-PIE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436AB3F7-E469-4733-81B1-FB1E41C0026B}"/>
              </a:ext>
            </a:extLst>
          </p:cNvPr>
          <p:cNvSpPr txBox="1"/>
          <p:nvPr/>
        </p:nvSpPr>
        <p:spPr>
          <a:xfrm>
            <a:off x="407368" y="701911"/>
            <a:ext cx="11233248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effectLst>
                  <a:outerShdw blurRad="38100" dist="127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Transportation </a:t>
            </a:r>
            <a:r>
              <a:rPr lang="en-US" sz="2000" dirty="0" smtClean="0">
                <a:effectLst>
                  <a:outerShdw blurRad="38100" dist="127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Coordination:</a:t>
            </a:r>
            <a:endParaRPr lang="en-US" sz="2000" dirty="0">
              <a:effectLst>
                <a:outerShdw blurRad="38100" dist="127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 smtClean="0">
                <a:effectLst>
                  <a:outerShdw blurRad="38100" dist="127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Activities </a:t>
            </a:r>
            <a:r>
              <a:rPr lang="en-US" sz="2000" dirty="0">
                <a:effectLst>
                  <a:outerShdw blurRad="38100" dist="127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of  700 </a:t>
            </a:r>
            <a:r>
              <a:rPr lang="en-US" sz="2000" dirty="0" err="1">
                <a:effectLst>
                  <a:outerShdw blurRad="38100" dist="127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TBq</a:t>
            </a:r>
            <a:r>
              <a:rPr lang="en-US" sz="2000" dirty="0">
                <a:effectLst>
                  <a:outerShdw blurRad="38100" dist="127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(module),  80 </a:t>
            </a:r>
            <a:r>
              <a:rPr lang="en-US" sz="2000" dirty="0" err="1">
                <a:effectLst>
                  <a:outerShdw blurRad="38100" dist="127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TBq</a:t>
            </a:r>
            <a:r>
              <a:rPr lang="en-US" sz="2000" dirty="0">
                <a:effectLst>
                  <a:outerShdw blurRad="38100" dist="127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(rig), or 0.1 </a:t>
            </a:r>
            <a:r>
              <a:rPr lang="en-US" sz="2000" dirty="0" err="1">
                <a:effectLst>
                  <a:outerShdw blurRad="38100" dist="127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TBq</a:t>
            </a:r>
            <a:r>
              <a:rPr lang="en-US" sz="2000" dirty="0">
                <a:effectLst>
                  <a:outerShdw blurRad="38100" dist="127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(specimens) will </a:t>
            </a:r>
            <a:r>
              <a:rPr lang="en-US" sz="2000" dirty="0" smtClean="0">
                <a:effectLst>
                  <a:outerShdw blurRad="38100" dist="127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require </a:t>
            </a:r>
            <a:r>
              <a:rPr lang="en-US" sz="2000" dirty="0">
                <a:effectLst>
                  <a:outerShdw blurRad="38100" dist="127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Type B containers for transport. Typical dimensions for shielding up to 120.9 x 123 x 84.2 cm, weights up to </a:t>
            </a:r>
            <a:r>
              <a:rPr lang="en-US" sz="2000" u="sng" dirty="0">
                <a:effectLst>
                  <a:outerShdw blurRad="38100" dist="127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12.5 tons </a:t>
            </a:r>
            <a:r>
              <a:rPr lang="en-US" sz="2000" dirty="0">
                <a:effectLst>
                  <a:outerShdw blurRad="38100" dist="127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for shielding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9E7157C8-0ED5-4BE4-93D8-8B7E1BE599E7}"/>
              </a:ext>
            </a:extLst>
          </p:cNvPr>
          <p:cNvSpPr txBox="1"/>
          <p:nvPr/>
        </p:nvSpPr>
        <p:spPr>
          <a:xfrm>
            <a:off x="407368" y="2385218"/>
            <a:ext cx="8208912" cy="37087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effectLst>
                  <a:outerShdw blurRad="38100" dist="127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Best solution in </a:t>
            </a:r>
            <a:r>
              <a:rPr lang="en-US" sz="2000" dirty="0" smtClean="0">
                <a:effectLst>
                  <a:outerShdw blurRad="38100" dist="127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our opinion: </a:t>
            </a:r>
          </a:p>
          <a:p>
            <a:pPr marL="800100" lvl="1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effectLst>
                  <a:outerShdw blurRad="38100" dist="127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smtClean="0">
                <a:effectLst>
                  <a:outerShdw blurRad="38100" dist="127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Hot </a:t>
            </a:r>
            <a:r>
              <a:rPr lang="en-US" sz="2000" dirty="0">
                <a:effectLst>
                  <a:outerShdw blurRad="38100" dist="127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Cell </a:t>
            </a:r>
            <a:r>
              <a:rPr lang="en-US" sz="2000" dirty="0" smtClean="0">
                <a:effectLst>
                  <a:outerShdw blurRad="38100" dist="127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at </a:t>
            </a:r>
            <a:r>
              <a:rPr lang="en-US" sz="2000" dirty="0">
                <a:effectLst>
                  <a:outerShdw blurRad="38100" dist="127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DONES site to dismantle irradiation </a:t>
            </a:r>
            <a:r>
              <a:rPr lang="en-US" sz="2000" dirty="0" smtClean="0">
                <a:effectLst>
                  <a:outerShdw blurRad="38100" dist="127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modules </a:t>
            </a:r>
          </a:p>
          <a:p>
            <a:pPr marL="800100" lvl="1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effectLst>
                  <a:outerShdw blurRad="38100" dist="127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smtClean="0">
                <a:effectLst>
                  <a:outerShdw blurRad="38100" dist="127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smtClean="0">
                <a:effectLst>
                  <a:outerShdw blurRad="38100" dist="127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Distribute samples to different labs.</a:t>
            </a:r>
            <a:endParaRPr lang="en-US" sz="2000" dirty="0" smtClean="0">
              <a:effectLst>
                <a:outerShdw blurRad="38100" dist="127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</a:pPr>
            <a:r>
              <a:rPr lang="en-US" sz="2000" dirty="0">
                <a:effectLst>
                  <a:outerShdw blurRad="38100" dist="127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2000" dirty="0" smtClean="0">
                <a:effectLst>
                  <a:outerShdw blurRad="38100" dist="127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 </a:t>
            </a:r>
            <a:r>
              <a:rPr lang="en-US" sz="2000" dirty="0" smtClean="0">
                <a:effectLst>
                  <a:outerShdw blurRad="38100" dist="127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Will </a:t>
            </a:r>
            <a:r>
              <a:rPr lang="en-US" sz="2000" dirty="0">
                <a:effectLst>
                  <a:outerShdw blurRad="38100" dist="127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relax requirements on transport and reduce the amount of activity and volume </a:t>
            </a:r>
            <a:r>
              <a:rPr lang="en-US" sz="2000" dirty="0" smtClean="0">
                <a:effectLst>
                  <a:outerShdw blurRad="38100" dist="127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transported.</a:t>
            </a:r>
          </a:p>
          <a:p>
            <a:pPr>
              <a:spcBef>
                <a:spcPts val="600"/>
              </a:spcBef>
            </a:pPr>
            <a:endParaRPr lang="en-US" sz="2000" dirty="0" smtClean="0">
              <a:effectLst>
                <a:outerShdw blurRad="38100" dist="127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 smtClean="0">
                <a:effectLst>
                  <a:outerShdw blurRad="38100" dist="127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Possible </a:t>
            </a:r>
            <a:r>
              <a:rPr lang="en-US" sz="2000" dirty="0">
                <a:effectLst>
                  <a:outerShdw blurRad="38100" dist="127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effects </a:t>
            </a:r>
            <a:r>
              <a:rPr lang="en-US" sz="2000" dirty="0" smtClean="0">
                <a:effectLst>
                  <a:outerShdw blurRad="38100" dist="127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of Sodium </a:t>
            </a:r>
            <a:r>
              <a:rPr lang="en-US" sz="2000" dirty="0">
                <a:effectLst>
                  <a:outerShdw blurRad="38100" dist="127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&amp; </a:t>
            </a:r>
            <a:r>
              <a:rPr lang="en-US" sz="2000" dirty="0" smtClean="0">
                <a:effectLst>
                  <a:outerShdw blurRad="38100" dist="127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cleaning procedures: some more work is needed</a:t>
            </a:r>
            <a:endParaRPr lang="en-US" sz="2000" dirty="0">
              <a:effectLst>
                <a:outerShdw blurRad="38100" dist="127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effectLst>
                  <a:outerShdw blurRad="38100" dist="127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 list of primary </a:t>
            </a:r>
            <a:r>
              <a:rPr lang="en-US" sz="2000" dirty="0" smtClean="0">
                <a:effectLst>
                  <a:outerShdw blurRad="38100" dist="127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&amp; secondary tests </a:t>
            </a:r>
            <a:r>
              <a:rPr lang="en-US" sz="2000" dirty="0">
                <a:effectLst>
                  <a:outerShdw blurRad="38100" dist="127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needs to be </a:t>
            </a:r>
            <a:r>
              <a:rPr lang="en-US" sz="2000" dirty="0" smtClean="0">
                <a:effectLst>
                  <a:outerShdw blurRad="38100" dist="127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specified</a:t>
            </a:r>
          </a:p>
          <a:p>
            <a:pPr>
              <a:spcBef>
                <a:spcPts val="600"/>
              </a:spcBef>
            </a:pPr>
            <a:r>
              <a:rPr lang="en-US" sz="2000" dirty="0">
                <a:effectLst>
                  <a:outerShdw blurRad="38100" dist="127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000" dirty="0" smtClean="0">
                <a:effectLst>
                  <a:outerShdw blurRad="38100" dist="127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		 </a:t>
            </a:r>
            <a:r>
              <a:rPr lang="en-US" sz="2000" dirty="0" smtClean="0">
                <a:effectLst>
                  <a:outerShdw blurRad="38100" dist="127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 </a:t>
            </a:r>
            <a:r>
              <a:rPr lang="en-US" sz="2000" dirty="0" smtClean="0">
                <a:effectLst>
                  <a:outerShdw blurRad="38100" dist="127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DONES user Group</a:t>
            </a:r>
            <a:endParaRPr lang="en-US" sz="2000" dirty="0">
              <a:effectLst>
                <a:outerShdw blurRad="38100" dist="127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504C1520-6190-414E-88DD-48E43ED26FA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6320" y="3429000"/>
            <a:ext cx="2850171" cy="26016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70307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918156" y="1308721"/>
            <a:ext cx="10355688" cy="39652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28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Being the site of the neutron source for the study of fusion materials, it is </a:t>
            </a:r>
            <a:r>
              <a:rPr lang="en-GB" sz="2800" dirty="0" smtClean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essential, for </a:t>
            </a:r>
            <a:r>
              <a:rPr lang="en-GB" sz="28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Spanish </a:t>
            </a:r>
            <a:r>
              <a:rPr lang="en-GB" sz="2800" dirty="0" smtClean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science, </a:t>
            </a:r>
            <a:r>
              <a:rPr lang="en-GB" sz="28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 have the capacity </a:t>
            </a:r>
            <a:r>
              <a:rPr lang="en-GB" sz="2800" dirty="0" smtClean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 </a:t>
            </a:r>
            <a:r>
              <a:rPr lang="en-GB" sz="28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benefit directly from the study of irradiated material. </a:t>
            </a:r>
            <a:endParaRPr lang="es-ES" sz="28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28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</a:t>
            </a:r>
            <a:r>
              <a:rPr lang="en-GB" sz="2800" dirty="0" smtClean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site </a:t>
            </a:r>
            <a:r>
              <a:rPr lang="en-GB" sz="28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at Ciemat has already been determined </a:t>
            </a:r>
            <a:r>
              <a:rPr lang="en-GB" sz="2800" dirty="0" smtClean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and contracts for a  </a:t>
            </a:r>
            <a:r>
              <a:rPr lang="en-GB" sz="28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detailed study of the condition of the building </a:t>
            </a:r>
            <a:r>
              <a:rPr lang="en-GB" sz="2800" dirty="0" smtClean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are </a:t>
            </a:r>
            <a:r>
              <a:rPr lang="en-GB" sz="28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underway. </a:t>
            </a:r>
            <a:endParaRPr lang="es-ES" sz="28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28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Progress is also being made on the design of the required hot cells incorporating all the technological advances for the efficient and safe processing of activated samples.</a:t>
            </a:r>
            <a:endParaRPr lang="es-ES" sz="28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145872" y="116632"/>
            <a:ext cx="10777197" cy="51448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eaLnBrk="0" hangingPunct="0">
              <a:defRPr/>
            </a:pPr>
            <a:r>
              <a:rPr lang="en-US" sz="2400" b="1" kern="0" dirty="0">
                <a:solidFill>
                  <a:srgbClr val="0D3F75"/>
                </a:solidFill>
                <a:effectLst>
                  <a:outerShdw blurRad="38100" dist="127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CIEMAT </a:t>
            </a:r>
            <a:r>
              <a:rPr lang="en-US" sz="2400" b="1" kern="0" dirty="0" smtClean="0">
                <a:solidFill>
                  <a:srgbClr val="0D3F75"/>
                </a:solidFill>
                <a:effectLst>
                  <a:outerShdw blurRad="38100" dist="127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proposal</a:t>
            </a:r>
            <a:endParaRPr lang="en-US" sz="2400" b="1" kern="0" dirty="0">
              <a:solidFill>
                <a:srgbClr val="0D3F75"/>
              </a:solidFill>
              <a:effectLst>
                <a:outerShdw blurRad="38100" dist="127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151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1 Título"/>
          <p:cNvSpPr txBox="1">
            <a:spLocks/>
          </p:cNvSpPr>
          <p:nvPr/>
        </p:nvSpPr>
        <p:spPr>
          <a:xfrm>
            <a:off x="1223640" y="96838"/>
            <a:ext cx="8219256" cy="70609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009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 b="1" kern="0" dirty="0">
                <a:solidFill>
                  <a:srgbClr val="0D3F75"/>
                </a:solidFill>
                <a:effectLst>
                  <a:outerShdw blurRad="38100" dist="127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Hot cells [irradiated materials]</a:t>
            </a:r>
          </a:p>
        </p:txBody>
      </p:sp>
      <p:sp>
        <p:nvSpPr>
          <p:cNvPr id="9" name="17 CuadroTexto"/>
          <p:cNvSpPr txBox="1"/>
          <p:nvPr/>
        </p:nvSpPr>
        <p:spPr>
          <a:xfrm>
            <a:off x="4617691" y="3881433"/>
            <a:ext cx="3391572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endParaRPr lang="es-ES" sz="2000" dirty="0"/>
          </a:p>
          <a:p>
            <a:pPr marL="285750" indent="-285750">
              <a:buFont typeface="Arial" charset="0"/>
              <a:buChar char="•"/>
            </a:pPr>
            <a:endParaRPr lang="es-ES" sz="2000" dirty="0"/>
          </a:p>
        </p:txBody>
      </p:sp>
      <p:sp>
        <p:nvSpPr>
          <p:cNvPr id="10" name="18 CuadroTexto"/>
          <p:cNvSpPr txBox="1"/>
          <p:nvPr/>
        </p:nvSpPr>
        <p:spPr>
          <a:xfrm>
            <a:off x="427783" y="5228525"/>
            <a:ext cx="3528392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000" dirty="0" err="1"/>
              <a:t>Materials</a:t>
            </a:r>
            <a:r>
              <a:rPr lang="es-ES" sz="2000" dirty="0"/>
              <a:t> /</a:t>
            </a:r>
          </a:p>
          <a:p>
            <a:pPr algn="ctr"/>
            <a:r>
              <a:rPr lang="es-ES" sz="2000" dirty="0" err="1"/>
              <a:t>Systems</a:t>
            </a:r>
            <a:endParaRPr lang="es-ES" sz="2000" dirty="0"/>
          </a:p>
        </p:txBody>
      </p:sp>
      <p:sp>
        <p:nvSpPr>
          <p:cNvPr id="11" name="19 CuadroTexto"/>
          <p:cNvSpPr txBox="1"/>
          <p:nvPr/>
        </p:nvSpPr>
        <p:spPr>
          <a:xfrm>
            <a:off x="4693774" y="5220568"/>
            <a:ext cx="2954709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180975" indent="-95250" algn="ctr"/>
            <a:r>
              <a:rPr lang="es-ES" sz="2000" dirty="0" err="1"/>
              <a:t>Structural</a:t>
            </a:r>
            <a:r>
              <a:rPr lang="es-ES" sz="2000" dirty="0"/>
              <a:t>, PFM &amp; </a:t>
            </a:r>
            <a:r>
              <a:rPr lang="es-ES" sz="2000" dirty="0" err="1"/>
              <a:t>Breeder</a:t>
            </a:r>
            <a:r>
              <a:rPr lang="es-ES" sz="2000" dirty="0"/>
              <a:t> </a:t>
            </a:r>
            <a:r>
              <a:rPr lang="es-ES" sz="2000" dirty="0" err="1"/>
              <a:t>materials</a:t>
            </a:r>
            <a:endParaRPr lang="en-GB" sz="2000" dirty="0"/>
          </a:p>
        </p:txBody>
      </p:sp>
      <p:sp>
        <p:nvSpPr>
          <p:cNvPr id="12" name="20 CuadroTexto"/>
          <p:cNvSpPr txBox="1"/>
          <p:nvPr/>
        </p:nvSpPr>
        <p:spPr>
          <a:xfrm>
            <a:off x="8386083" y="5203127"/>
            <a:ext cx="2136556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000" dirty="0" err="1"/>
              <a:t>Diagnostics</a:t>
            </a:r>
            <a:r>
              <a:rPr lang="es-ES" sz="2000" dirty="0"/>
              <a:t> /</a:t>
            </a:r>
          </a:p>
          <a:p>
            <a:pPr algn="ctr"/>
            <a:r>
              <a:rPr lang="es-ES" sz="2000" dirty="0"/>
              <a:t> H&amp;CD, </a:t>
            </a:r>
            <a:r>
              <a:rPr lang="es-ES" sz="2000" dirty="0" smtClean="0"/>
              <a:t>Safety</a:t>
            </a:r>
            <a:endParaRPr lang="es-ES" sz="2000" dirty="0"/>
          </a:p>
        </p:txBody>
      </p:sp>
      <p:sp>
        <p:nvSpPr>
          <p:cNvPr id="14" name="21 Flecha arriba y abajo"/>
          <p:cNvSpPr/>
          <p:nvPr/>
        </p:nvSpPr>
        <p:spPr>
          <a:xfrm>
            <a:off x="6097453" y="4614721"/>
            <a:ext cx="432048" cy="588406"/>
          </a:xfrm>
          <a:prstGeom prst="upDownArrow">
            <a:avLst>
              <a:gd name="adj1" fmla="val 50000"/>
              <a:gd name="adj2" fmla="val 3277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22 Flecha arriba y abajo"/>
          <p:cNvSpPr/>
          <p:nvPr/>
        </p:nvSpPr>
        <p:spPr>
          <a:xfrm>
            <a:off x="9257753" y="4000500"/>
            <a:ext cx="432048" cy="1124440"/>
          </a:xfrm>
          <a:prstGeom prst="upDownArrow">
            <a:avLst>
              <a:gd name="adj1" fmla="val 50000"/>
              <a:gd name="adj2" fmla="val 3277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13 CuadroTexto"/>
          <p:cNvSpPr txBox="1"/>
          <p:nvPr/>
        </p:nvSpPr>
        <p:spPr>
          <a:xfrm>
            <a:off x="2617263" y="1238371"/>
            <a:ext cx="1797000" cy="255454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000" dirty="0" err="1">
                <a:solidFill>
                  <a:srgbClr val="0000FF"/>
                </a:solidFill>
              </a:rPr>
              <a:t>Cell</a:t>
            </a:r>
            <a:r>
              <a:rPr lang="es-ES" sz="2000" dirty="0">
                <a:solidFill>
                  <a:srgbClr val="0000FF"/>
                </a:solidFill>
              </a:rPr>
              <a:t> Nº2: </a:t>
            </a:r>
          </a:p>
          <a:p>
            <a:endParaRPr lang="es-ES" sz="2000" dirty="0">
              <a:solidFill>
                <a:srgbClr val="0000FF"/>
              </a:solidFill>
            </a:endParaRPr>
          </a:p>
          <a:p>
            <a:endParaRPr lang="es-ES" sz="2000" dirty="0">
              <a:solidFill>
                <a:srgbClr val="0000FF"/>
              </a:solidFill>
            </a:endParaRPr>
          </a:p>
          <a:p>
            <a:pPr algn="ctr"/>
            <a:r>
              <a:rPr lang="es-ES" sz="2000" b="1" dirty="0" err="1">
                <a:solidFill>
                  <a:srgbClr val="0000FF"/>
                </a:solidFill>
              </a:rPr>
              <a:t>Probe</a:t>
            </a:r>
            <a:r>
              <a:rPr lang="es-ES" sz="2000" b="1" dirty="0">
                <a:solidFill>
                  <a:srgbClr val="0000FF"/>
                </a:solidFill>
              </a:rPr>
              <a:t> </a:t>
            </a:r>
            <a:r>
              <a:rPr lang="es-ES" sz="2000" b="1" dirty="0" err="1">
                <a:solidFill>
                  <a:srgbClr val="0000FF"/>
                </a:solidFill>
              </a:rPr>
              <a:t>cleaning</a:t>
            </a:r>
            <a:r>
              <a:rPr lang="es-ES" sz="2000" b="1" dirty="0">
                <a:solidFill>
                  <a:srgbClr val="0000FF"/>
                </a:solidFill>
              </a:rPr>
              <a:t> &amp; </a:t>
            </a:r>
            <a:r>
              <a:rPr lang="es-ES" sz="2000" b="1" dirty="0" err="1">
                <a:solidFill>
                  <a:srgbClr val="0000FF"/>
                </a:solidFill>
              </a:rPr>
              <a:t>preparation</a:t>
            </a:r>
            <a:endParaRPr lang="es-ES" sz="2000" b="1" dirty="0">
              <a:solidFill>
                <a:srgbClr val="0000FF"/>
              </a:solidFill>
            </a:endParaRPr>
          </a:p>
          <a:p>
            <a:pPr algn="ctr"/>
            <a:endParaRPr lang="es-ES" sz="2000" dirty="0">
              <a:solidFill>
                <a:srgbClr val="0000FF"/>
              </a:solidFill>
            </a:endParaRPr>
          </a:p>
          <a:p>
            <a:r>
              <a:rPr lang="es-ES" sz="2000" dirty="0" err="1" smtClean="0">
                <a:solidFill>
                  <a:srgbClr val="FFFF00"/>
                </a:solidFill>
              </a:rPr>
              <a:t>Na</a:t>
            </a:r>
            <a:r>
              <a:rPr lang="es-ES" sz="2000" dirty="0" smtClean="0">
                <a:solidFill>
                  <a:srgbClr val="FFFF00"/>
                </a:solidFill>
              </a:rPr>
              <a:t> </a:t>
            </a:r>
            <a:r>
              <a:rPr lang="es-ES" sz="2000" dirty="0" err="1">
                <a:solidFill>
                  <a:srgbClr val="FFFF00"/>
                </a:solidFill>
              </a:rPr>
              <a:t>problem</a:t>
            </a:r>
            <a:endParaRPr lang="es-ES" sz="2000" dirty="0">
              <a:solidFill>
                <a:srgbClr val="FFFF00"/>
              </a:solidFill>
            </a:endParaRPr>
          </a:p>
          <a:p>
            <a:endParaRPr lang="es-ES" sz="2000" dirty="0"/>
          </a:p>
        </p:txBody>
      </p:sp>
      <p:sp>
        <p:nvSpPr>
          <p:cNvPr id="17" name="14 CuadroTexto"/>
          <p:cNvSpPr txBox="1"/>
          <p:nvPr/>
        </p:nvSpPr>
        <p:spPr>
          <a:xfrm>
            <a:off x="4602162" y="1237957"/>
            <a:ext cx="1517284" cy="255492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000" dirty="0" err="1">
                <a:solidFill>
                  <a:srgbClr val="0000FF"/>
                </a:solidFill>
              </a:rPr>
              <a:t>Cell</a:t>
            </a:r>
            <a:r>
              <a:rPr lang="es-ES" sz="2000" dirty="0">
                <a:solidFill>
                  <a:srgbClr val="0000FF"/>
                </a:solidFill>
              </a:rPr>
              <a:t> Nº3:</a:t>
            </a:r>
          </a:p>
          <a:p>
            <a:endParaRPr lang="es-ES" sz="2000" dirty="0">
              <a:solidFill>
                <a:srgbClr val="0000FF"/>
              </a:solidFill>
            </a:endParaRPr>
          </a:p>
          <a:p>
            <a:pPr algn="ctr"/>
            <a:r>
              <a:rPr lang="es-ES" sz="2000" dirty="0">
                <a:solidFill>
                  <a:srgbClr val="0000FF"/>
                </a:solidFill>
              </a:rPr>
              <a:t> </a:t>
            </a:r>
            <a:r>
              <a:rPr lang="es-ES" sz="2000" b="1" dirty="0">
                <a:solidFill>
                  <a:srgbClr val="0000FF"/>
                </a:solidFill>
              </a:rPr>
              <a:t>Micro-</a:t>
            </a:r>
            <a:r>
              <a:rPr lang="es-ES" sz="2000" b="1" dirty="0" err="1">
                <a:solidFill>
                  <a:srgbClr val="0000FF"/>
                </a:solidFill>
              </a:rPr>
              <a:t>structural</a:t>
            </a:r>
            <a:r>
              <a:rPr lang="es-ES" sz="2000" b="1" dirty="0">
                <a:solidFill>
                  <a:srgbClr val="0000FF"/>
                </a:solidFill>
              </a:rPr>
              <a:t> </a:t>
            </a:r>
            <a:r>
              <a:rPr lang="es-ES" sz="2000" b="1" dirty="0" err="1">
                <a:solidFill>
                  <a:srgbClr val="0000FF"/>
                </a:solidFill>
              </a:rPr>
              <a:t>analysis</a:t>
            </a:r>
            <a:r>
              <a:rPr lang="es-ES" sz="2000" b="1" dirty="0">
                <a:solidFill>
                  <a:srgbClr val="0000FF"/>
                </a:solidFill>
              </a:rPr>
              <a:t> </a:t>
            </a:r>
            <a:endParaRPr lang="es-ES" sz="2000" dirty="0">
              <a:solidFill>
                <a:srgbClr val="0000FF"/>
              </a:solidFill>
            </a:endParaRPr>
          </a:p>
          <a:p>
            <a:pPr algn="ctr"/>
            <a:r>
              <a:rPr lang="es-ES" sz="2000" dirty="0">
                <a:solidFill>
                  <a:srgbClr val="0000FF"/>
                </a:solidFill>
              </a:rPr>
              <a:t>(TEM, FIB /SEM, PAS)</a:t>
            </a:r>
          </a:p>
          <a:p>
            <a:pPr algn="ctr"/>
            <a:endParaRPr lang="es-ES" sz="2000" dirty="0"/>
          </a:p>
        </p:txBody>
      </p:sp>
      <p:sp>
        <p:nvSpPr>
          <p:cNvPr id="18" name="15 CuadroTexto"/>
          <p:cNvSpPr txBox="1"/>
          <p:nvPr/>
        </p:nvSpPr>
        <p:spPr>
          <a:xfrm>
            <a:off x="6356733" y="1251992"/>
            <a:ext cx="1875113" cy="2554545"/>
          </a:xfrm>
          <a:prstGeom prst="rect">
            <a:avLst/>
          </a:prstGeom>
          <a:solidFill>
            <a:srgbClr val="B9CDE5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000" dirty="0" err="1" smtClean="0">
                <a:solidFill>
                  <a:srgbClr val="0000FF"/>
                </a:solidFill>
              </a:rPr>
              <a:t>Cells</a:t>
            </a:r>
            <a:r>
              <a:rPr lang="es-ES" sz="2000" dirty="0" smtClean="0">
                <a:solidFill>
                  <a:srgbClr val="0000FF"/>
                </a:solidFill>
              </a:rPr>
              <a:t> Nº 4 -5:</a:t>
            </a:r>
            <a:endParaRPr lang="es-ES" sz="2000" dirty="0">
              <a:solidFill>
                <a:srgbClr val="0000FF"/>
              </a:solidFill>
            </a:endParaRPr>
          </a:p>
          <a:p>
            <a:endParaRPr lang="es-ES" sz="2000" dirty="0">
              <a:solidFill>
                <a:srgbClr val="0000FF"/>
              </a:solidFill>
            </a:endParaRPr>
          </a:p>
          <a:p>
            <a:pPr algn="ctr"/>
            <a:r>
              <a:rPr lang="es-ES" sz="2000" b="1" dirty="0" err="1">
                <a:solidFill>
                  <a:srgbClr val="0000FF"/>
                </a:solidFill>
              </a:rPr>
              <a:t>Mechanical</a:t>
            </a:r>
            <a:endParaRPr lang="es-ES" sz="2000" b="1" dirty="0">
              <a:solidFill>
                <a:srgbClr val="0000FF"/>
              </a:solidFill>
            </a:endParaRPr>
          </a:p>
          <a:p>
            <a:pPr algn="ctr"/>
            <a:r>
              <a:rPr lang="es-ES" sz="2000" b="1" dirty="0">
                <a:solidFill>
                  <a:srgbClr val="0000FF"/>
                </a:solidFill>
              </a:rPr>
              <a:t>+ </a:t>
            </a:r>
            <a:r>
              <a:rPr lang="es-ES" sz="2000" b="1" dirty="0" err="1">
                <a:solidFill>
                  <a:srgbClr val="0000FF"/>
                </a:solidFill>
              </a:rPr>
              <a:t>Thermal</a:t>
            </a:r>
            <a:r>
              <a:rPr lang="es-ES" sz="2000" b="1" dirty="0">
                <a:solidFill>
                  <a:srgbClr val="0000FF"/>
                </a:solidFill>
              </a:rPr>
              <a:t> </a:t>
            </a:r>
            <a:r>
              <a:rPr lang="es-ES" sz="2000" b="1" dirty="0" err="1">
                <a:solidFill>
                  <a:srgbClr val="0000FF"/>
                </a:solidFill>
              </a:rPr>
              <a:t>properties</a:t>
            </a:r>
            <a:r>
              <a:rPr lang="es-ES" sz="2000" b="1" dirty="0">
                <a:solidFill>
                  <a:srgbClr val="0000FF"/>
                </a:solidFill>
              </a:rPr>
              <a:t>+ </a:t>
            </a:r>
            <a:r>
              <a:rPr lang="es-ES" sz="2000" b="1" dirty="0" err="1">
                <a:solidFill>
                  <a:srgbClr val="0000FF"/>
                </a:solidFill>
              </a:rPr>
              <a:t>Permeation</a:t>
            </a:r>
            <a:r>
              <a:rPr lang="es-ES" sz="2000" b="1" dirty="0">
                <a:solidFill>
                  <a:srgbClr val="0000FF"/>
                </a:solidFill>
              </a:rPr>
              <a:t> + </a:t>
            </a:r>
            <a:r>
              <a:rPr lang="es-ES" sz="2000" b="1" dirty="0" err="1">
                <a:solidFill>
                  <a:srgbClr val="0000FF"/>
                </a:solidFill>
              </a:rPr>
              <a:t>corrosion</a:t>
            </a:r>
            <a:endParaRPr lang="es-ES" sz="2000" dirty="0"/>
          </a:p>
          <a:p>
            <a:endParaRPr lang="es-ES" sz="2000" dirty="0"/>
          </a:p>
        </p:txBody>
      </p:sp>
      <p:sp>
        <p:nvSpPr>
          <p:cNvPr id="19" name="16 CuadroTexto"/>
          <p:cNvSpPr txBox="1"/>
          <p:nvPr/>
        </p:nvSpPr>
        <p:spPr>
          <a:xfrm>
            <a:off x="8474249" y="1238370"/>
            <a:ext cx="2245771" cy="2554545"/>
          </a:xfrm>
          <a:prstGeom prst="rect">
            <a:avLst/>
          </a:prstGeom>
          <a:solidFill>
            <a:srgbClr val="B9CDE5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000" dirty="0" err="1">
                <a:solidFill>
                  <a:srgbClr val="0000FF"/>
                </a:solidFill>
              </a:rPr>
              <a:t>Cell</a:t>
            </a:r>
            <a:r>
              <a:rPr lang="es-ES" sz="2000" dirty="0">
                <a:solidFill>
                  <a:srgbClr val="0000FF"/>
                </a:solidFill>
              </a:rPr>
              <a:t> </a:t>
            </a:r>
            <a:r>
              <a:rPr lang="es-ES" sz="2000" dirty="0" smtClean="0">
                <a:solidFill>
                  <a:srgbClr val="0000FF"/>
                </a:solidFill>
              </a:rPr>
              <a:t>Nº 6: </a:t>
            </a:r>
            <a:endParaRPr lang="es-ES" sz="2000" dirty="0">
              <a:solidFill>
                <a:srgbClr val="0000FF"/>
              </a:solidFill>
            </a:endParaRPr>
          </a:p>
          <a:p>
            <a:endParaRPr lang="es-ES" sz="2000" dirty="0">
              <a:solidFill>
                <a:srgbClr val="0000FF"/>
              </a:solidFill>
            </a:endParaRPr>
          </a:p>
          <a:p>
            <a:pPr algn="ctr"/>
            <a:r>
              <a:rPr lang="es-ES" sz="2000" b="1" dirty="0" err="1">
                <a:solidFill>
                  <a:srgbClr val="0000FF"/>
                </a:solidFill>
              </a:rPr>
              <a:t>Optical</a:t>
            </a:r>
            <a:r>
              <a:rPr lang="es-ES" sz="2000" b="1" dirty="0">
                <a:solidFill>
                  <a:srgbClr val="0000FF"/>
                </a:solidFill>
              </a:rPr>
              <a:t> &amp; </a:t>
            </a:r>
            <a:r>
              <a:rPr lang="es-ES" sz="2000" b="1" dirty="0" err="1">
                <a:solidFill>
                  <a:srgbClr val="0000FF"/>
                </a:solidFill>
              </a:rPr>
              <a:t>Dielectric</a:t>
            </a:r>
            <a:r>
              <a:rPr lang="es-ES" sz="2000" b="1" dirty="0">
                <a:solidFill>
                  <a:srgbClr val="0000FF"/>
                </a:solidFill>
              </a:rPr>
              <a:t> </a:t>
            </a:r>
            <a:r>
              <a:rPr lang="es-ES" sz="2000" b="1" dirty="0" err="1">
                <a:solidFill>
                  <a:srgbClr val="0000FF"/>
                </a:solidFill>
              </a:rPr>
              <a:t>properties</a:t>
            </a:r>
            <a:endParaRPr lang="es-ES" sz="2000" b="1" dirty="0">
              <a:solidFill>
                <a:srgbClr val="0000FF"/>
              </a:solidFill>
            </a:endParaRPr>
          </a:p>
          <a:p>
            <a:pPr algn="ctr"/>
            <a:endParaRPr lang="es-ES" sz="2000" dirty="0">
              <a:solidFill>
                <a:srgbClr val="0000FF"/>
              </a:solidFill>
            </a:endParaRPr>
          </a:p>
          <a:p>
            <a:r>
              <a:rPr lang="es-ES" sz="2000" dirty="0" err="1">
                <a:solidFill>
                  <a:srgbClr val="0000FF"/>
                </a:solidFill>
              </a:rPr>
              <a:t>Specific</a:t>
            </a:r>
            <a:r>
              <a:rPr lang="es-ES" sz="2000" dirty="0">
                <a:solidFill>
                  <a:srgbClr val="0000FF"/>
                </a:solidFill>
              </a:rPr>
              <a:t> </a:t>
            </a:r>
            <a:r>
              <a:rPr lang="es-ES" sz="2000" dirty="0" err="1">
                <a:solidFill>
                  <a:srgbClr val="0000FF"/>
                </a:solidFill>
              </a:rPr>
              <a:t>for</a:t>
            </a:r>
            <a:r>
              <a:rPr lang="es-ES" sz="2000" dirty="0">
                <a:solidFill>
                  <a:srgbClr val="0000FF"/>
                </a:solidFill>
              </a:rPr>
              <a:t> </a:t>
            </a:r>
            <a:r>
              <a:rPr lang="es-ES" sz="2000" dirty="0" err="1">
                <a:solidFill>
                  <a:srgbClr val="0000FF"/>
                </a:solidFill>
              </a:rPr>
              <a:t>insulators</a:t>
            </a:r>
            <a:r>
              <a:rPr lang="es-ES" sz="2000" dirty="0">
                <a:solidFill>
                  <a:srgbClr val="0000FF"/>
                </a:solidFill>
              </a:rPr>
              <a:t>. </a:t>
            </a:r>
            <a:r>
              <a:rPr lang="es-ES" sz="2000" dirty="0" err="1">
                <a:solidFill>
                  <a:srgbClr val="0000FF"/>
                </a:solidFill>
              </a:rPr>
              <a:t>Very</a:t>
            </a:r>
            <a:r>
              <a:rPr lang="es-ES" sz="2000" dirty="0">
                <a:solidFill>
                  <a:srgbClr val="0000FF"/>
                </a:solidFill>
              </a:rPr>
              <a:t> </a:t>
            </a:r>
            <a:r>
              <a:rPr lang="es-ES" sz="2000" dirty="0" err="1">
                <a:solidFill>
                  <a:srgbClr val="0000FF"/>
                </a:solidFill>
              </a:rPr>
              <a:t>rare</a:t>
            </a:r>
            <a:r>
              <a:rPr lang="es-ES" sz="2000" dirty="0">
                <a:solidFill>
                  <a:srgbClr val="0000FF"/>
                </a:solidFill>
              </a:rPr>
              <a:t> in </a:t>
            </a:r>
            <a:r>
              <a:rPr lang="es-ES" sz="2000" dirty="0" err="1">
                <a:solidFill>
                  <a:srgbClr val="0000FF"/>
                </a:solidFill>
              </a:rPr>
              <a:t>hot</a:t>
            </a:r>
            <a:r>
              <a:rPr lang="es-ES" sz="2000" dirty="0">
                <a:solidFill>
                  <a:srgbClr val="0000FF"/>
                </a:solidFill>
              </a:rPr>
              <a:t> </a:t>
            </a:r>
            <a:r>
              <a:rPr lang="es-ES" sz="2000" dirty="0" err="1">
                <a:solidFill>
                  <a:srgbClr val="0000FF"/>
                </a:solidFill>
              </a:rPr>
              <a:t>cells</a:t>
            </a:r>
            <a:endParaRPr lang="en-GB" sz="2000" dirty="0">
              <a:solidFill>
                <a:srgbClr val="0000FF"/>
              </a:solidFill>
            </a:endParaRPr>
          </a:p>
        </p:txBody>
      </p:sp>
      <p:sp>
        <p:nvSpPr>
          <p:cNvPr id="20" name="4 Flecha abajo"/>
          <p:cNvSpPr/>
          <p:nvPr/>
        </p:nvSpPr>
        <p:spPr>
          <a:xfrm rot="16200000">
            <a:off x="1985251" y="2202679"/>
            <a:ext cx="859498" cy="44604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000" dirty="0"/>
          </a:p>
        </p:txBody>
      </p:sp>
      <p:sp>
        <p:nvSpPr>
          <p:cNvPr id="21" name="6 CuadroTexto"/>
          <p:cNvSpPr txBox="1"/>
          <p:nvPr/>
        </p:nvSpPr>
        <p:spPr>
          <a:xfrm>
            <a:off x="638777" y="1238371"/>
            <a:ext cx="1469681" cy="255454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000" dirty="0" err="1">
                <a:solidFill>
                  <a:srgbClr val="0000FF"/>
                </a:solidFill>
              </a:rPr>
              <a:t>Cell</a:t>
            </a:r>
            <a:r>
              <a:rPr lang="es-ES" sz="2000" dirty="0">
                <a:solidFill>
                  <a:srgbClr val="0000FF"/>
                </a:solidFill>
              </a:rPr>
              <a:t> Nº1: </a:t>
            </a:r>
          </a:p>
          <a:p>
            <a:endParaRPr lang="es-ES" sz="2000" dirty="0">
              <a:solidFill>
                <a:srgbClr val="0000FF"/>
              </a:solidFill>
            </a:endParaRPr>
          </a:p>
          <a:p>
            <a:endParaRPr lang="es-ES" sz="2000" dirty="0">
              <a:solidFill>
                <a:srgbClr val="0000FF"/>
              </a:solidFill>
            </a:endParaRPr>
          </a:p>
          <a:p>
            <a:pPr algn="ctr"/>
            <a:r>
              <a:rPr lang="es-ES" sz="2000" b="1" dirty="0" err="1">
                <a:solidFill>
                  <a:srgbClr val="0000FF"/>
                </a:solidFill>
              </a:rPr>
              <a:t>Reception</a:t>
            </a:r>
            <a:r>
              <a:rPr lang="es-ES" sz="2000" b="1" dirty="0">
                <a:solidFill>
                  <a:srgbClr val="0000FF"/>
                </a:solidFill>
              </a:rPr>
              <a:t> </a:t>
            </a:r>
          </a:p>
          <a:p>
            <a:pPr algn="ctr"/>
            <a:r>
              <a:rPr lang="es-ES" sz="2000" b="1" dirty="0">
                <a:solidFill>
                  <a:srgbClr val="0000FF"/>
                </a:solidFill>
              </a:rPr>
              <a:t>&amp; </a:t>
            </a:r>
          </a:p>
          <a:p>
            <a:pPr algn="ctr"/>
            <a:r>
              <a:rPr lang="es-ES" sz="2000" b="1" dirty="0">
                <a:solidFill>
                  <a:srgbClr val="0000FF"/>
                </a:solidFill>
              </a:rPr>
              <a:t>Storage</a:t>
            </a:r>
          </a:p>
          <a:p>
            <a:endParaRPr lang="es-ES" sz="2000" dirty="0"/>
          </a:p>
          <a:p>
            <a:endParaRPr lang="es-ES" sz="2000" dirty="0"/>
          </a:p>
        </p:txBody>
      </p:sp>
      <p:sp>
        <p:nvSpPr>
          <p:cNvPr id="5" name="Rectángulo redondeado 4"/>
          <p:cNvSpPr/>
          <p:nvPr/>
        </p:nvSpPr>
        <p:spPr>
          <a:xfrm>
            <a:off x="415737" y="1175460"/>
            <a:ext cx="1848693" cy="2825039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3289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749147" y="1112703"/>
            <a:ext cx="1092873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 smtClean="0"/>
              <a:t>Will require the highest shielding: reception of a full container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 smtClean="0"/>
              <a:t>Shielding will depend on the worst case  (material/dose dependent) and the maximum amount of samples to receive  (limited by maximum shielding possible at the reception facility).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058365" y="198304"/>
            <a:ext cx="8075270" cy="7711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r-HR" sz="3400" b="1" kern="0" dirty="0">
                <a:solidFill>
                  <a:srgbClr val="0D3F75"/>
                </a:solidFill>
                <a:effectLst>
                  <a:outerShdw blurRad="38100" dist="127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Reception &amp; Storage</a:t>
            </a:r>
            <a:r>
              <a:rPr lang="es-ES" sz="3400" b="1" kern="0" dirty="0">
                <a:solidFill>
                  <a:srgbClr val="0D3F75"/>
                </a:solidFill>
                <a:effectLst>
                  <a:outerShdw blurRad="38100" dist="127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</a:t>
            </a:r>
            <a:r>
              <a:rPr lang="es-ES" sz="3400" b="1" kern="0" dirty="0" err="1">
                <a:solidFill>
                  <a:srgbClr val="0D3F75"/>
                </a:solidFill>
                <a:effectLst>
                  <a:outerShdw blurRad="38100" dist="127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Cell</a:t>
            </a:r>
            <a:r>
              <a:rPr lang="es-ES" sz="3400" b="1" kern="0" dirty="0">
                <a:solidFill>
                  <a:srgbClr val="0D3F75"/>
                </a:solidFill>
                <a:effectLst>
                  <a:outerShdw blurRad="38100" dist="127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Nº1</a:t>
            </a:r>
          </a:p>
          <a:p>
            <a:pPr algn="l"/>
            <a:r>
              <a:rPr lang="hr-HR" sz="3200" b="1" dirty="0">
                <a:solidFill>
                  <a:srgbClr val="0000FF"/>
                </a:solidFill>
              </a:rPr>
              <a:t> </a:t>
            </a:r>
          </a:p>
        </p:txBody>
      </p:sp>
      <p:pic>
        <p:nvPicPr>
          <p:cNvPr id="5" name="Imagen 4" descr="J:\Privada\Informes_Proyectos\Celdas calientes-2016\Visita UKAEA CUlham 2018\IMG_20181026_Celda grande de recepcion contenedor.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020217" y="2963538"/>
            <a:ext cx="5195562" cy="359168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6" name="Rectángulo 5"/>
          <p:cNvSpPr/>
          <p:nvPr/>
        </p:nvSpPr>
        <p:spPr>
          <a:xfrm>
            <a:off x="3327544" y="5036642"/>
            <a:ext cx="2533429" cy="12008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>
              <a:lnSpc>
                <a:spcPct val="115000"/>
              </a:lnSpc>
              <a:spcBef>
                <a:spcPts val="1800"/>
              </a:spcBef>
              <a:spcAft>
                <a:spcPts val="1200"/>
              </a:spcAft>
            </a:pPr>
            <a:r>
              <a:rPr lang="en-GB" sz="1600" b="1" dirty="0" smtClean="0">
                <a:solidFill>
                  <a:srgbClr val="4F81BD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Reception cell at  UKAEA’s </a:t>
            </a:r>
            <a:r>
              <a:rPr lang="en-GB" sz="1600" b="1" dirty="0">
                <a:solidFill>
                  <a:srgbClr val="4F81BD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Materials Research Facility (MRF)</a:t>
            </a:r>
            <a:endParaRPr lang="es-ES" sz="1600" b="1" dirty="0">
              <a:solidFill>
                <a:srgbClr val="4F81BD"/>
              </a:solidFill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749147" y="3249976"/>
            <a:ext cx="46491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 smtClean="0"/>
              <a:t>Important to be aware of waste management </a:t>
            </a:r>
          </a:p>
          <a:p>
            <a:r>
              <a:rPr lang="en-GB" sz="2400" dirty="0">
                <a:sym typeface="Wingdings" panose="05000000000000000000" pitchFamily="2" charset="2"/>
              </a:rPr>
              <a:t> </a:t>
            </a:r>
            <a:r>
              <a:rPr lang="en-GB" sz="2400" dirty="0" smtClean="0">
                <a:sym typeface="Wingdings" panose="05000000000000000000" pitchFamily="2" charset="2"/>
              </a:rPr>
              <a:t>     Don’t accumulate samples!</a:t>
            </a:r>
            <a:r>
              <a:rPr lang="en-GB" sz="2400" dirty="0" smtClean="0"/>
              <a:t> 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1539827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1 Título"/>
          <p:cNvSpPr txBox="1">
            <a:spLocks/>
          </p:cNvSpPr>
          <p:nvPr/>
        </p:nvSpPr>
        <p:spPr>
          <a:xfrm>
            <a:off x="1223640" y="96838"/>
            <a:ext cx="8219256" cy="70609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009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 b="1" kern="0" dirty="0">
                <a:solidFill>
                  <a:srgbClr val="0D3F75"/>
                </a:solidFill>
                <a:effectLst>
                  <a:outerShdw blurRad="38100" dist="127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Hot cells [irradiated materials]</a:t>
            </a:r>
          </a:p>
        </p:txBody>
      </p:sp>
      <p:sp>
        <p:nvSpPr>
          <p:cNvPr id="9" name="17 CuadroTexto"/>
          <p:cNvSpPr txBox="1"/>
          <p:nvPr/>
        </p:nvSpPr>
        <p:spPr>
          <a:xfrm>
            <a:off x="4617691" y="3881433"/>
            <a:ext cx="3391572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endParaRPr lang="es-ES" sz="2000" dirty="0"/>
          </a:p>
          <a:p>
            <a:pPr marL="285750" indent="-285750">
              <a:buFont typeface="Arial" charset="0"/>
              <a:buChar char="•"/>
            </a:pPr>
            <a:endParaRPr lang="es-ES" sz="2000" dirty="0"/>
          </a:p>
        </p:txBody>
      </p:sp>
      <p:sp>
        <p:nvSpPr>
          <p:cNvPr id="10" name="18 CuadroTexto"/>
          <p:cNvSpPr txBox="1"/>
          <p:nvPr/>
        </p:nvSpPr>
        <p:spPr>
          <a:xfrm>
            <a:off x="427783" y="5228525"/>
            <a:ext cx="3528392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000" dirty="0" err="1"/>
              <a:t>Materials</a:t>
            </a:r>
            <a:r>
              <a:rPr lang="es-ES" sz="2000" dirty="0"/>
              <a:t> /</a:t>
            </a:r>
          </a:p>
          <a:p>
            <a:pPr algn="ctr"/>
            <a:r>
              <a:rPr lang="es-ES" sz="2000" dirty="0" err="1"/>
              <a:t>Systems</a:t>
            </a:r>
            <a:endParaRPr lang="es-ES" sz="2000" dirty="0"/>
          </a:p>
        </p:txBody>
      </p:sp>
      <p:sp>
        <p:nvSpPr>
          <p:cNvPr id="11" name="19 CuadroTexto"/>
          <p:cNvSpPr txBox="1"/>
          <p:nvPr/>
        </p:nvSpPr>
        <p:spPr>
          <a:xfrm>
            <a:off x="4693774" y="5220568"/>
            <a:ext cx="2954709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180975" indent="-95250" algn="ctr"/>
            <a:r>
              <a:rPr lang="es-ES" sz="2000" dirty="0" err="1"/>
              <a:t>Structural</a:t>
            </a:r>
            <a:r>
              <a:rPr lang="es-ES" sz="2000" dirty="0"/>
              <a:t>, PFM &amp; </a:t>
            </a:r>
            <a:r>
              <a:rPr lang="es-ES" sz="2000" dirty="0" err="1"/>
              <a:t>Breeder</a:t>
            </a:r>
            <a:r>
              <a:rPr lang="es-ES" sz="2000" dirty="0"/>
              <a:t> </a:t>
            </a:r>
            <a:r>
              <a:rPr lang="es-ES" sz="2000" dirty="0" err="1"/>
              <a:t>materials</a:t>
            </a:r>
            <a:endParaRPr lang="en-GB" sz="2000" dirty="0"/>
          </a:p>
        </p:txBody>
      </p:sp>
      <p:sp>
        <p:nvSpPr>
          <p:cNvPr id="12" name="20 CuadroTexto"/>
          <p:cNvSpPr txBox="1"/>
          <p:nvPr/>
        </p:nvSpPr>
        <p:spPr>
          <a:xfrm>
            <a:off x="8386083" y="5203127"/>
            <a:ext cx="2136556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000" dirty="0" err="1"/>
              <a:t>Diagnostics</a:t>
            </a:r>
            <a:r>
              <a:rPr lang="es-ES" sz="2000" dirty="0"/>
              <a:t> /</a:t>
            </a:r>
          </a:p>
          <a:p>
            <a:pPr algn="ctr"/>
            <a:r>
              <a:rPr lang="es-ES" sz="2000" dirty="0"/>
              <a:t> H&amp;CD, </a:t>
            </a:r>
            <a:r>
              <a:rPr lang="es-ES" sz="2000" dirty="0" smtClean="0"/>
              <a:t>Safety</a:t>
            </a:r>
            <a:endParaRPr lang="es-ES" sz="2000" dirty="0"/>
          </a:p>
        </p:txBody>
      </p:sp>
      <p:sp>
        <p:nvSpPr>
          <p:cNvPr id="14" name="21 Flecha arriba y abajo"/>
          <p:cNvSpPr/>
          <p:nvPr/>
        </p:nvSpPr>
        <p:spPr>
          <a:xfrm>
            <a:off x="6097453" y="4614721"/>
            <a:ext cx="432048" cy="588406"/>
          </a:xfrm>
          <a:prstGeom prst="upDownArrow">
            <a:avLst>
              <a:gd name="adj1" fmla="val 50000"/>
              <a:gd name="adj2" fmla="val 3277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22 Flecha arriba y abajo"/>
          <p:cNvSpPr/>
          <p:nvPr/>
        </p:nvSpPr>
        <p:spPr>
          <a:xfrm>
            <a:off x="9257753" y="4000500"/>
            <a:ext cx="432048" cy="1124440"/>
          </a:xfrm>
          <a:prstGeom prst="upDownArrow">
            <a:avLst>
              <a:gd name="adj1" fmla="val 50000"/>
              <a:gd name="adj2" fmla="val 3277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13 CuadroTexto"/>
          <p:cNvSpPr txBox="1"/>
          <p:nvPr/>
        </p:nvSpPr>
        <p:spPr>
          <a:xfrm>
            <a:off x="2617263" y="1238371"/>
            <a:ext cx="1797000" cy="255454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000" dirty="0" err="1">
                <a:solidFill>
                  <a:srgbClr val="0000FF"/>
                </a:solidFill>
              </a:rPr>
              <a:t>Cell</a:t>
            </a:r>
            <a:r>
              <a:rPr lang="es-ES" sz="2000" dirty="0">
                <a:solidFill>
                  <a:srgbClr val="0000FF"/>
                </a:solidFill>
              </a:rPr>
              <a:t> Nº2: </a:t>
            </a:r>
          </a:p>
          <a:p>
            <a:endParaRPr lang="es-ES" sz="2000" dirty="0">
              <a:solidFill>
                <a:srgbClr val="0000FF"/>
              </a:solidFill>
            </a:endParaRPr>
          </a:p>
          <a:p>
            <a:endParaRPr lang="es-ES" sz="2000" dirty="0">
              <a:solidFill>
                <a:srgbClr val="0000FF"/>
              </a:solidFill>
            </a:endParaRPr>
          </a:p>
          <a:p>
            <a:pPr algn="ctr"/>
            <a:r>
              <a:rPr lang="es-ES" sz="2000" b="1" dirty="0" err="1">
                <a:solidFill>
                  <a:srgbClr val="0000FF"/>
                </a:solidFill>
              </a:rPr>
              <a:t>Probe</a:t>
            </a:r>
            <a:r>
              <a:rPr lang="es-ES" sz="2000" b="1" dirty="0">
                <a:solidFill>
                  <a:srgbClr val="0000FF"/>
                </a:solidFill>
              </a:rPr>
              <a:t> </a:t>
            </a:r>
            <a:r>
              <a:rPr lang="es-ES" sz="2000" b="1" dirty="0" err="1">
                <a:solidFill>
                  <a:srgbClr val="0000FF"/>
                </a:solidFill>
              </a:rPr>
              <a:t>cleaning</a:t>
            </a:r>
            <a:r>
              <a:rPr lang="es-ES" sz="2000" b="1" dirty="0">
                <a:solidFill>
                  <a:srgbClr val="0000FF"/>
                </a:solidFill>
              </a:rPr>
              <a:t> &amp; </a:t>
            </a:r>
            <a:r>
              <a:rPr lang="es-ES" sz="2000" b="1" dirty="0" err="1">
                <a:solidFill>
                  <a:srgbClr val="0000FF"/>
                </a:solidFill>
              </a:rPr>
              <a:t>preparation</a:t>
            </a:r>
            <a:endParaRPr lang="es-ES" sz="2000" b="1" dirty="0">
              <a:solidFill>
                <a:srgbClr val="0000FF"/>
              </a:solidFill>
            </a:endParaRPr>
          </a:p>
          <a:p>
            <a:pPr algn="ctr"/>
            <a:endParaRPr lang="es-ES" sz="2000" dirty="0">
              <a:solidFill>
                <a:srgbClr val="0000FF"/>
              </a:solidFill>
            </a:endParaRPr>
          </a:p>
          <a:p>
            <a:r>
              <a:rPr lang="es-ES" sz="2000" dirty="0" err="1" smtClean="0">
                <a:solidFill>
                  <a:srgbClr val="FFFF00"/>
                </a:solidFill>
              </a:rPr>
              <a:t>Na</a:t>
            </a:r>
            <a:r>
              <a:rPr lang="es-ES" sz="2000" dirty="0" smtClean="0">
                <a:solidFill>
                  <a:srgbClr val="FFFF00"/>
                </a:solidFill>
              </a:rPr>
              <a:t> </a:t>
            </a:r>
            <a:r>
              <a:rPr lang="es-ES" sz="2000" dirty="0" err="1">
                <a:solidFill>
                  <a:srgbClr val="FFFF00"/>
                </a:solidFill>
              </a:rPr>
              <a:t>problem</a:t>
            </a:r>
            <a:endParaRPr lang="es-ES" sz="2000" dirty="0">
              <a:solidFill>
                <a:srgbClr val="FFFF00"/>
              </a:solidFill>
            </a:endParaRPr>
          </a:p>
          <a:p>
            <a:endParaRPr lang="es-ES" sz="2000" dirty="0"/>
          </a:p>
        </p:txBody>
      </p:sp>
      <p:sp>
        <p:nvSpPr>
          <p:cNvPr id="17" name="14 CuadroTexto"/>
          <p:cNvSpPr txBox="1"/>
          <p:nvPr/>
        </p:nvSpPr>
        <p:spPr>
          <a:xfrm>
            <a:off x="4491732" y="1238371"/>
            <a:ext cx="1512168" cy="255454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000" dirty="0" err="1">
                <a:solidFill>
                  <a:srgbClr val="0000FF"/>
                </a:solidFill>
              </a:rPr>
              <a:t>Cell</a:t>
            </a:r>
            <a:r>
              <a:rPr lang="es-ES" sz="2000" dirty="0">
                <a:solidFill>
                  <a:srgbClr val="0000FF"/>
                </a:solidFill>
              </a:rPr>
              <a:t> Nº3:</a:t>
            </a:r>
          </a:p>
          <a:p>
            <a:endParaRPr lang="es-ES" sz="2000" dirty="0">
              <a:solidFill>
                <a:srgbClr val="0000FF"/>
              </a:solidFill>
            </a:endParaRPr>
          </a:p>
          <a:p>
            <a:pPr algn="ctr"/>
            <a:r>
              <a:rPr lang="es-ES" sz="2000" dirty="0">
                <a:solidFill>
                  <a:srgbClr val="0000FF"/>
                </a:solidFill>
              </a:rPr>
              <a:t> </a:t>
            </a:r>
            <a:r>
              <a:rPr lang="es-ES" sz="2000" b="1" dirty="0">
                <a:solidFill>
                  <a:srgbClr val="0000FF"/>
                </a:solidFill>
              </a:rPr>
              <a:t>Micro-</a:t>
            </a:r>
            <a:r>
              <a:rPr lang="es-ES" sz="2000" b="1" dirty="0" err="1">
                <a:solidFill>
                  <a:srgbClr val="0000FF"/>
                </a:solidFill>
              </a:rPr>
              <a:t>structural</a:t>
            </a:r>
            <a:r>
              <a:rPr lang="es-ES" sz="2000" b="1" dirty="0">
                <a:solidFill>
                  <a:srgbClr val="0000FF"/>
                </a:solidFill>
              </a:rPr>
              <a:t> </a:t>
            </a:r>
            <a:r>
              <a:rPr lang="es-ES" sz="2000" b="1" dirty="0" err="1">
                <a:solidFill>
                  <a:srgbClr val="0000FF"/>
                </a:solidFill>
              </a:rPr>
              <a:t>analysis</a:t>
            </a:r>
            <a:r>
              <a:rPr lang="es-ES" sz="2000" b="1" dirty="0">
                <a:solidFill>
                  <a:srgbClr val="0000FF"/>
                </a:solidFill>
              </a:rPr>
              <a:t> </a:t>
            </a:r>
            <a:endParaRPr lang="es-ES" sz="2000" dirty="0">
              <a:solidFill>
                <a:srgbClr val="0000FF"/>
              </a:solidFill>
            </a:endParaRPr>
          </a:p>
          <a:p>
            <a:pPr algn="ctr"/>
            <a:r>
              <a:rPr lang="es-ES" sz="2000" dirty="0">
                <a:solidFill>
                  <a:srgbClr val="0000FF"/>
                </a:solidFill>
              </a:rPr>
              <a:t>(TEM, FIB /SEM, PAS)</a:t>
            </a:r>
          </a:p>
          <a:p>
            <a:pPr algn="ctr"/>
            <a:endParaRPr lang="es-ES" sz="2000" dirty="0"/>
          </a:p>
        </p:txBody>
      </p:sp>
      <p:sp>
        <p:nvSpPr>
          <p:cNvPr id="18" name="15 CuadroTexto"/>
          <p:cNvSpPr txBox="1"/>
          <p:nvPr/>
        </p:nvSpPr>
        <p:spPr>
          <a:xfrm>
            <a:off x="6356733" y="1251992"/>
            <a:ext cx="1875113" cy="2554545"/>
          </a:xfrm>
          <a:prstGeom prst="rect">
            <a:avLst/>
          </a:prstGeom>
          <a:solidFill>
            <a:srgbClr val="B9CDE5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000" dirty="0" err="1" smtClean="0">
                <a:solidFill>
                  <a:srgbClr val="0000FF"/>
                </a:solidFill>
              </a:rPr>
              <a:t>Cells</a:t>
            </a:r>
            <a:r>
              <a:rPr lang="es-ES" sz="2000" dirty="0" smtClean="0">
                <a:solidFill>
                  <a:srgbClr val="0000FF"/>
                </a:solidFill>
              </a:rPr>
              <a:t> Nº 4 -5:</a:t>
            </a:r>
            <a:endParaRPr lang="es-ES" sz="2000" dirty="0">
              <a:solidFill>
                <a:srgbClr val="0000FF"/>
              </a:solidFill>
            </a:endParaRPr>
          </a:p>
          <a:p>
            <a:endParaRPr lang="es-ES" sz="2000" dirty="0">
              <a:solidFill>
                <a:srgbClr val="0000FF"/>
              </a:solidFill>
            </a:endParaRPr>
          </a:p>
          <a:p>
            <a:pPr algn="ctr"/>
            <a:r>
              <a:rPr lang="es-ES" sz="2000" b="1" dirty="0" err="1">
                <a:solidFill>
                  <a:srgbClr val="0000FF"/>
                </a:solidFill>
              </a:rPr>
              <a:t>Mechanical</a:t>
            </a:r>
            <a:endParaRPr lang="es-ES" sz="2000" b="1" dirty="0">
              <a:solidFill>
                <a:srgbClr val="0000FF"/>
              </a:solidFill>
            </a:endParaRPr>
          </a:p>
          <a:p>
            <a:pPr algn="ctr"/>
            <a:r>
              <a:rPr lang="es-ES" sz="2000" b="1" dirty="0">
                <a:solidFill>
                  <a:srgbClr val="0000FF"/>
                </a:solidFill>
              </a:rPr>
              <a:t>+ </a:t>
            </a:r>
            <a:r>
              <a:rPr lang="es-ES" sz="2000" b="1" dirty="0" err="1">
                <a:solidFill>
                  <a:srgbClr val="0000FF"/>
                </a:solidFill>
              </a:rPr>
              <a:t>Thermal</a:t>
            </a:r>
            <a:r>
              <a:rPr lang="es-ES" sz="2000" b="1" dirty="0">
                <a:solidFill>
                  <a:srgbClr val="0000FF"/>
                </a:solidFill>
              </a:rPr>
              <a:t> </a:t>
            </a:r>
            <a:r>
              <a:rPr lang="es-ES" sz="2000" b="1" dirty="0" err="1">
                <a:solidFill>
                  <a:srgbClr val="0000FF"/>
                </a:solidFill>
              </a:rPr>
              <a:t>properties</a:t>
            </a:r>
            <a:r>
              <a:rPr lang="es-ES" sz="2000" b="1" dirty="0">
                <a:solidFill>
                  <a:srgbClr val="0000FF"/>
                </a:solidFill>
              </a:rPr>
              <a:t>+ </a:t>
            </a:r>
            <a:r>
              <a:rPr lang="es-ES" sz="2000" b="1" dirty="0" err="1">
                <a:solidFill>
                  <a:srgbClr val="0000FF"/>
                </a:solidFill>
              </a:rPr>
              <a:t>Permeation</a:t>
            </a:r>
            <a:r>
              <a:rPr lang="es-ES" sz="2000" b="1" dirty="0">
                <a:solidFill>
                  <a:srgbClr val="0000FF"/>
                </a:solidFill>
              </a:rPr>
              <a:t> + </a:t>
            </a:r>
            <a:r>
              <a:rPr lang="es-ES" sz="2000" b="1" dirty="0" err="1">
                <a:solidFill>
                  <a:srgbClr val="0000FF"/>
                </a:solidFill>
              </a:rPr>
              <a:t>corrosion</a:t>
            </a:r>
            <a:endParaRPr lang="es-ES" sz="2000" dirty="0"/>
          </a:p>
          <a:p>
            <a:endParaRPr lang="es-ES" sz="2000" dirty="0"/>
          </a:p>
        </p:txBody>
      </p:sp>
      <p:sp>
        <p:nvSpPr>
          <p:cNvPr id="19" name="16 CuadroTexto"/>
          <p:cNvSpPr txBox="1"/>
          <p:nvPr/>
        </p:nvSpPr>
        <p:spPr>
          <a:xfrm>
            <a:off x="8474249" y="1238370"/>
            <a:ext cx="2245771" cy="2554545"/>
          </a:xfrm>
          <a:prstGeom prst="rect">
            <a:avLst/>
          </a:prstGeom>
          <a:solidFill>
            <a:srgbClr val="B9CDE5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000" dirty="0" err="1">
                <a:solidFill>
                  <a:srgbClr val="0000FF"/>
                </a:solidFill>
              </a:rPr>
              <a:t>Cell</a:t>
            </a:r>
            <a:r>
              <a:rPr lang="es-ES" sz="2000" dirty="0">
                <a:solidFill>
                  <a:srgbClr val="0000FF"/>
                </a:solidFill>
              </a:rPr>
              <a:t> </a:t>
            </a:r>
            <a:r>
              <a:rPr lang="es-ES" sz="2000" dirty="0" smtClean="0">
                <a:solidFill>
                  <a:srgbClr val="0000FF"/>
                </a:solidFill>
              </a:rPr>
              <a:t>Nº 6: </a:t>
            </a:r>
            <a:endParaRPr lang="es-ES" sz="2000" dirty="0">
              <a:solidFill>
                <a:srgbClr val="0000FF"/>
              </a:solidFill>
            </a:endParaRPr>
          </a:p>
          <a:p>
            <a:endParaRPr lang="es-ES" sz="2000" dirty="0">
              <a:solidFill>
                <a:srgbClr val="0000FF"/>
              </a:solidFill>
            </a:endParaRPr>
          </a:p>
          <a:p>
            <a:pPr algn="ctr"/>
            <a:r>
              <a:rPr lang="es-ES" sz="2000" b="1" dirty="0" err="1">
                <a:solidFill>
                  <a:srgbClr val="0000FF"/>
                </a:solidFill>
              </a:rPr>
              <a:t>Optical</a:t>
            </a:r>
            <a:r>
              <a:rPr lang="es-ES" sz="2000" b="1" dirty="0">
                <a:solidFill>
                  <a:srgbClr val="0000FF"/>
                </a:solidFill>
              </a:rPr>
              <a:t> &amp; </a:t>
            </a:r>
            <a:r>
              <a:rPr lang="es-ES" sz="2000" b="1" dirty="0" err="1">
                <a:solidFill>
                  <a:srgbClr val="0000FF"/>
                </a:solidFill>
              </a:rPr>
              <a:t>Dielectric</a:t>
            </a:r>
            <a:r>
              <a:rPr lang="es-ES" sz="2000" b="1" dirty="0">
                <a:solidFill>
                  <a:srgbClr val="0000FF"/>
                </a:solidFill>
              </a:rPr>
              <a:t> </a:t>
            </a:r>
            <a:r>
              <a:rPr lang="es-ES" sz="2000" b="1" dirty="0" err="1">
                <a:solidFill>
                  <a:srgbClr val="0000FF"/>
                </a:solidFill>
              </a:rPr>
              <a:t>properties</a:t>
            </a:r>
            <a:endParaRPr lang="es-ES" sz="2000" b="1" dirty="0">
              <a:solidFill>
                <a:srgbClr val="0000FF"/>
              </a:solidFill>
            </a:endParaRPr>
          </a:p>
          <a:p>
            <a:pPr algn="ctr"/>
            <a:endParaRPr lang="es-ES" sz="2000" dirty="0">
              <a:solidFill>
                <a:srgbClr val="0000FF"/>
              </a:solidFill>
            </a:endParaRPr>
          </a:p>
          <a:p>
            <a:r>
              <a:rPr lang="es-ES" sz="2000" dirty="0" err="1">
                <a:solidFill>
                  <a:srgbClr val="0000FF"/>
                </a:solidFill>
              </a:rPr>
              <a:t>Specific</a:t>
            </a:r>
            <a:r>
              <a:rPr lang="es-ES" sz="2000" dirty="0">
                <a:solidFill>
                  <a:srgbClr val="0000FF"/>
                </a:solidFill>
              </a:rPr>
              <a:t> </a:t>
            </a:r>
            <a:r>
              <a:rPr lang="es-ES" sz="2000" dirty="0" err="1">
                <a:solidFill>
                  <a:srgbClr val="0000FF"/>
                </a:solidFill>
              </a:rPr>
              <a:t>for</a:t>
            </a:r>
            <a:r>
              <a:rPr lang="es-ES" sz="2000" dirty="0">
                <a:solidFill>
                  <a:srgbClr val="0000FF"/>
                </a:solidFill>
              </a:rPr>
              <a:t> </a:t>
            </a:r>
            <a:r>
              <a:rPr lang="es-ES" sz="2000" dirty="0" err="1">
                <a:solidFill>
                  <a:srgbClr val="0000FF"/>
                </a:solidFill>
              </a:rPr>
              <a:t>insulators</a:t>
            </a:r>
            <a:r>
              <a:rPr lang="es-ES" sz="2000" dirty="0">
                <a:solidFill>
                  <a:srgbClr val="0000FF"/>
                </a:solidFill>
              </a:rPr>
              <a:t>. </a:t>
            </a:r>
            <a:r>
              <a:rPr lang="es-ES" sz="2000" dirty="0" err="1">
                <a:solidFill>
                  <a:srgbClr val="0000FF"/>
                </a:solidFill>
              </a:rPr>
              <a:t>Very</a:t>
            </a:r>
            <a:r>
              <a:rPr lang="es-ES" sz="2000" dirty="0">
                <a:solidFill>
                  <a:srgbClr val="0000FF"/>
                </a:solidFill>
              </a:rPr>
              <a:t> </a:t>
            </a:r>
            <a:r>
              <a:rPr lang="es-ES" sz="2000" dirty="0" err="1">
                <a:solidFill>
                  <a:srgbClr val="0000FF"/>
                </a:solidFill>
              </a:rPr>
              <a:t>rare</a:t>
            </a:r>
            <a:r>
              <a:rPr lang="es-ES" sz="2000" dirty="0">
                <a:solidFill>
                  <a:srgbClr val="0000FF"/>
                </a:solidFill>
              </a:rPr>
              <a:t> in </a:t>
            </a:r>
            <a:r>
              <a:rPr lang="es-ES" sz="2000" dirty="0" err="1">
                <a:solidFill>
                  <a:srgbClr val="0000FF"/>
                </a:solidFill>
              </a:rPr>
              <a:t>hot</a:t>
            </a:r>
            <a:r>
              <a:rPr lang="es-ES" sz="2000" dirty="0">
                <a:solidFill>
                  <a:srgbClr val="0000FF"/>
                </a:solidFill>
              </a:rPr>
              <a:t> </a:t>
            </a:r>
            <a:r>
              <a:rPr lang="es-ES" sz="2000" dirty="0" err="1">
                <a:solidFill>
                  <a:srgbClr val="0000FF"/>
                </a:solidFill>
              </a:rPr>
              <a:t>cells</a:t>
            </a:r>
            <a:endParaRPr lang="en-GB" sz="2000" dirty="0">
              <a:solidFill>
                <a:srgbClr val="0000FF"/>
              </a:solidFill>
            </a:endParaRPr>
          </a:p>
        </p:txBody>
      </p:sp>
      <p:sp>
        <p:nvSpPr>
          <p:cNvPr id="20" name="4 Flecha abajo"/>
          <p:cNvSpPr/>
          <p:nvPr/>
        </p:nvSpPr>
        <p:spPr>
          <a:xfrm rot="16200000">
            <a:off x="1985251" y="2202679"/>
            <a:ext cx="859498" cy="44604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000" dirty="0"/>
          </a:p>
        </p:txBody>
      </p:sp>
      <p:sp>
        <p:nvSpPr>
          <p:cNvPr id="21" name="6 CuadroTexto"/>
          <p:cNvSpPr txBox="1"/>
          <p:nvPr/>
        </p:nvSpPr>
        <p:spPr>
          <a:xfrm>
            <a:off x="638777" y="1238371"/>
            <a:ext cx="1469681" cy="255454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000" dirty="0" err="1">
                <a:solidFill>
                  <a:srgbClr val="0000FF"/>
                </a:solidFill>
              </a:rPr>
              <a:t>Cell</a:t>
            </a:r>
            <a:r>
              <a:rPr lang="es-ES" sz="2000" dirty="0">
                <a:solidFill>
                  <a:srgbClr val="0000FF"/>
                </a:solidFill>
              </a:rPr>
              <a:t> Nº1: </a:t>
            </a:r>
          </a:p>
          <a:p>
            <a:endParaRPr lang="es-ES" sz="2000" dirty="0">
              <a:solidFill>
                <a:srgbClr val="0000FF"/>
              </a:solidFill>
            </a:endParaRPr>
          </a:p>
          <a:p>
            <a:endParaRPr lang="es-ES" sz="2000" dirty="0">
              <a:solidFill>
                <a:srgbClr val="0000FF"/>
              </a:solidFill>
            </a:endParaRPr>
          </a:p>
          <a:p>
            <a:pPr algn="ctr"/>
            <a:r>
              <a:rPr lang="es-ES" sz="2000" b="1" dirty="0" err="1">
                <a:solidFill>
                  <a:srgbClr val="0000FF"/>
                </a:solidFill>
              </a:rPr>
              <a:t>Reception</a:t>
            </a:r>
            <a:r>
              <a:rPr lang="es-ES" sz="2000" b="1" dirty="0">
                <a:solidFill>
                  <a:srgbClr val="0000FF"/>
                </a:solidFill>
              </a:rPr>
              <a:t> </a:t>
            </a:r>
          </a:p>
          <a:p>
            <a:pPr algn="ctr"/>
            <a:r>
              <a:rPr lang="es-ES" sz="2000" b="1" dirty="0">
                <a:solidFill>
                  <a:srgbClr val="0000FF"/>
                </a:solidFill>
              </a:rPr>
              <a:t>&amp; </a:t>
            </a:r>
          </a:p>
          <a:p>
            <a:pPr algn="ctr"/>
            <a:r>
              <a:rPr lang="es-ES" sz="2000" b="1" dirty="0">
                <a:solidFill>
                  <a:srgbClr val="0000FF"/>
                </a:solidFill>
              </a:rPr>
              <a:t>Storage</a:t>
            </a:r>
          </a:p>
          <a:p>
            <a:endParaRPr lang="es-ES" sz="2000" dirty="0"/>
          </a:p>
          <a:p>
            <a:endParaRPr lang="es-ES" sz="2000" dirty="0"/>
          </a:p>
        </p:txBody>
      </p:sp>
      <p:sp>
        <p:nvSpPr>
          <p:cNvPr id="5" name="Rectángulo redondeado 4"/>
          <p:cNvSpPr/>
          <p:nvPr/>
        </p:nvSpPr>
        <p:spPr>
          <a:xfrm>
            <a:off x="2479045" y="1056394"/>
            <a:ext cx="3689399" cy="2825039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0063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310663" y="9902"/>
            <a:ext cx="7099300" cy="7647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</a:pPr>
            <a:r>
              <a:rPr lang="hr-HR" sz="2400" b="1" kern="0" dirty="0">
                <a:solidFill>
                  <a:srgbClr val="0D3F75"/>
                </a:solidFill>
                <a:effectLst>
                  <a:outerShdw blurRad="38100" dist="127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</a:t>
            </a:r>
            <a:r>
              <a:rPr lang="fr-FR" sz="2400" b="1" kern="0" dirty="0">
                <a:solidFill>
                  <a:srgbClr val="0D3F75"/>
                </a:solidFill>
                <a:effectLst>
                  <a:outerShdw blurRad="38100" dist="127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icrostructural investigation tools  [Cell 3]</a:t>
            </a:r>
            <a:endParaRPr lang="hr-HR" sz="2400" b="1" kern="0" dirty="0">
              <a:solidFill>
                <a:srgbClr val="0D3F75"/>
              </a:solidFill>
              <a:effectLst>
                <a:outerShdw blurRad="38100" dist="127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49400" y="943720"/>
            <a:ext cx="8648700" cy="748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  <a:spcAft>
                <a:spcPts val="1200"/>
              </a:spcAft>
            </a:pPr>
            <a:r>
              <a:rPr lang="en-US" sz="2000" dirty="0">
                <a:solidFill>
                  <a:srgbClr val="0000FF"/>
                </a:solidFill>
              </a:rPr>
              <a:t>Conventional and advanced microstructural investigation tools </a:t>
            </a:r>
          </a:p>
          <a:p>
            <a:pPr>
              <a:lnSpc>
                <a:spcPct val="80000"/>
              </a:lnSpc>
              <a:spcAft>
                <a:spcPts val="1200"/>
              </a:spcAft>
            </a:pPr>
            <a:r>
              <a:rPr lang="en-US" sz="2000" dirty="0"/>
              <a:t>(FIB-</a:t>
            </a:r>
            <a:r>
              <a:rPr lang="pt-BR" sz="2000" dirty="0"/>
              <a:t>SEM, TEM, APT, PAS......) for </a:t>
            </a:r>
            <a:r>
              <a:rPr lang="pt-BR" sz="2000" dirty="0" err="1"/>
              <a:t>active</a:t>
            </a:r>
            <a:r>
              <a:rPr lang="pt-BR" sz="2000" dirty="0"/>
              <a:t> </a:t>
            </a:r>
            <a:r>
              <a:rPr lang="pt-BR" sz="2000" dirty="0" err="1"/>
              <a:t>samples</a:t>
            </a:r>
            <a:endParaRPr lang="en-US" sz="2000" dirty="0"/>
          </a:p>
        </p:txBody>
      </p:sp>
      <p:pic>
        <p:nvPicPr>
          <p:cNvPr id="10" name="Image 1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3335" y="1692644"/>
            <a:ext cx="3169549" cy="3053282"/>
          </a:xfrm>
          <a:prstGeom prst="rect">
            <a:avLst/>
          </a:prstGeom>
        </p:spPr>
      </p:pic>
      <p:sp>
        <p:nvSpPr>
          <p:cNvPr id="11" name="ZoneTexte 16"/>
          <p:cNvSpPr txBox="1"/>
          <p:nvPr/>
        </p:nvSpPr>
        <p:spPr>
          <a:xfrm>
            <a:off x="7555014" y="4244738"/>
            <a:ext cx="25922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err="1">
                <a:solidFill>
                  <a:schemeClr val="bg1"/>
                </a:solidFill>
              </a:rPr>
              <a:t>Atom</a:t>
            </a:r>
            <a:r>
              <a:rPr lang="fr-FR" dirty="0">
                <a:solidFill>
                  <a:schemeClr val="bg1"/>
                </a:solidFill>
              </a:rPr>
              <a:t> Probe </a:t>
            </a:r>
            <a:r>
              <a:rPr lang="fr-FR" dirty="0" err="1">
                <a:solidFill>
                  <a:schemeClr val="bg1"/>
                </a:solidFill>
              </a:rPr>
              <a:t>Tomography</a:t>
            </a:r>
            <a:endParaRPr lang="fr-FR" dirty="0">
              <a:solidFill>
                <a:schemeClr val="bg1"/>
              </a:solidFill>
            </a:endParaRPr>
          </a:p>
        </p:txBody>
      </p:sp>
      <p:grpSp>
        <p:nvGrpSpPr>
          <p:cNvPr id="12" name="Groupe 20"/>
          <p:cNvGrpSpPr/>
          <p:nvPr/>
        </p:nvGrpSpPr>
        <p:grpSpPr>
          <a:xfrm>
            <a:off x="4387792" y="3953023"/>
            <a:ext cx="3167222" cy="2446730"/>
            <a:chOff x="3132137" y="4288044"/>
            <a:chExt cx="2879725" cy="2159635"/>
          </a:xfrm>
        </p:grpSpPr>
        <p:pic>
          <p:nvPicPr>
            <p:cNvPr id="13" name="Grafik 40" descr="TEM"/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2137" y="4288044"/>
              <a:ext cx="2879725" cy="215963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" name="ZoneTexte 19"/>
            <p:cNvSpPr txBox="1"/>
            <p:nvPr/>
          </p:nvSpPr>
          <p:spPr>
            <a:xfrm>
              <a:off x="5148858" y="5917785"/>
              <a:ext cx="780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>
                  <a:solidFill>
                    <a:schemeClr val="bg1"/>
                  </a:solidFill>
                </a:rPr>
                <a:t>TEM</a:t>
              </a:r>
            </a:p>
          </p:txBody>
        </p:sp>
      </p:grpSp>
      <p:pic>
        <p:nvPicPr>
          <p:cNvPr id="15" name="Imagen 1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32836" y="5135645"/>
            <a:ext cx="3214960" cy="1487830"/>
          </a:xfrm>
          <a:prstGeom prst="rect">
            <a:avLst/>
          </a:prstGeom>
        </p:spPr>
      </p:pic>
      <p:sp>
        <p:nvSpPr>
          <p:cNvPr id="16" name="ZoneTexte 16"/>
          <p:cNvSpPr txBox="1"/>
          <p:nvPr/>
        </p:nvSpPr>
        <p:spPr>
          <a:xfrm>
            <a:off x="7523337" y="4771325"/>
            <a:ext cx="2592287" cy="54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fr-FR" dirty="0">
                <a:solidFill>
                  <a:srgbClr val="0000FF"/>
                </a:solidFill>
              </a:rPr>
              <a:t>Positron Annihilation </a:t>
            </a:r>
            <a:r>
              <a:rPr lang="fr-FR" dirty="0" err="1">
                <a:solidFill>
                  <a:srgbClr val="0000FF"/>
                </a:solidFill>
              </a:rPr>
              <a:t>Spectroscopy</a:t>
            </a:r>
            <a:endParaRPr lang="fr-FR" dirty="0">
              <a:solidFill>
                <a:srgbClr val="0000FF"/>
              </a:solidFill>
            </a:endParaRPr>
          </a:p>
        </p:txBody>
      </p:sp>
      <p:pic>
        <p:nvPicPr>
          <p:cNvPr id="17" name="Imagen 16" descr="foto SEM.jpe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85470" y="2182611"/>
            <a:ext cx="3502628" cy="1970228"/>
          </a:xfrm>
          <a:prstGeom prst="rect">
            <a:avLst/>
          </a:prstGeom>
        </p:spPr>
      </p:pic>
      <p:sp>
        <p:nvSpPr>
          <p:cNvPr id="9" name="ZoneTexte 11"/>
          <p:cNvSpPr txBox="1"/>
          <p:nvPr/>
        </p:nvSpPr>
        <p:spPr>
          <a:xfrm>
            <a:off x="3967089" y="2879073"/>
            <a:ext cx="12210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>
                <a:solidFill>
                  <a:schemeClr val="bg1"/>
                </a:solidFill>
              </a:rPr>
              <a:t>FIB-SEM</a:t>
            </a:r>
            <a:endParaRPr lang="fr-F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3587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6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lipse 3"/>
          <p:cNvSpPr/>
          <p:nvPr/>
        </p:nvSpPr>
        <p:spPr>
          <a:xfrm>
            <a:off x="3408274" y="1133612"/>
            <a:ext cx="5350386" cy="4795647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CuadroTexto 4"/>
          <p:cNvSpPr txBox="1"/>
          <p:nvPr/>
        </p:nvSpPr>
        <p:spPr>
          <a:xfrm>
            <a:off x="4341491" y="4310928"/>
            <a:ext cx="3534959" cy="95410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800" b="1" dirty="0">
                <a:solidFill>
                  <a:srgbClr val="FF0000"/>
                </a:solidFill>
              </a:rPr>
              <a:t>Technological DEVELOPMENTS</a:t>
            </a:r>
            <a:endParaRPr lang="es-ES_tradnl" sz="2800" dirty="0">
              <a:solidFill>
                <a:srgbClr val="FF0000"/>
              </a:solidFill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4327218" y="1862673"/>
            <a:ext cx="3534961" cy="10156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3200" b="1" dirty="0">
                <a:solidFill>
                  <a:srgbClr val="0000FF"/>
                </a:solidFill>
                <a:latin typeface="Arial" pitchFamily="76" charset="0"/>
              </a:rPr>
              <a:t> </a:t>
            </a:r>
            <a:r>
              <a:rPr lang="en-US" sz="2800" b="1" dirty="0">
                <a:solidFill>
                  <a:srgbClr val="0000FF"/>
                </a:solidFill>
              </a:rPr>
              <a:t>Basic science for UNDERSTANDING</a:t>
            </a:r>
            <a:endParaRPr lang="en-GB" sz="2800" dirty="0">
              <a:solidFill>
                <a:srgbClr val="0000FF"/>
              </a:solidFill>
              <a:latin typeface="Arial" pitchFamily="76" charset="0"/>
            </a:endParaRPr>
          </a:p>
        </p:txBody>
      </p:sp>
      <p:sp>
        <p:nvSpPr>
          <p:cNvPr id="7" name="Flecha curvada hacia la izquierda 6"/>
          <p:cNvSpPr/>
          <p:nvPr/>
        </p:nvSpPr>
        <p:spPr>
          <a:xfrm>
            <a:off x="7954902" y="2893686"/>
            <a:ext cx="591907" cy="1551943"/>
          </a:xfrm>
          <a:prstGeom prst="curved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8" name="Flecha curvada hacia la izquierda 7"/>
          <p:cNvSpPr/>
          <p:nvPr/>
        </p:nvSpPr>
        <p:spPr>
          <a:xfrm flipH="1" flipV="1">
            <a:off x="3628761" y="2805301"/>
            <a:ext cx="576807" cy="1539821"/>
          </a:xfrm>
          <a:prstGeom prst="curved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4263039" y="3125232"/>
            <a:ext cx="361341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00FF"/>
                </a:solidFill>
              </a:rPr>
              <a:t>Materials &amp; Tritium Technologies</a:t>
            </a:r>
            <a:endParaRPr lang="es-ES" sz="3200" dirty="0"/>
          </a:p>
        </p:txBody>
      </p:sp>
      <p:sp>
        <p:nvSpPr>
          <p:cNvPr id="11" name="CuadroTexto 10"/>
          <p:cNvSpPr txBox="1"/>
          <p:nvPr/>
        </p:nvSpPr>
        <p:spPr>
          <a:xfrm>
            <a:off x="4169234" y="78204"/>
            <a:ext cx="38509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dirty="0"/>
              <a:t>DONES &amp; FUSION MATERIALS</a:t>
            </a:r>
          </a:p>
        </p:txBody>
      </p:sp>
      <p:sp>
        <p:nvSpPr>
          <p:cNvPr id="2" name="Rectángulo redondeado 1"/>
          <p:cNvSpPr/>
          <p:nvPr/>
        </p:nvSpPr>
        <p:spPr>
          <a:xfrm>
            <a:off x="1931963" y="829994"/>
            <a:ext cx="1941342" cy="1266092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200" dirty="0" err="1">
                <a:solidFill>
                  <a:srgbClr val="FFFF00"/>
                </a:solidFill>
              </a:rPr>
              <a:t>Radiation</a:t>
            </a:r>
            <a:endParaRPr lang="es-ES" dirty="0">
              <a:solidFill>
                <a:srgbClr val="FFFF00"/>
              </a:solidFill>
            </a:endParaRPr>
          </a:p>
        </p:txBody>
      </p:sp>
      <p:sp>
        <p:nvSpPr>
          <p:cNvPr id="10" name="Rectángulo redondeado 9"/>
          <p:cNvSpPr/>
          <p:nvPr/>
        </p:nvSpPr>
        <p:spPr>
          <a:xfrm>
            <a:off x="8543919" y="799514"/>
            <a:ext cx="1941342" cy="1266092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200" dirty="0">
                <a:solidFill>
                  <a:srgbClr val="FFFF00"/>
                </a:solidFill>
              </a:rPr>
              <a:t>High </a:t>
            </a:r>
            <a:r>
              <a:rPr lang="es-ES" sz="3200" dirty="0" err="1">
                <a:solidFill>
                  <a:srgbClr val="FFFF00"/>
                </a:solidFill>
              </a:rPr>
              <a:t>Temp</a:t>
            </a:r>
            <a:endParaRPr lang="es-ES" dirty="0">
              <a:solidFill>
                <a:srgbClr val="FFFF00"/>
              </a:solidFill>
            </a:endParaRPr>
          </a:p>
        </p:txBody>
      </p:sp>
      <p:sp>
        <p:nvSpPr>
          <p:cNvPr id="12" name="Rectángulo redondeado 11"/>
          <p:cNvSpPr/>
          <p:nvPr/>
        </p:nvSpPr>
        <p:spPr>
          <a:xfrm>
            <a:off x="1750160" y="4822188"/>
            <a:ext cx="1941342" cy="1266092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200" dirty="0">
                <a:solidFill>
                  <a:srgbClr val="FFFF00"/>
                </a:solidFill>
              </a:rPr>
              <a:t>Plasma-</a:t>
            </a:r>
            <a:r>
              <a:rPr lang="es-ES" sz="3200" dirty="0" err="1">
                <a:solidFill>
                  <a:srgbClr val="FFFF00"/>
                </a:solidFill>
              </a:rPr>
              <a:t>wall</a:t>
            </a:r>
            <a:endParaRPr lang="es-ES" dirty="0">
              <a:solidFill>
                <a:srgbClr val="FFFF00"/>
              </a:solidFill>
            </a:endParaRPr>
          </a:p>
        </p:txBody>
      </p:sp>
      <p:sp>
        <p:nvSpPr>
          <p:cNvPr id="3" name="Flecha izquierda, derecha y arriba 2"/>
          <p:cNvSpPr/>
          <p:nvPr/>
        </p:nvSpPr>
        <p:spPr>
          <a:xfrm rot="5400000">
            <a:off x="1547907" y="2961822"/>
            <a:ext cx="2726103" cy="994632"/>
          </a:xfrm>
          <a:prstGeom prst="leftRight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Flecha doblada 12"/>
          <p:cNvSpPr/>
          <p:nvPr/>
        </p:nvSpPr>
        <p:spPr>
          <a:xfrm rot="10800000">
            <a:off x="8625260" y="2096087"/>
            <a:ext cx="931392" cy="797599"/>
          </a:xfrm>
          <a:prstGeom prst="ben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7530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524000" y="0"/>
            <a:ext cx="9144000" cy="7647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r-HR" sz="2400" b="1" kern="0" dirty="0">
                <a:solidFill>
                  <a:srgbClr val="0D3F75"/>
                </a:solidFill>
                <a:effectLst>
                  <a:outerShdw blurRad="38100" dist="127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Comparison of M</a:t>
            </a:r>
            <a:r>
              <a:rPr lang="fr-FR" sz="2400" b="1" kern="0" dirty="0" err="1">
                <a:solidFill>
                  <a:srgbClr val="0D3F75"/>
                </a:solidFill>
                <a:effectLst>
                  <a:outerShdw blurRad="38100" dist="127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icrostructural</a:t>
            </a:r>
            <a:r>
              <a:rPr lang="fr-FR" sz="2400" b="1" kern="0" dirty="0">
                <a:solidFill>
                  <a:srgbClr val="0D3F75"/>
                </a:solidFill>
                <a:effectLst>
                  <a:outerShdw blurRad="38100" dist="127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Tools</a:t>
            </a:r>
            <a:endParaRPr lang="hr-HR" sz="2400" b="1" kern="0" dirty="0">
              <a:solidFill>
                <a:srgbClr val="0D3F75"/>
              </a:solidFill>
              <a:effectLst>
                <a:outerShdw blurRad="38100" dist="127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Imagen 7" descr="Positrons---theory-8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2734" y="1720015"/>
            <a:ext cx="6767290" cy="4757993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2310581" y="1350683"/>
            <a:ext cx="75708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 </a:t>
            </a:r>
            <a:r>
              <a:rPr lang="en-GB" dirty="0">
                <a:sym typeface="Wingdings" panose="05000000000000000000" pitchFamily="2" charset="2"/>
              </a:rPr>
              <a:t>different </a:t>
            </a:r>
            <a:r>
              <a:rPr lang="en-GB" dirty="0"/>
              <a:t>defect sizes and depth 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2143433" y="841595"/>
            <a:ext cx="79051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dirty="0" err="1"/>
              <a:t>Large</a:t>
            </a:r>
            <a:r>
              <a:rPr lang="es-ES" sz="2000" dirty="0"/>
              <a:t> </a:t>
            </a:r>
            <a:r>
              <a:rPr lang="es-ES" sz="2000" dirty="0" err="1"/>
              <a:t>scale</a:t>
            </a:r>
            <a:r>
              <a:rPr lang="es-ES" sz="2000" dirty="0"/>
              <a:t> of </a:t>
            </a:r>
            <a:r>
              <a:rPr lang="es-ES" sz="2000" dirty="0" err="1"/>
              <a:t>dimensions</a:t>
            </a:r>
            <a:r>
              <a:rPr lang="es-ES" sz="2000" dirty="0"/>
              <a:t>  </a:t>
            </a:r>
            <a:r>
              <a:rPr lang="es-ES" sz="2000" dirty="0">
                <a:sym typeface="Wingdings" panose="05000000000000000000" pitchFamily="2" charset="2"/>
              </a:rPr>
              <a:t> </a:t>
            </a:r>
            <a:r>
              <a:rPr lang="es-ES" sz="2000" dirty="0" err="1">
                <a:sym typeface="Wingdings" panose="05000000000000000000" pitchFamily="2" charset="2"/>
              </a:rPr>
              <a:t>Large</a:t>
            </a:r>
            <a:r>
              <a:rPr lang="es-ES" sz="2000" dirty="0">
                <a:sym typeface="Wingdings" panose="05000000000000000000" pitchFamily="2" charset="2"/>
              </a:rPr>
              <a:t> Nº of experimental </a:t>
            </a:r>
            <a:r>
              <a:rPr lang="es-ES" sz="2000" dirty="0" err="1">
                <a:sym typeface="Wingdings" panose="05000000000000000000" pitchFamily="2" charset="2"/>
              </a:rPr>
              <a:t>techniques</a:t>
            </a:r>
            <a:endParaRPr lang="es-ES" sz="2000" dirty="0"/>
          </a:p>
        </p:txBody>
      </p:sp>
      <p:sp>
        <p:nvSpPr>
          <p:cNvPr id="6" name="CuadroTexto 5"/>
          <p:cNvSpPr txBox="1"/>
          <p:nvPr/>
        </p:nvSpPr>
        <p:spPr>
          <a:xfrm>
            <a:off x="7036106" y="3090823"/>
            <a:ext cx="515589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FF0000"/>
                </a:solidFill>
              </a:rPr>
              <a:t>Highly trained personnel are needed to operate the specialized equipment that is used in these facilities.</a:t>
            </a:r>
            <a:endParaRPr lang="es-ES_tradnl" sz="2400" b="1" dirty="0">
              <a:solidFill>
                <a:srgbClr val="FF0000"/>
              </a:solidFill>
            </a:endParaRP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144087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1 Título"/>
          <p:cNvSpPr txBox="1">
            <a:spLocks/>
          </p:cNvSpPr>
          <p:nvPr/>
        </p:nvSpPr>
        <p:spPr>
          <a:xfrm>
            <a:off x="1631264" y="46968"/>
            <a:ext cx="8219256" cy="70609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009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 b="1" kern="0" dirty="0">
                <a:solidFill>
                  <a:srgbClr val="0D3F75"/>
                </a:solidFill>
                <a:effectLst>
                  <a:outerShdw blurRad="38100" dist="127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Hot cells [irradiated materials]</a:t>
            </a:r>
          </a:p>
        </p:txBody>
      </p:sp>
      <p:sp>
        <p:nvSpPr>
          <p:cNvPr id="9" name="17 CuadroTexto"/>
          <p:cNvSpPr txBox="1"/>
          <p:nvPr/>
        </p:nvSpPr>
        <p:spPr>
          <a:xfrm>
            <a:off x="4617691" y="3881433"/>
            <a:ext cx="3391572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endParaRPr lang="es-ES" sz="2000" dirty="0"/>
          </a:p>
          <a:p>
            <a:pPr marL="285750" indent="-285750">
              <a:buFont typeface="Arial" charset="0"/>
              <a:buChar char="•"/>
            </a:pPr>
            <a:endParaRPr lang="es-ES" sz="2000" dirty="0"/>
          </a:p>
        </p:txBody>
      </p:sp>
      <p:sp>
        <p:nvSpPr>
          <p:cNvPr id="10" name="18 CuadroTexto"/>
          <p:cNvSpPr txBox="1"/>
          <p:nvPr/>
        </p:nvSpPr>
        <p:spPr>
          <a:xfrm>
            <a:off x="427783" y="5228525"/>
            <a:ext cx="3528392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000" dirty="0" err="1"/>
              <a:t>Materials</a:t>
            </a:r>
            <a:r>
              <a:rPr lang="es-ES" sz="2000" dirty="0"/>
              <a:t> /</a:t>
            </a:r>
          </a:p>
          <a:p>
            <a:pPr algn="ctr"/>
            <a:r>
              <a:rPr lang="es-ES" sz="2000" dirty="0" err="1"/>
              <a:t>Systems</a:t>
            </a:r>
            <a:endParaRPr lang="es-ES" sz="2000" dirty="0"/>
          </a:p>
        </p:txBody>
      </p:sp>
      <p:sp>
        <p:nvSpPr>
          <p:cNvPr id="11" name="19 CuadroTexto"/>
          <p:cNvSpPr txBox="1"/>
          <p:nvPr/>
        </p:nvSpPr>
        <p:spPr>
          <a:xfrm>
            <a:off x="4693774" y="5220568"/>
            <a:ext cx="2954709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180975" indent="-95250" algn="ctr"/>
            <a:r>
              <a:rPr lang="es-ES" sz="2000" dirty="0" err="1"/>
              <a:t>Structural</a:t>
            </a:r>
            <a:r>
              <a:rPr lang="es-ES" sz="2000" dirty="0"/>
              <a:t>, PFM &amp; </a:t>
            </a:r>
            <a:r>
              <a:rPr lang="es-ES" sz="2000" dirty="0" err="1"/>
              <a:t>Breeder</a:t>
            </a:r>
            <a:r>
              <a:rPr lang="es-ES" sz="2000" dirty="0"/>
              <a:t> </a:t>
            </a:r>
            <a:r>
              <a:rPr lang="es-ES" sz="2000" dirty="0" err="1"/>
              <a:t>materials</a:t>
            </a:r>
            <a:endParaRPr lang="en-GB" sz="2000" dirty="0"/>
          </a:p>
        </p:txBody>
      </p:sp>
      <p:sp>
        <p:nvSpPr>
          <p:cNvPr id="12" name="20 CuadroTexto"/>
          <p:cNvSpPr txBox="1"/>
          <p:nvPr/>
        </p:nvSpPr>
        <p:spPr>
          <a:xfrm>
            <a:off x="8386083" y="5203127"/>
            <a:ext cx="2136556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000" dirty="0" err="1"/>
              <a:t>Diagnostics</a:t>
            </a:r>
            <a:r>
              <a:rPr lang="es-ES" sz="2000" dirty="0"/>
              <a:t> /</a:t>
            </a:r>
          </a:p>
          <a:p>
            <a:pPr algn="ctr"/>
            <a:r>
              <a:rPr lang="es-ES" sz="2000" dirty="0"/>
              <a:t> H&amp;CD, </a:t>
            </a:r>
            <a:r>
              <a:rPr lang="es-ES" sz="2000" dirty="0" smtClean="0"/>
              <a:t>Safety</a:t>
            </a:r>
            <a:endParaRPr lang="es-ES" sz="2000" dirty="0"/>
          </a:p>
        </p:txBody>
      </p:sp>
      <p:sp>
        <p:nvSpPr>
          <p:cNvPr id="14" name="21 Flecha arriba y abajo"/>
          <p:cNvSpPr/>
          <p:nvPr/>
        </p:nvSpPr>
        <p:spPr>
          <a:xfrm>
            <a:off x="6097453" y="4614721"/>
            <a:ext cx="432048" cy="588406"/>
          </a:xfrm>
          <a:prstGeom prst="upDownArrow">
            <a:avLst>
              <a:gd name="adj1" fmla="val 50000"/>
              <a:gd name="adj2" fmla="val 3277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22 Flecha arriba y abajo"/>
          <p:cNvSpPr/>
          <p:nvPr/>
        </p:nvSpPr>
        <p:spPr>
          <a:xfrm>
            <a:off x="9257753" y="4000500"/>
            <a:ext cx="432048" cy="1124440"/>
          </a:xfrm>
          <a:prstGeom prst="upDownArrow">
            <a:avLst>
              <a:gd name="adj1" fmla="val 50000"/>
              <a:gd name="adj2" fmla="val 3277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13 CuadroTexto"/>
          <p:cNvSpPr txBox="1"/>
          <p:nvPr/>
        </p:nvSpPr>
        <p:spPr>
          <a:xfrm>
            <a:off x="2617263" y="1238371"/>
            <a:ext cx="1797000" cy="255454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000" dirty="0" err="1">
                <a:solidFill>
                  <a:srgbClr val="0000FF"/>
                </a:solidFill>
              </a:rPr>
              <a:t>Cell</a:t>
            </a:r>
            <a:r>
              <a:rPr lang="es-ES" sz="2000" dirty="0">
                <a:solidFill>
                  <a:srgbClr val="0000FF"/>
                </a:solidFill>
              </a:rPr>
              <a:t> Nº2: </a:t>
            </a:r>
          </a:p>
          <a:p>
            <a:endParaRPr lang="es-ES" sz="2000" dirty="0">
              <a:solidFill>
                <a:srgbClr val="0000FF"/>
              </a:solidFill>
            </a:endParaRPr>
          </a:p>
          <a:p>
            <a:endParaRPr lang="es-ES" sz="2000" dirty="0">
              <a:solidFill>
                <a:srgbClr val="0000FF"/>
              </a:solidFill>
            </a:endParaRPr>
          </a:p>
          <a:p>
            <a:pPr algn="ctr"/>
            <a:r>
              <a:rPr lang="es-ES" sz="2000" b="1" dirty="0" err="1">
                <a:solidFill>
                  <a:srgbClr val="0000FF"/>
                </a:solidFill>
              </a:rPr>
              <a:t>Probe</a:t>
            </a:r>
            <a:r>
              <a:rPr lang="es-ES" sz="2000" b="1" dirty="0">
                <a:solidFill>
                  <a:srgbClr val="0000FF"/>
                </a:solidFill>
              </a:rPr>
              <a:t> </a:t>
            </a:r>
            <a:r>
              <a:rPr lang="es-ES" sz="2000" b="1" dirty="0" err="1">
                <a:solidFill>
                  <a:srgbClr val="0000FF"/>
                </a:solidFill>
              </a:rPr>
              <a:t>cleaning</a:t>
            </a:r>
            <a:r>
              <a:rPr lang="es-ES" sz="2000" b="1" dirty="0">
                <a:solidFill>
                  <a:srgbClr val="0000FF"/>
                </a:solidFill>
              </a:rPr>
              <a:t> &amp; </a:t>
            </a:r>
            <a:r>
              <a:rPr lang="es-ES" sz="2000" b="1" dirty="0" err="1">
                <a:solidFill>
                  <a:srgbClr val="0000FF"/>
                </a:solidFill>
              </a:rPr>
              <a:t>preparation</a:t>
            </a:r>
            <a:endParaRPr lang="es-ES" sz="2000" b="1" dirty="0">
              <a:solidFill>
                <a:srgbClr val="0000FF"/>
              </a:solidFill>
            </a:endParaRPr>
          </a:p>
          <a:p>
            <a:pPr algn="ctr"/>
            <a:endParaRPr lang="es-ES" sz="2000" dirty="0">
              <a:solidFill>
                <a:srgbClr val="0000FF"/>
              </a:solidFill>
            </a:endParaRPr>
          </a:p>
          <a:p>
            <a:endParaRPr lang="es-ES" sz="2000" dirty="0"/>
          </a:p>
          <a:p>
            <a:endParaRPr lang="es-ES" sz="2000" dirty="0"/>
          </a:p>
        </p:txBody>
      </p:sp>
      <p:sp>
        <p:nvSpPr>
          <p:cNvPr id="17" name="14 CuadroTexto"/>
          <p:cNvSpPr txBox="1"/>
          <p:nvPr/>
        </p:nvSpPr>
        <p:spPr>
          <a:xfrm>
            <a:off x="4491732" y="1238371"/>
            <a:ext cx="1512168" cy="255454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000" dirty="0" err="1">
                <a:solidFill>
                  <a:srgbClr val="0000FF"/>
                </a:solidFill>
              </a:rPr>
              <a:t>Cell</a:t>
            </a:r>
            <a:r>
              <a:rPr lang="es-ES" sz="2000" dirty="0">
                <a:solidFill>
                  <a:srgbClr val="0000FF"/>
                </a:solidFill>
              </a:rPr>
              <a:t> Nº3:</a:t>
            </a:r>
          </a:p>
          <a:p>
            <a:endParaRPr lang="es-ES" sz="2000" dirty="0">
              <a:solidFill>
                <a:srgbClr val="0000FF"/>
              </a:solidFill>
            </a:endParaRPr>
          </a:p>
          <a:p>
            <a:pPr algn="ctr"/>
            <a:r>
              <a:rPr lang="es-ES" sz="2000" dirty="0">
                <a:solidFill>
                  <a:srgbClr val="0000FF"/>
                </a:solidFill>
              </a:rPr>
              <a:t> </a:t>
            </a:r>
            <a:r>
              <a:rPr lang="es-ES" sz="2000" b="1" dirty="0">
                <a:solidFill>
                  <a:srgbClr val="0000FF"/>
                </a:solidFill>
              </a:rPr>
              <a:t>Micro-</a:t>
            </a:r>
            <a:r>
              <a:rPr lang="es-ES" sz="2000" b="1" dirty="0" err="1">
                <a:solidFill>
                  <a:srgbClr val="0000FF"/>
                </a:solidFill>
              </a:rPr>
              <a:t>structural</a:t>
            </a:r>
            <a:r>
              <a:rPr lang="es-ES" sz="2000" b="1" dirty="0">
                <a:solidFill>
                  <a:srgbClr val="0000FF"/>
                </a:solidFill>
              </a:rPr>
              <a:t> </a:t>
            </a:r>
            <a:r>
              <a:rPr lang="es-ES" sz="2000" b="1" dirty="0" err="1">
                <a:solidFill>
                  <a:srgbClr val="0000FF"/>
                </a:solidFill>
              </a:rPr>
              <a:t>analysis</a:t>
            </a:r>
            <a:r>
              <a:rPr lang="es-ES" sz="2000" b="1" dirty="0">
                <a:solidFill>
                  <a:srgbClr val="0000FF"/>
                </a:solidFill>
              </a:rPr>
              <a:t> </a:t>
            </a:r>
            <a:endParaRPr lang="es-ES" sz="2000" dirty="0">
              <a:solidFill>
                <a:srgbClr val="0000FF"/>
              </a:solidFill>
            </a:endParaRPr>
          </a:p>
          <a:p>
            <a:pPr algn="ctr"/>
            <a:r>
              <a:rPr lang="es-ES" sz="2000" dirty="0">
                <a:solidFill>
                  <a:srgbClr val="0000FF"/>
                </a:solidFill>
              </a:rPr>
              <a:t>(TEM, FIB /SEM, PAS)</a:t>
            </a:r>
          </a:p>
          <a:p>
            <a:pPr algn="ctr"/>
            <a:endParaRPr lang="es-ES" sz="2000" dirty="0"/>
          </a:p>
        </p:txBody>
      </p:sp>
      <p:sp>
        <p:nvSpPr>
          <p:cNvPr id="18" name="15 CuadroTexto"/>
          <p:cNvSpPr txBox="1"/>
          <p:nvPr/>
        </p:nvSpPr>
        <p:spPr>
          <a:xfrm>
            <a:off x="6356733" y="1251992"/>
            <a:ext cx="1875113" cy="2554545"/>
          </a:xfrm>
          <a:prstGeom prst="rect">
            <a:avLst/>
          </a:prstGeom>
          <a:solidFill>
            <a:srgbClr val="B9CDE5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000" dirty="0" err="1" smtClean="0">
                <a:solidFill>
                  <a:srgbClr val="0000FF"/>
                </a:solidFill>
              </a:rPr>
              <a:t>Cells</a:t>
            </a:r>
            <a:r>
              <a:rPr lang="es-ES" sz="2000" dirty="0" smtClean="0">
                <a:solidFill>
                  <a:srgbClr val="0000FF"/>
                </a:solidFill>
              </a:rPr>
              <a:t> Nº 4 -5:</a:t>
            </a:r>
            <a:endParaRPr lang="es-ES" sz="2000" dirty="0">
              <a:solidFill>
                <a:srgbClr val="0000FF"/>
              </a:solidFill>
            </a:endParaRPr>
          </a:p>
          <a:p>
            <a:endParaRPr lang="es-ES" sz="2000" dirty="0">
              <a:solidFill>
                <a:srgbClr val="0000FF"/>
              </a:solidFill>
            </a:endParaRPr>
          </a:p>
          <a:p>
            <a:pPr algn="ctr"/>
            <a:r>
              <a:rPr lang="es-ES" sz="2000" b="1" dirty="0" err="1" smtClean="0">
                <a:solidFill>
                  <a:srgbClr val="0000FF"/>
                </a:solidFill>
              </a:rPr>
              <a:t>Mechanical</a:t>
            </a:r>
            <a:endParaRPr lang="es-ES" sz="2000" b="1" dirty="0" smtClean="0">
              <a:solidFill>
                <a:srgbClr val="0000FF"/>
              </a:solidFill>
            </a:endParaRPr>
          </a:p>
          <a:p>
            <a:pPr algn="ctr"/>
            <a:r>
              <a:rPr lang="es-ES" sz="2000" b="1" dirty="0" smtClean="0">
                <a:solidFill>
                  <a:srgbClr val="0000FF"/>
                </a:solidFill>
              </a:rPr>
              <a:t>+ </a:t>
            </a:r>
            <a:r>
              <a:rPr lang="es-ES" sz="2000" b="1" dirty="0" err="1">
                <a:solidFill>
                  <a:srgbClr val="0000FF"/>
                </a:solidFill>
              </a:rPr>
              <a:t>Thermal</a:t>
            </a:r>
            <a:r>
              <a:rPr lang="es-ES" sz="2000" b="1" dirty="0">
                <a:solidFill>
                  <a:srgbClr val="0000FF"/>
                </a:solidFill>
              </a:rPr>
              <a:t> </a:t>
            </a:r>
            <a:r>
              <a:rPr lang="es-ES" sz="2000" b="1" dirty="0" err="1" smtClean="0">
                <a:solidFill>
                  <a:srgbClr val="0000FF"/>
                </a:solidFill>
              </a:rPr>
              <a:t>properties</a:t>
            </a:r>
            <a:endParaRPr lang="es-ES" sz="2000" b="1" dirty="0" smtClean="0">
              <a:solidFill>
                <a:srgbClr val="0000FF"/>
              </a:solidFill>
            </a:endParaRPr>
          </a:p>
          <a:p>
            <a:pPr algn="ctr"/>
            <a:r>
              <a:rPr lang="es-ES" sz="2000" b="1" dirty="0" smtClean="0">
                <a:solidFill>
                  <a:srgbClr val="0000FF"/>
                </a:solidFill>
              </a:rPr>
              <a:t>+ </a:t>
            </a:r>
            <a:r>
              <a:rPr lang="es-ES" sz="2000" b="1" dirty="0" err="1">
                <a:solidFill>
                  <a:srgbClr val="0000FF"/>
                </a:solidFill>
              </a:rPr>
              <a:t>Permeation</a:t>
            </a:r>
            <a:r>
              <a:rPr lang="es-ES" sz="2000" b="1" dirty="0">
                <a:solidFill>
                  <a:srgbClr val="0000FF"/>
                </a:solidFill>
              </a:rPr>
              <a:t> </a:t>
            </a:r>
            <a:endParaRPr lang="es-ES" sz="2000" b="1" dirty="0" smtClean="0">
              <a:solidFill>
                <a:srgbClr val="0000FF"/>
              </a:solidFill>
            </a:endParaRPr>
          </a:p>
          <a:p>
            <a:pPr algn="ctr"/>
            <a:r>
              <a:rPr lang="es-ES" sz="2000" b="1" dirty="0" smtClean="0">
                <a:solidFill>
                  <a:srgbClr val="0000FF"/>
                </a:solidFill>
              </a:rPr>
              <a:t>+ </a:t>
            </a:r>
            <a:r>
              <a:rPr lang="es-ES" sz="2000" b="1" dirty="0" err="1">
                <a:solidFill>
                  <a:srgbClr val="0000FF"/>
                </a:solidFill>
              </a:rPr>
              <a:t>corrosion</a:t>
            </a:r>
            <a:endParaRPr lang="es-ES" sz="2000" dirty="0"/>
          </a:p>
          <a:p>
            <a:endParaRPr lang="es-ES" sz="2000" dirty="0"/>
          </a:p>
        </p:txBody>
      </p:sp>
      <p:sp>
        <p:nvSpPr>
          <p:cNvPr id="19" name="16 CuadroTexto"/>
          <p:cNvSpPr txBox="1"/>
          <p:nvPr/>
        </p:nvSpPr>
        <p:spPr>
          <a:xfrm>
            <a:off x="8474249" y="1238370"/>
            <a:ext cx="2245771" cy="2554545"/>
          </a:xfrm>
          <a:prstGeom prst="rect">
            <a:avLst/>
          </a:prstGeom>
          <a:solidFill>
            <a:srgbClr val="B9CDE5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000" dirty="0" err="1">
                <a:solidFill>
                  <a:srgbClr val="0000FF"/>
                </a:solidFill>
              </a:rPr>
              <a:t>Cell</a:t>
            </a:r>
            <a:r>
              <a:rPr lang="es-ES" sz="2000" dirty="0">
                <a:solidFill>
                  <a:srgbClr val="0000FF"/>
                </a:solidFill>
              </a:rPr>
              <a:t> </a:t>
            </a:r>
            <a:r>
              <a:rPr lang="es-ES" sz="2000" dirty="0" smtClean="0">
                <a:solidFill>
                  <a:srgbClr val="0000FF"/>
                </a:solidFill>
              </a:rPr>
              <a:t>Nº 6: </a:t>
            </a:r>
            <a:endParaRPr lang="es-ES" sz="2000" dirty="0">
              <a:solidFill>
                <a:srgbClr val="0000FF"/>
              </a:solidFill>
            </a:endParaRPr>
          </a:p>
          <a:p>
            <a:endParaRPr lang="es-ES" sz="2000" dirty="0">
              <a:solidFill>
                <a:srgbClr val="0000FF"/>
              </a:solidFill>
            </a:endParaRPr>
          </a:p>
          <a:p>
            <a:pPr algn="ctr"/>
            <a:r>
              <a:rPr lang="es-ES" sz="2000" b="1" dirty="0" err="1">
                <a:solidFill>
                  <a:srgbClr val="0000FF"/>
                </a:solidFill>
              </a:rPr>
              <a:t>Optical</a:t>
            </a:r>
            <a:r>
              <a:rPr lang="es-ES" sz="2000" b="1" dirty="0">
                <a:solidFill>
                  <a:srgbClr val="0000FF"/>
                </a:solidFill>
              </a:rPr>
              <a:t> &amp; </a:t>
            </a:r>
            <a:r>
              <a:rPr lang="es-ES" sz="2000" b="1" dirty="0" err="1">
                <a:solidFill>
                  <a:srgbClr val="0000FF"/>
                </a:solidFill>
              </a:rPr>
              <a:t>Dielectric</a:t>
            </a:r>
            <a:r>
              <a:rPr lang="es-ES" sz="2000" b="1" dirty="0">
                <a:solidFill>
                  <a:srgbClr val="0000FF"/>
                </a:solidFill>
              </a:rPr>
              <a:t> </a:t>
            </a:r>
            <a:r>
              <a:rPr lang="es-ES" sz="2000" b="1" dirty="0" err="1">
                <a:solidFill>
                  <a:srgbClr val="0000FF"/>
                </a:solidFill>
              </a:rPr>
              <a:t>properties</a:t>
            </a:r>
            <a:endParaRPr lang="es-ES" sz="2000" b="1" dirty="0">
              <a:solidFill>
                <a:srgbClr val="0000FF"/>
              </a:solidFill>
            </a:endParaRPr>
          </a:p>
          <a:p>
            <a:pPr algn="ctr"/>
            <a:endParaRPr lang="es-ES" sz="2000" dirty="0">
              <a:solidFill>
                <a:srgbClr val="0000FF"/>
              </a:solidFill>
            </a:endParaRPr>
          </a:p>
          <a:p>
            <a:r>
              <a:rPr lang="es-ES" sz="2000" dirty="0" err="1">
                <a:solidFill>
                  <a:srgbClr val="0000FF"/>
                </a:solidFill>
              </a:rPr>
              <a:t>Specific</a:t>
            </a:r>
            <a:r>
              <a:rPr lang="es-ES" sz="2000" dirty="0">
                <a:solidFill>
                  <a:srgbClr val="0000FF"/>
                </a:solidFill>
              </a:rPr>
              <a:t> </a:t>
            </a:r>
            <a:r>
              <a:rPr lang="es-ES" sz="2000" dirty="0" err="1">
                <a:solidFill>
                  <a:srgbClr val="0000FF"/>
                </a:solidFill>
              </a:rPr>
              <a:t>for</a:t>
            </a:r>
            <a:r>
              <a:rPr lang="es-ES" sz="2000" dirty="0">
                <a:solidFill>
                  <a:srgbClr val="0000FF"/>
                </a:solidFill>
              </a:rPr>
              <a:t> </a:t>
            </a:r>
            <a:r>
              <a:rPr lang="es-ES" sz="2000" dirty="0" err="1">
                <a:solidFill>
                  <a:srgbClr val="0000FF"/>
                </a:solidFill>
              </a:rPr>
              <a:t>insulators</a:t>
            </a:r>
            <a:r>
              <a:rPr lang="es-ES" sz="2000" dirty="0">
                <a:solidFill>
                  <a:srgbClr val="0000FF"/>
                </a:solidFill>
              </a:rPr>
              <a:t>. </a:t>
            </a:r>
            <a:r>
              <a:rPr lang="es-ES" sz="2000" dirty="0" err="1">
                <a:solidFill>
                  <a:srgbClr val="0000FF"/>
                </a:solidFill>
              </a:rPr>
              <a:t>Very</a:t>
            </a:r>
            <a:r>
              <a:rPr lang="es-ES" sz="2000" dirty="0">
                <a:solidFill>
                  <a:srgbClr val="0000FF"/>
                </a:solidFill>
              </a:rPr>
              <a:t> </a:t>
            </a:r>
            <a:r>
              <a:rPr lang="es-ES" sz="2000" dirty="0" err="1">
                <a:solidFill>
                  <a:srgbClr val="0000FF"/>
                </a:solidFill>
              </a:rPr>
              <a:t>rare</a:t>
            </a:r>
            <a:r>
              <a:rPr lang="es-ES" sz="2000" dirty="0">
                <a:solidFill>
                  <a:srgbClr val="0000FF"/>
                </a:solidFill>
              </a:rPr>
              <a:t> in </a:t>
            </a:r>
            <a:r>
              <a:rPr lang="es-ES" sz="2000" dirty="0" err="1">
                <a:solidFill>
                  <a:srgbClr val="0000FF"/>
                </a:solidFill>
              </a:rPr>
              <a:t>hot</a:t>
            </a:r>
            <a:r>
              <a:rPr lang="es-ES" sz="2000" dirty="0">
                <a:solidFill>
                  <a:srgbClr val="0000FF"/>
                </a:solidFill>
              </a:rPr>
              <a:t> </a:t>
            </a:r>
            <a:r>
              <a:rPr lang="es-ES" sz="2000" dirty="0" err="1">
                <a:solidFill>
                  <a:srgbClr val="0000FF"/>
                </a:solidFill>
              </a:rPr>
              <a:t>cells</a:t>
            </a:r>
            <a:endParaRPr lang="en-GB" sz="2000" dirty="0">
              <a:solidFill>
                <a:srgbClr val="0000FF"/>
              </a:solidFill>
            </a:endParaRPr>
          </a:p>
        </p:txBody>
      </p:sp>
      <p:sp>
        <p:nvSpPr>
          <p:cNvPr id="20" name="4 Flecha abajo"/>
          <p:cNvSpPr/>
          <p:nvPr/>
        </p:nvSpPr>
        <p:spPr>
          <a:xfrm rot="16200000">
            <a:off x="1985251" y="2202679"/>
            <a:ext cx="859498" cy="44604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000" dirty="0"/>
          </a:p>
        </p:txBody>
      </p:sp>
      <p:sp>
        <p:nvSpPr>
          <p:cNvPr id="21" name="6 CuadroTexto"/>
          <p:cNvSpPr txBox="1"/>
          <p:nvPr/>
        </p:nvSpPr>
        <p:spPr>
          <a:xfrm>
            <a:off x="638777" y="1238371"/>
            <a:ext cx="1469681" cy="255454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000" dirty="0" err="1">
                <a:solidFill>
                  <a:srgbClr val="0000FF"/>
                </a:solidFill>
              </a:rPr>
              <a:t>Cell</a:t>
            </a:r>
            <a:r>
              <a:rPr lang="es-ES" sz="2000" dirty="0">
                <a:solidFill>
                  <a:srgbClr val="0000FF"/>
                </a:solidFill>
              </a:rPr>
              <a:t> Nº1: </a:t>
            </a:r>
          </a:p>
          <a:p>
            <a:endParaRPr lang="es-ES" sz="2000" dirty="0">
              <a:solidFill>
                <a:srgbClr val="0000FF"/>
              </a:solidFill>
            </a:endParaRPr>
          </a:p>
          <a:p>
            <a:endParaRPr lang="es-ES" sz="2000" dirty="0">
              <a:solidFill>
                <a:srgbClr val="0000FF"/>
              </a:solidFill>
            </a:endParaRPr>
          </a:p>
          <a:p>
            <a:pPr algn="ctr"/>
            <a:r>
              <a:rPr lang="es-ES" sz="2000" b="1" dirty="0" err="1">
                <a:solidFill>
                  <a:srgbClr val="0000FF"/>
                </a:solidFill>
              </a:rPr>
              <a:t>Reception</a:t>
            </a:r>
            <a:r>
              <a:rPr lang="es-ES" sz="2000" b="1" dirty="0">
                <a:solidFill>
                  <a:srgbClr val="0000FF"/>
                </a:solidFill>
              </a:rPr>
              <a:t> </a:t>
            </a:r>
          </a:p>
          <a:p>
            <a:pPr algn="ctr"/>
            <a:r>
              <a:rPr lang="es-ES" sz="2000" b="1" dirty="0">
                <a:solidFill>
                  <a:srgbClr val="0000FF"/>
                </a:solidFill>
              </a:rPr>
              <a:t>&amp; </a:t>
            </a:r>
          </a:p>
          <a:p>
            <a:pPr algn="ctr"/>
            <a:r>
              <a:rPr lang="es-ES" sz="2000" b="1" dirty="0">
                <a:solidFill>
                  <a:srgbClr val="0000FF"/>
                </a:solidFill>
              </a:rPr>
              <a:t>Storage</a:t>
            </a:r>
          </a:p>
          <a:p>
            <a:endParaRPr lang="es-ES" sz="2000" dirty="0"/>
          </a:p>
          <a:p>
            <a:endParaRPr lang="es-ES" sz="2000" dirty="0"/>
          </a:p>
        </p:txBody>
      </p:sp>
      <p:sp>
        <p:nvSpPr>
          <p:cNvPr id="5" name="Rectángulo redondeado 4"/>
          <p:cNvSpPr/>
          <p:nvPr/>
        </p:nvSpPr>
        <p:spPr>
          <a:xfrm>
            <a:off x="6267974" y="1190175"/>
            <a:ext cx="1963871" cy="2500476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1546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524000" y="127000"/>
            <a:ext cx="8567451" cy="4348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r-HR" sz="9600" b="1" kern="0" dirty="0">
                <a:solidFill>
                  <a:srgbClr val="0D3F75"/>
                </a:solidFill>
                <a:effectLst>
                  <a:outerShdw blurRad="38100" dist="127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Mechanical testing</a:t>
            </a:r>
            <a:r>
              <a:rPr lang="es-ES" sz="9600" b="1" kern="0" dirty="0">
                <a:solidFill>
                  <a:srgbClr val="0D3F75"/>
                </a:solidFill>
                <a:effectLst>
                  <a:outerShdw blurRad="38100" dist="127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</a:t>
            </a:r>
            <a:r>
              <a:rPr lang="es-ES" sz="9600" b="1" kern="0" dirty="0" err="1">
                <a:solidFill>
                  <a:srgbClr val="0D3F75"/>
                </a:solidFill>
                <a:effectLst>
                  <a:outerShdw blurRad="38100" dist="127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Cell</a:t>
            </a:r>
            <a:r>
              <a:rPr lang="es-ES" sz="9600" b="1" kern="0" dirty="0">
                <a:solidFill>
                  <a:srgbClr val="0D3F75"/>
                </a:solidFill>
                <a:effectLst>
                  <a:outerShdw blurRad="38100" dist="127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Nº4</a:t>
            </a:r>
          </a:p>
          <a:p>
            <a:pPr algn="l"/>
            <a:r>
              <a:rPr lang="hr-HR" sz="3200" b="1" dirty="0">
                <a:solidFill>
                  <a:srgbClr val="0000FF"/>
                </a:solidFill>
              </a:rPr>
              <a:t> </a:t>
            </a:r>
          </a:p>
        </p:txBody>
      </p:sp>
      <p:sp>
        <p:nvSpPr>
          <p:cNvPr id="4" name="TextBox 2"/>
          <p:cNvSpPr txBox="1"/>
          <p:nvPr/>
        </p:nvSpPr>
        <p:spPr>
          <a:xfrm>
            <a:off x="1379232" y="782800"/>
            <a:ext cx="1035373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200" dirty="0">
                <a:solidFill>
                  <a:srgbClr val="0000FF"/>
                </a:solidFill>
              </a:rPr>
              <a:t>Tensile, impact, fracture toughness, fatigue, crack growth, high/low cycle fatigue tests,….  &amp; High Temp</a:t>
            </a:r>
            <a:r>
              <a:rPr lang="en-US" sz="2200" dirty="0" smtClean="0">
                <a:solidFill>
                  <a:srgbClr val="0000FF"/>
                </a:solidFill>
              </a:rPr>
              <a:t>!</a:t>
            </a:r>
            <a:endParaRPr lang="hr-HR" sz="2200" dirty="0"/>
          </a:p>
        </p:txBody>
      </p:sp>
      <p:pic>
        <p:nvPicPr>
          <p:cNvPr id="2" name="Imagen 1" descr="Chapy.jpe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84782" y="2897435"/>
            <a:ext cx="2197348" cy="3700475"/>
          </a:xfrm>
          <a:prstGeom prst="rect">
            <a:avLst/>
          </a:prstGeom>
        </p:spPr>
      </p:pic>
      <p:sp>
        <p:nvSpPr>
          <p:cNvPr id="14" name="CuadroTexto 13"/>
          <p:cNvSpPr txBox="1"/>
          <p:nvPr/>
        </p:nvSpPr>
        <p:spPr>
          <a:xfrm>
            <a:off x="7613444" y="5633964"/>
            <a:ext cx="23400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err="1">
                <a:solidFill>
                  <a:schemeClr val="bg1"/>
                </a:solidFill>
              </a:rPr>
              <a:t>Charpy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impact</a:t>
            </a:r>
            <a:r>
              <a:rPr lang="es-ES" b="1" dirty="0">
                <a:solidFill>
                  <a:schemeClr val="bg1"/>
                </a:solidFill>
              </a:rPr>
              <a:t> test</a:t>
            </a:r>
          </a:p>
          <a:p>
            <a:pPr algn="ctr"/>
            <a:r>
              <a:rPr lang="es-ES" sz="1400" dirty="0" err="1">
                <a:solidFill>
                  <a:srgbClr val="FFFFFF"/>
                </a:solidFill>
              </a:rPr>
              <a:t>To</a:t>
            </a:r>
            <a:r>
              <a:rPr lang="es-ES" sz="1400" dirty="0">
                <a:solidFill>
                  <a:srgbClr val="FFFFFF"/>
                </a:solidFill>
              </a:rPr>
              <a:t> determine </a:t>
            </a:r>
            <a:r>
              <a:rPr lang="es-ES" sz="1400" dirty="0" err="1">
                <a:solidFill>
                  <a:srgbClr val="FFFFFF"/>
                </a:solidFill>
              </a:rPr>
              <a:t>the</a:t>
            </a:r>
            <a:r>
              <a:rPr lang="es-ES" sz="1400" dirty="0">
                <a:solidFill>
                  <a:srgbClr val="FFFFFF"/>
                </a:solidFill>
              </a:rPr>
              <a:t> </a:t>
            </a:r>
            <a:r>
              <a:rPr lang="es-ES" sz="1400" dirty="0" err="1">
                <a:solidFill>
                  <a:srgbClr val="FFFFFF"/>
                </a:solidFill>
              </a:rPr>
              <a:t>amount</a:t>
            </a:r>
            <a:r>
              <a:rPr lang="es-ES" sz="1400" dirty="0">
                <a:solidFill>
                  <a:srgbClr val="FFFFFF"/>
                </a:solidFill>
              </a:rPr>
              <a:t> of </a:t>
            </a:r>
            <a:r>
              <a:rPr lang="es-ES" sz="1400" dirty="0" err="1">
                <a:solidFill>
                  <a:srgbClr val="FFFFFF"/>
                </a:solidFill>
              </a:rPr>
              <a:t>energy</a:t>
            </a:r>
            <a:r>
              <a:rPr lang="es-ES" sz="1400" dirty="0">
                <a:solidFill>
                  <a:srgbClr val="FFFFFF"/>
                </a:solidFill>
              </a:rPr>
              <a:t> absorbed </a:t>
            </a:r>
            <a:r>
              <a:rPr lang="es-ES" sz="1400" dirty="0" err="1">
                <a:solidFill>
                  <a:srgbClr val="FFFFFF"/>
                </a:solidFill>
              </a:rPr>
              <a:t>by</a:t>
            </a:r>
            <a:r>
              <a:rPr lang="es-ES" sz="1400" dirty="0">
                <a:solidFill>
                  <a:srgbClr val="FFFFFF"/>
                </a:solidFill>
              </a:rPr>
              <a:t> a material </a:t>
            </a:r>
            <a:r>
              <a:rPr lang="es-ES" sz="1400" dirty="0" err="1">
                <a:solidFill>
                  <a:srgbClr val="FFFFFF"/>
                </a:solidFill>
              </a:rPr>
              <a:t>during</a:t>
            </a:r>
            <a:r>
              <a:rPr lang="es-ES" sz="1400" dirty="0">
                <a:solidFill>
                  <a:srgbClr val="FFFFFF"/>
                </a:solidFill>
              </a:rPr>
              <a:t> fracture</a:t>
            </a:r>
            <a:endParaRPr lang="es-ES" sz="1400" b="1" dirty="0">
              <a:solidFill>
                <a:srgbClr val="FFFFFF"/>
              </a:solidFill>
            </a:endParaRPr>
          </a:p>
        </p:txBody>
      </p:sp>
      <p:pic>
        <p:nvPicPr>
          <p:cNvPr id="15" name="Imagen 14" descr="universal.jpe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7409" y="3172198"/>
            <a:ext cx="5334000" cy="3000375"/>
          </a:xfrm>
          <a:prstGeom prst="rect">
            <a:avLst/>
          </a:prstGeom>
        </p:spPr>
      </p:pic>
      <p:sp>
        <p:nvSpPr>
          <p:cNvPr id="16" name="CuadroTexto 15"/>
          <p:cNvSpPr txBox="1"/>
          <p:nvPr/>
        </p:nvSpPr>
        <p:spPr>
          <a:xfrm>
            <a:off x="1376778" y="5095355"/>
            <a:ext cx="5283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rgbClr val="FFFFFF"/>
                </a:solidFill>
              </a:rPr>
              <a:t>Universal </a:t>
            </a:r>
            <a:r>
              <a:rPr lang="es-ES" b="1" dirty="0" err="1">
                <a:solidFill>
                  <a:srgbClr val="FFFFFF"/>
                </a:solidFill>
              </a:rPr>
              <a:t>testing</a:t>
            </a:r>
            <a:r>
              <a:rPr lang="es-ES" b="1" dirty="0">
                <a:solidFill>
                  <a:srgbClr val="FFFFFF"/>
                </a:solidFill>
              </a:rPr>
              <a:t> machine </a:t>
            </a:r>
          </a:p>
          <a:p>
            <a:r>
              <a:rPr lang="es-ES" sz="1400" b="1" dirty="0" err="1">
                <a:solidFill>
                  <a:srgbClr val="FFFFFF"/>
                </a:solidFill>
              </a:rPr>
              <a:t>to</a:t>
            </a:r>
            <a:r>
              <a:rPr lang="es-ES" sz="1400" b="1" dirty="0">
                <a:solidFill>
                  <a:srgbClr val="FFFFFF"/>
                </a:solidFill>
              </a:rPr>
              <a:t> test </a:t>
            </a:r>
            <a:r>
              <a:rPr lang="es-ES" sz="1400" b="1" dirty="0" err="1">
                <a:solidFill>
                  <a:srgbClr val="FFFFFF"/>
                </a:solidFill>
              </a:rPr>
              <a:t>the</a:t>
            </a:r>
            <a:r>
              <a:rPr lang="es-ES" sz="1400" b="1" dirty="0">
                <a:solidFill>
                  <a:srgbClr val="FFFFFF"/>
                </a:solidFill>
              </a:rPr>
              <a:t> </a:t>
            </a:r>
            <a:r>
              <a:rPr lang="es-ES" sz="1400" b="1" dirty="0" err="1">
                <a:solidFill>
                  <a:srgbClr val="FFFFFF"/>
                </a:solidFill>
              </a:rPr>
              <a:t>mechanical</a:t>
            </a:r>
            <a:r>
              <a:rPr lang="es-ES" sz="1400" b="1" dirty="0">
                <a:solidFill>
                  <a:srgbClr val="FFFFFF"/>
                </a:solidFill>
              </a:rPr>
              <a:t> </a:t>
            </a:r>
            <a:r>
              <a:rPr lang="es-ES" sz="1400" b="1" dirty="0" err="1">
                <a:solidFill>
                  <a:srgbClr val="FFFFFF"/>
                </a:solidFill>
              </a:rPr>
              <a:t>properties</a:t>
            </a:r>
            <a:r>
              <a:rPr lang="es-ES" sz="1400" b="1" dirty="0">
                <a:solidFill>
                  <a:srgbClr val="FFFFFF"/>
                </a:solidFill>
              </a:rPr>
              <a:t> (</a:t>
            </a:r>
            <a:r>
              <a:rPr lang="es-ES" sz="1400" b="1" dirty="0" err="1">
                <a:solidFill>
                  <a:srgbClr val="FFFFFF"/>
                </a:solidFill>
              </a:rPr>
              <a:t>tension</a:t>
            </a:r>
            <a:r>
              <a:rPr lang="es-ES" sz="1400" b="1" dirty="0">
                <a:solidFill>
                  <a:srgbClr val="FFFFFF"/>
                </a:solidFill>
              </a:rPr>
              <a:t>, </a:t>
            </a:r>
            <a:r>
              <a:rPr lang="es-ES" sz="1400" b="1" dirty="0" err="1">
                <a:solidFill>
                  <a:srgbClr val="FFFFFF"/>
                </a:solidFill>
              </a:rPr>
              <a:t>compression</a:t>
            </a:r>
            <a:r>
              <a:rPr lang="es-ES" sz="1400" b="1" dirty="0">
                <a:solidFill>
                  <a:srgbClr val="FFFFFF"/>
                </a:solidFill>
              </a:rPr>
              <a:t> etc.) of a </a:t>
            </a:r>
            <a:r>
              <a:rPr lang="es-ES" sz="1400" b="1" dirty="0" err="1">
                <a:solidFill>
                  <a:srgbClr val="FFFFFF"/>
                </a:solidFill>
              </a:rPr>
              <a:t>given</a:t>
            </a:r>
            <a:r>
              <a:rPr lang="es-ES" sz="1400" b="1" dirty="0">
                <a:solidFill>
                  <a:srgbClr val="FFFFFF"/>
                </a:solidFill>
              </a:rPr>
              <a:t> test </a:t>
            </a:r>
            <a:r>
              <a:rPr lang="es-ES" sz="1400" b="1" dirty="0" err="1">
                <a:solidFill>
                  <a:srgbClr val="FFFFFF"/>
                </a:solidFill>
              </a:rPr>
              <a:t>specimen</a:t>
            </a:r>
            <a:r>
              <a:rPr lang="es-ES" sz="1400" b="1" dirty="0">
                <a:solidFill>
                  <a:srgbClr val="FFFFFF"/>
                </a:solidFill>
              </a:rPr>
              <a:t> </a:t>
            </a:r>
            <a:r>
              <a:rPr lang="es-ES" sz="1400" b="1" dirty="0" err="1">
                <a:solidFill>
                  <a:srgbClr val="FFFFFF"/>
                </a:solidFill>
              </a:rPr>
              <a:t>by</a:t>
            </a:r>
            <a:r>
              <a:rPr lang="es-ES" sz="1400" b="1" dirty="0">
                <a:solidFill>
                  <a:srgbClr val="FFFFFF"/>
                </a:solidFill>
              </a:rPr>
              <a:t> </a:t>
            </a:r>
            <a:r>
              <a:rPr lang="es-ES" sz="1400" b="1" dirty="0" err="1">
                <a:solidFill>
                  <a:srgbClr val="FFFFFF"/>
                </a:solidFill>
              </a:rPr>
              <a:t>exerting</a:t>
            </a:r>
            <a:r>
              <a:rPr lang="es-ES" sz="1400" b="1" dirty="0">
                <a:solidFill>
                  <a:srgbClr val="FFFFFF"/>
                </a:solidFill>
              </a:rPr>
              <a:t> </a:t>
            </a:r>
            <a:r>
              <a:rPr lang="es-ES" sz="1400" b="1" dirty="0" err="1">
                <a:solidFill>
                  <a:srgbClr val="FFFFFF"/>
                </a:solidFill>
              </a:rPr>
              <a:t>tensile</a:t>
            </a:r>
            <a:r>
              <a:rPr lang="es-ES" sz="1400" b="1" dirty="0">
                <a:solidFill>
                  <a:srgbClr val="FFFFFF"/>
                </a:solidFill>
              </a:rPr>
              <a:t>, </a:t>
            </a:r>
            <a:r>
              <a:rPr lang="es-ES" sz="1400" b="1" dirty="0" err="1">
                <a:solidFill>
                  <a:srgbClr val="FFFFFF"/>
                </a:solidFill>
              </a:rPr>
              <a:t>compressive</a:t>
            </a:r>
            <a:r>
              <a:rPr lang="es-ES" sz="1400" b="1" dirty="0">
                <a:solidFill>
                  <a:srgbClr val="FFFFFF"/>
                </a:solidFill>
              </a:rPr>
              <a:t> </a:t>
            </a:r>
            <a:r>
              <a:rPr lang="es-ES" sz="1400" b="1" dirty="0" err="1">
                <a:solidFill>
                  <a:srgbClr val="FFFFFF"/>
                </a:solidFill>
              </a:rPr>
              <a:t>or</a:t>
            </a:r>
            <a:r>
              <a:rPr lang="es-ES" sz="1400" b="1" dirty="0">
                <a:solidFill>
                  <a:srgbClr val="FFFFFF"/>
                </a:solidFill>
              </a:rPr>
              <a:t> </a:t>
            </a:r>
            <a:r>
              <a:rPr lang="es-ES" sz="1400" b="1" dirty="0" err="1">
                <a:solidFill>
                  <a:srgbClr val="FFFFFF"/>
                </a:solidFill>
              </a:rPr>
              <a:t>transverse</a:t>
            </a:r>
            <a:r>
              <a:rPr lang="es-ES" sz="1400" b="1" dirty="0">
                <a:solidFill>
                  <a:srgbClr val="FFFFFF"/>
                </a:solidFill>
              </a:rPr>
              <a:t> </a:t>
            </a:r>
            <a:r>
              <a:rPr lang="es-ES" sz="1400" b="1" dirty="0" err="1">
                <a:solidFill>
                  <a:srgbClr val="FFFFFF"/>
                </a:solidFill>
              </a:rPr>
              <a:t>stresses</a:t>
            </a:r>
            <a:r>
              <a:rPr lang="es-ES" b="1" dirty="0"/>
              <a:t>. </a:t>
            </a:r>
          </a:p>
        </p:txBody>
      </p:sp>
      <p:sp>
        <p:nvSpPr>
          <p:cNvPr id="8" name="TextBox 2"/>
          <p:cNvSpPr txBox="1"/>
          <p:nvPr/>
        </p:nvSpPr>
        <p:spPr>
          <a:xfrm>
            <a:off x="121473" y="1696844"/>
            <a:ext cx="1035373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200" dirty="0" smtClean="0">
                <a:solidFill>
                  <a:srgbClr val="0000FF"/>
                </a:solidFill>
              </a:rPr>
              <a:t>Systems already working but with conventional materials or low activation materials      </a:t>
            </a:r>
            <a:r>
              <a:rPr lang="en-US" sz="2200" dirty="0" smtClean="0">
                <a:solidFill>
                  <a:srgbClr val="0000FF"/>
                </a:solidFill>
                <a:sym typeface="Wingdings" panose="05000000000000000000" pitchFamily="2" charset="2"/>
              </a:rPr>
              <a:t> Need to evaluate all the modifications for in-cell remote work</a:t>
            </a:r>
            <a:endParaRPr lang="hr-HR" sz="2200" dirty="0"/>
          </a:p>
        </p:txBody>
      </p:sp>
    </p:spTree>
    <p:extLst>
      <p:ext uri="{BB962C8B-B14F-4D97-AF65-F5344CB8AC3E}">
        <p14:creationId xmlns:p14="http://schemas.microsoft.com/office/powerpoint/2010/main" val="3941077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389262" y="122533"/>
            <a:ext cx="11413475" cy="3877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s-ES" sz="2400" b="1" kern="0" dirty="0" err="1">
                <a:solidFill>
                  <a:srgbClr val="0D3F75"/>
                </a:solidFill>
                <a:effectLst>
                  <a:outerShdw blurRad="38100" dist="127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Breeding</a:t>
            </a:r>
            <a:r>
              <a:rPr lang="es-ES" sz="2400" b="1" kern="0" dirty="0">
                <a:solidFill>
                  <a:srgbClr val="0D3F75"/>
                </a:solidFill>
                <a:effectLst>
                  <a:outerShdw blurRad="38100" dist="127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400" b="1" kern="0" dirty="0" err="1">
                <a:solidFill>
                  <a:srgbClr val="0D3F75"/>
                </a:solidFill>
                <a:effectLst>
                  <a:outerShdw blurRad="38100" dist="127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Blanket</a:t>
            </a:r>
            <a:r>
              <a:rPr lang="es-ES" sz="2400" b="1" kern="0" dirty="0">
                <a:solidFill>
                  <a:srgbClr val="0D3F75"/>
                </a:solidFill>
                <a:effectLst>
                  <a:outerShdw blurRad="38100" dist="127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400" b="1" kern="0" dirty="0" err="1">
                <a:solidFill>
                  <a:srgbClr val="0D3F75"/>
                </a:solidFill>
                <a:effectLst>
                  <a:outerShdw blurRad="38100" dist="127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technology</a:t>
            </a:r>
            <a:r>
              <a:rPr lang="es-ES" sz="2400" b="1" kern="0" dirty="0">
                <a:solidFill>
                  <a:srgbClr val="0D3F75"/>
                </a:solidFill>
                <a:effectLst>
                  <a:outerShdw blurRad="38100" dist="127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s-ES" sz="2400" b="1" kern="0" dirty="0" err="1">
                <a:solidFill>
                  <a:srgbClr val="0D3F75"/>
                </a:solidFill>
                <a:effectLst>
                  <a:outerShdw blurRad="38100" dist="127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Cells</a:t>
            </a:r>
            <a:r>
              <a:rPr lang="es-ES" sz="2400" b="1" kern="0" dirty="0">
                <a:solidFill>
                  <a:srgbClr val="0D3F75"/>
                </a:solidFill>
                <a:effectLst>
                  <a:outerShdw blurRad="38100" dist="127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nº 4-5</a:t>
            </a:r>
          </a:p>
        </p:txBody>
      </p:sp>
      <p:sp>
        <p:nvSpPr>
          <p:cNvPr id="6" name="Rectángulo 5"/>
          <p:cNvSpPr/>
          <p:nvPr/>
        </p:nvSpPr>
        <p:spPr>
          <a:xfrm>
            <a:off x="5124450" y="1782218"/>
            <a:ext cx="5429250" cy="120032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b="1" dirty="0"/>
              <a:t>Technology of (ceramic) </a:t>
            </a:r>
            <a:r>
              <a:rPr lang="en-US" sz="2400" b="1" dirty="0">
                <a:solidFill>
                  <a:srgbClr val="00B050"/>
                </a:solidFill>
              </a:rPr>
              <a:t>coatings</a:t>
            </a:r>
          </a:p>
          <a:p>
            <a:pPr marL="457200" indent="-457200" algn="ctr">
              <a:buFont typeface="Wingdings" panose="05000000000000000000" pitchFamily="2" charset="2"/>
              <a:buChar char="à"/>
            </a:pPr>
            <a:r>
              <a:rPr lang="en-US" sz="2400" b="1" dirty="0">
                <a:solidFill>
                  <a:srgbClr val="00B050"/>
                </a:solidFill>
                <a:sym typeface="Wingdings" panose="05000000000000000000" pitchFamily="2" charset="2"/>
              </a:rPr>
              <a:t>Electric insulator</a:t>
            </a:r>
          </a:p>
          <a:p>
            <a:pPr marL="457200" indent="-457200" algn="ctr">
              <a:buFont typeface="Wingdings" panose="05000000000000000000" pitchFamily="2" charset="2"/>
              <a:buChar char="à"/>
            </a:pPr>
            <a:r>
              <a:rPr lang="en-US" sz="2400" b="1" dirty="0">
                <a:solidFill>
                  <a:srgbClr val="00B050"/>
                </a:solidFill>
                <a:sym typeface="Wingdings" panose="05000000000000000000" pitchFamily="2" charset="2"/>
              </a:rPr>
              <a:t>Tritium barrier   </a:t>
            </a:r>
            <a:r>
              <a:rPr lang="en-US" sz="100" b="1" dirty="0">
                <a:solidFill>
                  <a:srgbClr val="00B050"/>
                </a:solidFill>
                <a:sym typeface="Wingdings" panose="05000000000000000000" pitchFamily="2" charset="2"/>
              </a:rPr>
              <a:t>.</a:t>
            </a:r>
            <a:endParaRPr lang="es-ES" sz="2400" b="1" dirty="0"/>
          </a:p>
        </p:txBody>
      </p:sp>
      <p:sp>
        <p:nvSpPr>
          <p:cNvPr id="8" name="Rectángulo 7"/>
          <p:cNvSpPr/>
          <p:nvPr/>
        </p:nvSpPr>
        <p:spPr>
          <a:xfrm>
            <a:off x="3498241" y="3114938"/>
            <a:ext cx="8304496" cy="144655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THE LITHIUM/TRITIUM  ISSUE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Need to assess “new” and </a:t>
            </a:r>
            <a:r>
              <a:rPr lang="en-US" sz="2400" b="1" u="sng" dirty="0" smtClean="0">
                <a:solidFill>
                  <a:srgbClr val="FF0000"/>
                </a:solidFill>
              </a:rPr>
              <a:t>complicated</a:t>
            </a:r>
            <a:r>
              <a:rPr lang="en-US" sz="2400" b="1" dirty="0" smtClean="0">
                <a:solidFill>
                  <a:srgbClr val="FF0000"/>
                </a:solidFill>
              </a:rPr>
              <a:t> aspects: </a:t>
            </a:r>
          </a:p>
          <a:p>
            <a:pPr algn="ctr"/>
            <a:r>
              <a:rPr lang="en-US" sz="2200" b="1" dirty="0" smtClean="0">
                <a:solidFill>
                  <a:srgbClr val="FF0000"/>
                </a:solidFill>
              </a:rPr>
              <a:t>Tritium Permeation barriers   +  Corrosion by </a:t>
            </a:r>
            <a:r>
              <a:rPr lang="en-US" sz="2200" b="1" dirty="0" err="1" smtClean="0">
                <a:solidFill>
                  <a:srgbClr val="FF0000"/>
                </a:solidFill>
              </a:rPr>
              <a:t>LiPb</a:t>
            </a:r>
            <a:r>
              <a:rPr lang="en-US" sz="2200" b="1" dirty="0" smtClean="0">
                <a:solidFill>
                  <a:srgbClr val="FF0000"/>
                </a:solidFill>
              </a:rPr>
              <a:t> or Li ceramics  </a:t>
            </a:r>
          </a:p>
          <a:p>
            <a:pPr algn="ctr"/>
            <a:r>
              <a:rPr lang="en-US" sz="2200" b="1" dirty="0" smtClean="0">
                <a:solidFill>
                  <a:srgbClr val="FF0000"/>
                </a:solidFill>
              </a:rPr>
              <a:t>+ Li diffusion  +  Li Peebles degradation…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endParaRPr lang="en-US" sz="2000" b="1" dirty="0" smtClean="0">
              <a:solidFill>
                <a:srgbClr val="FF0000"/>
              </a:solidFill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108" y="2192358"/>
            <a:ext cx="3077133" cy="3419036"/>
          </a:xfrm>
          <a:prstGeom prst="rect">
            <a:avLst/>
          </a:prstGeom>
        </p:spPr>
      </p:pic>
      <p:grpSp>
        <p:nvGrpSpPr>
          <p:cNvPr id="10" name="Group 4"/>
          <p:cNvGrpSpPr>
            <a:grpSpLocks/>
          </p:cNvGrpSpPr>
          <p:nvPr/>
        </p:nvGrpSpPr>
        <p:grpSpPr bwMode="auto">
          <a:xfrm>
            <a:off x="5268912" y="841209"/>
            <a:ext cx="4737100" cy="723900"/>
            <a:chOff x="204" y="3579"/>
            <a:chExt cx="2984" cy="456"/>
          </a:xfrm>
        </p:grpSpPr>
        <p:sp>
          <p:nvSpPr>
            <p:cNvPr id="11" name="Text Box 5"/>
            <p:cNvSpPr txBox="1">
              <a:spLocks noChangeArrowheads="1"/>
            </p:cNvSpPr>
            <p:nvPr/>
          </p:nvSpPr>
          <p:spPr bwMode="auto">
            <a:xfrm>
              <a:off x="204" y="3579"/>
              <a:ext cx="2984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defTabSz="7620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defTabSz="7620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defTabSz="7620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defTabSz="7620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defTabSz="7620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lnSpc>
                  <a:spcPct val="90000"/>
                </a:lnSpc>
              </a:pPr>
              <a:r>
                <a:rPr lang="es-ES_tradnl" sz="2000" b="1" baseline="-25000" dirty="0">
                  <a:solidFill>
                    <a:srgbClr val="0000FF"/>
                  </a:solidFill>
                </a:rPr>
                <a:t>1</a:t>
              </a:r>
              <a:r>
                <a:rPr lang="es-ES_tradnl" sz="2000" b="1" dirty="0">
                  <a:solidFill>
                    <a:srgbClr val="0000FF"/>
                  </a:solidFill>
                </a:rPr>
                <a:t>D</a:t>
              </a:r>
              <a:r>
                <a:rPr lang="es-ES_tradnl" sz="2000" b="1" baseline="30000" dirty="0">
                  <a:solidFill>
                    <a:srgbClr val="0000FF"/>
                  </a:solidFill>
                </a:rPr>
                <a:t>2</a:t>
              </a:r>
              <a:r>
                <a:rPr lang="es-ES_tradnl" sz="2000" b="1" dirty="0">
                  <a:solidFill>
                    <a:srgbClr val="0000FF"/>
                  </a:solidFill>
                </a:rPr>
                <a:t> + </a:t>
              </a:r>
              <a:r>
                <a:rPr lang="es-ES_tradnl" sz="2000" b="1" baseline="-25000" dirty="0">
                  <a:solidFill>
                    <a:schemeClr val="accent2">
                      <a:lumMod val="75000"/>
                    </a:schemeClr>
                  </a:solidFill>
                </a:rPr>
                <a:t>1</a:t>
              </a:r>
              <a:r>
                <a:rPr lang="es-ES_tradnl" sz="2000" b="1" dirty="0">
                  <a:solidFill>
                    <a:schemeClr val="accent2">
                      <a:lumMod val="75000"/>
                    </a:schemeClr>
                  </a:solidFill>
                </a:rPr>
                <a:t>T</a:t>
              </a:r>
              <a:r>
                <a:rPr lang="es-ES_tradnl" sz="2000" b="1" baseline="30000" dirty="0">
                  <a:solidFill>
                    <a:schemeClr val="accent2">
                      <a:lumMod val="75000"/>
                    </a:schemeClr>
                  </a:solidFill>
                </a:rPr>
                <a:t>3</a:t>
              </a:r>
              <a:r>
                <a:rPr lang="es-ES_tradnl" sz="2000" dirty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 </a:t>
              </a:r>
              <a:r>
                <a:rPr lang="es-ES_tradnl" sz="2000" b="1" dirty="0">
                  <a:solidFill>
                    <a:schemeClr val="accent2"/>
                  </a:solidFill>
                  <a:sym typeface="Symbol" charset="0"/>
                </a:rPr>
                <a:t></a:t>
              </a:r>
              <a:r>
                <a:rPr lang="es-ES_tradnl" sz="2000" dirty="0">
                  <a:solidFill>
                    <a:schemeClr val="accent2"/>
                  </a:solidFill>
                </a:rPr>
                <a:t> </a:t>
              </a:r>
              <a:r>
                <a:rPr lang="es-ES_tradnl" sz="2000" b="1" baseline="-25000" dirty="0">
                  <a:solidFill>
                    <a:schemeClr val="accent2"/>
                  </a:solidFill>
                </a:rPr>
                <a:t>2</a:t>
              </a:r>
              <a:r>
                <a:rPr lang="es-ES_tradnl" sz="2000" b="1" dirty="0">
                  <a:solidFill>
                    <a:schemeClr val="accent2"/>
                  </a:solidFill>
                </a:rPr>
                <a:t>He</a:t>
              </a:r>
              <a:r>
                <a:rPr lang="es-ES_tradnl" sz="2000" b="1" baseline="30000" dirty="0">
                  <a:solidFill>
                    <a:schemeClr val="accent2"/>
                  </a:solidFill>
                </a:rPr>
                <a:t>4</a:t>
              </a:r>
              <a:r>
                <a:rPr lang="es-ES_tradnl" sz="2000" b="1" dirty="0">
                  <a:solidFill>
                    <a:schemeClr val="accent2"/>
                  </a:solidFill>
                </a:rPr>
                <a:t> </a:t>
              </a:r>
              <a:r>
                <a:rPr lang="es-ES_tradnl" sz="1600" b="1" dirty="0">
                  <a:solidFill>
                    <a:schemeClr val="accent2"/>
                  </a:solidFill>
                </a:rPr>
                <a:t>(3.6 </a:t>
              </a:r>
              <a:r>
                <a:rPr lang="es-ES_tradnl" sz="1600" b="1" dirty="0" err="1">
                  <a:solidFill>
                    <a:schemeClr val="accent2"/>
                  </a:solidFill>
                </a:rPr>
                <a:t>MeV</a:t>
              </a:r>
              <a:r>
                <a:rPr lang="es-ES_tradnl" sz="1600" b="1" dirty="0">
                  <a:solidFill>
                    <a:schemeClr val="accent2"/>
                  </a:solidFill>
                </a:rPr>
                <a:t>)</a:t>
              </a:r>
              <a:r>
                <a:rPr lang="es-ES_tradnl" sz="2000" b="1" dirty="0">
                  <a:solidFill>
                    <a:schemeClr val="accent2"/>
                  </a:solidFill>
                </a:rPr>
                <a:t> +</a:t>
              </a:r>
              <a:r>
                <a:rPr lang="es-ES_tradnl" sz="2000" b="1" dirty="0">
                  <a:solidFill>
                    <a:schemeClr val="bg1"/>
                  </a:solidFill>
                </a:rPr>
                <a:t> </a:t>
              </a:r>
              <a:r>
                <a:rPr lang="es-ES_tradnl" sz="2000" b="1" baseline="-25000" dirty="0">
                  <a:solidFill>
                    <a:srgbClr val="FF0000"/>
                  </a:solidFill>
                </a:rPr>
                <a:t>0</a:t>
              </a:r>
              <a:r>
                <a:rPr lang="es-ES_tradnl" sz="2000" b="1" dirty="0">
                  <a:solidFill>
                    <a:srgbClr val="FF0000"/>
                  </a:solidFill>
                </a:rPr>
                <a:t>n</a:t>
              </a:r>
              <a:r>
                <a:rPr lang="es-ES_tradnl" sz="2000" b="1" baseline="30000" dirty="0">
                  <a:solidFill>
                    <a:srgbClr val="FF0000"/>
                  </a:solidFill>
                </a:rPr>
                <a:t>1</a:t>
              </a:r>
              <a:r>
                <a:rPr lang="es-ES_tradnl" sz="2000" b="1" dirty="0">
                  <a:solidFill>
                    <a:schemeClr val="bg1"/>
                  </a:solidFill>
                </a:rPr>
                <a:t> </a:t>
              </a:r>
              <a:r>
                <a:rPr lang="es-ES_tradnl" sz="1600" b="1" dirty="0">
                  <a:solidFill>
                    <a:schemeClr val="accent2"/>
                  </a:solidFill>
                </a:rPr>
                <a:t>(14 </a:t>
              </a:r>
              <a:r>
                <a:rPr lang="es-ES_tradnl" sz="1600" b="1" dirty="0" err="1">
                  <a:solidFill>
                    <a:schemeClr val="accent2"/>
                  </a:solidFill>
                </a:rPr>
                <a:t>MeV</a:t>
              </a:r>
              <a:r>
                <a:rPr lang="es-ES_tradnl" sz="1600" b="1" dirty="0">
                  <a:solidFill>
                    <a:schemeClr val="accent2"/>
                  </a:solidFill>
                </a:rPr>
                <a:t>)</a:t>
              </a:r>
              <a:endParaRPr lang="es-ES_tradnl" sz="1600" dirty="0">
                <a:solidFill>
                  <a:schemeClr val="accent2"/>
                </a:solidFill>
                <a:latin typeface="Helvetica" charset="0"/>
              </a:endParaRPr>
            </a:p>
          </p:txBody>
        </p:sp>
        <p:sp>
          <p:nvSpPr>
            <p:cNvPr id="12" name="Text Box 6"/>
            <p:cNvSpPr txBox="1">
              <a:spLocks noChangeArrowheads="1"/>
            </p:cNvSpPr>
            <p:nvPr/>
          </p:nvSpPr>
          <p:spPr bwMode="auto">
            <a:xfrm>
              <a:off x="204" y="3837"/>
              <a:ext cx="116" cy="1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defTabSz="7620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defTabSz="7620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defTabSz="7620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defTabSz="7620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defTabSz="7620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lnSpc>
                  <a:spcPct val="90000"/>
                </a:lnSpc>
              </a:pPr>
              <a:endParaRPr lang="es-ES_tradnl" sz="1600" b="1">
                <a:solidFill>
                  <a:schemeClr val="accent2"/>
                </a:solidFill>
              </a:endParaRPr>
            </a:p>
          </p:txBody>
        </p:sp>
      </p:grpSp>
      <p:sp>
        <p:nvSpPr>
          <p:cNvPr id="13" name="8 Rectángulo"/>
          <p:cNvSpPr>
            <a:spLocks noChangeArrowheads="1"/>
          </p:cNvSpPr>
          <p:nvPr/>
        </p:nvSpPr>
        <p:spPr bwMode="auto">
          <a:xfrm>
            <a:off x="4617674" y="1207891"/>
            <a:ext cx="576103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lvl="2" eaLnBrk="1" hangingPunct="1">
              <a:spcBef>
                <a:spcPct val="50000"/>
              </a:spcBef>
            </a:pPr>
            <a:r>
              <a:rPr lang="es-ES_tradnl" sz="2000" b="1" dirty="0">
                <a:solidFill>
                  <a:srgbClr val="0000FF"/>
                </a:solidFill>
                <a:latin typeface="Arial"/>
                <a:cs typeface="Arial"/>
              </a:rPr>
              <a:t>Li</a:t>
            </a:r>
            <a:r>
              <a:rPr lang="es-ES_tradnl" sz="2000" b="1" baseline="-25000" dirty="0">
                <a:solidFill>
                  <a:srgbClr val="0000FF"/>
                </a:solidFill>
                <a:latin typeface="Arial"/>
                <a:cs typeface="Arial"/>
              </a:rPr>
              <a:t>6</a:t>
            </a:r>
            <a:r>
              <a:rPr lang="es-ES_tradnl" sz="2000" b="1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lang="es-ES_tradnl" sz="2000" dirty="0">
                <a:solidFill>
                  <a:srgbClr val="0000FF"/>
                </a:solidFill>
                <a:latin typeface="Arial"/>
                <a:cs typeface="Arial"/>
              </a:rPr>
              <a:t>+ </a:t>
            </a:r>
            <a:r>
              <a:rPr lang="es-ES_tradnl" sz="2000" b="1" dirty="0">
                <a:solidFill>
                  <a:srgbClr val="FF0000"/>
                </a:solidFill>
                <a:latin typeface="Arial"/>
                <a:cs typeface="Arial"/>
              </a:rPr>
              <a:t>n</a:t>
            </a:r>
            <a:r>
              <a:rPr lang="es-ES_tradnl" sz="200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lang="es-ES_tradnl" sz="2000" b="1" dirty="0">
                <a:solidFill>
                  <a:schemeClr val="accent2"/>
                </a:solidFill>
                <a:latin typeface="Arial"/>
                <a:cs typeface="Arial"/>
                <a:sym typeface="Symbol" charset="0"/>
              </a:rPr>
              <a:t></a:t>
            </a:r>
            <a:r>
              <a:rPr lang="es-ES_tradnl" sz="2000" dirty="0">
                <a:solidFill>
                  <a:schemeClr val="accent2"/>
                </a:solidFill>
                <a:latin typeface="Arial"/>
                <a:cs typeface="Arial"/>
              </a:rPr>
              <a:t> </a:t>
            </a:r>
            <a:r>
              <a:rPr lang="es-ES_tradnl" sz="2000" b="1" dirty="0">
                <a:solidFill>
                  <a:schemeClr val="accent2"/>
                </a:solidFill>
                <a:latin typeface="Arial"/>
                <a:cs typeface="Arial"/>
              </a:rPr>
              <a:t>He</a:t>
            </a:r>
            <a:r>
              <a:rPr lang="es-ES_tradnl" sz="2000" b="1" baseline="30000" dirty="0">
                <a:solidFill>
                  <a:schemeClr val="accent2"/>
                </a:solidFill>
                <a:latin typeface="Arial"/>
                <a:cs typeface="Arial"/>
              </a:rPr>
              <a:t>4</a:t>
            </a:r>
            <a:r>
              <a:rPr lang="es-ES_tradnl" sz="2000" b="1" dirty="0">
                <a:solidFill>
                  <a:schemeClr val="accent2"/>
                </a:solidFill>
                <a:latin typeface="Arial"/>
                <a:cs typeface="Arial"/>
              </a:rPr>
              <a:t> + T</a:t>
            </a:r>
            <a:r>
              <a:rPr lang="es-ES_tradnl" sz="2000" b="1" baseline="30000" dirty="0">
                <a:solidFill>
                  <a:schemeClr val="accent2"/>
                </a:solidFill>
                <a:latin typeface="Arial"/>
                <a:cs typeface="Arial"/>
              </a:rPr>
              <a:t>3</a:t>
            </a:r>
            <a:r>
              <a:rPr lang="es-ES_tradnl" sz="2000" b="1" dirty="0">
                <a:solidFill>
                  <a:schemeClr val="accent2"/>
                </a:solidFill>
                <a:latin typeface="Arial"/>
                <a:cs typeface="Arial"/>
              </a:rPr>
              <a:t> </a:t>
            </a:r>
            <a:r>
              <a:rPr lang="es-ES_tradnl" sz="1600" b="1" dirty="0">
                <a:solidFill>
                  <a:schemeClr val="accent2"/>
                </a:solidFill>
                <a:latin typeface="Arial"/>
                <a:cs typeface="Arial"/>
              </a:rPr>
              <a:t>(4.8 </a:t>
            </a:r>
            <a:r>
              <a:rPr lang="es-ES_tradnl" sz="1600" b="1" dirty="0" err="1">
                <a:solidFill>
                  <a:schemeClr val="accent2"/>
                </a:solidFill>
                <a:latin typeface="Arial"/>
                <a:cs typeface="Arial"/>
              </a:rPr>
              <a:t>MeV</a:t>
            </a:r>
            <a:r>
              <a:rPr lang="es-ES_tradnl" sz="1600" b="1" dirty="0">
                <a:solidFill>
                  <a:schemeClr val="accent2"/>
                </a:solidFill>
                <a:latin typeface="Arial"/>
                <a:cs typeface="Arial"/>
              </a:rPr>
              <a:t>)</a:t>
            </a:r>
            <a:endParaRPr lang="en-US" sz="1600" b="1" dirty="0">
              <a:solidFill>
                <a:srgbClr val="CC0000"/>
              </a:solidFill>
              <a:latin typeface="Arial"/>
              <a:cs typeface="Arial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389262" y="784259"/>
            <a:ext cx="35877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>
                <a:solidFill>
                  <a:srgbClr val="0000FF"/>
                </a:solidFill>
              </a:rPr>
              <a:t>Helium-Cooled</a:t>
            </a:r>
            <a:r>
              <a:rPr lang="es-ES" dirty="0">
                <a:solidFill>
                  <a:srgbClr val="0000FF"/>
                </a:solidFill>
              </a:rPr>
              <a:t> </a:t>
            </a:r>
            <a:r>
              <a:rPr lang="es-ES" dirty="0" err="1">
                <a:solidFill>
                  <a:srgbClr val="0000FF"/>
                </a:solidFill>
              </a:rPr>
              <a:t>Lithium</a:t>
            </a:r>
            <a:r>
              <a:rPr lang="es-ES" dirty="0">
                <a:solidFill>
                  <a:srgbClr val="0000FF"/>
                </a:solidFill>
              </a:rPr>
              <a:t> Lead (HCLL) </a:t>
            </a:r>
          </a:p>
          <a:p>
            <a:r>
              <a:rPr lang="es-ES" dirty="0" err="1">
                <a:solidFill>
                  <a:srgbClr val="0000FF"/>
                </a:solidFill>
              </a:rPr>
              <a:t>Helium-Cooled</a:t>
            </a:r>
            <a:r>
              <a:rPr lang="es-ES" dirty="0">
                <a:solidFill>
                  <a:srgbClr val="0000FF"/>
                </a:solidFill>
              </a:rPr>
              <a:t> </a:t>
            </a:r>
            <a:r>
              <a:rPr lang="es-ES" dirty="0" err="1">
                <a:solidFill>
                  <a:srgbClr val="0000FF"/>
                </a:solidFill>
              </a:rPr>
              <a:t>Pebble</a:t>
            </a:r>
            <a:r>
              <a:rPr lang="es-ES" dirty="0">
                <a:solidFill>
                  <a:srgbClr val="0000FF"/>
                </a:solidFill>
              </a:rPr>
              <a:t> </a:t>
            </a:r>
            <a:r>
              <a:rPr lang="es-ES" dirty="0" err="1">
                <a:solidFill>
                  <a:srgbClr val="0000FF"/>
                </a:solidFill>
              </a:rPr>
              <a:t>Bed</a:t>
            </a:r>
            <a:r>
              <a:rPr lang="es-ES" dirty="0">
                <a:solidFill>
                  <a:srgbClr val="0000FF"/>
                </a:solidFill>
              </a:rPr>
              <a:t> (HCPB) </a:t>
            </a:r>
          </a:p>
          <a:p>
            <a:r>
              <a:rPr lang="es-ES" dirty="0" err="1">
                <a:solidFill>
                  <a:srgbClr val="0000FF"/>
                </a:solidFill>
              </a:rPr>
              <a:t>Water-Cooled</a:t>
            </a:r>
            <a:r>
              <a:rPr lang="es-ES" dirty="0">
                <a:solidFill>
                  <a:srgbClr val="0000FF"/>
                </a:solidFill>
              </a:rPr>
              <a:t> </a:t>
            </a:r>
            <a:r>
              <a:rPr lang="es-ES" dirty="0" err="1">
                <a:solidFill>
                  <a:srgbClr val="0000FF"/>
                </a:solidFill>
              </a:rPr>
              <a:t>Lithium</a:t>
            </a:r>
            <a:r>
              <a:rPr lang="es-ES" dirty="0">
                <a:solidFill>
                  <a:srgbClr val="0000FF"/>
                </a:solidFill>
              </a:rPr>
              <a:t> Lead (WCLL)</a:t>
            </a:r>
            <a:r>
              <a:rPr lang="es-ES" i="1" dirty="0">
                <a:solidFill>
                  <a:srgbClr val="0000FF"/>
                </a:solidFill>
              </a:rPr>
              <a:t> </a:t>
            </a:r>
          </a:p>
          <a:p>
            <a:r>
              <a:rPr lang="es-ES" dirty="0">
                <a:solidFill>
                  <a:srgbClr val="0000FF"/>
                </a:solidFill>
              </a:rPr>
              <a:t>Dual </a:t>
            </a:r>
            <a:r>
              <a:rPr lang="es-ES" dirty="0" err="1">
                <a:solidFill>
                  <a:srgbClr val="0000FF"/>
                </a:solidFill>
              </a:rPr>
              <a:t>Coolant</a:t>
            </a:r>
            <a:r>
              <a:rPr lang="es-ES" dirty="0">
                <a:solidFill>
                  <a:srgbClr val="0000FF"/>
                </a:solidFill>
              </a:rPr>
              <a:t> </a:t>
            </a:r>
            <a:r>
              <a:rPr lang="es-ES" dirty="0" err="1">
                <a:solidFill>
                  <a:srgbClr val="0000FF"/>
                </a:solidFill>
              </a:rPr>
              <a:t>Lithium</a:t>
            </a:r>
            <a:r>
              <a:rPr lang="es-ES" dirty="0">
                <a:solidFill>
                  <a:srgbClr val="0000FF"/>
                </a:solidFill>
              </a:rPr>
              <a:t> Lead (DCLL) </a:t>
            </a:r>
          </a:p>
        </p:txBody>
      </p:sp>
      <p:sp>
        <p:nvSpPr>
          <p:cNvPr id="5" name="Abrir llave 4"/>
          <p:cNvSpPr/>
          <p:nvPr/>
        </p:nvSpPr>
        <p:spPr>
          <a:xfrm>
            <a:off x="6342637" y="2226704"/>
            <a:ext cx="294968" cy="651619"/>
          </a:xfrm>
          <a:prstGeom prst="leftBrace">
            <a:avLst>
              <a:gd name="adj1" fmla="val 15000"/>
              <a:gd name="adj2" fmla="val 50000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CuadroTexto 15"/>
          <p:cNvSpPr txBox="1"/>
          <p:nvPr/>
        </p:nvSpPr>
        <p:spPr>
          <a:xfrm>
            <a:off x="3095741" y="4744266"/>
            <a:ext cx="884773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200" dirty="0" smtClean="0">
                <a:solidFill>
                  <a:srgbClr val="0000FF"/>
                </a:solidFill>
              </a:rPr>
              <a:t>Part </a:t>
            </a:r>
            <a:r>
              <a:rPr lang="en-GB" sz="2200" dirty="0" smtClean="0">
                <a:solidFill>
                  <a:srgbClr val="0000FF"/>
                </a:solidFill>
              </a:rPr>
              <a:t>would </a:t>
            </a:r>
            <a:r>
              <a:rPr lang="en-GB" sz="2200" dirty="0" smtClean="0">
                <a:solidFill>
                  <a:srgbClr val="0000FF"/>
                </a:solidFill>
              </a:rPr>
              <a:t>be done in the DONES irradiation modules (in-situ)</a:t>
            </a:r>
          </a:p>
          <a:p>
            <a:r>
              <a:rPr lang="en-GB" sz="2200" dirty="0" smtClean="0">
                <a:solidFill>
                  <a:srgbClr val="0000FF"/>
                </a:solidFill>
              </a:rPr>
              <a:t>      But due to available volume/equipment needed  </a:t>
            </a:r>
            <a:r>
              <a:rPr lang="en-GB" sz="2200" dirty="0" smtClean="0">
                <a:solidFill>
                  <a:srgbClr val="0000FF"/>
                </a:solidFill>
                <a:sym typeface="Wingdings" panose="05000000000000000000" pitchFamily="2" charset="2"/>
              </a:rPr>
              <a:t> </a:t>
            </a:r>
            <a:r>
              <a:rPr lang="en-GB" sz="2200" dirty="0" smtClean="0">
                <a:solidFill>
                  <a:srgbClr val="0000FF"/>
                </a:solidFill>
              </a:rPr>
              <a:t>many would be PIE.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000" dirty="0">
              <a:solidFill>
                <a:srgbClr val="0000FF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200" dirty="0" smtClean="0">
                <a:solidFill>
                  <a:srgbClr val="0000FF"/>
                </a:solidFill>
              </a:rPr>
              <a:t>We are carefully deciding which ones we’ll need to incorporate.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200" dirty="0" smtClean="0">
                <a:solidFill>
                  <a:srgbClr val="0000FF"/>
                </a:solidFill>
              </a:rPr>
              <a:t>Not </a:t>
            </a:r>
            <a:r>
              <a:rPr lang="en-GB" sz="2200" dirty="0" smtClean="0">
                <a:solidFill>
                  <a:srgbClr val="0000FF"/>
                </a:solidFill>
              </a:rPr>
              <a:t>so common and not easy </a:t>
            </a:r>
            <a:r>
              <a:rPr lang="en-GB" sz="2200" dirty="0" smtClean="0">
                <a:solidFill>
                  <a:srgbClr val="0000FF"/>
                </a:solidFill>
              </a:rPr>
              <a:t>to do in Hot Cells</a:t>
            </a:r>
            <a:endParaRPr lang="en-GB" sz="22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1066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3" grpId="0"/>
      <p:bldP spid="5" grpId="0" animBg="1"/>
      <p:bldP spid="1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1 Título"/>
          <p:cNvSpPr txBox="1">
            <a:spLocks/>
          </p:cNvSpPr>
          <p:nvPr/>
        </p:nvSpPr>
        <p:spPr>
          <a:xfrm>
            <a:off x="1223640" y="96838"/>
            <a:ext cx="8219256" cy="70609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009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400" b="1" kern="0" dirty="0">
                <a:solidFill>
                  <a:srgbClr val="0D3F75"/>
                </a:solidFill>
                <a:effectLst>
                  <a:outerShdw blurRad="38100" dist="127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Hot cells [irradiated materials]</a:t>
            </a:r>
          </a:p>
        </p:txBody>
      </p:sp>
      <p:sp>
        <p:nvSpPr>
          <p:cNvPr id="9" name="17 CuadroTexto"/>
          <p:cNvSpPr txBox="1"/>
          <p:nvPr/>
        </p:nvSpPr>
        <p:spPr>
          <a:xfrm>
            <a:off x="4617691" y="3881433"/>
            <a:ext cx="3391572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endParaRPr lang="es-ES" sz="2000" dirty="0"/>
          </a:p>
          <a:p>
            <a:pPr marL="285750" indent="-285750">
              <a:buFont typeface="Arial" charset="0"/>
              <a:buChar char="•"/>
            </a:pPr>
            <a:endParaRPr lang="es-ES" sz="2000" dirty="0"/>
          </a:p>
        </p:txBody>
      </p:sp>
      <p:sp>
        <p:nvSpPr>
          <p:cNvPr id="10" name="18 CuadroTexto"/>
          <p:cNvSpPr txBox="1"/>
          <p:nvPr/>
        </p:nvSpPr>
        <p:spPr>
          <a:xfrm>
            <a:off x="427783" y="5228525"/>
            <a:ext cx="3528392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000" dirty="0" err="1"/>
              <a:t>Materials</a:t>
            </a:r>
            <a:r>
              <a:rPr lang="es-ES" sz="2000" dirty="0"/>
              <a:t> /</a:t>
            </a:r>
          </a:p>
          <a:p>
            <a:pPr algn="ctr"/>
            <a:r>
              <a:rPr lang="es-ES" sz="2000" dirty="0" err="1"/>
              <a:t>Systems</a:t>
            </a:r>
            <a:endParaRPr lang="es-ES" sz="2000" dirty="0"/>
          </a:p>
        </p:txBody>
      </p:sp>
      <p:sp>
        <p:nvSpPr>
          <p:cNvPr id="11" name="19 CuadroTexto"/>
          <p:cNvSpPr txBox="1"/>
          <p:nvPr/>
        </p:nvSpPr>
        <p:spPr>
          <a:xfrm>
            <a:off x="4693774" y="5220568"/>
            <a:ext cx="2954709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180975" indent="-95250" algn="ctr"/>
            <a:r>
              <a:rPr lang="es-ES" sz="2000" dirty="0" err="1"/>
              <a:t>Structural</a:t>
            </a:r>
            <a:r>
              <a:rPr lang="es-ES" sz="2000" dirty="0"/>
              <a:t>, PFM &amp; </a:t>
            </a:r>
            <a:r>
              <a:rPr lang="es-ES" sz="2000" dirty="0" err="1"/>
              <a:t>Breeder</a:t>
            </a:r>
            <a:r>
              <a:rPr lang="es-ES" sz="2000" dirty="0"/>
              <a:t> </a:t>
            </a:r>
            <a:r>
              <a:rPr lang="es-ES" sz="2000" dirty="0" err="1"/>
              <a:t>materials</a:t>
            </a:r>
            <a:endParaRPr lang="en-GB" sz="2000" dirty="0"/>
          </a:p>
        </p:txBody>
      </p:sp>
      <p:sp>
        <p:nvSpPr>
          <p:cNvPr id="12" name="20 CuadroTexto"/>
          <p:cNvSpPr txBox="1"/>
          <p:nvPr/>
        </p:nvSpPr>
        <p:spPr>
          <a:xfrm>
            <a:off x="8386083" y="5203127"/>
            <a:ext cx="2136556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000" dirty="0" err="1"/>
              <a:t>Diagnostics</a:t>
            </a:r>
            <a:r>
              <a:rPr lang="es-ES" sz="2000" dirty="0"/>
              <a:t> /</a:t>
            </a:r>
          </a:p>
          <a:p>
            <a:pPr algn="ctr"/>
            <a:r>
              <a:rPr lang="es-ES" sz="2000" dirty="0"/>
              <a:t> H&amp;CD, </a:t>
            </a:r>
            <a:r>
              <a:rPr lang="es-ES" sz="2000" dirty="0" smtClean="0"/>
              <a:t>Safety</a:t>
            </a:r>
            <a:endParaRPr lang="es-ES" sz="2000" dirty="0"/>
          </a:p>
        </p:txBody>
      </p:sp>
      <p:sp>
        <p:nvSpPr>
          <p:cNvPr id="14" name="21 Flecha arriba y abajo"/>
          <p:cNvSpPr/>
          <p:nvPr/>
        </p:nvSpPr>
        <p:spPr>
          <a:xfrm>
            <a:off x="6097453" y="4614721"/>
            <a:ext cx="432048" cy="588406"/>
          </a:xfrm>
          <a:prstGeom prst="upDownArrow">
            <a:avLst>
              <a:gd name="adj1" fmla="val 50000"/>
              <a:gd name="adj2" fmla="val 3277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22 Flecha arriba y abajo"/>
          <p:cNvSpPr/>
          <p:nvPr/>
        </p:nvSpPr>
        <p:spPr>
          <a:xfrm>
            <a:off x="9257753" y="4000500"/>
            <a:ext cx="432048" cy="1124440"/>
          </a:xfrm>
          <a:prstGeom prst="upDownArrow">
            <a:avLst>
              <a:gd name="adj1" fmla="val 50000"/>
              <a:gd name="adj2" fmla="val 3277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13 CuadroTexto"/>
          <p:cNvSpPr txBox="1"/>
          <p:nvPr/>
        </p:nvSpPr>
        <p:spPr>
          <a:xfrm>
            <a:off x="2617263" y="1238371"/>
            <a:ext cx="1797000" cy="255454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000" dirty="0" err="1">
                <a:solidFill>
                  <a:srgbClr val="0000FF"/>
                </a:solidFill>
              </a:rPr>
              <a:t>Cell</a:t>
            </a:r>
            <a:r>
              <a:rPr lang="es-ES" sz="2000" dirty="0">
                <a:solidFill>
                  <a:srgbClr val="0000FF"/>
                </a:solidFill>
              </a:rPr>
              <a:t> Nº2: </a:t>
            </a:r>
          </a:p>
          <a:p>
            <a:endParaRPr lang="es-ES" sz="2000" dirty="0">
              <a:solidFill>
                <a:srgbClr val="0000FF"/>
              </a:solidFill>
            </a:endParaRPr>
          </a:p>
          <a:p>
            <a:endParaRPr lang="es-ES" sz="2000" dirty="0">
              <a:solidFill>
                <a:srgbClr val="0000FF"/>
              </a:solidFill>
            </a:endParaRPr>
          </a:p>
          <a:p>
            <a:pPr algn="ctr"/>
            <a:r>
              <a:rPr lang="es-ES" sz="2000" b="1" dirty="0" err="1">
                <a:solidFill>
                  <a:srgbClr val="0000FF"/>
                </a:solidFill>
              </a:rPr>
              <a:t>Probe</a:t>
            </a:r>
            <a:r>
              <a:rPr lang="es-ES" sz="2000" b="1" dirty="0">
                <a:solidFill>
                  <a:srgbClr val="0000FF"/>
                </a:solidFill>
              </a:rPr>
              <a:t> </a:t>
            </a:r>
            <a:r>
              <a:rPr lang="es-ES" sz="2000" b="1" dirty="0" err="1">
                <a:solidFill>
                  <a:srgbClr val="0000FF"/>
                </a:solidFill>
              </a:rPr>
              <a:t>cleaning</a:t>
            </a:r>
            <a:r>
              <a:rPr lang="es-ES" sz="2000" b="1" dirty="0">
                <a:solidFill>
                  <a:srgbClr val="0000FF"/>
                </a:solidFill>
              </a:rPr>
              <a:t> &amp; </a:t>
            </a:r>
            <a:r>
              <a:rPr lang="es-ES" sz="2000" b="1" dirty="0" err="1">
                <a:solidFill>
                  <a:srgbClr val="0000FF"/>
                </a:solidFill>
              </a:rPr>
              <a:t>preparation</a:t>
            </a:r>
            <a:endParaRPr lang="es-ES" sz="2000" b="1" dirty="0">
              <a:solidFill>
                <a:srgbClr val="0000FF"/>
              </a:solidFill>
            </a:endParaRPr>
          </a:p>
          <a:p>
            <a:pPr algn="ctr"/>
            <a:endParaRPr lang="es-ES" sz="2000" dirty="0">
              <a:solidFill>
                <a:srgbClr val="0000FF"/>
              </a:solidFill>
            </a:endParaRPr>
          </a:p>
          <a:p>
            <a:endParaRPr lang="es-ES" sz="2000" dirty="0"/>
          </a:p>
          <a:p>
            <a:endParaRPr lang="es-ES" sz="2000" dirty="0"/>
          </a:p>
        </p:txBody>
      </p:sp>
      <p:sp>
        <p:nvSpPr>
          <p:cNvPr id="17" name="14 CuadroTexto"/>
          <p:cNvSpPr txBox="1"/>
          <p:nvPr/>
        </p:nvSpPr>
        <p:spPr>
          <a:xfrm>
            <a:off x="4491732" y="1238371"/>
            <a:ext cx="1512168" cy="255454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000" dirty="0" err="1">
                <a:solidFill>
                  <a:srgbClr val="0000FF"/>
                </a:solidFill>
              </a:rPr>
              <a:t>Cell</a:t>
            </a:r>
            <a:r>
              <a:rPr lang="es-ES" sz="2000" dirty="0">
                <a:solidFill>
                  <a:srgbClr val="0000FF"/>
                </a:solidFill>
              </a:rPr>
              <a:t> Nº3:</a:t>
            </a:r>
          </a:p>
          <a:p>
            <a:endParaRPr lang="es-ES" sz="2000" dirty="0">
              <a:solidFill>
                <a:srgbClr val="0000FF"/>
              </a:solidFill>
            </a:endParaRPr>
          </a:p>
          <a:p>
            <a:pPr algn="ctr"/>
            <a:r>
              <a:rPr lang="es-ES" sz="2000" dirty="0">
                <a:solidFill>
                  <a:srgbClr val="0000FF"/>
                </a:solidFill>
              </a:rPr>
              <a:t> </a:t>
            </a:r>
            <a:r>
              <a:rPr lang="es-ES" sz="2000" b="1" dirty="0">
                <a:solidFill>
                  <a:srgbClr val="0000FF"/>
                </a:solidFill>
              </a:rPr>
              <a:t>Micro-</a:t>
            </a:r>
            <a:r>
              <a:rPr lang="es-ES" sz="2000" b="1" dirty="0" err="1">
                <a:solidFill>
                  <a:srgbClr val="0000FF"/>
                </a:solidFill>
              </a:rPr>
              <a:t>structural</a:t>
            </a:r>
            <a:r>
              <a:rPr lang="es-ES" sz="2000" b="1" dirty="0">
                <a:solidFill>
                  <a:srgbClr val="0000FF"/>
                </a:solidFill>
              </a:rPr>
              <a:t> </a:t>
            </a:r>
            <a:r>
              <a:rPr lang="es-ES" sz="2000" b="1" dirty="0" err="1">
                <a:solidFill>
                  <a:srgbClr val="0000FF"/>
                </a:solidFill>
              </a:rPr>
              <a:t>analysis</a:t>
            </a:r>
            <a:r>
              <a:rPr lang="es-ES" sz="2000" b="1" dirty="0">
                <a:solidFill>
                  <a:srgbClr val="0000FF"/>
                </a:solidFill>
              </a:rPr>
              <a:t> </a:t>
            </a:r>
            <a:endParaRPr lang="es-ES" sz="2000" dirty="0">
              <a:solidFill>
                <a:srgbClr val="0000FF"/>
              </a:solidFill>
            </a:endParaRPr>
          </a:p>
          <a:p>
            <a:pPr algn="ctr"/>
            <a:r>
              <a:rPr lang="es-ES" sz="2000" dirty="0">
                <a:solidFill>
                  <a:srgbClr val="0000FF"/>
                </a:solidFill>
              </a:rPr>
              <a:t>(TEM, FIB /SEM, PAS)</a:t>
            </a:r>
          </a:p>
          <a:p>
            <a:pPr algn="ctr"/>
            <a:endParaRPr lang="es-ES" sz="2000" dirty="0"/>
          </a:p>
        </p:txBody>
      </p:sp>
      <p:sp>
        <p:nvSpPr>
          <p:cNvPr id="18" name="15 CuadroTexto"/>
          <p:cNvSpPr txBox="1"/>
          <p:nvPr/>
        </p:nvSpPr>
        <p:spPr>
          <a:xfrm>
            <a:off x="6356733" y="1251992"/>
            <a:ext cx="2029350" cy="2554545"/>
          </a:xfrm>
          <a:prstGeom prst="rect">
            <a:avLst/>
          </a:prstGeom>
          <a:solidFill>
            <a:srgbClr val="B9CDE5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000" dirty="0" err="1" smtClean="0">
                <a:solidFill>
                  <a:srgbClr val="0000FF"/>
                </a:solidFill>
              </a:rPr>
              <a:t>Cells</a:t>
            </a:r>
            <a:r>
              <a:rPr lang="es-ES" sz="2000" dirty="0" smtClean="0">
                <a:solidFill>
                  <a:srgbClr val="0000FF"/>
                </a:solidFill>
              </a:rPr>
              <a:t> Nº 4 -5:</a:t>
            </a:r>
            <a:endParaRPr lang="es-ES" sz="2000" dirty="0">
              <a:solidFill>
                <a:srgbClr val="0000FF"/>
              </a:solidFill>
            </a:endParaRPr>
          </a:p>
          <a:p>
            <a:endParaRPr lang="es-ES" sz="2000" dirty="0">
              <a:solidFill>
                <a:srgbClr val="0000FF"/>
              </a:solidFill>
            </a:endParaRPr>
          </a:p>
          <a:p>
            <a:pPr algn="ctr"/>
            <a:r>
              <a:rPr lang="es-ES" sz="2000" b="1" dirty="0" err="1" smtClean="0">
                <a:solidFill>
                  <a:srgbClr val="0000FF"/>
                </a:solidFill>
              </a:rPr>
              <a:t>Mechanical</a:t>
            </a:r>
            <a:endParaRPr lang="es-ES" sz="2000" b="1" dirty="0" smtClean="0">
              <a:solidFill>
                <a:srgbClr val="0000FF"/>
              </a:solidFill>
            </a:endParaRPr>
          </a:p>
          <a:p>
            <a:pPr algn="ctr"/>
            <a:r>
              <a:rPr lang="es-ES" sz="2000" b="1" dirty="0" smtClean="0">
                <a:solidFill>
                  <a:srgbClr val="0000FF"/>
                </a:solidFill>
              </a:rPr>
              <a:t>+ </a:t>
            </a:r>
            <a:r>
              <a:rPr lang="es-ES" sz="2000" b="1" dirty="0" err="1" smtClean="0">
                <a:solidFill>
                  <a:srgbClr val="0000FF"/>
                </a:solidFill>
              </a:rPr>
              <a:t>Thermal</a:t>
            </a:r>
            <a:r>
              <a:rPr lang="es-ES" sz="2000" b="1" dirty="0" smtClean="0">
                <a:solidFill>
                  <a:srgbClr val="0000FF"/>
                </a:solidFill>
              </a:rPr>
              <a:t> </a:t>
            </a:r>
            <a:r>
              <a:rPr lang="es-ES" sz="2000" b="1" dirty="0" err="1" smtClean="0">
                <a:solidFill>
                  <a:srgbClr val="0000FF"/>
                </a:solidFill>
              </a:rPr>
              <a:t>properties</a:t>
            </a:r>
            <a:r>
              <a:rPr lang="es-ES" sz="2000" b="1" dirty="0" smtClean="0">
                <a:solidFill>
                  <a:srgbClr val="0000FF"/>
                </a:solidFill>
              </a:rPr>
              <a:t>+ </a:t>
            </a:r>
            <a:r>
              <a:rPr lang="es-ES" sz="2000" b="1" dirty="0" err="1" smtClean="0">
                <a:solidFill>
                  <a:srgbClr val="0000FF"/>
                </a:solidFill>
              </a:rPr>
              <a:t>Permeation</a:t>
            </a:r>
            <a:r>
              <a:rPr lang="es-ES" sz="2000" b="1" dirty="0" smtClean="0">
                <a:solidFill>
                  <a:srgbClr val="0000FF"/>
                </a:solidFill>
              </a:rPr>
              <a:t> + </a:t>
            </a:r>
            <a:r>
              <a:rPr lang="es-ES" sz="2000" b="1" dirty="0" err="1">
                <a:solidFill>
                  <a:srgbClr val="0000FF"/>
                </a:solidFill>
              </a:rPr>
              <a:t>corrosion</a:t>
            </a:r>
            <a:endParaRPr lang="es-ES" sz="2000" dirty="0"/>
          </a:p>
          <a:p>
            <a:endParaRPr lang="es-ES" sz="2000" dirty="0"/>
          </a:p>
        </p:txBody>
      </p:sp>
      <p:sp>
        <p:nvSpPr>
          <p:cNvPr id="19" name="16 CuadroTexto"/>
          <p:cNvSpPr txBox="1"/>
          <p:nvPr/>
        </p:nvSpPr>
        <p:spPr>
          <a:xfrm>
            <a:off x="8474249" y="1238370"/>
            <a:ext cx="2245771" cy="2862322"/>
          </a:xfrm>
          <a:prstGeom prst="rect">
            <a:avLst/>
          </a:prstGeom>
          <a:solidFill>
            <a:srgbClr val="B9CDE5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000" dirty="0" err="1">
                <a:solidFill>
                  <a:srgbClr val="0000FF"/>
                </a:solidFill>
              </a:rPr>
              <a:t>Cell</a:t>
            </a:r>
            <a:r>
              <a:rPr lang="es-ES" sz="2000" dirty="0">
                <a:solidFill>
                  <a:srgbClr val="0000FF"/>
                </a:solidFill>
              </a:rPr>
              <a:t> </a:t>
            </a:r>
            <a:r>
              <a:rPr lang="es-ES" sz="2000" dirty="0" smtClean="0">
                <a:solidFill>
                  <a:srgbClr val="0000FF"/>
                </a:solidFill>
              </a:rPr>
              <a:t>Nº 6: </a:t>
            </a:r>
            <a:endParaRPr lang="es-ES" sz="2000" dirty="0">
              <a:solidFill>
                <a:srgbClr val="0000FF"/>
              </a:solidFill>
            </a:endParaRPr>
          </a:p>
          <a:p>
            <a:pPr algn="ctr"/>
            <a:endParaRPr lang="es-ES" sz="2000" dirty="0">
              <a:solidFill>
                <a:srgbClr val="0000FF"/>
              </a:solidFill>
            </a:endParaRPr>
          </a:p>
          <a:p>
            <a:pPr algn="ctr"/>
            <a:r>
              <a:rPr lang="es-ES" sz="2000" b="1" dirty="0" err="1">
                <a:solidFill>
                  <a:srgbClr val="0000FF"/>
                </a:solidFill>
              </a:rPr>
              <a:t>Optical</a:t>
            </a:r>
            <a:r>
              <a:rPr lang="es-ES" sz="2000" b="1" dirty="0">
                <a:solidFill>
                  <a:srgbClr val="0000FF"/>
                </a:solidFill>
              </a:rPr>
              <a:t> &amp; </a:t>
            </a:r>
            <a:r>
              <a:rPr lang="es-ES" sz="2000" b="1" dirty="0" err="1">
                <a:solidFill>
                  <a:srgbClr val="0000FF"/>
                </a:solidFill>
              </a:rPr>
              <a:t>Dielectric</a:t>
            </a:r>
            <a:r>
              <a:rPr lang="es-ES" sz="2000" b="1" dirty="0">
                <a:solidFill>
                  <a:srgbClr val="0000FF"/>
                </a:solidFill>
              </a:rPr>
              <a:t> </a:t>
            </a:r>
            <a:r>
              <a:rPr lang="es-ES" sz="2000" b="1" dirty="0" err="1">
                <a:solidFill>
                  <a:srgbClr val="0000FF"/>
                </a:solidFill>
              </a:rPr>
              <a:t>properties</a:t>
            </a:r>
            <a:endParaRPr lang="es-ES" sz="2000" b="1" dirty="0">
              <a:solidFill>
                <a:srgbClr val="0000FF"/>
              </a:solidFill>
            </a:endParaRPr>
          </a:p>
          <a:p>
            <a:pPr algn="ctr"/>
            <a:endParaRPr lang="es-ES" sz="2000" dirty="0">
              <a:solidFill>
                <a:srgbClr val="0000FF"/>
              </a:solidFill>
            </a:endParaRPr>
          </a:p>
          <a:p>
            <a:pPr algn="ctr"/>
            <a:r>
              <a:rPr lang="es-ES" sz="2000" dirty="0" err="1">
                <a:solidFill>
                  <a:srgbClr val="0000FF"/>
                </a:solidFill>
              </a:rPr>
              <a:t>Specific</a:t>
            </a:r>
            <a:r>
              <a:rPr lang="es-ES" sz="2000" dirty="0">
                <a:solidFill>
                  <a:srgbClr val="0000FF"/>
                </a:solidFill>
              </a:rPr>
              <a:t> </a:t>
            </a:r>
            <a:r>
              <a:rPr lang="es-ES" sz="2000" dirty="0" err="1">
                <a:solidFill>
                  <a:srgbClr val="0000FF"/>
                </a:solidFill>
              </a:rPr>
              <a:t>for</a:t>
            </a:r>
            <a:r>
              <a:rPr lang="es-ES" sz="2000" dirty="0">
                <a:solidFill>
                  <a:srgbClr val="0000FF"/>
                </a:solidFill>
              </a:rPr>
              <a:t> </a:t>
            </a:r>
            <a:r>
              <a:rPr lang="es-ES" sz="2000" dirty="0" err="1">
                <a:solidFill>
                  <a:srgbClr val="0000FF"/>
                </a:solidFill>
              </a:rPr>
              <a:t>insulators</a:t>
            </a:r>
            <a:r>
              <a:rPr lang="es-ES" sz="2000" dirty="0">
                <a:solidFill>
                  <a:srgbClr val="0000FF"/>
                </a:solidFill>
              </a:rPr>
              <a:t>. </a:t>
            </a:r>
            <a:r>
              <a:rPr lang="es-ES" sz="2000" dirty="0" err="1" smtClean="0">
                <a:solidFill>
                  <a:srgbClr val="0000FF"/>
                </a:solidFill>
              </a:rPr>
              <a:t>Uncommon</a:t>
            </a:r>
            <a:r>
              <a:rPr lang="es-ES" sz="2000" dirty="0" smtClean="0">
                <a:solidFill>
                  <a:srgbClr val="0000FF"/>
                </a:solidFill>
              </a:rPr>
              <a:t> </a:t>
            </a:r>
            <a:r>
              <a:rPr lang="es-ES" sz="2000" dirty="0" err="1" smtClean="0">
                <a:solidFill>
                  <a:srgbClr val="0000FF"/>
                </a:solidFill>
              </a:rPr>
              <a:t>or</a:t>
            </a:r>
            <a:r>
              <a:rPr lang="es-ES" sz="2000" dirty="0" smtClean="0">
                <a:solidFill>
                  <a:srgbClr val="0000FF"/>
                </a:solidFill>
              </a:rPr>
              <a:t> </a:t>
            </a:r>
            <a:r>
              <a:rPr lang="es-ES" sz="2000" dirty="0" err="1" smtClean="0">
                <a:solidFill>
                  <a:srgbClr val="0000FF"/>
                </a:solidFill>
              </a:rPr>
              <a:t>rare</a:t>
            </a:r>
            <a:r>
              <a:rPr lang="es-ES" sz="2000" dirty="0" smtClean="0">
                <a:solidFill>
                  <a:srgbClr val="0000FF"/>
                </a:solidFill>
              </a:rPr>
              <a:t> </a:t>
            </a:r>
            <a:r>
              <a:rPr lang="es-ES" sz="2000" dirty="0">
                <a:solidFill>
                  <a:srgbClr val="0000FF"/>
                </a:solidFill>
              </a:rPr>
              <a:t>in </a:t>
            </a:r>
            <a:r>
              <a:rPr lang="es-ES" sz="2000" dirty="0" err="1">
                <a:solidFill>
                  <a:srgbClr val="0000FF"/>
                </a:solidFill>
              </a:rPr>
              <a:t>hot</a:t>
            </a:r>
            <a:r>
              <a:rPr lang="es-ES" sz="2000" dirty="0">
                <a:solidFill>
                  <a:srgbClr val="0000FF"/>
                </a:solidFill>
              </a:rPr>
              <a:t> </a:t>
            </a:r>
            <a:r>
              <a:rPr lang="es-ES" sz="2000" dirty="0" err="1">
                <a:solidFill>
                  <a:srgbClr val="0000FF"/>
                </a:solidFill>
              </a:rPr>
              <a:t>cells</a:t>
            </a:r>
            <a:endParaRPr lang="en-GB" sz="2000" dirty="0">
              <a:solidFill>
                <a:srgbClr val="0000FF"/>
              </a:solidFill>
            </a:endParaRPr>
          </a:p>
        </p:txBody>
      </p:sp>
      <p:sp>
        <p:nvSpPr>
          <p:cNvPr id="20" name="4 Flecha abajo"/>
          <p:cNvSpPr/>
          <p:nvPr/>
        </p:nvSpPr>
        <p:spPr>
          <a:xfrm rot="16200000">
            <a:off x="1985251" y="2202679"/>
            <a:ext cx="859498" cy="44604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000" dirty="0"/>
          </a:p>
        </p:txBody>
      </p:sp>
      <p:sp>
        <p:nvSpPr>
          <p:cNvPr id="21" name="6 CuadroTexto"/>
          <p:cNvSpPr txBox="1"/>
          <p:nvPr/>
        </p:nvSpPr>
        <p:spPr>
          <a:xfrm>
            <a:off x="638777" y="1238371"/>
            <a:ext cx="1469681" cy="255454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000" dirty="0" err="1">
                <a:solidFill>
                  <a:srgbClr val="0000FF"/>
                </a:solidFill>
              </a:rPr>
              <a:t>Cell</a:t>
            </a:r>
            <a:r>
              <a:rPr lang="es-ES" sz="2000" dirty="0">
                <a:solidFill>
                  <a:srgbClr val="0000FF"/>
                </a:solidFill>
              </a:rPr>
              <a:t> Nº1: </a:t>
            </a:r>
          </a:p>
          <a:p>
            <a:endParaRPr lang="es-ES" sz="2000" dirty="0">
              <a:solidFill>
                <a:srgbClr val="0000FF"/>
              </a:solidFill>
            </a:endParaRPr>
          </a:p>
          <a:p>
            <a:endParaRPr lang="es-ES" sz="2000" dirty="0">
              <a:solidFill>
                <a:srgbClr val="0000FF"/>
              </a:solidFill>
            </a:endParaRPr>
          </a:p>
          <a:p>
            <a:pPr algn="ctr"/>
            <a:r>
              <a:rPr lang="es-ES" sz="2000" b="1" dirty="0" err="1">
                <a:solidFill>
                  <a:srgbClr val="0000FF"/>
                </a:solidFill>
              </a:rPr>
              <a:t>Reception</a:t>
            </a:r>
            <a:r>
              <a:rPr lang="es-ES" sz="2000" b="1" dirty="0">
                <a:solidFill>
                  <a:srgbClr val="0000FF"/>
                </a:solidFill>
              </a:rPr>
              <a:t> </a:t>
            </a:r>
          </a:p>
          <a:p>
            <a:pPr algn="ctr"/>
            <a:r>
              <a:rPr lang="es-ES" sz="2000" b="1" dirty="0">
                <a:solidFill>
                  <a:srgbClr val="0000FF"/>
                </a:solidFill>
              </a:rPr>
              <a:t>&amp; </a:t>
            </a:r>
          </a:p>
          <a:p>
            <a:pPr algn="ctr"/>
            <a:r>
              <a:rPr lang="es-ES" sz="2000" b="1" dirty="0">
                <a:solidFill>
                  <a:srgbClr val="0000FF"/>
                </a:solidFill>
              </a:rPr>
              <a:t>Storage</a:t>
            </a:r>
          </a:p>
          <a:p>
            <a:endParaRPr lang="es-ES" sz="2000" dirty="0"/>
          </a:p>
          <a:p>
            <a:endParaRPr lang="es-ES" sz="2000" dirty="0"/>
          </a:p>
        </p:txBody>
      </p:sp>
      <p:sp>
        <p:nvSpPr>
          <p:cNvPr id="5" name="Rectángulo redondeado 4"/>
          <p:cNvSpPr/>
          <p:nvPr/>
        </p:nvSpPr>
        <p:spPr>
          <a:xfrm>
            <a:off x="8341358" y="1206916"/>
            <a:ext cx="2696886" cy="2825039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3377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www.inesem.es/revistadigital/gestion-integrada/files/2023/10/tokamak_03-1020x1020.jpg?x34481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43161" y="1002535"/>
            <a:ext cx="4269213" cy="4269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95759" y="820320"/>
            <a:ext cx="7164927" cy="4451429"/>
          </a:xfrm>
          <a:solidFill>
            <a:srgbClr val="FFFFCC"/>
          </a:solidFill>
        </p:spPr>
        <p:txBody>
          <a:bodyPr>
            <a:normAutofit/>
          </a:bodyPr>
          <a:lstStyle/>
          <a:p>
            <a:pPr marL="152400" indent="0">
              <a:buNone/>
            </a:pPr>
            <a:r>
              <a:rPr lang="en-GB" sz="2400" dirty="0"/>
              <a:t>  Tokamaks and </a:t>
            </a:r>
            <a:r>
              <a:rPr lang="en-GB" sz="2400" dirty="0" err="1"/>
              <a:t>stellarators</a:t>
            </a:r>
            <a:r>
              <a:rPr lang="en-GB" sz="2400" dirty="0"/>
              <a:t> are very complicated </a:t>
            </a:r>
            <a:r>
              <a:rPr lang="en-GB" sz="2400" u="sng" dirty="0"/>
              <a:t>electromagnetic </a:t>
            </a:r>
            <a:r>
              <a:rPr lang="en-GB" sz="2400" u="sng" dirty="0" smtClean="0"/>
              <a:t>systems</a:t>
            </a:r>
          </a:p>
          <a:p>
            <a:pPr marL="152400" indent="0">
              <a:buNone/>
            </a:pPr>
            <a:endParaRPr lang="en-GB" sz="1050" dirty="0"/>
          </a:p>
          <a:p>
            <a:pPr marL="152400" indent="0">
              <a:buNone/>
            </a:pPr>
            <a:r>
              <a:rPr lang="en-GB" sz="2400" dirty="0"/>
              <a:t>We need functional materials:</a:t>
            </a:r>
          </a:p>
          <a:p>
            <a:pPr>
              <a:buFontTx/>
              <a:buChar char="-"/>
            </a:pPr>
            <a:r>
              <a:rPr lang="en-GB" sz="2200" dirty="0"/>
              <a:t>Coils (magnetic confinement)</a:t>
            </a:r>
          </a:p>
          <a:p>
            <a:pPr>
              <a:buFontTx/>
              <a:buChar char="-"/>
            </a:pPr>
            <a:r>
              <a:rPr lang="en-GB" sz="2200" dirty="0"/>
              <a:t>High power insulating windows</a:t>
            </a:r>
            <a:r>
              <a:rPr lang="en-GB" sz="2400" dirty="0"/>
              <a:t> </a:t>
            </a:r>
            <a:r>
              <a:rPr lang="en-GB" sz="2200" dirty="0"/>
              <a:t>(e.g. 2 MW </a:t>
            </a:r>
            <a:r>
              <a:rPr lang="en-GB" sz="2200" dirty="0" err="1"/>
              <a:t>gyrotron</a:t>
            </a:r>
            <a:r>
              <a:rPr lang="en-GB" sz="2200" dirty="0"/>
              <a:t>)</a:t>
            </a:r>
          </a:p>
          <a:p>
            <a:pPr>
              <a:buFontTx/>
              <a:buChar char="-"/>
            </a:pPr>
            <a:r>
              <a:rPr lang="en-GB" sz="2200" dirty="0"/>
              <a:t>Optical windows for visual inspection</a:t>
            </a:r>
          </a:p>
          <a:p>
            <a:pPr>
              <a:buFontTx/>
              <a:buChar char="-"/>
            </a:pPr>
            <a:r>
              <a:rPr lang="en-GB" sz="2200" dirty="0"/>
              <a:t>Optical systems for FW  temperature monitoring by IR</a:t>
            </a:r>
          </a:p>
          <a:p>
            <a:pPr>
              <a:buFontTx/>
              <a:buChar char="-"/>
            </a:pPr>
            <a:r>
              <a:rPr lang="en-GB" sz="2200" dirty="0"/>
              <a:t>Thermocouples</a:t>
            </a:r>
          </a:p>
          <a:p>
            <a:pPr>
              <a:buFontTx/>
              <a:buChar char="-"/>
            </a:pPr>
            <a:r>
              <a:rPr lang="en-GB" sz="2200" dirty="0"/>
              <a:t>Km`s of optical fibres and cables.</a:t>
            </a:r>
          </a:p>
          <a:p>
            <a:pPr>
              <a:buFontTx/>
              <a:buChar char="-"/>
            </a:pPr>
            <a:r>
              <a:rPr lang="en-GB" sz="2200" dirty="0"/>
              <a:t>Magnetic sensors</a:t>
            </a:r>
          </a:p>
          <a:p>
            <a:pPr>
              <a:buFontTx/>
              <a:buChar char="-"/>
            </a:pPr>
            <a:r>
              <a:rPr lang="en-GB" sz="2200" dirty="0"/>
              <a:t>Neutron and gamma detectors…</a:t>
            </a:r>
            <a:endParaRPr lang="en-GB" sz="2400" dirty="0"/>
          </a:p>
        </p:txBody>
      </p:sp>
      <p:sp>
        <p:nvSpPr>
          <p:cNvPr id="5" name="Título 4"/>
          <p:cNvSpPr txBox="1">
            <a:spLocks noGrp="1"/>
          </p:cNvSpPr>
          <p:nvPr>
            <p:ph type="title"/>
          </p:nvPr>
        </p:nvSpPr>
        <p:spPr>
          <a:xfrm>
            <a:off x="3130831" y="188048"/>
            <a:ext cx="5707626" cy="3877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s-ES" kern="0" dirty="0">
                <a:solidFill>
                  <a:srgbClr val="0D3F75"/>
                </a:solidFill>
                <a:effectLst>
                  <a:outerShdw blurRad="38100" dist="127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FUNCTIONAL MATERIALS (II) </a:t>
            </a:r>
            <a:r>
              <a:rPr lang="es-ES" kern="0" dirty="0" err="1">
                <a:solidFill>
                  <a:srgbClr val="0D3F75"/>
                </a:solidFill>
                <a:effectLst>
                  <a:outerShdw blurRad="38100" dist="127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Cell</a:t>
            </a:r>
            <a:r>
              <a:rPr lang="es-ES" kern="0" dirty="0">
                <a:solidFill>
                  <a:srgbClr val="0D3F75"/>
                </a:solidFill>
                <a:effectLst>
                  <a:outerShdw blurRad="38100" dist="127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6</a:t>
            </a:r>
          </a:p>
        </p:txBody>
      </p:sp>
      <p:sp>
        <p:nvSpPr>
          <p:cNvPr id="6" name="Marcador de texto 2"/>
          <p:cNvSpPr txBox="1">
            <a:spLocks/>
          </p:cNvSpPr>
          <p:nvPr/>
        </p:nvSpPr>
        <p:spPr>
          <a:xfrm>
            <a:off x="831885" y="5271750"/>
            <a:ext cx="9245882" cy="1066801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190500" algn="l" defTabSz="457200" rtl="0" eaLnBrk="1" latinLnBrk="0" hangingPunct="1">
              <a:spcBef>
                <a:spcPts val="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158750" algn="l" defTabSz="457200" rtl="0" eaLnBrk="1" latinLnBrk="0" hangingPunct="1">
              <a:spcBef>
                <a:spcPts val="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114300" algn="l" defTabSz="457200" rtl="0" eaLnBrk="1" latinLnBrk="0" hangingPunct="1">
              <a:spcBef>
                <a:spcPts val="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52400" indent="0">
              <a:buNone/>
            </a:pPr>
            <a:r>
              <a:rPr lang="en-GB" sz="2400" dirty="0"/>
              <a:t>We need to assess their </a:t>
            </a:r>
            <a:r>
              <a:rPr lang="en-GB" sz="2400" dirty="0" smtClean="0"/>
              <a:t>properties, both PIE and </a:t>
            </a:r>
            <a:r>
              <a:rPr lang="en-GB" sz="2400" u="sng" dirty="0" smtClean="0"/>
              <a:t>under </a:t>
            </a:r>
            <a:r>
              <a:rPr lang="en-GB" sz="2400" u="sng" dirty="0"/>
              <a:t>radiation</a:t>
            </a:r>
            <a:r>
              <a:rPr lang="en-GB" sz="2400" dirty="0"/>
              <a:t>: </a:t>
            </a:r>
            <a:endParaRPr lang="en-GB" sz="2400" dirty="0" smtClean="0"/>
          </a:p>
          <a:p>
            <a:pPr marL="152400" indent="0">
              <a:buNone/>
            </a:pPr>
            <a:r>
              <a:rPr lang="en-GB" sz="2400" dirty="0" smtClean="0">
                <a:solidFill>
                  <a:srgbClr val="C00000"/>
                </a:solidFill>
              </a:rPr>
              <a:t>optical </a:t>
            </a:r>
            <a:r>
              <a:rPr lang="en-GB" sz="2400" dirty="0">
                <a:solidFill>
                  <a:srgbClr val="C00000"/>
                </a:solidFill>
              </a:rPr>
              <a:t>absorption, dielectric loss, conductivity (electric and thermal</a:t>
            </a:r>
            <a:r>
              <a:rPr lang="en-GB" sz="2400" dirty="0" smtClean="0">
                <a:solidFill>
                  <a:srgbClr val="C00000"/>
                </a:solidFill>
              </a:rPr>
              <a:t>)…  </a:t>
            </a:r>
          </a:p>
          <a:p>
            <a:pPr marL="152400" indent="0">
              <a:buNone/>
            </a:pPr>
            <a:r>
              <a:rPr lang="en-GB" sz="2400" dirty="0" smtClean="0">
                <a:solidFill>
                  <a:srgbClr val="C00000"/>
                </a:solidFill>
              </a:rPr>
              <a:t>SPECIFIC TECHNIQUES </a:t>
            </a:r>
            <a:r>
              <a:rPr lang="en-GB" sz="2400" dirty="0" smtClean="0">
                <a:solidFill>
                  <a:srgbClr val="C00000"/>
                </a:solidFill>
                <a:sym typeface="Wingdings" panose="05000000000000000000" pitchFamily="2" charset="2"/>
              </a:rPr>
              <a:t> </a:t>
            </a:r>
            <a:r>
              <a:rPr lang="en-GB" sz="2400" dirty="0" smtClean="0">
                <a:solidFill>
                  <a:srgbClr val="C00000"/>
                </a:solidFill>
              </a:rPr>
              <a:t>NOT COMMON ON PRESENT HOT CELLS</a:t>
            </a:r>
            <a:endParaRPr lang="en-GB" sz="2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7523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2"/>
          <p:cNvSpPr txBox="1">
            <a:spLocks/>
          </p:cNvSpPr>
          <p:nvPr/>
        </p:nvSpPr>
        <p:spPr>
          <a:xfrm>
            <a:off x="2063552" y="768244"/>
            <a:ext cx="8136904" cy="714588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1800" dirty="0"/>
          </a:p>
        </p:txBody>
      </p:sp>
      <p:sp>
        <p:nvSpPr>
          <p:cNvPr id="3" name="CuadroTexto 2"/>
          <p:cNvSpPr txBox="1"/>
          <p:nvPr/>
        </p:nvSpPr>
        <p:spPr>
          <a:xfrm>
            <a:off x="7329558" y="2103624"/>
            <a:ext cx="3984763" cy="1200329"/>
          </a:xfrm>
          <a:prstGeom prst="rect">
            <a:avLst/>
          </a:prstGeom>
          <a:noFill/>
          <a:ln w="12700">
            <a:solidFill>
              <a:schemeClr val="tx2">
                <a:lumMod val="60000"/>
                <a:lumOff val="40000"/>
              </a:schemeClr>
            </a:solidFill>
          </a:ln>
          <a:effectLst>
            <a:outerShdw blurRad="50800" dir="2700000" sx="101000" sy="101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GB" dirty="0"/>
              <a:t>Initial important damage is stopped and even a slight recovery at higher doses!!</a:t>
            </a:r>
          </a:p>
          <a:p>
            <a:endParaRPr lang="en-GB" dirty="0"/>
          </a:p>
          <a:p>
            <a:r>
              <a:rPr lang="en-GB" dirty="0"/>
              <a:t>Very important result for Fusion design</a:t>
            </a:r>
            <a:r>
              <a:rPr lang="en-GB" dirty="0" smtClean="0"/>
              <a:t>.</a:t>
            </a:r>
            <a:endParaRPr lang="en-GB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2299" y="1649059"/>
            <a:ext cx="5047084" cy="4555608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7329558" y="3691344"/>
            <a:ext cx="3312368" cy="646331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We also observed saturation and recovery in dielectric loss !!</a:t>
            </a:r>
            <a:endParaRPr lang="en-GB" dirty="0"/>
          </a:p>
        </p:txBody>
      </p:sp>
      <p:sp>
        <p:nvSpPr>
          <p:cNvPr id="6" name="Rectángulo 5"/>
          <p:cNvSpPr/>
          <p:nvPr/>
        </p:nvSpPr>
        <p:spPr>
          <a:xfrm>
            <a:off x="2037127" y="747660"/>
            <a:ext cx="80889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Evolution of optical transmission at 300 nm of several silica grades in the as-received state and after neutron irradiation at different doses &amp; T</a:t>
            </a:r>
          </a:p>
        </p:txBody>
      </p:sp>
      <p:sp>
        <p:nvSpPr>
          <p:cNvPr id="7" name="1 Título"/>
          <p:cNvSpPr txBox="1">
            <a:spLocks/>
          </p:cNvSpPr>
          <p:nvPr/>
        </p:nvSpPr>
        <p:spPr>
          <a:xfrm>
            <a:off x="1911927" y="62155"/>
            <a:ext cx="8119628" cy="601719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009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400" b="1" kern="0" dirty="0">
                <a:solidFill>
                  <a:srgbClr val="0D3F75"/>
                </a:solidFill>
                <a:effectLst>
                  <a:outerShdw blurRad="38100" dist="127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Neutron Dose Evolution: Still need higher doses</a:t>
            </a:r>
          </a:p>
        </p:txBody>
      </p:sp>
      <p:sp>
        <p:nvSpPr>
          <p:cNvPr id="8" name="Rectángulo 7"/>
          <p:cNvSpPr/>
          <p:nvPr/>
        </p:nvSpPr>
        <p:spPr>
          <a:xfrm>
            <a:off x="7360771" y="4707741"/>
            <a:ext cx="3832366" cy="954107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We’ll need validation in IFMIF-DONES and higher dose reactor tests !! </a:t>
            </a:r>
          </a:p>
          <a:p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</a:t>
            </a:r>
            <a:r>
              <a:rPr lang="en-US" sz="20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Hot Cells</a:t>
            </a:r>
            <a:endParaRPr lang="en-GB" sz="2000" dirty="0"/>
          </a:p>
        </p:txBody>
      </p:sp>
      <p:sp>
        <p:nvSpPr>
          <p:cNvPr id="9" name="Flecha derecha 8"/>
          <p:cNvSpPr/>
          <p:nvPr/>
        </p:nvSpPr>
        <p:spPr>
          <a:xfrm rot="20042113">
            <a:off x="6801841" y="3163928"/>
            <a:ext cx="501388" cy="235866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83486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 txBox="1">
            <a:spLocks/>
          </p:cNvSpPr>
          <p:nvPr/>
        </p:nvSpPr>
        <p:spPr>
          <a:xfrm>
            <a:off x="3838574" y="156058"/>
            <a:ext cx="5508626" cy="70609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009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2400" b="1" kern="0" dirty="0">
                <a:solidFill>
                  <a:srgbClr val="0D3F75"/>
                </a:solidFill>
                <a:effectLst>
                  <a:outerShdw blurRad="38100" dist="127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Hot cells: on-site </a:t>
            </a:r>
            <a:r>
              <a:rPr lang="en-GB" sz="2400" b="1" kern="0" dirty="0" err="1">
                <a:solidFill>
                  <a:srgbClr val="0D3F75"/>
                </a:solidFill>
                <a:effectLst>
                  <a:outerShdw blurRad="38100" dist="127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vs</a:t>
            </a:r>
            <a:r>
              <a:rPr lang="en-GB" sz="2400" b="1" kern="0" dirty="0">
                <a:solidFill>
                  <a:srgbClr val="0D3F75"/>
                </a:solidFill>
                <a:effectLst>
                  <a:outerShdw blurRad="38100" dist="127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off-site</a:t>
            </a:r>
          </a:p>
        </p:txBody>
      </p:sp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8446689"/>
              </p:ext>
            </p:extLst>
          </p:nvPr>
        </p:nvGraphicFramePr>
        <p:xfrm>
          <a:off x="1757362" y="1028735"/>
          <a:ext cx="8623302" cy="4292118"/>
        </p:xfrm>
        <a:graphic>
          <a:graphicData uri="http://schemas.openxmlformats.org/drawingml/2006/table">
            <a:tbl>
              <a:tblPr firstRow="1" firstCol="1" bandRow="1"/>
              <a:tblGrid>
                <a:gridCol w="1227138">
                  <a:extLst>
                    <a:ext uri="{9D8B030D-6E8A-4147-A177-3AD203B41FA5}">
                      <a16:colId xmlns:a16="http://schemas.microsoft.com/office/drawing/2014/main" val="2240580325"/>
                    </a:ext>
                  </a:extLst>
                </a:gridCol>
                <a:gridCol w="3479800">
                  <a:extLst>
                    <a:ext uri="{9D8B030D-6E8A-4147-A177-3AD203B41FA5}">
                      <a16:colId xmlns:a16="http://schemas.microsoft.com/office/drawing/2014/main" val="2204579979"/>
                    </a:ext>
                  </a:extLst>
                </a:gridCol>
                <a:gridCol w="3916364">
                  <a:extLst>
                    <a:ext uri="{9D8B030D-6E8A-4147-A177-3AD203B41FA5}">
                      <a16:colId xmlns:a16="http://schemas.microsoft.com/office/drawing/2014/main" val="3115363903"/>
                    </a:ext>
                  </a:extLst>
                </a:gridCol>
              </a:tblGrid>
              <a:tr h="569144"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GB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547" marR="32547" marT="32547" marB="3254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Complete </a:t>
                      </a:r>
                      <a:r>
                        <a:rPr lang="en-US" sz="1600" dirty="0" smtClean="0"/>
                        <a:t>Post </a:t>
                      </a:r>
                      <a:r>
                        <a:rPr lang="en-US" sz="1600" i="0" dirty="0" smtClean="0"/>
                        <a:t>Irradiation</a:t>
                      </a:r>
                      <a:r>
                        <a:rPr lang="en-US" sz="1600" dirty="0" smtClean="0"/>
                        <a:t> Examination</a:t>
                      </a:r>
                      <a:r>
                        <a:rPr lang="en-US" sz="16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(PIE) </a:t>
                      </a:r>
                      <a:r>
                        <a:rPr lang="en-US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facility at </a:t>
                      </a:r>
                      <a:r>
                        <a:rPr lang="en-US" sz="16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DONES</a:t>
                      </a:r>
                    </a:p>
                  </a:txBody>
                  <a:tcPr marL="32547" marR="32547" marT="32547" marB="3254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GB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All PIE executed elsewhere</a:t>
                      </a:r>
                      <a:endParaRPr lang="es-E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547" marR="32547" marT="32547" marB="3254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8498805"/>
                  </a:ext>
                </a:extLst>
              </a:tr>
              <a:tr h="141676"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Site</a:t>
                      </a:r>
                      <a:endParaRPr lang="es-E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547" marR="32547" marT="32547" marB="3254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on</a:t>
                      </a:r>
                      <a:endParaRPr lang="es-E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547" marR="32547" marT="32547" marB="3254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off</a:t>
                      </a:r>
                      <a:endParaRPr lang="es-E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547" marR="32547" marT="32547" marB="3254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8618565"/>
                  </a:ext>
                </a:extLst>
              </a:tr>
              <a:tr h="371420"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Cost of investment</a:t>
                      </a:r>
                      <a:endParaRPr lang="es-E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547" marR="32547" marT="32547" marB="3254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GB" sz="16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Major additional investment at </a:t>
                      </a:r>
                      <a:r>
                        <a:rPr lang="en-GB" sz="1600" b="1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DONES</a:t>
                      </a:r>
                      <a:endParaRPr lang="es-ES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547" marR="32547" marT="32547" marB="3254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en-GB" sz="1600" b="1" dirty="0">
                          <a:solidFill>
                            <a:srgbClr val="008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Many existing facilities can contribute, so re-investment </a:t>
                      </a:r>
                      <a:r>
                        <a:rPr lang="en-GB" sz="1600" b="1" dirty="0" smtClean="0">
                          <a:solidFill>
                            <a:srgbClr val="008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minimized</a:t>
                      </a:r>
                      <a:endParaRPr lang="es-ES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547" marR="32547" marT="32547" marB="3254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36838096"/>
                  </a:ext>
                </a:extLst>
              </a:tr>
              <a:tr h="402053"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Cost of operation</a:t>
                      </a:r>
                      <a:endParaRPr lang="es-E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547" marR="32547" marT="32547" marB="3254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GB" sz="1600" b="1" dirty="0">
                          <a:solidFill>
                            <a:srgbClr val="008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Minimised </a:t>
                      </a:r>
                      <a:r>
                        <a:rPr lang="en-GB" sz="1600" b="1" dirty="0" smtClean="0">
                          <a:solidFill>
                            <a:srgbClr val="008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as </a:t>
                      </a:r>
                      <a:r>
                        <a:rPr lang="en-GB" sz="1600" b="1" dirty="0">
                          <a:solidFill>
                            <a:srgbClr val="008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no transport costs</a:t>
                      </a:r>
                      <a:endParaRPr lang="es-ES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547" marR="32547" marT="32547" marB="3254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en-GB" sz="1600" b="1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Additional </a:t>
                      </a:r>
                      <a:r>
                        <a:rPr lang="en-GB" sz="16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costs (transport</a:t>
                      </a:r>
                      <a:r>
                        <a:rPr lang="en-GB" sz="1600" b="1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</a:t>
                      </a:r>
                      <a:endParaRPr lang="es-ES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547" marR="32547" marT="32547" marB="3254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16742061"/>
                  </a:ext>
                </a:extLst>
              </a:tr>
              <a:tr h="539899"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Time to achieve installation</a:t>
                      </a:r>
                      <a:endParaRPr lang="es-E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547" marR="32547" marT="32547" marB="3254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>
                        <a:lnSpc>
                          <a:spcPct val="80000"/>
                        </a:lnSpc>
                        <a:spcAft>
                          <a:spcPts val="400"/>
                        </a:spcAft>
                      </a:pPr>
                      <a:r>
                        <a:rPr lang="en-GB" sz="16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Planning</a:t>
                      </a:r>
                      <a:endParaRPr lang="es-ES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71755" marR="71755">
                        <a:lnSpc>
                          <a:spcPct val="80000"/>
                        </a:lnSpc>
                        <a:spcAft>
                          <a:spcPts val="400"/>
                        </a:spcAft>
                      </a:pPr>
                      <a:r>
                        <a:rPr lang="en-GB" sz="16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Licensing</a:t>
                      </a:r>
                      <a:endParaRPr lang="es-ES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71755" marR="71755">
                        <a:lnSpc>
                          <a:spcPct val="80000"/>
                        </a:lnSpc>
                        <a:spcAft>
                          <a:spcPts val="400"/>
                        </a:spcAft>
                      </a:pPr>
                      <a:r>
                        <a:rPr lang="en-GB" sz="16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Build &amp; Commission</a:t>
                      </a:r>
                      <a:endParaRPr lang="es-ES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71755" marR="71755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en-GB" sz="1600" b="1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Years </a:t>
                      </a:r>
                      <a:r>
                        <a:rPr lang="en-GB" sz="16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to establish full PIE facility.</a:t>
                      </a:r>
                      <a:endParaRPr lang="es-ES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547" marR="32547" marT="32547" marB="3254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GB" sz="1600" b="1" dirty="0">
                          <a:solidFill>
                            <a:srgbClr val="008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Minimal</a:t>
                      </a:r>
                      <a:endParaRPr lang="es-ES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547" marR="32547" marT="32547" marB="3254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44993055"/>
                  </a:ext>
                </a:extLst>
              </a:tr>
              <a:tr h="1229132"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People</a:t>
                      </a:r>
                      <a:endParaRPr lang="es-E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547" marR="32547" marT="32547" marB="3254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>
                        <a:lnSpc>
                          <a:spcPct val="90000"/>
                        </a:lnSpc>
                        <a:spcAft>
                          <a:spcPts val="400"/>
                        </a:spcAft>
                      </a:pPr>
                      <a:r>
                        <a:rPr lang="en-GB" sz="1600" b="1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Years </a:t>
                      </a:r>
                      <a:r>
                        <a:rPr lang="en-GB" sz="16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of training </a:t>
                      </a:r>
                      <a:r>
                        <a:rPr lang="en-GB" sz="1600" b="1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necessary </a:t>
                      </a:r>
                      <a:endParaRPr lang="es-ES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71755" marR="71755">
                        <a:lnSpc>
                          <a:spcPct val="90000"/>
                        </a:lnSpc>
                        <a:spcAft>
                          <a:spcPts val="400"/>
                        </a:spcAft>
                      </a:pPr>
                      <a:r>
                        <a:rPr lang="en-GB" sz="16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Experience from other labs not fully </a:t>
                      </a:r>
                      <a:r>
                        <a:rPr lang="en-GB" sz="1600" b="1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used</a:t>
                      </a:r>
                      <a:endParaRPr lang="es-ES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547" marR="32547" marT="32547" marB="3254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>
                        <a:lnSpc>
                          <a:spcPct val="90000"/>
                        </a:lnSpc>
                        <a:spcAft>
                          <a:spcPts val="400"/>
                        </a:spcAft>
                      </a:pPr>
                      <a:r>
                        <a:rPr lang="en-GB" sz="1600" b="1" dirty="0">
                          <a:solidFill>
                            <a:srgbClr val="008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Larger expert knowledge in a distributed network of labs</a:t>
                      </a:r>
                      <a:endParaRPr lang="es-ES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71755" marR="71755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GB" sz="1600" b="1" dirty="0">
                          <a:solidFill>
                            <a:srgbClr val="008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Exploit experience from other fields (fission, general materials science…): synergies from involvement of “part-time-Fusion” experts with specialist knowledge</a:t>
                      </a:r>
                      <a:endParaRPr lang="es-ES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547" marR="32547" marT="32547" marB="3254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66209970"/>
                  </a:ext>
                </a:extLst>
              </a:tr>
            </a:tbl>
          </a:graphicData>
        </a:graphic>
      </p:graphicFrame>
      <p:sp>
        <p:nvSpPr>
          <p:cNvPr id="6" name="Rectángulo 5"/>
          <p:cNvSpPr/>
          <p:nvPr/>
        </p:nvSpPr>
        <p:spPr>
          <a:xfrm>
            <a:off x="1604964" y="5440541"/>
            <a:ext cx="904398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000" b="1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best option is an intermediate one in which the simplest, quickest techniques are undertaken on-site at DONES and more specialist work is undertaken elsewhere</a:t>
            </a:r>
            <a:endParaRPr lang="es-ES" sz="2000" b="1" dirty="0">
              <a:solidFill>
                <a:srgbClr val="0000FF"/>
              </a:solidFill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5848350" y="6315014"/>
            <a:ext cx="48006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 err="1"/>
              <a:t>Source</a:t>
            </a:r>
            <a:r>
              <a:rPr lang="es-ES" sz="1600" dirty="0"/>
              <a:t>: </a:t>
            </a:r>
            <a:r>
              <a:rPr lang="en-GB" sz="1600" dirty="0"/>
              <a:t>DONES </a:t>
            </a:r>
            <a:r>
              <a:rPr lang="en-GB" sz="1600" dirty="0" err="1"/>
              <a:t>PreP</a:t>
            </a:r>
            <a:r>
              <a:rPr lang="en-GB" sz="1600" dirty="0"/>
              <a:t> Deliverable D9-2.3 Report</a:t>
            </a:r>
            <a:endParaRPr lang="es-ES_tradnl" sz="1600" dirty="0"/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250283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o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53976964"/>
              </p:ext>
            </p:extLst>
          </p:nvPr>
        </p:nvGraphicFramePr>
        <p:xfrm>
          <a:off x="1853682" y="965332"/>
          <a:ext cx="8814318" cy="53211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10" name="Documento" r:id="rId3" imgW="6184900" imgH="3733800" progId="Word.Document.12">
                  <p:embed/>
                </p:oleObj>
              </mc:Choice>
              <mc:Fallback>
                <p:oleObj name="Documento" r:id="rId3" imgW="6184900" imgH="37338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853682" y="965332"/>
                        <a:ext cx="8814318" cy="532116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CuadroTexto 2"/>
          <p:cNvSpPr txBox="1"/>
          <p:nvPr/>
        </p:nvSpPr>
        <p:spPr>
          <a:xfrm>
            <a:off x="5867400" y="6258960"/>
            <a:ext cx="4800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 err="1"/>
              <a:t>Source</a:t>
            </a:r>
            <a:r>
              <a:rPr lang="es-ES" sz="1600" dirty="0"/>
              <a:t>: </a:t>
            </a:r>
            <a:r>
              <a:rPr lang="en-GB" sz="1600" dirty="0"/>
              <a:t>DONES </a:t>
            </a:r>
            <a:r>
              <a:rPr lang="en-GB" sz="1600" dirty="0" err="1"/>
              <a:t>PreP</a:t>
            </a:r>
            <a:r>
              <a:rPr lang="en-GB" sz="1600" dirty="0"/>
              <a:t> Deliverable D9-2.3 Report</a:t>
            </a:r>
            <a:endParaRPr lang="es-ES_tradnl" sz="1600" dirty="0"/>
          </a:p>
        </p:txBody>
      </p:sp>
      <p:sp>
        <p:nvSpPr>
          <p:cNvPr id="4" name="CuadroTexto 3"/>
          <p:cNvSpPr txBox="1"/>
          <p:nvPr/>
        </p:nvSpPr>
        <p:spPr>
          <a:xfrm>
            <a:off x="1524000" y="165100"/>
            <a:ext cx="7734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kern="0" dirty="0">
                <a:solidFill>
                  <a:srgbClr val="0D3F75"/>
                </a:solidFill>
                <a:effectLst>
                  <a:outerShdw blurRad="38100" dist="127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Hot cells in operation or/and under development</a:t>
            </a:r>
            <a:r>
              <a:rPr lang="es-ES_tradnl" sz="2400" b="1" kern="0" dirty="0">
                <a:solidFill>
                  <a:srgbClr val="0D3F75"/>
                </a:solidFill>
                <a:effectLst>
                  <a:outerShdw blurRad="38100" dist="127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s-ES" sz="2400" b="1" kern="0" dirty="0">
              <a:solidFill>
                <a:srgbClr val="0D3F75"/>
              </a:solidFill>
              <a:effectLst>
                <a:outerShdw blurRad="38100" dist="127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1853682" y="2005568"/>
            <a:ext cx="8166618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rgbClr val="0000FF"/>
                </a:solidFill>
              </a:rPr>
              <a:t>CIEMAT   		</a:t>
            </a:r>
            <a:r>
              <a:rPr lang="es-ES" b="1" dirty="0" err="1">
                <a:solidFill>
                  <a:srgbClr val="0000FF"/>
                </a:solidFill>
              </a:rPr>
              <a:t>Spain</a:t>
            </a:r>
            <a:r>
              <a:rPr lang="es-ES" b="1" dirty="0">
                <a:solidFill>
                  <a:srgbClr val="0000FF"/>
                </a:solidFill>
              </a:rPr>
              <a:t>  		</a:t>
            </a:r>
            <a:r>
              <a:rPr lang="es-ES" b="1" dirty="0" err="1">
                <a:solidFill>
                  <a:srgbClr val="0000FF"/>
                </a:solidFill>
              </a:rPr>
              <a:t>upgrade</a:t>
            </a:r>
            <a:r>
              <a:rPr lang="es-ES" b="1" dirty="0">
                <a:solidFill>
                  <a:srgbClr val="0000FF"/>
                </a:solidFill>
              </a:rPr>
              <a:t> </a:t>
            </a:r>
            <a:r>
              <a:rPr lang="es-ES" b="1" dirty="0" err="1">
                <a:solidFill>
                  <a:srgbClr val="0000FF"/>
                </a:solidFill>
              </a:rPr>
              <a:t>under</a:t>
            </a:r>
            <a:r>
              <a:rPr lang="es-ES" b="1" dirty="0">
                <a:solidFill>
                  <a:srgbClr val="0000FF"/>
                </a:solidFill>
              </a:rPr>
              <a:t> </a:t>
            </a:r>
            <a:r>
              <a:rPr lang="es-ES" b="1" dirty="0" err="1">
                <a:solidFill>
                  <a:srgbClr val="0000FF"/>
                </a:solidFill>
              </a:rPr>
              <a:t>design</a:t>
            </a:r>
            <a:r>
              <a:rPr lang="es-ES" b="1" dirty="0">
                <a:solidFill>
                  <a:srgbClr val="0000FF"/>
                </a:solidFill>
              </a:rPr>
              <a:t> &amp; </a:t>
            </a:r>
            <a:r>
              <a:rPr lang="es-ES" b="1" dirty="0" err="1">
                <a:solidFill>
                  <a:srgbClr val="0000FF"/>
                </a:solidFill>
              </a:rPr>
              <a:t>development</a:t>
            </a:r>
            <a:endParaRPr lang="es-ES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5878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G:\FOTOS LIPAC\Nueva carpeta (6)\IMG_20180710_102943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7976"/>
          <a:stretch/>
        </p:blipFill>
        <p:spPr bwMode="auto">
          <a:xfrm>
            <a:off x="1640630" y="921297"/>
            <a:ext cx="8587878" cy="5283063"/>
          </a:xfrm>
          <a:prstGeom prst="rect">
            <a:avLst/>
          </a:prstGeom>
          <a:noFill/>
        </p:spPr>
      </p:pic>
      <p:sp>
        <p:nvSpPr>
          <p:cNvPr id="3" name="CuadroTexto 2"/>
          <p:cNvSpPr txBox="1"/>
          <p:nvPr/>
        </p:nvSpPr>
        <p:spPr>
          <a:xfrm>
            <a:off x="2772099" y="90300"/>
            <a:ext cx="66478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kern="0" dirty="0">
                <a:solidFill>
                  <a:srgbClr val="0D3F75"/>
                </a:solidFill>
                <a:effectLst>
                  <a:outerShdw blurRad="38100" dist="127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Hot </a:t>
            </a:r>
            <a:r>
              <a:rPr lang="es-ES" sz="2400" b="1" kern="0" dirty="0" err="1">
                <a:solidFill>
                  <a:srgbClr val="0D3F75"/>
                </a:solidFill>
                <a:effectLst>
                  <a:outerShdw blurRad="38100" dist="127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Cells</a:t>
            </a:r>
            <a:r>
              <a:rPr lang="es-ES" sz="2400" b="1" kern="0" dirty="0">
                <a:solidFill>
                  <a:srgbClr val="0D3F75"/>
                </a:solidFill>
                <a:effectLst>
                  <a:outerShdw blurRad="38100" dist="127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at CIEMAT. </a:t>
            </a:r>
          </a:p>
          <a:p>
            <a:pPr algn="ctr"/>
            <a:r>
              <a:rPr lang="es-ES" sz="2400" dirty="0">
                <a:solidFill>
                  <a:srgbClr val="0000FF"/>
                </a:solidFill>
              </a:rPr>
              <a:t>Re-use </a:t>
            </a:r>
            <a:r>
              <a:rPr lang="es-ES" sz="2400" dirty="0" err="1">
                <a:solidFill>
                  <a:srgbClr val="0000FF"/>
                </a:solidFill>
              </a:rPr>
              <a:t>the</a:t>
            </a:r>
            <a:r>
              <a:rPr lang="es-ES" sz="2400" dirty="0">
                <a:solidFill>
                  <a:srgbClr val="0000FF"/>
                </a:solidFill>
              </a:rPr>
              <a:t> </a:t>
            </a:r>
            <a:r>
              <a:rPr lang="es-ES" sz="2400" dirty="0" err="1">
                <a:solidFill>
                  <a:srgbClr val="0000FF"/>
                </a:solidFill>
              </a:rPr>
              <a:t>old</a:t>
            </a:r>
            <a:r>
              <a:rPr lang="es-ES" sz="2400" dirty="0">
                <a:solidFill>
                  <a:srgbClr val="0000FF"/>
                </a:solidFill>
              </a:rPr>
              <a:t> </a:t>
            </a:r>
            <a:r>
              <a:rPr lang="es-ES" sz="2400" i="1" dirty="0">
                <a:solidFill>
                  <a:srgbClr val="0000FF"/>
                </a:solidFill>
              </a:rPr>
              <a:t>Hot </a:t>
            </a:r>
            <a:r>
              <a:rPr lang="es-ES" sz="2400" i="1" dirty="0" err="1">
                <a:solidFill>
                  <a:srgbClr val="0000FF"/>
                </a:solidFill>
              </a:rPr>
              <a:t>Cells</a:t>
            </a:r>
            <a:r>
              <a:rPr lang="es-ES" sz="2400" i="1" dirty="0">
                <a:solidFill>
                  <a:srgbClr val="0000FF"/>
                </a:solidFill>
              </a:rPr>
              <a:t> </a:t>
            </a:r>
            <a:r>
              <a:rPr lang="es-ES" sz="2400" dirty="0" err="1">
                <a:solidFill>
                  <a:srgbClr val="0000FF"/>
                </a:solidFill>
              </a:rPr>
              <a:t>building</a:t>
            </a:r>
            <a:endParaRPr lang="es-ES" sz="2400" dirty="0">
              <a:solidFill>
                <a:srgbClr val="0000FF"/>
              </a:solidFill>
            </a:endParaRPr>
          </a:p>
        </p:txBody>
      </p:sp>
      <p:sp>
        <p:nvSpPr>
          <p:cNvPr id="4" name="Elipse 3"/>
          <p:cNvSpPr/>
          <p:nvPr/>
        </p:nvSpPr>
        <p:spPr>
          <a:xfrm>
            <a:off x="1271818" y="3080825"/>
            <a:ext cx="2287307" cy="1515979"/>
          </a:xfrm>
          <a:prstGeom prst="ellipse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33035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1473200" y="1117600"/>
            <a:ext cx="3903662" cy="267765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457200" indent="-457200">
              <a:buFont typeface="Wingdings" charset="2"/>
              <a:buChar char="ü"/>
            </a:pPr>
            <a:r>
              <a:rPr lang="en-US" sz="2800" b="1" dirty="0"/>
              <a:t>Development and characterization of materials </a:t>
            </a:r>
            <a:r>
              <a:rPr lang="en-US" sz="2800" dirty="0"/>
              <a:t>able of surviving to the harsh environment of fusion devices 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1866900" y="-16363"/>
            <a:ext cx="8577165" cy="9869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GB" sz="3200" dirty="0">
                <a:solidFill>
                  <a:srgbClr val="0000FF"/>
                </a:solidFill>
              </a:rPr>
              <a:t>Key technological pending issues for accelerating fusion energy </a:t>
            </a:r>
          </a:p>
        </p:txBody>
      </p:sp>
      <p:pic>
        <p:nvPicPr>
          <p:cNvPr id="4" name="spectacular_cascade_80keV copia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21805" y="996480"/>
            <a:ext cx="4682695" cy="3512021"/>
          </a:xfrm>
          <a:prstGeom prst="rect">
            <a:avLst/>
          </a:prstGeom>
        </p:spPr>
      </p:pic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5700712" y="4895076"/>
            <a:ext cx="5075238" cy="749300"/>
            <a:chOff x="204" y="3579"/>
            <a:chExt cx="3197" cy="472"/>
          </a:xfrm>
        </p:grpSpPr>
        <p:sp>
          <p:nvSpPr>
            <p:cNvPr id="6" name="Text Box 5"/>
            <p:cNvSpPr txBox="1">
              <a:spLocks noChangeArrowheads="1"/>
            </p:cNvSpPr>
            <p:nvPr/>
          </p:nvSpPr>
          <p:spPr bwMode="auto">
            <a:xfrm>
              <a:off x="204" y="3579"/>
              <a:ext cx="3197" cy="2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defTabSz="7620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defTabSz="7620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defTabSz="7620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defTabSz="7620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defTabSz="7620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lnSpc>
                  <a:spcPct val="90000"/>
                </a:lnSpc>
              </a:pPr>
              <a:r>
                <a:rPr lang="es-ES_tradnl" sz="2000" b="1" baseline="-25000" dirty="0">
                  <a:solidFill>
                    <a:srgbClr val="0000FF"/>
                  </a:solidFill>
                </a:rPr>
                <a:t>1</a:t>
              </a:r>
              <a:r>
                <a:rPr lang="es-ES_tradnl" sz="2000" b="1" dirty="0">
                  <a:solidFill>
                    <a:srgbClr val="0000FF"/>
                  </a:solidFill>
                </a:rPr>
                <a:t>D</a:t>
              </a:r>
              <a:r>
                <a:rPr lang="es-ES_tradnl" sz="2000" b="1" baseline="30000" dirty="0">
                  <a:solidFill>
                    <a:srgbClr val="0000FF"/>
                  </a:solidFill>
                </a:rPr>
                <a:t>2</a:t>
              </a:r>
              <a:r>
                <a:rPr lang="es-ES_tradnl" sz="2000" b="1" dirty="0">
                  <a:solidFill>
                    <a:srgbClr val="0000FF"/>
                  </a:solidFill>
                </a:rPr>
                <a:t> + </a:t>
              </a:r>
              <a:r>
                <a:rPr lang="es-ES_tradnl" sz="2000" b="1" baseline="-25000" dirty="0">
                  <a:solidFill>
                    <a:schemeClr val="accent2">
                      <a:lumMod val="75000"/>
                    </a:schemeClr>
                  </a:solidFill>
                </a:rPr>
                <a:t>1</a:t>
              </a:r>
              <a:r>
                <a:rPr lang="es-ES_tradnl" sz="2000" b="1" dirty="0">
                  <a:solidFill>
                    <a:schemeClr val="accent2">
                      <a:lumMod val="75000"/>
                    </a:schemeClr>
                  </a:solidFill>
                </a:rPr>
                <a:t>T</a:t>
              </a:r>
              <a:r>
                <a:rPr lang="es-ES_tradnl" sz="2000" b="1" baseline="30000" dirty="0">
                  <a:solidFill>
                    <a:schemeClr val="accent2">
                      <a:lumMod val="75000"/>
                    </a:schemeClr>
                  </a:solidFill>
                </a:rPr>
                <a:t>3</a:t>
              </a:r>
              <a:r>
                <a:rPr lang="es-ES_tradnl" sz="2000" dirty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 </a:t>
              </a:r>
              <a:r>
                <a:rPr lang="es-ES_tradnl" sz="2000" b="1" dirty="0">
                  <a:solidFill>
                    <a:schemeClr val="accent2"/>
                  </a:solidFill>
                  <a:sym typeface="Symbol" charset="0"/>
                </a:rPr>
                <a:t></a:t>
              </a:r>
              <a:r>
                <a:rPr lang="es-ES_tradnl" sz="2000" dirty="0">
                  <a:solidFill>
                    <a:schemeClr val="accent2"/>
                  </a:solidFill>
                </a:rPr>
                <a:t> </a:t>
              </a:r>
              <a:r>
                <a:rPr lang="es-ES_tradnl" sz="2000" b="1" baseline="-25000" dirty="0">
                  <a:solidFill>
                    <a:schemeClr val="accent2"/>
                  </a:solidFill>
                </a:rPr>
                <a:t>2</a:t>
              </a:r>
              <a:r>
                <a:rPr lang="es-ES_tradnl" sz="2000" b="1" dirty="0">
                  <a:solidFill>
                    <a:schemeClr val="accent2"/>
                  </a:solidFill>
                </a:rPr>
                <a:t>He</a:t>
              </a:r>
              <a:r>
                <a:rPr lang="es-ES_tradnl" sz="2000" b="1" baseline="30000" dirty="0">
                  <a:solidFill>
                    <a:schemeClr val="accent2"/>
                  </a:solidFill>
                </a:rPr>
                <a:t>4</a:t>
              </a:r>
              <a:r>
                <a:rPr lang="es-ES_tradnl" sz="2000" b="1" dirty="0">
                  <a:solidFill>
                    <a:schemeClr val="accent2"/>
                  </a:solidFill>
                </a:rPr>
                <a:t> (3.6 </a:t>
              </a:r>
              <a:r>
                <a:rPr lang="es-ES_tradnl" sz="2000" b="1" dirty="0" err="1">
                  <a:solidFill>
                    <a:schemeClr val="accent2"/>
                  </a:solidFill>
                </a:rPr>
                <a:t>MeV</a:t>
              </a:r>
              <a:r>
                <a:rPr lang="es-ES_tradnl" sz="2000" b="1" dirty="0">
                  <a:solidFill>
                    <a:schemeClr val="accent2"/>
                  </a:solidFill>
                </a:rPr>
                <a:t>) +</a:t>
              </a:r>
              <a:r>
                <a:rPr lang="es-ES_tradnl" sz="2000" b="1" dirty="0">
                  <a:solidFill>
                    <a:schemeClr val="bg1"/>
                  </a:solidFill>
                </a:rPr>
                <a:t> </a:t>
              </a:r>
              <a:r>
                <a:rPr lang="es-ES_tradnl" sz="2000" b="1" baseline="-25000" dirty="0">
                  <a:solidFill>
                    <a:srgbClr val="FF0000"/>
                  </a:solidFill>
                </a:rPr>
                <a:t>0</a:t>
              </a:r>
              <a:r>
                <a:rPr lang="es-ES_tradnl" sz="2000" b="1" dirty="0">
                  <a:solidFill>
                    <a:srgbClr val="FF0000"/>
                  </a:solidFill>
                </a:rPr>
                <a:t>n</a:t>
              </a:r>
              <a:r>
                <a:rPr lang="es-ES_tradnl" sz="2000" b="1" baseline="30000" dirty="0">
                  <a:solidFill>
                    <a:srgbClr val="FF0000"/>
                  </a:solidFill>
                </a:rPr>
                <a:t>1</a:t>
              </a:r>
              <a:r>
                <a:rPr lang="es-ES_tradnl" sz="2000" b="1" dirty="0">
                  <a:solidFill>
                    <a:schemeClr val="bg1"/>
                  </a:solidFill>
                </a:rPr>
                <a:t> </a:t>
              </a:r>
              <a:r>
                <a:rPr lang="es-ES_tradnl" sz="2000" b="1" dirty="0">
                  <a:solidFill>
                    <a:schemeClr val="accent2"/>
                  </a:solidFill>
                </a:rPr>
                <a:t>(14 </a:t>
              </a:r>
              <a:r>
                <a:rPr lang="es-ES_tradnl" sz="2000" b="1" dirty="0" err="1">
                  <a:solidFill>
                    <a:schemeClr val="accent2"/>
                  </a:solidFill>
                </a:rPr>
                <a:t>MeV</a:t>
              </a:r>
              <a:r>
                <a:rPr lang="es-ES_tradnl" sz="2000" b="1" dirty="0">
                  <a:solidFill>
                    <a:schemeClr val="accent2"/>
                  </a:solidFill>
                </a:rPr>
                <a:t>)</a:t>
              </a:r>
              <a:endParaRPr lang="es-ES_tradnl" sz="2000" dirty="0">
                <a:solidFill>
                  <a:schemeClr val="accent2"/>
                </a:solidFill>
                <a:latin typeface="Helvetica" charset="0"/>
              </a:endParaRPr>
            </a:p>
          </p:txBody>
        </p:sp>
        <p:sp>
          <p:nvSpPr>
            <p:cNvPr id="7" name="Text Box 6"/>
            <p:cNvSpPr txBox="1">
              <a:spLocks noChangeArrowheads="1"/>
            </p:cNvSpPr>
            <p:nvPr/>
          </p:nvSpPr>
          <p:spPr bwMode="auto">
            <a:xfrm>
              <a:off x="204" y="3837"/>
              <a:ext cx="116" cy="2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defTabSz="7620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defTabSz="7620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defTabSz="7620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defTabSz="7620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defTabSz="7620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lnSpc>
                  <a:spcPct val="90000"/>
                </a:lnSpc>
              </a:pPr>
              <a:endParaRPr lang="es-ES_tradnl" b="1">
                <a:solidFill>
                  <a:schemeClr val="accent2"/>
                </a:solidFill>
              </a:endParaRPr>
            </a:p>
          </p:txBody>
        </p:sp>
      </p:grpSp>
      <p:sp>
        <p:nvSpPr>
          <p:cNvPr id="8" name="8 Rectángulo"/>
          <p:cNvSpPr>
            <a:spLocks noChangeArrowheads="1"/>
          </p:cNvSpPr>
          <p:nvPr/>
        </p:nvSpPr>
        <p:spPr bwMode="auto">
          <a:xfrm>
            <a:off x="5124450" y="5304651"/>
            <a:ext cx="576103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lvl="2" eaLnBrk="1" hangingPunct="1">
              <a:spcBef>
                <a:spcPct val="50000"/>
              </a:spcBef>
            </a:pPr>
            <a:r>
              <a:rPr lang="es-ES_tradnl" sz="2000" b="1" dirty="0">
                <a:solidFill>
                  <a:srgbClr val="0000FF"/>
                </a:solidFill>
                <a:latin typeface="Arial"/>
                <a:cs typeface="Arial"/>
              </a:rPr>
              <a:t>Li</a:t>
            </a:r>
            <a:r>
              <a:rPr lang="es-ES_tradnl" sz="2000" b="1" baseline="30000" dirty="0">
                <a:solidFill>
                  <a:srgbClr val="0000FF"/>
                </a:solidFill>
                <a:latin typeface="Arial"/>
                <a:cs typeface="Arial"/>
              </a:rPr>
              <a:t>6</a:t>
            </a:r>
            <a:r>
              <a:rPr lang="es-ES_tradnl" sz="2000" b="1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lang="es-ES_tradnl" sz="2000" dirty="0">
                <a:solidFill>
                  <a:srgbClr val="0000FF"/>
                </a:solidFill>
                <a:latin typeface="Arial"/>
                <a:cs typeface="Arial"/>
              </a:rPr>
              <a:t>+ </a:t>
            </a:r>
            <a:r>
              <a:rPr lang="es-ES_tradnl" sz="2000" b="1" dirty="0">
                <a:solidFill>
                  <a:srgbClr val="FF0000"/>
                </a:solidFill>
                <a:latin typeface="Arial"/>
                <a:cs typeface="Arial"/>
              </a:rPr>
              <a:t>n</a:t>
            </a:r>
            <a:r>
              <a:rPr lang="es-ES_tradnl" sz="200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lang="es-ES_tradnl" sz="2000" b="1" dirty="0">
                <a:solidFill>
                  <a:schemeClr val="accent2"/>
                </a:solidFill>
                <a:latin typeface="Arial"/>
                <a:cs typeface="Arial"/>
                <a:sym typeface="Symbol" charset="0"/>
              </a:rPr>
              <a:t></a:t>
            </a:r>
            <a:r>
              <a:rPr lang="es-ES_tradnl" sz="2000" dirty="0">
                <a:solidFill>
                  <a:schemeClr val="accent2"/>
                </a:solidFill>
                <a:latin typeface="Arial"/>
                <a:cs typeface="Arial"/>
              </a:rPr>
              <a:t> </a:t>
            </a:r>
            <a:r>
              <a:rPr lang="es-ES_tradnl" sz="2000" b="1" dirty="0">
                <a:solidFill>
                  <a:schemeClr val="accent2"/>
                </a:solidFill>
                <a:latin typeface="Arial"/>
                <a:cs typeface="Arial"/>
              </a:rPr>
              <a:t>He</a:t>
            </a:r>
            <a:r>
              <a:rPr lang="es-ES_tradnl" sz="2000" b="1" baseline="30000" dirty="0">
                <a:solidFill>
                  <a:schemeClr val="accent2"/>
                </a:solidFill>
                <a:latin typeface="Arial"/>
                <a:cs typeface="Arial"/>
              </a:rPr>
              <a:t>4</a:t>
            </a:r>
            <a:r>
              <a:rPr lang="es-ES_tradnl" sz="2000" b="1" dirty="0">
                <a:solidFill>
                  <a:schemeClr val="accent2"/>
                </a:solidFill>
                <a:latin typeface="Arial"/>
                <a:cs typeface="Arial"/>
              </a:rPr>
              <a:t> + T</a:t>
            </a:r>
            <a:r>
              <a:rPr lang="es-ES_tradnl" sz="2000" b="1" baseline="30000" dirty="0">
                <a:solidFill>
                  <a:schemeClr val="accent2"/>
                </a:solidFill>
                <a:latin typeface="Arial"/>
                <a:cs typeface="Arial"/>
              </a:rPr>
              <a:t>3</a:t>
            </a:r>
            <a:r>
              <a:rPr lang="es-ES_tradnl" sz="2000" b="1" dirty="0">
                <a:solidFill>
                  <a:schemeClr val="accent2"/>
                </a:solidFill>
                <a:latin typeface="Arial"/>
                <a:cs typeface="Arial"/>
              </a:rPr>
              <a:t> (4.8 </a:t>
            </a:r>
            <a:r>
              <a:rPr lang="es-ES_tradnl" sz="2000" b="1" dirty="0" err="1">
                <a:solidFill>
                  <a:schemeClr val="accent2"/>
                </a:solidFill>
                <a:latin typeface="Arial"/>
                <a:cs typeface="Arial"/>
              </a:rPr>
              <a:t>MeV</a:t>
            </a:r>
            <a:r>
              <a:rPr lang="es-ES_tradnl" sz="2000" b="1" dirty="0">
                <a:solidFill>
                  <a:schemeClr val="accent2"/>
                </a:solidFill>
                <a:latin typeface="Arial"/>
                <a:cs typeface="Arial"/>
              </a:rPr>
              <a:t>)</a:t>
            </a:r>
            <a:endParaRPr lang="en-US" sz="2000" b="1" dirty="0">
              <a:solidFill>
                <a:srgbClr val="CC0000"/>
              </a:solidFill>
              <a:latin typeface="Arial"/>
              <a:cs typeface="Arial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1536700" y="4648200"/>
            <a:ext cx="3840162" cy="123110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457200" indent="-457200">
              <a:buFont typeface="Wingdings" charset="2"/>
              <a:buChar char="ü"/>
            </a:pPr>
            <a:r>
              <a:rPr lang="en-US" sz="2800" b="1" dirty="0"/>
              <a:t>Validation of reactor tritium technology</a:t>
            </a: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687391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20" repeatCount="indefinite" fill="remove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8" grpId="0"/>
      <p:bldP spid="9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1676400" y="165100"/>
            <a:ext cx="7061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kern="0" dirty="0">
                <a:solidFill>
                  <a:srgbClr val="0D3F75"/>
                </a:solidFill>
                <a:effectLst>
                  <a:outerShdw blurRad="38100" dist="127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Example:    Hot cells in operation</a:t>
            </a:r>
            <a:endParaRPr lang="es-ES" sz="2400" b="1" kern="0" dirty="0">
              <a:solidFill>
                <a:srgbClr val="0D3F75"/>
              </a:solidFill>
              <a:effectLst>
                <a:outerShdw blurRad="38100" dist="127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102978" y="1084626"/>
            <a:ext cx="5245643" cy="410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>
              <a:lnSpc>
                <a:spcPct val="115000"/>
              </a:lnSpc>
              <a:spcBef>
                <a:spcPts val="1800"/>
              </a:spcBef>
              <a:spcAft>
                <a:spcPts val="1200"/>
              </a:spcAft>
            </a:pPr>
            <a:r>
              <a:rPr lang="en-GB" b="1" dirty="0">
                <a:solidFill>
                  <a:srgbClr val="4F81BD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UKAEA’s Materials Research Facility (MRF)</a:t>
            </a:r>
            <a:endParaRPr lang="es-ES" b="1" dirty="0">
              <a:solidFill>
                <a:srgbClr val="4F81BD"/>
              </a:solidFill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Content Placeholder 4">
            <a:extLst>
              <a:ext uri="{FF2B5EF4-FFF2-40B4-BE49-F238E27FC236}">
                <a16:creationId xmlns:a16="http://schemas.microsoft.com/office/drawing/2014/main" id="{01AF08A4-5EB4-42C3-A564-6F2080650FE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97587" y="1681638"/>
            <a:ext cx="5177796" cy="3674915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</p:spPr>
      </p:pic>
      <p:sp>
        <p:nvSpPr>
          <p:cNvPr id="3" name="Rectángulo 2"/>
          <p:cNvSpPr/>
          <p:nvPr/>
        </p:nvSpPr>
        <p:spPr>
          <a:xfrm>
            <a:off x="-78954" y="5591832"/>
            <a:ext cx="588891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receipt cell (foreground) and three hot cells for sample processing </a:t>
            </a:r>
            <a:r>
              <a:rPr lang="en-US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 MRF (UKAEA)</a:t>
            </a:r>
            <a:endParaRPr lang="es-ES" sz="1600" dirty="0"/>
          </a:p>
        </p:txBody>
      </p:sp>
      <p:sp>
        <p:nvSpPr>
          <p:cNvPr id="16" name="CuadroTexto 15"/>
          <p:cNvSpPr txBox="1"/>
          <p:nvPr/>
        </p:nvSpPr>
        <p:spPr>
          <a:xfrm>
            <a:off x="6229350" y="6617925"/>
            <a:ext cx="4800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 err="1"/>
              <a:t>Source</a:t>
            </a:r>
            <a:r>
              <a:rPr lang="es-ES" sz="1100" dirty="0"/>
              <a:t>: </a:t>
            </a:r>
            <a:r>
              <a:rPr lang="en-GB" sz="1100" dirty="0"/>
              <a:t>DONES </a:t>
            </a:r>
            <a:r>
              <a:rPr lang="en-GB" sz="1100" dirty="0" err="1"/>
              <a:t>PreP</a:t>
            </a:r>
            <a:r>
              <a:rPr lang="en-GB" sz="1100" dirty="0"/>
              <a:t> Deliverable D9-2.2 Report</a:t>
            </a:r>
            <a:endParaRPr lang="es-ES_tradnl" sz="1100" dirty="0"/>
          </a:p>
          <a:p>
            <a:endParaRPr lang="es-ES" sz="1100" dirty="0"/>
          </a:p>
        </p:txBody>
      </p:sp>
      <p:pic>
        <p:nvPicPr>
          <p:cNvPr id="17" name="Imagen 16"/>
          <p:cNvPicPr/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26726"/>
          <a:stretch/>
        </p:blipFill>
        <p:spPr>
          <a:xfrm>
            <a:off x="5809957" y="1814168"/>
            <a:ext cx="6266761" cy="3505836"/>
          </a:xfrm>
          <a:prstGeom prst="rect">
            <a:avLst/>
          </a:prstGeom>
        </p:spPr>
      </p:pic>
      <p:sp>
        <p:nvSpPr>
          <p:cNvPr id="18" name="Rectángulo 17"/>
          <p:cNvSpPr/>
          <p:nvPr/>
        </p:nvSpPr>
        <p:spPr>
          <a:xfrm>
            <a:off x="6096000" y="1173008"/>
            <a:ext cx="5514337" cy="72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>
              <a:lnSpc>
                <a:spcPct val="115000"/>
              </a:lnSpc>
              <a:spcBef>
                <a:spcPts val="1800"/>
              </a:spcBef>
              <a:spcAft>
                <a:spcPts val="1200"/>
              </a:spcAft>
            </a:pPr>
            <a:r>
              <a:rPr lang="en-GB" b="1" dirty="0">
                <a:solidFill>
                  <a:srgbClr val="4F81BD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Finnish Hot Cell VTT Centre for Nuclear Safety</a:t>
            </a:r>
            <a:endParaRPr lang="es-ES" b="1" dirty="0">
              <a:solidFill>
                <a:srgbClr val="4F81BD"/>
              </a:solidFill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9684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1676400" y="165100"/>
            <a:ext cx="7061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kern="0" dirty="0">
                <a:solidFill>
                  <a:srgbClr val="0D3F75"/>
                </a:solidFill>
                <a:effectLst>
                  <a:outerShdw blurRad="38100" dist="127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CIEMAT expertise on Hot cells </a:t>
            </a:r>
            <a:endParaRPr lang="es-ES" sz="2400" b="1" kern="0" dirty="0">
              <a:solidFill>
                <a:srgbClr val="0D3F75"/>
              </a:solidFill>
              <a:effectLst>
                <a:outerShdw blurRad="38100" dist="127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4411" y="805543"/>
            <a:ext cx="10498763" cy="5529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499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1676400" y="165100"/>
            <a:ext cx="7061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kern="0" dirty="0">
                <a:solidFill>
                  <a:srgbClr val="0D3F75"/>
                </a:solidFill>
                <a:effectLst>
                  <a:outerShdw blurRad="38100" dist="127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CIEMAT expertise on Hot cells </a:t>
            </a:r>
            <a:endParaRPr lang="es-ES" sz="2400" b="1" kern="0" dirty="0">
              <a:solidFill>
                <a:srgbClr val="0D3F75"/>
              </a:solidFill>
              <a:effectLst>
                <a:outerShdw blurRad="38100" dist="127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62558" y="641199"/>
            <a:ext cx="8008542" cy="5915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298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8844101"/>
              </p:ext>
            </p:extLst>
          </p:nvPr>
        </p:nvGraphicFramePr>
        <p:xfrm>
          <a:off x="319491" y="805087"/>
          <a:ext cx="11022151" cy="5584696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574593">
                  <a:extLst>
                    <a:ext uri="{9D8B030D-6E8A-4147-A177-3AD203B41FA5}">
                      <a16:colId xmlns:a16="http://schemas.microsoft.com/office/drawing/2014/main" val="2472251141"/>
                    </a:ext>
                  </a:extLst>
                </a:gridCol>
                <a:gridCol w="1574593">
                  <a:extLst>
                    <a:ext uri="{9D8B030D-6E8A-4147-A177-3AD203B41FA5}">
                      <a16:colId xmlns:a16="http://schemas.microsoft.com/office/drawing/2014/main" val="881181198"/>
                    </a:ext>
                  </a:extLst>
                </a:gridCol>
                <a:gridCol w="1574593">
                  <a:extLst>
                    <a:ext uri="{9D8B030D-6E8A-4147-A177-3AD203B41FA5}">
                      <a16:colId xmlns:a16="http://schemas.microsoft.com/office/drawing/2014/main" val="2794105755"/>
                    </a:ext>
                  </a:extLst>
                </a:gridCol>
                <a:gridCol w="1574593">
                  <a:extLst>
                    <a:ext uri="{9D8B030D-6E8A-4147-A177-3AD203B41FA5}">
                      <a16:colId xmlns:a16="http://schemas.microsoft.com/office/drawing/2014/main" val="4018293117"/>
                    </a:ext>
                  </a:extLst>
                </a:gridCol>
                <a:gridCol w="1574593">
                  <a:extLst>
                    <a:ext uri="{9D8B030D-6E8A-4147-A177-3AD203B41FA5}">
                      <a16:colId xmlns:a16="http://schemas.microsoft.com/office/drawing/2014/main" val="4079994292"/>
                    </a:ext>
                  </a:extLst>
                </a:gridCol>
                <a:gridCol w="1574593">
                  <a:extLst>
                    <a:ext uri="{9D8B030D-6E8A-4147-A177-3AD203B41FA5}">
                      <a16:colId xmlns:a16="http://schemas.microsoft.com/office/drawing/2014/main" val="2519719327"/>
                    </a:ext>
                  </a:extLst>
                </a:gridCol>
                <a:gridCol w="1574593">
                  <a:extLst>
                    <a:ext uri="{9D8B030D-6E8A-4147-A177-3AD203B41FA5}">
                      <a16:colId xmlns:a16="http://schemas.microsoft.com/office/drawing/2014/main" val="4191360144"/>
                    </a:ext>
                  </a:extLst>
                </a:gridCol>
              </a:tblGrid>
              <a:tr h="616544">
                <a:tc>
                  <a:txBody>
                    <a:bodyPr/>
                    <a:lstStyle/>
                    <a:p>
                      <a:r>
                        <a:rPr lang="en-GB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2024</a:t>
                      </a:r>
                      <a:endParaRPr lang="en-GB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2025</a:t>
                      </a:r>
                      <a:endParaRPr lang="en-GB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2026</a:t>
                      </a:r>
                      <a:endParaRPr lang="en-GB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2027</a:t>
                      </a:r>
                      <a:endParaRPr lang="en-GB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2028</a:t>
                      </a:r>
                      <a:endParaRPr lang="en-GB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2029</a:t>
                      </a:r>
                      <a:endParaRPr lang="en-GB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2030</a:t>
                      </a:r>
                      <a:endParaRPr lang="en-GB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37952062"/>
                  </a:ext>
                </a:extLst>
              </a:tr>
              <a:tr h="4968152">
                <a:tc>
                  <a:txBody>
                    <a:bodyPr/>
                    <a:lstStyle/>
                    <a:p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15273075"/>
                  </a:ext>
                </a:extLst>
              </a:tr>
            </a:tbl>
          </a:graphicData>
        </a:graphic>
      </p:graphicFrame>
      <p:sp>
        <p:nvSpPr>
          <p:cNvPr id="4" name="Título 1"/>
          <p:cNvSpPr txBox="1">
            <a:spLocks/>
          </p:cNvSpPr>
          <p:nvPr/>
        </p:nvSpPr>
        <p:spPr>
          <a:xfrm>
            <a:off x="2625687" y="-90500"/>
            <a:ext cx="7305869" cy="889972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ts val="0"/>
              </a:spcBef>
              <a:buSzPct val="100000"/>
              <a:buNone/>
              <a:defRPr sz="2400" b="1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pPr algn="ctr"/>
            <a:r>
              <a:rPr lang="es-ES" sz="2800" dirty="0">
                <a:solidFill>
                  <a:srgbClr val="FF0000"/>
                </a:solidFill>
              </a:rPr>
              <a:t>Hot </a:t>
            </a:r>
            <a:r>
              <a:rPr lang="es-ES" sz="2800" dirty="0" err="1">
                <a:solidFill>
                  <a:srgbClr val="FF0000"/>
                </a:solidFill>
              </a:rPr>
              <a:t>cells</a:t>
            </a:r>
            <a:r>
              <a:rPr lang="es-ES" sz="2800" dirty="0">
                <a:solidFill>
                  <a:srgbClr val="FF0000"/>
                </a:solidFill>
              </a:rPr>
              <a:t> at CIEMAT</a:t>
            </a:r>
          </a:p>
          <a:p>
            <a:pPr algn="ctr"/>
            <a:r>
              <a:rPr lang="es-ES" kern="0" dirty="0" err="1">
                <a:solidFill>
                  <a:srgbClr val="0D3F75"/>
                </a:solidFill>
                <a:effectLst>
                  <a:outerShdw blurRad="38100" dist="127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Supporting</a:t>
            </a:r>
            <a:r>
              <a:rPr lang="es-ES" kern="0" dirty="0">
                <a:solidFill>
                  <a:srgbClr val="0D3F75"/>
                </a:solidFill>
                <a:effectLst>
                  <a:outerShdw blurRad="38100" dist="127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DONES </a:t>
            </a:r>
            <a:r>
              <a:rPr lang="es-ES" kern="0" dirty="0" err="1">
                <a:solidFill>
                  <a:srgbClr val="0D3F75"/>
                </a:solidFill>
                <a:effectLst>
                  <a:outerShdw blurRad="38100" dist="127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technological</a:t>
            </a:r>
            <a:r>
              <a:rPr lang="es-ES" kern="0" dirty="0">
                <a:solidFill>
                  <a:srgbClr val="0D3F75"/>
                </a:solidFill>
                <a:effectLst>
                  <a:outerShdw blurRad="38100" dist="127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s-ES" kern="0" dirty="0" err="1">
                <a:solidFill>
                  <a:srgbClr val="0D3F75"/>
                </a:solidFill>
                <a:effectLst>
                  <a:outerShdw blurRad="38100" dist="127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exploitation</a:t>
            </a:r>
            <a:endParaRPr lang="es-ES" kern="0" dirty="0">
              <a:solidFill>
                <a:srgbClr val="0D3F75"/>
              </a:solidFill>
              <a:effectLst>
                <a:outerShdw blurRad="38100" dist="127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1487182" y="3697346"/>
            <a:ext cx="2567025" cy="175020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Definition of </a:t>
            </a:r>
            <a:r>
              <a:rPr lang="en-US" sz="2000" dirty="0" smtClean="0">
                <a:solidFill>
                  <a:schemeClr val="bg1"/>
                </a:solidFill>
              </a:rPr>
              <a:t>cells specifications </a:t>
            </a:r>
            <a:r>
              <a:rPr lang="en-US" sz="2000" dirty="0">
                <a:solidFill>
                  <a:schemeClr val="bg1"/>
                </a:solidFill>
              </a:rPr>
              <a:t>&amp; experimental </a:t>
            </a:r>
            <a:r>
              <a:rPr lang="en-US" sz="2000" dirty="0" smtClean="0">
                <a:solidFill>
                  <a:schemeClr val="bg1"/>
                </a:solidFill>
              </a:rPr>
              <a:t>techniques.</a:t>
            </a:r>
          </a:p>
          <a:p>
            <a:pPr algn="ctr"/>
            <a:r>
              <a:rPr lang="en-US" sz="2000" dirty="0" smtClean="0">
                <a:solidFill>
                  <a:schemeClr val="bg1"/>
                </a:solidFill>
              </a:rPr>
              <a:t>+ Shielding.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11219093" y="1623559"/>
            <a:ext cx="972907" cy="3769611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DONES</a:t>
            </a:r>
          </a:p>
        </p:txBody>
      </p:sp>
      <p:sp>
        <p:nvSpPr>
          <p:cNvPr id="17" name="Rectángulo 16"/>
          <p:cNvSpPr/>
          <p:nvPr/>
        </p:nvSpPr>
        <p:spPr>
          <a:xfrm>
            <a:off x="6709271" y="4043855"/>
            <a:ext cx="3560314" cy="862421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bg1"/>
                </a:solidFill>
              </a:rPr>
              <a:t>Instrumentation purchase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25" name="Rectángulo 24"/>
          <p:cNvSpPr/>
          <p:nvPr/>
        </p:nvSpPr>
        <p:spPr>
          <a:xfrm>
            <a:off x="1044243" y="2811654"/>
            <a:ext cx="1886244" cy="823405"/>
          </a:xfrm>
          <a:prstGeom prst="rect">
            <a:avLst/>
          </a:prstGeom>
          <a:gradFill>
            <a:gsLst>
              <a:gs pos="0">
                <a:schemeClr val="accent3">
                  <a:lumMod val="60000"/>
                  <a:lumOff val="40000"/>
                </a:schemeClr>
              </a:gs>
              <a:gs pos="100000">
                <a:schemeClr val="accent3">
                  <a:lumMod val="5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bg1"/>
                </a:solidFill>
                <a:sym typeface="Wingdings" panose="05000000000000000000" pitchFamily="2" charset="2"/>
              </a:rPr>
              <a:t></a:t>
            </a:r>
            <a:r>
              <a:rPr lang="en-US" sz="2000" dirty="0" smtClean="0">
                <a:solidFill>
                  <a:schemeClr val="bg1"/>
                </a:solidFill>
              </a:rPr>
              <a:t>Contracts </a:t>
            </a:r>
            <a:r>
              <a:rPr lang="en-US" sz="2000" dirty="0">
                <a:solidFill>
                  <a:schemeClr val="bg1"/>
                </a:solidFill>
              </a:rPr>
              <a:t>for </a:t>
            </a:r>
            <a:r>
              <a:rPr lang="en-US" sz="2000" dirty="0" smtClean="0">
                <a:solidFill>
                  <a:schemeClr val="bg1"/>
                </a:solidFill>
              </a:rPr>
              <a:t>Cost evaluation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26" name="Rectángulo 25"/>
          <p:cNvSpPr/>
          <p:nvPr/>
        </p:nvSpPr>
        <p:spPr>
          <a:xfrm>
            <a:off x="742012" y="1468930"/>
            <a:ext cx="1883675" cy="1280437"/>
          </a:xfrm>
          <a:prstGeom prst="rect">
            <a:avLst/>
          </a:prstGeom>
          <a:gradFill>
            <a:gsLst>
              <a:gs pos="0">
                <a:schemeClr val="accent3">
                  <a:lumMod val="60000"/>
                  <a:lumOff val="40000"/>
                </a:schemeClr>
              </a:gs>
              <a:gs pos="100000">
                <a:schemeClr val="accent3">
                  <a:lumMod val="5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bg1"/>
                </a:solidFill>
                <a:sym typeface="Wingdings" panose="05000000000000000000" pitchFamily="2" charset="2"/>
              </a:rPr>
              <a:t></a:t>
            </a:r>
            <a:r>
              <a:rPr lang="en-US" sz="2000" dirty="0" smtClean="0">
                <a:solidFill>
                  <a:schemeClr val="bg1"/>
                </a:solidFill>
              </a:rPr>
              <a:t>Contracts </a:t>
            </a:r>
            <a:r>
              <a:rPr lang="en-US" sz="2000" dirty="0">
                <a:solidFill>
                  <a:schemeClr val="bg1"/>
                </a:solidFill>
              </a:rPr>
              <a:t>for structural studies of the </a:t>
            </a:r>
            <a:r>
              <a:rPr lang="en-US" sz="2000" dirty="0" smtClean="0">
                <a:solidFill>
                  <a:schemeClr val="bg1"/>
                </a:solidFill>
              </a:rPr>
              <a:t>building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27" name="Rectángulo 26"/>
          <p:cNvSpPr/>
          <p:nvPr/>
        </p:nvSpPr>
        <p:spPr>
          <a:xfrm>
            <a:off x="4625941" y="1494486"/>
            <a:ext cx="2272164" cy="64711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smtClean="0">
                <a:solidFill>
                  <a:schemeClr val="bg1"/>
                </a:solidFill>
              </a:rPr>
              <a:t>Building </a:t>
            </a:r>
            <a:r>
              <a:rPr lang="en-US" sz="2200" dirty="0">
                <a:solidFill>
                  <a:schemeClr val="bg1"/>
                </a:solidFill>
              </a:rPr>
              <a:t>renovation  </a:t>
            </a:r>
            <a:r>
              <a:rPr lang="en-US" sz="2200" dirty="0" smtClean="0">
                <a:solidFill>
                  <a:schemeClr val="bg1"/>
                </a:solidFill>
              </a:rPr>
              <a:t> </a:t>
            </a:r>
            <a:endParaRPr lang="en-US" sz="2200" dirty="0">
              <a:solidFill>
                <a:schemeClr val="bg1"/>
              </a:solidFill>
            </a:endParaRPr>
          </a:p>
        </p:txBody>
      </p:sp>
      <p:sp>
        <p:nvSpPr>
          <p:cNvPr id="28" name="Rectángulo 27"/>
          <p:cNvSpPr/>
          <p:nvPr/>
        </p:nvSpPr>
        <p:spPr>
          <a:xfrm>
            <a:off x="5028136" y="2218557"/>
            <a:ext cx="2046432" cy="84696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smtClean="0">
                <a:solidFill>
                  <a:schemeClr val="bg1"/>
                </a:solidFill>
              </a:rPr>
              <a:t>Cells commissioning</a:t>
            </a:r>
            <a:endParaRPr lang="en-US" sz="2200" dirty="0">
              <a:solidFill>
                <a:schemeClr val="bg1"/>
              </a:solidFill>
            </a:endParaRPr>
          </a:p>
        </p:txBody>
      </p:sp>
      <p:sp>
        <p:nvSpPr>
          <p:cNvPr id="11" name="Rectángulo 10"/>
          <p:cNvSpPr/>
          <p:nvPr/>
        </p:nvSpPr>
        <p:spPr>
          <a:xfrm>
            <a:off x="8560105" y="1677939"/>
            <a:ext cx="2464359" cy="862421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err="1" smtClean="0">
                <a:solidFill>
                  <a:schemeClr val="bg1"/>
                </a:solidFill>
              </a:rPr>
              <a:t>Equipm</a:t>
            </a:r>
            <a:r>
              <a:rPr lang="en-GB" dirty="0" smtClean="0">
                <a:solidFill>
                  <a:schemeClr val="bg1"/>
                </a:solidFill>
              </a:rPr>
              <a:t> TESTS &amp; validation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29" name="Rectángulo 28"/>
          <p:cNvSpPr/>
          <p:nvPr/>
        </p:nvSpPr>
        <p:spPr>
          <a:xfrm>
            <a:off x="6568528" y="3013432"/>
            <a:ext cx="1462363" cy="98986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smtClean="0">
                <a:solidFill>
                  <a:schemeClr val="bg1"/>
                </a:solidFill>
              </a:rPr>
              <a:t>Cells installation</a:t>
            </a:r>
            <a:endParaRPr lang="en-US" sz="2200" dirty="0">
              <a:solidFill>
                <a:schemeClr val="bg1"/>
              </a:solidFill>
            </a:endParaRPr>
          </a:p>
        </p:txBody>
      </p:sp>
      <p:sp>
        <p:nvSpPr>
          <p:cNvPr id="30" name="Flecha a la derecha con bandas 29"/>
          <p:cNvSpPr/>
          <p:nvPr/>
        </p:nvSpPr>
        <p:spPr>
          <a:xfrm>
            <a:off x="10545213" y="3065519"/>
            <a:ext cx="578402" cy="885692"/>
          </a:xfrm>
          <a:prstGeom prst="stripedRight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Rectángulo 30"/>
          <p:cNvSpPr/>
          <p:nvPr/>
        </p:nvSpPr>
        <p:spPr>
          <a:xfrm>
            <a:off x="4447393" y="5034670"/>
            <a:ext cx="6283036" cy="666737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bg1"/>
                </a:solidFill>
              </a:rPr>
              <a:t>Training of scientist and technicians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32" name="Flecha a la derecha con bandas 31"/>
          <p:cNvSpPr/>
          <p:nvPr/>
        </p:nvSpPr>
        <p:spPr>
          <a:xfrm>
            <a:off x="10737785" y="4948075"/>
            <a:ext cx="578402" cy="885692"/>
          </a:xfrm>
          <a:prstGeom prst="stripedRightArrow">
            <a:avLst/>
          </a:prstGeom>
          <a:solidFill>
            <a:schemeClr val="accent2">
              <a:lumMod val="75000"/>
            </a:schemeClr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Flecha a la derecha con bandas 32"/>
          <p:cNvSpPr/>
          <p:nvPr/>
        </p:nvSpPr>
        <p:spPr>
          <a:xfrm>
            <a:off x="10269585" y="4000471"/>
            <a:ext cx="578402" cy="885692"/>
          </a:xfrm>
          <a:prstGeom prst="stripedRightArrow">
            <a:avLst/>
          </a:prstGeom>
          <a:solidFill>
            <a:schemeClr val="accent6">
              <a:lumMod val="75000"/>
            </a:schemeClr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Rectángulo 33"/>
          <p:cNvSpPr/>
          <p:nvPr/>
        </p:nvSpPr>
        <p:spPr>
          <a:xfrm>
            <a:off x="9931556" y="5818124"/>
            <a:ext cx="1729650" cy="558711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bg1"/>
                </a:solidFill>
              </a:rPr>
              <a:t>Licensing by CSN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9163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/>
          </p:cNvSpPr>
          <p:nvPr/>
        </p:nvSpPr>
        <p:spPr>
          <a:xfrm>
            <a:off x="1524000" y="-1320"/>
            <a:ext cx="7799422" cy="1134931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ts val="0"/>
              </a:spcBef>
              <a:buSzPct val="100000"/>
              <a:buNone/>
              <a:defRPr sz="2400" b="1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r>
              <a:rPr lang="en-GB"/>
              <a:t>       </a:t>
            </a:r>
            <a:endParaRPr lang="en-GB" dirty="0"/>
          </a:p>
        </p:txBody>
      </p:sp>
      <p:sp>
        <p:nvSpPr>
          <p:cNvPr id="4" name="Elipse 3"/>
          <p:cNvSpPr/>
          <p:nvPr/>
        </p:nvSpPr>
        <p:spPr>
          <a:xfrm>
            <a:off x="1598645" y="1157240"/>
            <a:ext cx="5275741" cy="4772018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CuadroTexto 4"/>
          <p:cNvSpPr txBox="1"/>
          <p:nvPr/>
        </p:nvSpPr>
        <p:spPr>
          <a:xfrm>
            <a:off x="2457217" y="4183928"/>
            <a:ext cx="3534959" cy="95410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800" b="1" dirty="0">
                <a:solidFill>
                  <a:srgbClr val="FF0000"/>
                </a:solidFill>
              </a:rPr>
              <a:t>Technological DEVELOPMENTS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2442944" y="1862673"/>
            <a:ext cx="3534961" cy="10156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3200" b="1" dirty="0">
                <a:solidFill>
                  <a:srgbClr val="0000FF"/>
                </a:solidFill>
                <a:latin typeface="Arial" pitchFamily="76" charset="0"/>
              </a:rPr>
              <a:t> </a:t>
            </a:r>
            <a:r>
              <a:rPr lang="en-US" sz="2800" b="1" dirty="0">
                <a:solidFill>
                  <a:srgbClr val="0000FF"/>
                </a:solidFill>
              </a:rPr>
              <a:t>Science for UNDERSTANDING</a:t>
            </a:r>
          </a:p>
        </p:txBody>
      </p:sp>
      <p:sp>
        <p:nvSpPr>
          <p:cNvPr id="7" name="Flecha curvada hacia la izquierda 6"/>
          <p:cNvSpPr/>
          <p:nvPr/>
        </p:nvSpPr>
        <p:spPr>
          <a:xfrm>
            <a:off x="6070628" y="2893686"/>
            <a:ext cx="591907" cy="1551943"/>
          </a:xfrm>
          <a:prstGeom prst="curved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8" name="Flecha curvada hacia la izquierda 7"/>
          <p:cNvSpPr/>
          <p:nvPr/>
        </p:nvSpPr>
        <p:spPr>
          <a:xfrm flipH="1" flipV="1">
            <a:off x="1744487" y="2754501"/>
            <a:ext cx="576807" cy="1539821"/>
          </a:xfrm>
          <a:prstGeom prst="curved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3124200" y="161516"/>
            <a:ext cx="5943600" cy="442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en-GB" sz="2800" b="1" kern="0" dirty="0" smtClean="0">
                <a:solidFill>
                  <a:srgbClr val="0D3F75"/>
                </a:solidFill>
                <a:effectLst>
                  <a:outerShdw blurRad="38100" dist="127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Summary</a:t>
            </a:r>
            <a:endParaRPr lang="es-ES" dirty="0"/>
          </a:p>
        </p:txBody>
      </p:sp>
      <p:sp>
        <p:nvSpPr>
          <p:cNvPr id="9" name="CuadroTexto 8"/>
          <p:cNvSpPr txBox="1"/>
          <p:nvPr/>
        </p:nvSpPr>
        <p:spPr>
          <a:xfrm>
            <a:off x="2752104" y="3176032"/>
            <a:ext cx="3009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dirty="0"/>
              <a:t>IFMIF - DONES</a:t>
            </a:r>
          </a:p>
        </p:txBody>
      </p:sp>
      <p:sp>
        <p:nvSpPr>
          <p:cNvPr id="10" name="CuadroTexto 9"/>
          <p:cNvSpPr txBox="1"/>
          <p:nvPr/>
        </p:nvSpPr>
        <p:spPr>
          <a:xfrm>
            <a:off x="7010309" y="1418799"/>
            <a:ext cx="3619500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00FF"/>
                </a:solidFill>
              </a:rPr>
              <a:t>Hot cells, equipped with powerful </a:t>
            </a:r>
            <a:r>
              <a:rPr lang="en-GB" sz="2000" b="1" dirty="0">
                <a:solidFill>
                  <a:srgbClr val="0000FF"/>
                </a:solidFill>
              </a:rPr>
              <a:t>experimental tools </a:t>
            </a:r>
            <a:r>
              <a:rPr lang="en-GB" sz="2000" dirty="0">
                <a:solidFill>
                  <a:srgbClr val="0000FF"/>
                </a:solidFill>
              </a:rPr>
              <a:t>and the corresponding </a:t>
            </a:r>
            <a:r>
              <a:rPr lang="en-GB" sz="2000" b="1" dirty="0">
                <a:solidFill>
                  <a:srgbClr val="0000FF"/>
                </a:solidFill>
              </a:rPr>
              <a:t>human expertise</a:t>
            </a:r>
            <a:r>
              <a:rPr lang="en-GB" sz="2000" dirty="0">
                <a:solidFill>
                  <a:srgbClr val="0000FF"/>
                </a:solidFill>
              </a:rPr>
              <a:t>, are needed to support the testing of fusion materials for DONES. </a:t>
            </a:r>
          </a:p>
          <a:p>
            <a:endParaRPr lang="en-GB" sz="2000" dirty="0"/>
          </a:p>
          <a:p>
            <a:r>
              <a:rPr lang="en-US" sz="2000" dirty="0"/>
              <a:t>They will be crucial in validating the </a:t>
            </a:r>
            <a:r>
              <a:rPr lang="en-US" sz="2000" dirty="0" err="1"/>
              <a:t>behaviour</a:t>
            </a:r>
            <a:r>
              <a:rPr lang="en-US" sz="2000" dirty="0"/>
              <a:t> of materials under fusion conditions and accelerating the development of reliable materials for fusion energy applications. </a:t>
            </a:r>
            <a:endParaRPr lang="es-ES" sz="2000" dirty="0"/>
          </a:p>
        </p:txBody>
      </p:sp>
    </p:spTree>
    <p:extLst>
      <p:ext uri="{BB962C8B-B14F-4D97-AF65-F5344CB8AC3E}">
        <p14:creationId xmlns:p14="http://schemas.microsoft.com/office/powerpoint/2010/main" val="2363712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8688" y="961403"/>
            <a:ext cx="9156526" cy="5220952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3775588" y="1436342"/>
            <a:ext cx="4765033" cy="1815882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800" dirty="0" smtClean="0"/>
              <a:t>Collaborations are welcome</a:t>
            </a:r>
          </a:p>
          <a:p>
            <a:pPr algn="ctr"/>
            <a:endParaRPr lang="en-GB" sz="2800" dirty="0"/>
          </a:p>
          <a:p>
            <a:pPr algn="ctr"/>
            <a:r>
              <a:rPr lang="en-GB" sz="2800" dirty="0" smtClean="0"/>
              <a:t>Thank </a:t>
            </a:r>
            <a:r>
              <a:rPr lang="en-GB" sz="2800" dirty="0"/>
              <a:t>you for your time and attention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4454428" y="6299132"/>
            <a:ext cx="32831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More info:  rafael.vila@ciemat.es</a:t>
            </a:r>
          </a:p>
        </p:txBody>
      </p:sp>
    </p:spTree>
    <p:extLst>
      <p:ext uri="{BB962C8B-B14F-4D97-AF65-F5344CB8AC3E}">
        <p14:creationId xmlns:p14="http://schemas.microsoft.com/office/powerpoint/2010/main" val="3134536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1981200" y="165100"/>
            <a:ext cx="7061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kern="0" dirty="0">
                <a:solidFill>
                  <a:srgbClr val="0D3F75"/>
                </a:solidFill>
                <a:effectLst>
                  <a:outerShdw blurRad="38100" dist="127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Hot cells in operation: KIT</a:t>
            </a:r>
            <a:endParaRPr lang="es-ES" sz="2400" b="1" kern="0" dirty="0">
              <a:solidFill>
                <a:srgbClr val="0D3F75"/>
              </a:solidFill>
              <a:effectLst>
                <a:outerShdw blurRad="38100" dist="127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Grafik 43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5674" y="997624"/>
            <a:ext cx="3035726" cy="2258906"/>
          </a:xfrm>
          <a:prstGeom prst="rect">
            <a:avLst/>
          </a:prstGeom>
        </p:spPr>
      </p:pic>
      <p:sp>
        <p:nvSpPr>
          <p:cNvPr id="8" name="Rectángulo 7"/>
          <p:cNvSpPr/>
          <p:nvPr/>
        </p:nvSpPr>
        <p:spPr>
          <a:xfrm>
            <a:off x="1679866" y="3299632"/>
            <a:ext cx="34694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KIT: transfer cell for transport casks</a:t>
            </a:r>
            <a:endParaRPr lang="es-ES" dirty="0"/>
          </a:p>
        </p:txBody>
      </p:sp>
      <p:pic>
        <p:nvPicPr>
          <p:cNvPr id="9" name="Grafik 1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9806" y="3756719"/>
            <a:ext cx="2994660" cy="2159635"/>
          </a:xfrm>
          <a:prstGeom prst="rect">
            <a:avLst/>
          </a:prstGeom>
        </p:spPr>
      </p:pic>
      <p:sp>
        <p:nvSpPr>
          <p:cNvPr id="10" name="Rectángulo 9"/>
          <p:cNvSpPr/>
          <p:nvPr/>
        </p:nvSpPr>
        <p:spPr>
          <a:xfrm>
            <a:off x="921041" y="5916353"/>
            <a:ext cx="5851234" cy="410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KIT: Metallography cell and materials’ testing cell</a:t>
            </a:r>
            <a:endParaRPr lang="es-E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Grafik 5"/>
          <p:cNvPicPr/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248401" y="1099224"/>
            <a:ext cx="3364865" cy="218770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12" name="Grafik 1"/>
          <p:cNvPicPr/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551271" y="3705916"/>
            <a:ext cx="2858160" cy="235198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13" name="Rectángulo 12"/>
          <p:cNvSpPr/>
          <p:nvPr/>
        </p:nvSpPr>
        <p:spPr>
          <a:xfrm>
            <a:off x="6296636" y="6046526"/>
            <a:ext cx="39036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Registering hardness tester up to 650°C</a:t>
            </a:r>
            <a:endParaRPr lang="es-ES" dirty="0"/>
          </a:p>
        </p:txBody>
      </p:sp>
      <p:sp>
        <p:nvSpPr>
          <p:cNvPr id="14" name="Rectángulo 13"/>
          <p:cNvSpPr/>
          <p:nvPr/>
        </p:nvSpPr>
        <p:spPr>
          <a:xfrm>
            <a:off x="6772275" y="3240617"/>
            <a:ext cx="25575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Charpy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impact pendulum</a:t>
            </a:r>
            <a:endParaRPr lang="es-ES" dirty="0"/>
          </a:p>
        </p:txBody>
      </p:sp>
      <p:sp>
        <p:nvSpPr>
          <p:cNvPr id="16" name="CuadroTexto 15"/>
          <p:cNvSpPr txBox="1"/>
          <p:nvPr/>
        </p:nvSpPr>
        <p:spPr>
          <a:xfrm>
            <a:off x="6229350" y="6617925"/>
            <a:ext cx="4800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 err="1"/>
              <a:t>Source</a:t>
            </a:r>
            <a:r>
              <a:rPr lang="es-ES" sz="1100" dirty="0"/>
              <a:t>: </a:t>
            </a:r>
            <a:r>
              <a:rPr lang="en-GB" sz="1100" dirty="0"/>
              <a:t>DONES </a:t>
            </a:r>
            <a:r>
              <a:rPr lang="en-GB" sz="1100" dirty="0" err="1"/>
              <a:t>PreP</a:t>
            </a:r>
            <a:r>
              <a:rPr lang="en-GB" sz="1100" dirty="0"/>
              <a:t> Deliverable D9-2.2 Report</a:t>
            </a:r>
            <a:endParaRPr lang="es-ES_tradnl" sz="1100" dirty="0"/>
          </a:p>
          <a:p>
            <a:endParaRPr lang="es-ES" sz="1100" dirty="0"/>
          </a:p>
        </p:txBody>
      </p:sp>
    </p:spTree>
    <p:extLst>
      <p:ext uri="{BB962C8B-B14F-4D97-AF65-F5344CB8AC3E}">
        <p14:creationId xmlns:p14="http://schemas.microsoft.com/office/powerpoint/2010/main" val="515823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" name="Imagen 240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82875" y="2262198"/>
            <a:ext cx="2828694" cy="1746909"/>
          </a:xfrm>
          <a:prstGeom prst="rect">
            <a:avLst/>
          </a:prstGeom>
        </p:spPr>
      </p:pic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1524000" y="1"/>
            <a:ext cx="9144000" cy="836613"/>
          </a:xfrm>
          <a:prstGeom prst="rect">
            <a:avLst/>
          </a:prstGeom>
          <a:solidFill>
            <a:schemeClr val="accent1">
              <a:alpha val="50195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rgbClr val="000066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sz="2600">
                <a:solidFill>
                  <a:srgbClr val="000066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sz="2000">
                <a:solidFill>
                  <a:srgbClr val="000066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sz="2000">
                <a:solidFill>
                  <a:srgbClr val="000066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rgbClr val="000066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rgbClr val="000066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rgbClr val="000066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rgbClr val="000066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s-ES" altLang="es-ES" sz="2400">
              <a:solidFill>
                <a:schemeClr val="tx1"/>
              </a:solidFill>
              <a:latin typeface="Times New Roman" panose="02020603050405020304" pitchFamily="18" charset="0"/>
              <a:ea typeface="MS PGothic" panose="020B0600070205080204" pitchFamily="34" charset="-128"/>
            </a:endParaRP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1774826" y="188913"/>
            <a:ext cx="7561263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 anchor="ctr"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rgbClr val="000066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sz="2600">
                <a:solidFill>
                  <a:srgbClr val="000066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sz="2000">
                <a:solidFill>
                  <a:srgbClr val="000066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sz="2000">
                <a:solidFill>
                  <a:srgbClr val="000066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rgbClr val="000066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rgbClr val="000066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rgbClr val="000066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rgbClr val="000066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ES" altLang="es-ES" noProof="1">
                <a:latin typeface="Times New Roman" panose="02020603050405020304" pitchFamily="18" charset="0"/>
                <a:ea typeface="MS PGothic" panose="020B0600070205080204" pitchFamily="34" charset="-128"/>
              </a:rPr>
              <a:t>¿</a:t>
            </a:r>
            <a:r>
              <a:rPr lang="en-US" altLang="es-ES" dirty="0">
                <a:latin typeface="Times New Roman" panose="02020603050405020304" pitchFamily="18" charset="0"/>
                <a:ea typeface="MS PGothic" panose="020B0600070205080204" pitchFamily="34" charset="-128"/>
              </a:rPr>
              <a:t>what is the </a:t>
            </a:r>
            <a:r>
              <a:rPr lang="en-US" altLang="es-ES" noProof="1">
                <a:latin typeface="Times New Roman" panose="02020603050405020304" pitchFamily="18" charset="0"/>
                <a:ea typeface="MS PGothic" panose="020B0600070205080204" pitchFamily="34" charset="-128"/>
              </a:rPr>
              <a:t>ef</a:t>
            </a:r>
            <a:r>
              <a:rPr lang="en-US" altLang="es-ES" dirty="0">
                <a:latin typeface="Times New Roman" panose="02020603050405020304" pitchFamily="18" charset="0"/>
                <a:ea typeface="MS PGothic" panose="020B0600070205080204" pitchFamily="34" charset="-128"/>
              </a:rPr>
              <a:t>f</a:t>
            </a:r>
            <a:r>
              <a:rPr lang="en-US" altLang="es-ES" noProof="1">
                <a:latin typeface="Times New Roman" panose="02020603050405020304" pitchFamily="18" charset="0"/>
                <a:ea typeface="MS PGothic" panose="020B0600070205080204" pitchFamily="34" charset="-128"/>
              </a:rPr>
              <a:t>ect</a:t>
            </a:r>
            <a:r>
              <a:rPr lang="en-US" altLang="es-ES" dirty="0">
                <a:latin typeface="Times New Roman" panose="02020603050405020304" pitchFamily="18" charset="0"/>
                <a:ea typeface="MS PGothic" panose="020B0600070205080204" pitchFamily="34" charset="-128"/>
              </a:rPr>
              <a:t> of</a:t>
            </a:r>
            <a:r>
              <a:rPr lang="en-US" altLang="es-ES" noProof="1">
                <a:latin typeface="Times New Roman" panose="02020603050405020304" pitchFamily="18" charset="0"/>
                <a:ea typeface="MS PGothic" panose="020B0600070205080204" pitchFamily="34" charset="-128"/>
              </a:rPr>
              <a:t> radia</a:t>
            </a:r>
            <a:r>
              <a:rPr lang="en-US" altLang="es-ES" dirty="0" err="1">
                <a:latin typeface="Times New Roman" panose="02020603050405020304" pitchFamily="18" charset="0"/>
                <a:ea typeface="MS PGothic" panose="020B0600070205080204" pitchFamily="34" charset="-128"/>
              </a:rPr>
              <a:t>tio</a:t>
            </a:r>
            <a:r>
              <a:rPr lang="en-US" altLang="es-ES" noProof="1">
                <a:latin typeface="Times New Roman" panose="02020603050405020304" pitchFamily="18" charset="0"/>
                <a:ea typeface="MS PGothic" panose="020B0600070205080204" pitchFamily="34" charset="-128"/>
              </a:rPr>
              <a:t>n</a:t>
            </a:r>
            <a:r>
              <a:rPr lang="en-US" altLang="es-ES" dirty="0">
                <a:latin typeface="Times New Roman" panose="02020603050405020304" pitchFamily="18" charset="0"/>
                <a:ea typeface="MS PGothic" panose="020B0600070205080204" pitchFamily="34" charset="-128"/>
              </a:rPr>
              <a:t> in insulators</a:t>
            </a:r>
            <a:r>
              <a:rPr lang="en-US" altLang="es-ES" noProof="1">
                <a:latin typeface="Times New Roman" panose="02020603050405020304" pitchFamily="18" charset="0"/>
                <a:ea typeface="MS PGothic" panose="020B0600070205080204" pitchFamily="34" charset="-128"/>
              </a:rPr>
              <a:t>?</a:t>
            </a: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1872301" y="966913"/>
            <a:ext cx="8470226" cy="4467743"/>
          </a:xfrm>
          <a:prstGeom prst="rect">
            <a:avLst/>
          </a:prstGeom>
          <a:solidFill>
            <a:schemeClr val="bg1">
              <a:alpha val="17000"/>
            </a:schemeClr>
          </a:solidFill>
          <a:ln>
            <a:noFill/>
          </a:ln>
        </p:spPr>
        <p:txBody>
          <a:bodyPr lIns="90488" tIns="44450" rIns="90488" bIns="44450"/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rgbClr val="000066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sz="2600">
                <a:solidFill>
                  <a:srgbClr val="000066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sz="2000">
                <a:solidFill>
                  <a:srgbClr val="000066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sz="2000">
                <a:solidFill>
                  <a:srgbClr val="000066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rgbClr val="000066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rgbClr val="000066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rgbClr val="000066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rgbClr val="000066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buClrTx/>
              <a:buSzTx/>
              <a:buFontTx/>
              <a:buChar char="•"/>
            </a:pPr>
            <a:r>
              <a:rPr lang="es-ES" altLang="es-ES" sz="2400" b="1" u="sng" dirty="0">
                <a:solidFill>
                  <a:schemeClr val="tx1"/>
                </a:solidFill>
                <a:ea typeface="MS PGothic" panose="020B0600070205080204" pitchFamily="34" charset="-128"/>
              </a:rPr>
              <a:t>I</a:t>
            </a:r>
            <a:r>
              <a:rPr lang="en-US" altLang="es-ES" sz="2400" b="1" u="sng" dirty="0" err="1">
                <a:solidFill>
                  <a:schemeClr val="tx1"/>
                </a:solidFill>
                <a:ea typeface="MS PGothic" panose="020B0600070205080204" pitchFamily="34" charset="-128"/>
              </a:rPr>
              <a:t>onizing</a:t>
            </a:r>
            <a:r>
              <a:rPr lang="en-US" altLang="es-ES" sz="1600" dirty="0">
                <a:solidFill>
                  <a:schemeClr val="tx1"/>
                </a:solidFill>
                <a:ea typeface="MS PGothic" panose="020B0600070205080204" pitchFamily="34" charset="-128"/>
              </a:rPr>
              <a:t>             	       </a:t>
            </a:r>
            <a:r>
              <a:rPr lang="en-US" altLang="es-ES" sz="1800" b="1" dirty="0">
                <a:solidFill>
                  <a:schemeClr val="tx1"/>
                </a:solidFill>
                <a:ea typeface="MS PGothic" panose="020B0600070205080204" pitchFamily="34" charset="-128"/>
              </a:rPr>
              <a:t>e-h pairs are immediately created</a:t>
            </a:r>
          </a:p>
          <a:p>
            <a:pPr eaLnBrk="1" hangingPunct="1">
              <a:lnSpc>
                <a:spcPct val="90000"/>
              </a:lnSpc>
              <a:buClrTx/>
              <a:buSzTx/>
              <a:buFontTx/>
              <a:buNone/>
            </a:pPr>
            <a:r>
              <a:rPr lang="en-US" altLang="es-ES" sz="2000" dirty="0">
                <a:solidFill>
                  <a:schemeClr val="tx1"/>
                </a:solidFill>
                <a:ea typeface="MS PGothic" panose="020B0600070205080204" pitchFamily="34" charset="-128"/>
              </a:rPr>
              <a:t>    </a:t>
            </a:r>
            <a:r>
              <a:rPr lang="en-US" altLang="es-ES" sz="1600" dirty="0">
                <a:solidFill>
                  <a:schemeClr val="tx1"/>
                </a:solidFill>
                <a:ea typeface="MS PGothic" panose="020B0600070205080204" pitchFamily="34" charset="-128"/>
              </a:rPr>
              <a:t>        </a:t>
            </a:r>
            <a:endParaRPr lang="en-US" altLang="es-ES" sz="2000" dirty="0">
              <a:solidFill>
                <a:schemeClr val="tx1"/>
              </a:solidFill>
              <a:latin typeface="Times New Roman" panose="02020603050405020304" pitchFamily="18" charset="0"/>
              <a:ea typeface="MS PGothic" panose="020B0600070205080204" pitchFamily="34" charset="-128"/>
            </a:endParaRPr>
          </a:p>
          <a:p>
            <a:pPr eaLnBrk="1" hangingPunct="1">
              <a:lnSpc>
                <a:spcPct val="90000"/>
              </a:lnSpc>
              <a:buClrTx/>
              <a:buSzTx/>
              <a:buFontTx/>
              <a:buNone/>
            </a:pPr>
            <a:r>
              <a:rPr lang="en-US" altLang="es-ES" sz="1600" dirty="0">
                <a:solidFill>
                  <a:schemeClr val="tx1"/>
                </a:solidFill>
                <a:ea typeface="MS PGothic" panose="020B0600070205080204" pitchFamily="34" charset="-128"/>
              </a:rPr>
              <a:t> (</a:t>
            </a:r>
            <a:r>
              <a:rPr lang="en-US" altLang="es-ES" sz="1600" dirty="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rPr>
              <a:t>NON PERMANENT Effect </a:t>
            </a:r>
            <a:r>
              <a:rPr lang="en-US" altLang="es-ES" sz="1600" dirty="0">
                <a:solidFill>
                  <a:schemeClr val="tx1"/>
                </a:solidFill>
                <a:ea typeface="MS PGothic" panose="020B0600070205080204" pitchFamily="34" charset="-128"/>
              </a:rPr>
              <a:t>) 	 </a:t>
            </a:r>
            <a:r>
              <a:rPr lang="en-US" altLang="es-ES" sz="1600" b="1" dirty="0">
                <a:solidFill>
                  <a:srgbClr val="990000"/>
                </a:solidFill>
                <a:ea typeface="MS PGothic" panose="020B0600070205080204" pitchFamily="34" charset="-128"/>
              </a:rPr>
              <a:t>∆Conductivity,  ∆Tan </a:t>
            </a:r>
            <a:r>
              <a:rPr lang="en-US" altLang="es-ES" sz="1600" b="1" dirty="0">
                <a:solidFill>
                  <a:srgbClr val="990000"/>
                </a:solidFill>
                <a:latin typeface="Symbol" panose="05050102010706020507" pitchFamily="18" charset="2"/>
                <a:ea typeface="MS PGothic" panose="020B0600070205080204" pitchFamily="34" charset="-128"/>
              </a:rPr>
              <a:t>d</a:t>
            </a:r>
            <a:r>
              <a:rPr lang="en-US" altLang="es-ES" sz="1600" b="1" dirty="0">
                <a:solidFill>
                  <a:srgbClr val="990000"/>
                </a:solidFill>
                <a:ea typeface="MS PGothic" panose="020B0600070205080204" pitchFamily="34" charset="-128"/>
              </a:rPr>
              <a:t>, RL</a:t>
            </a:r>
          </a:p>
          <a:p>
            <a:pPr eaLnBrk="1" hangingPunct="1">
              <a:lnSpc>
                <a:spcPct val="90000"/>
              </a:lnSpc>
              <a:buClrTx/>
              <a:buSzTx/>
              <a:buFontTx/>
              <a:buNone/>
            </a:pPr>
            <a:endParaRPr lang="en-US" altLang="es-ES" sz="800" dirty="0">
              <a:solidFill>
                <a:srgbClr val="990000"/>
              </a:solidFill>
              <a:ea typeface="MS PGothic" panose="020B0600070205080204" pitchFamily="34" charset="-128"/>
            </a:endParaRPr>
          </a:p>
          <a:p>
            <a:pPr eaLnBrk="1" hangingPunct="1">
              <a:lnSpc>
                <a:spcPct val="90000"/>
              </a:lnSpc>
              <a:buClrTx/>
              <a:buSzTx/>
              <a:buFontTx/>
              <a:buNone/>
            </a:pPr>
            <a:r>
              <a:rPr lang="en-US" altLang="es-ES" sz="1050" dirty="0">
                <a:solidFill>
                  <a:schemeClr val="tx1"/>
                </a:solidFill>
                <a:ea typeface="MS PGothic" panose="020B0600070205080204" pitchFamily="34" charset="-128"/>
              </a:rPr>
              <a:t>      </a:t>
            </a:r>
            <a:endParaRPr lang="en-US" altLang="es-ES" sz="600" dirty="0">
              <a:solidFill>
                <a:schemeClr val="tx1"/>
              </a:solidFill>
              <a:ea typeface="MS PGothic" panose="020B0600070205080204" pitchFamily="34" charset="-128"/>
            </a:endParaRPr>
          </a:p>
          <a:p>
            <a:pPr eaLnBrk="1" hangingPunct="1">
              <a:lnSpc>
                <a:spcPct val="90000"/>
              </a:lnSpc>
              <a:buClrTx/>
              <a:buSzTx/>
              <a:buFontTx/>
              <a:buNone/>
            </a:pPr>
            <a:r>
              <a:rPr lang="en-US" altLang="es-ES" sz="1600" dirty="0">
                <a:solidFill>
                  <a:schemeClr val="tx1"/>
                </a:solidFill>
                <a:ea typeface="MS PGothic" panose="020B0600070205080204" pitchFamily="34" charset="-128"/>
              </a:rPr>
              <a:t>      • Also changes charge states of present defects  (+ radiolysis)</a:t>
            </a:r>
          </a:p>
          <a:p>
            <a:pPr eaLnBrk="1" hangingPunct="1">
              <a:lnSpc>
                <a:spcPct val="90000"/>
              </a:lnSpc>
              <a:buClrTx/>
              <a:buSzTx/>
              <a:buFontTx/>
              <a:buNone/>
            </a:pPr>
            <a:endParaRPr lang="en-US" altLang="es-ES" sz="1000" dirty="0">
              <a:solidFill>
                <a:schemeClr val="tx1"/>
              </a:solidFill>
              <a:latin typeface="Times New Roman" panose="02020603050405020304" pitchFamily="18" charset="0"/>
              <a:ea typeface="MS PGothic" panose="020B0600070205080204" pitchFamily="34" charset="-128"/>
            </a:endParaRPr>
          </a:p>
          <a:p>
            <a:pPr eaLnBrk="1" hangingPunct="1">
              <a:lnSpc>
                <a:spcPct val="90000"/>
              </a:lnSpc>
              <a:buClrTx/>
              <a:buSzTx/>
              <a:buFontTx/>
              <a:buChar char="•"/>
            </a:pPr>
            <a:r>
              <a:rPr lang="en-US" altLang="es-ES" sz="2400" b="1" u="sng" dirty="0">
                <a:solidFill>
                  <a:schemeClr val="tx1"/>
                </a:solidFill>
                <a:ea typeface="MS PGothic" panose="020B0600070205080204" pitchFamily="34" charset="-128"/>
              </a:rPr>
              <a:t>Displacement</a:t>
            </a:r>
            <a:r>
              <a:rPr lang="en-US" altLang="es-ES" sz="2400" dirty="0">
                <a:solidFill>
                  <a:schemeClr val="tx1"/>
                </a:solidFill>
                <a:ea typeface="MS PGothic" panose="020B0600070205080204" pitchFamily="34" charset="-128"/>
              </a:rPr>
              <a:t>  </a:t>
            </a:r>
            <a:r>
              <a:rPr lang="en-US" altLang="es-ES" sz="1600" dirty="0">
                <a:solidFill>
                  <a:schemeClr val="tx1"/>
                </a:solidFill>
                <a:ea typeface="MS PGothic" panose="020B0600070205080204" pitchFamily="34" charset="-128"/>
              </a:rPr>
              <a:t>               </a:t>
            </a:r>
            <a:r>
              <a:rPr lang="en-US" altLang="es-ES" sz="1800" b="1" dirty="0">
                <a:solidFill>
                  <a:schemeClr val="tx1"/>
                </a:solidFill>
                <a:ea typeface="MS PGothic" panose="020B0600070205080204" pitchFamily="34" charset="-128"/>
              </a:rPr>
              <a:t>Point</a:t>
            </a:r>
            <a:r>
              <a:rPr lang="en-US" altLang="es-ES" sz="1600" dirty="0">
                <a:solidFill>
                  <a:schemeClr val="tx1"/>
                </a:solidFill>
                <a:ea typeface="MS PGothic" panose="020B0600070205080204" pitchFamily="34" charset="-128"/>
              </a:rPr>
              <a:t> </a:t>
            </a:r>
            <a:r>
              <a:rPr lang="en-US" altLang="es-ES" sz="1800" b="1" dirty="0">
                <a:solidFill>
                  <a:schemeClr val="tx1"/>
                </a:solidFill>
                <a:ea typeface="MS PGothic" panose="020B0600070205080204" pitchFamily="34" charset="-128"/>
              </a:rPr>
              <a:t>Defects</a:t>
            </a:r>
          </a:p>
          <a:p>
            <a:pPr eaLnBrk="1" hangingPunct="1">
              <a:lnSpc>
                <a:spcPct val="90000"/>
              </a:lnSpc>
              <a:buClrTx/>
              <a:buSzTx/>
              <a:buFontTx/>
              <a:buNone/>
            </a:pPr>
            <a:r>
              <a:rPr lang="en-US" altLang="es-ES" sz="1600" dirty="0">
                <a:solidFill>
                  <a:schemeClr val="tx1"/>
                </a:solidFill>
                <a:ea typeface="MS PGothic" panose="020B0600070205080204" pitchFamily="34" charset="-128"/>
              </a:rPr>
              <a:t>      </a:t>
            </a:r>
            <a:r>
              <a:rPr lang="en-US" altLang="es-ES" sz="1600" dirty="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rPr>
              <a:t>( PERMANENT)</a:t>
            </a:r>
            <a:r>
              <a:rPr lang="en-US" altLang="es-ES" sz="2000" dirty="0">
                <a:solidFill>
                  <a:schemeClr val="tx1"/>
                </a:solidFill>
                <a:ea typeface="MS PGothic" panose="020B0600070205080204" pitchFamily="34" charset="-128"/>
              </a:rPr>
              <a:t>  </a:t>
            </a:r>
          </a:p>
          <a:p>
            <a:pPr eaLnBrk="1" hangingPunct="1">
              <a:lnSpc>
                <a:spcPct val="90000"/>
              </a:lnSpc>
              <a:buClrTx/>
              <a:buSzTx/>
              <a:buFontTx/>
              <a:buNone/>
            </a:pPr>
            <a:r>
              <a:rPr lang="en-US" altLang="es-ES" sz="1600" dirty="0">
                <a:solidFill>
                  <a:schemeClr val="tx1"/>
                </a:solidFill>
                <a:ea typeface="MS PGothic" panose="020B0600070205080204" pitchFamily="34" charset="-128"/>
              </a:rPr>
              <a:t>                                                      	    </a:t>
            </a:r>
            <a:r>
              <a:rPr lang="en-US" altLang="es-ES" sz="1800" b="1" dirty="0">
                <a:solidFill>
                  <a:schemeClr val="tx1"/>
                </a:solidFill>
                <a:ea typeface="MS PGothic" panose="020B0600070205080204" pitchFamily="34" charset="-128"/>
              </a:rPr>
              <a:t>Clusters </a:t>
            </a:r>
          </a:p>
          <a:p>
            <a:pPr eaLnBrk="1" hangingPunct="1">
              <a:lnSpc>
                <a:spcPct val="90000"/>
              </a:lnSpc>
              <a:buClrTx/>
              <a:buSzTx/>
              <a:buFontTx/>
              <a:buNone/>
            </a:pPr>
            <a:endParaRPr lang="en-US" altLang="es-ES" sz="1800" dirty="0">
              <a:solidFill>
                <a:schemeClr val="tx1"/>
              </a:solidFill>
              <a:ea typeface="MS PGothic" panose="020B0600070205080204" pitchFamily="34" charset="-128"/>
            </a:endParaRPr>
          </a:p>
          <a:p>
            <a:pPr eaLnBrk="1" hangingPunct="1">
              <a:lnSpc>
                <a:spcPct val="90000"/>
              </a:lnSpc>
              <a:buClrTx/>
              <a:buSzTx/>
              <a:buFontTx/>
              <a:buNone/>
            </a:pPr>
            <a:endParaRPr lang="en-US" altLang="es-ES" sz="1600" dirty="0">
              <a:solidFill>
                <a:schemeClr val="tx1"/>
              </a:solidFill>
              <a:ea typeface="MS PGothic" panose="020B0600070205080204" pitchFamily="34" charset="-128"/>
            </a:endParaRPr>
          </a:p>
          <a:p>
            <a:pPr eaLnBrk="1" hangingPunct="1">
              <a:lnSpc>
                <a:spcPct val="90000"/>
              </a:lnSpc>
              <a:buClrTx/>
              <a:buSzTx/>
              <a:buFontTx/>
              <a:buNone/>
            </a:pPr>
            <a:r>
              <a:rPr lang="en-US" altLang="es-ES" sz="1600" dirty="0">
                <a:solidFill>
                  <a:schemeClr val="tx1"/>
                </a:solidFill>
                <a:ea typeface="MS PGothic" panose="020B0600070205080204" pitchFamily="34" charset="-128"/>
              </a:rPr>
              <a:t>                                                 </a:t>
            </a:r>
          </a:p>
        </p:txBody>
      </p:sp>
      <p:sp>
        <p:nvSpPr>
          <p:cNvPr id="7" name="AutoShape 7"/>
          <p:cNvSpPr>
            <a:spLocks noChangeArrowheads="1"/>
          </p:cNvSpPr>
          <p:nvPr/>
        </p:nvSpPr>
        <p:spPr bwMode="auto">
          <a:xfrm>
            <a:off x="3795713" y="1109858"/>
            <a:ext cx="669925" cy="288925"/>
          </a:xfrm>
          <a:prstGeom prst="rightArrow">
            <a:avLst>
              <a:gd name="adj1" fmla="val 30880"/>
              <a:gd name="adj2" fmla="val 92307"/>
            </a:avLst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rgbClr val="000066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sz="2600">
                <a:solidFill>
                  <a:srgbClr val="000066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sz="2000">
                <a:solidFill>
                  <a:srgbClr val="000066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sz="2000">
                <a:solidFill>
                  <a:srgbClr val="000066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rgbClr val="000066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rgbClr val="000066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rgbClr val="000066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rgbClr val="000066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s-ES" altLang="es-ES" sz="2400">
              <a:solidFill>
                <a:schemeClr val="tx1"/>
              </a:solidFill>
              <a:latin typeface="Times New Roman" panose="02020603050405020304" pitchFamily="18" charset="0"/>
              <a:ea typeface="MS PGothic" panose="020B0600070205080204" pitchFamily="34" charset="-128"/>
            </a:endParaRPr>
          </a:p>
        </p:txBody>
      </p:sp>
      <p:sp>
        <p:nvSpPr>
          <p:cNvPr id="8" name="AutoShape 8"/>
          <p:cNvSpPr>
            <a:spLocks noChangeArrowheads="1"/>
          </p:cNvSpPr>
          <p:nvPr/>
        </p:nvSpPr>
        <p:spPr bwMode="auto">
          <a:xfrm>
            <a:off x="4635500" y="2804235"/>
            <a:ext cx="381000" cy="228600"/>
          </a:xfrm>
          <a:prstGeom prst="rightArrow">
            <a:avLst>
              <a:gd name="adj1" fmla="val 50000"/>
              <a:gd name="adj2" fmla="val 83341"/>
            </a:avLst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rgbClr val="000066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sz="2600">
                <a:solidFill>
                  <a:srgbClr val="000066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sz="2000">
                <a:solidFill>
                  <a:srgbClr val="000066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sz="2000">
                <a:solidFill>
                  <a:srgbClr val="000066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rgbClr val="000066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rgbClr val="000066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rgbClr val="000066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rgbClr val="000066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s-ES" altLang="es-ES" sz="2400">
              <a:solidFill>
                <a:schemeClr val="tx1"/>
              </a:solidFill>
              <a:latin typeface="Times New Roman" panose="02020603050405020304" pitchFamily="18" charset="0"/>
              <a:ea typeface="MS PGothic" panose="020B0600070205080204" pitchFamily="34" charset="-128"/>
            </a:endParaRPr>
          </a:p>
        </p:txBody>
      </p:sp>
      <p:sp>
        <p:nvSpPr>
          <p:cNvPr id="9" name="AutoShape 9"/>
          <p:cNvSpPr>
            <a:spLocks noChangeArrowheads="1"/>
          </p:cNvSpPr>
          <p:nvPr/>
        </p:nvSpPr>
        <p:spPr bwMode="auto">
          <a:xfrm rot="16200000" flipH="1">
            <a:off x="5905500" y="1343150"/>
            <a:ext cx="381000" cy="304800"/>
          </a:xfrm>
          <a:prstGeom prst="rightArrow">
            <a:avLst>
              <a:gd name="adj1" fmla="val 50000"/>
              <a:gd name="adj2" fmla="val 62506"/>
            </a:avLst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rgbClr val="000066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sz="2600">
                <a:solidFill>
                  <a:srgbClr val="000066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sz="2000">
                <a:solidFill>
                  <a:srgbClr val="000066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sz="2000">
                <a:solidFill>
                  <a:srgbClr val="000066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rgbClr val="000066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rgbClr val="000066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rgbClr val="000066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rgbClr val="000066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s-ES" altLang="es-ES" sz="2400">
              <a:solidFill>
                <a:schemeClr val="tx1"/>
              </a:solidFill>
              <a:latin typeface="Times New Roman" panose="02020603050405020304" pitchFamily="18" charset="0"/>
              <a:ea typeface="MS PGothic" panose="020B0600070205080204" pitchFamily="34" charset="-128"/>
            </a:endParaRPr>
          </a:p>
        </p:txBody>
      </p:sp>
      <p:sp>
        <p:nvSpPr>
          <p:cNvPr id="10" name="AutoShape 10"/>
          <p:cNvSpPr>
            <a:spLocks noChangeArrowheads="1"/>
          </p:cNvSpPr>
          <p:nvPr/>
        </p:nvSpPr>
        <p:spPr bwMode="auto">
          <a:xfrm rot="16200000" flipH="1">
            <a:off x="5865759" y="3791433"/>
            <a:ext cx="381000" cy="304800"/>
          </a:xfrm>
          <a:prstGeom prst="rightArrow">
            <a:avLst>
              <a:gd name="adj1" fmla="val 50000"/>
              <a:gd name="adj2" fmla="val 62506"/>
            </a:avLst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rgbClr val="000066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sz="2600">
                <a:solidFill>
                  <a:srgbClr val="000066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sz="2000">
                <a:solidFill>
                  <a:srgbClr val="000066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sz="2000">
                <a:solidFill>
                  <a:srgbClr val="000066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rgbClr val="000066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rgbClr val="000066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rgbClr val="000066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rgbClr val="000066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s-ES" altLang="es-ES" sz="2400">
              <a:solidFill>
                <a:schemeClr val="tx1"/>
              </a:solidFill>
              <a:latin typeface="Times New Roman" panose="02020603050405020304" pitchFamily="18" charset="0"/>
              <a:ea typeface="MS PGothic" panose="020B0600070205080204" pitchFamily="34" charset="-128"/>
            </a:endParaRPr>
          </a:p>
        </p:txBody>
      </p:sp>
      <p:sp>
        <p:nvSpPr>
          <p:cNvPr id="11" name="AutoShape 11"/>
          <p:cNvSpPr>
            <a:spLocks noChangeArrowheads="1"/>
          </p:cNvSpPr>
          <p:nvPr/>
        </p:nvSpPr>
        <p:spPr bwMode="auto">
          <a:xfrm rot="16200000" flipH="1">
            <a:off x="5821521" y="3095814"/>
            <a:ext cx="381000" cy="304800"/>
          </a:xfrm>
          <a:prstGeom prst="rightArrow">
            <a:avLst>
              <a:gd name="adj1" fmla="val 50000"/>
              <a:gd name="adj2" fmla="val 62506"/>
            </a:avLst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rgbClr val="000066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sz="2600">
                <a:solidFill>
                  <a:srgbClr val="000066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sz="2000">
                <a:solidFill>
                  <a:srgbClr val="000066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sz="2000">
                <a:solidFill>
                  <a:srgbClr val="000066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rgbClr val="000066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rgbClr val="000066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rgbClr val="000066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rgbClr val="000066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s-ES" altLang="es-ES" sz="2400">
              <a:solidFill>
                <a:schemeClr val="tx1"/>
              </a:solidFill>
              <a:latin typeface="Times New Roman" panose="02020603050405020304" pitchFamily="18" charset="0"/>
              <a:ea typeface="MS PGothic" panose="020B0600070205080204" pitchFamily="34" charset="-128"/>
            </a:endParaRPr>
          </a:p>
        </p:txBody>
      </p:sp>
      <p:sp>
        <p:nvSpPr>
          <p:cNvPr id="12" name="AutoShape 12"/>
          <p:cNvSpPr>
            <a:spLocks noChangeArrowheads="1"/>
          </p:cNvSpPr>
          <p:nvPr/>
        </p:nvSpPr>
        <p:spPr bwMode="auto">
          <a:xfrm rot="16200000">
            <a:off x="5950011" y="5381535"/>
            <a:ext cx="381000" cy="304800"/>
          </a:xfrm>
          <a:prstGeom prst="rightArrow">
            <a:avLst>
              <a:gd name="adj1" fmla="val 50000"/>
              <a:gd name="adj2" fmla="val 62506"/>
            </a:avLst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rgbClr val="000066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sz="2600">
                <a:solidFill>
                  <a:srgbClr val="000066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sz="2000">
                <a:solidFill>
                  <a:srgbClr val="000066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sz="2000">
                <a:solidFill>
                  <a:srgbClr val="000066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rgbClr val="000066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rgbClr val="000066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rgbClr val="000066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rgbClr val="000066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s-ES" altLang="es-ES" sz="2400">
              <a:solidFill>
                <a:schemeClr val="tx1"/>
              </a:solidFill>
              <a:latin typeface="Times New Roman" panose="02020603050405020304" pitchFamily="18" charset="0"/>
              <a:ea typeface="MS PGothic" panose="020B0600070205080204" pitchFamily="34" charset="-128"/>
            </a:endParaRPr>
          </a:p>
        </p:txBody>
      </p:sp>
      <p:sp>
        <p:nvSpPr>
          <p:cNvPr id="13" name="Rectangle 13"/>
          <p:cNvSpPr>
            <a:spLocks noChangeArrowheads="1"/>
          </p:cNvSpPr>
          <p:nvPr/>
        </p:nvSpPr>
        <p:spPr bwMode="auto">
          <a:xfrm>
            <a:off x="1875632" y="5621824"/>
            <a:ext cx="8135937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rgbClr val="000066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sz="2600">
                <a:solidFill>
                  <a:srgbClr val="000066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sz="2000">
                <a:solidFill>
                  <a:srgbClr val="000066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sz="2000">
                <a:solidFill>
                  <a:srgbClr val="000066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rgbClr val="000066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rgbClr val="000066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rgbClr val="000066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rgbClr val="000066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Char char="•"/>
            </a:pPr>
            <a:r>
              <a:rPr lang="es-ES" altLang="es-ES" sz="2400" b="1" dirty="0">
                <a:solidFill>
                  <a:schemeClr val="tx1"/>
                </a:solidFill>
                <a:latin typeface="Times" panose="02020603050405020304" pitchFamily="18" charset="0"/>
                <a:ea typeface="MS Gothic" panose="020B0609070205080204" pitchFamily="49" charset="-128"/>
              </a:rPr>
              <a:t>  </a:t>
            </a:r>
            <a:r>
              <a:rPr lang="es-ES" altLang="es-ES" sz="2400" b="1" u="sng" noProof="1">
                <a:solidFill>
                  <a:schemeClr val="tx1"/>
                </a:solidFill>
                <a:ea typeface="MS Gothic" panose="020B0609070205080204" pitchFamily="49" charset="-128"/>
              </a:rPr>
              <a:t>Transmuta</a:t>
            </a:r>
            <a:r>
              <a:rPr lang="es-ES" altLang="es-ES" sz="2400" b="1" u="sng" dirty="0" err="1">
                <a:solidFill>
                  <a:schemeClr val="tx1"/>
                </a:solidFill>
                <a:ea typeface="MS Gothic" panose="020B0609070205080204" pitchFamily="49" charset="-128"/>
              </a:rPr>
              <a:t>tio</a:t>
            </a:r>
            <a:r>
              <a:rPr lang="es-ES" altLang="es-ES" sz="2400" b="1" u="sng" noProof="1">
                <a:solidFill>
                  <a:schemeClr val="tx1"/>
                </a:solidFill>
                <a:ea typeface="MS Gothic" panose="020B0609070205080204" pitchFamily="49" charset="-128"/>
              </a:rPr>
              <a:t>n </a:t>
            </a:r>
            <a:r>
              <a:rPr lang="es-ES" altLang="es-ES" sz="1800" b="1" noProof="1">
                <a:solidFill>
                  <a:schemeClr val="tx1"/>
                </a:solidFill>
                <a:ea typeface="MS Gothic" panose="020B0609070205080204" pitchFamily="49" charset="-128"/>
              </a:rPr>
              <a:t>=</a:t>
            </a:r>
            <a:r>
              <a:rPr lang="es-ES" altLang="es-ES" sz="1800" b="1" dirty="0">
                <a:solidFill>
                  <a:schemeClr val="tx1"/>
                </a:solidFill>
                <a:ea typeface="MS Gothic" panose="020B0609070205080204" pitchFamily="49" charset="-128"/>
              </a:rPr>
              <a:t> </a:t>
            </a:r>
            <a:r>
              <a:rPr lang="es-ES" altLang="es-ES" sz="1800" b="1" noProof="1">
                <a:solidFill>
                  <a:schemeClr val="tx1"/>
                </a:solidFill>
                <a:ea typeface="MS Gothic" panose="020B0609070205080204" pitchFamily="49" charset="-128"/>
              </a:rPr>
              <a:t> </a:t>
            </a:r>
            <a:r>
              <a:rPr lang="es-ES" altLang="es-ES" sz="1800" b="1" dirty="0">
                <a:solidFill>
                  <a:schemeClr val="tx1"/>
                </a:solidFill>
                <a:ea typeface="MS Gothic" panose="020B0609070205080204" pitchFamily="49" charset="-128"/>
              </a:rPr>
              <a:t>    </a:t>
            </a:r>
            <a:r>
              <a:rPr lang="es-ES" altLang="es-ES" sz="1800" b="1" noProof="1">
                <a:solidFill>
                  <a:schemeClr val="tx1"/>
                </a:solidFill>
                <a:ea typeface="MS Gothic" panose="020B0609070205080204" pitchFamily="49" charset="-128"/>
              </a:rPr>
              <a:t>Impur</a:t>
            </a:r>
            <a:r>
              <a:rPr lang="es-ES" altLang="es-ES" sz="1800" b="1" dirty="0" err="1">
                <a:solidFill>
                  <a:schemeClr val="tx1"/>
                </a:solidFill>
                <a:ea typeface="MS Gothic" panose="020B0609070205080204" pitchFamily="49" charset="-128"/>
              </a:rPr>
              <a:t>ities</a:t>
            </a:r>
            <a:r>
              <a:rPr lang="es-ES" altLang="es-ES" sz="1800" b="1" dirty="0">
                <a:solidFill>
                  <a:schemeClr val="tx1"/>
                </a:solidFill>
                <a:ea typeface="MS Gothic" panose="020B0609070205080204" pitchFamily="49" charset="-128"/>
              </a:rPr>
              <a:t> </a:t>
            </a:r>
            <a:r>
              <a:rPr lang="es-ES" altLang="es-ES" sz="1800" b="1" noProof="1">
                <a:solidFill>
                  <a:schemeClr val="tx1"/>
                </a:solidFill>
                <a:ea typeface="MS Gothic" panose="020B0609070205080204" pitchFamily="49" charset="-128"/>
              </a:rPr>
              <a:t>+ </a:t>
            </a:r>
            <a:r>
              <a:rPr lang="es-ES" altLang="es-ES" sz="1800" b="1" dirty="0" err="1">
                <a:solidFill>
                  <a:schemeClr val="tx1"/>
                </a:solidFill>
                <a:ea typeface="MS Gothic" panose="020B0609070205080204" pitchFamily="49" charset="-128"/>
              </a:rPr>
              <a:t>Intrinsic</a:t>
            </a:r>
            <a:r>
              <a:rPr lang="es-ES" altLang="es-ES" sz="1800" b="1" dirty="0">
                <a:solidFill>
                  <a:schemeClr val="tx1"/>
                </a:solidFill>
                <a:ea typeface="MS Gothic" panose="020B0609070205080204" pitchFamily="49" charset="-128"/>
              </a:rPr>
              <a:t> D</a:t>
            </a:r>
            <a:r>
              <a:rPr lang="es-ES" altLang="es-ES" sz="1800" b="1" noProof="1">
                <a:solidFill>
                  <a:schemeClr val="tx1"/>
                </a:solidFill>
                <a:ea typeface="MS Gothic" panose="020B0609070205080204" pitchFamily="49" charset="-128"/>
              </a:rPr>
              <a:t>efec					  	</a:t>
            </a:r>
            <a:r>
              <a:rPr lang="es-ES" altLang="es-ES" sz="1800" b="1" dirty="0">
                <a:solidFill>
                  <a:schemeClr val="tx1"/>
                </a:solidFill>
                <a:ea typeface="MS Gothic" panose="020B0609070205080204" pitchFamily="49" charset="-128"/>
              </a:rPr>
              <a:t> </a:t>
            </a:r>
            <a:r>
              <a:rPr lang="es-ES" altLang="es-ES" sz="1600" dirty="0">
                <a:solidFill>
                  <a:schemeClr val="tx1"/>
                </a:solidFill>
                <a:latin typeface="Times New Roman" panose="02020603050405020304" pitchFamily="18" charset="0"/>
                <a:ea typeface="MS Gothic" panose="020B0609070205080204" pitchFamily="49" charset="-128"/>
              </a:rPr>
              <a:t>( PERMANENT)</a:t>
            </a:r>
            <a:endParaRPr lang="es-ES" altLang="es-ES" sz="1800" b="1" noProof="1">
              <a:solidFill>
                <a:schemeClr val="tx1"/>
              </a:solidFill>
              <a:ea typeface="MS Gothic" panose="020B0609070205080204" pitchFamily="49" charset="-128"/>
            </a:endParaRPr>
          </a:p>
        </p:txBody>
      </p:sp>
      <p:sp>
        <p:nvSpPr>
          <p:cNvPr id="14" name="Line 14"/>
          <p:cNvSpPr>
            <a:spLocks noChangeShapeType="1"/>
          </p:cNvSpPr>
          <p:nvPr/>
        </p:nvSpPr>
        <p:spPr bwMode="auto">
          <a:xfrm flipH="1">
            <a:off x="1524000" y="836613"/>
            <a:ext cx="9144000" cy="0"/>
          </a:xfrm>
          <a:prstGeom prst="line">
            <a:avLst/>
          </a:prstGeom>
          <a:noFill/>
          <a:ln w="38100" cmpd="dbl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15" name="Rectangle 15"/>
          <p:cNvSpPr>
            <a:spLocks noChangeArrowheads="1"/>
          </p:cNvSpPr>
          <p:nvPr/>
        </p:nvSpPr>
        <p:spPr bwMode="auto">
          <a:xfrm>
            <a:off x="3574111" y="4123027"/>
            <a:ext cx="5040312" cy="1296988"/>
          </a:xfrm>
          <a:prstGeom prst="rect">
            <a:avLst/>
          </a:prstGeom>
          <a:solidFill>
            <a:schemeClr val="accent2"/>
          </a:solidFill>
          <a:ln w="127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rgbClr val="000066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sz="2600">
                <a:solidFill>
                  <a:srgbClr val="000066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sz="2000">
                <a:solidFill>
                  <a:srgbClr val="000066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sz="2000">
                <a:solidFill>
                  <a:srgbClr val="000066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rgbClr val="000066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rgbClr val="000066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rgbClr val="000066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rgbClr val="000066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s-ES" altLang="es-ES" sz="2400">
              <a:solidFill>
                <a:schemeClr val="tx1"/>
              </a:solidFill>
              <a:latin typeface="Times New Roman" panose="02020603050405020304" pitchFamily="18" charset="0"/>
              <a:ea typeface="MS PGothic" panose="020B0600070205080204" pitchFamily="34" charset="-128"/>
            </a:endParaRPr>
          </a:p>
        </p:txBody>
      </p:sp>
      <p:sp>
        <p:nvSpPr>
          <p:cNvPr id="16" name="Rectangle 16"/>
          <p:cNvSpPr>
            <a:spLocks noChangeArrowheads="1"/>
          </p:cNvSpPr>
          <p:nvPr/>
        </p:nvSpPr>
        <p:spPr bwMode="auto">
          <a:xfrm>
            <a:off x="4680598" y="1651939"/>
            <a:ext cx="3024188" cy="431800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rgbClr val="000066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sz="2600">
                <a:solidFill>
                  <a:srgbClr val="000066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sz="2000">
                <a:solidFill>
                  <a:srgbClr val="000066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sz="2000">
                <a:solidFill>
                  <a:srgbClr val="000066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rgbClr val="000066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rgbClr val="000066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rgbClr val="000066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rgbClr val="000066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s-ES" altLang="es-ES" sz="2400">
              <a:solidFill>
                <a:schemeClr val="tx1"/>
              </a:solidFill>
              <a:latin typeface="Times New Roman" panose="02020603050405020304" pitchFamily="18" charset="0"/>
              <a:ea typeface="MS PGothic" panose="020B0600070205080204" pitchFamily="34" charset="-128"/>
            </a:endParaRPr>
          </a:p>
        </p:txBody>
      </p:sp>
      <p:sp>
        <p:nvSpPr>
          <p:cNvPr id="17" name="Rectangle 17"/>
          <p:cNvSpPr>
            <a:spLocks noChangeArrowheads="1"/>
          </p:cNvSpPr>
          <p:nvPr/>
        </p:nvSpPr>
        <p:spPr bwMode="auto">
          <a:xfrm>
            <a:off x="3602099" y="4160350"/>
            <a:ext cx="4968875" cy="1223963"/>
          </a:xfrm>
          <a:prstGeom prst="rect">
            <a:avLst/>
          </a:prstGeom>
          <a:solidFill>
            <a:schemeClr val="bg1"/>
          </a:solidFill>
          <a:ln w="127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rgbClr val="000066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sz="2600">
                <a:solidFill>
                  <a:srgbClr val="000066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sz="2000">
                <a:solidFill>
                  <a:srgbClr val="000066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sz="2000">
                <a:solidFill>
                  <a:srgbClr val="000066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rgbClr val="000066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rgbClr val="000066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rgbClr val="000066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rgbClr val="000066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s-ES" sz="1800" b="1" dirty="0">
                <a:solidFill>
                  <a:srgbClr val="990000"/>
                </a:solidFill>
                <a:ea typeface="MS Gothic" panose="020B0609070205080204" pitchFamily="49" charset="-128"/>
              </a:rPr>
              <a:t>Dipolar losses,  ∆Conductivity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s-ES" sz="1800" b="1" dirty="0">
                <a:solidFill>
                  <a:srgbClr val="990000"/>
                </a:solidFill>
                <a:ea typeface="MS Gothic" panose="020B0609070205080204" pitchFamily="49" charset="-128"/>
              </a:rPr>
              <a:t>Optical Absorption, Photo-Luminescence,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s-ES" sz="1800" b="1" dirty="0">
                <a:solidFill>
                  <a:srgbClr val="990000"/>
                </a:solidFill>
                <a:ea typeface="MS Gothic" panose="020B0609070205080204" pitchFamily="49" charset="-128"/>
              </a:rPr>
              <a:t> ∆Thermal Cond., Swelling…</a:t>
            </a:r>
          </a:p>
        </p:txBody>
      </p:sp>
    </p:spTree>
    <p:extLst>
      <p:ext uri="{BB962C8B-B14F-4D97-AF65-F5344CB8AC3E}">
        <p14:creationId xmlns:p14="http://schemas.microsoft.com/office/powerpoint/2010/main" val="861249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1"/>
          <p:cNvSpPr txBox="1">
            <a:spLocks/>
          </p:cNvSpPr>
          <p:nvPr/>
        </p:nvSpPr>
        <p:spPr>
          <a:xfrm>
            <a:off x="1832247" y="895160"/>
            <a:ext cx="8460940" cy="1800200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rabicPeriod"/>
            </a:pPr>
            <a:r>
              <a:rPr lang="en-US" sz="2400" b="1" dirty="0"/>
              <a:t>Irradiate with ions</a:t>
            </a:r>
            <a:r>
              <a:rPr lang="en-US" sz="2000" dirty="0"/>
              <a:t>. Preferably with 2 or 3 beams to:</a:t>
            </a:r>
          </a:p>
          <a:p>
            <a:pPr marL="0" indent="0">
              <a:buNone/>
            </a:pPr>
            <a:r>
              <a:rPr lang="en-US" sz="2000" dirty="0"/>
              <a:t>         - Produce displacement (heavy ions)</a:t>
            </a:r>
          </a:p>
          <a:p>
            <a:pPr marL="0" indent="0">
              <a:buNone/>
            </a:pPr>
            <a:r>
              <a:rPr lang="en-US" sz="2000" dirty="0"/>
              <a:t>	 - Implant He and H (reproduce gas transmutation effect)</a:t>
            </a:r>
            <a:endParaRPr lang="en-US" sz="2000" dirty="0">
              <a:solidFill>
                <a:srgbClr val="C00000"/>
              </a:solidFill>
            </a:endParaRPr>
          </a:p>
          <a:p>
            <a:pPr lvl="1">
              <a:buFont typeface="Wingdings" panose="05000000000000000000" pitchFamily="2" charset="2"/>
              <a:buChar char="v"/>
            </a:pPr>
            <a:r>
              <a:rPr lang="en-US" sz="2000" dirty="0">
                <a:solidFill>
                  <a:srgbClr val="C00000"/>
                </a:solidFill>
              </a:rPr>
              <a:t> </a:t>
            </a:r>
            <a:r>
              <a:rPr lang="en-US" sz="2000" dirty="0"/>
              <a:t>Problem: Penetration is too short (few microns)</a:t>
            </a:r>
            <a:endParaRPr lang="es-ES" sz="2000" dirty="0"/>
          </a:p>
        </p:txBody>
      </p:sp>
      <p:sp>
        <p:nvSpPr>
          <p:cNvPr id="3" name="Título 2"/>
          <p:cNvSpPr txBox="1">
            <a:spLocks/>
          </p:cNvSpPr>
          <p:nvPr/>
        </p:nvSpPr>
        <p:spPr>
          <a:xfrm>
            <a:off x="2030336" y="84716"/>
            <a:ext cx="8229600" cy="5619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52400">
              <a:lnSpc>
                <a:spcPct val="90000"/>
              </a:lnSpc>
            </a:pPr>
            <a:r>
              <a:rPr lang="es-ES" sz="2800" b="1" dirty="0" err="1">
                <a:solidFill>
                  <a:srgbClr val="0000FF"/>
                </a:solidFill>
              </a:rPr>
              <a:t>Materials</a:t>
            </a:r>
            <a:r>
              <a:rPr lang="es-ES" sz="2800" b="1" dirty="0">
                <a:solidFill>
                  <a:srgbClr val="0000FF"/>
                </a:solidFill>
              </a:rPr>
              <a:t>  R&amp;D  “</a:t>
            </a:r>
            <a:r>
              <a:rPr lang="es-ES" sz="2800" b="1" dirty="0" err="1">
                <a:solidFill>
                  <a:srgbClr val="0000FF"/>
                </a:solidFill>
              </a:rPr>
              <a:t>before</a:t>
            </a:r>
            <a:r>
              <a:rPr lang="es-ES" sz="2800" b="1" dirty="0">
                <a:solidFill>
                  <a:srgbClr val="0000FF"/>
                </a:solidFill>
              </a:rPr>
              <a:t> DONES”</a:t>
            </a:r>
          </a:p>
        </p:txBody>
      </p:sp>
      <p:sp>
        <p:nvSpPr>
          <p:cNvPr id="4" name="Marcador de contenido 1"/>
          <p:cNvSpPr txBox="1">
            <a:spLocks/>
          </p:cNvSpPr>
          <p:nvPr/>
        </p:nvSpPr>
        <p:spPr bwMode="auto">
          <a:xfrm>
            <a:off x="1850249" y="2567639"/>
            <a:ext cx="8424936" cy="5566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457200" indent="-457200">
              <a:lnSpc>
                <a:spcPct val="110000"/>
              </a:lnSpc>
              <a:buFont typeface="+mj-lt"/>
              <a:buAutoNum type="arabicPeriod" startAt="2"/>
            </a:pPr>
            <a:r>
              <a:rPr lang="en-GB" b="1" kern="0" dirty="0"/>
              <a:t>Irradiate with con </a:t>
            </a:r>
            <a:r>
              <a:rPr lang="en-GB" b="1" kern="0" dirty="0" err="1"/>
              <a:t>fision</a:t>
            </a:r>
            <a:r>
              <a:rPr lang="en-GB" b="1" kern="0" dirty="0"/>
              <a:t> neutrons: </a:t>
            </a:r>
            <a:r>
              <a:rPr lang="en-GB" sz="2000" b="1" kern="0" dirty="0">
                <a:solidFill>
                  <a:srgbClr val="C00000"/>
                </a:solidFill>
                <a:sym typeface="Wingdings" panose="05000000000000000000" pitchFamily="2" charset="2"/>
              </a:rPr>
              <a:t> </a:t>
            </a:r>
            <a:r>
              <a:rPr lang="en-GB" sz="2000" kern="0" dirty="0"/>
              <a:t>He/</a:t>
            </a:r>
            <a:r>
              <a:rPr lang="en-GB" sz="2000" kern="0" dirty="0" err="1"/>
              <a:t>dpa</a:t>
            </a:r>
            <a:r>
              <a:rPr lang="en-GB" sz="2000" kern="0" dirty="0"/>
              <a:t> ratio too small</a:t>
            </a:r>
          </a:p>
        </p:txBody>
      </p:sp>
      <p:sp>
        <p:nvSpPr>
          <p:cNvPr id="5" name="Marcador de contenido 1"/>
          <p:cNvSpPr txBox="1">
            <a:spLocks/>
          </p:cNvSpPr>
          <p:nvPr/>
        </p:nvSpPr>
        <p:spPr bwMode="auto">
          <a:xfrm>
            <a:off x="1819148" y="3186231"/>
            <a:ext cx="8391653" cy="10461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457200" indent="-457200">
              <a:lnSpc>
                <a:spcPct val="110000"/>
              </a:lnSpc>
              <a:buFont typeface="+mj-lt"/>
              <a:buAutoNum type="arabicPeriod" startAt="3"/>
            </a:pPr>
            <a:r>
              <a:rPr lang="en-GB" b="1" kern="0" dirty="0"/>
              <a:t> “           “              “   using materials </a:t>
            </a:r>
            <a:r>
              <a:rPr lang="en-GB" b="1" kern="0" dirty="0">
                <a:sym typeface="Wingdings" panose="05000000000000000000" pitchFamily="2" charset="2"/>
              </a:rPr>
              <a:t>pre-doped with Boron.</a:t>
            </a:r>
            <a:endParaRPr lang="en-GB" kern="0" dirty="0">
              <a:sym typeface="Wingdings" panose="05000000000000000000" pitchFamily="2" charset="2"/>
            </a:endParaRPr>
          </a:p>
          <a:p>
            <a:pPr marL="0" indent="0">
              <a:lnSpc>
                <a:spcPct val="110000"/>
              </a:lnSpc>
              <a:buNone/>
            </a:pPr>
            <a:r>
              <a:rPr lang="en-GB" sz="2000" kern="0" dirty="0"/>
              <a:t>           He is  produced via:  </a:t>
            </a:r>
          </a:p>
        </p:txBody>
      </p:sp>
      <p:pic>
        <p:nvPicPr>
          <p:cNvPr id="6" name="Picture 2" descr="Control of Fission Chain Reactio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41232" y="3683171"/>
            <a:ext cx="3640088" cy="574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ángulo redondeado 6"/>
          <p:cNvSpPr/>
          <p:nvPr/>
        </p:nvSpPr>
        <p:spPr>
          <a:xfrm flipV="1">
            <a:off x="6767804" y="4143720"/>
            <a:ext cx="699796" cy="45719"/>
          </a:xfrm>
          <a:prstGeom prst="round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Rectángulo 7"/>
          <p:cNvSpPr/>
          <p:nvPr/>
        </p:nvSpPr>
        <p:spPr>
          <a:xfrm>
            <a:off x="1883532" y="5572224"/>
            <a:ext cx="8523211" cy="8032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GB" sz="2400" kern="0" dirty="0">
                <a:sym typeface="Wingdings" panose="05000000000000000000" pitchFamily="2" charset="2"/>
              </a:rPr>
              <a:t>4. </a:t>
            </a:r>
            <a:r>
              <a:rPr lang="en-GB" sz="2400" b="1" kern="0" dirty="0">
                <a:sym typeface="Wingdings" panose="05000000000000000000" pitchFamily="2" charset="2"/>
              </a:rPr>
              <a:t>Irradiation in spallation sources: </a:t>
            </a:r>
            <a:r>
              <a:rPr lang="en-GB" b="1" kern="0" dirty="0">
                <a:solidFill>
                  <a:srgbClr val="C00000"/>
                </a:solidFill>
                <a:sym typeface="Wingdings" panose="05000000000000000000" pitchFamily="2" charset="2"/>
              </a:rPr>
              <a:t> </a:t>
            </a:r>
            <a:r>
              <a:rPr lang="en-GB" kern="0" dirty="0"/>
              <a:t>He/</a:t>
            </a:r>
            <a:r>
              <a:rPr lang="en-GB" kern="0" dirty="0" err="1"/>
              <a:t>dpa</a:t>
            </a:r>
            <a:r>
              <a:rPr lang="en-GB" kern="0" dirty="0"/>
              <a:t> ratio too large + many nuclear reactions.  Would need to re-design the facility and use all the availability.</a:t>
            </a:r>
          </a:p>
        </p:txBody>
      </p:sp>
      <p:sp>
        <p:nvSpPr>
          <p:cNvPr id="9" name="Marcador de contenido 1"/>
          <p:cNvSpPr txBox="1">
            <a:spLocks/>
          </p:cNvSpPr>
          <p:nvPr/>
        </p:nvSpPr>
        <p:spPr bwMode="auto">
          <a:xfrm>
            <a:off x="2140883" y="4102789"/>
            <a:ext cx="8391653" cy="1394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lnSpc>
                <a:spcPct val="110000"/>
              </a:lnSpc>
              <a:buNone/>
            </a:pPr>
            <a:endParaRPr lang="en-GB" sz="800" kern="0" dirty="0">
              <a:solidFill>
                <a:schemeClr val="accent3">
                  <a:lumMod val="75000"/>
                </a:schemeClr>
              </a:solidFill>
            </a:endParaRPr>
          </a:p>
          <a:p>
            <a:pPr>
              <a:lnSpc>
                <a:spcPct val="110000"/>
              </a:lnSpc>
              <a:buFont typeface="Wingdings" panose="05000000000000000000" pitchFamily="2" charset="2"/>
              <a:buChar char="v"/>
            </a:pPr>
            <a:r>
              <a:rPr lang="en-GB" sz="2000" kern="0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GB" sz="2000" kern="0" dirty="0"/>
              <a:t>Helium can be produced in the right concentration</a:t>
            </a:r>
          </a:p>
          <a:p>
            <a:pPr>
              <a:lnSpc>
                <a:spcPct val="110000"/>
              </a:lnSpc>
              <a:buFont typeface="Wingdings" panose="05000000000000000000" pitchFamily="2" charset="2"/>
              <a:buChar char="v"/>
            </a:pPr>
            <a:r>
              <a:rPr lang="en-GB" sz="2000" kern="0" dirty="0">
                <a:solidFill>
                  <a:srgbClr val="C00000"/>
                </a:solidFill>
              </a:rPr>
              <a:t> </a:t>
            </a:r>
            <a:r>
              <a:rPr lang="en-GB" sz="2000" u="sng" kern="0" dirty="0"/>
              <a:t>Problems</a:t>
            </a:r>
            <a:r>
              <a:rPr lang="en-GB" sz="2000" kern="0" dirty="0"/>
              <a:t>: - </a:t>
            </a:r>
            <a:r>
              <a:rPr lang="en-US" sz="2000" kern="0" dirty="0">
                <a:sym typeface="Wingdings" panose="05000000000000000000" pitchFamily="2" charset="2"/>
              </a:rPr>
              <a:t>Helium is produced too quickly, as damage begins to build up</a:t>
            </a:r>
            <a:r>
              <a:rPr lang="en-GB" sz="2000" kern="0" dirty="0">
                <a:sym typeface="Wingdings" panose="05000000000000000000" pitchFamily="2" charset="2"/>
              </a:rPr>
              <a:t>.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GB" sz="2000" kern="0" dirty="0">
                <a:sym typeface="Wingdings" panose="05000000000000000000" pitchFamily="2" charset="2"/>
              </a:rPr>
              <a:t>	            - The steels are contaminated by Li…  Modify properties</a:t>
            </a:r>
          </a:p>
        </p:txBody>
      </p:sp>
    </p:spTree>
    <p:extLst>
      <p:ext uri="{BB962C8B-B14F-4D97-AF65-F5344CB8AC3E}">
        <p14:creationId xmlns:p14="http://schemas.microsoft.com/office/powerpoint/2010/main" val="3440574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allAtOnce"/>
      <p:bldP spid="4" grpId="0"/>
      <p:bldP spid="5" grpId="0"/>
      <p:bldP spid="7" grpId="0" animBg="1"/>
      <p:bldP spid="8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2439696" y="-71241"/>
            <a:ext cx="7543800" cy="875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52400" algn="ctr">
              <a:lnSpc>
                <a:spcPct val="90000"/>
              </a:lnSpc>
            </a:pPr>
            <a:r>
              <a:rPr lang="en-GB" sz="2800" b="1" dirty="0">
                <a:solidFill>
                  <a:srgbClr val="0000FF"/>
                </a:solidFill>
              </a:rPr>
              <a:t>From basic science towards </a:t>
            </a:r>
          </a:p>
          <a:p>
            <a:pPr marL="152400" algn="ctr">
              <a:lnSpc>
                <a:spcPct val="90000"/>
              </a:lnSpc>
            </a:pPr>
            <a:r>
              <a:rPr lang="en-GB" sz="2800" b="1" dirty="0">
                <a:solidFill>
                  <a:srgbClr val="0000FF"/>
                </a:solidFill>
              </a:rPr>
              <a:t>Materials &amp; Tritium technologies</a:t>
            </a:r>
          </a:p>
        </p:txBody>
      </p:sp>
      <p:sp>
        <p:nvSpPr>
          <p:cNvPr id="3" name="Rectángulo 2"/>
          <p:cNvSpPr/>
          <p:nvPr/>
        </p:nvSpPr>
        <p:spPr>
          <a:xfrm>
            <a:off x="1587500" y="2292350"/>
            <a:ext cx="2768600" cy="11747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en-US" sz="2800" b="1" dirty="0">
                <a:solidFill>
                  <a:srgbClr val="000090"/>
                </a:solidFill>
              </a:rPr>
              <a:t>Design of DONES Irradiation Modules</a:t>
            </a:r>
          </a:p>
        </p:txBody>
      </p:sp>
      <p:sp>
        <p:nvSpPr>
          <p:cNvPr id="4" name="Rectángulo 3"/>
          <p:cNvSpPr/>
          <p:nvPr/>
        </p:nvSpPr>
        <p:spPr>
          <a:xfrm>
            <a:off x="4406900" y="977900"/>
            <a:ext cx="2543510" cy="7366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en-US" sz="2800" b="1" dirty="0">
                <a:solidFill>
                  <a:srgbClr val="000090"/>
                </a:solidFill>
              </a:rPr>
              <a:t>Irradiation experiments</a:t>
            </a:r>
          </a:p>
        </p:txBody>
      </p:sp>
      <p:sp>
        <p:nvSpPr>
          <p:cNvPr id="5" name="Rectángulo 4"/>
          <p:cNvSpPr/>
          <p:nvPr/>
        </p:nvSpPr>
        <p:spPr>
          <a:xfrm>
            <a:off x="4394200" y="3810000"/>
            <a:ext cx="2619710" cy="209203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en-US" sz="2800" b="1" dirty="0">
                <a:solidFill>
                  <a:srgbClr val="000090"/>
                </a:solidFill>
              </a:rPr>
              <a:t>Materials characterization</a:t>
            </a:r>
          </a:p>
          <a:p>
            <a:pPr algn="ctr">
              <a:lnSpc>
                <a:spcPct val="80000"/>
              </a:lnSpc>
            </a:pPr>
            <a:r>
              <a:rPr lang="en-US" sz="2800" b="1" dirty="0">
                <a:solidFill>
                  <a:srgbClr val="000090"/>
                </a:solidFill>
              </a:rPr>
              <a:t>&amp;</a:t>
            </a:r>
          </a:p>
          <a:p>
            <a:pPr algn="ctr">
              <a:lnSpc>
                <a:spcPct val="80000"/>
              </a:lnSpc>
            </a:pPr>
            <a:r>
              <a:rPr lang="en-US" sz="2800" b="1" dirty="0">
                <a:solidFill>
                  <a:srgbClr val="000090"/>
                </a:solidFill>
              </a:rPr>
              <a:t>Tritium technology</a:t>
            </a:r>
          </a:p>
        </p:txBody>
      </p:sp>
      <p:cxnSp>
        <p:nvCxnSpPr>
          <p:cNvPr id="7" name="Conector angular 6"/>
          <p:cNvCxnSpPr>
            <a:stCxn id="3" idx="0"/>
            <a:endCxn id="4" idx="1"/>
          </p:cNvCxnSpPr>
          <p:nvPr/>
        </p:nvCxnSpPr>
        <p:spPr>
          <a:xfrm rot="5400000" flipH="1" flipV="1">
            <a:off x="3216275" y="1101725"/>
            <a:ext cx="946150" cy="1435100"/>
          </a:xfrm>
          <a:prstGeom prst="bentConnector2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Conector recto de flecha 8"/>
          <p:cNvCxnSpPr>
            <a:stCxn id="4" idx="2"/>
            <a:endCxn id="5" idx="0"/>
          </p:cNvCxnSpPr>
          <p:nvPr/>
        </p:nvCxnSpPr>
        <p:spPr>
          <a:xfrm>
            <a:off x="5678655" y="1714500"/>
            <a:ext cx="25400" cy="20955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Conector angular 10"/>
          <p:cNvCxnSpPr>
            <a:stCxn id="5" idx="1"/>
            <a:endCxn id="3" idx="2"/>
          </p:cNvCxnSpPr>
          <p:nvPr/>
        </p:nvCxnSpPr>
        <p:spPr>
          <a:xfrm rot="10800000">
            <a:off x="2971800" y="3467100"/>
            <a:ext cx="1422400" cy="1388918"/>
          </a:xfrm>
          <a:prstGeom prst="bentConnector2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ectángulo 9"/>
          <p:cNvSpPr/>
          <p:nvPr/>
        </p:nvSpPr>
        <p:spPr>
          <a:xfrm>
            <a:off x="7299035" y="3922568"/>
            <a:ext cx="3276600" cy="18669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en-US" sz="2800" b="1" dirty="0">
                <a:solidFill>
                  <a:srgbClr val="FF0000"/>
                </a:solidFill>
              </a:rPr>
              <a:t>Material &amp; Tritium technologies validation for fusion reactors</a:t>
            </a:r>
          </a:p>
        </p:txBody>
      </p:sp>
      <p:cxnSp>
        <p:nvCxnSpPr>
          <p:cNvPr id="12" name="Conector recto de flecha 11"/>
          <p:cNvCxnSpPr>
            <a:stCxn id="5" idx="3"/>
            <a:endCxn id="10" idx="1"/>
          </p:cNvCxnSpPr>
          <p:nvPr/>
        </p:nvCxnSpPr>
        <p:spPr>
          <a:xfrm>
            <a:off x="7013911" y="4856018"/>
            <a:ext cx="285125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8668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2"/>
          <p:cNvSpPr>
            <a:spLocks noGrp="1" noChangeArrowheads="1"/>
          </p:cNvSpPr>
          <p:nvPr>
            <p:ph type="title"/>
          </p:nvPr>
        </p:nvSpPr>
        <p:spPr>
          <a:xfrm>
            <a:off x="1774825" y="228600"/>
            <a:ext cx="8642350" cy="463550"/>
          </a:xfrm>
          <a:ln/>
        </p:spPr>
        <p:txBody>
          <a:bodyPr>
            <a:normAutofit/>
          </a:bodyPr>
          <a:lstStyle/>
          <a:p>
            <a:pPr algn="ctr">
              <a:spcBef>
                <a:spcPct val="0"/>
              </a:spcBef>
            </a:pPr>
            <a:r>
              <a:rPr lang="en-US" altLang="es-ES" dirty="0">
                <a:solidFill>
                  <a:srgbClr val="000090"/>
                </a:solidFill>
              </a:rPr>
              <a:t>We have been needing DONES for a very long time</a:t>
            </a:r>
          </a:p>
        </p:txBody>
      </p:sp>
      <p:graphicFrame>
        <p:nvGraphicFramePr>
          <p:cNvPr id="33" name="Group 5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6270533"/>
              </p:ext>
            </p:extLst>
          </p:nvPr>
        </p:nvGraphicFramePr>
        <p:xfrm>
          <a:off x="1992313" y="1484314"/>
          <a:ext cx="8096250" cy="3673477"/>
        </p:xfrm>
        <a:graphic>
          <a:graphicData uri="http://schemas.openxmlformats.org/drawingml/2006/table">
            <a:tbl>
              <a:tblPr/>
              <a:tblGrid>
                <a:gridCol w="2159000">
                  <a:extLst>
                    <a:ext uri="{9D8B030D-6E8A-4147-A177-3AD203B41FA5}">
                      <a16:colId xmlns:a16="http://schemas.microsoft.com/office/drawing/2014/main" val="1882745000"/>
                    </a:ext>
                  </a:extLst>
                </a:gridCol>
                <a:gridCol w="1081087">
                  <a:extLst>
                    <a:ext uri="{9D8B030D-6E8A-4147-A177-3AD203B41FA5}">
                      <a16:colId xmlns:a16="http://schemas.microsoft.com/office/drawing/2014/main" val="3653503901"/>
                    </a:ext>
                  </a:extLst>
                </a:gridCol>
                <a:gridCol w="1584325">
                  <a:extLst>
                    <a:ext uri="{9D8B030D-6E8A-4147-A177-3AD203B41FA5}">
                      <a16:colId xmlns:a16="http://schemas.microsoft.com/office/drawing/2014/main" val="2133556843"/>
                    </a:ext>
                  </a:extLst>
                </a:gridCol>
                <a:gridCol w="1860550">
                  <a:extLst>
                    <a:ext uri="{9D8B030D-6E8A-4147-A177-3AD203B41FA5}">
                      <a16:colId xmlns:a16="http://schemas.microsoft.com/office/drawing/2014/main" val="2929529511"/>
                    </a:ext>
                  </a:extLst>
                </a:gridCol>
                <a:gridCol w="1411288">
                  <a:extLst>
                    <a:ext uri="{9D8B030D-6E8A-4147-A177-3AD203B41FA5}">
                      <a16:colId xmlns:a16="http://schemas.microsoft.com/office/drawing/2014/main" val="1196777310"/>
                    </a:ext>
                  </a:extLst>
                </a:gridCol>
              </a:tblGrid>
              <a:tr h="64293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28416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568325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80645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114935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16065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0637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25209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29781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s-E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28416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568325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80645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114935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16065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0637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25209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29781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s-E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Fission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s-E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(Gen. I)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33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28416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568325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80645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114935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16065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0637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25209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29781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s-E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Fission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s-E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(Gen. IV)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33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28416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568325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80645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114935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16065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0637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25209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29781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s-E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Fusion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s-E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(DEMO/PROTO)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33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28416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568325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80645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114935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16065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0637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25209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29781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s-E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Spallation</a:t>
                      </a:r>
                      <a:br>
                        <a:rPr kumimoji="0" lang="en-US" altLang="es-E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r>
                        <a:rPr kumimoji="0" lang="en-US" altLang="es-E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(ADS)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8036239"/>
                  </a:ext>
                </a:extLst>
              </a:tr>
              <a:tr h="5556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28416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568325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80645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114935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16065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0637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25209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29781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s-E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Structural alloy T</a:t>
                      </a:r>
                      <a:r>
                        <a:rPr kumimoji="0" lang="en-US" altLang="es-ES" sz="14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max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28416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568325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80645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114935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16065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0637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25209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29781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s-E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&lt;300˚C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28416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568325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80645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114935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16065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0637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25209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29781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s-E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500-1000˚C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28416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568325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80645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114935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16065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0637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25209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29781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s-E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550-1000˚C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28416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568325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80645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114935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16065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0637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25209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29781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s-E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400-600˚C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5815077"/>
                  </a:ext>
                </a:extLst>
              </a:tr>
              <a:tr h="5429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28416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568325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80645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114935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16065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0637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25209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29781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s-E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Max dose for core internal structures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28416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568325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80645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114935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16065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0637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25209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29781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s-E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~1 dpa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28416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568325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80645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114935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16065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0637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25209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29781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s-E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~30-100 </a:t>
                      </a:r>
                      <a:r>
                        <a:rPr kumimoji="0" lang="en-US" altLang="es-E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dpa</a:t>
                      </a:r>
                      <a:endParaRPr kumimoji="0" lang="en-US" altLang="es-E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28416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568325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80645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114935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16065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0637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25209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29781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s-E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30 ~150 </a:t>
                      </a:r>
                      <a:r>
                        <a:rPr kumimoji="0" lang="en-US" altLang="es-ES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dpa</a:t>
                      </a:r>
                      <a:endParaRPr kumimoji="0" lang="en-US" altLang="es-E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28416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568325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80645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114935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16065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0637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25209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29781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s-E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sym typeface="Symbol" panose="05050102010706020507" pitchFamily="18" charset="2"/>
                        </a:rPr>
                        <a:t></a:t>
                      </a:r>
                      <a:r>
                        <a:rPr kumimoji="0" lang="en-US" altLang="es-E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60 dpa/fpy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3273129"/>
                  </a:ext>
                </a:extLst>
              </a:tr>
              <a:tr h="5635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28416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568325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80645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114935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16065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0637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25209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29781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s-E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Max transmutation </a:t>
                      </a:r>
                      <a:br>
                        <a:rPr kumimoji="0" lang="en-US" altLang="es-E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r>
                        <a:rPr kumimoji="0" lang="en-US" altLang="es-E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helium concentration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28416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568325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80645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114935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16065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0637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25209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29781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s-E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~0.1 appm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28416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568325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80645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114935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16065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0637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25209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29781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s-E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~3-10 appm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28416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568325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80645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114935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16065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0637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25209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29781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s-E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~1500 appm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s-E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(~10000 appm for SiC)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28416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568325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80645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114935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16065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0637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25209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29781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s-E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~2000 appm/fpy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4665115"/>
                  </a:ext>
                </a:extLst>
              </a:tr>
              <a:tr h="56673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28416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568325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80645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114935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16065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0637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25209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29781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s-E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Coolants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28416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568325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80645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114935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16065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0637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25209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29781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s-E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H</a:t>
                      </a:r>
                      <a:r>
                        <a:rPr kumimoji="0" lang="en-US" altLang="es-ES" sz="14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  <a:r>
                        <a:rPr kumimoji="0" lang="en-US" altLang="es-E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O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28416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568325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80645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114935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16065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0637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25209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29781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s-E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He, H</a:t>
                      </a:r>
                      <a:r>
                        <a:rPr kumimoji="0" lang="en-US" altLang="es-ES" sz="14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  <a:r>
                        <a:rPr kumimoji="0" lang="en-US" altLang="es-E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O, Pb-Bi, Na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28416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568325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80645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114935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16065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0637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25209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29781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s-E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He, PbLi, Li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28416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568325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80645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114935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16065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0637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25209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29781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s-E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PbLi, PbBi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482682"/>
                  </a:ext>
                </a:extLst>
              </a:tr>
              <a:tr h="8016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28416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568325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80645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114935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16065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0637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25209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29781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s-E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Structural Materials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28416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568325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80645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114935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16065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0637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25209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29781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s-E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Zircaloy, stainless steel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28416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568325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80645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114935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16065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0637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25209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29781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s-E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Ferritic steel, SS, superalloys, </a:t>
                      </a:r>
                      <a:br>
                        <a:rPr kumimoji="0" lang="en-US" altLang="es-E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r>
                        <a:rPr kumimoji="0" lang="en-US" altLang="es-E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C- composite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28416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568325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80645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114935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16065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0637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25209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29781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s-E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Ferritic/ martensitic steel, V alloy, SiC composite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28416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568325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80645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114935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16065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0637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25209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29781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s-E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Ferritic</a:t>
                      </a:r>
                      <a:r>
                        <a:rPr kumimoji="0" lang="en-US" altLang="es-E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/ martensitic steel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4994772"/>
                  </a:ext>
                </a:extLst>
              </a:tr>
            </a:tbl>
          </a:graphicData>
        </a:graphic>
      </p:graphicFrame>
      <p:sp>
        <p:nvSpPr>
          <p:cNvPr id="34" name="Oval 52"/>
          <p:cNvSpPr>
            <a:spLocks noChangeArrowheads="1"/>
          </p:cNvSpPr>
          <p:nvPr/>
        </p:nvSpPr>
        <p:spPr bwMode="auto">
          <a:xfrm>
            <a:off x="4008439" y="2492376"/>
            <a:ext cx="1366837" cy="720725"/>
          </a:xfrm>
          <a:prstGeom prst="ellipse">
            <a:avLst/>
          </a:prstGeom>
          <a:noFill/>
          <a:ln w="28575" algn="ctr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/>
          </a:p>
        </p:txBody>
      </p:sp>
      <p:sp>
        <p:nvSpPr>
          <p:cNvPr id="35" name="Oval 53"/>
          <p:cNvSpPr>
            <a:spLocks noChangeArrowheads="1"/>
          </p:cNvSpPr>
          <p:nvPr/>
        </p:nvSpPr>
        <p:spPr bwMode="auto">
          <a:xfrm>
            <a:off x="6954417" y="2492376"/>
            <a:ext cx="1567543" cy="649288"/>
          </a:xfrm>
          <a:prstGeom prst="ellipse">
            <a:avLst/>
          </a:prstGeom>
          <a:noFill/>
          <a:ln w="28575" algn="ctr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/>
          </a:p>
        </p:txBody>
      </p:sp>
      <p:sp>
        <p:nvSpPr>
          <p:cNvPr id="36" name="Oval 54"/>
          <p:cNvSpPr>
            <a:spLocks noChangeArrowheads="1"/>
          </p:cNvSpPr>
          <p:nvPr/>
        </p:nvSpPr>
        <p:spPr bwMode="auto">
          <a:xfrm>
            <a:off x="4079875" y="3141664"/>
            <a:ext cx="1295400" cy="503237"/>
          </a:xfrm>
          <a:prstGeom prst="ellipse">
            <a:avLst/>
          </a:prstGeom>
          <a:noFill/>
          <a:ln w="28575" algn="ctr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/>
          </a:p>
        </p:txBody>
      </p:sp>
      <p:sp>
        <p:nvSpPr>
          <p:cNvPr id="37" name="Oval 55"/>
          <p:cNvSpPr>
            <a:spLocks noChangeArrowheads="1"/>
          </p:cNvSpPr>
          <p:nvPr/>
        </p:nvSpPr>
        <p:spPr bwMode="auto">
          <a:xfrm>
            <a:off x="6816726" y="3141663"/>
            <a:ext cx="1871663" cy="647700"/>
          </a:xfrm>
          <a:prstGeom prst="ellipse">
            <a:avLst/>
          </a:prstGeom>
          <a:noFill/>
          <a:ln w="28575" algn="ctr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/>
          </a:p>
        </p:txBody>
      </p:sp>
      <p:sp>
        <p:nvSpPr>
          <p:cNvPr id="39" name="1 CuadroTexto"/>
          <p:cNvSpPr txBox="1"/>
          <p:nvPr/>
        </p:nvSpPr>
        <p:spPr>
          <a:xfrm>
            <a:off x="6655838" y="5473085"/>
            <a:ext cx="2127379" cy="7078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sz="2000" dirty="0"/>
              <a:t>A big difference for fusion</a:t>
            </a:r>
          </a:p>
        </p:txBody>
      </p:sp>
      <p:sp>
        <p:nvSpPr>
          <p:cNvPr id="40" name="2 Flecha abajo"/>
          <p:cNvSpPr/>
          <p:nvPr/>
        </p:nvSpPr>
        <p:spPr>
          <a:xfrm flipV="1">
            <a:off x="7589594" y="5178487"/>
            <a:ext cx="255135" cy="29936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ES" sz="2000"/>
          </a:p>
        </p:txBody>
      </p:sp>
    </p:spTree>
    <p:extLst>
      <p:ext uri="{BB962C8B-B14F-4D97-AF65-F5344CB8AC3E}">
        <p14:creationId xmlns:p14="http://schemas.microsoft.com/office/powerpoint/2010/main" val="4250708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/>
          </p:cNvSpPr>
          <p:nvPr/>
        </p:nvSpPr>
        <p:spPr>
          <a:xfrm>
            <a:off x="2083892" y="553624"/>
            <a:ext cx="8473273" cy="612568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0090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2800" b="1" i="1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Fusion-like neutron irradiation requirements: </a:t>
            </a:r>
            <a:endParaRPr lang="es-ES" i="1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7114" y="1166193"/>
            <a:ext cx="5978611" cy="5407621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6893228" y="1284679"/>
            <a:ext cx="3663936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000" b="1" u="sng" dirty="0" err="1">
                <a:solidFill>
                  <a:srgbClr val="002060"/>
                </a:solidFill>
              </a:rPr>
              <a:t>Fission</a:t>
            </a:r>
            <a:r>
              <a:rPr lang="es-ES" sz="2000" b="1" u="sng" dirty="0">
                <a:solidFill>
                  <a:srgbClr val="002060"/>
                </a:solidFill>
              </a:rPr>
              <a:t> </a:t>
            </a:r>
            <a:r>
              <a:rPr lang="es-ES" sz="2000" b="1" u="sng" dirty="0" err="1">
                <a:solidFill>
                  <a:srgbClr val="002060"/>
                </a:solidFill>
              </a:rPr>
              <a:t>reactors</a:t>
            </a:r>
            <a:r>
              <a:rPr lang="es-ES" sz="2000" dirty="0">
                <a:solidFill>
                  <a:srgbClr val="002060"/>
                </a:solidFill>
              </a:rPr>
              <a:t>: </a:t>
            </a:r>
            <a:r>
              <a:rPr lang="es-ES" sz="2000" dirty="0" err="1">
                <a:solidFill>
                  <a:srgbClr val="002060"/>
                </a:solidFill>
              </a:rPr>
              <a:t>neutron</a:t>
            </a:r>
            <a:r>
              <a:rPr lang="es-ES" sz="2000" dirty="0">
                <a:solidFill>
                  <a:srgbClr val="002060"/>
                </a:solidFill>
              </a:rPr>
              <a:t> </a:t>
            </a:r>
            <a:r>
              <a:rPr lang="es-ES" sz="2000" dirty="0" err="1">
                <a:solidFill>
                  <a:srgbClr val="002060"/>
                </a:solidFill>
              </a:rPr>
              <a:t>energy</a:t>
            </a:r>
            <a:r>
              <a:rPr lang="es-ES" sz="2000" dirty="0">
                <a:solidFill>
                  <a:srgbClr val="002060"/>
                </a:solidFill>
              </a:rPr>
              <a:t> </a:t>
            </a:r>
            <a:r>
              <a:rPr lang="es-ES" sz="2000" dirty="0" err="1">
                <a:solidFill>
                  <a:srgbClr val="002060"/>
                </a:solidFill>
              </a:rPr>
              <a:t>too</a:t>
            </a:r>
            <a:r>
              <a:rPr lang="es-ES" sz="2000" dirty="0">
                <a:solidFill>
                  <a:srgbClr val="002060"/>
                </a:solidFill>
              </a:rPr>
              <a:t> </a:t>
            </a:r>
            <a:r>
              <a:rPr lang="es-ES" sz="2000" dirty="0" err="1">
                <a:solidFill>
                  <a:srgbClr val="002060"/>
                </a:solidFill>
              </a:rPr>
              <a:t>low</a:t>
            </a:r>
            <a:r>
              <a:rPr lang="es-ES" sz="2000" dirty="0">
                <a:solidFill>
                  <a:srgbClr val="002060"/>
                </a:solidFill>
              </a:rPr>
              <a:t>. </a:t>
            </a:r>
            <a:r>
              <a:rPr lang="es-ES" sz="2000" dirty="0" err="1">
                <a:solidFill>
                  <a:srgbClr val="002060"/>
                </a:solidFill>
              </a:rPr>
              <a:t>Very</a:t>
            </a:r>
            <a:r>
              <a:rPr lang="es-ES" sz="2000" dirty="0">
                <a:solidFill>
                  <a:srgbClr val="002060"/>
                </a:solidFill>
              </a:rPr>
              <a:t> </a:t>
            </a:r>
            <a:r>
              <a:rPr lang="es-ES" sz="2000" dirty="0" err="1">
                <a:solidFill>
                  <a:srgbClr val="002060"/>
                </a:solidFill>
              </a:rPr>
              <a:t>few</a:t>
            </a:r>
            <a:r>
              <a:rPr lang="es-ES" sz="2000" dirty="0">
                <a:solidFill>
                  <a:srgbClr val="002060"/>
                </a:solidFill>
              </a:rPr>
              <a:t> </a:t>
            </a:r>
            <a:r>
              <a:rPr lang="es-ES" sz="2000" dirty="0" err="1">
                <a:solidFill>
                  <a:srgbClr val="002060"/>
                </a:solidFill>
              </a:rPr>
              <a:t>transmutation</a:t>
            </a:r>
            <a:r>
              <a:rPr lang="es-ES" sz="2000" dirty="0">
                <a:solidFill>
                  <a:srgbClr val="002060"/>
                </a:solidFill>
              </a:rPr>
              <a:t> </a:t>
            </a:r>
            <a:r>
              <a:rPr lang="es-ES" sz="2000" dirty="0" err="1">
                <a:solidFill>
                  <a:srgbClr val="002060"/>
                </a:solidFill>
              </a:rPr>
              <a:t>reactions</a:t>
            </a:r>
            <a:endParaRPr lang="es-ES" sz="2000" dirty="0">
              <a:solidFill>
                <a:srgbClr val="002060"/>
              </a:solidFill>
            </a:endParaRPr>
          </a:p>
          <a:p>
            <a:endParaRPr lang="es-ES" sz="1200" dirty="0">
              <a:solidFill>
                <a:srgbClr val="002060"/>
              </a:solidFill>
            </a:endParaRPr>
          </a:p>
          <a:p>
            <a:r>
              <a:rPr lang="es-ES" sz="2000" b="1" u="sng" dirty="0" err="1">
                <a:solidFill>
                  <a:srgbClr val="002060"/>
                </a:solidFill>
              </a:rPr>
              <a:t>Spallation</a:t>
            </a:r>
            <a:r>
              <a:rPr lang="es-ES" sz="2000" b="1" u="sng" dirty="0">
                <a:solidFill>
                  <a:srgbClr val="002060"/>
                </a:solidFill>
              </a:rPr>
              <a:t> </a:t>
            </a:r>
            <a:r>
              <a:rPr lang="es-ES" sz="2000" b="1" u="sng" dirty="0" err="1">
                <a:solidFill>
                  <a:srgbClr val="002060"/>
                </a:solidFill>
              </a:rPr>
              <a:t>sources</a:t>
            </a:r>
            <a:r>
              <a:rPr lang="es-ES" sz="2000" dirty="0">
                <a:solidFill>
                  <a:srgbClr val="002060"/>
                </a:solidFill>
              </a:rPr>
              <a:t>: </a:t>
            </a:r>
            <a:r>
              <a:rPr lang="es-ES" sz="2000" dirty="0" err="1">
                <a:solidFill>
                  <a:srgbClr val="002060"/>
                </a:solidFill>
              </a:rPr>
              <a:t>neutron</a:t>
            </a:r>
            <a:r>
              <a:rPr lang="es-ES" sz="2000" dirty="0">
                <a:solidFill>
                  <a:srgbClr val="002060"/>
                </a:solidFill>
              </a:rPr>
              <a:t> </a:t>
            </a:r>
            <a:r>
              <a:rPr lang="es-ES" sz="2000" dirty="0" err="1">
                <a:solidFill>
                  <a:srgbClr val="002060"/>
                </a:solidFill>
              </a:rPr>
              <a:t>energy</a:t>
            </a:r>
            <a:r>
              <a:rPr lang="es-ES" sz="2000" dirty="0">
                <a:solidFill>
                  <a:srgbClr val="002060"/>
                </a:solidFill>
              </a:rPr>
              <a:t> </a:t>
            </a:r>
            <a:r>
              <a:rPr lang="es-ES" sz="2000" dirty="0" err="1">
                <a:solidFill>
                  <a:srgbClr val="002060"/>
                </a:solidFill>
              </a:rPr>
              <a:t>too</a:t>
            </a:r>
            <a:r>
              <a:rPr lang="es-ES" sz="2000" dirty="0">
                <a:solidFill>
                  <a:srgbClr val="002060"/>
                </a:solidFill>
              </a:rPr>
              <a:t> </a:t>
            </a:r>
            <a:r>
              <a:rPr lang="es-ES" sz="2000" dirty="0" err="1">
                <a:solidFill>
                  <a:srgbClr val="002060"/>
                </a:solidFill>
              </a:rPr>
              <a:t>high</a:t>
            </a:r>
            <a:r>
              <a:rPr lang="es-ES" sz="2000" dirty="0">
                <a:solidFill>
                  <a:srgbClr val="002060"/>
                </a:solidFill>
              </a:rPr>
              <a:t>: </a:t>
            </a:r>
            <a:r>
              <a:rPr lang="es-ES" sz="2000" dirty="0" err="1">
                <a:solidFill>
                  <a:srgbClr val="002060"/>
                </a:solidFill>
              </a:rPr>
              <a:t>He,H</a:t>
            </a:r>
            <a:r>
              <a:rPr lang="es-ES" sz="2000" dirty="0">
                <a:solidFill>
                  <a:srgbClr val="002060"/>
                </a:solidFill>
              </a:rPr>
              <a:t>/</a:t>
            </a:r>
            <a:r>
              <a:rPr lang="es-ES" sz="2000" dirty="0" err="1">
                <a:solidFill>
                  <a:srgbClr val="002060"/>
                </a:solidFill>
              </a:rPr>
              <a:t>dpa</a:t>
            </a:r>
            <a:r>
              <a:rPr lang="es-ES" sz="2000" dirty="0">
                <a:solidFill>
                  <a:srgbClr val="002060"/>
                </a:solidFill>
              </a:rPr>
              <a:t> </a:t>
            </a:r>
            <a:r>
              <a:rPr lang="es-ES" sz="2000" dirty="0" err="1">
                <a:solidFill>
                  <a:srgbClr val="002060"/>
                </a:solidFill>
              </a:rPr>
              <a:t>too</a:t>
            </a:r>
            <a:r>
              <a:rPr lang="es-ES" sz="2000" dirty="0">
                <a:solidFill>
                  <a:srgbClr val="002060"/>
                </a:solidFill>
              </a:rPr>
              <a:t> </a:t>
            </a:r>
            <a:r>
              <a:rPr lang="es-ES" sz="2000" dirty="0" err="1">
                <a:solidFill>
                  <a:srgbClr val="002060"/>
                </a:solidFill>
              </a:rPr>
              <a:t>high</a:t>
            </a:r>
            <a:r>
              <a:rPr lang="es-ES" sz="2000" dirty="0">
                <a:solidFill>
                  <a:srgbClr val="002060"/>
                </a:solidFill>
              </a:rPr>
              <a:t>, </a:t>
            </a:r>
            <a:r>
              <a:rPr lang="es-ES" sz="2000" dirty="0" err="1">
                <a:solidFill>
                  <a:srgbClr val="002060"/>
                </a:solidFill>
              </a:rPr>
              <a:t>other</a:t>
            </a:r>
            <a:r>
              <a:rPr lang="es-ES" sz="2000" dirty="0">
                <a:solidFill>
                  <a:srgbClr val="002060"/>
                </a:solidFill>
              </a:rPr>
              <a:t> </a:t>
            </a:r>
            <a:r>
              <a:rPr lang="es-ES" sz="2000" dirty="0" err="1">
                <a:solidFill>
                  <a:srgbClr val="002060"/>
                </a:solidFill>
              </a:rPr>
              <a:t>damaging</a:t>
            </a:r>
            <a:r>
              <a:rPr lang="es-ES" sz="2000" dirty="0">
                <a:solidFill>
                  <a:srgbClr val="002060"/>
                </a:solidFill>
              </a:rPr>
              <a:t> </a:t>
            </a:r>
            <a:r>
              <a:rPr lang="es-ES" sz="2000" dirty="0" err="1">
                <a:solidFill>
                  <a:srgbClr val="002060"/>
                </a:solidFill>
              </a:rPr>
              <a:t>effects</a:t>
            </a:r>
            <a:endParaRPr lang="es-ES" sz="2200" dirty="0">
              <a:solidFill>
                <a:srgbClr val="002060"/>
              </a:solidFill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6759993" y="3660721"/>
            <a:ext cx="3658626" cy="2719128"/>
          </a:xfrm>
          <a:prstGeom prst="rect">
            <a:avLst/>
          </a:prstGeom>
          <a:noFill/>
          <a:ln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s-ES" sz="2000" b="1" dirty="0" err="1">
                <a:solidFill>
                  <a:srgbClr val="00B050"/>
                </a:solidFill>
              </a:rPr>
              <a:t>Lithium</a:t>
            </a:r>
            <a:r>
              <a:rPr lang="es-ES" sz="2000" b="1" dirty="0">
                <a:solidFill>
                  <a:srgbClr val="00B050"/>
                </a:solidFill>
              </a:rPr>
              <a:t> </a:t>
            </a:r>
            <a:r>
              <a:rPr lang="es-ES" sz="2000" b="1" dirty="0" err="1">
                <a:solidFill>
                  <a:srgbClr val="00B050"/>
                </a:solidFill>
              </a:rPr>
              <a:t>stripping</a:t>
            </a:r>
            <a:r>
              <a:rPr lang="es-ES" sz="2000" b="1" dirty="0">
                <a:solidFill>
                  <a:srgbClr val="00B050"/>
                </a:solidFill>
              </a:rPr>
              <a:t> </a:t>
            </a:r>
            <a:r>
              <a:rPr lang="es-ES" sz="2000" b="1" dirty="0" err="1">
                <a:solidFill>
                  <a:srgbClr val="00B050"/>
                </a:solidFill>
              </a:rPr>
              <a:t>reaction</a:t>
            </a:r>
            <a:r>
              <a:rPr lang="es-ES" sz="2000" dirty="0">
                <a:solidFill>
                  <a:srgbClr val="00B050"/>
                </a:solidFill>
              </a:rPr>
              <a:t>:                  </a:t>
            </a:r>
          </a:p>
          <a:p>
            <a:r>
              <a:rPr lang="es-ES" sz="2000" dirty="0">
                <a:solidFill>
                  <a:srgbClr val="00B050"/>
                </a:solidFill>
              </a:rPr>
              <a:t>            D+</a:t>
            </a:r>
            <a:r>
              <a:rPr lang="es-ES" sz="2000" baseline="30000" dirty="0">
                <a:solidFill>
                  <a:srgbClr val="00B050"/>
                </a:solidFill>
              </a:rPr>
              <a:t>6</a:t>
            </a:r>
            <a:r>
              <a:rPr lang="es-ES" sz="2000" dirty="0">
                <a:solidFill>
                  <a:srgbClr val="00B050"/>
                </a:solidFill>
              </a:rPr>
              <a:t>Li →</a:t>
            </a:r>
            <a:r>
              <a:rPr lang="es-ES" sz="2000" dirty="0" err="1">
                <a:solidFill>
                  <a:srgbClr val="00B050"/>
                </a:solidFill>
              </a:rPr>
              <a:t>Be+n</a:t>
            </a:r>
            <a:endParaRPr lang="es-ES" sz="2000" dirty="0">
              <a:solidFill>
                <a:srgbClr val="00B050"/>
              </a:solidFill>
            </a:endParaRPr>
          </a:p>
          <a:p>
            <a:r>
              <a:rPr lang="es-ES" sz="2000" dirty="0">
                <a:solidFill>
                  <a:srgbClr val="00B050"/>
                </a:solidFill>
              </a:rPr>
              <a:t>            D+</a:t>
            </a:r>
            <a:r>
              <a:rPr lang="es-ES" sz="2000" baseline="30000" dirty="0">
                <a:solidFill>
                  <a:srgbClr val="00B050"/>
                </a:solidFill>
              </a:rPr>
              <a:t>7</a:t>
            </a:r>
            <a:r>
              <a:rPr lang="es-ES" sz="2000" dirty="0">
                <a:solidFill>
                  <a:srgbClr val="00B050"/>
                </a:solidFill>
              </a:rPr>
              <a:t>Li →Be+2n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dirty="0" err="1">
                <a:solidFill>
                  <a:srgbClr val="00B050"/>
                </a:solidFill>
              </a:rPr>
              <a:t>Efficient</a:t>
            </a:r>
            <a:r>
              <a:rPr lang="es-ES" dirty="0">
                <a:solidFill>
                  <a:srgbClr val="00B050"/>
                </a:solidFill>
              </a:rPr>
              <a:t>, 5 MW D </a:t>
            </a:r>
            <a:r>
              <a:rPr lang="es-ES" dirty="0" err="1">
                <a:solidFill>
                  <a:srgbClr val="00B050"/>
                </a:solidFill>
              </a:rPr>
              <a:t>beam</a:t>
            </a:r>
            <a:r>
              <a:rPr lang="es-ES" dirty="0">
                <a:solidFill>
                  <a:srgbClr val="00B050"/>
                </a:solidFill>
              </a:rPr>
              <a:t> </a:t>
            </a:r>
            <a:r>
              <a:rPr lang="es-ES" dirty="0" err="1">
                <a:solidFill>
                  <a:srgbClr val="00B050"/>
                </a:solidFill>
              </a:rPr>
              <a:t>will</a:t>
            </a:r>
            <a:r>
              <a:rPr lang="es-ES" dirty="0">
                <a:solidFill>
                  <a:srgbClr val="00B050"/>
                </a:solidFill>
              </a:rPr>
              <a:t> </a:t>
            </a:r>
            <a:r>
              <a:rPr lang="es-ES" dirty="0" err="1">
                <a:solidFill>
                  <a:srgbClr val="00B050"/>
                </a:solidFill>
              </a:rPr>
              <a:t>generate</a:t>
            </a:r>
            <a:r>
              <a:rPr lang="es-ES" dirty="0">
                <a:solidFill>
                  <a:srgbClr val="00B050"/>
                </a:solidFill>
              </a:rPr>
              <a:t> 10</a:t>
            </a:r>
            <a:r>
              <a:rPr lang="es-ES" baseline="30000" dirty="0">
                <a:solidFill>
                  <a:srgbClr val="00B050"/>
                </a:solidFill>
              </a:rPr>
              <a:t>17</a:t>
            </a:r>
            <a:r>
              <a:rPr lang="es-ES" dirty="0">
                <a:solidFill>
                  <a:srgbClr val="00B050"/>
                </a:solidFill>
              </a:rPr>
              <a:t>n/s flux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dirty="0">
                <a:solidFill>
                  <a:srgbClr val="00B050"/>
                </a:solidFill>
              </a:rPr>
              <a:t>Produces a </a:t>
            </a:r>
            <a:r>
              <a:rPr lang="es-ES" dirty="0" err="1">
                <a:solidFill>
                  <a:srgbClr val="00B050"/>
                </a:solidFill>
              </a:rPr>
              <a:t>narrow</a:t>
            </a:r>
            <a:r>
              <a:rPr lang="es-ES" dirty="0">
                <a:solidFill>
                  <a:srgbClr val="00B050"/>
                </a:solidFill>
              </a:rPr>
              <a:t> </a:t>
            </a:r>
            <a:r>
              <a:rPr lang="es-ES" dirty="0" err="1">
                <a:solidFill>
                  <a:srgbClr val="00B050"/>
                </a:solidFill>
              </a:rPr>
              <a:t>cone</a:t>
            </a:r>
            <a:r>
              <a:rPr lang="es-ES" dirty="0">
                <a:solidFill>
                  <a:srgbClr val="00B050"/>
                </a:solidFill>
              </a:rPr>
              <a:t> of </a:t>
            </a:r>
            <a:r>
              <a:rPr lang="es-ES" dirty="0" err="1">
                <a:solidFill>
                  <a:srgbClr val="00B050"/>
                </a:solidFill>
              </a:rPr>
              <a:t>high</a:t>
            </a:r>
            <a:r>
              <a:rPr lang="es-ES" dirty="0">
                <a:solidFill>
                  <a:srgbClr val="00B050"/>
                </a:solidFill>
              </a:rPr>
              <a:t> </a:t>
            </a:r>
            <a:r>
              <a:rPr lang="es-ES" dirty="0" err="1">
                <a:solidFill>
                  <a:srgbClr val="00B050"/>
                </a:solidFill>
              </a:rPr>
              <a:t>energy</a:t>
            </a:r>
            <a:r>
              <a:rPr lang="es-ES" dirty="0">
                <a:solidFill>
                  <a:srgbClr val="00B050"/>
                </a:solidFill>
              </a:rPr>
              <a:t> </a:t>
            </a:r>
            <a:r>
              <a:rPr lang="es-ES" dirty="0" err="1">
                <a:solidFill>
                  <a:srgbClr val="00B050"/>
                </a:solidFill>
              </a:rPr>
              <a:t>neutrons</a:t>
            </a:r>
            <a:endParaRPr lang="es-ES" dirty="0">
              <a:solidFill>
                <a:srgbClr val="00B05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dirty="0">
                <a:solidFill>
                  <a:srgbClr val="00B050"/>
                </a:solidFill>
              </a:rPr>
              <a:t>n-</a:t>
            </a:r>
            <a:r>
              <a:rPr lang="es-ES" dirty="0" err="1">
                <a:solidFill>
                  <a:srgbClr val="00B050"/>
                </a:solidFill>
              </a:rPr>
              <a:t>spectrum</a:t>
            </a:r>
            <a:r>
              <a:rPr lang="es-ES" dirty="0">
                <a:solidFill>
                  <a:srgbClr val="00B050"/>
                </a:solidFill>
              </a:rPr>
              <a:t> can be </a:t>
            </a:r>
            <a:r>
              <a:rPr lang="es-ES" dirty="0" err="1">
                <a:solidFill>
                  <a:srgbClr val="00B050"/>
                </a:solidFill>
              </a:rPr>
              <a:t>tailored</a:t>
            </a:r>
            <a:r>
              <a:rPr lang="es-ES" dirty="0">
                <a:solidFill>
                  <a:srgbClr val="00B050"/>
                </a:solidFill>
              </a:rPr>
              <a:t> to </a:t>
            </a:r>
            <a:r>
              <a:rPr lang="es-ES" dirty="0" err="1">
                <a:solidFill>
                  <a:srgbClr val="00B050"/>
                </a:solidFill>
              </a:rPr>
              <a:t>the</a:t>
            </a:r>
            <a:r>
              <a:rPr lang="es-ES" dirty="0">
                <a:solidFill>
                  <a:srgbClr val="00B050"/>
                </a:solidFill>
              </a:rPr>
              <a:t> </a:t>
            </a:r>
            <a:r>
              <a:rPr lang="es-ES" dirty="0" err="1">
                <a:solidFill>
                  <a:srgbClr val="00B050"/>
                </a:solidFill>
              </a:rPr>
              <a:t>needs</a:t>
            </a:r>
            <a:endParaRPr lang="es-ES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0075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1264596" y="4411447"/>
            <a:ext cx="9720904" cy="1754326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è"/>
            </a:pPr>
            <a:r>
              <a:rPr lang="es-ES" sz="2400" dirty="0">
                <a:sym typeface="Wingdings" panose="05000000000000000000" pitchFamily="2" charset="2"/>
              </a:rPr>
              <a:t> Real </a:t>
            </a:r>
            <a:r>
              <a:rPr lang="es-ES" sz="2400" dirty="0" err="1">
                <a:sym typeface="Wingdings" panose="05000000000000000000" pitchFamily="2" charset="2"/>
              </a:rPr>
              <a:t>neutron</a:t>
            </a:r>
            <a:r>
              <a:rPr lang="es-ES" sz="2400" dirty="0">
                <a:sym typeface="Wingdings" panose="05000000000000000000" pitchFamily="2" charset="2"/>
              </a:rPr>
              <a:t> </a:t>
            </a:r>
            <a:r>
              <a:rPr lang="es-ES" sz="2400" dirty="0" err="1">
                <a:sym typeface="Wingdings" panose="05000000000000000000" pitchFamily="2" charset="2"/>
              </a:rPr>
              <a:t>spectrum</a:t>
            </a:r>
            <a:r>
              <a:rPr lang="es-ES" sz="2400" dirty="0">
                <a:sym typeface="Wingdings" panose="05000000000000000000" pitchFamily="2" charset="2"/>
              </a:rPr>
              <a:t>  </a:t>
            </a:r>
            <a:r>
              <a:rPr lang="es-ES" sz="2400" dirty="0" err="1">
                <a:sym typeface="Wingdings" panose="05000000000000000000" pitchFamily="2" charset="2"/>
              </a:rPr>
              <a:t>correct</a:t>
            </a:r>
            <a:r>
              <a:rPr lang="es-ES" sz="2400" dirty="0">
                <a:sym typeface="Wingdings" panose="05000000000000000000" pitchFamily="2" charset="2"/>
              </a:rPr>
              <a:t>  He/</a:t>
            </a:r>
            <a:r>
              <a:rPr lang="es-ES" sz="2400" dirty="0" err="1">
                <a:sym typeface="Wingdings" panose="05000000000000000000" pitchFamily="2" charset="2"/>
              </a:rPr>
              <a:t>dpa</a:t>
            </a:r>
            <a:r>
              <a:rPr lang="es-ES" sz="2400" dirty="0">
                <a:sym typeface="Wingdings" panose="05000000000000000000" pitchFamily="2" charset="2"/>
              </a:rPr>
              <a:t> + </a:t>
            </a:r>
            <a:r>
              <a:rPr lang="es-ES" sz="2400" dirty="0" err="1">
                <a:sym typeface="Wingdings" panose="05000000000000000000" pitchFamily="2" charset="2"/>
              </a:rPr>
              <a:t>Damage</a:t>
            </a:r>
            <a:r>
              <a:rPr lang="es-ES" sz="2400" dirty="0">
                <a:sym typeface="Wingdings" panose="05000000000000000000" pitchFamily="2" charset="2"/>
              </a:rPr>
              <a:t> + </a:t>
            </a:r>
            <a:r>
              <a:rPr lang="es-ES" sz="2400" dirty="0" err="1">
                <a:sym typeface="Wingdings" panose="05000000000000000000" pitchFamily="2" charset="2"/>
              </a:rPr>
              <a:t>Transmutation</a:t>
            </a:r>
            <a:endParaRPr lang="es-ES" sz="2400" dirty="0">
              <a:sym typeface="Wingdings" panose="05000000000000000000" pitchFamily="2" charset="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è"/>
            </a:pPr>
            <a:r>
              <a:rPr lang="es-ES" sz="2400" dirty="0">
                <a:sym typeface="Wingdings" panose="05000000000000000000" pitchFamily="2" charset="2"/>
              </a:rPr>
              <a:t> High </a:t>
            </a:r>
            <a:r>
              <a:rPr lang="es-ES" sz="2400" dirty="0" err="1">
                <a:sym typeface="Wingdings" panose="05000000000000000000" pitchFamily="2" charset="2"/>
              </a:rPr>
              <a:t>dose</a:t>
            </a:r>
            <a:endParaRPr lang="es-ES" sz="2400" dirty="0">
              <a:sym typeface="Wingdings" panose="05000000000000000000" pitchFamily="2" charset="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è"/>
            </a:pPr>
            <a:r>
              <a:rPr lang="es-ES" sz="2400" dirty="0">
                <a:sym typeface="Wingdings" panose="05000000000000000000" pitchFamily="2" charset="2"/>
              </a:rPr>
              <a:t> </a:t>
            </a:r>
            <a:r>
              <a:rPr lang="es-ES" sz="2400" dirty="0" err="1">
                <a:sym typeface="Wingdings" panose="05000000000000000000" pitchFamily="2" charset="2"/>
              </a:rPr>
              <a:t>Some</a:t>
            </a:r>
            <a:r>
              <a:rPr lang="es-ES" sz="2400" dirty="0">
                <a:sym typeface="Wingdings" panose="05000000000000000000" pitchFamily="2" charset="2"/>
              </a:rPr>
              <a:t> </a:t>
            </a:r>
            <a:r>
              <a:rPr lang="es-ES" sz="2400" i="1" dirty="0">
                <a:sym typeface="Wingdings" panose="05000000000000000000" pitchFamily="2" charset="2"/>
              </a:rPr>
              <a:t>in-situ</a:t>
            </a:r>
            <a:r>
              <a:rPr lang="es-ES" sz="2400" dirty="0">
                <a:sym typeface="Wingdings" panose="05000000000000000000" pitchFamily="2" charset="2"/>
              </a:rPr>
              <a:t> </a:t>
            </a:r>
            <a:r>
              <a:rPr lang="es-ES" sz="2400" dirty="0" err="1">
                <a:sym typeface="Wingdings" panose="05000000000000000000" pitchFamily="2" charset="2"/>
              </a:rPr>
              <a:t>testing</a:t>
            </a:r>
            <a:r>
              <a:rPr lang="es-ES" sz="2400" dirty="0">
                <a:sym typeface="Wingdings" panose="05000000000000000000" pitchFamily="2" charset="2"/>
              </a:rPr>
              <a:t> (</a:t>
            </a:r>
            <a:r>
              <a:rPr lang="es-ES" sz="2400" dirty="0" err="1">
                <a:sym typeface="Wingdings" panose="05000000000000000000" pitchFamily="2" charset="2"/>
              </a:rPr>
              <a:t>limited</a:t>
            </a:r>
            <a:r>
              <a:rPr lang="es-ES" sz="2400" dirty="0">
                <a:sym typeface="Wingdings" panose="05000000000000000000" pitchFamily="2" charset="2"/>
              </a:rPr>
              <a:t>)</a:t>
            </a:r>
            <a:endParaRPr lang="es-ES" sz="2400" dirty="0"/>
          </a:p>
        </p:txBody>
      </p:sp>
      <p:sp>
        <p:nvSpPr>
          <p:cNvPr id="3" name="CuadroTexto 2"/>
          <p:cNvSpPr txBox="1"/>
          <p:nvPr/>
        </p:nvSpPr>
        <p:spPr>
          <a:xfrm>
            <a:off x="3851988" y="123246"/>
            <a:ext cx="4488024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52400" algn="ctr">
              <a:lnSpc>
                <a:spcPct val="90000"/>
              </a:lnSpc>
            </a:pPr>
            <a:r>
              <a:rPr lang="es-ES" sz="2800" b="1" dirty="0" err="1">
                <a:solidFill>
                  <a:srgbClr val="0000FF"/>
                </a:solidFill>
              </a:rPr>
              <a:t>First</a:t>
            </a:r>
            <a:r>
              <a:rPr lang="es-ES" sz="2800" b="1" dirty="0">
                <a:solidFill>
                  <a:srgbClr val="0000FF"/>
                </a:solidFill>
              </a:rPr>
              <a:t> </a:t>
            </a:r>
            <a:r>
              <a:rPr lang="es-ES" sz="2800" b="1" dirty="0" err="1">
                <a:solidFill>
                  <a:srgbClr val="0000FF"/>
                </a:solidFill>
              </a:rPr>
              <a:t>conclusion</a:t>
            </a:r>
            <a:endParaRPr lang="es-ES" sz="2800" b="1" dirty="0">
              <a:solidFill>
                <a:srgbClr val="0000FF"/>
              </a:solidFill>
            </a:endParaRPr>
          </a:p>
        </p:txBody>
      </p:sp>
      <p:grpSp>
        <p:nvGrpSpPr>
          <p:cNvPr id="15" name="Group 4"/>
          <p:cNvGrpSpPr>
            <a:grpSpLocks/>
          </p:cNvGrpSpPr>
          <p:nvPr/>
        </p:nvGrpSpPr>
        <p:grpSpPr bwMode="auto">
          <a:xfrm>
            <a:off x="6907763" y="1180307"/>
            <a:ext cx="4870580" cy="3290747"/>
            <a:chOff x="1927" y="2157"/>
            <a:chExt cx="3085" cy="2116"/>
          </a:xfrm>
        </p:grpSpPr>
        <p:pic>
          <p:nvPicPr>
            <p:cNvPr id="16" name="Picture 5" descr="DPA1"/>
            <p:cNvPicPr>
              <a:picLocks noChangeAspect="1" noChangeArrowheads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25632"/>
            <a:stretch/>
          </p:blipFill>
          <p:spPr bwMode="auto">
            <a:xfrm>
              <a:off x="1927" y="2157"/>
              <a:ext cx="2328" cy="2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Rectangle 6"/>
            <p:cNvSpPr>
              <a:spLocks noChangeArrowheads="1"/>
            </p:cNvSpPr>
            <p:nvPr/>
          </p:nvSpPr>
          <p:spPr bwMode="auto">
            <a:xfrm>
              <a:off x="4178" y="2201"/>
              <a:ext cx="726" cy="31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s-ES" altLang="es-ES" sz="1600"/>
            </a:p>
          </p:txBody>
        </p:sp>
        <p:sp>
          <p:nvSpPr>
            <p:cNvPr id="18" name="Rectangle 7"/>
            <p:cNvSpPr>
              <a:spLocks noChangeArrowheads="1"/>
            </p:cNvSpPr>
            <p:nvPr/>
          </p:nvSpPr>
          <p:spPr bwMode="auto">
            <a:xfrm>
              <a:off x="4184" y="2341"/>
              <a:ext cx="783" cy="31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s-ES" altLang="es-ES" sz="1600"/>
            </a:p>
          </p:txBody>
        </p:sp>
        <p:sp>
          <p:nvSpPr>
            <p:cNvPr id="19" name="Rectangle 8"/>
            <p:cNvSpPr>
              <a:spLocks noChangeArrowheads="1"/>
            </p:cNvSpPr>
            <p:nvPr/>
          </p:nvSpPr>
          <p:spPr bwMode="auto">
            <a:xfrm>
              <a:off x="4182" y="2721"/>
              <a:ext cx="830" cy="31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s-ES" altLang="es-ES" sz="1600"/>
            </a:p>
          </p:txBody>
        </p:sp>
        <p:sp>
          <p:nvSpPr>
            <p:cNvPr id="20" name="Rectangle 9"/>
            <p:cNvSpPr>
              <a:spLocks noChangeArrowheads="1"/>
            </p:cNvSpPr>
            <p:nvPr/>
          </p:nvSpPr>
          <p:spPr bwMode="auto">
            <a:xfrm>
              <a:off x="3356" y="2341"/>
              <a:ext cx="778" cy="55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rgbClr val="FFFF99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s-ES" altLang="es-ES" sz="1600"/>
            </a:p>
          </p:txBody>
        </p:sp>
        <p:sp>
          <p:nvSpPr>
            <p:cNvPr id="21" name="Rectangle 10"/>
            <p:cNvSpPr>
              <a:spLocks noChangeArrowheads="1"/>
            </p:cNvSpPr>
            <p:nvPr/>
          </p:nvSpPr>
          <p:spPr bwMode="auto">
            <a:xfrm>
              <a:off x="3382" y="2329"/>
              <a:ext cx="778" cy="122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rgbClr val="FFFF99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s-ES" altLang="es-ES" sz="1600"/>
            </a:p>
          </p:txBody>
        </p:sp>
      </p:grpSp>
      <p:sp>
        <p:nvSpPr>
          <p:cNvPr id="22" name="Rectangle 8"/>
          <p:cNvSpPr>
            <a:spLocks noChangeArrowheads="1"/>
          </p:cNvSpPr>
          <p:nvPr/>
        </p:nvSpPr>
        <p:spPr bwMode="auto">
          <a:xfrm>
            <a:off x="10469705" y="2613169"/>
            <a:ext cx="1051228" cy="394576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ES" altLang="es-ES" sz="1600"/>
          </a:p>
        </p:txBody>
      </p:sp>
      <p:sp>
        <p:nvSpPr>
          <p:cNvPr id="23" name="Rectangle 10"/>
          <p:cNvSpPr>
            <a:spLocks noChangeArrowheads="1"/>
          </p:cNvSpPr>
          <p:nvPr/>
        </p:nvSpPr>
        <p:spPr bwMode="auto">
          <a:xfrm>
            <a:off x="9336175" y="2220264"/>
            <a:ext cx="1055987" cy="174663"/>
          </a:xfrm>
          <a:prstGeom prst="rect">
            <a:avLst/>
          </a:prstGeom>
          <a:solidFill>
            <a:srgbClr val="FFFF99"/>
          </a:soli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ES" altLang="es-ES" sz="1600"/>
          </a:p>
        </p:txBody>
      </p:sp>
      <p:sp>
        <p:nvSpPr>
          <p:cNvPr id="24" name="Rectángulo 23"/>
          <p:cNvSpPr/>
          <p:nvPr/>
        </p:nvSpPr>
        <p:spPr>
          <a:xfrm>
            <a:off x="990686" y="1333098"/>
            <a:ext cx="5473613" cy="24560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400" dirty="0" err="1"/>
              <a:t>From</a:t>
            </a:r>
            <a:r>
              <a:rPr lang="es-ES" sz="2400" dirty="0"/>
              <a:t> a </a:t>
            </a:r>
            <a:r>
              <a:rPr lang="es-ES" sz="2400" dirty="0" err="1"/>
              <a:t>materials</a:t>
            </a:r>
            <a:r>
              <a:rPr lang="es-ES" sz="2400" dirty="0"/>
              <a:t> </a:t>
            </a:r>
            <a:r>
              <a:rPr lang="es-ES" sz="2400" dirty="0" err="1"/>
              <a:t>point</a:t>
            </a:r>
            <a:r>
              <a:rPr lang="es-ES" sz="2400" dirty="0"/>
              <a:t> of </a:t>
            </a:r>
            <a:r>
              <a:rPr lang="es-ES" sz="2400" dirty="0" err="1"/>
              <a:t>view</a:t>
            </a:r>
            <a:endParaRPr lang="es-ES" sz="2400" dirty="0"/>
          </a:p>
          <a:p>
            <a:endParaRPr lang="es-ES" sz="2400" dirty="0"/>
          </a:p>
          <a:p>
            <a:pPr>
              <a:lnSpc>
                <a:spcPct val="110000"/>
              </a:lnSpc>
            </a:pPr>
            <a:r>
              <a:rPr lang="es-ES" sz="2400" dirty="0"/>
              <a:t>IFMIF-DONES </a:t>
            </a:r>
            <a:r>
              <a:rPr lang="es-ES" sz="2400" dirty="0" err="1"/>
              <a:t>is</a:t>
            </a:r>
            <a:r>
              <a:rPr lang="es-ES" sz="2400" dirty="0"/>
              <a:t> </a:t>
            </a:r>
            <a:r>
              <a:rPr lang="es-ES" sz="2400" dirty="0" err="1"/>
              <a:t>the</a:t>
            </a:r>
            <a:r>
              <a:rPr lang="es-ES" sz="2400" dirty="0"/>
              <a:t> </a:t>
            </a:r>
            <a:r>
              <a:rPr lang="es-ES" sz="2400" dirty="0" err="1"/>
              <a:t>only</a:t>
            </a:r>
            <a:r>
              <a:rPr lang="es-ES" sz="2400" dirty="0"/>
              <a:t> </a:t>
            </a:r>
            <a:r>
              <a:rPr lang="es-ES" sz="2400" dirty="0" err="1"/>
              <a:t>solution</a:t>
            </a:r>
            <a:r>
              <a:rPr lang="es-ES" sz="2400" dirty="0"/>
              <a:t> to </a:t>
            </a:r>
            <a:r>
              <a:rPr lang="es-ES" sz="2400" dirty="0" err="1"/>
              <a:t>really</a:t>
            </a:r>
            <a:r>
              <a:rPr lang="es-ES" sz="2400" dirty="0"/>
              <a:t> </a:t>
            </a:r>
            <a:r>
              <a:rPr lang="es-ES" sz="2400" u="sng" dirty="0" err="1"/>
              <a:t>validate</a:t>
            </a:r>
            <a:r>
              <a:rPr lang="es-ES" sz="2400" u="sng" dirty="0"/>
              <a:t>/</a:t>
            </a:r>
            <a:r>
              <a:rPr lang="es-ES" sz="2400" u="sng" dirty="0" err="1"/>
              <a:t>qualify</a:t>
            </a:r>
            <a:r>
              <a:rPr lang="es-ES" sz="2400" u="sng" dirty="0"/>
              <a:t> </a:t>
            </a:r>
            <a:r>
              <a:rPr lang="es-ES" sz="2400" dirty="0"/>
              <a:t> </a:t>
            </a:r>
            <a:r>
              <a:rPr lang="es-ES" sz="2400" dirty="0" err="1"/>
              <a:t>materials</a:t>
            </a:r>
            <a:r>
              <a:rPr lang="es-ES" sz="2400" dirty="0"/>
              <a:t> /</a:t>
            </a:r>
            <a:r>
              <a:rPr lang="es-ES" sz="2400" dirty="0" err="1"/>
              <a:t>components</a:t>
            </a:r>
            <a:r>
              <a:rPr lang="es-ES" sz="2400" dirty="0"/>
              <a:t> </a:t>
            </a:r>
            <a:r>
              <a:rPr lang="es-ES" sz="2400" dirty="0" err="1"/>
              <a:t>for</a:t>
            </a:r>
            <a:r>
              <a:rPr lang="es-ES" sz="2400" dirty="0"/>
              <a:t> </a:t>
            </a:r>
            <a:r>
              <a:rPr lang="es-ES" sz="2400" dirty="0" err="1"/>
              <a:t>operation</a:t>
            </a:r>
            <a:r>
              <a:rPr lang="es-ES" sz="2400" dirty="0"/>
              <a:t> in a </a:t>
            </a:r>
            <a:r>
              <a:rPr lang="es-ES" sz="2400" dirty="0" err="1"/>
              <a:t>fusion</a:t>
            </a:r>
            <a:r>
              <a:rPr lang="es-ES" sz="2400" dirty="0"/>
              <a:t> reactor   </a:t>
            </a:r>
          </a:p>
          <a:p>
            <a:pPr>
              <a:lnSpc>
                <a:spcPct val="110000"/>
              </a:lnSpc>
            </a:pPr>
            <a:r>
              <a:rPr lang="es-ES" sz="2400" dirty="0"/>
              <a:t>(</a:t>
            </a:r>
            <a:r>
              <a:rPr lang="es-ES" sz="2400" dirty="0" err="1"/>
              <a:t>or</a:t>
            </a:r>
            <a:r>
              <a:rPr lang="es-ES" sz="2400" dirty="0"/>
              <a:t> a </a:t>
            </a:r>
            <a:r>
              <a:rPr lang="es-ES" sz="2400" dirty="0" err="1"/>
              <a:t>very</a:t>
            </a:r>
            <a:r>
              <a:rPr lang="es-ES" sz="2400" dirty="0"/>
              <a:t> similar </a:t>
            </a:r>
            <a:r>
              <a:rPr lang="es-ES" sz="2400" dirty="0" err="1"/>
              <a:t>facility</a:t>
            </a:r>
            <a:r>
              <a:rPr lang="es-ES" sz="2400" dirty="0"/>
              <a:t>.)</a:t>
            </a:r>
          </a:p>
        </p:txBody>
      </p:sp>
      <p:sp>
        <p:nvSpPr>
          <p:cNvPr id="4" name="Flecha derecha 3"/>
          <p:cNvSpPr/>
          <p:nvPr/>
        </p:nvSpPr>
        <p:spPr>
          <a:xfrm rot="5400000">
            <a:off x="3516086" y="1800051"/>
            <a:ext cx="349898" cy="321906"/>
          </a:xfrm>
          <a:prstGeom prst="rightArrow">
            <a:avLst/>
          </a:prstGeom>
          <a:solidFill>
            <a:srgbClr val="FFFFFF">
              <a:alpha val="50196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50396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 txBox="1">
            <a:spLocks noChangeArrowheads="1"/>
          </p:cNvSpPr>
          <p:nvPr/>
        </p:nvSpPr>
        <p:spPr>
          <a:xfrm>
            <a:off x="3863976" y="1382713"/>
            <a:ext cx="3311525" cy="4926012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8300" indent="-368300" defTabSz="1214438"/>
            <a:r>
              <a:rPr lang="en-US" altLang="es-ES" sz="1600" dirty="0">
                <a:sym typeface="CommonBullets" pitchFamily="34" charset="2"/>
              </a:rPr>
              <a:t>Radiation resistance</a:t>
            </a:r>
          </a:p>
          <a:p>
            <a:pPr marL="796925" lvl="1" indent="-306388" defTabSz="1214438"/>
            <a:r>
              <a:rPr lang="en-US" altLang="es-ES" sz="1400" dirty="0">
                <a:sym typeface="CommonBullets" pitchFamily="34" charset="2"/>
              </a:rPr>
              <a:t>   DEMO: ~30 </a:t>
            </a:r>
            <a:r>
              <a:rPr lang="en-US" altLang="es-ES" sz="1400" dirty="0" err="1">
                <a:sym typeface="CommonBullets" pitchFamily="34" charset="2"/>
              </a:rPr>
              <a:t>dpa</a:t>
            </a:r>
            <a:endParaRPr lang="en-US" altLang="es-ES" sz="1400" dirty="0">
              <a:sym typeface="CommonBullets" pitchFamily="34" charset="2"/>
            </a:endParaRPr>
          </a:p>
          <a:p>
            <a:pPr marL="796925" lvl="1" indent="-306388" defTabSz="1214438"/>
            <a:r>
              <a:rPr lang="en-US" altLang="es-ES" sz="1400" dirty="0">
                <a:sym typeface="CommonBullets" pitchFamily="34" charset="2"/>
              </a:rPr>
              <a:t>   FP: 150 </a:t>
            </a:r>
            <a:r>
              <a:rPr lang="en-US" altLang="es-ES" sz="1400" dirty="0" err="1">
                <a:sym typeface="CommonBullets" pitchFamily="34" charset="2"/>
              </a:rPr>
              <a:t>dpa</a:t>
            </a:r>
            <a:endParaRPr lang="en-US" altLang="es-ES" sz="1400" dirty="0">
              <a:sym typeface="CommonBullets" pitchFamily="34" charset="2"/>
            </a:endParaRPr>
          </a:p>
          <a:p>
            <a:pPr marL="368300" indent="-368300" defTabSz="1214438"/>
            <a:r>
              <a:rPr lang="en-US" altLang="es-ES" sz="1600" dirty="0">
                <a:sym typeface="CommonBullets" pitchFamily="34" charset="2"/>
              </a:rPr>
              <a:t>Corrosion resistance &amp;</a:t>
            </a:r>
          </a:p>
          <a:p>
            <a:pPr marL="0" indent="0" defTabSz="1214438">
              <a:buNone/>
            </a:pPr>
            <a:r>
              <a:rPr lang="en-US" altLang="es-ES" sz="1600" dirty="0">
                <a:sym typeface="CommonBullets" pitchFamily="34" charset="2"/>
              </a:rPr>
              <a:t>          compatibility with coolants</a:t>
            </a:r>
          </a:p>
          <a:p>
            <a:pPr marL="368300" indent="-368300" defTabSz="1214438"/>
            <a:r>
              <a:rPr lang="en-US" altLang="es-ES" sz="1600" dirty="0">
                <a:sym typeface="CommonBullets" pitchFamily="34" charset="2"/>
              </a:rPr>
              <a:t>Attractive physical properties (optical, electrical, </a:t>
            </a:r>
            <a:r>
              <a:rPr lang="en-US" altLang="es-ES" sz="1600" dirty="0" err="1">
                <a:sym typeface="CommonBullets" pitchFamily="34" charset="2"/>
              </a:rPr>
              <a:t>dielectrical</a:t>
            </a:r>
            <a:r>
              <a:rPr lang="en-US" altLang="es-ES" sz="1600" dirty="0">
                <a:sym typeface="CommonBullets" pitchFamily="34" charset="2"/>
              </a:rPr>
              <a:t>, thermal)</a:t>
            </a:r>
          </a:p>
          <a:p>
            <a:pPr marL="368300" indent="-368300" defTabSz="1214438"/>
            <a:r>
              <a:rPr lang="en-US" altLang="es-ES" sz="1600" dirty="0">
                <a:sym typeface="CommonBullets" pitchFamily="34" charset="2"/>
              </a:rPr>
              <a:t>Predictable </a:t>
            </a:r>
            <a:r>
              <a:rPr lang="en-US" altLang="es-ES" sz="1600" dirty="0" err="1">
                <a:sym typeface="CommonBullets" pitchFamily="34" charset="2"/>
              </a:rPr>
              <a:t>constit</a:t>
            </a:r>
            <a:r>
              <a:rPr lang="en-US" altLang="es-ES" sz="1600" dirty="0">
                <a:sym typeface="CommonBullets" pitchFamily="34" charset="2"/>
              </a:rPr>
              <a:t>. laws </a:t>
            </a:r>
          </a:p>
          <a:p>
            <a:pPr marL="368300" indent="-368300" defTabSz="1214438"/>
            <a:r>
              <a:rPr lang="en-US" altLang="es-ES" sz="1600" dirty="0">
                <a:sym typeface="CommonBullets" pitchFamily="34" charset="2"/>
              </a:rPr>
              <a:t>Industrial manufacturing &amp;</a:t>
            </a:r>
          </a:p>
          <a:p>
            <a:pPr marL="0" indent="0" defTabSz="1214438">
              <a:buNone/>
            </a:pPr>
            <a:r>
              <a:rPr lang="en-US" altLang="es-ES" sz="1600" dirty="0">
                <a:sym typeface="CommonBullets" pitchFamily="34" charset="2"/>
              </a:rPr>
              <a:t>	  joining</a:t>
            </a:r>
          </a:p>
          <a:p>
            <a:pPr marL="368300" indent="-368300" defTabSz="1214438"/>
            <a:r>
              <a:rPr lang="en-US" altLang="es-ES" sz="1600" dirty="0">
                <a:sym typeface="CommonBullets" pitchFamily="34" charset="2"/>
              </a:rPr>
              <a:t>Fast decay of radioactive inventory</a:t>
            </a:r>
          </a:p>
          <a:p>
            <a:pPr marL="368300" indent="-368300" defTabSz="1214438"/>
            <a:r>
              <a:rPr lang="en-US" altLang="es-ES" sz="1600" dirty="0">
                <a:sym typeface="CommonBullets" pitchFamily="34" charset="2"/>
              </a:rPr>
              <a:t>Wide Temperature window</a:t>
            </a:r>
          </a:p>
          <a:p>
            <a:pPr marL="796925" lvl="1" indent="-306388" defTabSz="1214438"/>
            <a:r>
              <a:rPr lang="en-US" altLang="es-ES" sz="1400" dirty="0">
                <a:sym typeface="CommonBullets" pitchFamily="34" charset="2"/>
              </a:rPr>
              <a:t>   Blanket:  ~250 - 650 °C</a:t>
            </a:r>
          </a:p>
          <a:p>
            <a:pPr marL="796925" lvl="1" indent="-306388" defTabSz="1214438"/>
            <a:r>
              <a:rPr lang="en-US" altLang="es-ES" sz="1400" dirty="0">
                <a:sym typeface="CommonBullets" pitchFamily="34" charset="2"/>
              </a:rPr>
              <a:t>   </a:t>
            </a:r>
            <a:r>
              <a:rPr lang="en-US" altLang="es-ES" sz="1400" dirty="0" err="1">
                <a:sym typeface="CommonBullets" pitchFamily="34" charset="2"/>
              </a:rPr>
              <a:t>Divertor</a:t>
            </a:r>
            <a:r>
              <a:rPr lang="en-US" altLang="es-ES" sz="1400" dirty="0">
                <a:sym typeface="CommonBullets" pitchFamily="34" charset="2"/>
              </a:rPr>
              <a:t>: ~600 - 1200 °C</a:t>
            </a: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2063751" y="877888"/>
            <a:ext cx="1266825" cy="380522"/>
          </a:xfrm>
          <a:prstGeom prst="rect">
            <a:avLst/>
          </a:prstGeom>
          <a:solidFill>
            <a:srgbClr val="99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7282" tIns="43641" rIns="87282" bIns="43641">
            <a:spAutoFit/>
          </a:bodyPr>
          <a:lstStyle>
            <a:lvl1pPr defTabSz="871538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871538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871538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871538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871538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87153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87153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87153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87153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en-US" altLang="es-ES" sz="1900" b="1">
                <a:solidFill>
                  <a:schemeClr val="accent2"/>
                </a:solidFill>
              </a:rPr>
              <a:t>Devices</a:t>
            </a:r>
            <a:endParaRPr lang="en-US" altLang="es-ES" sz="2300"/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3898900" y="841375"/>
            <a:ext cx="3111500" cy="380522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7282" tIns="43641" rIns="87282" bIns="43641">
            <a:spAutoFit/>
          </a:bodyPr>
          <a:lstStyle>
            <a:lvl1pPr defTabSz="871538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871538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871538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871538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871538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87153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87153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87153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87153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en-US" altLang="es-ES" sz="1900" b="1" dirty="0"/>
              <a:t>Requirements</a:t>
            </a:r>
            <a:endParaRPr lang="en-US" altLang="es-ES" sz="2300" dirty="0"/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7573963" y="692696"/>
            <a:ext cx="2882900" cy="672910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7282" tIns="43641" rIns="87282" bIns="43641">
            <a:spAutoFit/>
          </a:bodyPr>
          <a:lstStyle>
            <a:lvl1pPr defTabSz="871538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871538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871538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871538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871538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87153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87153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87153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87153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en-US" altLang="es-ES" sz="1900" b="1" dirty="0">
                <a:solidFill>
                  <a:schemeClr val="accent2"/>
                </a:solidFill>
              </a:rPr>
              <a:t>Materials selection</a:t>
            </a:r>
            <a:br>
              <a:rPr lang="en-US" altLang="es-ES" sz="1900" b="1" dirty="0">
                <a:solidFill>
                  <a:schemeClr val="accent2"/>
                </a:solidFill>
              </a:rPr>
            </a:br>
            <a:r>
              <a:rPr lang="en-US" altLang="es-ES" sz="1900" b="1" dirty="0">
                <a:solidFill>
                  <a:schemeClr val="accent2"/>
                </a:solidFill>
              </a:rPr>
              <a:t>and development</a:t>
            </a:r>
            <a:endParaRPr lang="en-US" altLang="es-ES" sz="2300" dirty="0"/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1774825" y="1365250"/>
            <a:ext cx="1576388" cy="1443038"/>
          </a:xfrm>
          <a:prstGeom prst="rect">
            <a:avLst/>
          </a:prstGeom>
          <a:solidFill>
            <a:schemeClr val="bg1"/>
          </a:solidFill>
          <a:ln w="28575">
            <a:solidFill>
              <a:srgbClr val="00CC99"/>
            </a:solidFill>
            <a:miter lim="800000"/>
            <a:headEnd type="none" w="sm" len="sm"/>
            <a:tailEnd type="none" w="sm" len="sm"/>
          </a:ln>
        </p:spPr>
        <p:txBody>
          <a:bodyPr lIns="87282" tIns="43641" rIns="87282" bIns="43641">
            <a:spAutoFit/>
          </a:bodyPr>
          <a:lstStyle>
            <a:lvl1pPr defTabSz="871538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871538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871538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871538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871538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87153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87153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87153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87153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en-US" altLang="es-ES"/>
              <a:t>DEMO Blanket</a:t>
            </a:r>
          </a:p>
          <a:p>
            <a:endParaRPr lang="en-US" altLang="es-ES"/>
          </a:p>
          <a:p>
            <a:endParaRPr lang="en-US" altLang="es-ES"/>
          </a:p>
          <a:p>
            <a:endParaRPr lang="en-US" altLang="es-ES"/>
          </a:p>
          <a:p>
            <a:endParaRPr lang="en-US" altLang="es-ES" sz="2300"/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1774826" y="2924175"/>
            <a:ext cx="1584325" cy="1625600"/>
          </a:xfrm>
          <a:prstGeom prst="rect">
            <a:avLst/>
          </a:prstGeom>
          <a:solidFill>
            <a:schemeClr val="bg1"/>
          </a:solidFill>
          <a:ln w="28575">
            <a:solidFill>
              <a:srgbClr val="00CC99"/>
            </a:solidFill>
            <a:miter lim="800000"/>
            <a:headEnd type="none" w="sm" len="sm"/>
            <a:tailEnd type="none" w="sm" len="sm"/>
          </a:ln>
        </p:spPr>
        <p:txBody>
          <a:bodyPr lIns="87282" tIns="43641" rIns="87282" bIns="43641">
            <a:spAutoFit/>
          </a:bodyPr>
          <a:lstStyle>
            <a:lvl1pPr defTabSz="871538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871538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871538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871538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871538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87153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87153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87153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87153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en-US" altLang="es-ES"/>
              <a:t>DEMO Divertor</a:t>
            </a:r>
          </a:p>
          <a:p>
            <a:pPr algn="ctr"/>
            <a:endParaRPr lang="en-US" altLang="es-ES" sz="1200"/>
          </a:p>
          <a:p>
            <a:endParaRPr lang="en-US" altLang="es-ES"/>
          </a:p>
          <a:p>
            <a:endParaRPr lang="en-US" altLang="es-ES"/>
          </a:p>
          <a:p>
            <a:endParaRPr lang="en-US" altLang="es-ES"/>
          </a:p>
          <a:p>
            <a:endParaRPr lang="en-US" altLang="es-ES" sz="2300"/>
          </a:p>
        </p:txBody>
      </p:sp>
      <p:graphicFrame>
        <p:nvGraphicFramePr>
          <p:cNvPr id="9" name="Object 44"/>
          <p:cNvGraphicFramePr>
            <a:graphicFrameLocks noChangeAspect="1"/>
          </p:cNvGraphicFramePr>
          <p:nvPr/>
        </p:nvGraphicFramePr>
        <p:xfrm>
          <a:off x="2063751" y="3213100"/>
          <a:ext cx="1077913" cy="1206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0" name="Dokument" r:id="rId4" imgW="4544568" imgH="4700016" progId="Word.Document.8">
                  <p:embed/>
                </p:oleObj>
              </mc:Choice>
              <mc:Fallback>
                <p:oleObj name="Dokument" r:id="rId4" imgW="4544568" imgH="4700016" progId="Word.Document.8">
                  <p:embed/>
                  <p:pic>
                    <p:nvPicPr>
                      <p:cNvPr id="11" name="Object 4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63751" y="3213100"/>
                        <a:ext cx="1077913" cy="1206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AutoShape 11"/>
          <p:cNvSpPr>
            <a:spLocks noChangeArrowheads="1"/>
          </p:cNvSpPr>
          <p:nvPr/>
        </p:nvSpPr>
        <p:spPr bwMode="auto">
          <a:xfrm>
            <a:off x="3492501" y="2049464"/>
            <a:ext cx="352425" cy="687387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00CC99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s-ES" altLang="es-ES"/>
          </a:p>
        </p:txBody>
      </p:sp>
      <p:sp>
        <p:nvSpPr>
          <p:cNvPr id="11" name="AutoShape 12"/>
          <p:cNvSpPr>
            <a:spLocks noChangeArrowheads="1"/>
          </p:cNvSpPr>
          <p:nvPr/>
        </p:nvSpPr>
        <p:spPr bwMode="auto">
          <a:xfrm>
            <a:off x="3492501" y="3270250"/>
            <a:ext cx="352425" cy="685800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00CC99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s-ES" altLang="es-ES"/>
          </a:p>
        </p:txBody>
      </p:sp>
      <p:sp>
        <p:nvSpPr>
          <p:cNvPr id="12" name="AutoShape 13"/>
          <p:cNvSpPr>
            <a:spLocks noChangeArrowheads="1"/>
          </p:cNvSpPr>
          <p:nvPr/>
        </p:nvSpPr>
        <p:spPr bwMode="auto">
          <a:xfrm>
            <a:off x="3492501" y="4489451"/>
            <a:ext cx="352425" cy="684213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00CC99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s-ES" altLang="es-ES"/>
          </a:p>
        </p:txBody>
      </p:sp>
      <p:sp>
        <p:nvSpPr>
          <p:cNvPr id="13" name="Text Box 14"/>
          <p:cNvSpPr txBox="1">
            <a:spLocks noChangeArrowheads="1"/>
          </p:cNvSpPr>
          <p:nvPr/>
        </p:nvSpPr>
        <p:spPr bwMode="auto">
          <a:xfrm>
            <a:off x="7573963" y="1411835"/>
            <a:ext cx="2870200" cy="1438275"/>
          </a:xfrm>
          <a:prstGeom prst="rect">
            <a:avLst/>
          </a:prstGeom>
          <a:solidFill>
            <a:schemeClr val="bg1"/>
          </a:solidFill>
          <a:ln w="28575">
            <a:solidFill>
              <a:srgbClr val="FFCC66"/>
            </a:solidFill>
            <a:miter lim="800000"/>
            <a:headEnd type="none" w="sm" len="sm"/>
            <a:tailEnd type="none" w="sm" len="sm"/>
          </a:ln>
        </p:spPr>
        <p:txBody>
          <a:bodyPr lIns="87282" tIns="43641" rIns="87282" bIns="43641">
            <a:spAutoFit/>
          </a:bodyPr>
          <a:lstStyle>
            <a:lvl1pPr defTabSz="871538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871538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871538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871538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871538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87153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87153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87153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87153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altLang="es-ES" sz="1900" b="1">
                <a:solidFill>
                  <a:schemeClr val="accent2"/>
                </a:solidFill>
              </a:rPr>
              <a:t>Structural materials</a:t>
            </a:r>
          </a:p>
          <a:p>
            <a:r>
              <a:rPr lang="en-US" altLang="es-ES" sz="1700" b="1">
                <a:solidFill>
                  <a:schemeClr val="accent2"/>
                </a:solidFill>
                <a:sym typeface="Webdings" pitchFamily="18" charset="2"/>
              </a:rPr>
              <a:t></a:t>
            </a:r>
            <a:r>
              <a:rPr lang="en-US" altLang="es-ES" sz="1700" b="1">
                <a:solidFill>
                  <a:schemeClr val="accent2"/>
                </a:solidFill>
              </a:rPr>
              <a:t> RAFM steels</a:t>
            </a:r>
          </a:p>
          <a:p>
            <a:pPr>
              <a:buFont typeface="Webdings" pitchFamily="18" charset="2"/>
              <a:buChar char="&lt;"/>
            </a:pPr>
            <a:r>
              <a:rPr lang="en-US" altLang="es-ES" sz="1700" b="1">
                <a:solidFill>
                  <a:schemeClr val="accent2"/>
                </a:solidFill>
              </a:rPr>
              <a:t> RAF(M)-ODS steels</a:t>
            </a:r>
          </a:p>
          <a:p>
            <a:pPr>
              <a:buFont typeface="Webdings" pitchFamily="18" charset="2"/>
              <a:buChar char="&lt;"/>
            </a:pPr>
            <a:r>
              <a:rPr lang="en-US" altLang="es-ES" sz="1700" b="1">
                <a:solidFill>
                  <a:schemeClr val="accent2"/>
                </a:solidFill>
              </a:rPr>
              <a:t> </a:t>
            </a:r>
            <a:r>
              <a:rPr lang="en-US" altLang="es-ES" sz="1700" b="1">
                <a:solidFill>
                  <a:schemeClr val="accent2"/>
                </a:solidFill>
                <a:sym typeface="Webdings" pitchFamily="18" charset="2"/>
              </a:rPr>
              <a:t>SiC/SiC</a:t>
            </a:r>
          </a:p>
          <a:p>
            <a:pPr>
              <a:buFont typeface="Webdings" pitchFamily="18" charset="2"/>
              <a:buChar char="&lt;"/>
            </a:pPr>
            <a:r>
              <a:rPr lang="en-US" altLang="es-ES" sz="1700" b="1">
                <a:solidFill>
                  <a:schemeClr val="accent2"/>
                </a:solidFill>
                <a:sym typeface="Webdings" pitchFamily="18" charset="2"/>
              </a:rPr>
              <a:t> …..</a:t>
            </a:r>
          </a:p>
        </p:txBody>
      </p:sp>
      <p:sp>
        <p:nvSpPr>
          <p:cNvPr id="14" name="Text Box 15"/>
          <p:cNvSpPr txBox="1">
            <a:spLocks noChangeArrowheads="1"/>
          </p:cNvSpPr>
          <p:nvPr/>
        </p:nvSpPr>
        <p:spPr bwMode="auto">
          <a:xfrm>
            <a:off x="7573963" y="4651922"/>
            <a:ext cx="2928937" cy="611355"/>
          </a:xfrm>
          <a:prstGeom prst="rect">
            <a:avLst/>
          </a:prstGeom>
          <a:solidFill>
            <a:schemeClr val="bg1"/>
          </a:solidFill>
          <a:ln w="28575">
            <a:solidFill>
              <a:srgbClr val="FFCC66"/>
            </a:solidFill>
            <a:miter lim="800000"/>
            <a:headEnd type="none" w="sm" len="sm"/>
            <a:tailEnd type="none" w="sm" len="sm"/>
          </a:ln>
        </p:spPr>
        <p:txBody>
          <a:bodyPr wrap="square" lIns="87282" tIns="43641" rIns="87282" bIns="43641">
            <a:spAutoFit/>
          </a:bodyPr>
          <a:lstStyle>
            <a:lvl1pPr defTabSz="871538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871538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871538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871538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871538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87153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87153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87153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87153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altLang="es-ES" sz="1700" b="1" dirty="0">
                <a:solidFill>
                  <a:schemeClr val="accent2"/>
                </a:solidFill>
              </a:rPr>
              <a:t>Tungsten alloys, CFC, </a:t>
            </a:r>
            <a:r>
              <a:rPr lang="en-US" altLang="es-ES" sz="1700" b="1" dirty="0" err="1">
                <a:solidFill>
                  <a:schemeClr val="accent2"/>
                </a:solidFill>
              </a:rPr>
              <a:t>CuCrZr</a:t>
            </a:r>
            <a:r>
              <a:rPr lang="en-US" altLang="es-ES" sz="1700" b="1" dirty="0">
                <a:solidFill>
                  <a:schemeClr val="accent2"/>
                </a:solidFill>
              </a:rPr>
              <a:t>, Brazing materials</a:t>
            </a:r>
            <a:endParaRPr lang="en-US" altLang="es-ES" sz="2300" dirty="0"/>
          </a:p>
        </p:txBody>
      </p:sp>
      <p:sp>
        <p:nvSpPr>
          <p:cNvPr id="15" name="AutoShape 16"/>
          <p:cNvSpPr>
            <a:spLocks noChangeArrowheads="1"/>
          </p:cNvSpPr>
          <p:nvPr/>
        </p:nvSpPr>
        <p:spPr bwMode="auto">
          <a:xfrm>
            <a:off x="7151689" y="1759496"/>
            <a:ext cx="352425" cy="685800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00CC99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s-ES" altLang="es-ES"/>
          </a:p>
        </p:txBody>
      </p:sp>
      <p:sp>
        <p:nvSpPr>
          <p:cNvPr id="16" name="AutoShape 17"/>
          <p:cNvSpPr>
            <a:spLocks noChangeArrowheads="1"/>
          </p:cNvSpPr>
          <p:nvPr/>
        </p:nvSpPr>
        <p:spPr bwMode="auto">
          <a:xfrm>
            <a:off x="7151689" y="3212059"/>
            <a:ext cx="352425" cy="685800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00CC99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s-ES" altLang="es-ES"/>
          </a:p>
        </p:txBody>
      </p:sp>
      <p:sp>
        <p:nvSpPr>
          <p:cNvPr id="17" name="AutoShape 18"/>
          <p:cNvSpPr>
            <a:spLocks noChangeArrowheads="1"/>
          </p:cNvSpPr>
          <p:nvPr/>
        </p:nvSpPr>
        <p:spPr bwMode="auto">
          <a:xfrm>
            <a:off x="7151689" y="4580484"/>
            <a:ext cx="352425" cy="685800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00CC99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s-ES" altLang="es-ES"/>
          </a:p>
        </p:txBody>
      </p:sp>
      <p:pic>
        <p:nvPicPr>
          <p:cNvPr id="18" name="Picture 19" descr="Blanke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92314" y="1773238"/>
            <a:ext cx="1165225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 Box 20"/>
          <p:cNvSpPr txBox="1">
            <a:spLocks noChangeArrowheads="1"/>
          </p:cNvSpPr>
          <p:nvPr/>
        </p:nvSpPr>
        <p:spPr bwMode="auto">
          <a:xfrm>
            <a:off x="2138703" y="150565"/>
            <a:ext cx="6906079" cy="436562"/>
          </a:xfrm>
          <a:prstGeom prst="rect">
            <a:avLst/>
          </a:prstGeom>
          <a:noFill/>
          <a:ln w="28575" algn="ctr">
            <a:solidFill>
              <a:schemeClr val="fol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altLang="es-ES" sz="2000" b="1" dirty="0">
                <a:solidFill>
                  <a:schemeClr val="tx2"/>
                </a:solidFill>
              </a:rPr>
              <a:t>Mission driven materials development</a:t>
            </a:r>
          </a:p>
        </p:txBody>
      </p:sp>
      <p:sp>
        <p:nvSpPr>
          <p:cNvPr id="20" name="Text Box 21"/>
          <p:cNvSpPr txBox="1">
            <a:spLocks noChangeArrowheads="1"/>
          </p:cNvSpPr>
          <p:nvPr/>
        </p:nvSpPr>
        <p:spPr bwMode="auto">
          <a:xfrm>
            <a:off x="7558089" y="2924721"/>
            <a:ext cx="2922587" cy="1625600"/>
          </a:xfrm>
          <a:prstGeom prst="rect">
            <a:avLst/>
          </a:prstGeom>
          <a:solidFill>
            <a:schemeClr val="bg1"/>
          </a:solidFill>
          <a:ln w="28575">
            <a:solidFill>
              <a:srgbClr val="FFCC66"/>
            </a:solidFill>
            <a:miter lim="800000"/>
            <a:headEnd type="none" w="sm" len="sm"/>
            <a:tailEnd type="none" w="sm" len="sm"/>
          </a:ln>
        </p:spPr>
        <p:txBody>
          <a:bodyPr wrap="square" lIns="87282" tIns="43641" rIns="87282" bIns="43641">
            <a:spAutoFit/>
          </a:bodyPr>
          <a:lstStyle>
            <a:lvl1pPr defTabSz="871538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871538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871538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871538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871538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87153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87153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87153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87153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altLang="es-ES" sz="1900" b="1">
                <a:solidFill>
                  <a:schemeClr val="accent2"/>
                </a:solidFill>
              </a:rPr>
              <a:t>Functional Materials-I</a:t>
            </a:r>
          </a:p>
          <a:p>
            <a:pPr>
              <a:buFont typeface="Webdings" pitchFamily="18" charset="2"/>
              <a:buChar char="&lt;"/>
            </a:pPr>
            <a:r>
              <a:rPr lang="en-US" altLang="es-ES" b="1">
                <a:solidFill>
                  <a:schemeClr val="accent2"/>
                </a:solidFill>
              </a:rPr>
              <a:t>Neutron multipliers</a:t>
            </a:r>
            <a:br>
              <a:rPr lang="en-US" altLang="es-ES" b="1">
                <a:solidFill>
                  <a:schemeClr val="accent2"/>
                </a:solidFill>
              </a:rPr>
            </a:br>
            <a:r>
              <a:rPr lang="en-US" altLang="es-ES" b="1">
                <a:solidFill>
                  <a:schemeClr val="accent2"/>
                </a:solidFill>
              </a:rPr>
              <a:t>     Be &amp; Be alloys</a:t>
            </a:r>
          </a:p>
          <a:p>
            <a:pPr>
              <a:buFont typeface="Webdings" pitchFamily="18" charset="2"/>
              <a:buChar char="&lt;"/>
            </a:pPr>
            <a:r>
              <a:rPr lang="en-US" altLang="es-ES" b="1">
                <a:solidFill>
                  <a:schemeClr val="accent2"/>
                </a:solidFill>
              </a:rPr>
              <a:t> Ceramic breeders</a:t>
            </a:r>
            <a:br>
              <a:rPr lang="en-US" altLang="es-ES" b="1">
                <a:solidFill>
                  <a:schemeClr val="accent2"/>
                </a:solidFill>
              </a:rPr>
            </a:br>
            <a:r>
              <a:rPr lang="en-US" altLang="es-ES" b="1">
                <a:solidFill>
                  <a:schemeClr val="accent2"/>
                </a:solidFill>
              </a:rPr>
              <a:t>     Li ceramics</a:t>
            </a:r>
          </a:p>
          <a:p>
            <a:pPr>
              <a:buFont typeface="Webdings" pitchFamily="18" charset="2"/>
              <a:buChar char="&lt;"/>
            </a:pPr>
            <a:r>
              <a:rPr lang="en-US" altLang="es-ES" b="1">
                <a:solidFill>
                  <a:schemeClr val="accent2"/>
                </a:solidFill>
              </a:rPr>
              <a:t> ……</a:t>
            </a:r>
            <a:endParaRPr lang="en-US" altLang="es-ES" sz="1700" b="1">
              <a:solidFill>
                <a:schemeClr val="accent2"/>
              </a:solidFill>
            </a:endParaRPr>
          </a:p>
        </p:txBody>
      </p:sp>
      <p:sp>
        <p:nvSpPr>
          <p:cNvPr id="21" name="Text Box 22"/>
          <p:cNvSpPr txBox="1">
            <a:spLocks noChangeArrowheads="1"/>
          </p:cNvSpPr>
          <p:nvPr/>
        </p:nvSpPr>
        <p:spPr bwMode="auto">
          <a:xfrm>
            <a:off x="1774826" y="4652963"/>
            <a:ext cx="1584325" cy="1624012"/>
          </a:xfrm>
          <a:prstGeom prst="rect">
            <a:avLst/>
          </a:prstGeom>
          <a:solidFill>
            <a:schemeClr val="bg1"/>
          </a:solidFill>
          <a:ln w="28575">
            <a:solidFill>
              <a:srgbClr val="00CC99"/>
            </a:solidFill>
            <a:miter lim="800000"/>
            <a:headEnd type="none" w="sm" len="sm"/>
            <a:tailEnd type="none" w="sm" len="sm"/>
          </a:ln>
        </p:spPr>
        <p:txBody>
          <a:bodyPr lIns="87282" tIns="43641" rIns="87282" bIns="43641">
            <a:spAutoFit/>
          </a:bodyPr>
          <a:lstStyle>
            <a:lvl1pPr defTabSz="871538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871538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871538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871538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871538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87153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87153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87153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87153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en-US" altLang="es-ES" sz="1400"/>
              <a:t>Diagnostics, </a:t>
            </a:r>
          </a:p>
          <a:p>
            <a:pPr algn="ctr"/>
            <a:r>
              <a:rPr lang="en-US" altLang="es-ES" sz="1400"/>
              <a:t>H &amp; CD systems</a:t>
            </a:r>
          </a:p>
          <a:p>
            <a:endParaRPr lang="en-US" altLang="es-ES"/>
          </a:p>
          <a:p>
            <a:endParaRPr lang="en-US" altLang="es-ES"/>
          </a:p>
          <a:p>
            <a:endParaRPr lang="en-US" altLang="es-ES"/>
          </a:p>
          <a:p>
            <a:endParaRPr lang="en-US" altLang="es-ES" sz="2300"/>
          </a:p>
        </p:txBody>
      </p:sp>
      <p:grpSp>
        <p:nvGrpSpPr>
          <p:cNvPr id="22" name="Group 23"/>
          <p:cNvGrpSpPr>
            <a:grpSpLocks/>
          </p:cNvGrpSpPr>
          <p:nvPr/>
        </p:nvGrpSpPr>
        <p:grpSpPr bwMode="auto">
          <a:xfrm>
            <a:off x="1847851" y="5157788"/>
            <a:ext cx="1439863" cy="1079500"/>
            <a:chOff x="1613" y="1117"/>
            <a:chExt cx="2628" cy="2043"/>
          </a:xfrm>
        </p:grpSpPr>
        <p:pic>
          <p:nvPicPr>
            <p:cNvPr id="23" name="Picture 24"/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3" y="1164"/>
              <a:ext cx="2534" cy="19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" name="Rectangle 25"/>
            <p:cNvSpPr>
              <a:spLocks noChangeArrowheads="1"/>
            </p:cNvSpPr>
            <p:nvPr/>
          </p:nvSpPr>
          <p:spPr bwMode="auto">
            <a:xfrm>
              <a:off x="3923" y="1117"/>
              <a:ext cx="318" cy="10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16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es-ES" altLang="es-ES"/>
            </a:p>
          </p:txBody>
        </p:sp>
        <p:sp>
          <p:nvSpPr>
            <p:cNvPr id="25" name="Rectangle 26"/>
            <p:cNvSpPr>
              <a:spLocks noChangeArrowheads="1"/>
            </p:cNvSpPr>
            <p:nvPr/>
          </p:nvSpPr>
          <p:spPr bwMode="auto">
            <a:xfrm>
              <a:off x="3923" y="2296"/>
              <a:ext cx="318" cy="8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16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es-ES" altLang="es-ES"/>
            </a:p>
          </p:txBody>
        </p:sp>
      </p:grpSp>
      <p:sp>
        <p:nvSpPr>
          <p:cNvPr id="26" name="Text Box 27"/>
          <p:cNvSpPr txBox="1">
            <a:spLocks noChangeArrowheads="1"/>
          </p:cNvSpPr>
          <p:nvPr/>
        </p:nvSpPr>
        <p:spPr bwMode="auto">
          <a:xfrm>
            <a:off x="7573964" y="5444084"/>
            <a:ext cx="2906712" cy="1136650"/>
          </a:xfrm>
          <a:prstGeom prst="rect">
            <a:avLst/>
          </a:prstGeom>
          <a:solidFill>
            <a:schemeClr val="bg1"/>
          </a:solidFill>
          <a:ln w="28575">
            <a:solidFill>
              <a:srgbClr val="FFCC66"/>
            </a:solidFill>
            <a:miter lim="800000"/>
            <a:headEnd type="none" w="sm" len="sm"/>
            <a:tailEnd type="none" w="sm" len="sm"/>
          </a:ln>
        </p:spPr>
        <p:txBody>
          <a:bodyPr wrap="square" lIns="87282" tIns="43641" rIns="87282" bIns="43641">
            <a:spAutoFit/>
          </a:bodyPr>
          <a:lstStyle>
            <a:lvl1pPr defTabSz="871538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871538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871538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871538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871538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87153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87153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87153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87153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altLang="es-ES" sz="1900" b="1" dirty="0">
                <a:solidFill>
                  <a:schemeClr val="accent2"/>
                </a:solidFill>
              </a:rPr>
              <a:t>Functional Materials-II</a:t>
            </a:r>
          </a:p>
          <a:p>
            <a:pPr>
              <a:buFont typeface="Webdings" pitchFamily="18" charset="2"/>
              <a:buChar char="&lt;"/>
            </a:pPr>
            <a:r>
              <a:rPr lang="en-US" altLang="es-ES" b="1" dirty="0">
                <a:solidFill>
                  <a:schemeClr val="accent2"/>
                </a:solidFill>
              </a:rPr>
              <a:t>Oxides (silica, alumina…)</a:t>
            </a:r>
          </a:p>
          <a:p>
            <a:pPr>
              <a:buFont typeface="Webdings" pitchFamily="18" charset="2"/>
              <a:buChar char="&lt;"/>
            </a:pPr>
            <a:r>
              <a:rPr lang="en-US" altLang="es-ES" b="1" dirty="0">
                <a:solidFill>
                  <a:schemeClr val="accent2"/>
                </a:solidFill>
              </a:rPr>
              <a:t> Diamond</a:t>
            </a:r>
          </a:p>
          <a:p>
            <a:pPr>
              <a:buFont typeface="Webdings" pitchFamily="18" charset="2"/>
              <a:buChar char="&lt;"/>
            </a:pPr>
            <a:r>
              <a:rPr lang="en-US" altLang="es-ES" b="1" dirty="0">
                <a:solidFill>
                  <a:schemeClr val="accent2"/>
                </a:solidFill>
              </a:rPr>
              <a:t> </a:t>
            </a:r>
            <a:r>
              <a:rPr lang="en-US" altLang="es-ES" b="1" dirty="0" err="1">
                <a:solidFill>
                  <a:schemeClr val="accent2"/>
                </a:solidFill>
              </a:rPr>
              <a:t>SiC</a:t>
            </a:r>
            <a:r>
              <a:rPr lang="en-US" altLang="es-ES" b="1" dirty="0">
                <a:solidFill>
                  <a:schemeClr val="accent2"/>
                </a:solidFill>
              </a:rPr>
              <a:t>/</a:t>
            </a:r>
            <a:r>
              <a:rPr lang="en-US" altLang="es-ES" b="1" dirty="0" err="1">
                <a:solidFill>
                  <a:schemeClr val="accent2"/>
                </a:solidFill>
              </a:rPr>
              <a:t>SiC</a:t>
            </a:r>
            <a:endParaRPr lang="en-US" altLang="es-ES" sz="1700" b="1" dirty="0">
              <a:solidFill>
                <a:schemeClr val="accent2"/>
              </a:solidFill>
            </a:endParaRPr>
          </a:p>
        </p:txBody>
      </p:sp>
      <p:sp>
        <p:nvSpPr>
          <p:cNvPr id="27" name="AutoShape 28"/>
          <p:cNvSpPr>
            <a:spLocks noChangeArrowheads="1"/>
          </p:cNvSpPr>
          <p:nvPr/>
        </p:nvSpPr>
        <p:spPr bwMode="auto">
          <a:xfrm>
            <a:off x="7175501" y="5623471"/>
            <a:ext cx="352425" cy="685800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00CC99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s-ES" altLang="es-ES"/>
          </a:p>
        </p:txBody>
      </p:sp>
      <p:sp>
        <p:nvSpPr>
          <p:cNvPr id="28" name="Oval 29"/>
          <p:cNvSpPr>
            <a:spLocks noChangeArrowheads="1"/>
          </p:cNvSpPr>
          <p:nvPr/>
        </p:nvSpPr>
        <p:spPr bwMode="auto">
          <a:xfrm>
            <a:off x="7010400" y="1253176"/>
            <a:ext cx="3492500" cy="1727200"/>
          </a:xfrm>
          <a:prstGeom prst="ellipse">
            <a:avLst/>
          </a:prstGeom>
          <a:noFill/>
          <a:ln w="28575" algn="ctr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s-ES" altLang="es-ES"/>
          </a:p>
        </p:txBody>
      </p:sp>
      <p:sp>
        <p:nvSpPr>
          <p:cNvPr id="29" name="Oval 30"/>
          <p:cNvSpPr>
            <a:spLocks noChangeArrowheads="1"/>
          </p:cNvSpPr>
          <p:nvPr/>
        </p:nvSpPr>
        <p:spPr bwMode="auto">
          <a:xfrm>
            <a:off x="7064376" y="5266284"/>
            <a:ext cx="3736393" cy="1405104"/>
          </a:xfrm>
          <a:prstGeom prst="ellipse">
            <a:avLst/>
          </a:prstGeom>
          <a:noFill/>
          <a:ln w="28575" algn="ctr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s-ES" altLang="es-ES"/>
          </a:p>
        </p:txBody>
      </p:sp>
      <p:sp>
        <p:nvSpPr>
          <p:cNvPr id="32" name="Oval 30"/>
          <p:cNvSpPr>
            <a:spLocks noChangeArrowheads="1"/>
          </p:cNvSpPr>
          <p:nvPr/>
        </p:nvSpPr>
        <p:spPr bwMode="auto">
          <a:xfrm>
            <a:off x="7064376" y="4419601"/>
            <a:ext cx="3584575" cy="951707"/>
          </a:xfrm>
          <a:prstGeom prst="ellipse">
            <a:avLst/>
          </a:prstGeom>
          <a:noFill/>
          <a:ln w="28575" algn="ctr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s-ES" altLang="es-ES"/>
          </a:p>
        </p:txBody>
      </p:sp>
      <p:sp>
        <p:nvSpPr>
          <p:cNvPr id="33" name="Oval 30"/>
          <p:cNvSpPr>
            <a:spLocks noChangeArrowheads="1"/>
          </p:cNvSpPr>
          <p:nvPr/>
        </p:nvSpPr>
        <p:spPr bwMode="auto">
          <a:xfrm>
            <a:off x="6952407" y="2710693"/>
            <a:ext cx="3756025" cy="1840144"/>
          </a:xfrm>
          <a:prstGeom prst="ellipse">
            <a:avLst/>
          </a:prstGeom>
          <a:noFill/>
          <a:ln w="28575" algn="ctr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3814798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  <p:bldP spid="29" grpId="0" animBg="1"/>
      <p:bldP spid="32" grpId="0" animBg="1"/>
      <p:bldP spid="32" grpId="1" animBg="1"/>
      <p:bldP spid="33" grpId="0" animBg="1"/>
      <p:bldP spid="33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2424545" y="1399309"/>
            <a:ext cx="736310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/>
              <a:t>There is one problem DONES cannot solve… </a:t>
            </a:r>
          </a:p>
          <a:p>
            <a:endParaRPr lang="en-GB" sz="2800" dirty="0"/>
          </a:p>
          <a:p>
            <a:endParaRPr lang="en-GB" sz="2800" dirty="0"/>
          </a:p>
          <a:p>
            <a:r>
              <a:rPr lang="en-GB" sz="2800" dirty="0"/>
              <a:t>Even being “low activation”, irradiated materials 	will be highly activated for testing.</a:t>
            </a:r>
          </a:p>
          <a:p>
            <a:endParaRPr lang="en-GB" sz="2800" dirty="0"/>
          </a:p>
          <a:p>
            <a:pPr algn="ctr"/>
            <a:r>
              <a:rPr lang="en-GB" sz="2800" dirty="0"/>
              <a:t>¿How to deal with these materials after irradiation?</a:t>
            </a:r>
          </a:p>
          <a:p>
            <a:pPr algn="ctr"/>
            <a:endParaRPr lang="en-GB" sz="2800" dirty="0"/>
          </a:p>
          <a:p>
            <a:pPr algn="ctr"/>
            <a:endParaRPr lang="en-GB" sz="2800" dirty="0"/>
          </a:p>
        </p:txBody>
      </p:sp>
      <p:sp>
        <p:nvSpPr>
          <p:cNvPr id="3" name="Flecha abajo 2"/>
          <p:cNvSpPr/>
          <p:nvPr/>
        </p:nvSpPr>
        <p:spPr>
          <a:xfrm>
            <a:off x="5778758" y="2081785"/>
            <a:ext cx="634481" cy="475861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47550" y="3211658"/>
            <a:ext cx="576319" cy="507710"/>
          </a:xfrm>
          <a:prstGeom prst="rect">
            <a:avLst/>
          </a:prstGeom>
        </p:spPr>
      </p:pic>
      <p:sp>
        <p:nvSpPr>
          <p:cNvPr id="5" name="Flecha doblada hacia arriba 4"/>
          <p:cNvSpPr/>
          <p:nvPr/>
        </p:nvSpPr>
        <p:spPr>
          <a:xfrm rot="5400000">
            <a:off x="5909388" y="5130424"/>
            <a:ext cx="923730" cy="793102"/>
          </a:xfrm>
          <a:prstGeom prst="bent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8818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Fusio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25496</TotalTime>
  <Words>2655</Words>
  <Application>Microsoft Office PowerPoint</Application>
  <PresentationFormat>Panorámica</PresentationFormat>
  <Paragraphs>494</Paragraphs>
  <Slides>38</Slides>
  <Notes>6</Notes>
  <HiddenSlides>0</HiddenSlides>
  <MMClips>1</MMClips>
  <ScaleCrop>false</ScaleCrop>
  <HeadingPairs>
    <vt:vector size="8" baseType="variant">
      <vt:variant>
        <vt:lpstr>Fuentes usadas</vt:lpstr>
      </vt:variant>
      <vt:variant>
        <vt:i4>13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3</vt:i4>
      </vt:variant>
      <vt:variant>
        <vt:lpstr>Títulos de diapositiva</vt:lpstr>
      </vt:variant>
      <vt:variant>
        <vt:i4>38</vt:i4>
      </vt:variant>
    </vt:vector>
  </HeadingPairs>
  <TitlesOfParts>
    <vt:vector size="55" baseType="lpstr">
      <vt:lpstr>MS Gothic</vt:lpstr>
      <vt:lpstr>ＭＳ Ｐゴシック</vt:lpstr>
      <vt:lpstr>ＭＳ Ｐゴシック</vt:lpstr>
      <vt:lpstr>Arial</vt:lpstr>
      <vt:lpstr>Calibri</vt:lpstr>
      <vt:lpstr>Cambria</vt:lpstr>
      <vt:lpstr>CommonBullets</vt:lpstr>
      <vt:lpstr>Helvetica</vt:lpstr>
      <vt:lpstr>Symbol</vt:lpstr>
      <vt:lpstr>Times</vt:lpstr>
      <vt:lpstr>Times New Roman</vt:lpstr>
      <vt:lpstr>Webdings</vt:lpstr>
      <vt:lpstr>Wingdings</vt:lpstr>
      <vt:lpstr>Tema de Fusion</vt:lpstr>
      <vt:lpstr>Photo Editor Photo</vt:lpstr>
      <vt:lpstr>Dokument</vt:lpstr>
      <vt:lpstr>Documento</vt:lpstr>
      <vt:lpstr>Presentación de PowerPoint</vt:lpstr>
      <vt:lpstr>Presentación de PowerPoint</vt:lpstr>
      <vt:lpstr>Presentación de PowerPoint</vt:lpstr>
      <vt:lpstr>Presentación de PowerPoint</vt:lpstr>
      <vt:lpstr>We have been needing DONES for a very long time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 FUNCTIONAL MATERIALS (II) Cell 6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CIEMAT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Rafael Vila</dc:creator>
  <cp:lastModifiedBy>admin</cp:lastModifiedBy>
  <cp:revision>687</cp:revision>
  <cp:lastPrinted>2023-04-27T21:53:23Z</cp:lastPrinted>
  <dcterms:created xsi:type="dcterms:W3CDTF">2020-02-13T12:09:28Z</dcterms:created>
  <dcterms:modified xsi:type="dcterms:W3CDTF">2024-09-16T17:14:43Z</dcterms:modified>
</cp:coreProperties>
</file>