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18"/>
  </p:notesMasterIdLst>
  <p:sldIdLst>
    <p:sldId id="429" r:id="rId5"/>
    <p:sldId id="2224" r:id="rId6"/>
    <p:sldId id="1912" r:id="rId7"/>
    <p:sldId id="1917" r:id="rId8"/>
    <p:sldId id="1913" r:id="rId9"/>
    <p:sldId id="2226" r:id="rId10"/>
    <p:sldId id="2123" r:id="rId11"/>
    <p:sldId id="363" r:id="rId12"/>
    <p:sldId id="2227" r:id="rId13"/>
    <p:sldId id="2229" r:id="rId14"/>
    <p:sldId id="1909" r:id="rId15"/>
    <p:sldId id="1908" r:id="rId16"/>
    <p:sldId id="1910" r:id="rId17"/>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FF0000"/>
    <a:srgbClr val="66FFFF"/>
    <a:srgbClr val="006600"/>
    <a:srgbClr val="008000"/>
    <a:srgbClr val="003300"/>
    <a:srgbClr val="92D050"/>
    <a:srgbClr val="CC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8" autoAdjust="0"/>
    <p:restoredTop sz="94719" autoAdjust="0"/>
  </p:normalViewPr>
  <p:slideViewPr>
    <p:cSldViewPr snapToGrid="0" snapToObjects="1">
      <p:cViewPr varScale="1">
        <p:scale>
          <a:sx n="65" d="100"/>
          <a:sy n="65" d="100"/>
        </p:scale>
        <p:origin x="78" y="1188"/>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10" d="100"/>
        <a:sy n="110" d="100"/>
      </p:scale>
      <p:origin x="0" y="-59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chiai Kentaro" userId="5096dc67-825a-46b4-959a-60d9c9475132" providerId="ADAL" clId="{B315B503-41BD-4C39-A6CC-7EFF8A4E8425}"/>
    <pc:docChg chg="undo custSel addSld delSld modSld">
      <pc:chgData name="Ochiai Kentaro" userId="5096dc67-825a-46b4-959a-60d9c9475132" providerId="ADAL" clId="{B315B503-41BD-4C39-A6CC-7EFF8A4E8425}" dt="2024-09-19T09:01:53.309" v="387"/>
      <pc:docMkLst>
        <pc:docMk/>
      </pc:docMkLst>
      <pc:sldChg chg="addSp delSp modSp mod">
        <pc:chgData name="Ochiai Kentaro" userId="5096dc67-825a-46b4-959a-60d9c9475132" providerId="ADAL" clId="{B315B503-41BD-4C39-A6CC-7EFF8A4E8425}" dt="2024-09-19T00:54:37.227" v="352" actId="478"/>
        <pc:sldMkLst>
          <pc:docMk/>
          <pc:sldMk cId="1164497039" sldId="363"/>
        </pc:sldMkLst>
        <pc:spChg chg="del">
          <ac:chgData name="Ochiai Kentaro" userId="5096dc67-825a-46b4-959a-60d9c9475132" providerId="ADAL" clId="{B315B503-41BD-4C39-A6CC-7EFF8A4E8425}" dt="2024-09-19T00:54:37.227" v="352" actId="478"/>
          <ac:spMkLst>
            <pc:docMk/>
            <pc:sldMk cId="1164497039" sldId="363"/>
            <ac:spMk id="2" creationId="{41AA7312-9146-138D-7013-757B08F87400}"/>
          </ac:spMkLst>
        </pc:spChg>
        <pc:spChg chg="add mod">
          <ac:chgData name="Ochiai Kentaro" userId="5096dc67-825a-46b4-959a-60d9c9475132" providerId="ADAL" clId="{B315B503-41BD-4C39-A6CC-7EFF8A4E8425}" dt="2024-09-19T00:34:08.853" v="4"/>
          <ac:spMkLst>
            <pc:docMk/>
            <pc:sldMk cId="1164497039" sldId="363"/>
            <ac:spMk id="4" creationId="{067D4C21-F7D6-7617-9867-EB44B4DC32D2}"/>
          </ac:spMkLst>
        </pc:spChg>
        <pc:spChg chg="mod">
          <ac:chgData name="Ochiai Kentaro" userId="5096dc67-825a-46b4-959a-60d9c9475132" providerId="ADAL" clId="{B315B503-41BD-4C39-A6CC-7EFF8A4E8425}" dt="2024-09-19T00:54:30.657" v="351" actId="1076"/>
          <ac:spMkLst>
            <pc:docMk/>
            <pc:sldMk cId="1164497039" sldId="363"/>
            <ac:spMk id="27" creationId="{97F93200-4A0F-C192-A86E-6AB5A8723AF0}"/>
          </ac:spMkLst>
        </pc:spChg>
        <pc:spChg chg="mod">
          <ac:chgData name="Ochiai Kentaro" userId="5096dc67-825a-46b4-959a-60d9c9475132" providerId="ADAL" clId="{B315B503-41BD-4C39-A6CC-7EFF8A4E8425}" dt="2024-09-19T00:54:27.969" v="350" actId="1076"/>
          <ac:spMkLst>
            <pc:docMk/>
            <pc:sldMk cId="1164497039" sldId="363"/>
            <ac:spMk id="42" creationId="{B6E5F1C3-F25D-67B7-5B65-A103FC377F84}"/>
          </ac:spMkLst>
        </pc:spChg>
        <pc:picChg chg="mod">
          <ac:chgData name="Ochiai Kentaro" userId="5096dc67-825a-46b4-959a-60d9c9475132" providerId="ADAL" clId="{B315B503-41BD-4C39-A6CC-7EFF8A4E8425}" dt="2024-09-19T00:54:12.513" v="347" actId="1076"/>
          <ac:picMkLst>
            <pc:docMk/>
            <pc:sldMk cId="1164497039" sldId="363"/>
            <ac:picMk id="24" creationId="{61C9D416-58FA-7837-F0FB-C3E6AB6FC6AD}"/>
          </ac:picMkLst>
        </pc:picChg>
      </pc:sldChg>
      <pc:sldChg chg="modSp mod">
        <pc:chgData name="Ochiai Kentaro" userId="5096dc67-825a-46b4-959a-60d9c9475132" providerId="ADAL" clId="{B315B503-41BD-4C39-A6CC-7EFF8A4E8425}" dt="2024-09-19T09:01:53.309" v="387"/>
        <pc:sldMkLst>
          <pc:docMk/>
          <pc:sldMk cId="541732125" sldId="429"/>
        </pc:sldMkLst>
        <pc:spChg chg="mod">
          <ac:chgData name="Ochiai Kentaro" userId="5096dc67-825a-46b4-959a-60d9c9475132" providerId="ADAL" clId="{B315B503-41BD-4C39-A6CC-7EFF8A4E8425}" dt="2024-09-19T00:52:50.482" v="343" actId="1076"/>
          <ac:spMkLst>
            <pc:docMk/>
            <pc:sldMk cId="541732125" sldId="429"/>
            <ac:spMk id="5" creationId="{328FCAC3-7084-CB59-7D3F-424828406553}"/>
          </ac:spMkLst>
        </pc:spChg>
        <pc:spChg chg="mod">
          <ac:chgData name="Ochiai Kentaro" userId="5096dc67-825a-46b4-959a-60d9c9475132" providerId="ADAL" clId="{B315B503-41BD-4C39-A6CC-7EFF8A4E8425}" dt="2024-09-19T09:01:53.309" v="387"/>
          <ac:spMkLst>
            <pc:docMk/>
            <pc:sldMk cId="541732125" sldId="429"/>
            <ac:spMk id="6" creationId="{FABF69A1-F957-9649-A522-EB9B4DD7BF48}"/>
          </ac:spMkLst>
        </pc:spChg>
        <pc:spChg chg="mod">
          <ac:chgData name="Ochiai Kentaro" userId="5096dc67-825a-46b4-959a-60d9c9475132" providerId="ADAL" clId="{B315B503-41BD-4C39-A6CC-7EFF8A4E8425}" dt="2024-09-19T00:51:53.450" v="342" actId="1076"/>
          <ac:spMkLst>
            <pc:docMk/>
            <pc:sldMk cId="541732125" sldId="429"/>
            <ac:spMk id="19" creationId="{2E71BB5A-58B8-43E3-B9A1-02A9EC43113C}"/>
          </ac:spMkLst>
        </pc:spChg>
      </pc:sldChg>
      <pc:sldChg chg="del">
        <pc:chgData name="Ochiai Kentaro" userId="5096dc67-825a-46b4-959a-60d9c9475132" providerId="ADAL" clId="{B315B503-41BD-4C39-A6CC-7EFF8A4E8425}" dt="2024-09-19T00:33:39.729" v="0" actId="47"/>
        <pc:sldMkLst>
          <pc:docMk/>
          <pc:sldMk cId="522112711" sldId="1906"/>
        </pc:sldMkLst>
      </pc:sldChg>
      <pc:sldChg chg="addSp delSp modSp mod">
        <pc:chgData name="Ochiai Kentaro" userId="5096dc67-825a-46b4-959a-60d9c9475132" providerId="ADAL" clId="{B315B503-41BD-4C39-A6CC-7EFF8A4E8425}" dt="2024-09-19T00:50:20.027" v="318" actId="478"/>
        <pc:sldMkLst>
          <pc:docMk/>
          <pc:sldMk cId="867656754" sldId="1908"/>
        </pc:sldMkLst>
        <pc:spChg chg="del">
          <ac:chgData name="Ochiai Kentaro" userId="5096dc67-825a-46b4-959a-60d9c9475132" providerId="ADAL" clId="{B315B503-41BD-4C39-A6CC-7EFF8A4E8425}" dt="2024-09-19T00:34:46.316" v="11" actId="478"/>
          <ac:spMkLst>
            <pc:docMk/>
            <pc:sldMk cId="867656754" sldId="1908"/>
            <ac:spMk id="24" creationId="{2CA3CDD4-6629-8812-8DEA-2FB2DB67A584}"/>
          </ac:spMkLst>
        </pc:spChg>
        <pc:spChg chg="add mod">
          <ac:chgData name="Ochiai Kentaro" userId="5096dc67-825a-46b4-959a-60d9c9475132" providerId="ADAL" clId="{B315B503-41BD-4C39-A6CC-7EFF8A4E8425}" dt="2024-09-19T00:34:46.835" v="12"/>
          <ac:spMkLst>
            <pc:docMk/>
            <pc:sldMk cId="867656754" sldId="1908"/>
            <ac:spMk id="25" creationId="{30E77BFC-F1CD-D554-F532-9457CF546D7B}"/>
          </ac:spMkLst>
        </pc:spChg>
        <pc:spChg chg="del">
          <ac:chgData name="Ochiai Kentaro" userId="5096dc67-825a-46b4-959a-60d9c9475132" providerId="ADAL" clId="{B315B503-41BD-4C39-A6CC-7EFF8A4E8425}" dt="2024-09-19T00:50:20.027" v="318" actId="478"/>
          <ac:spMkLst>
            <pc:docMk/>
            <pc:sldMk cId="867656754" sldId="1908"/>
            <ac:spMk id="27" creationId="{CFAFECD5-5E2F-22BD-08CB-B3BE7A036750}"/>
          </ac:spMkLst>
        </pc:spChg>
      </pc:sldChg>
      <pc:sldChg chg="delSp modSp mod">
        <pc:chgData name="Ochiai Kentaro" userId="5096dc67-825a-46b4-959a-60d9c9475132" providerId="ADAL" clId="{B315B503-41BD-4C39-A6CC-7EFF8A4E8425}" dt="2024-09-19T00:50:26.155" v="319" actId="478"/>
        <pc:sldMkLst>
          <pc:docMk/>
          <pc:sldMk cId="624993394" sldId="1909"/>
        </pc:sldMkLst>
        <pc:spChg chg="mod">
          <ac:chgData name="Ochiai Kentaro" userId="5096dc67-825a-46b4-959a-60d9c9475132" providerId="ADAL" clId="{B315B503-41BD-4C39-A6CC-7EFF8A4E8425}" dt="2024-09-19T00:34:37.674" v="10" actId="14100"/>
          <ac:spMkLst>
            <pc:docMk/>
            <pc:sldMk cId="624993394" sldId="1909"/>
            <ac:spMk id="15" creationId="{39AB1B7B-0339-E60A-6FBB-F28E0CD011B6}"/>
          </ac:spMkLst>
        </pc:spChg>
        <pc:spChg chg="del">
          <ac:chgData name="Ochiai Kentaro" userId="5096dc67-825a-46b4-959a-60d9c9475132" providerId="ADAL" clId="{B315B503-41BD-4C39-A6CC-7EFF8A4E8425}" dt="2024-09-19T00:50:26.155" v="319" actId="478"/>
          <ac:spMkLst>
            <pc:docMk/>
            <pc:sldMk cId="624993394" sldId="1909"/>
            <ac:spMk id="17" creationId="{987DC66B-B4BB-A5C3-4B29-751964B75BB4}"/>
          </ac:spMkLst>
        </pc:spChg>
      </pc:sldChg>
      <pc:sldChg chg="addSp delSp modSp mod">
        <pc:chgData name="Ochiai Kentaro" userId="5096dc67-825a-46b4-959a-60d9c9475132" providerId="ADAL" clId="{B315B503-41BD-4C39-A6CC-7EFF8A4E8425}" dt="2024-09-19T00:34:52.675" v="14"/>
        <pc:sldMkLst>
          <pc:docMk/>
          <pc:sldMk cId="2141333132" sldId="1910"/>
        </pc:sldMkLst>
        <pc:spChg chg="add mod">
          <ac:chgData name="Ochiai Kentaro" userId="5096dc67-825a-46b4-959a-60d9c9475132" providerId="ADAL" clId="{B315B503-41BD-4C39-A6CC-7EFF8A4E8425}" dt="2024-09-19T00:34:52.675" v="14"/>
          <ac:spMkLst>
            <pc:docMk/>
            <pc:sldMk cId="2141333132" sldId="1910"/>
            <ac:spMk id="2" creationId="{268F411F-0811-D333-F2BE-379AE9FF8BE0}"/>
          </ac:spMkLst>
        </pc:spChg>
        <pc:spChg chg="del">
          <ac:chgData name="Ochiai Kentaro" userId="5096dc67-825a-46b4-959a-60d9c9475132" providerId="ADAL" clId="{B315B503-41BD-4C39-A6CC-7EFF8A4E8425}" dt="2024-09-19T00:34:52.316" v="13" actId="478"/>
          <ac:spMkLst>
            <pc:docMk/>
            <pc:sldMk cId="2141333132" sldId="1910"/>
            <ac:spMk id="4" creationId="{CFC05A5E-B705-4491-BA32-6FBF90822181}"/>
          </ac:spMkLst>
        </pc:spChg>
      </pc:sldChg>
      <pc:sldChg chg="modSp mod">
        <pc:chgData name="Ochiai Kentaro" userId="5096dc67-825a-46b4-959a-60d9c9475132" providerId="ADAL" clId="{B315B503-41BD-4C39-A6CC-7EFF8A4E8425}" dt="2024-09-19T00:53:45.485" v="345" actId="13926"/>
        <pc:sldMkLst>
          <pc:docMk/>
          <pc:sldMk cId="482068081" sldId="1912"/>
        </pc:sldMkLst>
        <pc:spChg chg="mod">
          <ac:chgData name="Ochiai Kentaro" userId="5096dc67-825a-46b4-959a-60d9c9475132" providerId="ADAL" clId="{B315B503-41BD-4C39-A6CC-7EFF8A4E8425}" dt="2024-09-19T00:53:45.485" v="345" actId="13926"/>
          <ac:spMkLst>
            <pc:docMk/>
            <pc:sldMk cId="482068081" sldId="1912"/>
            <ac:spMk id="6" creationId="{A24AEC6E-711A-5C07-5AD5-EAEEBCDB0575}"/>
          </ac:spMkLst>
        </pc:spChg>
      </pc:sldChg>
      <pc:sldChg chg="delSp modSp mod">
        <pc:chgData name="Ochiai Kentaro" userId="5096dc67-825a-46b4-959a-60d9c9475132" providerId="ADAL" clId="{B315B503-41BD-4C39-A6CC-7EFF8A4E8425}" dt="2024-09-19T00:59:06.729" v="372" actId="14100"/>
        <pc:sldMkLst>
          <pc:docMk/>
          <pc:sldMk cId="1553305124" sldId="1913"/>
        </pc:sldMkLst>
        <pc:spChg chg="mod">
          <ac:chgData name="Ochiai Kentaro" userId="5096dc67-825a-46b4-959a-60d9c9475132" providerId="ADAL" clId="{B315B503-41BD-4C39-A6CC-7EFF8A4E8425}" dt="2024-09-19T00:59:06.729" v="372" actId="14100"/>
          <ac:spMkLst>
            <pc:docMk/>
            <pc:sldMk cId="1553305124" sldId="1913"/>
            <ac:spMk id="42" creationId="{A60489BF-D8FB-9C8D-FA90-523AA535D228}"/>
          </ac:spMkLst>
        </pc:spChg>
        <pc:spChg chg="del">
          <ac:chgData name="Ochiai Kentaro" userId="5096dc67-825a-46b4-959a-60d9c9475132" providerId="ADAL" clId="{B315B503-41BD-4C39-A6CC-7EFF8A4E8425}" dt="2024-09-19T00:58:14.411" v="357" actId="478"/>
          <ac:spMkLst>
            <pc:docMk/>
            <pc:sldMk cId="1553305124" sldId="1913"/>
            <ac:spMk id="60" creationId="{9AE3773F-7062-59B9-D5BD-1E01BC8E2EDF}"/>
          </ac:spMkLst>
        </pc:spChg>
      </pc:sldChg>
      <pc:sldChg chg="addSp delSp modSp add mod">
        <pc:chgData name="Ochiai Kentaro" userId="5096dc67-825a-46b4-959a-60d9c9475132" providerId="ADAL" clId="{B315B503-41BD-4C39-A6CC-7EFF8A4E8425}" dt="2024-09-19T00:59:35.185" v="381" actId="1076"/>
        <pc:sldMkLst>
          <pc:docMk/>
          <pc:sldMk cId="4122276010" sldId="2123"/>
        </pc:sldMkLst>
        <pc:spChg chg="del">
          <ac:chgData name="Ochiai Kentaro" userId="5096dc67-825a-46b4-959a-60d9c9475132" providerId="ADAL" clId="{B315B503-41BD-4C39-A6CC-7EFF8A4E8425}" dt="2024-09-19T00:43:49.964" v="181" actId="478"/>
          <ac:spMkLst>
            <pc:docMk/>
            <pc:sldMk cId="4122276010" sldId="2123"/>
            <ac:spMk id="3" creationId="{B6A82A1D-600B-5513-AFF1-9BA55C096AA3}"/>
          </ac:spMkLst>
        </pc:spChg>
        <pc:spChg chg="add mod">
          <ac:chgData name="Ochiai Kentaro" userId="5096dc67-825a-46b4-959a-60d9c9475132" providerId="ADAL" clId="{B315B503-41BD-4C39-A6CC-7EFF8A4E8425}" dt="2024-09-19T00:43:47.012" v="180"/>
          <ac:spMkLst>
            <pc:docMk/>
            <pc:sldMk cId="4122276010" sldId="2123"/>
            <ac:spMk id="5" creationId="{B9EA5B6D-5586-0B1D-3AE8-806FC7342D15}"/>
          </ac:spMkLst>
        </pc:spChg>
        <pc:spChg chg="mod">
          <ac:chgData name="Ochiai Kentaro" userId="5096dc67-825a-46b4-959a-60d9c9475132" providerId="ADAL" clId="{B315B503-41BD-4C39-A6CC-7EFF8A4E8425}" dt="2024-09-19T00:43:53.714" v="182" actId="1076"/>
          <ac:spMkLst>
            <pc:docMk/>
            <pc:sldMk cId="4122276010" sldId="2123"/>
            <ac:spMk id="18" creationId="{F04B89FB-5902-5113-66E6-7262A185F3C1}"/>
          </ac:spMkLst>
        </pc:spChg>
        <pc:spChg chg="mod">
          <ac:chgData name="Ochiai Kentaro" userId="5096dc67-825a-46b4-959a-60d9c9475132" providerId="ADAL" clId="{B315B503-41BD-4C39-A6CC-7EFF8A4E8425}" dt="2024-09-19T00:43:11.435" v="177" actId="14100"/>
          <ac:spMkLst>
            <pc:docMk/>
            <pc:sldMk cId="4122276010" sldId="2123"/>
            <ac:spMk id="20" creationId="{ED6465BD-B806-5387-C73F-BE8029F9CDD1}"/>
          </ac:spMkLst>
        </pc:spChg>
        <pc:spChg chg="mod">
          <ac:chgData name="Ochiai Kentaro" userId="5096dc67-825a-46b4-959a-60d9c9475132" providerId="ADAL" clId="{B315B503-41BD-4C39-A6CC-7EFF8A4E8425}" dt="2024-09-19T00:59:35.185" v="381" actId="1076"/>
          <ac:spMkLst>
            <pc:docMk/>
            <pc:sldMk cId="4122276010" sldId="2123"/>
            <ac:spMk id="21" creationId="{43170228-AF9F-1666-9F31-8EE37277D368}"/>
          </ac:spMkLst>
        </pc:spChg>
        <pc:spChg chg="mod">
          <ac:chgData name="Ochiai Kentaro" userId="5096dc67-825a-46b4-959a-60d9c9475132" providerId="ADAL" clId="{B315B503-41BD-4C39-A6CC-7EFF8A4E8425}" dt="2024-09-19T00:42:34.778" v="170" actId="1076"/>
          <ac:spMkLst>
            <pc:docMk/>
            <pc:sldMk cId="4122276010" sldId="2123"/>
            <ac:spMk id="23" creationId="{F8C53216-9CA5-72AD-A9DC-B8AF2EA5D60C}"/>
          </ac:spMkLst>
        </pc:spChg>
        <pc:spChg chg="mod">
          <ac:chgData name="Ochiai Kentaro" userId="5096dc67-825a-46b4-959a-60d9c9475132" providerId="ADAL" clId="{B315B503-41BD-4C39-A6CC-7EFF8A4E8425}" dt="2024-09-19T00:43:36.042" v="179" actId="1076"/>
          <ac:spMkLst>
            <pc:docMk/>
            <pc:sldMk cId="4122276010" sldId="2123"/>
            <ac:spMk id="44" creationId="{A672E0EE-C1DF-CE95-7961-E03E7B6566A5}"/>
          </ac:spMkLst>
        </pc:spChg>
        <pc:spChg chg="mod">
          <ac:chgData name="Ochiai Kentaro" userId="5096dc67-825a-46b4-959a-60d9c9475132" providerId="ADAL" clId="{B315B503-41BD-4C39-A6CC-7EFF8A4E8425}" dt="2024-09-19T00:59:32.323" v="380" actId="1076"/>
          <ac:spMkLst>
            <pc:docMk/>
            <pc:sldMk cId="4122276010" sldId="2123"/>
            <ac:spMk id="47" creationId="{9B4D0497-322C-F281-9340-BBADF4BAAC70}"/>
          </ac:spMkLst>
        </pc:spChg>
        <pc:grpChg chg="mod">
          <ac:chgData name="Ochiai Kentaro" userId="5096dc67-825a-46b4-959a-60d9c9475132" providerId="ADAL" clId="{B315B503-41BD-4C39-A6CC-7EFF8A4E8425}" dt="2024-09-19T00:44:19.306" v="183" actId="1076"/>
          <ac:grpSpMkLst>
            <pc:docMk/>
            <pc:sldMk cId="4122276010" sldId="2123"/>
            <ac:grpSpMk id="27" creationId="{229BF97F-CEC0-799E-7A5D-EC23179D7A50}"/>
          </ac:grpSpMkLst>
        </pc:grpChg>
        <pc:picChg chg="add mod">
          <ac:chgData name="Ochiai Kentaro" userId="5096dc67-825a-46b4-959a-60d9c9475132" providerId="ADAL" clId="{B315B503-41BD-4C39-A6CC-7EFF8A4E8425}" dt="2024-09-19T00:55:00.613" v="354"/>
          <ac:picMkLst>
            <pc:docMk/>
            <pc:sldMk cId="4122276010" sldId="2123"/>
            <ac:picMk id="6" creationId="{C52826CD-8315-34C1-FE0C-B3F94AD3CEF8}"/>
          </ac:picMkLst>
        </pc:picChg>
        <pc:picChg chg="mod">
          <ac:chgData name="Ochiai Kentaro" userId="5096dc67-825a-46b4-959a-60d9c9475132" providerId="ADAL" clId="{B315B503-41BD-4C39-A6CC-7EFF8A4E8425}" dt="2024-09-19T00:42:34.778" v="170" actId="1076"/>
          <ac:picMkLst>
            <pc:docMk/>
            <pc:sldMk cId="4122276010" sldId="2123"/>
            <ac:picMk id="22" creationId="{B174E877-3F7A-70AE-3028-EBE3244D6C56}"/>
          </ac:picMkLst>
        </pc:picChg>
        <pc:cxnChg chg="add mod">
          <ac:chgData name="Ochiai Kentaro" userId="5096dc67-825a-46b4-959a-60d9c9475132" providerId="ADAL" clId="{B315B503-41BD-4C39-A6CC-7EFF8A4E8425}" dt="2024-09-19T00:43:01.757" v="175" actId="1582"/>
          <ac:cxnSpMkLst>
            <pc:docMk/>
            <pc:sldMk cId="4122276010" sldId="2123"/>
            <ac:cxnSpMk id="4" creationId="{D6A3948E-CEC6-0243-8F11-B9651BD4C38E}"/>
          </ac:cxnSpMkLst>
        </pc:cxnChg>
        <pc:cxnChg chg="mod">
          <ac:chgData name="Ochiai Kentaro" userId="5096dc67-825a-46b4-959a-60d9c9475132" providerId="ADAL" clId="{B315B503-41BD-4C39-A6CC-7EFF8A4E8425}" dt="2024-09-19T00:42:23.946" v="168" actId="1076"/>
          <ac:cxnSpMkLst>
            <pc:docMk/>
            <pc:sldMk cId="4122276010" sldId="2123"/>
            <ac:cxnSpMk id="24" creationId="{6677091C-32A4-3A68-9895-473FF9F35AB3}"/>
          </ac:cxnSpMkLst>
        </pc:cxnChg>
      </pc:sldChg>
      <pc:sldChg chg="addSp modSp">
        <pc:chgData name="Ochiai Kentaro" userId="5096dc67-825a-46b4-959a-60d9c9475132" providerId="ADAL" clId="{B315B503-41BD-4C39-A6CC-7EFF8A4E8425}" dt="2024-09-19T00:33:53.236" v="1"/>
        <pc:sldMkLst>
          <pc:docMk/>
          <pc:sldMk cId="2011461624" sldId="2224"/>
        </pc:sldMkLst>
        <pc:spChg chg="add mod">
          <ac:chgData name="Ochiai Kentaro" userId="5096dc67-825a-46b4-959a-60d9c9475132" providerId="ADAL" clId="{B315B503-41BD-4C39-A6CC-7EFF8A4E8425}" dt="2024-09-19T00:33:53.236" v="1"/>
          <ac:spMkLst>
            <pc:docMk/>
            <pc:sldMk cId="2011461624" sldId="2224"/>
            <ac:spMk id="5" creationId="{80177766-7037-7C70-51D4-3F83CF0D8B08}"/>
          </ac:spMkLst>
        </pc:spChg>
      </pc:sldChg>
      <pc:sldChg chg="addSp modSp mod">
        <pc:chgData name="Ochiai Kentaro" userId="5096dc67-825a-46b4-959a-60d9c9475132" providerId="ADAL" clId="{B315B503-41BD-4C39-A6CC-7EFF8A4E8425}" dt="2024-09-19T00:59:22.378" v="378" actId="20577"/>
        <pc:sldMkLst>
          <pc:docMk/>
          <pc:sldMk cId="3740300118" sldId="2226"/>
        </pc:sldMkLst>
        <pc:spChg chg="mod">
          <ac:chgData name="Ochiai Kentaro" userId="5096dc67-825a-46b4-959a-60d9c9475132" providerId="ADAL" clId="{B315B503-41BD-4C39-A6CC-7EFF8A4E8425}" dt="2024-09-19T00:59:22.378" v="378" actId="20577"/>
          <ac:spMkLst>
            <pc:docMk/>
            <pc:sldMk cId="3740300118" sldId="2226"/>
            <ac:spMk id="2" creationId="{9E601C81-08C9-45F1-E2C9-0206936E8933}"/>
          </ac:spMkLst>
        </pc:spChg>
        <pc:spChg chg="add mod">
          <ac:chgData name="Ochiai Kentaro" userId="5096dc67-825a-46b4-959a-60d9c9475132" providerId="ADAL" clId="{B315B503-41BD-4C39-A6CC-7EFF8A4E8425}" dt="2024-09-19T00:34:05.069" v="3" actId="1036"/>
          <ac:spMkLst>
            <pc:docMk/>
            <pc:sldMk cId="3740300118" sldId="2226"/>
            <ac:spMk id="3" creationId="{F07D166B-76F0-F0D2-5B7B-4354AF72D4F1}"/>
          </ac:spMkLst>
        </pc:spChg>
        <pc:spChg chg="mod">
          <ac:chgData name="Ochiai Kentaro" userId="5096dc67-825a-46b4-959a-60d9c9475132" providerId="ADAL" clId="{B315B503-41BD-4C39-A6CC-7EFF8A4E8425}" dt="2024-09-19T00:45:05.971" v="184" actId="14100"/>
          <ac:spMkLst>
            <pc:docMk/>
            <pc:sldMk cId="3740300118" sldId="2226"/>
            <ac:spMk id="47" creationId="{6659BC3D-71B8-4496-7119-11753765C7A1}"/>
          </ac:spMkLst>
        </pc:spChg>
        <pc:picChg chg="add mod">
          <ac:chgData name="Ochiai Kentaro" userId="5096dc67-825a-46b4-959a-60d9c9475132" providerId="ADAL" clId="{B315B503-41BD-4C39-A6CC-7EFF8A4E8425}" dt="2024-09-19T00:54:56.787" v="353"/>
          <ac:picMkLst>
            <pc:docMk/>
            <pc:sldMk cId="3740300118" sldId="2226"/>
            <ac:picMk id="4" creationId="{E2883658-F052-B14A-7533-AA8250C89B37}"/>
          </ac:picMkLst>
        </pc:picChg>
      </pc:sldChg>
      <pc:sldChg chg="addSp modSp mod">
        <pc:chgData name="Ochiai Kentaro" userId="5096dc67-825a-46b4-959a-60d9c9475132" providerId="ADAL" clId="{B315B503-41BD-4C39-A6CC-7EFF8A4E8425}" dt="2024-09-19T00:55:06.371" v="355"/>
        <pc:sldMkLst>
          <pc:docMk/>
          <pc:sldMk cId="2111188639" sldId="2227"/>
        </pc:sldMkLst>
        <pc:spChg chg="add mod">
          <ac:chgData name="Ochiai Kentaro" userId="5096dc67-825a-46b4-959a-60d9c9475132" providerId="ADAL" clId="{B315B503-41BD-4C39-A6CC-7EFF8A4E8425}" dt="2024-09-19T00:34:11.204" v="5"/>
          <ac:spMkLst>
            <pc:docMk/>
            <pc:sldMk cId="2111188639" sldId="2227"/>
            <ac:spMk id="3" creationId="{CCD29664-7E15-6A24-B1BF-0391D5C765AA}"/>
          </ac:spMkLst>
        </pc:spChg>
        <pc:spChg chg="mod">
          <ac:chgData name="Ochiai Kentaro" userId="5096dc67-825a-46b4-959a-60d9c9475132" providerId="ADAL" clId="{B315B503-41BD-4C39-A6CC-7EFF8A4E8425}" dt="2024-09-19T00:48:14.948" v="306" actId="207"/>
          <ac:spMkLst>
            <pc:docMk/>
            <pc:sldMk cId="2111188639" sldId="2227"/>
            <ac:spMk id="36" creationId="{0D947A6B-A7F3-526B-C4D6-49367A813E8A}"/>
          </ac:spMkLst>
        </pc:spChg>
        <pc:picChg chg="add mod">
          <ac:chgData name="Ochiai Kentaro" userId="5096dc67-825a-46b4-959a-60d9c9475132" providerId="ADAL" clId="{B315B503-41BD-4C39-A6CC-7EFF8A4E8425}" dt="2024-09-19T00:55:06.371" v="355"/>
          <ac:picMkLst>
            <pc:docMk/>
            <pc:sldMk cId="2111188639" sldId="2227"/>
            <ac:picMk id="4" creationId="{B0D41D25-BCA7-7F57-4123-B946FB84C6B3}"/>
          </ac:picMkLst>
        </pc:picChg>
      </pc:sldChg>
      <pc:sldChg chg="del">
        <pc:chgData name="Ochiai Kentaro" userId="5096dc67-825a-46b4-959a-60d9c9475132" providerId="ADAL" clId="{B315B503-41BD-4C39-A6CC-7EFF8A4E8425}" dt="2024-09-19T00:49:51.962" v="317" actId="47"/>
        <pc:sldMkLst>
          <pc:docMk/>
          <pc:sldMk cId="459403663" sldId="2228"/>
        </pc:sldMkLst>
      </pc:sldChg>
      <pc:sldChg chg="addSp modSp">
        <pc:chgData name="Ochiai Kentaro" userId="5096dc67-825a-46b4-959a-60d9c9475132" providerId="ADAL" clId="{B315B503-41BD-4C39-A6CC-7EFF8A4E8425}" dt="2024-09-19T00:55:08.819" v="356"/>
        <pc:sldMkLst>
          <pc:docMk/>
          <pc:sldMk cId="1081833269" sldId="2229"/>
        </pc:sldMkLst>
        <pc:spChg chg="add mod">
          <ac:chgData name="Ochiai Kentaro" userId="5096dc67-825a-46b4-959a-60d9c9475132" providerId="ADAL" clId="{B315B503-41BD-4C39-A6CC-7EFF8A4E8425}" dt="2024-09-19T00:34:13.011" v="6"/>
          <ac:spMkLst>
            <pc:docMk/>
            <pc:sldMk cId="1081833269" sldId="2229"/>
            <ac:spMk id="3" creationId="{D0B74AE2-C62D-BA68-E3E0-B998A94F0F62}"/>
          </ac:spMkLst>
        </pc:spChg>
        <pc:picChg chg="add mod">
          <ac:chgData name="Ochiai Kentaro" userId="5096dc67-825a-46b4-959a-60d9c9475132" providerId="ADAL" clId="{B315B503-41BD-4C39-A6CC-7EFF8A4E8425}" dt="2024-09-19T00:55:08.819" v="356"/>
          <ac:picMkLst>
            <pc:docMk/>
            <pc:sldMk cId="1081833269" sldId="2229"/>
            <ac:picMk id="4" creationId="{FFDD310C-188A-DD9D-6561-38B88695A298}"/>
          </ac:picMkLst>
        </pc:picChg>
      </pc:sldChg>
      <pc:sldChg chg="del">
        <pc:chgData name="Ochiai Kentaro" userId="5096dc67-825a-46b4-959a-60d9c9475132" providerId="ADAL" clId="{B315B503-41BD-4C39-A6CC-7EFF8A4E8425}" dt="2024-09-19T00:49:51.962" v="317" actId="47"/>
        <pc:sldMkLst>
          <pc:docMk/>
          <pc:sldMk cId="1688434050" sldId="2230"/>
        </pc:sldMkLst>
      </pc:sldChg>
      <pc:sldChg chg="del">
        <pc:chgData name="Ochiai Kentaro" userId="5096dc67-825a-46b4-959a-60d9c9475132" providerId="ADAL" clId="{B315B503-41BD-4C39-A6CC-7EFF8A4E8425}" dt="2024-09-19T00:49:51.962" v="317" actId="47"/>
        <pc:sldMkLst>
          <pc:docMk/>
          <pc:sldMk cId="2733212983" sldId="2231"/>
        </pc:sldMkLst>
      </pc:sldChg>
    </pc:docChg>
  </pc:docChgLst>
  <pc:docChgLst>
    <pc:chgData name="Ochiai Kentaro" userId="5096dc67-825a-46b4-959a-60d9c9475132" providerId="ADAL" clId="{27E022B0-41E5-4BDD-B79A-3DF8AE5092A7}"/>
    <pc:docChg chg="sldOrd">
      <pc:chgData name="Ochiai Kentaro" userId="5096dc67-825a-46b4-959a-60d9c9475132" providerId="ADAL" clId="{27E022B0-41E5-4BDD-B79A-3DF8AE5092A7}" dt="2024-09-30T09:10:28.202" v="0" actId="20578"/>
      <pc:docMkLst>
        <pc:docMk/>
      </pc:docMkLst>
      <pc:sldChg chg="ord">
        <pc:chgData name="Ochiai Kentaro" userId="5096dc67-825a-46b4-959a-60d9c9475132" providerId="ADAL" clId="{27E022B0-41E5-4BDD-B79A-3DF8AE5092A7}" dt="2024-09-30T09:10:28.202" v="0" actId="20578"/>
        <pc:sldMkLst>
          <pc:docMk/>
          <pc:sldMk cId="1553305124" sldId="1913"/>
        </pc:sldMkLst>
      </pc:sldChg>
    </pc:docChg>
  </pc:docChgLst>
  <pc:docChgLst>
    <pc:chgData name="Honda Shogo" userId="606985fc-861f-4341-abf4-56174095795a" providerId="ADAL" clId="{ECA5D421-4027-40B5-9CBE-2B765402D78D}"/>
    <pc:docChg chg="sldOrd">
      <pc:chgData name="Honda Shogo" userId="606985fc-861f-4341-abf4-56174095795a" providerId="ADAL" clId="{ECA5D421-4027-40B5-9CBE-2B765402D78D}" dt="2024-09-19T01:10:49.953" v="0" actId="20578"/>
      <pc:docMkLst>
        <pc:docMk/>
      </pc:docMkLst>
      <pc:sldChg chg="ord">
        <pc:chgData name="Honda Shogo" userId="606985fc-861f-4341-abf4-56174095795a" providerId="ADAL" clId="{ECA5D421-4027-40B5-9CBE-2B765402D78D}" dt="2024-09-19T01:10:49.953" v="0" actId="20578"/>
        <pc:sldMkLst>
          <pc:docMk/>
          <pc:sldMk cId="1517840855" sldId="19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ko-KR" altLang="en-US"/>
          </a:p>
        </p:txBody>
      </p:sp>
      <p:sp>
        <p:nvSpPr>
          <p:cNvPr id="3" name="날짜 개체 틀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79F4D1FC-BDEB-D741-BFFB-79CB7FFCFED3}" type="datetimeFigureOut">
              <a:rPr kumimoji="1" lang="ko-KR" altLang="en-US" smtClean="0"/>
              <a:t>2024-09-30</a:t>
            </a:fld>
            <a:endParaRPr kumimoji="1" lang="ko-KR" altLang="en-US"/>
          </a:p>
        </p:txBody>
      </p:sp>
      <p:sp>
        <p:nvSpPr>
          <p:cNvPr id="4" name="슬라이드 이미지 개체 틀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3577" y="4748163"/>
            <a:ext cx="5388610" cy="3884861"/>
          </a:xfrm>
          <a:prstGeom prst="rect">
            <a:avLst/>
          </a:prstGeom>
        </p:spPr>
        <p:txBody>
          <a:bodyPr vert="horz" lIns="91440" tIns="45720" rIns="91440" bIns="45720" rtlCol="0"/>
          <a:lstStyle/>
          <a:p>
            <a:r>
              <a:rPr kumimoji="1" lang="ko-KR" altLang="en-US"/>
              <a:t>마스터 텍스트 스타일 편집
둘째 수준
셋째 수준
넷째 수준
다섯째 수준</a:t>
            </a:r>
          </a:p>
        </p:txBody>
      </p:sp>
      <p:sp>
        <p:nvSpPr>
          <p:cNvPr id="6" name="바닥글 개체 틀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ko-KR" altLang="en-US"/>
          </a:p>
        </p:txBody>
      </p:sp>
      <p:sp>
        <p:nvSpPr>
          <p:cNvPr id="7" name="슬라이드 번호 개체 틀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3DFE639C-92D2-7548-9450-E234678610C8}" type="slidenum">
              <a:rPr kumimoji="1" lang="ko-KR" altLang="en-US" smtClean="0"/>
              <a:t>‹#›</a:t>
            </a:fld>
            <a:endParaRPr kumimoji="1" lang="ko-KR" altLang="en-US"/>
          </a:p>
        </p:txBody>
      </p:sp>
    </p:spTree>
    <p:extLst>
      <p:ext uri="{BB962C8B-B14F-4D97-AF65-F5344CB8AC3E}">
        <p14:creationId xmlns:p14="http://schemas.microsoft.com/office/powerpoint/2010/main" val="308814199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C4ABD23-7F34-464C-8F08-C7D611C29446}" type="slidenum">
              <a:rPr kumimoji="1" lang="ja-JP" altLang="en-US" smtClean="0"/>
              <a:t>7</a:t>
            </a:fld>
            <a:endParaRPr kumimoji="1" lang="ja-JP" altLang="en-US"/>
          </a:p>
        </p:txBody>
      </p:sp>
    </p:spTree>
    <p:extLst>
      <p:ext uri="{BB962C8B-B14F-4D97-AF65-F5344CB8AC3E}">
        <p14:creationId xmlns:p14="http://schemas.microsoft.com/office/powerpoint/2010/main" val="3894838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fld id="{E93B03B4-A1DE-8E48-BE37-DA029D6C141A}" type="datetimeFigureOut">
              <a:rPr kumimoji="1" lang="ko-KR" altLang="en-US" smtClean="0"/>
              <a:t>2024-09-30</a:t>
            </a:fld>
            <a:endParaRPr kumimoji="1" lang="ko-KR" altLang="en-US"/>
          </a:p>
        </p:txBody>
      </p:sp>
      <p:sp>
        <p:nvSpPr>
          <p:cNvPr id="5" name="フッター プレースホルダ 4"/>
          <p:cNvSpPr>
            <a:spLocks noGrp="1"/>
          </p:cNvSpPr>
          <p:nvPr>
            <p:ph type="ftr" sz="quarter" idx="11"/>
          </p:nvPr>
        </p:nvSpPr>
        <p:spPr/>
        <p:txBody>
          <a:bodyPr/>
          <a:lstStyle/>
          <a:p>
            <a:endParaRPr kumimoji="1" lang="ko-KR" altLang="en-US"/>
          </a:p>
        </p:txBody>
      </p:sp>
      <p:sp>
        <p:nvSpPr>
          <p:cNvPr id="6" name="スライド番号プレースホルダ 5"/>
          <p:cNvSpPr>
            <a:spLocks noGrp="1"/>
          </p:cNvSpPr>
          <p:nvPr>
            <p:ph type="sldNum" sz="quarter" idx="12"/>
          </p:nvPr>
        </p:nvSpPr>
        <p:spPr/>
        <p:txBody>
          <a:bodyPr/>
          <a:lstStyle/>
          <a:p>
            <a:fld id="{DD10FA09-0BB6-8340-BC01-EF82545D351F}" type="slidenum">
              <a:rPr kumimoji="1" lang="ko-KR" altLang="en-US" smtClean="0"/>
              <a:t>‹#›</a:t>
            </a:fld>
            <a:endParaRPr kumimoji="1" lang="ko-KR" altLang="en-US"/>
          </a:p>
        </p:txBody>
      </p:sp>
      <p:cxnSp>
        <p:nvCxnSpPr>
          <p:cNvPr id="7" name="直線コネクタ 6">
            <a:extLst>
              <a:ext uri="{FF2B5EF4-FFF2-40B4-BE49-F238E27FC236}">
                <a16:creationId xmlns:a16="http://schemas.microsoft.com/office/drawing/2014/main" id="{2194D68D-0B71-4FD1-A8AB-75CCD73188AD}"/>
              </a:ext>
            </a:extLst>
          </p:cNvPr>
          <p:cNvCxnSpPr/>
          <p:nvPr/>
        </p:nvCxnSpPr>
        <p:spPr>
          <a:xfrm>
            <a:off x="-10582" y="807097"/>
            <a:ext cx="122025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43C4F669-65B6-4536-BB55-D6ED0557B310}"/>
              </a:ext>
            </a:extLst>
          </p:cNvPr>
          <p:cNvCxnSpPr/>
          <p:nvPr/>
        </p:nvCxnSpPr>
        <p:spPr>
          <a:xfrm>
            <a:off x="-10582" y="6525344"/>
            <a:ext cx="122025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図 8" descr="QST_LOGO_YOKO.psd">
            <a:extLst>
              <a:ext uri="{FF2B5EF4-FFF2-40B4-BE49-F238E27FC236}">
                <a16:creationId xmlns:a16="http://schemas.microsoft.com/office/drawing/2014/main" id="{F17C87FF-9EA8-7FA7-B603-CDC2E8197AD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143785" y="121309"/>
            <a:ext cx="877229" cy="35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1">
            <a:extLst>
              <a:ext uri="{FF2B5EF4-FFF2-40B4-BE49-F238E27FC236}">
                <a16:creationId xmlns:a16="http://schemas.microsoft.com/office/drawing/2014/main" id="{E892925F-20F1-0C68-A192-ACFCF9D9E17E}"/>
              </a:ext>
            </a:extLst>
          </p:cNvPr>
          <p:cNvSpPr txBox="1"/>
          <p:nvPr userDrawn="1"/>
        </p:nvSpPr>
        <p:spPr>
          <a:xfrm>
            <a:off x="1394904" y="6537927"/>
            <a:ext cx="9402191" cy="338554"/>
          </a:xfrm>
          <a:prstGeom prst="rect">
            <a:avLst/>
          </a:prstGeom>
          <a:noFill/>
        </p:spPr>
        <p:txBody>
          <a:bodyPr wrap="square" rtlCol="0">
            <a:spAutoFit/>
          </a:bodyPr>
          <a:lstStyle/>
          <a:p>
            <a:pPr algn="ctr"/>
            <a:r>
              <a:rPr lang="en-US" altLang="ja-JP" sz="1600" dirty="0">
                <a:latin typeface="Arial Nova" panose="020B0504020202020204" pitchFamily="34" charset="0"/>
              </a:rPr>
              <a:t>3rd IFMIF-DONES Users Workshop</a:t>
            </a:r>
            <a:r>
              <a:rPr kumimoji="1" lang="en-US" altLang="ja-JP" sz="1600" dirty="0">
                <a:latin typeface="Arial Nova" panose="020B0504020202020204" pitchFamily="34" charset="0"/>
                <a:ea typeface="MS PGothic" panose="020B0600070205080204" pitchFamily="34" charset="-128"/>
                <a:cs typeface="Arial" panose="020B0604020202020204" pitchFamily="34" charset="0"/>
              </a:rPr>
              <a:t>,  K. Ochiai Oct. 1-2, 2024, Zagreb, </a:t>
            </a:r>
            <a:r>
              <a:rPr lang="en" altLang="ja-JP" sz="1600" b="0" i="0" dirty="0">
                <a:solidFill>
                  <a:srgbClr val="000000"/>
                </a:solidFill>
                <a:effectLst/>
                <a:latin typeface="Liberation Sans"/>
              </a:rPr>
              <a:t>Croatia</a:t>
            </a:r>
            <a:endParaRPr lang="en-US" altLang="ja-JP" sz="1600" dirty="0">
              <a:latin typeface="Arial Nova" panose="020B0504020202020204" pitchFamily="34" charset="0"/>
              <a:cs typeface="Arial" panose="020B0604020202020204" pitchFamily="34" charset="0"/>
            </a:endParaRPr>
          </a:p>
        </p:txBody>
      </p:sp>
    </p:spTree>
    <p:extLst>
      <p:ext uri="{BB962C8B-B14F-4D97-AF65-F5344CB8AC3E}">
        <p14:creationId xmlns:p14="http://schemas.microsoft.com/office/powerpoint/2010/main" val="251885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ko-KR" altLang="en-US"/>
              <a:t>마스터 제목 스타일 편집</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ko-KR" altLang="en-US"/>
              <a:t>마스터 텍스트 스타일 편집
둘째 수준
셋째 수준
넷째 수준
다섯째 수준</a:t>
            </a:r>
            <a:endParaRPr kumimoji="1" lang="ja-JP" altLang="en-US"/>
          </a:p>
        </p:txBody>
      </p:sp>
      <p:sp>
        <p:nvSpPr>
          <p:cNvPr id="4" name="日付プレースホルダ 3"/>
          <p:cNvSpPr>
            <a:spLocks noGrp="1"/>
          </p:cNvSpPr>
          <p:nvPr>
            <p:ph type="dt" sz="half" idx="10"/>
          </p:nvPr>
        </p:nvSpPr>
        <p:spPr/>
        <p:txBody>
          <a:bodyPr/>
          <a:lstStyle/>
          <a:p>
            <a:fld id="{E93B03B4-A1DE-8E48-BE37-DA029D6C141A}" type="datetimeFigureOut">
              <a:rPr kumimoji="1" lang="ko-KR" altLang="en-US" smtClean="0"/>
              <a:t>2024-09-30</a:t>
            </a:fld>
            <a:endParaRPr kumimoji="1" lang="ko-KR" altLang="en-US"/>
          </a:p>
        </p:txBody>
      </p:sp>
      <p:sp>
        <p:nvSpPr>
          <p:cNvPr id="5" name="フッター プレースホルダ 4"/>
          <p:cNvSpPr>
            <a:spLocks noGrp="1"/>
          </p:cNvSpPr>
          <p:nvPr>
            <p:ph type="ftr" sz="quarter" idx="11"/>
          </p:nvPr>
        </p:nvSpPr>
        <p:spPr/>
        <p:txBody>
          <a:bodyPr/>
          <a:lstStyle/>
          <a:p>
            <a:endParaRPr kumimoji="1" lang="ko-KR" altLang="en-US"/>
          </a:p>
        </p:txBody>
      </p:sp>
      <p:sp>
        <p:nvSpPr>
          <p:cNvPr id="6" name="スライド番号プレースホルダ 5"/>
          <p:cNvSpPr>
            <a:spLocks noGrp="1"/>
          </p:cNvSpPr>
          <p:nvPr>
            <p:ph type="sldNum" sz="quarter" idx="12"/>
          </p:nvPr>
        </p:nvSpPr>
        <p:spPr/>
        <p:txBody>
          <a:bodyPr/>
          <a:lstStyle/>
          <a:p>
            <a:fld id="{DD10FA09-0BB6-8340-BC01-EF82545D351F}" type="slidenum">
              <a:rPr kumimoji="1" lang="ko-KR" altLang="en-US" smtClean="0"/>
              <a:t>‹#›</a:t>
            </a:fld>
            <a:endParaRPr kumimoji="1" lang="ko-KR" altLang="en-US"/>
          </a:p>
        </p:txBody>
      </p:sp>
    </p:spTree>
    <p:extLst>
      <p:ext uri="{BB962C8B-B14F-4D97-AF65-F5344CB8AC3E}">
        <p14:creationId xmlns:p14="http://schemas.microsoft.com/office/powerpoint/2010/main" val="205737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ko-KR" altLang="en-US"/>
              <a:t>마스터 제목 스타일 편집</a:t>
            </a:r>
            <a:endParaRPr kumimoji="1" lang="ja-JP" altLang="en-US"/>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ko-KR" altLang="en-US"/>
              <a:t>마스터 텍스트 스타일 편집
둘째 수준
셋째 수준
넷째 수준
다섯째 수준</a:t>
            </a:r>
            <a:endParaRPr kumimoji="1" lang="ja-JP" altLang="en-US"/>
          </a:p>
        </p:txBody>
      </p:sp>
      <p:sp>
        <p:nvSpPr>
          <p:cNvPr id="4" name="日付プレースホルダ 3"/>
          <p:cNvSpPr>
            <a:spLocks noGrp="1"/>
          </p:cNvSpPr>
          <p:nvPr>
            <p:ph type="dt" sz="half" idx="10"/>
          </p:nvPr>
        </p:nvSpPr>
        <p:spPr/>
        <p:txBody>
          <a:bodyPr/>
          <a:lstStyle/>
          <a:p>
            <a:fld id="{E93B03B4-A1DE-8E48-BE37-DA029D6C141A}" type="datetimeFigureOut">
              <a:rPr kumimoji="1" lang="ko-KR" altLang="en-US" smtClean="0"/>
              <a:t>2024-09-30</a:t>
            </a:fld>
            <a:endParaRPr kumimoji="1" lang="ko-KR" altLang="en-US"/>
          </a:p>
        </p:txBody>
      </p:sp>
      <p:sp>
        <p:nvSpPr>
          <p:cNvPr id="5" name="フッター プレースホルダ 4"/>
          <p:cNvSpPr>
            <a:spLocks noGrp="1"/>
          </p:cNvSpPr>
          <p:nvPr>
            <p:ph type="ftr" sz="quarter" idx="11"/>
          </p:nvPr>
        </p:nvSpPr>
        <p:spPr/>
        <p:txBody>
          <a:bodyPr/>
          <a:lstStyle/>
          <a:p>
            <a:endParaRPr kumimoji="1" lang="ko-KR" altLang="en-US"/>
          </a:p>
        </p:txBody>
      </p:sp>
      <p:sp>
        <p:nvSpPr>
          <p:cNvPr id="6" name="スライド番号プレースホルダ 5"/>
          <p:cNvSpPr>
            <a:spLocks noGrp="1"/>
          </p:cNvSpPr>
          <p:nvPr>
            <p:ph type="sldNum" sz="quarter" idx="12"/>
          </p:nvPr>
        </p:nvSpPr>
        <p:spPr/>
        <p:txBody>
          <a:bodyPr/>
          <a:lstStyle/>
          <a:p>
            <a:fld id="{DD10FA09-0BB6-8340-BC01-EF82545D351F}" type="slidenum">
              <a:rPr kumimoji="1" lang="ko-KR" altLang="en-US" smtClean="0"/>
              <a:t>‹#›</a:t>
            </a:fld>
            <a:endParaRPr kumimoji="1" lang="ko-KR" altLang="en-US"/>
          </a:p>
        </p:txBody>
      </p:sp>
    </p:spTree>
    <p:extLst>
      <p:ext uri="{BB962C8B-B14F-4D97-AF65-F5344CB8AC3E}">
        <p14:creationId xmlns:p14="http://schemas.microsoft.com/office/powerpoint/2010/main" val="2178265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655B71-B2F0-8618-1F9E-316EDEC3D37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77AEDCC-807C-5CC4-A598-8FC72C1024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5430E68-D747-8C0C-46B3-5770177D85F9}"/>
              </a:ext>
            </a:extLst>
          </p:cNvPr>
          <p:cNvSpPr>
            <a:spLocks noGrp="1"/>
          </p:cNvSpPr>
          <p:nvPr>
            <p:ph type="dt" sz="half" idx="10"/>
          </p:nvPr>
        </p:nvSpPr>
        <p:spPr/>
        <p:txBody>
          <a:bodyPr/>
          <a:lstStyle/>
          <a:p>
            <a:fld id="{8F529F8B-3BEE-403B-9FE8-6B08433F54C5}" type="datetimeFigureOut">
              <a:rPr kumimoji="1" lang="ja-JP" altLang="en-US" smtClean="0"/>
              <a:t>2024/9/30</a:t>
            </a:fld>
            <a:endParaRPr kumimoji="1" lang="ja-JP" altLang="en-US"/>
          </a:p>
        </p:txBody>
      </p:sp>
      <p:sp>
        <p:nvSpPr>
          <p:cNvPr id="5" name="フッター プレースホルダー 4">
            <a:extLst>
              <a:ext uri="{FF2B5EF4-FFF2-40B4-BE49-F238E27FC236}">
                <a16:creationId xmlns:a16="http://schemas.microsoft.com/office/drawing/2014/main" id="{69968461-AFAD-A986-F1C3-AEB839AA27F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E7B0DF-E7A1-F4AC-4C00-699EA9688337}"/>
              </a:ext>
            </a:extLst>
          </p:cNvPr>
          <p:cNvSpPr>
            <a:spLocks noGrp="1"/>
          </p:cNvSpPr>
          <p:nvPr>
            <p:ph type="sldNum" sz="quarter" idx="12"/>
          </p:nvPr>
        </p:nvSpPr>
        <p:spPr/>
        <p:txBody>
          <a:bodyPr/>
          <a:lstStyle/>
          <a:p>
            <a:fld id="{E6C21278-FC1C-4763-B5C6-E631E41E8846}" type="slidenum">
              <a:rPr kumimoji="1" lang="ja-JP" altLang="en-US" smtClean="0"/>
              <a:t>‹#›</a:t>
            </a:fld>
            <a:endParaRPr kumimoji="1" lang="ja-JP" altLang="en-US"/>
          </a:p>
        </p:txBody>
      </p:sp>
    </p:spTree>
    <p:extLst>
      <p:ext uri="{BB962C8B-B14F-4D97-AF65-F5344CB8AC3E}">
        <p14:creationId xmlns:p14="http://schemas.microsoft.com/office/powerpoint/2010/main" val="2895391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1596" y="0"/>
            <a:ext cx="10972800" cy="548680"/>
          </a:xfrm>
        </p:spPr>
        <p:txBody>
          <a:bodyPr>
            <a:noAutofit/>
          </a:bodyPr>
          <a:lstStyle>
            <a:lvl1pPr algn="l">
              <a:defRPr sz="4400"/>
            </a:lvl1pPr>
          </a:lstStyle>
          <a:p>
            <a:r>
              <a:rPr kumimoji="1" lang="ko-KR" altLang="en-US"/>
              <a:t>마스터 제목 스타일 편집</a:t>
            </a:r>
            <a:endParaRPr kumimoji="1" lang="ja-JP" altLang="en-US"/>
          </a:p>
        </p:txBody>
      </p:sp>
      <p:sp>
        <p:nvSpPr>
          <p:cNvPr id="3" name="コンテンツ プレースホルダ 2"/>
          <p:cNvSpPr>
            <a:spLocks noGrp="1"/>
          </p:cNvSpPr>
          <p:nvPr>
            <p:ph idx="1"/>
          </p:nvPr>
        </p:nvSpPr>
        <p:spPr/>
        <p:txBody>
          <a:bodyPr/>
          <a:lstStyle/>
          <a:p>
            <a:pPr lvl="0"/>
            <a:r>
              <a:rPr kumimoji="1" lang="ko-KR" altLang="en-US"/>
              <a:t>마스터 텍스트 스타일 편집
둘째 수준
셋째 수준
넷째 수준
다섯째 수준</a:t>
            </a:r>
            <a:endParaRPr kumimoji="1" lang="ja-JP" altLang="en-US"/>
          </a:p>
        </p:txBody>
      </p:sp>
      <p:sp>
        <p:nvSpPr>
          <p:cNvPr id="4" name="日付プレースホルダ 3"/>
          <p:cNvSpPr>
            <a:spLocks noGrp="1"/>
          </p:cNvSpPr>
          <p:nvPr>
            <p:ph type="dt" sz="half" idx="10"/>
          </p:nvPr>
        </p:nvSpPr>
        <p:spPr/>
        <p:txBody>
          <a:bodyPr/>
          <a:lstStyle/>
          <a:p>
            <a:fld id="{E93B03B4-A1DE-8E48-BE37-DA029D6C141A}" type="datetimeFigureOut">
              <a:rPr kumimoji="1" lang="ko-KR" altLang="en-US" smtClean="0"/>
              <a:t>2024-09-30</a:t>
            </a:fld>
            <a:endParaRPr kumimoji="1" lang="ko-KR" altLang="en-US"/>
          </a:p>
        </p:txBody>
      </p:sp>
      <p:sp>
        <p:nvSpPr>
          <p:cNvPr id="5" name="フッター プレースホルダ 4"/>
          <p:cNvSpPr>
            <a:spLocks noGrp="1"/>
          </p:cNvSpPr>
          <p:nvPr>
            <p:ph type="ftr" sz="quarter" idx="11"/>
          </p:nvPr>
        </p:nvSpPr>
        <p:spPr/>
        <p:txBody>
          <a:bodyPr/>
          <a:lstStyle/>
          <a:p>
            <a:endParaRPr kumimoji="1" lang="ko-KR" altLang="en-US"/>
          </a:p>
        </p:txBody>
      </p:sp>
      <p:sp>
        <p:nvSpPr>
          <p:cNvPr id="6" name="スライド番号プレースホルダ 5"/>
          <p:cNvSpPr>
            <a:spLocks noGrp="1"/>
          </p:cNvSpPr>
          <p:nvPr>
            <p:ph type="sldNum" sz="quarter" idx="12"/>
          </p:nvPr>
        </p:nvSpPr>
        <p:spPr>
          <a:xfrm>
            <a:off x="9361024" y="6503120"/>
            <a:ext cx="2844800" cy="365125"/>
          </a:xfrm>
        </p:spPr>
        <p:txBody>
          <a:bodyPr/>
          <a:lstStyle>
            <a:lvl1pPr>
              <a:defRPr sz="1800" b="1">
                <a:solidFill>
                  <a:schemeClr val="tx1"/>
                </a:solidFill>
              </a:defRPr>
            </a:lvl1pPr>
          </a:lstStyle>
          <a:p>
            <a:fld id="{DD10FA09-0BB6-8340-BC01-EF82545D351F}" type="slidenum">
              <a:rPr kumimoji="1" lang="ko-KR" altLang="en-US" smtClean="0"/>
              <a:t>‹#›</a:t>
            </a:fld>
            <a:endParaRPr kumimoji="1" lang="ko-KR" altLang="en-US"/>
          </a:p>
        </p:txBody>
      </p:sp>
      <p:cxnSp>
        <p:nvCxnSpPr>
          <p:cNvPr id="7" name="直線コネクタ 6">
            <a:extLst>
              <a:ext uri="{FF2B5EF4-FFF2-40B4-BE49-F238E27FC236}">
                <a16:creationId xmlns:a16="http://schemas.microsoft.com/office/drawing/2014/main" id="{015307AB-785C-48D5-9E6A-53401B5571A9}"/>
              </a:ext>
            </a:extLst>
          </p:cNvPr>
          <p:cNvCxnSpPr/>
          <p:nvPr/>
        </p:nvCxnSpPr>
        <p:spPr>
          <a:xfrm>
            <a:off x="-10582" y="548680"/>
            <a:ext cx="122025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60133AC4-E4A7-4543-8AF5-C0353D714365}"/>
              </a:ext>
            </a:extLst>
          </p:cNvPr>
          <p:cNvCxnSpPr/>
          <p:nvPr/>
        </p:nvCxnSpPr>
        <p:spPr>
          <a:xfrm>
            <a:off x="-10582" y="6525344"/>
            <a:ext cx="122025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853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ko-KR" altLang="en-US"/>
              <a:t>마스터 제목 스타일 편집</a:t>
            </a:r>
            <a:endParaRPr kumimoji="1"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ko-KR" altLang="en-US"/>
              <a:t>마스터 텍스트 스타일 편집
둘째 수준
셋째 수준
넷째 수준
다섯째 수준</a:t>
            </a:r>
            <a:endParaRPr kumimoji="1" lang="ja-JP" altLang="en-US"/>
          </a:p>
        </p:txBody>
      </p:sp>
      <p:sp>
        <p:nvSpPr>
          <p:cNvPr id="4" name="日付プレースホルダ 3"/>
          <p:cNvSpPr>
            <a:spLocks noGrp="1"/>
          </p:cNvSpPr>
          <p:nvPr>
            <p:ph type="dt" sz="half" idx="10"/>
          </p:nvPr>
        </p:nvSpPr>
        <p:spPr/>
        <p:txBody>
          <a:bodyPr/>
          <a:lstStyle/>
          <a:p>
            <a:fld id="{E93B03B4-A1DE-8E48-BE37-DA029D6C141A}" type="datetimeFigureOut">
              <a:rPr kumimoji="1" lang="ko-KR" altLang="en-US" smtClean="0"/>
              <a:t>2024-09-30</a:t>
            </a:fld>
            <a:endParaRPr kumimoji="1" lang="ko-KR" altLang="en-US"/>
          </a:p>
        </p:txBody>
      </p:sp>
      <p:sp>
        <p:nvSpPr>
          <p:cNvPr id="5" name="フッター プレースホルダ 4"/>
          <p:cNvSpPr>
            <a:spLocks noGrp="1"/>
          </p:cNvSpPr>
          <p:nvPr>
            <p:ph type="ftr" sz="quarter" idx="11"/>
          </p:nvPr>
        </p:nvSpPr>
        <p:spPr/>
        <p:txBody>
          <a:bodyPr/>
          <a:lstStyle/>
          <a:p>
            <a:endParaRPr kumimoji="1" lang="ko-KR" altLang="en-US"/>
          </a:p>
        </p:txBody>
      </p:sp>
      <p:sp>
        <p:nvSpPr>
          <p:cNvPr id="6" name="スライド番号プレースホルダ 5"/>
          <p:cNvSpPr>
            <a:spLocks noGrp="1"/>
          </p:cNvSpPr>
          <p:nvPr>
            <p:ph type="sldNum" sz="quarter" idx="12"/>
          </p:nvPr>
        </p:nvSpPr>
        <p:spPr/>
        <p:txBody>
          <a:bodyPr/>
          <a:lstStyle/>
          <a:p>
            <a:fld id="{DD10FA09-0BB6-8340-BC01-EF82545D351F}" type="slidenum">
              <a:rPr kumimoji="1" lang="ko-KR" altLang="en-US" smtClean="0"/>
              <a:t>‹#›</a:t>
            </a:fld>
            <a:endParaRPr kumimoji="1" lang="ko-KR" altLang="en-US"/>
          </a:p>
        </p:txBody>
      </p:sp>
    </p:spTree>
    <p:extLst>
      <p:ext uri="{BB962C8B-B14F-4D97-AF65-F5344CB8AC3E}">
        <p14:creationId xmlns:p14="http://schemas.microsoft.com/office/powerpoint/2010/main" val="2282696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ko-KR" altLang="en-US"/>
              <a:t>마스터 제목 스타일 편집</a:t>
            </a:r>
            <a:endParaRPr kumimoji="1" lang="ja-JP" altLang="en-US"/>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ko-KR" altLang="en-US"/>
              <a:t>마스터 텍스트 스타일 편집
둘째 수준
셋째 수준
넷째 수준
다섯째 수준</a:t>
            </a:r>
            <a:endParaRPr kumimoji="1" lang="ja-JP" altLang="en-US"/>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ko-KR" altLang="en-US"/>
              <a:t>마스터 텍스트 스타일 편집
둘째 수준
셋째 수준
넷째 수준
다섯째 수준</a:t>
            </a:r>
            <a:endParaRPr kumimoji="1" lang="ja-JP" altLang="en-US"/>
          </a:p>
        </p:txBody>
      </p:sp>
      <p:sp>
        <p:nvSpPr>
          <p:cNvPr id="5" name="日付プレースホルダ 4"/>
          <p:cNvSpPr>
            <a:spLocks noGrp="1"/>
          </p:cNvSpPr>
          <p:nvPr>
            <p:ph type="dt" sz="half" idx="10"/>
          </p:nvPr>
        </p:nvSpPr>
        <p:spPr/>
        <p:txBody>
          <a:bodyPr/>
          <a:lstStyle/>
          <a:p>
            <a:fld id="{E93B03B4-A1DE-8E48-BE37-DA029D6C141A}" type="datetimeFigureOut">
              <a:rPr kumimoji="1" lang="ko-KR" altLang="en-US" smtClean="0"/>
              <a:t>2024-09-30</a:t>
            </a:fld>
            <a:endParaRPr kumimoji="1" lang="ko-KR" altLang="en-US"/>
          </a:p>
        </p:txBody>
      </p:sp>
      <p:sp>
        <p:nvSpPr>
          <p:cNvPr id="6" name="フッター プレースホルダ 5"/>
          <p:cNvSpPr>
            <a:spLocks noGrp="1"/>
          </p:cNvSpPr>
          <p:nvPr>
            <p:ph type="ftr" sz="quarter" idx="11"/>
          </p:nvPr>
        </p:nvSpPr>
        <p:spPr/>
        <p:txBody>
          <a:bodyPr/>
          <a:lstStyle/>
          <a:p>
            <a:endParaRPr kumimoji="1" lang="ko-KR" altLang="en-US"/>
          </a:p>
        </p:txBody>
      </p:sp>
      <p:sp>
        <p:nvSpPr>
          <p:cNvPr id="7" name="スライド番号プレースホルダ 6"/>
          <p:cNvSpPr>
            <a:spLocks noGrp="1"/>
          </p:cNvSpPr>
          <p:nvPr>
            <p:ph type="sldNum" sz="quarter" idx="12"/>
          </p:nvPr>
        </p:nvSpPr>
        <p:spPr/>
        <p:txBody>
          <a:bodyPr/>
          <a:lstStyle/>
          <a:p>
            <a:fld id="{DD10FA09-0BB6-8340-BC01-EF82545D351F}" type="slidenum">
              <a:rPr kumimoji="1" lang="ko-KR" altLang="en-US" smtClean="0"/>
              <a:t>‹#›</a:t>
            </a:fld>
            <a:endParaRPr kumimoji="1" lang="ko-KR" altLang="en-US"/>
          </a:p>
        </p:txBody>
      </p:sp>
    </p:spTree>
    <p:extLst>
      <p:ext uri="{BB962C8B-B14F-4D97-AF65-F5344CB8AC3E}">
        <p14:creationId xmlns:p14="http://schemas.microsoft.com/office/powerpoint/2010/main" val="389287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ko-KR" altLang="en-US"/>
              <a:t>마스터 제목 스타일 편집</a:t>
            </a:r>
            <a:endParaRPr kumimoji="1"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ko-KR" altLang="en-US"/>
              <a:t>마스터 텍스트 스타일 편집
둘째 수준
셋째 수준
넷째 수준
다섯째 수준</a:t>
            </a:r>
            <a:endParaRPr kumimoji="1" lang="ja-JP" altLang="en-US"/>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ko-KR" altLang="en-US"/>
              <a:t>마스터 텍스트 스타일 편집
둘째 수준
셋째 수준
넷째 수준
다섯째 수준</a:t>
            </a:r>
            <a:endParaRPr kumimoji="1" lang="ja-JP" alt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ko-KR" altLang="en-US"/>
              <a:t>마스터 텍스트 스타일 편집
둘째 수준
셋째 수준
넷째 수준
다섯째 수준</a:t>
            </a:r>
            <a:endParaRPr kumimoji="1" lang="ja-JP" altLang="en-US"/>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ko-KR" altLang="en-US"/>
              <a:t>마스터 텍스트 스타일 편집
둘째 수준
셋째 수준
넷째 수준
다섯째 수준</a:t>
            </a:r>
            <a:endParaRPr kumimoji="1" lang="ja-JP" altLang="en-US"/>
          </a:p>
        </p:txBody>
      </p:sp>
      <p:sp>
        <p:nvSpPr>
          <p:cNvPr id="7" name="日付プレースホルダ 6"/>
          <p:cNvSpPr>
            <a:spLocks noGrp="1"/>
          </p:cNvSpPr>
          <p:nvPr>
            <p:ph type="dt" sz="half" idx="10"/>
          </p:nvPr>
        </p:nvSpPr>
        <p:spPr/>
        <p:txBody>
          <a:bodyPr/>
          <a:lstStyle/>
          <a:p>
            <a:fld id="{E93B03B4-A1DE-8E48-BE37-DA029D6C141A}" type="datetimeFigureOut">
              <a:rPr kumimoji="1" lang="ko-KR" altLang="en-US" smtClean="0"/>
              <a:t>2024-09-30</a:t>
            </a:fld>
            <a:endParaRPr kumimoji="1" lang="ko-KR" altLang="en-US"/>
          </a:p>
        </p:txBody>
      </p:sp>
      <p:sp>
        <p:nvSpPr>
          <p:cNvPr id="8" name="フッター プレースホルダ 7"/>
          <p:cNvSpPr>
            <a:spLocks noGrp="1"/>
          </p:cNvSpPr>
          <p:nvPr>
            <p:ph type="ftr" sz="quarter" idx="11"/>
          </p:nvPr>
        </p:nvSpPr>
        <p:spPr/>
        <p:txBody>
          <a:bodyPr/>
          <a:lstStyle/>
          <a:p>
            <a:endParaRPr kumimoji="1" lang="ko-KR" altLang="en-US"/>
          </a:p>
        </p:txBody>
      </p:sp>
      <p:sp>
        <p:nvSpPr>
          <p:cNvPr id="9" name="スライド番号プレースホルダ 8"/>
          <p:cNvSpPr>
            <a:spLocks noGrp="1"/>
          </p:cNvSpPr>
          <p:nvPr>
            <p:ph type="sldNum" sz="quarter" idx="12"/>
          </p:nvPr>
        </p:nvSpPr>
        <p:spPr/>
        <p:txBody>
          <a:bodyPr/>
          <a:lstStyle/>
          <a:p>
            <a:fld id="{DD10FA09-0BB6-8340-BC01-EF82545D351F}" type="slidenum">
              <a:rPr kumimoji="1" lang="ko-KR" altLang="en-US" smtClean="0"/>
              <a:t>‹#›</a:t>
            </a:fld>
            <a:endParaRPr kumimoji="1" lang="ko-KR" altLang="en-US"/>
          </a:p>
        </p:txBody>
      </p:sp>
    </p:spTree>
    <p:extLst>
      <p:ext uri="{BB962C8B-B14F-4D97-AF65-F5344CB8AC3E}">
        <p14:creationId xmlns:p14="http://schemas.microsoft.com/office/powerpoint/2010/main" val="415277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ko-KR" altLang="en-US"/>
              <a:t>마스터 제목 스타일 편집</a:t>
            </a:r>
            <a:endParaRPr kumimoji="1" lang="ja-JP" altLang="en-US"/>
          </a:p>
        </p:txBody>
      </p:sp>
      <p:sp>
        <p:nvSpPr>
          <p:cNvPr id="3" name="日付プレースホルダ 2"/>
          <p:cNvSpPr>
            <a:spLocks noGrp="1"/>
          </p:cNvSpPr>
          <p:nvPr>
            <p:ph type="dt" sz="half" idx="10"/>
          </p:nvPr>
        </p:nvSpPr>
        <p:spPr/>
        <p:txBody>
          <a:bodyPr/>
          <a:lstStyle/>
          <a:p>
            <a:fld id="{E93B03B4-A1DE-8E48-BE37-DA029D6C141A}" type="datetimeFigureOut">
              <a:rPr kumimoji="1" lang="ko-KR" altLang="en-US" smtClean="0"/>
              <a:t>2024-09-30</a:t>
            </a:fld>
            <a:endParaRPr kumimoji="1" lang="ko-KR" altLang="en-US"/>
          </a:p>
        </p:txBody>
      </p:sp>
      <p:sp>
        <p:nvSpPr>
          <p:cNvPr id="4" name="フッター プレースホルダ 3"/>
          <p:cNvSpPr>
            <a:spLocks noGrp="1"/>
          </p:cNvSpPr>
          <p:nvPr>
            <p:ph type="ftr" sz="quarter" idx="11"/>
          </p:nvPr>
        </p:nvSpPr>
        <p:spPr/>
        <p:txBody>
          <a:bodyPr/>
          <a:lstStyle/>
          <a:p>
            <a:endParaRPr kumimoji="1" lang="ko-KR" altLang="en-US"/>
          </a:p>
        </p:txBody>
      </p:sp>
      <p:sp>
        <p:nvSpPr>
          <p:cNvPr id="5" name="スライド番号プレースホルダ 4"/>
          <p:cNvSpPr>
            <a:spLocks noGrp="1"/>
          </p:cNvSpPr>
          <p:nvPr>
            <p:ph type="sldNum" sz="quarter" idx="12"/>
          </p:nvPr>
        </p:nvSpPr>
        <p:spPr/>
        <p:txBody>
          <a:bodyPr/>
          <a:lstStyle/>
          <a:p>
            <a:fld id="{DD10FA09-0BB6-8340-BC01-EF82545D351F}" type="slidenum">
              <a:rPr kumimoji="1" lang="ko-KR" altLang="en-US" smtClean="0"/>
              <a:t>‹#›</a:t>
            </a:fld>
            <a:endParaRPr kumimoji="1" lang="ko-KR" altLang="en-US"/>
          </a:p>
        </p:txBody>
      </p:sp>
    </p:spTree>
    <p:extLst>
      <p:ext uri="{BB962C8B-B14F-4D97-AF65-F5344CB8AC3E}">
        <p14:creationId xmlns:p14="http://schemas.microsoft.com/office/powerpoint/2010/main" val="1577089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3B03B4-A1DE-8E48-BE37-DA029D6C141A}" type="datetimeFigureOut">
              <a:rPr kumimoji="1" lang="ko-KR" altLang="en-US" smtClean="0"/>
              <a:t>2024-09-30</a:t>
            </a:fld>
            <a:endParaRPr kumimoji="1" lang="ko-KR" altLang="en-US"/>
          </a:p>
        </p:txBody>
      </p:sp>
      <p:sp>
        <p:nvSpPr>
          <p:cNvPr id="3" name="フッター プレースホルダ 2"/>
          <p:cNvSpPr>
            <a:spLocks noGrp="1"/>
          </p:cNvSpPr>
          <p:nvPr>
            <p:ph type="ftr" sz="quarter" idx="11"/>
          </p:nvPr>
        </p:nvSpPr>
        <p:spPr/>
        <p:txBody>
          <a:bodyPr/>
          <a:lstStyle/>
          <a:p>
            <a:endParaRPr kumimoji="1" lang="ko-KR" altLang="en-US"/>
          </a:p>
        </p:txBody>
      </p:sp>
      <p:sp>
        <p:nvSpPr>
          <p:cNvPr id="4" name="スライド番号プレースホルダ 3"/>
          <p:cNvSpPr>
            <a:spLocks noGrp="1"/>
          </p:cNvSpPr>
          <p:nvPr>
            <p:ph type="sldNum" sz="quarter" idx="12"/>
          </p:nvPr>
        </p:nvSpPr>
        <p:spPr/>
        <p:txBody>
          <a:bodyPr/>
          <a:lstStyle/>
          <a:p>
            <a:fld id="{DD10FA09-0BB6-8340-BC01-EF82545D351F}" type="slidenum">
              <a:rPr kumimoji="1" lang="ko-KR" altLang="en-US" smtClean="0"/>
              <a:t>‹#›</a:t>
            </a:fld>
            <a:endParaRPr kumimoji="1" lang="ko-KR" altLang="en-US"/>
          </a:p>
        </p:txBody>
      </p:sp>
    </p:spTree>
    <p:extLst>
      <p:ext uri="{BB962C8B-B14F-4D97-AF65-F5344CB8AC3E}">
        <p14:creationId xmlns:p14="http://schemas.microsoft.com/office/powerpoint/2010/main" val="191995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ko-KR" altLang="en-US"/>
              <a:t>마스터 제목 스타일 편집</a:t>
            </a:r>
            <a:endParaRPr kumimoji="1" lang="ja-JP" altLang="en-US"/>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ko-KR" altLang="en-US"/>
              <a:t>마스터 텍스트 스타일 편집
둘째 수준
셋째 수준
넷째 수준
다섯째 수준</a:t>
            </a:r>
            <a:endParaRPr kumimoji="1" lang="ja-JP" altLang="en-US"/>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ko-KR" altLang="en-US"/>
              <a:t>마스터 텍스트 스타일 편집
둘째 수준
셋째 수준
넷째 수준
다섯째 수준</a:t>
            </a:r>
            <a:endParaRPr kumimoji="1" lang="ja-JP" altLang="en-US"/>
          </a:p>
        </p:txBody>
      </p:sp>
      <p:sp>
        <p:nvSpPr>
          <p:cNvPr id="5" name="日付プレースホルダ 4"/>
          <p:cNvSpPr>
            <a:spLocks noGrp="1"/>
          </p:cNvSpPr>
          <p:nvPr>
            <p:ph type="dt" sz="half" idx="10"/>
          </p:nvPr>
        </p:nvSpPr>
        <p:spPr/>
        <p:txBody>
          <a:bodyPr/>
          <a:lstStyle/>
          <a:p>
            <a:fld id="{E93B03B4-A1DE-8E48-BE37-DA029D6C141A}" type="datetimeFigureOut">
              <a:rPr kumimoji="1" lang="ko-KR" altLang="en-US" smtClean="0"/>
              <a:t>2024-09-30</a:t>
            </a:fld>
            <a:endParaRPr kumimoji="1" lang="ko-KR" altLang="en-US"/>
          </a:p>
        </p:txBody>
      </p:sp>
      <p:sp>
        <p:nvSpPr>
          <p:cNvPr id="6" name="フッター プレースホルダ 5"/>
          <p:cNvSpPr>
            <a:spLocks noGrp="1"/>
          </p:cNvSpPr>
          <p:nvPr>
            <p:ph type="ftr" sz="quarter" idx="11"/>
          </p:nvPr>
        </p:nvSpPr>
        <p:spPr/>
        <p:txBody>
          <a:bodyPr/>
          <a:lstStyle/>
          <a:p>
            <a:endParaRPr kumimoji="1" lang="ko-KR" altLang="en-US"/>
          </a:p>
        </p:txBody>
      </p:sp>
      <p:sp>
        <p:nvSpPr>
          <p:cNvPr id="7" name="スライド番号プレースホルダ 6"/>
          <p:cNvSpPr>
            <a:spLocks noGrp="1"/>
          </p:cNvSpPr>
          <p:nvPr>
            <p:ph type="sldNum" sz="quarter" idx="12"/>
          </p:nvPr>
        </p:nvSpPr>
        <p:spPr/>
        <p:txBody>
          <a:bodyPr/>
          <a:lstStyle/>
          <a:p>
            <a:fld id="{DD10FA09-0BB6-8340-BC01-EF82545D351F}" type="slidenum">
              <a:rPr kumimoji="1" lang="ko-KR" altLang="en-US" smtClean="0"/>
              <a:t>‹#›</a:t>
            </a:fld>
            <a:endParaRPr kumimoji="1" lang="ko-KR" altLang="en-US"/>
          </a:p>
        </p:txBody>
      </p:sp>
    </p:spTree>
    <p:extLst>
      <p:ext uri="{BB962C8B-B14F-4D97-AF65-F5344CB8AC3E}">
        <p14:creationId xmlns:p14="http://schemas.microsoft.com/office/powerpoint/2010/main" val="330167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ko-KR" altLang="en-US"/>
              <a:t>마스터 제목 스타일 편집</a:t>
            </a:r>
            <a:endParaRPr kumimoji="1" lang="ja-JP" altLang="en-US"/>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ko-KR" altLang="en-US"/>
              <a:t>그림을 추가하려면 아이콘을 클릭하십시오</a:t>
            </a:r>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ko-KR" altLang="en-US"/>
              <a:t>마스터 텍스트 스타일 편집
둘째 수준
셋째 수준
넷째 수준
다섯째 수준</a:t>
            </a:r>
            <a:endParaRPr kumimoji="1" lang="ja-JP" altLang="en-US"/>
          </a:p>
        </p:txBody>
      </p:sp>
      <p:sp>
        <p:nvSpPr>
          <p:cNvPr id="5" name="日付プレースホルダ 4"/>
          <p:cNvSpPr>
            <a:spLocks noGrp="1"/>
          </p:cNvSpPr>
          <p:nvPr>
            <p:ph type="dt" sz="half" idx="10"/>
          </p:nvPr>
        </p:nvSpPr>
        <p:spPr/>
        <p:txBody>
          <a:bodyPr/>
          <a:lstStyle/>
          <a:p>
            <a:fld id="{E93B03B4-A1DE-8E48-BE37-DA029D6C141A}" type="datetimeFigureOut">
              <a:rPr kumimoji="1" lang="ko-KR" altLang="en-US" smtClean="0"/>
              <a:t>2024-09-30</a:t>
            </a:fld>
            <a:endParaRPr kumimoji="1" lang="ko-KR" altLang="en-US"/>
          </a:p>
        </p:txBody>
      </p:sp>
      <p:sp>
        <p:nvSpPr>
          <p:cNvPr id="6" name="フッター プレースホルダ 5"/>
          <p:cNvSpPr>
            <a:spLocks noGrp="1"/>
          </p:cNvSpPr>
          <p:nvPr>
            <p:ph type="ftr" sz="quarter" idx="11"/>
          </p:nvPr>
        </p:nvSpPr>
        <p:spPr/>
        <p:txBody>
          <a:bodyPr/>
          <a:lstStyle/>
          <a:p>
            <a:endParaRPr kumimoji="1" lang="ko-KR" altLang="en-US"/>
          </a:p>
        </p:txBody>
      </p:sp>
      <p:sp>
        <p:nvSpPr>
          <p:cNvPr id="7" name="スライド番号プレースホルダ 6"/>
          <p:cNvSpPr>
            <a:spLocks noGrp="1"/>
          </p:cNvSpPr>
          <p:nvPr>
            <p:ph type="sldNum" sz="quarter" idx="12"/>
          </p:nvPr>
        </p:nvSpPr>
        <p:spPr/>
        <p:txBody>
          <a:bodyPr/>
          <a:lstStyle/>
          <a:p>
            <a:fld id="{DD10FA09-0BB6-8340-BC01-EF82545D351F}" type="slidenum">
              <a:rPr kumimoji="1" lang="ko-KR" altLang="en-US" smtClean="0"/>
              <a:t>‹#›</a:t>
            </a:fld>
            <a:endParaRPr kumimoji="1" lang="ko-KR" altLang="en-US"/>
          </a:p>
        </p:txBody>
      </p:sp>
    </p:spTree>
    <p:extLst>
      <p:ext uri="{BB962C8B-B14F-4D97-AF65-F5344CB8AC3E}">
        <p14:creationId xmlns:p14="http://schemas.microsoft.com/office/powerpoint/2010/main" val="80825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B03B4-A1DE-8E48-BE37-DA029D6C141A}" type="datetimeFigureOut">
              <a:rPr kumimoji="1" lang="ko-KR" altLang="en-US" smtClean="0"/>
              <a:t>2024-09-30</a:t>
            </a:fld>
            <a:endParaRPr kumimoji="1" lang="ko-KR" altLang="en-US"/>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ko-KR" altLang="en-US"/>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0FA09-0BB6-8340-BC01-EF82545D351F}" type="slidenum">
              <a:rPr kumimoji="1" lang="ko-KR" altLang="en-US" smtClean="0"/>
              <a:t>‹#›</a:t>
            </a:fld>
            <a:endParaRPr kumimoji="1" lang="ko-KR" altLang="en-US"/>
          </a:p>
        </p:txBody>
      </p:sp>
    </p:spTree>
    <p:extLst>
      <p:ext uri="{BB962C8B-B14F-4D97-AF65-F5344CB8AC3E}">
        <p14:creationId xmlns:p14="http://schemas.microsoft.com/office/powerpoint/2010/main" val="3739844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1"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1" hangingPunct="1">
        <a:defRPr kumimoji="1" sz="1800" kern="1200">
          <a:solidFill>
            <a:schemeClr val="tx1"/>
          </a:solidFill>
          <a:latin typeface="+mn-lt"/>
          <a:ea typeface="+mn-ea"/>
          <a:cs typeface="+mn-cs"/>
        </a:defRPr>
      </a:lvl1pPr>
      <a:lvl2pPr marL="457200" algn="l" defTabSz="914400" rtl="0" eaLnBrk="1" latinLnBrk="1" hangingPunct="1">
        <a:defRPr kumimoji="1" sz="1800" kern="1200">
          <a:solidFill>
            <a:schemeClr val="tx1"/>
          </a:solidFill>
          <a:latin typeface="+mn-lt"/>
          <a:ea typeface="+mn-ea"/>
          <a:cs typeface="+mn-cs"/>
        </a:defRPr>
      </a:lvl2pPr>
      <a:lvl3pPr marL="914400" algn="l" defTabSz="914400" rtl="0" eaLnBrk="1" latinLnBrk="1" hangingPunct="1">
        <a:defRPr kumimoji="1" sz="1800" kern="1200">
          <a:solidFill>
            <a:schemeClr val="tx1"/>
          </a:solidFill>
          <a:latin typeface="+mn-lt"/>
          <a:ea typeface="+mn-ea"/>
          <a:cs typeface="+mn-cs"/>
        </a:defRPr>
      </a:lvl3pPr>
      <a:lvl4pPr marL="1371600" algn="l" defTabSz="914400" rtl="0" eaLnBrk="1" latinLnBrk="1" hangingPunct="1">
        <a:defRPr kumimoji="1" sz="1800" kern="1200">
          <a:solidFill>
            <a:schemeClr val="tx1"/>
          </a:solidFill>
          <a:latin typeface="+mn-lt"/>
          <a:ea typeface="+mn-ea"/>
          <a:cs typeface="+mn-cs"/>
        </a:defRPr>
      </a:lvl4pPr>
      <a:lvl5pPr marL="1828800" algn="l" defTabSz="914400" rtl="0" eaLnBrk="1" latinLnBrk="1" hangingPunct="1">
        <a:defRPr kumimoji="1" sz="1800" kern="1200">
          <a:solidFill>
            <a:schemeClr val="tx1"/>
          </a:solidFill>
          <a:latin typeface="+mn-lt"/>
          <a:ea typeface="+mn-ea"/>
          <a:cs typeface="+mn-cs"/>
        </a:defRPr>
      </a:lvl5pPr>
      <a:lvl6pPr marL="2286000" algn="l" defTabSz="914400" rtl="0" eaLnBrk="1" latinLnBrk="1" hangingPunct="1">
        <a:defRPr kumimoji="1" sz="1800" kern="1200">
          <a:solidFill>
            <a:schemeClr val="tx1"/>
          </a:solidFill>
          <a:latin typeface="+mn-lt"/>
          <a:ea typeface="+mn-ea"/>
          <a:cs typeface="+mn-cs"/>
        </a:defRPr>
      </a:lvl6pPr>
      <a:lvl7pPr marL="2743200" algn="l" defTabSz="914400" rtl="0" eaLnBrk="1" latinLnBrk="1" hangingPunct="1">
        <a:defRPr kumimoji="1" sz="1800" kern="1200">
          <a:solidFill>
            <a:schemeClr val="tx1"/>
          </a:solidFill>
          <a:latin typeface="+mn-lt"/>
          <a:ea typeface="+mn-ea"/>
          <a:cs typeface="+mn-cs"/>
        </a:defRPr>
      </a:lvl7pPr>
      <a:lvl8pPr marL="3200400" algn="l" defTabSz="914400" rtl="0" eaLnBrk="1" latinLnBrk="1" hangingPunct="1">
        <a:defRPr kumimoji="1" sz="1800" kern="1200">
          <a:solidFill>
            <a:schemeClr val="tx1"/>
          </a:solidFill>
          <a:latin typeface="+mn-lt"/>
          <a:ea typeface="+mn-ea"/>
          <a:cs typeface="+mn-cs"/>
        </a:defRPr>
      </a:lvl8pPr>
      <a:lvl9pPr marL="3657600" algn="l" defTabSz="914400" rtl="0" eaLnBrk="1" latinLnBrk="1"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FABF69A1-F957-9649-A522-EB9B4DD7BF48}"/>
              </a:ext>
            </a:extLst>
          </p:cNvPr>
          <p:cNvSpPr/>
          <p:nvPr/>
        </p:nvSpPr>
        <p:spPr>
          <a:xfrm>
            <a:off x="2524941" y="5282678"/>
            <a:ext cx="7370479" cy="707886"/>
          </a:xfrm>
          <a:prstGeom prst="rect">
            <a:avLst/>
          </a:prstGeom>
        </p:spPr>
        <p:txBody>
          <a:bodyPr wrap="none">
            <a:spAutoFit/>
          </a:bodyPr>
          <a:lstStyle/>
          <a:p>
            <a:pPr algn="ctr"/>
            <a:r>
              <a:rPr kumimoji="1" lang="en-US" altLang="ja-JP" sz="2000" kern="100" dirty="0" err="1">
                <a:ln>
                  <a:solidFill>
                    <a:schemeClr val="tx1"/>
                  </a:solidFill>
                </a:ln>
                <a:latin typeface="Arial Nova" panose="020B0504020202020204" pitchFamily="34" charset="0"/>
                <a:ea typeface="游明朝" panose="02020400000000000000" pitchFamily="18" charset="-128"/>
                <a:cs typeface="Arial" panose="020B0604020202020204" pitchFamily="34" charset="0"/>
              </a:rPr>
              <a:t>Rokkasho</a:t>
            </a:r>
            <a:r>
              <a:rPr kumimoji="1" lang="en-US" altLang="ja-JP" sz="2000" kern="100" dirty="0">
                <a:ln>
                  <a:solidFill>
                    <a:schemeClr val="tx1"/>
                  </a:solidFill>
                </a:ln>
                <a:latin typeface="Arial Nova" panose="020B0504020202020204" pitchFamily="34" charset="0"/>
                <a:ea typeface="游明朝" panose="02020400000000000000" pitchFamily="18" charset="-128"/>
                <a:cs typeface="Arial" panose="020B0604020202020204" pitchFamily="34" charset="0"/>
              </a:rPr>
              <a:t> Institute for Fusion Energy</a:t>
            </a:r>
          </a:p>
          <a:p>
            <a:pPr algn="ctr"/>
            <a:r>
              <a:rPr kumimoji="1" lang="en-US" altLang="ja-JP" sz="2000" kern="100" dirty="0">
                <a:ln>
                  <a:solidFill>
                    <a:schemeClr val="tx1"/>
                  </a:solidFill>
                </a:ln>
                <a:latin typeface="Arial Nova" panose="020B0504020202020204" pitchFamily="34" charset="0"/>
                <a:ea typeface="游明朝" panose="02020400000000000000" pitchFamily="18" charset="-128"/>
                <a:cs typeface="Arial" panose="020B0604020202020204" pitchFamily="34" charset="0"/>
              </a:rPr>
              <a:t>National Institutes for Quantum Science and Technology (QST)</a:t>
            </a:r>
            <a:r>
              <a:rPr lang="ja-JP" altLang="ja-JP" sz="2000" dirty="0">
                <a:latin typeface="Arial Nova" panose="020B0504020202020204" pitchFamily="34" charset="0"/>
                <a:cs typeface="Arial" panose="020B0604020202020204" pitchFamily="34" charset="0"/>
              </a:rPr>
              <a:t> </a:t>
            </a:r>
          </a:p>
        </p:txBody>
      </p:sp>
      <p:sp>
        <p:nvSpPr>
          <p:cNvPr id="19" name="TextBox 11">
            <a:extLst>
              <a:ext uri="{FF2B5EF4-FFF2-40B4-BE49-F238E27FC236}">
                <a16:creationId xmlns:a16="http://schemas.microsoft.com/office/drawing/2014/main" id="{2E71BB5A-58B8-43E3-B9A1-02A9EC43113C}"/>
              </a:ext>
            </a:extLst>
          </p:cNvPr>
          <p:cNvSpPr txBox="1"/>
          <p:nvPr/>
        </p:nvSpPr>
        <p:spPr>
          <a:xfrm>
            <a:off x="427997" y="71266"/>
            <a:ext cx="10639208" cy="707886"/>
          </a:xfrm>
          <a:prstGeom prst="rect">
            <a:avLst/>
          </a:prstGeom>
          <a:noFill/>
        </p:spPr>
        <p:txBody>
          <a:bodyPr wrap="square" rtlCol="0">
            <a:spAutoFit/>
          </a:bodyPr>
          <a:lstStyle/>
          <a:p>
            <a:pPr algn="r"/>
            <a:r>
              <a:rPr kumimoji="1" lang="en-US" altLang="ja-JP" sz="2000" dirty="0">
                <a:latin typeface="Arial" panose="020B0604020202020204" pitchFamily="34" charset="0"/>
                <a:ea typeface="MS PGothic" panose="020B0600070205080204" pitchFamily="34" charset="-128"/>
                <a:cs typeface="Arial" panose="020B0604020202020204" pitchFamily="34" charset="0"/>
              </a:rPr>
              <a:t>3rd IFMIF-DONES Workshop, </a:t>
            </a:r>
            <a:r>
              <a:rPr lang="en-US" altLang="ja-JP" sz="2000" dirty="0">
                <a:latin typeface="Arial Nova" panose="020B0504020202020204" pitchFamily="34" charset="0"/>
              </a:rPr>
              <a:t>October 1-2, 2024</a:t>
            </a:r>
          </a:p>
          <a:p>
            <a:pPr algn="r"/>
            <a:r>
              <a:rPr lang="es-ES" altLang="ja-JP" sz="2000" dirty="0">
                <a:latin typeface="Arial Nova" panose="020B0504020202020204" pitchFamily="34" charset="0"/>
              </a:rPr>
              <a:t>Zagreb, Croatia</a:t>
            </a:r>
          </a:p>
        </p:txBody>
      </p:sp>
      <p:sp>
        <p:nvSpPr>
          <p:cNvPr id="13" name="スライド番号プレースホルダー 3">
            <a:extLst>
              <a:ext uri="{FF2B5EF4-FFF2-40B4-BE49-F238E27FC236}">
                <a16:creationId xmlns:a16="http://schemas.microsoft.com/office/drawing/2014/main" id="{29E0289C-4D69-4AA8-B7A0-31D8E0E43B4F}"/>
              </a:ext>
            </a:extLst>
          </p:cNvPr>
          <p:cNvSpPr>
            <a:spLocks noGrp="1"/>
          </p:cNvSpPr>
          <p:nvPr>
            <p:ph type="sldNum" sz="quarter" idx="12"/>
          </p:nvPr>
        </p:nvSpPr>
        <p:spPr>
          <a:xfrm>
            <a:off x="11771158" y="6561786"/>
            <a:ext cx="332238" cy="290836"/>
          </a:xfrm>
          <a:solidFill>
            <a:srgbClr val="0000FF"/>
          </a:solidFill>
          <a:ln>
            <a:solidFill>
              <a:schemeClr val="tx1"/>
            </a:solidFill>
          </a:ln>
        </p:spPr>
        <p:txBody>
          <a:bodyPr/>
          <a:lstStyle/>
          <a:p>
            <a:pPr algn="ctr"/>
            <a:fld id="{96A9D24E-7F5C-45AF-B6AE-A039E64C2C0F}" type="slidenum">
              <a:rPr kumimoji="1" lang="ja-JP" altLang="en-US" sz="2000">
                <a:solidFill>
                  <a:schemeClr val="bg1"/>
                </a:solidFill>
                <a:latin typeface="Arial" panose="020B0604020202020204" pitchFamily="34" charset="0"/>
                <a:cs typeface="Arial" panose="020B0604020202020204" pitchFamily="34" charset="0"/>
              </a:rPr>
              <a:pPr algn="ctr"/>
              <a:t>1</a:t>
            </a:fld>
            <a:endParaRPr kumimoji="1" lang="ja-JP" altLang="en-US" sz="2000" dirty="0">
              <a:solidFill>
                <a:schemeClr val="bg1"/>
              </a:solidFill>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328FCAC3-7084-CB59-7D3F-424828406553}"/>
              </a:ext>
            </a:extLst>
          </p:cNvPr>
          <p:cNvSpPr txBox="1"/>
          <p:nvPr/>
        </p:nvSpPr>
        <p:spPr>
          <a:xfrm>
            <a:off x="1863597" y="4282346"/>
            <a:ext cx="8858057" cy="461665"/>
          </a:xfrm>
          <a:prstGeom prst="rect">
            <a:avLst/>
          </a:prstGeom>
          <a:noFill/>
        </p:spPr>
        <p:txBody>
          <a:bodyPr wrap="square">
            <a:spAutoFit/>
          </a:bodyPr>
          <a:lstStyle/>
          <a:p>
            <a:pPr algn="ctr"/>
            <a:r>
              <a:rPr kumimoji="1" lang="en-US" altLang="ja-JP" sz="2400" kern="100" dirty="0">
                <a:ln>
                  <a:solidFill>
                    <a:schemeClr val="tx1"/>
                  </a:solidFill>
                </a:ln>
                <a:latin typeface="Arial" panose="020B0604020202020204" pitchFamily="34" charset="0"/>
                <a:ea typeface="游明朝" panose="02020400000000000000" pitchFamily="18" charset="-128"/>
                <a:cs typeface="Arial" panose="020B0604020202020204" pitchFamily="34" charset="0"/>
              </a:rPr>
              <a:t>Kentaro OCHIAI</a:t>
            </a:r>
          </a:p>
        </p:txBody>
      </p:sp>
      <p:sp>
        <p:nvSpPr>
          <p:cNvPr id="8" name="テキスト ボックス 7">
            <a:extLst>
              <a:ext uri="{FF2B5EF4-FFF2-40B4-BE49-F238E27FC236}">
                <a16:creationId xmlns:a16="http://schemas.microsoft.com/office/drawing/2014/main" id="{1A2022BE-0577-623D-3F0B-B9B8EF2B6B05}"/>
              </a:ext>
            </a:extLst>
          </p:cNvPr>
          <p:cNvSpPr txBox="1"/>
          <p:nvPr/>
        </p:nvSpPr>
        <p:spPr>
          <a:xfrm>
            <a:off x="817364" y="2606657"/>
            <a:ext cx="10432257" cy="646331"/>
          </a:xfrm>
          <a:prstGeom prst="rect">
            <a:avLst/>
          </a:prstGeom>
          <a:noFill/>
        </p:spPr>
        <p:txBody>
          <a:bodyPr wrap="square">
            <a:spAutoFit/>
          </a:bodyPr>
          <a:lstStyle/>
          <a:p>
            <a:pPr algn="ctr"/>
            <a:r>
              <a:rPr lang="en-US" altLang="ja-JP" sz="3600" b="1" i="0" dirty="0">
                <a:effectLst/>
                <a:latin typeface="Arial Nova" panose="020B0504020202020204" pitchFamily="34" charset="0"/>
              </a:rPr>
              <a:t>Irradiation strategies being considered by QST</a:t>
            </a:r>
            <a:endParaRPr lang="ja-JP" altLang="ja-JP" sz="3600" b="1" kern="100" dirty="0">
              <a:latin typeface="Arial Nova" panose="020B050402020202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541732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382020-453B-91E9-AD4B-B1130F5CF8C7}"/>
              </a:ext>
            </a:extLst>
          </p:cNvPr>
          <p:cNvSpPr>
            <a:spLocks noGrp="1"/>
          </p:cNvSpPr>
          <p:nvPr>
            <p:ph type="title"/>
          </p:nvPr>
        </p:nvSpPr>
        <p:spPr/>
        <p:txBody>
          <a:bodyPr/>
          <a:lstStyle/>
          <a:p>
            <a:r>
              <a:rPr kumimoji="1" lang="en-US" altLang="ja-JP" sz="3600" dirty="0">
                <a:latin typeface="Arial Nova" panose="020B0504020202020204" pitchFamily="34" charset="0"/>
              </a:rPr>
              <a:t>Blanket tritium breeding experiment (2/2)</a:t>
            </a:r>
            <a:endParaRPr kumimoji="1" lang="ja-JP" altLang="en-US" sz="3600" dirty="0"/>
          </a:p>
        </p:txBody>
      </p:sp>
      <p:pic>
        <p:nvPicPr>
          <p:cNvPr id="3074" name="Picture 2">
            <a:extLst>
              <a:ext uri="{FF2B5EF4-FFF2-40B4-BE49-F238E27FC236}">
                <a16:creationId xmlns:a16="http://schemas.microsoft.com/office/drawing/2014/main" id="{D9D9B30E-1EBC-BCFA-328E-940E4BD02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051" y="2343744"/>
            <a:ext cx="3779616" cy="347825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76EA59B-951D-C4FA-5F50-814470ADBAAD}"/>
              </a:ext>
            </a:extLst>
          </p:cNvPr>
          <p:cNvSpPr txBox="1"/>
          <p:nvPr/>
        </p:nvSpPr>
        <p:spPr>
          <a:xfrm>
            <a:off x="6725723" y="545131"/>
            <a:ext cx="5479962" cy="461665"/>
          </a:xfrm>
          <a:prstGeom prst="rect">
            <a:avLst/>
          </a:prstGeom>
          <a:noFill/>
        </p:spPr>
        <p:txBody>
          <a:bodyPr wrap="square">
            <a:spAutoFit/>
          </a:bodyPr>
          <a:lstStyle/>
          <a:p>
            <a:pPr algn="r"/>
            <a:r>
              <a:rPr lang="en-US" altLang="ja-JP" sz="1200" b="1" dirty="0">
                <a:latin typeface="Arial Nova" panose="020B0504020202020204" pitchFamily="34" charset="0"/>
              </a:rPr>
              <a:t>M. </a:t>
            </a:r>
            <a:r>
              <a:rPr lang="en-US" altLang="ja-JP" sz="1200" b="1" dirty="0" err="1">
                <a:latin typeface="Arial Nova" panose="020B0504020202020204" pitchFamily="34" charset="0"/>
              </a:rPr>
              <a:t>Ohta</a:t>
            </a:r>
            <a:r>
              <a:rPr lang="en-US" altLang="ja-JP" sz="1200" b="1" dirty="0">
                <a:latin typeface="Arial Nova" panose="020B0504020202020204" pitchFamily="34" charset="0"/>
              </a:rPr>
              <a:t> et al. Fusion Engineering and Design Volume </a:t>
            </a:r>
          </a:p>
          <a:p>
            <a:pPr algn="r"/>
            <a:r>
              <a:rPr lang="en-US" altLang="ja-JP" sz="1200" b="1" dirty="0">
                <a:latin typeface="Arial Nova" panose="020B0504020202020204" pitchFamily="34" charset="0"/>
              </a:rPr>
              <a:t>157, August 2020</a:t>
            </a:r>
            <a:endParaRPr lang="ja-JP" altLang="en-US" sz="1200" b="1" dirty="0">
              <a:latin typeface="Arial Nova" panose="020B0504020202020204" pitchFamily="34" charset="0"/>
            </a:endParaRPr>
          </a:p>
        </p:txBody>
      </p:sp>
      <p:pic>
        <p:nvPicPr>
          <p:cNvPr id="3076" name="Picture 4">
            <a:extLst>
              <a:ext uri="{FF2B5EF4-FFF2-40B4-BE49-F238E27FC236}">
                <a16:creationId xmlns:a16="http://schemas.microsoft.com/office/drawing/2014/main" id="{6FDF55B3-0C4A-3DD7-6CC6-0B3346C6B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1136" y="1027505"/>
            <a:ext cx="2109136" cy="1968994"/>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B7D17591-DE59-8265-5D3A-07F0A5DA1E3E}"/>
              </a:ext>
            </a:extLst>
          </p:cNvPr>
          <p:cNvPicPr>
            <a:picLocks noChangeAspect="1"/>
          </p:cNvPicPr>
          <p:nvPr/>
        </p:nvPicPr>
        <p:blipFill>
          <a:blip r:embed="rId4"/>
          <a:stretch>
            <a:fillRect/>
          </a:stretch>
        </p:blipFill>
        <p:spPr>
          <a:xfrm>
            <a:off x="7427890" y="3291006"/>
            <a:ext cx="3779615" cy="2724838"/>
          </a:xfrm>
          <a:prstGeom prst="rect">
            <a:avLst/>
          </a:prstGeom>
        </p:spPr>
      </p:pic>
      <p:sp>
        <p:nvSpPr>
          <p:cNvPr id="10" name="テキスト ボックス 9">
            <a:extLst>
              <a:ext uri="{FF2B5EF4-FFF2-40B4-BE49-F238E27FC236}">
                <a16:creationId xmlns:a16="http://schemas.microsoft.com/office/drawing/2014/main" id="{43A7183C-8191-DB68-1625-CF5D61C36FE6}"/>
              </a:ext>
            </a:extLst>
          </p:cNvPr>
          <p:cNvSpPr txBox="1"/>
          <p:nvPr/>
        </p:nvSpPr>
        <p:spPr>
          <a:xfrm>
            <a:off x="7350617" y="6052452"/>
            <a:ext cx="4523704" cy="461665"/>
          </a:xfrm>
          <a:prstGeom prst="rect">
            <a:avLst/>
          </a:prstGeom>
          <a:noFill/>
        </p:spPr>
        <p:txBody>
          <a:bodyPr wrap="square">
            <a:spAutoFit/>
          </a:bodyPr>
          <a:lstStyle/>
          <a:p>
            <a:r>
              <a:rPr lang="en-US" altLang="ja-JP" sz="1200" dirty="0"/>
              <a:t>Ratio of tritium production rate with test cell wall to without one in BNPTM in case of 5×5 and 3×3 segments with cooling water.</a:t>
            </a:r>
            <a:endParaRPr lang="ja-JP" altLang="en-US" sz="1200" dirty="0"/>
          </a:p>
        </p:txBody>
      </p:sp>
      <p:sp>
        <p:nvSpPr>
          <p:cNvPr id="11" name="テキスト ボックス 10">
            <a:extLst>
              <a:ext uri="{FF2B5EF4-FFF2-40B4-BE49-F238E27FC236}">
                <a16:creationId xmlns:a16="http://schemas.microsoft.com/office/drawing/2014/main" id="{1A1EC7EC-AA47-0788-D33E-5BF4F0097BA0}"/>
              </a:ext>
            </a:extLst>
          </p:cNvPr>
          <p:cNvSpPr txBox="1"/>
          <p:nvPr/>
        </p:nvSpPr>
        <p:spPr>
          <a:xfrm>
            <a:off x="8075054" y="2977400"/>
            <a:ext cx="2938433" cy="276999"/>
          </a:xfrm>
          <a:prstGeom prst="rect">
            <a:avLst/>
          </a:prstGeom>
          <a:noFill/>
        </p:spPr>
        <p:txBody>
          <a:bodyPr wrap="none" rtlCol="0">
            <a:spAutoFit/>
          </a:bodyPr>
          <a:lstStyle/>
          <a:p>
            <a:r>
              <a:rPr lang="en-US" altLang="ja-JP" sz="1200" b="0" i="0" dirty="0">
                <a:solidFill>
                  <a:srgbClr val="1F1F1F"/>
                </a:solidFill>
                <a:effectLst/>
                <a:latin typeface="ElsevierGulliver"/>
              </a:rPr>
              <a:t>Schematic view of influence of test cell wall.</a:t>
            </a:r>
            <a:endParaRPr kumimoji="1" lang="ja-JP" altLang="en-US" sz="1200" dirty="0"/>
          </a:p>
        </p:txBody>
      </p:sp>
      <p:sp>
        <p:nvSpPr>
          <p:cNvPr id="12" name="テキスト ボックス 11">
            <a:extLst>
              <a:ext uri="{FF2B5EF4-FFF2-40B4-BE49-F238E27FC236}">
                <a16:creationId xmlns:a16="http://schemas.microsoft.com/office/drawing/2014/main" id="{7F919FD4-351E-E93F-2CD2-70FFCB377FA9}"/>
              </a:ext>
            </a:extLst>
          </p:cNvPr>
          <p:cNvSpPr txBox="1"/>
          <p:nvPr/>
        </p:nvSpPr>
        <p:spPr>
          <a:xfrm>
            <a:off x="1376588" y="5952670"/>
            <a:ext cx="4719412" cy="461665"/>
          </a:xfrm>
          <a:prstGeom prst="rect">
            <a:avLst/>
          </a:prstGeom>
          <a:noFill/>
        </p:spPr>
        <p:txBody>
          <a:bodyPr wrap="square" rtlCol="0">
            <a:spAutoFit/>
          </a:bodyPr>
          <a:lstStyle/>
          <a:p>
            <a:r>
              <a:rPr lang="en-US" altLang="ja-JP" sz="1200" b="0" i="0" dirty="0">
                <a:solidFill>
                  <a:srgbClr val="1F1F1F"/>
                </a:solidFill>
                <a:effectLst/>
                <a:latin typeface="ElsevierGulliver"/>
              </a:rPr>
              <a:t>Spectra of tritium production rates for </a:t>
            </a:r>
            <a:r>
              <a:rPr lang="en-US" altLang="ja-JP" sz="1200" b="0" i="0" baseline="30000" dirty="0">
                <a:solidFill>
                  <a:srgbClr val="1F1F1F"/>
                </a:solidFill>
                <a:effectLst/>
                <a:latin typeface="ElsevierGulliver"/>
              </a:rPr>
              <a:t>6</a:t>
            </a:r>
            <a:r>
              <a:rPr lang="en-US" altLang="ja-JP" sz="1200" b="0" i="0" dirty="0">
                <a:solidFill>
                  <a:srgbClr val="1F1F1F"/>
                </a:solidFill>
                <a:effectLst/>
                <a:latin typeface="ElsevierGulliver"/>
              </a:rPr>
              <a:t>Li(</a:t>
            </a:r>
            <a:r>
              <a:rPr lang="en-US" altLang="ja-JP" sz="1200" b="0" i="0" dirty="0" err="1">
                <a:solidFill>
                  <a:srgbClr val="1F1F1F"/>
                </a:solidFill>
                <a:effectLst/>
                <a:latin typeface="ElsevierGulliver"/>
              </a:rPr>
              <a:t>n,Xt</a:t>
            </a:r>
            <a:r>
              <a:rPr lang="en-US" altLang="ja-JP" sz="1200" b="0" i="0" dirty="0">
                <a:solidFill>
                  <a:srgbClr val="1F1F1F"/>
                </a:solidFill>
                <a:effectLst/>
                <a:latin typeface="ElsevierGulliver"/>
              </a:rPr>
              <a:t>) reaction at depth position of 22.5 cm in case of 5×5 segments without and with cooling water.</a:t>
            </a:r>
            <a:endParaRPr kumimoji="1" lang="ja-JP" altLang="en-US" sz="1200" dirty="0"/>
          </a:p>
        </p:txBody>
      </p:sp>
      <p:sp>
        <p:nvSpPr>
          <p:cNvPr id="13" name="テキスト ボックス 12">
            <a:extLst>
              <a:ext uri="{FF2B5EF4-FFF2-40B4-BE49-F238E27FC236}">
                <a16:creationId xmlns:a16="http://schemas.microsoft.com/office/drawing/2014/main" id="{762E8BA7-E88B-03D6-D911-C6F84B9F5B86}"/>
              </a:ext>
            </a:extLst>
          </p:cNvPr>
          <p:cNvSpPr txBox="1"/>
          <p:nvPr/>
        </p:nvSpPr>
        <p:spPr>
          <a:xfrm>
            <a:off x="151302" y="580665"/>
            <a:ext cx="7923751" cy="1631216"/>
          </a:xfrm>
          <a:prstGeom prst="rect">
            <a:avLst/>
          </a:prstGeom>
          <a:noFill/>
        </p:spPr>
        <p:txBody>
          <a:bodyPr wrap="square" rtlCol="0">
            <a:spAutoFit/>
          </a:bodyPr>
          <a:lstStyle/>
          <a:p>
            <a:r>
              <a:rPr kumimoji="1" lang="en-US" altLang="ja-JP" sz="2000" dirty="0">
                <a:latin typeface="Arial Nova" panose="020B0504020202020204" pitchFamily="34" charset="0"/>
              </a:rPr>
              <a:t>Blanket experiments with DONES need to consider full consideration of the neutron spectrum, the scattering effects of TC walls and floors, and the shape and size of the module. </a:t>
            </a:r>
          </a:p>
          <a:p>
            <a:r>
              <a:rPr kumimoji="1" lang="en-US" altLang="ja-JP" sz="2000" dirty="0">
                <a:latin typeface="Arial Nova" panose="020B0504020202020204" pitchFamily="34" charset="0"/>
              </a:rPr>
              <a:t>There is also a significant need to monitor neutron generation rates (on-line measurements).</a:t>
            </a:r>
            <a:endParaRPr kumimoji="1" lang="ja-JP" altLang="en-US" sz="2000" dirty="0">
              <a:latin typeface="Arial Nova" panose="020B0504020202020204" pitchFamily="34" charset="0"/>
            </a:endParaRPr>
          </a:p>
        </p:txBody>
      </p:sp>
      <p:sp>
        <p:nvSpPr>
          <p:cNvPr id="3" name="スライド番号プレースホルダー 3">
            <a:extLst>
              <a:ext uri="{FF2B5EF4-FFF2-40B4-BE49-F238E27FC236}">
                <a16:creationId xmlns:a16="http://schemas.microsoft.com/office/drawing/2014/main" id="{D0B74AE2-C62D-BA68-E3E0-B998A94F0F62}"/>
              </a:ext>
            </a:extLst>
          </p:cNvPr>
          <p:cNvSpPr>
            <a:spLocks noGrp="1"/>
          </p:cNvSpPr>
          <p:nvPr>
            <p:ph type="sldNum" sz="quarter" idx="12"/>
          </p:nvPr>
        </p:nvSpPr>
        <p:spPr>
          <a:xfrm>
            <a:off x="11771158" y="6561786"/>
            <a:ext cx="332238" cy="290836"/>
          </a:xfrm>
          <a:solidFill>
            <a:srgbClr val="0000FF"/>
          </a:solidFill>
          <a:ln>
            <a:solidFill>
              <a:schemeClr val="tx1"/>
            </a:solidFill>
          </a:ln>
        </p:spPr>
        <p:txBody>
          <a:bodyPr/>
          <a:lstStyle/>
          <a:p>
            <a:pPr algn="ctr"/>
            <a:fld id="{96A9D24E-7F5C-45AF-B6AE-A039E64C2C0F}" type="slidenum">
              <a:rPr kumimoji="1" lang="ja-JP" altLang="en-US" sz="2000">
                <a:solidFill>
                  <a:schemeClr val="bg1"/>
                </a:solidFill>
                <a:latin typeface="Arial" panose="020B0604020202020204" pitchFamily="34" charset="0"/>
                <a:cs typeface="Arial" panose="020B0604020202020204" pitchFamily="34" charset="0"/>
              </a:rPr>
              <a:pPr algn="ctr"/>
              <a:t>10</a:t>
            </a:fld>
            <a:endParaRPr kumimoji="1" lang="ja-JP" altLang="en-US" sz="20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FFDD310C-188A-DD9D-6561-38B88695A298}"/>
              </a:ext>
            </a:extLst>
          </p:cNvPr>
          <p:cNvPicPr>
            <a:picLocks noChangeAspect="1"/>
          </p:cNvPicPr>
          <p:nvPr/>
        </p:nvPicPr>
        <p:blipFill rotWithShape="1">
          <a:blip r:embed="rId5">
            <a:extLst>
              <a:ext uri="{28A0092B-C50C-407E-A947-70E740481C1C}">
                <a14:useLocalDpi xmlns:a14="http://schemas.microsoft.com/office/drawing/2010/main" val="0"/>
              </a:ext>
            </a:extLst>
          </a:blip>
          <a:srcRect t="540" b="540"/>
          <a:stretch/>
        </p:blipFill>
        <p:spPr bwMode="auto">
          <a:xfrm>
            <a:off x="10849251" y="25997"/>
            <a:ext cx="1208337" cy="457906"/>
          </a:xfrm>
          <a:prstGeom prst="rect">
            <a:avLst/>
          </a:prstGeom>
          <a:noFill/>
          <a:ln>
            <a:noFill/>
          </a:ln>
          <a:effectLst/>
        </p:spPr>
      </p:pic>
    </p:spTree>
    <p:extLst>
      <p:ext uri="{BB962C8B-B14F-4D97-AF65-F5344CB8AC3E}">
        <p14:creationId xmlns:p14="http://schemas.microsoft.com/office/powerpoint/2010/main" val="1081833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BF356A3-366A-709D-8856-D0A031D11C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65384" y="3392984"/>
            <a:ext cx="2616649" cy="2684021"/>
          </a:xfrm>
          <a:prstGeom prst="rect">
            <a:avLst/>
          </a:prstGeom>
        </p:spPr>
      </p:pic>
      <p:pic>
        <p:nvPicPr>
          <p:cNvPr id="6" name="図 5">
            <a:extLst>
              <a:ext uri="{FF2B5EF4-FFF2-40B4-BE49-F238E27FC236}">
                <a16:creationId xmlns:a16="http://schemas.microsoft.com/office/drawing/2014/main" id="{8FACC710-4177-F46F-45DC-E2E79D7404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00193" y="1101955"/>
            <a:ext cx="5232279" cy="2161041"/>
          </a:xfrm>
          <a:prstGeom prst="rect">
            <a:avLst/>
          </a:prstGeom>
        </p:spPr>
      </p:pic>
      <p:sp>
        <p:nvSpPr>
          <p:cNvPr id="7" name="テキスト ボックス 6">
            <a:extLst>
              <a:ext uri="{FF2B5EF4-FFF2-40B4-BE49-F238E27FC236}">
                <a16:creationId xmlns:a16="http://schemas.microsoft.com/office/drawing/2014/main" id="{E2A66C18-77B6-5473-9534-BECDF175A743}"/>
              </a:ext>
            </a:extLst>
          </p:cNvPr>
          <p:cNvSpPr txBox="1"/>
          <p:nvPr/>
        </p:nvSpPr>
        <p:spPr>
          <a:xfrm>
            <a:off x="7628182" y="3013502"/>
            <a:ext cx="4255524" cy="276999"/>
          </a:xfrm>
          <a:prstGeom prst="rect">
            <a:avLst/>
          </a:prstGeom>
          <a:solidFill>
            <a:schemeClr val="bg1"/>
          </a:solidFill>
        </p:spPr>
        <p:txBody>
          <a:bodyPr wrap="none" rtlCol="0">
            <a:spAutoFit/>
          </a:bodyPr>
          <a:lstStyle/>
          <a:p>
            <a:r>
              <a:rPr kumimoji="1" lang="en-US" altLang="ja-JP" sz="1200" dirty="0">
                <a:latin typeface="Arial Nova" panose="020B0504020202020204" pitchFamily="34" charset="0"/>
              </a:rPr>
              <a:t>Schematic diagram of the device of RADEN  </a:t>
            </a:r>
            <a:r>
              <a:rPr lang="en-US" altLang="ja-JP" sz="1200" dirty="0">
                <a:latin typeface="Arial Nova" panose="020B0504020202020204" pitchFamily="34" charset="0"/>
              </a:rPr>
              <a:t>in </a:t>
            </a:r>
            <a:r>
              <a:rPr kumimoji="1" lang="en-US" altLang="ja-JP" sz="1200" dirty="0">
                <a:latin typeface="Arial Nova" panose="020B0504020202020204" pitchFamily="34" charset="0"/>
              </a:rPr>
              <a:t>J-PARC MLF.</a:t>
            </a:r>
            <a:endParaRPr kumimoji="1" lang="ja-JP" altLang="en-US" sz="1200" dirty="0">
              <a:latin typeface="Arial Nova" panose="020B0504020202020204" pitchFamily="34" charset="0"/>
            </a:endParaRPr>
          </a:p>
        </p:txBody>
      </p:sp>
      <p:sp>
        <p:nvSpPr>
          <p:cNvPr id="9" name="矢印: 下 20">
            <a:extLst>
              <a:ext uri="{FF2B5EF4-FFF2-40B4-BE49-F238E27FC236}">
                <a16:creationId xmlns:a16="http://schemas.microsoft.com/office/drawing/2014/main" id="{D6C7651C-28CA-EA7A-1B47-157DD85F859F}"/>
              </a:ext>
            </a:extLst>
          </p:cNvPr>
          <p:cNvSpPr/>
          <p:nvPr/>
        </p:nvSpPr>
        <p:spPr>
          <a:xfrm>
            <a:off x="9410220" y="1586784"/>
            <a:ext cx="257750" cy="233203"/>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21">
            <a:extLst>
              <a:ext uri="{FF2B5EF4-FFF2-40B4-BE49-F238E27FC236}">
                <a16:creationId xmlns:a16="http://schemas.microsoft.com/office/drawing/2014/main" id="{6F48BB59-CEAA-4F69-0FD3-3B4EF82FDEC4}"/>
              </a:ext>
            </a:extLst>
          </p:cNvPr>
          <p:cNvSpPr/>
          <p:nvPr/>
        </p:nvSpPr>
        <p:spPr>
          <a:xfrm>
            <a:off x="10467528" y="4038586"/>
            <a:ext cx="748703" cy="75596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207FE74-EB1A-E895-722E-27010C320A71}"/>
              </a:ext>
            </a:extLst>
          </p:cNvPr>
          <p:cNvSpPr txBox="1"/>
          <p:nvPr/>
        </p:nvSpPr>
        <p:spPr>
          <a:xfrm>
            <a:off x="8814851" y="6132566"/>
            <a:ext cx="3117713" cy="276999"/>
          </a:xfrm>
          <a:prstGeom prst="rect">
            <a:avLst/>
          </a:prstGeom>
          <a:solidFill>
            <a:schemeClr val="bg1"/>
          </a:solidFill>
        </p:spPr>
        <p:txBody>
          <a:bodyPr wrap="none" rtlCol="0">
            <a:spAutoFit/>
          </a:bodyPr>
          <a:lstStyle/>
          <a:p>
            <a:r>
              <a:rPr kumimoji="1" lang="en-US" altLang="ja-JP" sz="1200" dirty="0">
                <a:latin typeface="Arial Nova" panose="020B0504020202020204" pitchFamily="34" charset="0"/>
              </a:rPr>
              <a:t>Experimental apparatus </a:t>
            </a:r>
            <a:r>
              <a:rPr lang="en-US" altLang="ja-JP" sz="1200" dirty="0">
                <a:latin typeface="Arial Nova" panose="020B0504020202020204" pitchFamily="34" charset="0"/>
              </a:rPr>
              <a:t>in </a:t>
            </a:r>
            <a:r>
              <a:rPr kumimoji="1" lang="en-US" altLang="ja-JP" sz="1200" dirty="0">
                <a:latin typeface="Arial Nova" panose="020B0504020202020204" pitchFamily="34" charset="0"/>
              </a:rPr>
              <a:t>J-PARC RADEN.</a:t>
            </a:r>
            <a:endParaRPr kumimoji="1" lang="ja-JP" altLang="en-US" sz="1200" dirty="0">
              <a:latin typeface="Arial Nova" panose="020B0504020202020204" pitchFamily="34" charset="0"/>
            </a:endParaRPr>
          </a:p>
        </p:txBody>
      </p:sp>
      <p:sp>
        <p:nvSpPr>
          <p:cNvPr id="13" name="テキスト ボックス 12">
            <a:extLst>
              <a:ext uri="{FF2B5EF4-FFF2-40B4-BE49-F238E27FC236}">
                <a16:creationId xmlns:a16="http://schemas.microsoft.com/office/drawing/2014/main" id="{AB81198D-100D-2318-B61E-FBE8DB847192}"/>
              </a:ext>
            </a:extLst>
          </p:cNvPr>
          <p:cNvSpPr txBox="1"/>
          <p:nvPr/>
        </p:nvSpPr>
        <p:spPr>
          <a:xfrm>
            <a:off x="630461" y="6214598"/>
            <a:ext cx="2817181" cy="307777"/>
          </a:xfrm>
          <a:prstGeom prst="rect">
            <a:avLst/>
          </a:prstGeom>
          <a:noFill/>
        </p:spPr>
        <p:txBody>
          <a:bodyPr wrap="none" rtlCol="0">
            <a:spAutoFit/>
          </a:bodyPr>
          <a:lstStyle/>
          <a:p>
            <a:r>
              <a:rPr kumimoji="1" lang="en-US" altLang="ja-JP" sz="1400" dirty="0">
                <a:latin typeface="Arial Nova" panose="020B0504020202020204" pitchFamily="34" charset="0"/>
              </a:rPr>
              <a:t>Simulation model for FN imaging.</a:t>
            </a:r>
            <a:endParaRPr kumimoji="1" lang="ja-JP" altLang="en-US" sz="1400" dirty="0">
              <a:latin typeface="Arial Nova" panose="020B0504020202020204" pitchFamily="34" charset="0"/>
            </a:endParaRPr>
          </a:p>
        </p:txBody>
      </p:sp>
      <p:sp>
        <p:nvSpPr>
          <p:cNvPr id="14" name="テキスト ボックス 13">
            <a:extLst>
              <a:ext uri="{FF2B5EF4-FFF2-40B4-BE49-F238E27FC236}">
                <a16:creationId xmlns:a16="http://schemas.microsoft.com/office/drawing/2014/main" id="{37734768-89E7-499B-8EC1-CE37A86262F3}"/>
              </a:ext>
            </a:extLst>
          </p:cNvPr>
          <p:cNvSpPr txBox="1"/>
          <p:nvPr/>
        </p:nvSpPr>
        <p:spPr>
          <a:xfrm>
            <a:off x="4701915" y="6214598"/>
            <a:ext cx="2660985" cy="307777"/>
          </a:xfrm>
          <a:prstGeom prst="rect">
            <a:avLst/>
          </a:prstGeom>
          <a:noFill/>
        </p:spPr>
        <p:txBody>
          <a:bodyPr wrap="none" rtlCol="0">
            <a:spAutoFit/>
          </a:bodyPr>
          <a:lstStyle/>
          <a:p>
            <a:r>
              <a:rPr kumimoji="1" lang="en-US" altLang="ja-JP" sz="1400" dirty="0">
                <a:latin typeface="Arial Nova" panose="020B0504020202020204" pitchFamily="34" charset="0"/>
              </a:rPr>
              <a:t>Simulation results (Preliminary).</a:t>
            </a:r>
            <a:endParaRPr kumimoji="1" lang="ja-JP" altLang="en-US" sz="1400" dirty="0">
              <a:latin typeface="Arial Nova" panose="020B0504020202020204" pitchFamily="34" charset="0"/>
            </a:endParaRPr>
          </a:p>
        </p:txBody>
      </p:sp>
      <p:sp>
        <p:nvSpPr>
          <p:cNvPr id="16" name="テキスト ボックス 15">
            <a:extLst>
              <a:ext uri="{FF2B5EF4-FFF2-40B4-BE49-F238E27FC236}">
                <a16:creationId xmlns:a16="http://schemas.microsoft.com/office/drawing/2014/main" id="{B0FD89CE-ACCF-829F-4DFF-BBF60091C05F}"/>
              </a:ext>
            </a:extLst>
          </p:cNvPr>
          <p:cNvSpPr txBox="1"/>
          <p:nvPr/>
        </p:nvSpPr>
        <p:spPr>
          <a:xfrm>
            <a:off x="1996074" y="335625"/>
            <a:ext cx="8631706" cy="523220"/>
          </a:xfrm>
          <a:prstGeom prst="rect">
            <a:avLst/>
          </a:prstGeom>
          <a:noFill/>
        </p:spPr>
        <p:txBody>
          <a:bodyPr wrap="square">
            <a:spAutoFit/>
          </a:bodyPr>
          <a:lstStyle/>
          <a:p>
            <a:r>
              <a:rPr lang="en-US" altLang="ja-JP" sz="2800" b="1" dirty="0">
                <a:latin typeface="Helvetica" pitchFamily="2" charset="0"/>
              </a:rPr>
              <a:t>Neutron imaging experiment with fast neutron</a:t>
            </a:r>
            <a:endParaRPr lang="ja-JP" altLang="en-US" sz="2800" b="1"/>
          </a:p>
        </p:txBody>
      </p:sp>
      <p:sp>
        <p:nvSpPr>
          <p:cNvPr id="4" name="テキスト ボックス 3">
            <a:extLst>
              <a:ext uri="{FF2B5EF4-FFF2-40B4-BE49-F238E27FC236}">
                <a16:creationId xmlns:a16="http://schemas.microsoft.com/office/drawing/2014/main" id="{5DA5854E-D73A-BE11-23A7-8BFE269FC47F}"/>
              </a:ext>
            </a:extLst>
          </p:cNvPr>
          <p:cNvSpPr txBox="1"/>
          <p:nvPr/>
        </p:nvSpPr>
        <p:spPr>
          <a:xfrm>
            <a:off x="54229" y="861324"/>
            <a:ext cx="7669779" cy="830997"/>
          </a:xfrm>
          <a:prstGeom prst="rect">
            <a:avLst/>
          </a:prstGeom>
          <a:noFill/>
        </p:spPr>
        <p:txBody>
          <a:bodyPr wrap="square">
            <a:spAutoFit/>
          </a:bodyPr>
          <a:lstStyle/>
          <a:p>
            <a:pPr marL="0" indent="0">
              <a:buNone/>
            </a:pPr>
            <a:r>
              <a:rPr kumimoji="1" lang="en-US" altLang="ja-JP" sz="2400" b="1" dirty="0">
                <a:latin typeface="Arial Nova" panose="020B0504020202020204" pitchFamily="34" charset="0"/>
              </a:rPr>
              <a:t>Study on the use of fast neutron imaging with fusion neutron sources (QST-Kyoto Univ, JAEA).</a:t>
            </a:r>
            <a:endParaRPr kumimoji="1" lang="ja-JP" altLang="en-US" sz="2400" b="1" dirty="0">
              <a:latin typeface="Arial Nova" panose="020B0504020202020204" pitchFamily="34" charset="0"/>
            </a:endParaRPr>
          </a:p>
        </p:txBody>
      </p:sp>
      <p:sp>
        <p:nvSpPr>
          <p:cNvPr id="15" name="スライド番号プレースホルダー 3">
            <a:extLst>
              <a:ext uri="{FF2B5EF4-FFF2-40B4-BE49-F238E27FC236}">
                <a16:creationId xmlns:a16="http://schemas.microsoft.com/office/drawing/2014/main" id="{39AB1B7B-0339-E60A-6FBB-F28E0CD011B6}"/>
              </a:ext>
            </a:extLst>
          </p:cNvPr>
          <p:cNvSpPr>
            <a:spLocks noGrp="1"/>
          </p:cNvSpPr>
          <p:nvPr>
            <p:ph type="sldNum" sz="quarter" idx="12"/>
          </p:nvPr>
        </p:nvSpPr>
        <p:spPr>
          <a:xfrm>
            <a:off x="11717586" y="6561786"/>
            <a:ext cx="474413" cy="290836"/>
          </a:xfrm>
          <a:solidFill>
            <a:srgbClr val="0000FF"/>
          </a:solidFill>
          <a:ln>
            <a:solidFill>
              <a:schemeClr val="tx1"/>
            </a:solidFill>
          </a:ln>
        </p:spPr>
        <p:txBody>
          <a:bodyPr/>
          <a:lstStyle/>
          <a:p>
            <a:pPr algn="ctr"/>
            <a:fld id="{96A9D24E-7F5C-45AF-B6AE-A039E64C2C0F}" type="slidenum">
              <a:rPr kumimoji="1" lang="ja-JP" altLang="en-US" sz="1800">
                <a:solidFill>
                  <a:schemeClr val="bg1"/>
                </a:solidFill>
                <a:latin typeface="Arial" panose="020B0604020202020204" pitchFamily="34" charset="0"/>
                <a:cs typeface="Arial" panose="020B0604020202020204" pitchFamily="34" charset="0"/>
              </a:rPr>
              <a:pPr algn="ctr"/>
              <a:t>11</a:t>
            </a:fld>
            <a:endParaRPr kumimoji="1" lang="ja-JP" altLang="en-US" sz="1800" dirty="0">
              <a:solidFill>
                <a:schemeClr val="bg1"/>
              </a:solidFill>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385566BA-2E60-B094-B3CE-11AB2F323DED}"/>
              </a:ext>
            </a:extLst>
          </p:cNvPr>
          <p:cNvSpPr txBox="1"/>
          <p:nvPr/>
        </p:nvSpPr>
        <p:spPr>
          <a:xfrm>
            <a:off x="353488" y="1731078"/>
            <a:ext cx="6000042" cy="1323439"/>
          </a:xfrm>
          <a:prstGeom prst="rect">
            <a:avLst/>
          </a:prstGeom>
          <a:noFill/>
        </p:spPr>
        <p:txBody>
          <a:bodyPr wrap="square">
            <a:spAutoFit/>
          </a:bodyPr>
          <a:lstStyle/>
          <a:p>
            <a:r>
              <a:rPr lang="en-US" altLang="ja-JP" sz="2000" dirty="0">
                <a:latin typeface="Arial Nova" panose="020B0504020202020204" pitchFamily="34" charset="0"/>
              </a:rPr>
              <a:t>The possibility of using imaging with energetic neutrons will be investigated, as the transmission capacity of thermal neutrons is insufficient for large motors and product-like sized fuel cells.</a:t>
            </a:r>
            <a:endParaRPr lang="ja-JP" altLang="en-US" sz="2000" dirty="0">
              <a:latin typeface="Arial Nova" panose="020B0504020202020204" pitchFamily="34" charset="0"/>
            </a:endParaRPr>
          </a:p>
        </p:txBody>
      </p:sp>
      <p:sp>
        <p:nvSpPr>
          <p:cNvPr id="3" name="テキスト ボックス 2">
            <a:extLst>
              <a:ext uri="{FF2B5EF4-FFF2-40B4-BE49-F238E27FC236}">
                <a16:creationId xmlns:a16="http://schemas.microsoft.com/office/drawing/2014/main" id="{713A1C8B-94C5-B1A8-C17E-2EAF10B51094}"/>
              </a:ext>
            </a:extLst>
          </p:cNvPr>
          <p:cNvSpPr txBox="1"/>
          <p:nvPr/>
        </p:nvSpPr>
        <p:spPr>
          <a:xfrm>
            <a:off x="506421" y="3158967"/>
            <a:ext cx="6122379" cy="1323439"/>
          </a:xfrm>
          <a:prstGeom prst="rect">
            <a:avLst/>
          </a:prstGeom>
          <a:noFill/>
        </p:spPr>
        <p:txBody>
          <a:bodyPr wrap="square">
            <a:spAutoFit/>
          </a:bodyPr>
          <a:lstStyle/>
          <a:p>
            <a:r>
              <a:rPr lang="en-US" altLang="ja-JP" sz="2000" dirty="0">
                <a:latin typeface="Arial Nova" panose="020B0504020202020204" pitchFamily="34" charset="0"/>
              </a:rPr>
              <a:t>As present status of study,</a:t>
            </a:r>
            <a:endParaRPr lang="en-US" altLang="ja-JP" dirty="0">
              <a:latin typeface="Arial Nova" panose="020B0504020202020204" pitchFamily="34" charset="0"/>
            </a:endParaRPr>
          </a:p>
          <a:p>
            <a:pPr marL="285750" indent="-285750">
              <a:buFont typeface="Arial" panose="020B0604020202020204" pitchFamily="34" charset="0"/>
              <a:buChar char="•"/>
            </a:pPr>
            <a:r>
              <a:rPr lang="en-US" altLang="ja-JP" sz="2000" dirty="0">
                <a:latin typeface="Arial Nova" panose="020B0504020202020204" pitchFamily="34" charset="0"/>
              </a:rPr>
              <a:t>Fast neutron imaging combined with RADEN experiments and PHITS simulations</a:t>
            </a:r>
          </a:p>
          <a:p>
            <a:pPr marL="285750" indent="-285750">
              <a:buFont typeface="Arial" panose="020B0604020202020204" pitchFamily="34" charset="0"/>
              <a:buChar char="•"/>
            </a:pPr>
            <a:r>
              <a:rPr lang="en-US" altLang="ja-JP" sz="2000" dirty="0">
                <a:latin typeface="Arial Nova" panose="020B0504020202020204" pitchFamily="34" charset="0"/>
              </a:rPr>
              <a:t>Preliminary experiment to validate the simulations</a:t>
            </a:r>
            <a:endParaRPr lang="ja-JP" altLang="en-US" sz="2000" dirty="0">
              <a:latin typeface="Arial Nova" panose="020B0504020202020204" pitchFamily="34" charset="0"/>
            </a:endParaRPr>
          </a:p>
        </p:txBody>
      </p:sp>
    </p:spTree>
    <p:extLst>
      <p:ext uri="{BB962C8B-B14F-4D97-AF65-F5344CB8AC3E}">
        <p14:creationId xmlns:p14="http://schemas.microsoft.com/office/powerpoint/2010/main" val="62499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70A0B69-0DC6-B1AD-B033-BE4FE3DF3BF5}"/>
              </a:ext>
            </a:extLst>
          </p:cNvPr>
          <p:cNvSpPr txBox="1"/>
          <p:nvPr/>
        </p:nvSpPr>
        <p:spPr>
          <a:xfrm>
            <a:off x="309753" y="803357"/>
            <a:ext cx="6542317" cy="830997"/>
          </a:xfrm>
          <a:prstGeom prst="rect">
            <a:avLst/>
          </a:prstGeom>
          <a:noFill/>
        </p:spPr>
        <p:txBody>
          <a:bodyPr wrap="square">
            <a:spAutoFit/>
          </a:bodyPr>
          <a:lstStyle/>
          <a:p>
            <a:pPr marL="0" indent="0">
              <a:buNone/>
            </a:pPr>
            <a:r>
              <a:rPr kumimoji="1" lang="en-US" altLang="ja-JP" sz="2400" b="1" dirty="0">
                <a:latin typeface="Arial Nova" panose="020B0504020202020204" pitchFamily="34" charset="0"/>
              </a:rPr>
              <a:t>Research on medical applications of fusion neutron sources (QST-Nagoya Univ.).</a:t>
            </a:r>
            <a:endParaRPr kumimoji="1" lang="ja-JP" altLang="en-US" sz="2400" b="1" dirty="0">
              <a:latin typeface="Arial Nova" panose="020B0504020202020204" pitchFamily="34" charset="0"/>
            </a:endParaRPr>
          </a:p>
        </p:txBody>
      </p:sp>
      <p:grpSp>
        <p:nvGrpSpPr>
          <p:cNvPr id="3" name="グループ化 2">
            <a:extLst>
              <a:ext uri="{FF2B5EF4-FFF2-40B4-BE49-F238E27FC236}">
                <a16:creationId xmlns:a16="http://schemas.microsoft.com/office/drawing/2014/main" id="{F07803F4-DBD2-029F-CE76-ACA09FDB817B}"/>
              </a:ext>
            </a:extLst>
          </p:cNvPr>
          <p:cNvGrpSpPr/>
          <p:nvPr/>
        </p:nvGrpSpPr>
        <p:grpSpPr>
          <a:xfrm>
            <a:off x="7715452" y="239637"/>
            <a:ext cx="4194081" cy="3140295"/>
            <a:chOff x="2102841" y="2494322"/>
            <a:chExt cx="4228385" cy="3623349"/>
          </a:xfrm>
        </p:grpSpPr>
        <p:pic>
          <p:nvPicPr>
            <p:cNvPr id="4" name="図 3">
              <a:extLst>
                <a:ext uri="{FF2B5EF4-FFF2-40B4-BE49-F238E27FC236}">
                  <a16:creationId xmlns:a16="http://schemas.microsoft.com/office/drawing/2014/main" id="{B6FCB610-3F95-FD85-1A54-187222F1643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425"/>
            <a:stretch/>
          </p:blipFill>
          <p:spPr>
            <a:xfrm>
              <a:off x="2102841" y="2494322"/>
              <a:ext cx="4228385" cy="3623349"/>
            </a:xfrm>
            <a:prstGeom prst="rect">
              <a:avLst/>
            </a:prstGeom>
          </p:spPr>
        </p:pic>
        <p:pic>
          <p:nvPicPr>
            <p:cNvPr id="5" name="図 4">
              <a:extLst>
                <a:ext uri="{FF2B5EF4-FFF2-40B4-BE49-F238E27FC236}">
                  <a16:creationId xmlns:a16="http://schemas.microsoft.com/office/drawing/2014/main" id="{682E21E9-E8DB-7B92-24CF-AAB4D79E4D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76853" t="29271" r="-309" b="46590"/>
            <a:stretch/>
          </p:blipFill>
          <p:spPr>
            <a:xfrm>
              <a:off x="3448890" y="2693342"/>
              <a:ext cx="1295276" cy="897515"/>
            </a:xfrm>
            <a:prstGeom prst="rect">
              <a:avLst/>
            </a:prstGeom>
          </p:spPr>
        </p:pic>
      </p:grpSp>
      <p:sp>
        <p:nvSpPr>
          <p:cNvPr id="7" name="テキスト ボックス 6">
            <a:extLst>
              <a:ext uri="{FF2B5EF4-FFF2-40B4-BE49-F238E27FC236}">
                <a16:creationId xmlns:a16="http://schemas.microsoft.com/office/drawing/2014/main" id="{812A7B47-6C68-C531-F2DC-7848003DECBE}"/>
              </a:ext>
            </a:extLst>
          </p:cNvPr>
          <p:cNvSpPr txBox="1"/>
          <p:nvPr/>
        </p:nvSpPr>
        <p:spPr>
          <a:xfrm>
            <a:off x="8240468" y="3300725"/>
            <a:ext cx="3987384" cy="400110"/>
          </a:xfrm>
          <a:prstGeom prst="rect">
            <a:avLst/>
          </a:prstGeom>
          <a:noFill/>
        </p:spPr>
        <p:txBody>
          <a:bodyPr wrap="square">
            <a:spAutoFit/>
          </a:bodyPr>
          <a:lstStyle/>
          <a:p>
            <a:r>
              <a:rPr lang="en-US" altLang="ja-JP" sz="1000" dirty="0">
                <a:latin typeface="Arial Nova" panose="020B0504020202020204" pitchFamily="34" charset="0"/>
              </a:rPr>
              <a:t>CBNS: Cyclotron Based epi-thermal Neutron Source Kyoto</a:t>
            </a:r>
            <a:r>
              <a:rPr lang="ja-JP" altLang="en-US" sz="1000" dirty="0">
                <a:latin typeface="Arial Nova" panose="020B0504020202020204" pitchFamily="34" charset="0"/>
              </a:rPr>
              <a:t> </a:t>
            </a:r>
            <a:r>
              <a:rPr lang="en-US" altLang="ja-JP" sz="1000" dirty="0">
                <a:latin typeface="Arial Nova" panose="020B0504020202020204" pitchFamily="34" charset="0"/>
              </a:rPr>
              <a:t>Univ.</a:t>
            </a:r>
          </a:p>
          <a:p>
            <a:r>
              <a:rPr lang="en-US" altLang="ja-JP" sz="1000" dirty="0">
                <a:latin typeface="Arial Nova" panose="020B0504020202020204" pitchFamily="34" charset="0"/>
              </a:rPr>
              <a:t>NUANS: Nagoya University Accelerator-driven Neutron source</a:t>
            </a:r>
            <a:endParaRPr lang="ja-JP" altLang="en-US" sz="1000" dirty="0">
              <a:latin typeface="Arial Nova" panose="020B0504020202020204" pitchFamily="34" charset="0"/>
            </a:endParaRPr>
          </a:p>
        </p:txBody>
      </p:sp>
      <p:pic>
        <p:nvPicPr>
          <p:cNvPr id="9" name="図 8">
            <a:extLst>
              <a:ext uri="{FF2B5EF4-FFF2-40B4-BE49-F238E27FC236}">
                <a16:creationId xmlns:a16="http://schemas.microsoft.com/office/drawing/2014/main" id="{D746F87D-29AF-D6BF-1BBC-CE46752C8951}"/>
              </a:ext>
            </a:extLst>
          </p:cNvPr>
          <p:cNvPicPr>
            <a:picLocks noChangeAspect="1"/>
          </p:cNvPicPr>
          <p:nvPr/>
        </p:nvPicPr>
        <p:blipFill>
          <a:blip r:embed="rId3"/>
          <a:stretch>
            <a:fillRect/>
          </a:stretch>
        </p:blipFill>
        <p:spPr>
          <a:xfrm>
            <a:off x="7922149" y="4105522"/>
            <a:ext cx="3966596" cy="1976575"/>
          </a:xfrm>
          <a:prstGeom prst="rect">
            <a:avLst/>
          </a:prstGeom>
        </p:spPr>
      </p:pic>
      <p:sp>
        <p:nvSpPr>
          <p:cNvPr id="10" name="テキスト ボックス 9">
            <a:extLst>
              <a:ext uri="{FF2B5EF4-FFF2-40B4-BE49-F238E27FC236}">
                <a16:creationId xmlns:a16="http://schemas.microsoft.com/office/drawing/2014/main" id="{9867C56A-A126-B822-CB15-EF55734FFCBC}"/>
              </a:ext>
            </a:extLst>
          </p:cNvPr>
          <p:cNvSpPr txBox="1"/>
          <p:nvPr/>
        </p:nvSpPr>
        <p:spPr>
          <a:xfrm>
            <a:off x="7590967" y="6110939"/>
            <a:ext cx="4505020" cy="338554"/>
          </a:xfrm>
          <a:prstGeom prst="rect">
            <a:avLst/>
          </a:prstGeom>
          <a:noFill/>
        </p:spPr>
        <p:txBody>
          <a:bodyPr wrap="square">
            <a:spAutoFit/>
          </a:bodyPr>
          <a:lstStyle/>
          <a:p>
            <a:pPr algn="ctr"/>
            <a:r>
              <a:rPr lang="ja-JP" altLang="en-US" sz="1600" dirty="0">
                <a:latin typeface="Arial Nova" panose="020B0504020202020204" pitchFamily="34" charset="0"/>
              </a:rPr>
              <a:t>Drawings for analysis of OKTAVIAN experiment.</a:t>
            </a:r>
          </a:p>
        </p:txBody>
      </p:sp>
      <p:sp>
        <p:nvSpPr>
          <p:cNvPr id="11" name="テキスト ボックス 10">
            <a:extLst>
              <a:ext uri="{FF2B5EF4-FFF2-40B4-BE49-F238E27FC236}">
                <a16:creationId xmlns:a16="http://schemas.microsoft.com/office/drawing/2014/main" id="{00A956A4-1A30-3889-EA3E-115B231F3B5F}"/>
              </a:ext>
            </a:extLst>
          </p:cNvPr>
          <p:cNvSpPr txBox="1"/>
          <p:nvPr/>
        </p:nvSpPr>
        <p:spPr>
          <a:xfrm>
            <a:off x="7533921" y="3643965"/>
            <a:ext cx="4505020" cy="338554"/>
          </a:xfrm>
          <a:prstGeom prst="rect">
            <a:avLst/>
          </a:prstGeom>
          <a:noFill/>
        </p:spPr>
        <p:txBody>
          <a:bodyPr wrap="square">
            <a:spAutoFit/>
          </a:bodyPr>
          <a:lstStyle/>
          <a:p>
            <a:r>
              <a:rPr lang="ja-JP" altLang="en-US" sz="1600" dirty="0">
                <a:latin typeface="Arial Nova" panose="020B0504020202020204" pitchFamily="34" charset="0"/>
              </a:rPr>
              <a:t>Comparison of neutron emission energy spectra.</a:t>
            </a:r>
          </a:p>
        </p:txBody>
      </p:sp>
      <p:sp>
        <p:nvSpPr>
          <p:cNvPr id="12" name="テキスト ボックス 11">
            <a:extLst>
              <a:ext uri="{FF2B5EF4-FFF2-40B4-BE49-F238E27FC236}">
                <a16:creationId xmlns:a16="http://schemas.microsoft.com/office/drawing/2014/main" id="{C871D044-5F9E-8198-4162-0BE219948177}"/>
              </a:ext>
            </a:extLst>
          </p:cNvPr>
          <p:cNvSpPr txBox="1"/>
          <p:nvPr/>
        </p:nvSpPr>
        <p:spPr>
          <a:xfrm>
            <a:off x="10285077" y="4411101"/>
            <a:ext cx="1157257" cy="338554"/>
          </a:xfrm>
          <a:prstGeom prst="rect">
            <a:avLst/>
          </a:prstGeom>
          <a:noFill/>
        </p:spPr>
        <p:txBody>
          <a:bodyPr wrap="square">
            <a:spAutoFit/>
          </a:bodyPr>
          <a:lstStyle/>
          <a:p>
            <a:pPr algn="ctr"/>
            <a:r>
              <a:rPr lang="en-US" altLang="ja-JP" sz="1600" dirty="0">
                <a:solidFill>
                  <a:schemeClr val="bg1"/>
                </a:solidFill>
                <a:latin typeface="Arial Nova" panose="020B0504020202020204" pitchFamily="34" charset="0"/>
              </a:rPr>
              <a:t>Graphite</a:t>
            </a:r>
            <a:endParaRPr lang="ja-JP" altLang="en-US" sz="1600" dirty="0">
              <a:solidFill>
                <a:schemeClr val="bg1"/>
              </a:solidFill>
              <a:latin typeface="Arial Nova" panose="020B0504020202020204" pitchFamily="34" charset="0"/>
            </a:endParaRPr>
          </a:p>
        </p:txBody>
      </p:sp>
      <p:sp>
        <p:nvSpPr>
          <p:cNvPr id="13" name="テキスト ボックス 12">
            <a:extLst>
              <a:ext uri="{FF2B5EF4-FFF2-40B4-BE49-F238E27FC236}">
                <a16:creationId xmlns:a16="http://schemas.microsoft.com/office/drawing/2014/main" id="{E640B411-1A2E-6DFF-CC62-787E66C740FE}"/>
              </a:ext>
            </a:extLst>
          </p:cNvPr>
          <p:cNvSpPr txBox="1"/>
          <p:nvPr/>
        </p:nvSpPr>
        <p:spPr>
          <a:xfrm>
            <a:off x="8962229" y="4365170"/>
            <a:ext cx="1157257" cy="307777"/>
          </a:xfrm>
          <a:prstGeom prst="rect">
            <a:avLst/>
          </a:prstGeom>
          <a:noFill/>
        </p:spPr>
        <p:txBody>
          <a:bodyPr wrap="square">
            <a:spAutoFit/>
          </a:bodyPr>
          <a:lstStyle/>
          <a:p>
            <a:pPr algn="ctr"/>
            <a:r>
              <a:rPr lang="en-US" altLang="ja-JP" sz="1400" b="1" dirty="0">
                <a:solidFill>
                  <a:schemeClr val="bg1"/>
                </a:solidFill>
                <a:latin typeface="Arial Nova" panose="020B0504020202020204" pitchFamily="34" charset="0"/>
              </a:rPr>
              <a:t>AlF</a:t>
            </a:r>
            <a:r>
              <a:rPr lang="en-US" altLang="ja-JP" sz="1400" b="1" baseline="-25000" dirty="0">
                <a:solidFill>
                  <a:schemeClr val="bg1"/>
                </a:solidFill>
                <a:latin typeface="Arial Nova" panose="020B0504020202020204" pitchFamily="34" charset="0"/>
              </a:rPr>
              <a:t>3</a:t>
            </a:r>
            <a:endParaRPr lang="ja-JP" altLang="en-US" sz="1400" b="1" baseline="-25000" dirty="0">
              <a:solidFill>
                <a:schemeClr val="bg1"/>
              </a:solidFill>
              <a:latin typeface="Arial Nova" panose="020B0504020202020204" pitchFamily="34" charset="0"/>
            </a:endParaRPr>
          </a:p>
        </p:txBody>
      </p:sp>
      <p:sp>
        <p:nvSpPr>
          <p:cNvPr id="14" name="テキスト ボックス 13">
            <a:extLst>
              <a:ext uri="{FF2B5EF4-FFF2-40B4-BE49-F238E27FC236}">
                <a16:creationId xmlns:a16="http://schemas.microsoft.com/office/drawing/2014/main" id="{29905624-1AE1-B191-AB10-E1C19B916D16}"/>
              </a:ext>
            </a:extLst>
          </p:cNvPr>
          <p:cNvSpPr txBox="1"/>
          <p:nvPr/>
        </p:nvSpPr>
        <p:spPr>
          <a:xfrm>
            <a:off x="9283452" y="5803162"/>
            <a:ext cx="2657653" cy="307777"/>
          </a:xfrm>
          <a:prstGeom prst="rect">
            <a:avLst/>
          </a:prstGeom>
          <a:noFill/>
        </p:spPr>
        <p:txBody>
          <a:bodyPr wrap="square">
            <a:spAutoFit/>
          </a:bodyPr>
          <a:lstStyle/>
          <a:p>
            <a:pPr algn="ctr"/>
            <a:r>
              <a:rPr lang="en-US" altLang="ja-JP" sz="1400" dirty="0">
                <a:latin typeface="Arial Nova" panose="020B0504020202020204" pitchFamily="34" charset="0"/>
              </a:rPr>
              <a:t>DT Neutron Source point</a:t>
            </a:r>
            <a:endParaRPr lang="ja-JP" altLang="en-US" sz="1400" dirty="0">
              <a:latin typeface="Arial Nova" panose="020B0504020202020204" pitchFamily="34" charset="0"/>
            </a:endParaRPr>
          </a:p>
        </p:txBody>
      </p:sp>
      <p:cxnSp>
        <p:nvCxnSpPr>
          <p:cNvPr id="15" name="直線矢印コネクタ 14">
            <a:extLst>
              <a:ext uri="{FF2B5EF4-FFF2-40B4-BE49-F238E27FC236}">
                <a16:creationId xmlns:a16="http://schemas.microsoft.com/office/drawing/2014/main" id="{EED79CEA-CD48-6640-DDB0-D04EEA3EA176}"/>
              </a:ext>
            </a:extLst>
          </p:cNvPr>
          <p:cNvCxnSpPr>
            <a:cxnSpLocks/>
          </p:cNvCxnSpPr>
          <p:nvPr/>
        </p:nvCxnSpPr>
        <p:spPr>
          <a:xfrm flipH="1" flipV="1">
            <a:off x="8899910" y="5278876"/>
            <a:ext cx="640947" cy="6637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6FF67BFB-9269-8B64-0EDF-6436E30A9E79}"/>
              </a:ext>
            </a:extLst>
          </p:cNvPr>
          <p:cNvSpPr/>
          <p:nvPr/>
        </p:nvSpPr>
        <p:spPr>
          <a:xfrm>
            <a:off x="10498151" y="944884"/>
            <a:ext cx="963496" cy="7737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8AB7EACF-6D0E-FB70-6207-672D52A3540E}"/>
              </a:ext>
            </a:extLst>
          </p:cNvPr>
          <p:cNvSpPr/>
          <p:nvPr/>
        </p:nvSpPr>
        <p:spPr>
          <a:xfrm>
            <a:off x="10659492" y="1161580"/>
            <a:ext cx="541072" cy="352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5893FC13-5F3B-9659-62BF-2693FB340CD3}"/>
              </a:ext>
            </a:extLst>
          </p:cNvPr>
          <p:cNvSpPr/>
          <p:nvPr/>
        </p:nvSpPr>
        <p:spPr>
          <a:xfrm>
            <a:off x="10500955" y="1302790"/>
            <a:ext cx="513157" cy="7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8B02CCBA-FBBC-4266-8769-AFD776599800}"/>
              </a:ext>
            </a:extLst>
          </p:cNvPr>
          <p:cNvSpPr/>
          <p:nvPr/>
        </p:nvSpPr>
        <p:spPr>
          <a:xfrm>
            <a:off x="10852942" y="1497134"/>
            <a:ext cx="45719" cy="2692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F3DB1C81-9BD0-3707-EE70-BBAFDE06E30F}"/>
              </a:ext>
            </a:extLst>
          </p:cNvPr>
          <p:cNvCxnSpPr/>
          <p:nvPr/>
        </p:nvCxnSpPr>
        <p:spPr>
          <a:xfrm>
            <a:off x="10357466" y="1337593"/>
            <a:ext cx="518335"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42170C96-3AE3-7268-6244-57113A15968E}"/>
              </a:ext>
            </a:extLst>
          </p:cNvPr>
          <p:cNvSpPr txBox="1"/>
          <p:nvPr/>
        </p:nvSpPr>
        <p:spPr>
          <a:xfrm>
            <a:off x="10583318" y="1121169"/>
            <a:ext cx="707245" cy="430887"/>
          </a:xfrm>
          <a:prstGeom prst="rect">
            <a:avLst/>
          </a:prstGeom>
          <a:noFill/>
        </p:spPr>
        <p:txBody>
          <a:bodyPr wrap="none" rtlCol="0">
            <a:spAutoFit/>
          </a:bodyPr>
          <a:lstStyle/>
          <a:p>
            <a:r>
              <a:rPr kumimoji="1" lang="en-US" altLang="ja-JP" sz="1100" dirty="0">
                <a:latin typeface="Arial Nova" panose="020B0504020202020204" pitchFamily="34" charset="0"/>
              </a:rPr>
              <a:t>D-Li</a:t>
            </a:r>
          </a:p>
          <a:p>
            <a:r>
              <a:rPr kumimoji="1" lang="en-US" altLang="ja-JP" sz="1100" dirty="0">
                <a:latin typeface="Arial Nova" panose="020B0504020202020204" pitchFamily="34" charset="0"/>
              </a:rPr>
              <a:t> neutron</a:t>
            </a:r>
            <a:endParaRPr kumimoji="1" lang="ja-JP" altLang="en-US" sz="1100" dirty="0">
              <a:latin typeface="Arial Nova" panose="020B0504020202020204" pitchFamily="34" charset="0"/>
            </a:endParaRPr>
          </a:p>
        </p:txBody>
      </p:sp>
      <p:cxnSp>
        <p:nvCxnSpPr>
          <p:cNvPr id="22" name="直線矢印コネクタ 21">
            <a:extLst>
              <a:ext uri="{FF2B5EF4-FFF2-40B4-BE49-F238E27FC236}">
                <a16:creationId xmlns:a16="http://schemas.microsoft.com/office/drawing/2014/main" id="{3B4988C5-AFEC-DFDD-26D7-7C2EA78EADF6}"/>
              </a:ext>
            </a:extLst>
          </p:cNvPr>
          <p:cNvCxnSpPr>
            <a:cxnSpLocks/>
          </p:cNvCxnSpPr>
          <p:nvPr/>
        </p:nvCxnSpPr>
        <p:spPr>
          <a:xfrm>
            <a:off x="10872347" y="1489993"/>
            <a:ext cx="0" cy="44621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E9CE67DF-5D49-2979-2C98-00FCFC24E6AF}"/>
              </a:ext>
            </a:extLst>
          </p:cNvPr>
          <p:cNvSpPr txBox="1"/>
          <p:nvPr/>
        </p:nvSpPr>
        <p:spPr>
          <a:xfrm>
            <a:off x="11127967" y="933288"/>
            <a:ext cx="383118" cy="276999"/>
          </a:xfrm>
          <a:prstGeom prst="rect">
            <a:avLst/>
          </a:prstGeom>
          <a:noFill/>
        </p:spPr>
        <p:txBody>
          <a:bodyPr wrap="none" rtlCol="0">
            <a:spAutoFit/>
          </a:bodyPr>
          <a:lstStyle/>
          <a:p>
            <a:r>
              <a:rPr kumimoji="1" lang="en-US" altLang="ja-JP" sz="1200" b="1" dirty="0">
                <a:solidFill>
                  <a:schemeClr val="bg1"/>
                </a:solidFill>
                <a:latin typeface="Arial Nova" panose="020B0504020202020204" pitchFamily="34" charset="0"/>
              </a:rPr>
              <a:t>TC</a:t>
            </a:r>
            <a:endParaRPr kumimoji="1" lang="ja-JP" altLang="en-US" sz="1200" b="1" dirty="0">
              <a:solidFill>
                <a:schemeClr val="bg1"/>
              </a:solidFill>
              <a:latin typeface="Arial Nova" panose="020B0504020202020204" pitchFamily="34" charset="0"/>
            </a:endParaRPr>
          </a:p>
        </p:txBody>
      </p:sp>
      <p:sp>
        <p:nvSpPr>
          <p:cNvPr id="26" name="テキスト ボックス 25">
            <a:extLst>
              <a:ext uri="{FF2B5EF4-FFF2-40B4-BE49-F238E27FC236}">
                <a16:creationId xmlns:a16="http://schemas.microsoft.com/office/drawing/2014/main" id="{5360A4B1-6697-0869-2CD5-26D1C9A599A1}"/>
              </a:ext>
            </a:extLst>
          </p:cNvPr>
          <p:cNvSpPr txBox="1"/>
          <p:nvPr/>
        </p:nvSpPr>
        <p:spPr>
          <a:xfrm>
            <a:off x="730353" y="370804"/>
            <a:ext cx="7027878" cy="461665"/>
          </a:xfrm>
          <a:prstGeom prst="rect">
            <a:avLst/>
          </a:prstGeom>
          <a:noFill/>
        </p:spPr>
        <p:txBody>
          <a:bodyPr wrap="square">
            <a:spAutoFit/>
          </a:bodyPr>
          <a:lstStyle/>
          <a:p>
            <a:r>
              <a:rPr lang="en-US" altLang="ja-JP" sz="2400" b="1" dirty="0">
                <a:latin typeface="Helvetica" pitchFamily="2" charset="0"/>
              </a:rPr>
              <a:t>Feasibility as medical usage of fusion neutron </a:t>
            </a:r>
            <a:endParaRPr lang="ja-JP" altLang="en-US" sz="2400" b="1"/>
          </a:p>
        </p:txBody>
      </p:sp>
      <p:sp>
        <p:nvSpPr>
          <p:cNvPr id="6" name="テキスト ボックス 5">
            <a:extLst>
              <a:ext uri="{FF2B5EF4-FFF2-40B4-BE49-F238E27FC236}">
                <a16:creationId xmlns:a16="http://schemas.microsoft.com/office/drawing/2014/main" id="{B21680C6-9F73-439A-85B1-F92DB769E0C9}"/>
              </a:ext>
            </a:extLst>
          </p:cNvPr>
          <p:cNvSpPr txBox="1"/>
          <p:nvPr/>
        </p:nvSpPr>
        <p:spPr>
          <a:xfrm>
            <a:off x="381453" y="2038041"/>
            <a:ext cx="6306225" cy="1477328"/>
          </a:xfrm>
          <a:prstGeom prst="rect">
            <a:avLst/>
          </a:prstGeom>
          <a:noFill/>
        </p:spPr>
        <p:txBody>
          <a:bodyPr wrap="square">
            <a:spAutoFit/>
          </a:bodyPr>
          <a:lstStyle/>
          <a:p>
            <a:r>
              <a:rPr lang="en-US" altLang="ja-JP" dirty="0">
                <a:latin typeface="Arial Nova" panose="020B0504020202020204" pitchFamily="34" charset="0"/>
              </a:rPr>
              <a:t>Moderated neutrons are used in a wide range of fields, including elemental analysis and medicine. Analysis of the moderation effect of aluminum fluoride (AlF3) and verification experiments are performing for the wide use of fusion neutron sources.</a:t>
            </a:r>
            <a:endParaRPr lang="ja-JP" altLang="en-US" dirty="0">
              <a:latin typeface="Arial Nova" panose="020B0504020202020204" pitchFamily="34" charset="0"/>
            </a:endParaRPr>
          </a:p>
        </p:txBody>
      </p:sp>
      <p:sp>
        <p:nvSpPr>
          <p:cNvPr id="8" name="テキスト ボックス 7">
            <a:extLst>
              <a:ext uri="{FF2B5EF4-FFF2-40B4-BE49-F238E27FC236}">
                <a16:creationId xmlns:a16="http://schemas.microsoft.com/office/drawing/2014/main" id="{1EDAFB12-0615-0B07-48D5-71BEE854EE7B}"/>
              </a:ext>
            </a:extLst>
          </p:cNvPr>
          <p:cNvSpPr txBox="1"/>
          <p:nvPr/>
        </p:nvSpPr>
        <p:spPr>
          <a:xfrm>
            <a:off x="381453" y="3715541"/>
            <a:ext cx="6288131" cy="2339102"/>
          </a:xfrm>
          <a:prstGeom prst="rect">
            <a:avLst/>
          </a:prstGeom>
          <a:noFill/>
        </p:spPr>
        <p:txBody>
          <a:bodyPr wrap="square">
            <a:spAutoFit/>
          </a:bodyPr>
          <a:lstStyle/>
          <a:p>
            <a:r>
              <a:rPr lang="en-US" altLang="ja-JP" sz="2000" b="1" dirty="0">
                <a:latin typeface="Arial Nova" panose="020B0504020202020204" pitchFamily="34" charset="0"/>
              </a:rPr>
              <a:t>As present status of study,</a:t>
            </a:r>
            <a:endParaRPr lang="en-US" altLang="ja-JP" b="1" dirty="0">
              <a:latin typeface="Arial Nova" panose="020B0504020202020204" pitchFamily="34" charset="0"/>
            </a:endParaRPr>
          </a:p>
          <a:p>
            <a:pPr marL="285750" indent="-285750">
              <a:buFont typeface="Arial" panose="020B0604020202020204" pitchFamily="34" charset="0"/>
              <a:buChar char="•"/>
            </a:pPr>
            <a:r>
              <a:rPr lang="ja-JP" altLang="en-US" dirty="0">
                <a:latin typeface="Arial Nova" panose="020B0504020202020204" pitchFamily="34" charset="0"/>
              </a:rPr>
              <a:t>Evaluation of </a:t>
            </a:r>
            <a:r>
              <a:rPr lang="en-US" altLang="ja-JP" dirty="0">
                <a:latin typeface="Arial Nova" panose="020B0504020202020204" pitchFamily="34" charset="0"/>
              </a:rPr>
              <a:t>source </a:t>
            </a:r>
            <a:r>
              <a:rPr lang="ja-JP" altLang="en-US" dirty="0">
                <a:latin typeface="Arial Nova" panose="020B0504020202020204" pitchFamily="34" charset="0"/>
              </a:rPr>
              <a:t>neutron spectrum and intensity behind the irradiation module</a:t>
            </a:r>
            <a:endParaRPr lang="en-US" altLang="ja-JP" dirty="0">
              <a:latin typeface="Arial Nova" panose="020B0504020202020204" pitchFamily="34" charset="0"/>
            </a:endParaRPr>
          </a:p>
          <a:p>
            <a:pPr marL="285750" indent="-285750">
              <a:buFont typeface="Arial" panose="020B0604020202020204" pitchFamily="34" charset="0"/>
              <a:buChar char="•"/>
            </a:pPr>
            <a:r>
              <a:rPr lang="ja-JP" altLang="en-US" dirty="0">
                <a:latin typeface="Arial Nova" panose="020B0504020202020204" pitchFamily="34" charset="0"/>
              </a:rPr>
              <a:t>Design of combining moderators and shielding materials and evaluation of neutron performance suitable</a:t>
            </a:r>
            <a:endParaRPr lang="en-US" altLang="ja-JP" dirty="0">
              <a:latin typeface="Arial Nova" panose="020B0504020202020204" pitchFamily="34" charset="0"/>
            </a:endParaRPr>
          </a:p>
          <a:p>
            <a:pPr marL="285750" indent="-285750">
              <a:buFont typeface="Arial" panose="020B0604020202020204" pitchFamily="34" charset="0"/>
              <a:buChar char="•"/>
            </a:pPr>
            <a:r>
              <a:rPr lang="en-US" altLang="ja-JP" dirty="0">
                <a:latin typeface="Arial Nova" panose="020B0504020202020204" pitchFamily="34" charset="0"/>
              </a:rPr>
              <a:t>Preparation of neutron irradiation field with moderators and shielding materials at DT neutron source OKTAVIAN, Osaka University.</a:t>
            </a:r>
            <a:endParaRPr lang="ja-JP" altLang="en-US" dirty="0">
              <a:latin typeface="Arial Nova" panose="020B0504020202020204" pitchFamily="34" charset="0"/>
            </a:endParaRPr>
          </a:p>
        </p:txBody>
      </p:sp>
      <p:sp>
        <p:nvSpPr>
          <p:cNvPr id="25" name="スライド番号プレースホルダー 3">
            <a:extLst>
              <a:ext uri="{FF2B5EF4-FFF2-40B4-BE49-F238E27FC236}">
                <a16:creationId xmlns:a16="http://schemas.microsoft.com/office/drawing/2014/main" id="{30E77BFC-F1CD-D554-F532-9457CF546D7B}"/>
              </a:ext>
            </a:extLst>
          </p:cNvPr>
          <p:cNvSpPr>
            <a:spLocks noGrp="1"/>
          </p:cNvSpPr>
          <p:nvPr>
            <p:ph type="sldNum" sz="quarter" idx="12"/>
          </p:nvPr>
        </p:nvSpPr>
        <p:spPr>
          <a:xfrm>
            <a:off x="11717586" y="6561786"/>
            <a:ext cx="474413" cy="290836"/>
          </a:xfrm>
          <a:solidFill>
            <a:srgbClr val="0000FF"/>
          </a:solidFill>
          <a:ln>
            <a:solidFill>
              <a:schemeClr val="tx1"/>
            </a:solidFill>
          </a:ln>
        </p:spPr>
        <p:txBody>
          <a:bodyPr/>
          <a:lstStyle/>
          <a:p>
            <a:pPr algn="ctr"/>
            <a:fld id="{96A9D24E-7F5C-45AF-B6AE-A039E64C2C0F}" type="slidenum">
              <a:rPr kumimoji="1" lang="ja-JP" altLang="en-US" sz="1800">
                <a:solidFill>
                  <a:schemeClr val="bg1"/>
                </a:solidFill>
                <a:latin typeface="Arial" panose="020B0604020202020204" pitchFamily="34" charset="0"/>
                <a:cs typeface="Arial" panose="020B0604020202020204" pitchFamily="34" charset="0"/>
              </a:rPr>
              <a:pPr algn="ctr"/>
              <a:t>12</a:t>
            </a:fld>
            <a:endParaRPr kumimoji="1" lang="ja-JP" alt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656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71E6E50E-2FFF-49C6-2CB6-81DC59750F5F}"/>
              </a:ext>
            </a:extLst>
          </p:cNvPr>
          <p:cNvSpPr txBox="1">
            <a:spLocks/>
          </p:cNvSpPr>
          <p:nvPr/>
        </p:nvSpPr>
        <p:spPr>
          <a:xfrm>
            <a:off x="2901081" y="0"/>
            <a:ext cx="6389837" cy="627321"/>
          </a:xfrm>
          <a:prstGeom prst="rect">
            <a:avLst/>
          </a:prstGeom>
        </p:spPr>
        <p:txBody>
          <a:bodyPr/>
          <a:lstStyle>
            <a:lvl1pPr algn="ctr" defTabSz="914400" rtl="0" eaLnBrk="1" latinLnBrk="1" hangingPunct="1">
              <a:spcBef>
                <a:spcPct val="0"/>
              </a:spcBef>
              <a:buNone/>
              <a:defRPr kumimoji="1" sz="4400" kern="1200">
                <a:solidFill>
                  <a:schemeClr val="tx1"/>
                </a:solidFill>
                <a:latin typeface="+mj-lt"/>
                <a:ea typeface="+mj-ea"/>
                <a:cs typeface="+mj-cs"/>
              </a:defRPr>
            </a:lvl1pPr>
          </a:lstStyle>
          <a:p>
            <a:r>
              <a:rPr lang="en-US" altLang="ja-JP" b="1" dirty="0">
                <a:latin typeface="Arial Nova" panose="020B0504020202020204" pitchFamily="34" charset="0"/>
              </a:rPr>
              <a:t>Summary</a:t>
            </a:r>
            <a:endParaRPr lang="ja-JP" altLang="en-US" dirty="0"/>
          </a:p>
        </p:txBody>
      </p:sp>
      <p:sp>
        <p:nvSpPr>
          <p:cNvPr id="6" name="テキスト ボックス 5">
            <a:extLst>
              <a:ext uri="{FF2B5EF4-FFF2-40B4-BE49-F238E27FC236}">
                <a16:creationId xmlns:a16="http://schemas.microsoft.com/office/drawing/2014/main" id="{F1DE03E1-E580-5269-8D44-7A687F1240AC}"/>
              </a:ext>
            </a:extLst>
          </p:cNvPr>
          <p:cNvSpPr txBox="1"/>
          <p:nvPr/>
        </p:nvSpPr>
        <p:spPr>
          <a:xfrm>
            <a:off x="727296" y="914234"/>
            <a:ext cx="10895887" cy="5418086"/>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en-US" altLang="ja-JP" sz="2000" kern="100" dirty="0">
                <a:effectLst/>
                <a:latin typeface="Arial Nova" panose="020B0504020202020204" pitchFamily="34" charset="0"/>
                <a:ea typeface="游明朝" panose="02020400000000000000" pitchFamily="18" charset="-128"/>
                <a:cs typeface="Times New Roman" panose="02020603050405020304" pitchFamily="18" charset="0"/>
              </a:rPr>
              <a:t>Based on the Japanese fusion reactor development strategy, the </a:t>
            </a:r>
            <a:r>
              <a:rPr lang="en-US" altLang="ja-JP" sz="2000" kern="100" dirty="0">
                <a:solidFill>
                  <a:srgbClr val="FF0000"/>
                </a:solidFill>
                <a:effectLst/>
                <a:latin typeface="Arial Nova" panose="020B0504020202020204" pitchFamily="34" charset="0"/>
                <a:ea typeface="游明朝" panose="02020400000000000000" pitchFamily="18" charset="-128"/>
                <a:cs typeface="Times New Roman" panose="02020603050405020304" pitchFamily="18" charset="0"/>
              </a:rPr>
              <a:t>A-FNS irradiation experiment </a:t>
            </a:r>
            <a:r>
              <a:rPr lang="en-US" altLang="ja-JP" sz="2000" kern="100" dirty="0">
                <a:effectLst/>
                <a:latin typeface="Arial Nova" panose="020B0504020202020204" pitchFamily="34" charset="0"/>
                <a:ea typeface="游明朝" panose="02020400000000000000" pitchFamily="18" charset="-128"/>
                <a:cs typeface="Times New Roman" panose="02020603050405020304" pitchFamily="18" charset="0"/>
              </a:rPr>
              <a:t>for blanket candidate materials, divertor candidate materials and blanket neutron experiments is being continuously studied.</a:t>
            </a:r>
            <a:endParaRPr lang="ja-JP" altLang="ja-JP" sz="2000" kern="100" dirty="0">
              <a:effectLst/>
              <a:latin typeface="Arial Nova" panose="020B0504020202020204" pitchFamily="34" charset="0"/>
              <a:ea typeface="游明朝" panose="02020400000000000000" pitchFamily="18" charset="-128"/>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altLang="ja-JP" sz="2000" kern="100" dirty="0">
                <a:effectLst/>
                <a:latin typeface="Arial Nova" panose="020B0504020202020204" pitchFamily="34" charset="0"/>
                <a:ea typeface="游明朝" panose="02020400000000000000" pitchFamily="18" charset="-128"/>
                <a:cs typeface="Times New Roman" panose="02020603050405020304" pitchFamily="18" charset="0"/>
              </a:rPr>
              <a:t>In accordance with the recent revision of the Japanese DEMO Action plan, </a:t>
            </a:r>
            <a:r>
              <a:rPr lang="en-US" altLang="ja-JP" sz="2000" kern="100" dirty="0">
                <a:solidFill>
                  <a:srgbClr val="FF0000"/>
                </a:solidFill>
                <a:effectLst/>
                <a:latin typeface="Arial Nova" panose="020B0504020202020204" pitchFamily="34" charset="0"/>
                <a:ea typeface="游明朝" panose="02020400000000000000" pitchFamily="18" charset="-128"/>
                <a:cs typeface="Times New Roman" panose="02020603050405020304" pitchFamily="18" charset="0"/>
              </a:rPr>
              <a:t>DONES irradiation </a:t>
            </a:r>
            <a:r>
              <a:rPr lang="en-US" altLang="ja-JP" sz="2000" kern="100" dirty="0" err="1">
                <a:solidFill>
                  <a:srgbClr val="FF0000"/>
                </a:solidFill>
                <a:effectLst/>
                <a:latin typeface="Arial Nova" panose="020B0504020202020204" pitchFamily="34" charset="0"/>
                <a:ea typeface="游明朝" panose="02020400000000000000" pitchFamily="18" charset="-128"/>
                <a:cs typeface="Times New Roman" panose="02020603050405020304" pitchFamily="18" charset="0"/>
              </a:rPr>
              <a:t>programme</a:t>
            </a:r>
            <a:r>
              <a:rPr lang="en-US" altLang="ja-JP" sz="2000" kern="100" dirty="0">
                <a:solidFill>
                  <a:srgbClr val="FF0000"/>
                </a:solidFill>
                <a:effectLst/>
                <a:latin typeface="Arial Nova" panose="020B0504020202020204" pitchFamily="34" charset="0"/>
                <a:ea typeface="游明朝" panose="02020400000000000000" pitchFamily="18" charset="-128"/>
                <a:cs typeface="Times New Roman" panose="02020603050405020304" pitchFamily="18" charset="0"/>
              </a:rPr>
              <a:t> for F82H has also been initiated to obtain material irradiation data at an early stage</a:t>
            </a:r>
            <a:r>
              <a:rPr lang="en-US" altLang="ja-JP" sz="2000" kern="100" dirty="0">
                <a:effectLst/>
                <a:latin typeface="Arial Nova" panose="020B0504020202020204" pitchFamily="34" charset="0"/>
                <a:ea typeface="游明朝" panose="02020400000000000000" pitchFamily="18" charset="-128"/>
                <a:cs typeface="Times New Roman" panose="02020603050405020304" pitchFamily="18" charset="0"/>
              </a:rPr>
              <a:t>.</a:t>
            </a:r>
            <a:endParaRPr lang="ja-JP" altLang="ja-JP" sz="2000" kern="100" dirty="0">
              <a:effectLst/>
              <a:latin typeface="Arial Nova" panose="020B0504020202020204" pitchFamily="34" charset="0"/>
              <a:ea typeface="游明朝" panose="02020400000000000000" pitchFamily="18" charset="-128"/>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altLang="ja-JP" sz="2000" kern="100" dirty="0">
                <a:effectLst/>
                <a:latin typeface="Arial Nova" panose="020B0504020202020204" pitchFamily="34" charset="0"/>
                <a:ea typeface="游明朝" panose="02020400000000000000" pitchFamily="18" charset="-128"/>
                <a:cs typeface="Times New Roman" panose="02020603050405020304" pitchFamily="18" charset="0"/>
              </a:rPr>
              <a:t>Blanket neutron experiments with the D-Li neutron source, in particular tritium production and recovery, are also being investigated. Experimental techniques have to take into account the spectral differences from </a:t>
            </a:r>
            <a:r>
              <a:rPr lang="en-US" altLang="ja-JP" sz="2000" kern="100" dirty="0">
                <a:solidFill>
                  <a:srgbClr val="FF0000"/>
                </a:solidFill>
                <a:effectLst/>
                <a:latin typeface="Arial Nova" panose="020B0504020202020204" pitchFamily="34" charset="0"/>
                <a:ea typeface="游明朝" panose="02020400000000000000" pitchFamily="18" charset="-128"/>
                <a:cs typeface="Times New Roman" panose="02020603050405020304" pitchFamily="18" charset="0"/>
              </a:rPr>
              <a:t>DT neutrons, the shape and size of the system, as well as the effects of TC walls</a:t>
            </a:r>
            <a:r>
              <a:rPr lang="en-US" altLang="ja-JP" sz="2000" kern="100" dirty="0">
                <a:effectLst/>
                <a:latin typeface="Arial Nova" panose="020B0504020202020204" pitchFamily="34" charset="0"/>
                <a:ea typeface="游明朝" panose="02020400000000000000" pitchFamily="18" charset="-128"/>
                <a:cs typeface="Times New Roman" panose="02020603050405020304" pitchFamily="18" charset="0"/>
              </a:rPr>
              <a:t>.</a:t>
            </a:r>
            <a:endParaRPr lang="ja-JP" altLang="ja-JP" sz="2000" kern="100" dirty="0">
              <a:effectLst/>
              <a:latin typeface="Arial Nova" panose="020B0504020202020204" pitchFamily="34" charset="0"/>
              <a:ea typeface="游明朝" panose="02020400000000000000" pitchFamily="18" charset="-128"/>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altLang="ja-JP" sz="2000" kern="100" dirty="0">
                <a:effectLst/>
                <a:latin typeface="Arial Nova" panose="020B0504020202020204" pitchFamily="34" charset="0"/>
                <a:ea typeface="游明朝" panose="02020400000000000000" pitchFamily="18" charset="-128"/>
                <a:cs typeface="Times New Roman" panose="02020603050405020304" pitchFamily="18" charset="0"/>
              </a:rPr>
              <a:t>On-line monitoring with an ionization chamber or off-line measurement with bubbler collection are possible candidates for tritium recovery measurement methods. </a:t>
            </a:r>
            <a:r>
              <a:rPr lang="en-US" altLang="ja-JP" sz="2000" kern="100" dirty="0">
                <a:solidFill>
                  <a:srgbClr val="FF0000"/>
                </a:solidFill>
                <a:effectLst/>
                <a:latin typeface="Arial Nova" panose="020B0504020202020204" pitchFamily="34" charset="0"/>
                <a:ea typeface="游明朝" panose="02020400000000000000" pitchFamily="18" charset="-128"/>
                <a:cs typeface="Times New Roman" panose="02020603050405020304" pitchFamily="18" charset="0"/>
              </a:rPr>
              <a:t>In-situ measurement of neutron generation rates is also an important technique</a:t>
            </a:r>
            <a:r>
              <a:rPr lang="en-US" altLang="ja-JP" sz="2000" kern="100" dirty="0">
                <a:effectLst/>
                <a:latin typeface="Arial Nova" panose="020B0504020202020204" pitchFamily="34" charset="0"/>
                <a:ea typeface="游明朝" panose="02020400000000000000" pitchFamily="18" charset="-128"/>
                <a:cs typeface="Times New Roman" panose="02020603050405020304" pitchFamily="18" charset="0"/>
              </a:rPr>
              <a:t>.</a:t>
            </a:r>
            <a:endParaRPr lang="ja-JP" altLang="ja-JP" sz="2000" kern="100" dirty="0">
              <a:effectLst/>
              <a:latin typeface="Arial Nova" panose="020B0504020202020204" pitchFamily="34" charset="0"/>
              <a:ea typeface="游明朝" panose="02020400000000000000" pitchFamily="18" charset="-128"/>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altLang="ja-JP" sz="2000" kern="100" dirty="0">
                <a:effectLst/>
                <a:latin typeface="Arial Nova" panose="020B0504020202020204" pitchFamily="34" charset="0"/>
                <a:ea typeface="游明朝" panose="02020400000000000000" pitchFamily="18" charset="-128"/>
                <a:cs typeface="Times New Roman" panose="02020603050405020304" pitchFamily="18" charset="0"/>
              </a:rPr>
              <a:t>Various feasibility studies will be carried out as applications of the fusion neutron source A-FNS, mainly in collaboration with universities in Japanese and research institutes.</a:t>
            </a:r>
            <a:endParaRPr lang="ja-JP" altLang="ja-JP" sz="2000" kern="100" dirty="0">
              <a:effectLst/>
              <a:latin typeface="Arial Nova" panose="020B0504020202020204" pitchFamily="34" charset="0"/>
              <a:ea typeface="游明朝" panose="02020400000000000000" pitchFamily="18" charset="-128"/>
              <a:cs typeface="Times New Roman" panose="02020603050405020304" pitchFamily="18" charset="0"/>
            </a:endParaRPr>
          </a:p>
        </p:txBody>
      </p:sp>
      <p:sp>
        <p:nvSpPr>
          <p:cNvPr id="2" name="スライド番号プレースホルダー 3">
            <a:extLst>
              <a:ext uri="{FF2B5EF4-FFF2-40B4-BE49-F238E27FC236}">
                <a16:creationId xmlns:a16="http://schemas.microsoft.com/office/drawing/2014/main" id="{268F411F-0811-D333-F2BE-379AE9FF8BE0}"/>
              </a:ext>
            </a:extLst>
          </p:cNvPr>
          <p:cNvSpPr>
            <a:spLocks noGrp="1"/>
          </p:cNvSpPr>
          <p:nvPr>
            <p:ph type="sldNum" sz="quarter" idx="12"/>
          </p:nvPr>
        </p:nvSpPr>
        <p:spPr>
          <a:xfrm>
            <a:off x="11717586" y="6561786"/>
            <a:ext cx="474413" cy="290836"/>
          </a:xfrm>
          <a:solidFill>
            <a:srgbClr val="0000FF"/>
          </a:solidFill>
          <a:ln>
            <a:solidFill>
              <a:schemeClr val="tx1"/>
            </a:solidFill>
          </a:ln>
        </p:spPr>
        <p:txBody>
          <a:bodyPr/>
          <a:lstStyle/>
          <a:p>
            <a:pPr algn="ctr"/>
            <a:fld id="{96A9D24E-7F5C-45AF-B6AE-A039E64C2C0F}" type="slidenum">
              <a:rPr kumimoji="1" lang="ja-JP" altLang="en-US" sz="1800">
                <a:solidFill>
                  <a:schemeClr val="bg1"/>
                </a:solidFill>
                <a:latin typeface="Arial" panose="020B0604020202020204" pitchFamily="34" charset="0"/>
                <a:cs typeface="Arial" panose="020B0604020202020204" pitchFamily="34" charset="0"/>
              </a:rPr>
              <a:pPr algn="ctr"/>
              <a:t>13</a:t>
            </a:fld>
            <a:endParaRPr kumimoji="1" lang="ja-JP" alt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333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a:extLst>
              <a:ext uri="{FF2B5EF4-FFF2-40B4-BE49-F238E27FC236}">
                <a16:creationId xmlns:a16="http://schemas.microsoft.com/office/drawing/2014/main" id="{CCD69E00-D547-ABEA-D088-7A45FC9D2B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1" t="55283" r="-511" b="-442"/>
          <a:stretch/>
        </p:blipFill>
        <p:spPr bwMode="auto">
          <a:xfrm>
            <a:off x="5337997" y="1190706"/>
            <a:ext cx="3380729" cy="210039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ig. 3">
            <a:extLst>
              <a:ext uri="{FF2B5EF4-FFF2-40B4-BE49-F238E27FC236}">
                <a16:creationId xmlns:a16="http://schemas.microsoft.com/office/drawing/2014/main" id="{CE182BDC-2B31-229F-27FD-3152580B0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3922" y="1174434"/>
            <a:ext cx="2508931" cy="221437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77347F4-C3F7-8635-A8E4-B070A48BD72B}"/>
              </a:ext>
            </a:extLst>
          </p:cNvPr>
          <p:cNvSpPr txBox="1"/>
          <p:nvPr/>
        </p:nvSpPr>
        <p:spPr>
          <a:xfrm>
            <a:off x="393471" y="1055694"/>
            <a:ext cx="4262293" cy="369332"/>
          </a:xfrm>
          <a:prstGeom prst="rect">
            <a:avLst/>
          </a:prstGeom>
          <a:noFill/>
        </p:spPr>
        <p:txBody>
          <a:bodyPr wrap="square" rtlCol="0">
            <a:spAutoFit/>
          </a:bodyPr>
          <a:lstStyle/>
          <a:p>
            <a:pPr marL="170505" indent="-309553">
              <a:spcBef>
                <a:spcPts val="650"/>
              </a:spcBef>
              <a:buFont typeface="Wingdings" pitchFamily="2" charset="2"/>
              <a:buChar char="l"/>
            </a:pPr>
            <a:r>
              <a:rPr lang="en-US" altLang="ja-JP" dirty="0" err="1">
                <a:latin typeface="Arial" panose="020B0604020202020204" pitchFamily="34" charset="0"/>
                <a:cs typeface="Arial" panose="020B0604020202020204" pitchFamily="34" charset="0"/>
              </a:rPr>
              <a:t>P</a:t>
            </a:r>
            <a:r>
              <a:rPr lang="en-US" altLang="ja-JP" baseline="-25000" dirty="0" err="1">
                <a:latin typeface="Arial" panose="020B0604020202020204" pitchFamily="34" charset="0"/>
                <a:cs typeface="Arial" panose="020B0604020202020204" pitchFamily="34" charset="0"/>
              </a:rPr>
              <a:t>fus</a:t>
            </a:r>
            <a:r>
              <a:rPr lang="en-US" altLang="ja-JP" baseline="-25000"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 1.5 GW for Steady state</a:t>
            </a:r>
            <a:r>
              <a:rPr lang="en-US" altLang="ja-JP" dirty="0">
                <a:solidFill>
                  <a:schemeClr val="accent2"/>
                </a:solidFill>
                <a:latin typeface="Arial" panose="020B0604020202020204" pitchFamily="34" charset="0"/>
                <a:cs typeface="Arial" panose="020B0604020202020204" pitchFamily="34" charset="0"/>
              </a:rPr>
              <a:t> </a:t>
            </a:r>
          </a:p>
        </p:txBody>
      </p:sp>
      <p:sp>
        <p:nvSpPr>
          <p:cNvPr id="3" name="テキスト ボックス 2">
            <a:extLst>
              <a:ext uri="{FF2B5EF4-FFF2-40B4-BE49-F238E27FC236}">
                <a16:creationId xmlns:a16="http://schemas.microsoft.com/office/drawing/2014/main" id="{F59C4228-D2EB-671A-C272-853CA41F35B6}"/>
              </a:ext>
            </a:extLst>
          </p:cNvPr>
          <p:cNvSpPr txBox="1"/>
          <p:nvPr/>
        </p:nvSpPr>
        <p:spPr>
          <a:xfrm>
            <a:off x="5419699" y="3537282"/>
            <a:ext cx="6033721" cy="1323439"/>
          </a:xfrm>
          <a:prstGeom prst="rect">
            <a:avLst/>
          </a:prstGeom>
          <a:solidFill>
            <a:schemeClr val="bg1"/>
          </a:solidFill>
          <a:ln>
            <a:solidFill>
              <a:schemeClr val="tx1"/>
            </a:solidFill>
          </a:ln>
        </p:spPr>
        <p:txBody>
          <a:bodyPr wrap="square" rtlCol="0">
            <a:spAutoFit/>
          </a:bodyPr>
          <a:lstStyle/>
          <a:p>
            <a:pPr marL="412750" lvl="1" indent="-285750">
              <a:buFont typeface="Wingdings" charset="2"/>
              <a:buChar char="ü"/>
            </a:pPr>
            <a:r>
              <a:rPr lang="en-US" altLang="ja-JP" sz="1600" dirty="0">
                <a:latin typeface="Arial" panose="020B0604020202020204" pitchFamily="34" charset="0"/>
                <a:cs typeface="Arial" panose="020B0604020202020204" pitchFamily="34" charset="0"/>
              </a:rPr>
              <a:t>Blanket:  RAFM(F82H ), Breeding material (Li</a:t>
            </a:r>
            <a:r>
              <a:rPr lang="en-US" altLang="ja-JP" sz="1600" baseline="-25000" dirty="0">
                <a:latin typeface="Arial" panose="020B0604020202020204" pitchFamily="34" charset="0"/>
                <a:cs typeface="Arial" panose="020B0604020202020204" pitchFamily="34" charset="0"/>
              </a:rPr>
              <a:t>2</a:t>
            </a:r>
            <a:r>
              <a:rPr lang="en-US" altLang="ja-JP" sz="1600" dirty="0">
                <a:latin typeface="Arial" panose="020B0604020202020204" pitchFamily="34" charset="0"/>
                <a:cs typeface="Arial" panose="020B0604020202020204" pitchFamily="34" charset="0"/>
              </a:rPr>
              <a:t>TiO</a:t>
            </a:r>
            <a:r>
              <a:rPr lang="en-US" altLang="ja-JP" sz="1600" baseline="-25000" dirty="0">
                <a:latin typeface="Arial" panose="020B0604020202020204" pitchFamily="34" charset="0"/>
                <a:cs typeface="Arial" panose="020B0604020202020204" pitchFamily="34" charset="0"/>
              </a:rPr>
              <a:t>3</a:t>
            </a:r>
            <a:r>
              <a:rPr lang="en-US" altLang="ja-JP" sz="1600" dirty="0">
                <a:latin typeface="Arial" panose="020B0604020202020204" pitchFamily="34" charset="0"/>
                <a:cs typeface="Arial" panose="020B0604020202020204" pitchFamily="34" charset="0"/>
              </a:rPr>
              <a:t>)</a:t>
            </a:r>
          </a:p>
          <a:p>
            <a:pPr marL="127000" lvl="1" defTabSz="1343025"/>
            <a:r>
              <a:rPr lang="en-US" altLang="ja-JP" sz="1600" dirty="0">
                <a:latin typeface="Arial" panose="020B0604020202020204" pitchFamily="34" charset="0"/>
                <a:cs typeface="Arial" panose="020B0604020202020204" pitchFamily="34" charset="0"/>
              </a:rPr>
              <a:t>	Neutron multiplier(ex.Be</a:t>
            </a:r>
            <a:r>
              <a:rPr lang="en-US" altLang="ja-JP" sz="1600" baseline="-25000" dirty="0">
                <a:latin typeface="Arial" panose="020B0604020202020204" pitchFamily="34" charset="0"/>
                <a:cs typeface="Arial" panose="020B0604020202020204" pitchFamily="34" charset="0"/>
              </a:rPr>
              <a:t>12</a:t>
            </a:r>
            <a:r>
              <a:rPr lang="en-US" altLang="ja-JP" sz="1600" dirty="0">
                <a:latin typeface="Arial" panose="020B0604020202020204" pitchFamily="34" charset="0"/>
                <a:cs typeface="Arial" panose="020B0604020202020204" pitchFamily="34" charset="0"/>
              </a:rPr>
              <a:t>V)</a:t>
            </a:r>
          </a:p>
          <a:p>
            <a:pPr marL="412750" lvl="1" indent="-285750">
              <a:buFont typeface="Wingdings" charset="2"/>
              <a:buChar char="ü"/>
            </a:pPr>
            <a:r>
              <a:rPr lang="en-US" altLang="ja-JP" sz="1600" dirty="0">
                <a:latin typeface="Arial" panose="020B0604020202020204" pitchFamily="34" charset="0"/>
                <a:cs typeface="Arial" panose="020B0604020202020204" pitchFamily="34" charset="0"/>
              </a:rPr>
              <a:t>Divertor: Tungsten, Cu alloy, F82H cooling pipe.</a:t>
            </a:r>
          </a:p>
          <a:p>
            <a:pPr marL="412750" lvl="1" indent="-285750" defTabSz="1257300">
              <a:buFont typeface="Wingdings" charset="2"/>
              <a:buChar char="ü"/>
            </a:pPr>
            <a:r>
              <a:rPr lang="en-US" altLang="ja-JP" sz="1600" dirty="0">
                <a:latin typeface="Arial" panose="020B0604020202020204" pitchFamily="34" charset="0"/>
                <a:cs typeface="Arial" panose="020B0604020202020204" pitchFamily="34" charset="0"/>
              </a:rPr>
              <a:t>Others:  Instrumentation and control devices, </a:t>
            </a:r>
            <a:br>
              <a:rPr lang="en-US" altLang="ja-JP" sz="1600" dirty="0">
                <a:latin typeface="Arial" panose="020B0604020202020204" pitchFamily="34" charset="0"/>
                <a:cs typeface="Arial" panose="020B0604020202020204" pitchFamily="34" charset="0"/>
              </a:rPr>
            </a:br>
            <a:r>
              <a:rPr lang="en-US" altLang="ja-JP" sz="1600" dirty="0">
                <a:latin typeface="Arial" panose="020B0604020202020204" pitchFamily="34" charset="0"/>
                <a:cs typeface="Arial" panose="020B0604020202020204" pitchFamily="34" charset="0"/>
              </a:rPr>
              <a:t>	 Window(quartz), Mirror(Mo), Semiconductor, </a:t>
            </a:r>
            <a:r>
              <a:rPr lang="en-US" altLang="ja-JP" sz="1600" dirty="0" err="1">
                <a:latin typeface="Arial" panose="020B0604020202020204" pitchFamily="34" charset="0"/>
                <a:cs typeface="Arial" panose="020B0604020202020204" pitchFamily="34" charset="0"/>
              </a:rPr>
              <a:t>etc</a:t>
            </a:r>
            <a:endParaRPr lang="en-US" altLang="ja-JP" sz="16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C268EEC7-E7B9-FBB6-4032-FD233831C30D}"/>
              </a:ext>
            </a:extLst>
          </p:cNvPr>
          <p:cNvSpPr txBox="1"/>
          <p:nvPr/>
        </p:nvSpPr>
        <p:spPr>
          <a:xfrm>
            <a:off x="393471" y="697053"/>
            <a:ext cx="3502445" cy="355761"/>
          </a:xfrm>
          <a:prstGeom prst="rect">
            <a:avLst/>
          </a:prstGeom>
          <a:solidFill>
            <a:schemeClr val="accent1"/>
          </a:solidFill>
        </p:spPr>
        <p:txBody>
          <a:bodyPr wrap="square" lIns="78000" tIns="39000" rIns="78000" bIns="39000" rtlCol="0">
            <a:spAutoFit/>
          </a:bodyPr>
          <a:lstStyle/>
          <a:p>
            <a:r>
              <a:rPr lang="en-US" altLang="ja-JP" b="1" dirty="0">
                <a:solidFill>
                  <a:schemeClr val="bg1"/>
                </a:solidFill>
                <a:latin typeface="Arial" panose="020B0604020202020204" pitchFamily="34" charset="0"/>
                <a:cs typeface="Arial" panose="020B0604020202020204" pitchFamily="34" charset="0"/>
              </a:rPr>
              <a:t>Neutron intensity of JA-DEMO</a:t>
            </a:r>
            <a:endParaRPr lang="ja-JP" altLang="en-US" b="1" dirty="0">
              <a:solidFill>
                <a:schemeClr val="bg1"/>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9D1A4C75-7771-3780-7B31-9DE16F1AF879}"/>
              </a:ext>
            </a:extLst>
          </p:cNvPr>
          <p:cNvSpPr txBox="1"/>
          <p:nvPr/>
        </p:nvSpPr>
        <p:spPr>
          <a:xfrm>
            <a:off x="62766" y="12734"/>
            <a:ext cx="6814686" cy="523220"/>
          </a:xfrm>
          <a:prstGeom prst="rect">
            <a:avLst/>
          </a:prstGeom>
          <a:noFill/>
        </p:spPr>
        <p:txBody>
          <a:bodyPr wrap="none" rtlCol="0">
            <a:spAutoFit/>
          </a:bodyPr>
          <a:lstStyle/>
          <a:p>
            <a:r>
              <a:rPr lang="en-US" altLang="ja-JP" sz="2800" b="1" dirty="0">
                <a:latin typeface="Helvetica" pitchFamily="2" charset="0"/>
              </a:rPr>
              <a:t>Requirements on neutronic irradiation</a:t>
            </a:r>
          </a:p>
        </p:txBody>
      </p:sp>
      <p:sp>
        <p:nvSpPr>
          <p:cNvPr id="20" name="テキスト ボックス 19">
            <a:extLst>
              <a:ext uri="{FF2B5EF4-FFF2-40B4-BE49-F238E27FC236}">
                <a16:creationId xmlns:a16="http://schemas.microsoft.com/office/drawing/2014/main" id="{0328E785-1BC3-B8EA-A814-EE72131C59EC}"/>
              </a:ext>
            </a:extLst>
          </p:cNvPr>
          <p:cNvSpPr txBox="1"/>
          <p:nvPr/>
        </p:nvSpPr>
        <p:spPr>
          <a:xfrm>
            <a:off x="945538" y="1433272"/>
            <a:ext cx="4216059" cy="707886"/>
          </a:xfrm>
          <a:prstGeom prst="rect">
            <a:avLst/>
          </a:prstGeom>
          <a:noFill/>
        </p:spPr>
        <p:txBody>
          <a:bodyPr wrap="square">
            <a:spAutoFit/>
          </a:bodyPr>
          <a:lstStyle/>
          <a:p>
            <a:r>
              <a:rPr lang="en-US" altLang="ja-JP" sz="2000" b="1" i="0" u="none" strike="noStrike" dirty="0">
                <a:solidFill>
                  <a:srgbClr val="FF0000"/>
                </a:solidFill>
                <a:effectLst/>
                <a:latin typeface="Arial" panose="020B0604020202020204" pitchFamily="34" charset="0"/>
                <a:cs typeface="Arial" panose="020B0604020202020204" pitchFamily="34" charset="0"/>
              </a:rPr>
              <a:t>Neutron Flux:</a:t>
            </a:r>
          </a:p>
          <a:p>
            <a:r>
              <a:rPr lang="ja-JP" altLang="en-US" sz="2000" b="1" dirty="0">
                <a:solidFill>
                  <a:srgbClr val="FF0000"/>
                </a:solidFill>
                <a:latin typeface="Arial" panose="020B0604020202020204" pitchFamily="34" charset="0"/>
                <a:cs typeface="Arial" panose="020B0604020202020204" pitchFamily="34" charset="0"/>
              </a:rPr>
              <a:t> </a:t>
            </a:r>
            <a:r>
              <a:rPr lang="en-US" altLang="ja-JP" sz="2000" b="1" i="0" u="none" strike="noStrike" dirty="0">
                <a:solidFill>
                  <a:srgbClr val="FF0000"/>
                </a:solidFill>
                <a:effectLst/>
                <a:latin typeface="Arial" panose="020B0604020202020204" pitchFamily="34" charset="0"/>
                <a:cs typeface="Arial" panose="020B0604020202020204" pitchFamily="34" charset="0"/>
              </a:rPr>
              <a:t>1.5 x 10</a:t>
            </a:r>
            <a:r>
              <a:rPr lang="en-US" altLang="ja-JP" sz="2000" b="1" i="0" u="none" strike="noStrike" baseline="30000" dirty="0">
                <a:solidFill>
                  <a:srgbClr val="FF0000"/>
                </a:solidFill>
                <a:effectLst/>
                <a:latin typeface="Arial" panose="020B0604020202020204" pitchFamily="34" charset="0"/>
                <a:cs typeface="Arial" panose="020B0604020202020204" pitchFamily="34" charset="0"/>
              </a:rPr>
              <a:t>14</a:t>
            </a:r>
            <a:r>
              <a:rPr lang="en-US" altLang="ja-JP" sz="2000" b="1" i="0" u="none" strike="noStrike" dirty="0">
                <a:solidFill>
                  <a:srgbClr val="FF0000"/>
                </a:solidFill>
                <a:effectLst/>
                <a:latin typeface="Arial" panose="020B0604020202020204" pitchFamily="34" charset="0"/>
                <a:cs typeface="Arial" panose="020B0604020202020204" pitchFamily="34" charset="0"/>
              </a:rPr>
              <a:t> n/sec/cm</a:t>
            </a:r>
            <a:r>
              <a:rPr lang="en-US" altLang="ja-JP" sz="2000" b="1" i="0" u="none" strike="noStrike" baseline="30000" dirty="0">
                <a:solidFill>
                  <a:srgbClr val="FF0000"/>
                </a:solidFill>
                <a:effectLst/>
                <a:latin typeface="Arial" panose="020B0604020202020204" pitchFamily="34" charset="0"/>
                <a:cs typeface="Arial" panose="020B0604020202020204" pitchFamily="34" charset="0"/>
              </a:rPr>
              <a:t>2</a:t>
            </a:r>
            <a:r>
              <a:rPr lang="ja-JP" altLang="en-US" sz="2000" b="1" baseline="30000" dirty="0">
                <a:solidFill>
                  <a:srgbClr val="FF0000"/>
                </a:solidFill>
                <a:latin typeface="Arial" panose="020B0604020202020204" pitchFamily="34" charset="0"/>
                <a:cs typeface="Arial" panose="020B0604020202020204" pitchFamily="34" charset="0"/>
              </a:rPr>
              <a:t> </a:t>
            </a:r>
            <a:r>
              <a:rPr lang="en-US" altLang="ja-JP" sz="2000" b="1" dirty="0">
                <a:solidFill>
                  <a:srgbClr val="FF0000"/>
                </a:solidFill>
                <a:latin typeface="Arial" panose="020B0604020202020204" pitchFamily="34" charset="0"/>
                <a:cs typeface="Arial" panose="020B0604020202020204" pitchFamily="34" charset="0"/>
              </a:rPr>
              <a:t>(1</a:t>
            </a:r>
            <a:r>
              <a:rPr lang="en-US" altLang="ja-JP" sz="2000" b="1" i="0" u="none" strike="noStrike" dirty="0">
                <a:solidFill>
                  <a:srgbClr val="FF0000"/>
                </a:solidFill>
                <a:effectLst/>
                <a:latin typeface="Arial" panose="020B0604020202020204" pitchFamily="34" charset="0"/>
                <a:cs typeface="Arial" panose="020B0604020202020204" pitchFamily="34" charset="0"/>
              </a:rPr>
              <a:t>MeV &lt; </a:t>
            </a:r>
            <a:r>
              <a:rPr lang="en-US" altLang="ja-JP" sz="2000" b="1" i="1" u="none" strike="noStrike" dirty="0">
                <a:solidFill>
                  <a:srgbClr val="FF0000"/>
                </a:solidFill>
                <a:effectLst/>
                <a:latin typeface="Arial" panose="020B0604020202020204" pitchFamily="34" charset="0"/>
                <a:cs typeface="Arial" panose="020B0604020202020204" pitchFamily="34" charset="0"/>
              </a:rPr>
              <a:t>E</a:t>
            </a:r>
            <a:r>
              <a:rPr lang="en-US" altLang="ja-JP" sz="2000" b="1" i="0" u="none" strike="noStrike" dirty="0">
                <a:solidFill>
                  <a:srgbClr val="FF0000"/>
                </a:solidFill>
                <a:effectLst/>
                <a:latin typeface="Arial" panose="020B0604020202020204" pitchFamily="34" charset="0"/>
                <a:cs typeface="Arial" panose="020B0604020202020204" pitchFamily="34" charset="0"/>
              </a:rPr>
              <a:t>)</a:t>
            </a:r>
            <a:r>
              <a:rPr lang="en-US" altLang="ja-JP" sz="2000" b="1" i="0" u="none" strike="noStrike" baseline="30000" dirty="0">
                <a:solidFill>
                  <a:srgbClr val="FF0000"/>
                </a:solidFill>
                <a:effectLst/>
                <a:latin typeface="Arial" panose="020B0604020202020204" pitchFamily="34" charset="0"/>
                <a:cs typeface="Arial" panose="020B0604020202020204" pitchFamily="34" charset="0"/>
              </a:rPr>
              <a:t> </a:t>
            </a:r>
            <a:r>
              <a:rPr lang="en-US" altLang="ja-JP" sz="2000" b="1" i="0" dirty="0">
                <a:solidFill>
                  <a:srgbClr val="FF0000"/>
                </a:solidFill>
                <a:effectLst/>
                <a:latin typeface="Arial" panose="020B0604020202020204" pitchFamily="34" charset="0"/>
                <a:ea typeface="游ゴシック" panose="020B0400000000000000" pitchFamily="50" charset="-128"/>
                <a:cs typeface="Arial" panose="020B0604020202020204" pitchFamily="34" charset="0"/>
              </a:rPr>
              <a:t>​</a:t>
            </a:r>
            <a:r>
              <a:rPr lang="ja-JP" altLang="en-US" sz="2000" b="1" dirty="0">
                <a:solidFill>
                  <a:srgbClr val="FF0000"/>
                </a:solidFill>
                <a:effectLst/>
                <a:latin typeface="Arial" panose="020B0604020202020204" pitchFamily="34" charset="0"/>
                <a:cs typeface="Arial" panose="020B0604020202020204" pitchFamily="34" charset="0"/>
              </a:rPr>
              <a:t>　</a:t>
            </a:r>
            <a:endParaRPr lang="ja-JP" altLang="en-US" sz="2000" dirty="0">
              <a:solidFill>
                <a:srgbClr val="FF0000"/>
              </a:solidFill>
              <a:latin typeface="Arial" panose="020B0604020202020204" pitchFamily="34" charset="0"/>
              <a:cs typeface="Arial" panose="020B0604020202020204" pitchFamily="34" charset="0"/>
            </a:endParaRPr>
          </a:p>
        </p:txBody>
      </p:sp>
      <p:grpSp>
        <p:nvGrpSpPr>
          <p:cNvPr id="14" name="グループ化 13">
            <a:extLst>
              <a:ext uri="{FF2B5EF4-FFF2-40B4-BE49-F238E27FC236}">
                <a16:creationId xmlns:a16="http://schemas.microsoft.com/office/drawing/2014/main" id="{1C4A8E24-A11A-DF99-4670-BF3853972382}"/>
              </a:ext>
            </a:extLst>
          </p:cNvPr>
          <p:cNvGrpSpPr/>
          <p:nvPr/>
        </p:nvGrpSpPr>
        <p:grpSpPr>
          <a:xfrm>
            <a:off x="753197" y="2197669"/>
            <a:ext cx="4129616" cy="2532440"/>
            <a:chOff x="379123" y="3207544"/>
            <a:chExt cx="4904436" cy="3169622"/>
          </a:xfrm>
        </p:grpSpPr>
        <p:pic>
          <p:nvPicPr>
            <p:cNvPr id="1027" name="Picture 3" descr="Fig. 1">
              <a:extLst>
                <a:ext uri="{FF2B5EF4-FFF2-40B4-BE49-F238E27FC236}">
                  <a16:creationId xmlns:a16="http://schemas.microsoft.com/office/drawing/2014/main" id="{80C25B90-5491-D32E-8AB2-208019A86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23" y="3207544"/>
              <a:ext cx="4904436" cy="316962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E02A7D5-D850-F6C0-7606-6F4215FE0D1B}"/>
                </a:ext>
              </a:extLst>
            </p:cNvPr>
            <p:cNvSpPr txBox="1"/>
            <p:nvPr/>
          </p:nvSpPr>
          <p:spPr>
            <a:xfrm>
              <a:off x="4416033" y="4870317"/>
              <a:ext cx="782587" cy="307777"/>
            </a:xfrm>
            <a:prstGeom prst="rect">
              <a:avLst/>
            </a:prstGeom>
            <a:noFill/>
          </p:spPr>
          <p:txBody>
            <a:bodyPr wrap="none" rtlCol="0">
              <a:spAutoFit/>
            </a:bodyPr>
            <a:lstStyle/>
            <a:p>
              <a:r>
                <a:rPr kumimoji="1" lang="en-US" altLang="ja-JP" sz="1400" dirty="0">
                  <a:latin typeface="Arial" panose="020B0604020202020204" pitchFamily="34" charset="0"/>
                  <a:cs typeface="Arial" panose="020B0604020202020204" pitchFamily="34" charset="0"/>
                </a:rPr>
                <a:t>Blanket</a:t>
              </a:r>
              <a:endParaRPr kumimoji="1" lang="ja-JP" altLang="en-US" sz="1400" dirty="0">
                <a:latin typeface="Arial" panose="020B0604020202020204" pitchFamily="34" charset="0"/>
                <a:cs typeface="Arial" panose="020B0604020202020204" pitchFamily="34" charset="0"/>
              </a:endParaRPr>
            </a:p>
          </p:txBody>
        </p:sp>
        <p:cxnSp>
          <p:nvCxnSpPr>
            <p:cNvPr id="13" name="直線コネクタ 12">
              <a:extLst>
                <a:ext uri="{FF2B5EF4-FFF2-40B4-BE49-F238E27FC236}">
                  <a16:creationId xmlns:a16="http://schemas.microsoft.com/office/drawing/2014/main" id="{F890B27C-0896-B2E0-B65A-EC887D0E6DEF}"/>
                </a:ext>
              </a:extLst>
            </p:cNvPr>
            <p:cNvCxnSpPr/>
            <p:nvPr/>
          </p:nvCxnSpPr>
          <p:spPr>
            <a:xfrm>
              <a:off x="3605796" y="4805131"/>
              <a:ext cx="819979" cy="21907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7" name="テキスト ボックス 16">
            <a:extLst>
              <a:ext uri="{FF2B5EF4-FFF2-40B4-BE49-F238E27FC236}">
                <a16:creationId xmlns:a16="http://schemas.microsoft.com/office/drawing/2014/main" id="{E1E6AAE3-C79A-83AA-23D1-C375EB498D32}"/>
              </a:ext>
            </a:extLst>
          </p:cNvPr>
          <p:cNvSpPr txBox="1"/>
          <p:nvPr/>
        </p:nvSpPr>
        <p:spPr>
          <a:xfrm>
            <a:off x="825921" y="4782190"/>
            <a:ext cx="4030604" cy="369332"/>
          </a:xfrm>
          <a:prstGeom prst="rect">
            <a:avLst/>
          </a:prstGeom>
          <a:noFill/>
        </p:spPr>
        <p:txBody>
          <a:bodyPr wrap="square">
            <a:spAutoFit/>
          </a:bodyPr>
          <a:lstStyle/>
          <a:p>
            <a:r>
              <a:rPr lang="en-US" altLang="ja-JP" b="1" dirty="0">
                <a:latin typeface="Arial" panose="020B0604020202020204" pitchFamily="34" charset="0"/>
                <a:cs typeface="Arial" panose="020B0604020202020204" pitchFamily="34" charset="0"/>
              </a:rPr>
              <a:t>Schematic view of JA-DEMO</a:t>
            </a:r>
            <a:endParaRPr lang="ja-JP" altLang="en-US" dirty="0"/>
          </a:p>
        </p:txBody>
      </p:sp>
      <p:sp>
        <p:nvSpPr>
          <p:cNvPr id="21" name="テキスト ボックス 20">
            <a:extLst>
              <a:ext uri="{FF2B5EF4-FFF2-40B4-BE49-F238E27FC236}">
                <a16:creationId xmlns:a16="http://schemas.microsoft.com/office/drawing/2014/main" id="{91AB422B-BA64-1A60-2EC6-9397F800A472}"/>
              </a:ext>
            </a:extLst>
          </p:cNvPr>
          <p:cNvSpPr txBox="1"/>
          <p:nvPr/>
        </p:nvSpPr>
        <p:spPr>
          <a:xfrm>
            <a:off x="5476406" y="648209"/>
            <a:ext cx="5517654" cy="400110"/>
          </a:xfrm>
          <a:prstGeom prst="rect">
            <a:avLst/>
          </a:prstGeom>
          <a:noFill/>
        </p:spPr>
        <p:txBody>
          <a:bodyPr wrap="square">
            <a:spAutoFit/>
          </a:bodyPr>
          <a:lstStyle/>
          <a:p>
            <a:pPr marL="127000" lvl="1"/>
            <a:r>
              <a:rPr lang="en-US" altLang="ja-JP" sz="2000" b="1" dirty="0">
                <a:latin typeface="Arial" panose="020B0604020202020204" pitchFamily="34" charset="0"/>
                <a:cs typeface="Arial" panose="020B0604020202020204" pitchFamily="34" charset="0"/>
              </a:rPr>
              <a:t>Main materials for JA-DEMO</a:t>
            </a:r>
          </a:p>
        </p:txBody>
      </p:sp>
      <p:sp>
        <p:nvSpPr>
          <p:cNvPr id="22" name="Rectangle 1">
            <a:extLst>
              <a:ext uri="{FF2B5EF4-FFF2-40B4-BE49-F238E27FC236}">
                <a16:creationId xmlns:a16="http://schemas.microsoft.com/office/drawing/2014/main" id="{969B1309-CA04-8FB0-FA14-DA5613725188}"/>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 name="テキスト ボックス 23">
            <a:extLst>
              <a:ext uri="{FF2B5EF4-FFF2-40B4-BE49-F238E27FC236}">
                <a16:creationId xmlns:a16="http://schemas.microsoft.com/office/drawing/2014/main" id="{C8D7102F-D12C-D51B-EB41-67E6196239FD}"/>
              </a:ext>
            </a:extLst>
          </p:cNvPr>
          <p:cNvSpPr txBox="1"/>
          <p:nvPr/>
        </p:nvSpPr>
        <p:spPr>
          <a:xfrm>
            <a:off x="877433" y="5209062"/>
            <a:ext cx="10573964" cy="1200329"/>
          </a:xfrm>
          <a:prstGeom prst="rect">
            <a:avLst/>
          </a:prstGeom>
          <a:solidFill>
            <a:schemeClr val="accent1">
              <a:lumMod val="20000"/>
              <a:lumOff val="80000"/>
            </a:schemeClr>
          </a:solidFill>
          <a:ln>
            <a:solidFill>
              <a:schemeClr val="tx1"/>
            </a:solidFill>
          </a:ln>
        </p:spPr>
        <p:txBody>
          <a:bodyPr wrap="square">
            <a:spAutoFit/>
          </a:bodyPr>
          <a:lstStyle/>
          <a:p>
            <a:r>
              <a:rPr lang="en-US" altLang="ja-JP" dirty="0">
                <a:latin typeface="Arial" panose="020B0604020202020204" pitchFamily="34" charset="0"/>
                <a:cs typeface="Arial" panose="020B0604020202020204" pitchFamily="34" charset="0"/>
              </a:rPr>
              <a:t>To verify the durability and functional retention of </a:t>
            </a:r>
            <a:r>
              <a:rPr lang="en-US" altLang="ja-JP" dirty="0">
                <a:solidFill>
                  <a:srgbClr val="FF0000"/>
                </a:solidFill>
                <a:latin typeface="Arial" panose="020B0604020202020204" pitchFamily="34" charset="0"/>
                <a:cs typeface="Arial" panose="020B0604020202020204" pitchFamily="34" charset="0"/>
              </a:rPr>
              <a:t>JA-DEMO candidate materials by high-energy neutron irradiation</a:t>
            </a:r>
            <a:r>
              <a:rPr lang="en-US" altLang="ja-JP" dirty="0">
                <a:latin typeface="Arial" panose="020B0604020202020204" pitchFamily="34" charset="0"/>
                <a:cs typeface="Arial" panose="020B0604020202020204" pitchFamily="34" charset="0"/>
              </a:rPr>
              <a:t>, irradiation tests using A-FNS are required. In particular, </a:t>
            </a:r>
            <a:r>
              <a:rPr lang="en-US" altLang="ja-JP" dirty="0">
                <a:solidFill>
                  <a:srgbClr val="FF0000"/>
                </a:solidFill>
                <a:latin typeface="Arial" panose="020B0604020202020204" pitchFamily="34" charset="0"/>
                <a:cs typeface="Arial" panose="020B0604020202020204" pitchFamily="34" charset="0"/>
              </a:rPr>
              <a:t>initial irradiation (up to 20 </a:t>
            </a:r>
            <a:r>
              <a:rPr lang="en-US" altLang="ja-JP" dirty="0" err="1">
                <a:solidFill>
                  <a:srgbClr val="FF0000"/>
                </a:solidFill>
                <a:latin typeface="Arial" panose="020B0604020202020204" pitchFamily="34" charset="0"/>
                <a:cs typeface="Arial" panose="020B0604020202020204" pitchFamily="34" charset="0"/>
              </a:rPr>
              <a:t>dpa</a:t>
            </a:r>
            <a:r>
              <a:rPr lang="en-US" altLang="ja-JP" dirty="0">
                <a:solidFill>
                  <a:srgbClr val="FF0000"/>
                </a:solidFill>
                <a:latin typeface="Arial" panose="020B0604020202020204" pitchFamily="34" charset="0"/>
                <a:cs typeface="Arial" panose="020B0604020202020204" pitchFamily="34" charset="0"/>
              </a:rPr>
              <a:t>) of RAFM</a:t>
            </a:r>
            <a:r>
              <a:rPr lang="en-US" altLang="ja-JP" dirty="0">
                <a:latin typeface="Arial" panose="020B0604020202020204" pitchFamily="34" charset="0"/>
                <a:cs typeface="Arial" panose="020B0604020202020204" pitchFamily="34" charset="0"/>
              </a:rPr>
              <a:t> is a top priority.</a:t>
            </a:r>
            <a:r>
              <a:rPr lang="en-US" altLang="ja-JP" dirty="0">
                <a:effectLst/>
                <a:latin typeface="Arial" panose="020B0604020202020204" pitchFamily="34" charset="0"/>
                <a:ea typeface="游明朝" panose="02020400000000000000" pitchFamily="18" charset="-128"/>
                <a:cs typeface="Arial" panose="020B0604020202020204" pitchFamily="34" charset="0"/>
              </a:rPr>
              <a:t> Therefore, From 2021, Engineering Design Activities of the fusion neutron source A-FNS test has been implemented at QST.</a:t>
            </a:r>
            <a:endParaRPr lang="ja-JP" altLang="en-US" dirty="0"/>
          </a:p>
        </p:txBody>
      </p:sp>
      <p:sp>
        <p:nvSpPr>
          <p:cNvPr id="25" name="テキスト ボックス 24">
            <a:extLst>
              <a:ext uri="{FF2B5EF4-FFF2-40B4-BE49-F238E27FC236}">
                <a16:creationId xmlns:a16="http://schemas.microsoft.com/office/drawing/2014/main" id="{25C42F20-93AC-A735-0B0D-888D1D821527}"/>
              </a:ext>
            </a:extLst>
          </p:cNvPr>
          <p:cNvSpPr txBox="1"/>
          <p:nvPr/>
        </p:nvSpPr>
        <p:spPr>
          <a:xfrm>
            <a:off x="5768062" y="1009306"/>
            <a:ext cx="2425650" cy="338554"/>
          </a:xfrm>
          <a:prstGeom prst="rect">
            <a:avLst/>
          </a:prstGeom>
          <a:noFill/>
        </p:spPr>
        <p:txBody>
          <a:bodyPr wrap="square">
            <a:spAutoFit/>
          </a:bodyPr>
          <a:lstStyle/>
          <a:p>
            <a:r>
              <a:rPr lang="en-US" altLang="ja-JP" sz="1600" b="1" dirty="0">
                <a:latin typeface="Arial" panose="020B0604020202020204" pitchFamily="34" charset="0"/>
                <a:cs typeface="Arial" panose="020B0604020202020204" pitchFamily="34" charset="0"/>
              </a:rPr>
              <a:t>Blanket </a:t>
            </a:r>
            <a:endParaRPr lang="ja-JP" altLang="en-US" sz="1600" b="1" dirty="0"/>
          </a:p>
        </p:txBody>
      </p:sp>
      <p:sp>
        <p:nvSpPr>
          <p:cNvPr id="26" name="テキスト ボックス 25">
            <a:extLst>
              <a:ext uri="{FF2B5EF4-FFF2-40B4-BE49-F238E27FC236}">
                <a16:creationId xmlns:a16="http://schemas.microsoft.com/office/drawing/2014/main" id="{29E0E4A6-9AE4-EBB4-3D1B-CBA3C026C1F7}"/>
              </a:ext>
            </a:extLst>
          </p:cNvPr>
          <p:cNvSpPr txBox="1"/>
          <p:nvPr/>
        </p:nvSpPr>
        <p:spPr>
          <a:xfrm>
            <a:off x="5161597" y="2173536"/>
            <a:ext cx="2425650" cy="276999"/>
          </a:xfrm>
          <a:prstGeom prst="rect">
            <a:avLst/>
          </a:prstGeom>
          <a:noFill/>
        </p:spPr>
        <p:txBody>
          <a:bodyPr wrap="square">
            <a:spAutoFit/>
          </a:bodyPr>
          <a:lstStyle/>
          <a:p>
            <a:r>
              <a:rPr lang="en-US" altLang="ja-JP" sz="1200" dirty="0">
                <a:latin typeface="Arial" panose="020B0604020202020204" pitchFamily="34" charset="0"/>
                <a:cs typeface="Arial" panose="020B0604020202020204" pitchFamily="34" charset="0"/>
              </a:rPr>
              <a:t>RAFM(F82H)</a:t>
            </a:r>
            <a:endParaRPr lang="ja-JP" altLang="en-US" sz="1200" dirty="0"/>
          </a:p>
        </p:txBody>
      </p:sp>
      <p:sp>
        <p:nvSpPr>
          <p:cNvPr id="27" name="テキスト ボックス 26">
            <a:extLst>
              <a:ext uri="{FF2B5EF4-FFF2-40B4-BE49-F238E27FC236}">
                <a16:creationId xmlns:a16="http://schemas.microsoft.com/office/drawing/2014/main" id="{C67233BC-8ADC-A663-42AA-C2AEB42C29CC}"/>
              </a:ext>
            </a:extLst>
          </p:cNvPr>
          <p:cNvSpPr txBox="1"/>
          <p:nvPr/>
        </p:nvSpPr>
        <p:spPr>
          <a:xfrm>
            <a:off x="8141639" y="1014689"/>
            <a:ext cx="2425650" cy="338554"/>
          </a:xfrm>
          <a:prstGeom prst="rect">
            <a:avLst/>
          </a:prstGeom>
          <a:noFill/>
        </p:spPr>
        <p:txBody>
          <a:bodyPr wrap="square">
            <a:spAutoFit/>
          </a:bodyPr>
          <a:lstStyle/>
          <a:p>
            <a:pPr algn="ctr"/>
            <a:r>
              <a:rPr lang="en-US" altLang="ja-JP" sz="1600" b="1" dirty="0">
                <a:latin typeface="Arial" panose="020B0604020202020204" pitchFamily="34" charset="0"/>
                <a:cs typeface="Arial" panose="020B0604020202020204" pitchFamily="34" charset="0"/>
              </a:rPr>
              <a:t>Divertor </a:t>
            </a:r>
            <a:endParaRPr lang="ja-JP" altLang="en-US" sz="1600" b="1" dirty="0"/>
          </a:p>
        </p:txBody>
      </p:sp>
      <p:pic>
        <p:nvPicPr>
          <p:cNvPr id="6" name="Picture 2">
            <a:extLst>
              <a:ext uri="{FF2B5EF4-FFF2-40B4-BE49-F238E27FC236}">
                <a16:creationId xmlns:a16="http://schemas.microsoft.com/office/drawing/2014/main" id="{201798F5-5B42-127A-CFE3-82B0ED7BA750}"/>
              </a:ext>
            </a:extLst>
          </p:cNvPr>
          <p:cNvPicPr>
            <a:picLocks noChangeAspect="1"/>
          </p:cNvPicPr>
          <p:nvPr/>
        </p:nvPicPr>
        <p:blipFill rotWithShape="1">
          <a:blip r:embed="rId5">
            <a:extLst>
              <a:ext uri="{28A0092B-C50C-407E-A947-70E740481C1C}">
                <a14:useLocalDpi xmlns:a14="http://schemas.microsoft.com/office/drawing/2010/main" val="0"/>
              </a:ext>
            </a:extLst>
          </a:blip>
          <a:srcRect t="540" b="540"/>
          <a:stretch/>
        </p:blipFill>
        <p:spPr bwMode="auto">
          <a:xfrm>
            <a:off x="10849251" y="25997"/>
            <a:ext cx="1208337" cy="457906"/>
          </a:xfrm>
          <a:prstGeom prst="rect">
            <a:avLst/>
          </a:prstGeom>
          <a:noFill/>
          <a:ln>
            <a:noFill/>
          </a:ln>
          <a:effectLst/>
        </p:spPr>
      </p:pic>
      <p:sp>
        <p:nvSpPr>
          <p:cNvPr id="11" name="スライド番号プレースホルダー 2">
            <a:extLst>
              <a:ext uri="{FF2B5EF4-FFF2-40B4-BE49-F238E27FC236}">
                <a16:creationId xmlns:a16="http://schemas.microsoft.com/office/drawing/2014/main" id="{3461515D-5C60-E910-37C4-07DC4BFEF814}"/>
              </a:ext>
            </a:extLst>
          </p:cNvPr>
          <p:cNvSpPr>
            <a:spLocks noGrp="1"/>
          </p:cNvSpPr>
          <p:nvPr>
            <p:ph type="sldNum" sz="quarter" idx="12"/>
          </p:nvPr>
        </p:nvSpPr>
        <p:spPr>
          <a:xfrm>
            <a:off x="9448800" y="6478173"/>
            <a:ext cx="2743200" cy="365125"/>
          </a:xfrm>
        </p:spPr>
        <p:txBody>
          <a:bodyPr/>
          <a:lstStyle/>
          <a:p>
            <a:fld id="{D8FE7F5B-C87A-4E08-9CDB-315F8113948C}" type="slidenum">
              <a:rPr kumimoji="1" lang="ja-JP" altLang="en-US" sz="1600" b="1" smtClean="0">
                <a:solidFill>
                  <a:schemeClr val="tx1"/>
                </a:solidFill>
                <a:latin typeface="Arial" panose="020B0604020202020204" pitchFamily="34" charset="0"/>
                <a:cs typeface="Arial" panose="020B0604020202020204" pitchFamily="34" charset="0"/>
              </a:rPr>
              <a:t>2</a:t>
            </a:fld>
            <a:endParaRPr kumimoji="1" lang="ja-JP" altLang="en-US" sz="1600" b="1" dirty="0">
              <a:solidFill>
                <a:schemeClr val="tx1"/>
              </a:solidFill>
              <a:latin typeface="Arial" panose="020B0604020202020204" pitchFamily="34" charset="0"/>
              <a:cs typeface="Arial" panose="020B0604020202020204" pitchFamily="34" charset="0"/>
            </a:endParaRPr>
          </a:p>
        </p:txBody>
      </p:sp>
      <p:sp>
        <p:nvSpPr>
          <p:cNvPr id="5" name="スライド番号プレースホルダー 3">
            <a:extLst>
              <a:ext uri="{FF2B5EF4-FFF2-40B4-BE49-F238E27FC236}">
                <a16:creationId xmlns:a16="http://schemas.microsoft.com/office/drawing/2014/main" id="{80177766-7037-7C70-51D4-3F83CF0D8B08}"/>
              </a:ext>
            </a:extLst>
          </p:cNvPr>
          <p:cNvSpPr txBox="1">
            <a:spLocks/>
          </p:cNvSpPr>
          <p:nvPr/>
        </p:nvSpPr>
        <p:spPr>
          <a:xfrm>
            <a:off x="11771158" y="6561786"/>
            <a:ext cx="332238" cy="290836"/>
          </a:xfrm>
          <a:prstGeom prst="rect">
            <a:avLst/>
          </a:prstGeom>
          <a:solidFill>
            <a:srgbClr val="0000FF"/>
          </a:solidFill>
          <a:ln>
            <a:solidFill>
              <a:schemeClr val="tx1"/>
            </a:solidFill>
          </a:ln>
        </p:spPr>
        <p:txBody>
          <a:bodyPr vert="horz" lIns="91440" tIns="45720" rIns="91440" bIns="45720" rtlCol="0" anchor="ctr"/>
          <a:lstStyle>
            <a:defPPr>
              <a:defRPr lang="en-US"/>
            </a:defPPr>
            <a:lvl1pPr marL="0" algn="r"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6A9D24E-7F5C-45AF-B6AE-A039E64C2C0F}" type="slidenum">
              <a:rPr kumimoji="1" lang="ja-JP" altLang="en-US" sz="2000" smtClean="0">
                <a:solidFill>
                  <a:schemeClr val="bg1"/>
                </a:solidFill>
                <a:latin typeface="Arial" panose="020B0604020202020204" pitchFamily="34" charset="0"/>
                <a:cs typeface="Arial" panose="020B0604020202020204" pitchFamily="34" charset="0"/>
              </a:rPr>
              <a:pPr algn="ctr"/>
              <a:t>2</a:t>
            </a:fld>
            <a:endParaRPr kumimoji="1" lang="ja-JP" alt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461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861320-4E1D-9694-776E-EA2CF8A6A5D1}"/>
              </a:ext>
            </a:extLst>
          </p:cNvPr>
          <p:cNvSpPr txBox="1">
            <a:spLocks/>
          </p:cNvSpPr>
          <p:nvPr/>
        </p:nvSpPr>
        <p:spPr>
          <a:xfrm>
            <a:off x="90151" y="232463"/>
            <a:ext cx="5318239" cy="369332"/>
          </a:xfrm>
          <a:prstGeom prst="rect">
            <a:avLst/>
          </a:prstGeom>
        </p:spPr>
        <p:txBody>
          <a:bodyPr vert="horz" lIns="91440" tIns="45720" rIns="91440" bIns="45720" rtlCol="0" anchor="ctr">
            <a:noAutofit/>
          </a:bodyPr>
          <a:lstStyle>
            <a:lvl1pPr algn="ctr" defTabSz="914400" rtl="0" eaLnBrk="1" latinLnBrk="1" hangingPunct="1">
              <a:spcBef>
                <a:spcPct val="0"/>
              </a:spcBef>
              <a:buNone/>
              <a:defRPr kumimoji="1" sz="4400" kern="1200">
                <a:solidFill>
                  <a:schemeClr val="tx1"/>
                </a:solidFill>
                <a:latin typeface="+mj-lt"/>
                <a:ea typeface="+mj-ea"/>
                <a:cs typeface="+mj-cs"/>
              </a:defRPr>
            </a:lvl1pPr>
          </a:lstStyle>
          <a:p>
            <a:pPr marL="0" lvl="1"/>
            <a:r>
              <a:rPr lang="en-US" altLang="ja-JP" sz="2800" b="1" dirty="0">
                <a:latin typeface="Helvetica" pitchFamily="2" charset="0"/>
              </a:rPr>
              <a:t>Specification of A-FNS</a:t>
            </a:r>
            <a:endParaRPr lang="en-US" altLang="ja-JP" sz="3200" b="1" dirty="0">
              <a:latin typeface="Helvetica" pitchFamily="2" charset="0"/>
            </a:endParaRPr>
          </a:p>
        </p:txBody>
      </p:sp>
      <p:pic>
        <p:nvPicPr>
          <p:cNvPr id="3" name="図 2">
            <a:extLst>
              <a:ext uri="{FF2B5EF4-FFF2-40B4-BE49-F238E27FC236}">
                <a16:creationId xmlns:a16="http://schemas.microsoft.com/office/drawing/2014/main" id="{7834F268-5E41-3A8D-4D17-95DCDD02C452}"/>
              </a:ext>
            </a:extLst>
          </p:cNvPr>
          <p:cNvPicPr>
            <a:picLocks noChangeAspect="1"/>
          </p:cNvPicPr>
          <p:nvPr/>
        </p:nvPicPr>
        <p:blipFill>
          <a:blip r:embed="rId2"/>
          <a:stretch>
            <a:fillRect/>
          </a:stretch>
        </p:blipFill>
        <p:spPr>
          <a:xfrm>
            <a:off x="0" y="1023934"/>
            <a:ext cx="8654902" cy="4690251"/>
          </a:xfrm>
          <a:prstGeom prst="rect">
            <a:avLst/>
          </a:prstGeom>
        </p:spPr>
      </p:pic>
      <p:pic>
        <p:nvPicPr>
          <p:cNvPr id="4" name="図 3">
            <a:extLst>
              <a:ext uri="{FF2B5EF4-FFF2-40B4-BE49-F238E27FC236}">
                <a16:creationId xmlns:a16="http://schemas.microsoft.com/office/drawing/2014/main" id="{84AE942E-4662-F7F3-E425-3CD939EB8C29}"/>
              </a:ext>
            </a:extLst>
          </p:cNvPr>
          <p:cNvPicPr>
            <a:picLocks noChangeAspect="1"/>
          </p:cNvPicPr>
          <p:nvPr/>
        </p:nvPicPr>
        <p:blipFill>
          <a:blip r:embed="rId3"/>
          <a:stretch>
            <a:fillRect/>
          </a:stretch>
        </p:blipFill>
        <p:spPr>
          <a:xfrm>
            <a:off x="8856740" y="1848548"/>
            <a:ext cx="3335260" cy="3335260"/>
          </a:xfrm>
          <a:prstGeom prst="rect">
            <a:avLst/>
          </a:prstGeom>
        </p:spPr>
      </p:pic>
      <p:sp>
        <p:nvSpPr>
          <p:cNvPr id="5" name="テキスト ボックス 4">
            <a:extLst>
              <a:ext uri="{FF2B5EF4-FFF2-40B4-BE49-F238E27FC236}">
                <a16:creationId xmlns:a16="http://schemas.microsoft.com/office/drawing/2014/main" id="{1916CCB6-9E63-D5C7-8E52-9A41B4B0DE01}"/>
              </a:ext>
            </a:extLst>
          </p:cNvPr>
          <p:cNvSpPr txBox="1"/>
          <p:nvPr/>
        </p:nvSpPr>
        <p:spPr>
          <a:xfrm>
            <a:off x="3658810" y="5227855"/>
            <a:ext cx="8458759" cy="1200329"/>
          </a:xfrm>
          <a:prstGeom prst="rect">
            <a:avLst/>
          </a:prstGeom>
          <a:noFill/>
          <a:ln>
            <a:solidFill>
              <a:schemeClr val="tx1"/>
            </a:solidFill>
          </a:ln>
        </p:spPr>
        <p:txBody>
          <a:bodyPr wrap="square" rtlCol="0">
            <a:spAutoFit/>
          </a:bodyPr>
          <a:lstStyle/>
          <a:p>
            <a:r>
              <a:rPr lang="en-US" altLang="ja-JP" dirty="0">
                <a:solidFill>
                  <a:srgbClr val="FF0000"/>
                </a:solidFill>
                <a:latin typeface="Arial" panose="020B0604020202020204" pitchFamily="34" charset="0"/>
                <a:ea typeface="游明朝" panose="02020400000000000000" pitchFamily="18" charset="-128"/>
                <a:cs typeface="Arial" panose="020B0604020202020204" pitchFamily="34" charset="0"/>
              </a:rPr>
              <a:t>A-FNS</a:t>
            </a:r>
            <a:r>
              <a:rPr lang="en-US" altLang="ja-JP" dirty="0">
                <a:latin typeface="Arial" panose="020B0604020202020204" pitchFamily="34" charset="0"/>
                <a:ea typeface="游明朝" panose="02020400000000000000" pitchFamily="18" charset="-128"/>
                <a:cs typeface="Arial" panose="020B0604020202020204" pitchFamily="34" charset="0"/>
              </a:rPr>
              <a:t> is planned to be constructed in </a:t>
            </a:r>
            <a:r>
              <a:rPr lang="en-US" altLang="ja-JP" dirty="0">
                <a:solidFill>
                  <a:srgbClr val="FF0000"/>
                </a:solidFill>
                <a:latin typeface="Arial" panose="020B0604020202020204" pitchFamily="34" charset="0"/>
                <a:ea typeface="游明朝" panose="02020400000000000000" pitchFamily="18" charset="-128"/>
                <a:cs typeface="Arial" panose="020B0604020202020204" pitchFamily="34" charset="0"/>
              </a:rPr>
              <a:t>Rokkasho</a:t>
            </a:r>
            <a:r>
              <a:rPr lang="en-US" altLang="ja-JP" dirty="0">
                <a:latin typeface="Arial" panose="020B0604020202020204" pitchFamily="34" charset="0"/>
                <a:ea typeface="游明朝" panose="02020400000000000000" pitchFamily="18" charset="-128"/>
                <a:cs typeface="Arial" panose="020B0604020202020204" pitchFamily="34" charset="0"/>
              </a:rPr>
              <a:t>, and the neutron irradiation tests are to be conducted on </a:t>
            </a:r>
            <a:r>
              <a:rPr lang="en-US" altLang="ja-JP" dirty="0">
                <a:solidFill>
                  <a:srgbClr val="FF0000"/>
                </a:solidFill>
                <a:latin typeface="Arial" panose="020B0604020202020204" pitchFamily="34" charset="0"/>
                <a:ea typeface="游明朝" panose="02020400000000000000" pitchFamily="18" charset="-128"/>
                <a:cs typeface="Arial" panose="020B0604020202020204" pitchFamily="34" charset="0"/>
              </a:rPr>
              <a:t>the DEMO reactor materials</a:t>
            </a:r>
            <a:r>
              <a:rPr lang="en-US" altLang="ja-JP" dirty="0">
                <a:latin typeface="Arial" panose="020B0604020202020204" pitchFamily="34" charset="0"/>
                <a:ea typeface="游明朝" panose="02020400000000000000" pitchFamily="18" charset="-128"/>
                <a:cs typeface="Arial" panose="020B0604020202020204" pitchFamily="34" charset="0"/>
              </a:rPr>
              <a:t>. It is composed of </a:t>
            </a:r>
            <a:r>
              <a:rPr lang="en-US" altLang="ja-JP" dirty="0">
                <a:solidFill>
                  <a:srgbClr val="FF0000"/>
                </a:solidFill>
                <a:latin typeface="Arial" panose="020B0604020202020204" pitchFamily="34" charset="0"/>
                <a:ea typeface="游明朝" panose="02020400000000000000" pitchFamily="18" charset="-128"/>
                <a:cs typeface="Arial" panose="020B0604020202020204" pitchFamily="34" charset="0"/>
              </a:rPr>
              <a:t>accelerator</a:t>
            </a:r>
            <a:r>
              <a:rPr lang="en-US" altLang="ja-JP" dirty="0">
                <a:latin typeface="Arial" panose="020B0604020202020204" pitchFamily="34" charset="0"/>
                <a:ea typeface="游明朝" panose="02020400000000000000" pitchFamily="18" charset="-128"/>
                <a:cs typeface="Arial" panose="020B0604020202020204" pitchFamily="34" charset="0"/>
              </a:rPr>
              <a:t> facility, </a:t>
            </a:r>
            <a:r>
              <a:rPr lang="en-US" altLang="ja-JP" dirty="0">
                <a:solidFill>
                  <a:srgbClr val="FF0000"/>
                </a:solidFill>
                <a:latin typeface="Arial" panose="020B0604020202020204" pitchFamily="34" charset="0"/>
                <a:ea typeface="游明朝" panose="02020400000000000000" pitchFamily="18" charset="-128"/>
                <a:cs typeface="Arial" panose="020B0604020202020204" pitchFamily="34" charset="0"/>
              </a:rPr>
              <a:t>lithium target </a:t>
            </a:r>
            <a:r>
              <a:rPr lang="en-US" altLang="ja-JP" dirty="0">
                <a:latin typeface="Arial" panose="020B0604020202020204" pitchFamily="34" charset="0"/>
                <a:ea typeface="游明朝" panose="02020400000000000000" pitchFamily="18" charset="-128"/>
                <a:cs typeface="Arial" panose="020B0604020202020204" pitchFamily="34" charset="0"/>
              </a:rPr>
              <a:t>loop facility, irradiation </a:t>
            </a:r>
            <a:r>
              <a:rPr lang="en-US" altLang="ja-JP" dirty="0">
                <a:solidFill>
                  <a:srgbClr val="FF0000"/>
                </a:solidFill>
                <a:latin typeface="Arial" panose="020B0604020202020204" pitchFamily="34" charset="0"/>
                <a:ea typeface="游明朝" panose="02020400000000000000" pitchFamily="18" charset="-128"/>
                <a:cs typeface="Arial" panose="020B0604020202020204" pitchFamily="34" charset="0"/>
              </a:rPr>
              <a:t>test facility</a:t>
            </a:r>
            <a:r>
              <a:rPr lang="en-US" altLang="ja-JP" dirty="0">
                <a:latin typeface="Arial" panose="020B0604020202020204" pitchFamily="34" charset="0"/>
                <a:ea typeface="游明朝" panose="02020400000000000000" pitchFamily="18" charset="-128"/>
                <a:cs typeface="Arial" panose="020B0604020202020204" pitchFamily="34" charset="0"/>
              </a:rPr>
              <a:t>, </a:t>
            </a:r>
            <a:r>
              <a:rPr lang="en-US" altLang="ja-JP" dirty="0">
                <a:solidFill>
                  <a:srgbClr val="FF0000"/>
                </a:solidFill>
                <a:latin typeface="Arial" panose="020B0604020202020204" pitchFamily="34" charset="0"/>
                <a:ea typeface="游明朝" panose="02020400000000000000" pitchFamily="18" charset="-128"/>
                <a:cs typeface="Arial" panose="020B0604020202020204" pitchFamily="34" charset="0"/>
              </a:rPr>
              <a:t>post irradiation examination facility</a:t>
            </a:r>
            <a:r>
              <a:rPr lang="en-US" altLang="ja-JP" dirty="0">
                <a:latin typeface="Arial" panose="020B0604020202020204" pitchFamily="34" charset="0"/>
                <a:ea typeface="游明朝" panose="02020400000000000000" pitchFamily="18" charset="-128"/>
                <a:cs typeface="Arial" panose="020B0604020202020204" pitchFamily="34" charset="0"/>
              </a:rPr>
              <a:t>. </a:t>
            </a:r>
            <a:endParaRPr kumimoji="1" lang="ja-JP" altLang="en-US"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6F455530-6B59-D2F7-BD16-39BB6BC5005F}"/>
              </a:ext>
            </a:extLst>
          </p:cNvPr>
          <p:cNvSpPr txBox="1"/>
          <p:nvPr/>
        </p:nvSpPr>
        <p:spPr>
          <a:xfrm>
            <a:off x="3720178" y="966306"/>
            <a:ext cx="8533190" cy="707886"/>
          </a:xfrm>
          <a:prstGeom prst="rect">
            <a:avLst/>
          </a:prstGeom>
          <a:noFill/>
        </p:spPr>
        <p:txBody>
          <a:bodyPr wrap="square" rtlCol="0">
            <a:spAutoFit/>
          </a:bodyPr>
          <a:lstStyle/>
          <a:p>
            <a:r>
              <a:rPr kumimoji="1" lang="en" altLang="ja-JP" sz="2000" b="1" dirty="0"/>
              <a:t>• High-intensity neutron source for steady-state power generation in JA-DEMO.</a:t>
            </a:r>
          </a:p>
          <a:p>
            <a:r>
              <a:rPr kumimoji="1" lang="en" altLang="ja-JP" sz="2000" b="1" dirty="0"/>
              <a:t>• 14MeV Neutron irradiation data necessary for license of JA-DEMO.</a:t>
            </a:r>
            <a:endParaRPr kumimoji="1" lang="ja-JP" altLang="en-US" sz="2000" b="1" dirty="0"/>
          </a:p>
        </p:txBody>
      </p:sp>
      <p:sp>
        <p:nvSpPr>
          <p:cNvPr id="6" name="テキスト ボックス 5">
            <a:extLst>
              <a:ext uri="{FF2B5EF4-FFF2-40B4-BE49-F238E27FC236}">
                <a16:creationId xmlns:a16="http://schemas.microsoft.com/office/drawing/2014/main" id="{A24AEC6E-711A-5C07-5AD5-EAEEBCDB0575}"/>
              </a:ext>
            </a:extLst>
          </p:cNvPr>
          <p:cNvSpPr txBox="1"/>
          <p:nvPr/>
        </p:nvSpPr>
        <p:spPr>
          <a:xfrm>
            <a:off x="10479766" y="2665141"/>
            <a:ext cx="849913" cy="246221"/>
          </a:xfrm>
          <a:prstGeom prst="rect">
            <a:avLst/>
          </a:prstGeom>
          <a:noFill/>
        </p:spPr>
        <p:txBody>
          <a:bodyPr wrap="none" rtlCol="0">
            <a:spAutoFit/>
          </a:bodyPr>
          <a:lstStyle/>
          <a:p>
            <a:r>
              <a:rPr kumimoji="1" lang="en-US" altLang="ja-JP" sz="1000" dirty="0">
                <a:highlight>
                  <a:srgbClr val="FFFFCC"/>
                </a:highlight>
              </a:rPr>
              <a:t>88% (Target)</a:t>
            </a:r>
            <a:endParaRPr kumimoji="1" lang="ja-JP" altLang="en-US" sz="1000" dirty="0">
              <a:highlight>
                <a:srgbClr val="FFFFCC"/>
              </a:highlight>
            </a:endParaRPr>
          </a:p>
        </p:txBody>
      </p:sp>
      <p:sp>
        <p:nvSpPr>
          <p:cNvPr id="9" name="スライド番号プレースホルダー 3">
            <a:extLst>
              <a:ext uri="{FF2B5EF4-FFF2-40B4-BE49-F238E27FC236}">
                <a16:creationId xmlns:a16="http://schemas.microsoft.com/office/drawing/2014/main" id="{7A16D90B-E5C4-FE45-8167-D81987474060}"/>
              </a:ext>
            </a:extLst>
          </p:cNvPr>
          <p:cNvSpPr>
            <a:spLocks noGrp="1"/>
          </p:cNvSpPr>
          <p:nvPr>
            <p:ph type="sldNum" sz="quarter" idx="12"/>
          </p:nvPr>
        </p:nvSpPr>
        <p:spPr>
          <a:xfrm>
            <a:off x="11771158" y="6561786"/>
            <a:ext cx="332238" cy="290836"/>
          </a:xfrm>
          <a:solidFill>
            <a:srgbClr val="0000FF"/>
          </a:solidFill>
          <a:ln>
            <a:solidFill>
              <a:schemeClr val="tx1"/>
            </a:solidFill>
          </a:ln>
        </p:spPr>
        <p:txBody>
          <a:bodyPr/>
          <a:lstStyle/>
          <a:p>
            <a:pPr algn="ctr"/>
            <a:fld id="{96A9D24E-7F5C-45AF-B6AE-A039E64C2C0F}" type="slidenum">
              <a:rPr kumimoji="1" lang="ja-JP" altLang="en-US" sz="2000">
                <a:solidFill>
                  <a:schemeClr val="bg1"/>
                </a:solidFill>
                <a:latin typeface="Arial" panose="020B0604020202020204" pitchFamily="34" charset="0"/>
                <a:cs typeface="Arial" panose="020B0604020202020204" pitchFamily="34" charset="0"/>
              </a:rPr>
              <a:pPr algn="ctr"/>
              <a:t>3</a:t>
            </a:fld>
            <a:endParaRPr kumimoji="1" lang="ja-JP" altLang="en-US" sz="2000" dirty="0">
              <a:solidFill>
                <a:schemeClr val="bg1"/>
              </a:solidFill>
              <a:latin typeface="Arial" panose="020B0604020202020204" pitchFamily="34" charset="0"/>
              <a:cs typeface="Arial" panose="020B0604020202020204" pitchFamily="34" charset="0"/>
            </a:endParaRPr>
          </a:p>
        </p:txBody>
      </p:sp>
      <p:pic>
        <p:nvPicPr>
          <p:cNvPr id="11" name="コンテンツ プレースホルダー 12">
            <a:extLst>
              <a:ext uri="{FF2B5EF4-FFF2-40B4-BE49-F238E27FC236}">
                <a16:creationId xmlns:a16="http://schemas.microsoft.com/office/drawing/2014/main" id="{0FA22565-C2AC-5156-8625-D39788C2C20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917317"/>
            <a:ext cx="3720178" cy="2810727"/>
          </a:xfrm>
          <a:prstGeom prst="rect">
            <a:avLst/>
          </a:prstGeom>
        </p:spPr>
      </p:pic>
      <p:sp>
        <p:nvSpPr>
          <p:cNvPr id="12" name="テキスト ボックス 11">
            <a:extLst>
              <a:ext uri="{FF2B5EF4-FFF2-40B4-BE49-F238E27FC236}">
                <a16:creationId xmlns:a16="http://schemas.microsoft.com/office/drawing/2014/main" id="{B5C2F571-2C52-6E4F-4A9D-6EFCB4FE15E0}"/>
              </a:ext>
            </a:extLst>
          </p:cNvPr>
          <p:cNvSpPr txBox="1"/>
          <p:nvPr/>
        </p:nvSpPr>
        <p:spPr>
          <a:xfrm rot="750419">
            <a:off x="3907657" y="2010096"/>
            <a:ext cx="1015022" cy="523220"/>
          </a:xfrm>
          <a:prstGeom prst="rect">
            <a:avLst/>
          </a:prstGeom>
          <a:solidFill>
            <a:schemeClr val="bg1"/>
          </a:solidFill>
        </p:spPr>
        <p:txBody>
          <a:bodyPr wrap="none" rtlCol="0">
            <a:spAutoFit/>
          </a:bodyPr>
          <a:lstStyle/>
          <a:p>
            <a:pPr algn="ctr"/>
            <a:r>
              <a:rPr kumimoji="1" lang="en-US" altLang="ja-JP" sz="1400" b="1" dirty="0">
                <a:latin typeface="Arial Nova" panose="020B0504020202020204" pitchFamily="34" charset="0"/>
              </a:rPr>
              <a:t>Neutron</a:t>
            </a:r>
          </a:p>
          <a:p>
            <a:pPr algn="ctr"/>
            <a:r>
              <a:rPr kumimoji="1" lang="en-US" altLang="ja-JP" sz="1400" b="1" dirty="0">
                <a:latin typeface="Arial Nova" panose="020B0504020202020204" pitchFamily="34" charset="0"/>
              </a:rPr>
              <a:t>Spectrum</a:t>
            </a:r>
            <a:endParaRPr kumimoji="1" lang="ja-JP" altLang="en-US" sz="1400" b="1" dirty="0">
              <a:latin typeface="Arial Nova" panose="020B0504020202020204" pitchFamily="34" charset="0"/>
            </a:endParaRPr>
          </a:p>
        </p:txBody>
      </p:sp>
    </p:spTree>
    <p:extLst>
      <p:ext uri="{BB962C8B-B14F-4D97-AF65-F5344CB8AC3E}">
        <p14:creationId xmlns:p14="http://schemas.microsoft.com/office/powerpoint/2010/main" val="48206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8">
            <a:extLst>
              <a:ext uri="{FF2B5EF4-FFF2-40B4-BE49-F238E27FC236}">
                <a16:creationId xmlns:a16="http://schemas.microsoft.com/office/drawing/2014/main" id="{70925CBD-D760-637A-1CA0-7951657CB27D}"/>
              </a:ext>
            </a:extLst>
          </p:cNvPr>
          <p:cNvGraphicFramePr>
            <a:graphicFrameLocks noGrp="1"/>
          </p:cNvGraphicFramePr>
          <p:nvPr>
            <p:extLst>
              <p:ext uri="{D42A27DB-BD31-4B8C-83A1-F6EECF244321}">
                <p14:modId xmlns:p14="http://schemas.microsoft.com/office/powerpoint/2010/main" val="2653402491"/>
              </p:ext>
            </p:extLst>
          </p:nvPr>
        </p:nvGraphicFramePr>
        <p:xfrm>
          <a:off x="1343834" y="2080433"/>
          <a:ext cx="9756572" cy="3737751"/>
        </p:xfrm>
        <a:graphic>
          <a:graphicData uri="http://schemas.openxmlformats.org/drawingml/2006/table">
            <a:tbl>
              <a:tblPr firstRow="1" bandRow="1">
                <a:tableStyleId>{5C22544A-7EE6-4342-B048-85BDC9FD1C3A}</a:tableStyleId>
              </a:tblPr>
              <a:tblGrid>
                <a:gridCol w="2439143">
                  <a:extLst>
                    <a:ext uri="{9D8B030D-6E8A-4147-A177-3AD203B41FA5}">
                      <a16:colId xmlns:a16="http://schemas.microsoft.com/office/drawing/2014/main" val="3846219464"/>
                    </a:ext>
                  </a:extLst>
                </a:gridCol>
                <a:gridCol w="2439143">
                  <a:extLst>
                    <a:ext uri="{9D8B030D-6E8A-4147-A177-3AD203B41FA5}">
                      <a16:colId xmlns:a16="http://schemas.microsoft.com/office/drawing/2014/main" val="2891351905"/>
                    </a:ext>
                  </a:extLst>
                </a:gridCol>
                <a:gridCol w="2439143">
                  <a:extLst>
                    <a:ext uri="{9D8B030D-6E8A-4147-A177-3AD203B41FA5}">
                      <a16:colId xmlns:a16="http://schemas.microsoft.com/office/drawing/2014/main" val="4192813117"/>
                    </a:ext>
                  </a:extLst>
                </a:gridCol>
                <a:gridCol w="2439143">
                  <a:extLst>
                    <a:ext uri="{9D8B030D-6E8A-4147-A177-3AD203B41FA5}">
                      <a16:colId xmlns:a16="http://schemas.microsoft.com/office/drawing/2014/main" val="685781639"/>
                    </a:ext>
                  </a:extLst>
                </a:gridCol>
              </a:tblGrid>
              <a:tr h="445911">
                <a:tc>
                  <a:txBody>
                    <a:bodyPr/>
                    <a:lstStyle/>
                    <a:p>
                      <a:r>
                        <a:rPr kumimoji="1" lang="en-US" altLang="ja-JP" dirty="0"/>
                        <a:t>~2030</a:t>
                      </a:r>
                      <a:endParaRPr kumimoji="1" lang="ja-JP" altLang="en-US" dirty="0"/>
                    </a:p>
                  </a:txBody>
                  <a:tcPr/>
                </a:tc>
                <a:tc>
                  <a:txBody>
                    <a:bodyPr/>
                    <a:lstStyle/>
                    <a:p>
                      <a:r>
                        <a:rPr kumimoji="1" lang="en-US" altLang="ja-JP" dirty="0"/>
                        <a:t>~2040</a:t>
                      </a:r>
                      <a:endParaRPr kumimoji="1" lang="ja-JP" altLang="en-US"/>
                    </a:p>
                  </a:txBody>
                  <a:tcPr/>
                </a:tc>
                <a:tc>
                  <a:txBody>
                    <a:bodyPr/>
                    <a:lstStyle/>
                    <a:p>
                      <a:r>
                        <a:rPr kumimoji="1" lang="en-US" altLang="ja-JP" dirty="0"/>
                        <a:t>~2050</a:t>
                      </a:r>
                      <a:endParaRPr kumimoji="1" lang="ja-JP" altLang="en-US" dirty="0"/>
                    </a:p>
                  </a:txBody>
                  <a:tcPr/>
                </a:tc>
                <a:tc>
                  <a:txBody>
                    <a:bodyPr/>
                    <a:lstStyle/>
                    <a:p>
                      <a:r>
                        <a:rPr kumimoji="1" lang="en-US" altLang="ja-JP" dirty="0"/>
                        <a:t>~2060</a:t>
                      </a:r>
                    </a:p>
                  </a:txBody>
                  <a:tcPr/>
                </a:tc>
                <a:extLst>
                  <a:ext uri="{0D108BD9-81ED-4DB2-BD59-A6C34878D82A}">
                    <a16:rowId xmlns:a16="http://schemas.microsoft.com/office/drawing/2014/main" val="2933694631"/>
                  </a:ext>
                </a:extLst>
              </a:tr>
              <a:tr h="1397726">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942107713"/>
                  </a:ext>
                </a:extLst>
              </a:tr>
              <a:tr h="189411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544245112"/>
                  </a:ext>
                </a:extLst>
              </a:tr>
            </a:tbl>
          </a:graphicData>
        </a:graphic>
      </p:graphicFrame>
      <p:sp>
        <p:nvSpPr>
          <p:cNvPr id="4" name="正方形/長方形 3">
            <a:extLst>
              <a:ext uri="{FF2B5EF4-FFF2-40B4-BE49-F238E27FC236}">
                <a16:creationId xmlns:a16="http://schemas.microsoft.com/office/drawing/2014/main" id="{48AC8A3E-F93D-DE9C-759A-6A40A38366D0}"/>
              </a:ext>
            </a:extLst>
          </p:cNvPr>
          <p:cNvSpPr/>
          <p:nvPr/>
        </p:nvSpPr>
        <p:spPr>
          <a:xfrm>
            <a:off x="1956947" y="2866454"/>
            <a:ext cx="2412000" cy="466979"/>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latin typeface="Meiryo UI" panose="020B0604030504040204" pitchFamily="50" charset="-128"/>
                <a:ea typeface="Meiryo UI" panose="020B0604030504040204" pitchFamily="50" charset="-128"/>
              </a:rPr>
              <a:t>Construction </a:t>
            </a:r>
          </a:p>
          <a:p>
            <a:pPr algn="ctr"/>
            <a:r>
              <a:rPr kumimoji="1" lang="en-US" altLang="ja-JP" sz="1600" b="1" dirty="0">
                <a:solidFill>
                  <a:schemeClr val="tx1"/>
                </a:solidFill>
                <a:latin typeface="Meiryo UI" panose="020B0604030504040204" pitchFamily="50" charset="-128"/>
                <a:ea typeface="Meiryo UI" panose="020B0604030504040204" pitchFamily="50" charset="-128"/>
              </a:rPr>
              <a:t>of A-FNS</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cxnSp>
        <p:nvCxnSpPr>
          <p:cNvPr id="5" name="直線矢印コネクタ 4">
            <a:extLst>
              <a:ext uri="{FF2B5EF4-FFF2-40B4-BE49-F238E27FC236}">
                <a16:creationId xmlns:a16="http://schemas.microsoft.com/office/drawing/2014/main" id="{CDF2758E-1EEE-CE1B-B493-35E082A7F0BA}"/>
              </a:ext>
            </a:extLst>
          </p:cNvPr>
          <p:cNvCxnSpPr>
            <a:cxnSpLocks/>
          </p:cNvCxnSpPr>
          <p:nvPr/>
        </p:nvCxnSpPr>
        <p:spPr>
          <a:xfrm>
            <a:off x="4367455" y="2905854"/>
            <a:ext cx="1831667" cy="0"/>
          </a:xfrm>
          <a:prstGeom prst="straightConnector1">
            <a:avLst/>
          </a:prstGeom>
          <a:ln w="5715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17B16E8A-3C12-E7D4-59D6-2D36AB004FF5}"/>
              </a:ext>
            </a:extLst>
          </p:cNvPr>
          <p:cNvSpPr txBox="1"/>
          <p:nvPr/>
        </p:nvSpPr>
        <p:spPr>
          <a:xfrm>
            <a:off x="8471480" y="3149418"/>
            <a:ext cx="2640108" cy="307777"/>
          </a:xfrm>
          <a:prstGeom prst="rect">
            <a:avLst/>
          </a:prstGeom>
          <a:noFill/>
        </p:spPr>
        <p:txBody>
          <a:bodyPr wrap="squar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rPr>
              <a:t>Irradiation 12 y</a:t>
            </a:r>
            <a:r>
              <a:rPr kumimoji="1" lang="ja-JP" altLang="en-US" sz="1400" b="1">
                <a:solidFill>
                  <a:srgbClr val="0000FF"/>
                </a:solidFill>
                <a:latin typeface="Meiryo" panose="020B0604030504040204" pitchFamily="34" charset="-128"/>
                <a:ea typeface="Meiryo" panose="020B0604030504040204" pitchFamily="34" charset="-128"/>
              </a:rPr>
              <a:t>＋</a:t>
            </a:r>
            <a:r>
              <a:rPr kumimoji="1" lang="en-US" altLang="ja-JP" sz="1400" b="1" dirty="0">
                <a:solidFill>
                  <a:srgbClr val="0000FF"/>
                </a:solidFill>
                <a:latin typeface="Meiryo" panose="020B0604030504040204" pitchFamily="34" charset="-128"/>
                <a:ea typeface="Meiryo" panose="020B0604030504040204" pitchFamily="34" charset="-128"/>
              </a:rPr>
              <a:t>PIE 2y</a:t>
            </a:r>
          </a:p>
        </p:txBody>
      </p:sp>
      <p:sp>
        <p:nvSpPr>
          <p:cNvPr id="9" name="テキスト ボックス 8">
            <a:extLst>
              <a:ext uri="{FF2B5EF4-FFF2-40B4-BE49-F238E27FC236}">
                <a16:creationId xmlns:a16="http://schemas.microsoft.com/office/drawing/2014/main" id="{30601C45-F1B9-8A0F-C89C-FAA9D4F907A2}"/>
              </a:ext>
            </a:extLst>
          </p:cNvPr>
          <p:cNvSpPr txBox="1"/>
          <p:nvPr/>
        </p:nvSpPr>
        <p:spPr>
          <a:xfrm>
            <a:off x="6255490" y="2735397"/>
            <a:ext cx="823761" cy="307777"/>
          </a:xfrm>
          <a:prstGeom prst="rect">
            <a:avLst/>
          </a:prstGeom>
          <a:noFill/>
        </p:spPr>
        <p:txBody>
          <a:bodyPr wrap="square" rtlCol="0">
            <a:spAutoFit/>
          </a:bodyPr>
          <a:lstStyle/>
          <a:p>
            <a:r>
              <a:rPr kumimoji="1" lang="en-US" altLang="ja-JP" sz="1400" b="1" dirty="0">
                <a:solidFill>
                  <a:srgbClr val="FF0000"/>
                </a:solidFill>
                <a:latin typeface="Meiryo" panose="020B0604030504040204" pitchFamily="34" charset="-128"/>
                <a:ea typeface="Meiryo" panose="020B0604030504040204" pitchFamily="34" charset="-128"/>
              </a:rPr>
              <a:t>20dpa</a:t>
            </a:r>
          </a:p>
        </p:txBody>
      </p:sp>
      <p:sp>
        <p:nvSpPr>
          <p:cNvPr id="25" name="テキスト ボックス 24">
            <a:extLst>
              <a:ext uri="{FF2B5EF4-FFF2-40B4-BE49-F238E27FC236}">
                <a16:creationId xmlns:a16="http://schemas.microsoft.com/office/drawing/2014/main" id="{61C9C60F-883D-3179-3B3A-A33422522BD4}"/>
              </a:ext>
            </a:extLst>
          </p:cNvPr>
          <p:cNvSpPr txBox="1"/>
          <p:nvPr/>
        </p:nvSpPr>
        <p:spPr>
          <a:xfrm>
            <a:off x="7011501" y="2945906"/>
            <a:ext cx="823761" cy="307777"/>
          </a:xfrm>
          <a:prstGeom prst="rect">
            <a:avLst/>
          </a:prstGeom>
          <a:noFill/>
        </p:spPr>
        <p:txBody>
          <a:bodyPr wrap="square" rtlCol="0">
            <a:spAutoFit/>
          </a:bodyPr>
          <a:lstStyle/>
          <a:p>
            <a:r>
              <a:rPr kumimoji="1" lang="en-US" altLang="ja-JP" sz="1400" b="1" dirty="0">
                <a:solidFill>
                  <a:srgbClr val="FF0000"/>
                </a:solidFill>
                <a:latin typeface="Meiryo" panose="020B0604030504040204" pitchFamily="34" charset="-128"/>
                <a:ea typeface="Meiryo" panose="020B0604030504040204" pitchFamily="34" charset="-128"/>
              </a:rPr>
              <a:t>40dpa</a:t>
            </a:r>
          </a:p>
        </p:txBody>
      </p:sp>
      <p:sp>
        <p:nvSpPr>
          <p:cNvPr id="26" name="テキスト ボックス 25">
            <a:extLst>
              <a:ext uri="{FF2B5EF4-FFF2-40B4-BE49-F238E27FC236}">
                <a16:creationId xmlns:a16="http://schemas.microsoft.com/office/drawing/2014/main" id="{4273D4FD-6DF2-3FAA-F4BC-0CE9F2EB3250}"/>
              </a:ext>
            </a:extLst>
          </p:cNvPr>
          <p:cNvSpPr txBox="1"/>
          <p:nvPr/>
        </p:nvSpPr>
        <p:spPr>
          <a:xfrm>
            <a:off x="7707067" y="3169250"/>
            <a:ext cx="891510" cy="307777"/>
          </a:xfrm>
          <a:prstGeom prst="rect">
            <a:avLst/>
          </a:prstGeom>
          <a:noFill/>
        </p:spPr>
        <p:txBody>
          <a:bodyPr wrap="square" rtlCol="0">
            <a:spAutoFit/>
          </a:bodyPr>
          <a:lstStyle/>
          <a:p>
            <a:r>
              <a:rPr kumimoji="1" lang="en-US" altLang="ja-JP" sz="1400" b="1" dirty="0">
                <a:solidFill>
                  <a:srgbClr val="FF0000"/>
                </a:solidFill>
                <a:latin typeface="Meiryo" panose="020B0604030504040204" pitchFamily="34" charset="-128"/>
                <a:ea typeface="Meiryo" panose="020B0604030504040204" pitchFamily="34" charset="-128"/>
              </a:rPr>
              <a:t>80dpa</a:t>
            </a:r>
          </a:p>
        </p:txBody>
      </p:sp>
      <p:cxnSp>
        <p:nvCxnSpPr>
          <p:cNvPr id="34" name="直線矢印コネクタ 33">
            <a:extLst>
              <a:ext uri="{FF2B5EF4-FFF2-40B4-BE49-F238E27FC236}">
                <a16:creationId xmlns:a16="http://schemas.microsoft.com/office/drawing/2014/main" id="{21F430AF-181B-D1EB-C5D7-7F13C8A2EB35}"/>
              </a:ext>
            </a:extLst>
          </p:cNvPr>
          <p:cNvCxnSpPr>
            <a:cxnSpLocks/>
          </p:cNvCxnSpPr>
          <p:nvPr/>
        </p:nvCxnSpPr>
        <p:spPr>
          <a:xfrm flipV="1">
            <a:off x="4367455" y="3310044"/>
            <a:ext cx="3219507" cy="13095"/>
          </a:xfrm>
          <a:prstGeom prst="straightConnector1">
            <a:avLst/>
          </a:prstGeom>
          <a:ln w="5715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7FA5F7A2-05A5-4F6A-DE3B-0682773CC3D6}"/>
              </a:ext>
            </a:extLst>
          </p:cNvPr>
          <p:cNvCxnSpPr>
            <a:cxnSpLocks/>
          </p:cNvCxnSpPr>
          <p:nvPr/>
        </p:nvCxnSpPr>
        <p:spPr>
          <a:xfrm flipV="1">
            <a:off x="4367455" y="3099108"/>
            <a:ext cx="2587678" cy="1375"/>
          </a:xfrm>
          <a:prstGeom prst="straightConnector1">
            <a:avLst/>
          </a:prstGeom>
          <a:ln w="5715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71CB807D-932B-8C15-7169-FD306F6216BD}"/>
              </a:ext>
            </a:extLst>
          </p:cNvPr>
          <p:cNvSpPr/>
          <p:nvPr/>
        </p:nvSpPr>
        <p:spPr>
          <a:xfrm>
            <a:off x="1343835" y="2862834"/>
            <a:ext cx="590749" cy="470599"/>
          </a:xfrm>
          <a:prstGeom prst="rect">
            <a:avLst/>
          </a:prstGeom>
          <a:solidFill>
            <a:srgbClr val="FFC000"/>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42D81C94-36B2-D328-57C8-6975A88855AE}"/>
              </a:ext>
            </a:extLst>
          </p:cNvPr>
          <p:cNvSpPr txBox="1"/>
          <p:nvPr/>
        </p:nvSpPr>
        <p:spPr>
          <a:xfrm>
            <a:off x="1364645" y="3328761"/>
            <a:ext cx="3759171" cy="338554"/>
          </a:xfrm>
          <a:prstGeom prst="rect">
            <a:avLst/>
          </a:prstGeom>
          <a:noFill/>
        </p:spPr>
        <p:txBody>
          <a:bodyPr wrap="none" rtlCol="0">
            <a:spAutoFit/>
          </a:bodyPr>
          <a:lstStyle/>
          <a:p>
            <a:r>
              <a:rPr kumimoji="1" lang="en-US" altLang="ja-JP" sz="1600" dirty="0">
                <a:latin typeface="Meiryo UI" panose="020B0604030504040204" pitchFamily="50" charset="-128"/>
                <a:ea typeface="Meiryo UI" panose="020B0604030504040204" pitchFamily="50" charset="-128"/>
              </a:rPr>
              <a:t>Development of Social environment</a:t>
            </a:r>
            <a:endParaRPr kumimoji="1" lang="ja-JP" altLang="en-US" sz="1600" dirty="0">
              <a:latin typeface="Meiryo UI" panose="020B0604030504040204" pitchFamily="50" charset="-128"/>
              <a:ea typeface="Meiryo UI" panose="020B0604030504040204" pitchFamily="50" charset="-128"/>
            </a:endParaRPr>
          </a:p>
        </p:txBody>
      </p:sp>
      <p:cxnSp>
        <p:nvCxnSpPr>
          <p:cNvPr id="38" name="直線コネクタ 37">
            <a:extLst>
              <a:ext uri="{FF2B5EF4-FFF2-40B4-BE49-F238E27FC236}">
                <a16:creationId xmlns:a16="http://schemas.microsoft.com/office/drawing/2014/main" id="{92F76A3F-CAA2-E42C-AB35-2AFFA94F170D}"/>
              </a:ext>
            </a:extLst>
          </p:cNvPr>
          <p:cNvCxnSpPr/>
          <p:nvPr/>
        </p:nvCxnSpPr>
        <p:spPr>
          <a:xfrm>
            <a:off x="1629966" y="3140633"/>
            <a:ext cx="29219" cy="2952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0ED0F46C-D866-AF10-3737-71D40C7F3CCC}"/>
              </a:ext>
            </a:extLst>
          </p:cNvPr>
          <p:cNvSpPr/>
          <p:nvPr/>
        </p:nvSpPr>
        <p:spPr>
          <a:xfrm>
            <a:off x="4384559" y="4846065"/>
            <a:ext cx="736700" cy="110659"/>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矢印コネクタ 40">
            <a:extLst>
              <a:ext uri="{FF2B5EF4-FFF2-40B4-BE49-F238E27FC236}">
                <a16:creationId xmlns:a16="http://schemas.microsoft.com/office/drawing/2014/main" id="{FEF647B6-B1D4-BCDC-094A-E47A35B63369}"/>
              </a:ext>
            </a:extLst>
          </p:cNvPr>
          <p:cNvCxnSpPr>
            <a:cxnSpLocks/>
          </p:cNvCxnSpPr>
          <p:nvPr/>
        </p:nvCxnSpPr>
        <p:spPr>
          <a:xfrm>
            <a:off x="4425021" y="4353974"/>
            <a:ext cx="3098181" cy="0"/>
          </a:xfrm>
          <a:prstGeom prst="straightConnector1">
            <a:avLst/>
          </a:prstGeom>
          <a:ln w="5715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F991B377-84BF-17C5-FC57-A83927BA2782}"/>
              </a:ext>
            </a:extLst>
          </p:cNvPr>
          <p:cNvSpPr txBox="1"/>
          <p:nvPr/>
        </p:nvSpPr>
        <p:spPr>
          <a:xfrm>
            <a:off x="4245688" y="4031264"/>
            <a:ext cx="3713807" cy="276999"/>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rPr>
              <a:t>1)F82H</a:t>
            </a:r>
            <a:r>
              <a:rPr kumimoji="1" lang="ja-JP" altLang="en-US" sz="1200">
                <a:latin typeface="Meiryo" panose="020B0604030504040204" pitchFamily="34" charset="-128"/>
                <a:ea typeface="Meiryo" panose="020B0604030504040204" pitchFamily="34" charset="-128"/>
              </a:rPr>
              <a:t>、</a:t>
            </a:r>
            <a:r>
              <a:rPr kumimoji="1" lang="en-US" altLang="ja-JP" sz="1200" dirty="0">
                <a:latin typeface="Meiryo" panose="020B0604030504040204" pitchFamily="34" charset="-128"/>
                <a:ea typeface="Meiryo" panose="020B0604030504040204" pitchFamily="34" charset="-128"/>
              </a:rPr>
              <a:t>2)Functional Material</a:t>
            </a:r>
            <a:r>
              <a:rPr kumimoji="1" lang="ja-JP" altLang="en-US" sz="1200">
                <a:latin typeface="Meiryo" panose="020B0604030504040204" pitchFamily="34" charset="-128"/>
                <a:ea typeface="Meiryo" panose="020B0604030504040204" pitchFamily="34" charset="-128"/>
              </a:rPr>
              <a:t>、</a:t>
            </a:r>
            <a:r>
              <a:rPr kumimoji="1" lang="en-US" altLang="ja-JP" sz="1200" dirty="0">
                <a:latin typeface="Meiryo" panose="020B0604030504040204" pitchFamily="34" charset="-128"/>
                <a:ea typeface="Meiryo" panose="020B0604030504040204" pitchFamily="34" charset="-128"/>
              </a:rPr>
              <a:t>3)Divertor</a:t>
            </a:r>
          </a:p>
        </p:txBody>
      </p:sp>
      <p:sp>
        <p:nvSpPr>
          <p:cNvPr id="43" name="テキスト ボックス 42">
            <a:extLst>
              <a:ext uri="{FF2B5EF4-FFF2-40B4-BE49-F238E27FC236}">
                <a16:creationId xmlns:a16="http://schemas.microsoft.com/office/drawing/2014/main" id="{2E7B7747-7FDC-4B97-8855-1D63ED9F1760}"/>
              </a:ext>
            </a:extLst>
          </p:cNvPr>
          <p:cNvSpPr txBox="1"/>
          <p:nvPr/>
        </p:nvSpPr>
        <p:spPr>
          <a:xfrm>
            <a:off x="4168583" y="4651562"/>
            <a:ext cx="1084530" cy="261610"/>
          </a:xfrm>
          <a:prstGeom prst="rect">
            <a:avLst/>
          </a:prstGeom>
          <a:noFill/>
        </p:spPr>
        <p:txBody>
          <a:bodyPr wrap="square" rtlCol="0">
            <a:spAutoFit/>
          </a:bodyPr>
          <a:lstStyle/>
          <a:p>
            <a:r>
              <a:rPr kumimoji="1" lang="en-US" altLang="ja-JP" sz="1100" b="1" dirty="0">
                <a:solidFill>
                  <a:srgbClr val="0432FF"/>
                </a:solidFill>
                <a:latin typeface="Meiryo" panose="020B0604030504040204" pitchFamily="34" charset="-128"/>
                <a:ea typeface="Meiryo" panose="020B0604030504040204" pitchFamily="34" charset="-128"/>
              </a:rPr>
              <a:t>Submodule</a:t>
            </a:r>
          </a:p>
        </p:txBody>
      </p:sp>
      <p:sp>
        <p:nvSpPr>
          <p:cNvPr id="44" name="テキスト ボックス 43">
            <a:extLst>
              <a:ext uri="{FF2B5EF4-FFF2-40B4-BE49-F238E27FC236}">
                <a16:creationId xmlns:a16="http://schemas.microsoft.com/office/drawing/2014/main" id="{D7AE354E-5A3E-EEFD-73B2-1299D1A6FA5D}"/>
              </a:ext>
            </a:extLst>
          </p:cNvPr>
          <p:cNvSpPr txBox="1"/>
          <p:nvPr/>
        </p:nvSpPr>
        <p:spPr>
          <a:xfrm>
            <a:off x="3245040" y="4233939"/>
            <a:ext cx="1331262"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High Flux</a:t>
            </a:r>
          </a:p>
        </p:txBody>
      </p:sp>
      <p:sp>
        <p:nvSpPr>
          <p:cNvPr id="45" name="テキスト ボックス 44">
            <a:extLst>
              <a:ext uri="{FF2B5EF4-FFF2-40B4-BE49-F238E27FC236}">
                <a16:creationId xmlns:a16="http://schemas.microsoft.com/office/drawing/2014/main" id="{BABEDFFD-0F24-7A24-E56A-1FE91B94E867}"/>
              </a:ext>
            </a:extLst>
          </p:cNvPr>
          <p:cNvSpPr txBox="1"/>
          <p:nvPr/>
        </p:nvSpPr>
        <p:spPr>
          <a:xfrm>
            <a:off x="3125590" y="4577600"/>
            <a:ext cx="1331262"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Middle Flux</a:t>
            </a:r>
          </a:p>
        </p:txBody>
      </p:sp>
      <p:sp>
        <p:nvSpPr>
          <p:cNvPr id="46" name="テキスト ボックス 45">
            <a:extLst>
              <a:ext uri="{FF2B5EF4-FFF2-40B4-BE49-F238E27FC236}">
                <a16:creationId xmlns:a16="http://schemas.microsoft.com/office/drawing/2014/main" id="{2ED80234-14E5-3407-E013-BDFC1A80EC19}"/>
              </a:ext>
            </a:extLst>
          </p:cNvPr>
          <p:cNvSpPr txBox="1"/>
          <p:nvPr/>
        </p:nvSpPr>
        <p:spPr>
          <a:xfrm>
            <a:off x="3258763" y="4939972"/>
            <a:ext cx="1027980"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Low Flux</a:t>
            </a:r>
          </a:p>
        </p:txBody>
      </p:sp>
      <p:sp>
        <p:nvSpPr>
          <p:cNvPr id="47" name="テキスト ボックス 46">
            <a:extLst>
              <a:ext uri="{FF2B5EF4-FFF2-40B4-BE49-F238E27FC236}">
                <a16:creationId xmlns:a16="http://schemas.microsoft.com/office/drawing/2014/main" id="{3ADA93C4-B2FD-4A95-129B-5E6539790BDE}"/>
              </a:ext>
            </a:extLst>
          </p:cNvPr>
          <p:cNvSpPr txBox="1"/>
          <p:nvPr/>
        </p:nvSpPr>
        <p:spPr>
          <a:xfrm>
            <a:off x="3135794" y="5459139"/>
            <a:ext cx="1331262"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Applications</a:t>
            </a:r>
          </a:p>
        </p:txBody>
      </p:sp>
      <p:cxnSp>
        <p:nvCxnSpPr>
          <p:cNvPr id="48" name="直線矢印コネクタ 47">
            <a:extLst>
              <a:ext uri="{FF2B5EF4-FFF2-40B4-BE49-F238E27FC236}">
                <a16:creationId xmlns:a16="http://schemas.microsoft.com/office/drawing/2014/main" id="{34C7FCED-309B-42D0-5F41-62A343ECCF4B}"/>
              </a:ext>
            </a:extLst>
          </p:cNvPr>
          <p:cNvCxnSpPr>
            <a:cxnSpLocks/>
          </p:cNvCxnSpPr>
          <p:nvPr/>
        </p:nvCxnSpPr>
        <p:spPr>
          <a:xfrm>
            <a:off x="7668090" y="4349555"/>
            <a:ext cx="3403177" cy="0"/>
          </a:xfrm>
          <a:prstGeom prst="straightConnector1">
            <a:avLst/>
          </a:prstGeom>
          <a:ln w="5715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998E62AE-0A67-F62C-BEE4-990545ABCA16}"/>
              </a:ext>
            </a:extLst>
          </p:cNvPr>
          <p:cNvCxnSpPr>
            <a:cxnSpLocks/>
          </p:cNvCxnSpPr>
          <p:nvPr/>
        </p:nvCxnSpPr>
        <p:spPr>
          <a:xfrm>
            <a:off x="5173825" y="4692225"/>
            <a:ext cx="817918" cy="0"/>
          </a:xfrm>
          <a:prstGeom prst="straightConnector1">
            <a:avLst/>
          </a:prstGeom>
          <a:ln w="5715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872CA7EA-66C6-2C4D-B649-F40D9D8C5751}"/>
              </a:ext>
            </a:extLst>
          </p:cNvPr>
          <p:cNvCxnSpPr>
            <a:cxnSpLocks/>
          </p:cNvCxnSpPr>
          <p:nvPr/>
        </p:nvCxnSpPr>
        <p:spPr>
          <a:xfrm>
            <a:off x="5188804" y="5062061"/>
            <a:ext cx="802939" cy="0"/>
          </a:xfrm>
          <a:prstGeom prst="straightConnector1">
            <a:avLst/>
          </a:prstGeom>
          <a:ln w="5715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D242658A-BB78-6279-B33A-4A38C38E8A29}"/>
              </a:ext>
            </a:extLst>
          </p:cNvPr>
          <p:cNvSpPr txBox="1"/>
          <p:nvPr/>
        </p:nvSpPr>
        <p:spPr>
          <a:xfrm>
            <a:off x="5166486" y="4415226"/>
            <a:ext cx="947843" cy="276999"/>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rPr>
              <a:t>T release</a:t>
            </a:r>
          </a:p>
        </p:txBody>
      </p:sp>
      <p:cxnSp>
        <p:nvCxnSpPr>
          <p:cNvPr id="52" name="直線矢印コネクタ 51">
            <a:extLst>
              <a:ext uri="{FF2B5EF4-FFF2-40B4-BE49-F238E27FC236}">
                <a16:creationId xmlns:a16="http://schemas.microsoft.com/office/drawing/2014/main" id="{034FB97A-7847-AEC1-C4CB-A5F496DEEF66}"/>
              </a:ext>
            </a:extLst>
          </p:cNvPr>
          <p:cNvCxnSpPr>
            <a:cxnSpLocks/>
          </p:cNvCxnSpPr>
          <p:nvPr/>
        </p:nvCxnSpPr>
        <p:spPr>
          <a:xfrm>
            <a:off x="6138062" y="5054075"/>
            <a:ext cx="2257448" cy="0"/>
          </a:xfrm>
          <a:prstGeom prst="straightConnector1">
            <a:avLst/>
          </a:prstGeom>
          <a:ln w="5715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08A5A286-1009-53EA-90AE-8D15917BA229}"/>
              </a:ext>
            </a:extLst>
          </p:cNvPr>
          <p:cNvSpPr txBox="1"/>
          <p:nvPr/>
        </p:nvSpPr>
        <p:spPr>
          <a:xfrm>
            <a:off x="6291222" y="4459137"/>
            <a:ext cx="752295" cy="276999"/>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rPr>
              <a:t>Creep</a:t>
            </a:r>
          </a:p>
        </p:txBody>
      </p:sp>
      <p:sp>
        <p:nvSpPr>
          <p:cNvPr id="54" name="テキスト ボックス 53">
            <a:extLst>
              <a:ext uri="{FF2B5EF4-FFF2-40B4-BE49-F238E27FC236}">
                <a16:creationId xmlns:a16="http://schemas.microsoft.com/office/drawing/2014/main" id="{9980067C-1EB7-6C53-FF6B-6B07B0784F25}"/>
              </a:ext>
            </a:extLst>
          </p:cNvPr>
          <p:cNvSpPr txBox="1"/>
          <p:nvPr/>
        </p:nvSpPr>
        <p:spPr>
          <a:xfrm>
            <a:off x="4825341" y="5129484"/>
            <a:ext cx="1529864" cy="461665"/>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rPr>
              <a:t>Nuclear Property for Blanket </a:t>
            </a:r>
          </a:p>
        </p:txBody>
      </p:sp>
      <p:sp>
        <p:nvSpPr>
          <p:cNvPr id="55" name="テキスト ボックス 54">
            <a:extLst>
              <a:ext uri="{FF2B5EF4-FFF2-40B4-BE49-F238E27FC236}">
                <a16:creationId xmlns:a16="http://schemas.microsoft.com/office/drawing/2014/main" id="{51077108-D1D3-4E5C-25CB-381DBB5A6193}"/>
              </a:ext>
            </a:extLst>
          </p:cNvPr>
          <p:cNvSpPr txBox="1"/>
          <p:nvPr/>
        </p:nvSpPr>
        <p:spPr>
          <a:xfrm>
            <a:off x="6302098" y="5180230"/>
            <a:ext cx="2257447" cy="276999"/>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rPr>
              <a:t>Diagnostic Control Device</a:t>
            </a:r>
          </a:p>
        </p:txBody>
      </p:sp>
      <p:cxnSp>
        <p:nvCxnSpPr>
          <p:cNvPr id="56" name="直線矢印コネクタ 55">
            <a:extLst>
              <a:ext uri="{FF2B5EF4-FFF2-40B4-BE49-F238E27FC236}">
                <a16:creationId xmlns:a16="http://schemas.microsoft.com/office/drawing/2014/main" id="{3279793F-24DC-A4F7-C22E-BA32B9695262}"/>
              </a:ext>
            </a:extLst>
          </p:cNvPr>
          <p:cNvCxnSpPr>
            <a:cxnSpLocks/>
          </p:cNvCxnSpPr>
          <p:nvPr/>
        </p:nvCxnSpPr>
        <p:spPr>
          <a:xfrm>
            <a:off x="4427946" y="5616041"/>
            <a:ext cx="6617195" cy="0"/>
          </a:xfrm>
          <a:prstGeom prst="straightConnector1">
            <a:avLst/>
          </a:prstGeom>
          <a:ln w="5715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B19CDD8B-21A9-1238-72F0-EBCE9E8BC183}"/>
              </a:ext>
            </a:extLst>
          </p:cNvPr>
          <p:cNvSpPr txBox="1"/>
          <p:nvPr/>
        </p:nvSpPr>
        <p:spPr>
          <a:xfrm>
            <a:off x="1309617" y="4509432"/>
            <a:ext cx="1738529" cy="584775"/>
          </a:xfrm>
          <a:prstGeom prst="rect">
            <a:avLst/>
          </a:prstGeom>
          <a:noFill/>
        </p:spPr>
        <p:txBody>
          <a:bodyPr wrap="square" rtlCol="0">
            <a:spAutoFit/>
          </a:bodyPr>
          <a:lstStyle/>
          <a:p>
            <a:r>
              <a:rPr kumimoji="1" lang="en-US" altLang="ja-JP" sz="1600" dirty="0">
                <a:latin typeface="Meiryo UI" panose="020B0604030504040204" pitchFamily="34" charset="-128"/>
                <a:ea typeface="Meiryo UI" panose="020B0604030504040204" pitchFamily="34" charset="-128"/>
              </a:rPr>
              <a:t>Irradiation Plan in A-FNS</a:t>
            </a:r>
            <a:endParaRPr kumimoji="1" lang="ja-JP" altLang="en-US" sz="1600" dirty="0">
              <a:latin typeface="Meiryo UI" panose="020B0604030504040204" pitchFamily="34" charset="-128"/>
              <a:ea typeface="Meiryo UI" panose="020B0604030504040204" pitchFamily="34" charset="-128"/>
            </a:endParaRPr>
          </a:p>
        </p:txBody>
      </p:sp>
      <p:sp>
        <p:nvSpPr>
          <p:cNvPr id="58" name="テキスト ボックス 57">
            <a:extLst>
              <a:ext uri="{FF2B5EF4-FFF2-40B4-BE49-F238E27FC236}">
                <a16:creationId xmlns:a16="http://schemas.microsoft.com/office/drawing/2014/main" id="{EFACDCE0-1261-1BB2-26A5-F585B406887B}"/>
              </a:ext>
            </a:extLst>
          </p:cNvPr>
          <p:cNvSpPr txBox="1"/>
          <p:nvPr/>
        </p:nvSpPr>
        <p:spPr>
          <a:xfrm>
            <a:off x="7741676" y="4033387"/>
            <a:ext cx="3814093" cy="276999"/>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rPr>
              <a:t>Diagnostic Control Device, Advanced Materials</a:t>
            </a:r>
          </a:p>
        </p:txBody>
      </p:sp>
      <p:cxnSp>
        <p:nvCxnSpPr>
          <p:cNvPr id="59" name="直線矢印コネクタ 58">
            <a:extLst>
              <a:ext uri="{FF2B5EF4-FFF2-40B4-BE49-F238E27FC236}">
                <a16:creationId xmlns:a16="http://schemas.microsoft.com/office/drawing/2014/main" id="{9A557C57-8125-CCE2-BD25-6E400AFAC8BB}"/>
              </a:ext>
            </a:extLst>
          </p:cNvPr>
          <p:cNvCxnSpPr>
            <a:cxnSpLocks/>
          </p:cNvCxnSpPr>
          <p:nvPr/>
        </p:nvCxnSpPr>
        <p:spPr>
          <a:xfrm>
            <a:off x="6153599" y="4692225"/>
            <a:ext cx="839966" cy="0"/>
          </a:xfrm>
          <a:prstGeom prst="straightConnector1">
            <a:avLst/>
          </a:prstGeom>
          <a:ln w="5715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62" name="タイトル 1">
            <a:extLst>
              <a:ext uri="{FF2B5EF4-FFF2-40B4-BE49-F238E27FC236}">
                <a16:creationId xmlns:a16="http://schemas.microsoft.com/office/drawing/2014/main" id="{7A996A36-1C12-E102-F522-9EFF1B6D6F8C}"/>
              </a:ext>
            </a:extLst>
          </p:cNvPr>
          <p:cNvSpPr txBox="1">
            <a:spLocks/>
          </p:cNvSpPr>
          <p:nvPr/>
        </p:nvSpPr>
        <p:spPr>
          <a:xfrm>
            <a:off x="17709" y="67715"/>
            <a:ext cx="8898694" cy="625724"/>
          </a:xfrm>
          <a:prstGeom prst="rect">
            <a:avLst/>
          </a:prstGeom>
        </p:spPr>
        <p:txBody>
          <a:bodyPr vert="horz" lIns="91440" tIns="45720" rIns="91440" bIns="45720" rtlCol="0" anchor="ctr">
            <a:noAutofit/>
          </a:bodyPr>
          <a:lstStyle>
            <a:lvl1pPr algn="ctr" defTabSz="914400" rtl="0" eaLnBrk="1" latinLnBrk="1" hangingPunct="1">
              <a:spcBef>
                <a:spcPct val="0"/>
              </a:spcBef>
              <a:buNone/>
              <a:defRPr kumimoji="1" sz="4400" kern="1200">
                <a:solidFill>
                  <a:schemeClr val="tx1"/>
                </a:solidFill>
                <a:latin typeface="+mj-lt"/>
                <a:ea typeface="+mj-ea"/>
                <a:cs typeface="+mj-cs"/>
              </a:defRPr>
            </a:lvl1pPr>
          </a:lstStyle>
          <a:p>
            <a:pPr algn="just"/>
            <a:r>
              <a:rPr lang="en-US" altLang="ja-JP" sz="2800" b="1" dirty="0">
                <a:latin typeface="Helvetica" pitchFamily="2" charset="0"/>
                <a:cs typeface="Arial" panose="020B0604020202020204" pitchFamily="34" charset="0"/>
              </a:rPr>
              <a:t>Irradiation plans according to Japanese roadmap</a:t>
            </a:r>
          </a:p>
        </p:txBody>
      </p:sp>
      <p:sp>
        <p:nvSpPr>
          <p:cNvPr id="64" name="テキスト ボックス 63">
            <a:extLst>
              <a:ext uri="{FF2B5EF4-FFF2-40B4-BE49-F238E27FC236}">
                <a16:creationId xmlns:a16="http://schemas.microsoft.com/office/drawing/2014/main" id="{085AB76E-EE73-8B0F-3B72-BE38C27E4F1F}"/>
              </a:ext>
            </a:extLst>
          </p:cNvPr>
          <p:cNvSpPr txBox="1"/>
          <p:nvPr/>
        </p:nvSpPr>
        <p:spPr>
          <a:xfrm>
            <a:off x="1173115" y="1085707"/>
            <a:ext cx="10864603" cy="1015663"/>
          </a:xfrm>
          <a:prstGeom prst="rect">
            <a:avLst/>
          </a:prstGeom>
          <a:noFill/>
        </p:spPr>
        <p:txBody>
          <a:bodyPr wrap="square" rtlCol="0">
            <a:spAutoFit/>
          </a:bodyPr>
          <a:lstStyle/>
          <a:p>
            <a:pPr marL="342900" indent="-342900">
              <a:buFont typeface="Wingdings" pitchFamily="2" charset="2"/>
              <a:buChar char="ü"/>
            </a:pPr>
            <a:r>
              <a:rPr kumimoji="1" lang="en" altLang="ja-JP" sz="2000" b="1" dirty="0"/>
              <a:t>Irradiation demonstration of F82H up to 80dpa for steady operation of JA-DEMO.</a:t>
            </a:r>
          </a:p>
          <a:p>
            <a:pPr marL="342900" indent="-342900">
              <a:buFont typeface="Wingdings" pitchFamily="2" charset="2"/>
              <a:buChar char="ü"/>
            </a:pPr>
            <a:r>
              <a:rPr kumimoji="1" lang="en" altLang="ja-JP" sz="2000" b="1" dirty="0"/>
              <a:t>Irradiation test of equipment </a:t>
            </a:r>
            <a:r>
              <a:rPr kumimoji="1" lang="en-US" altLang="ja-JP" sz="2000" b="1" dirty="0"/>
              <a:t>&amp; functions </a:t>
            </a:r>
            <a:r>
              <a:rPr kumimoji="1" lang="en" altLang="ja-JP" sz="2000" b="1" dirty="0"/>
              <a:t>necessary for JA-DEMO system.</a:t>
            </a:r>
          </a:p>
          <a:p>
            <a:pPr marL="342900" indent="-342900">
              <a:buFont typeface="Wingdings" pitchFamily="2" charset="2"/>
              <a:buChar char="ü"/>
            </a:pPr>
            <a:r>
              <a:rPr kumimoji="1" lang="en" altLang="ja-JP" sz="2000" b="1" dirty="0"/>
              <a:t>Irradiation test of Blanket submodule.</a:t>
            </a:r>
            <a:endParaRPr kumimoji="1" lang="ja-JP" altLang="en-US" sz="2000" b="1" dirty="0"/>
          </a:p>
        </p:txBody>
      </p:sp>
      <p:sp>
        <p:nvSpPr>
          <p:cNvPr id="65" name="テキスト ボックス 64">
            <a:extLst>
              <a:ext uri="{FF2B5EF4-FFF2-40B4-BE49-F238E27FC236}">
                <a16:creationId xmlns:a16="http://schemas.microsoft.com/office/drawing/2014/main" id="{27D66830-39AA-8FEB-C068-92E62C646B9D}"/>
              </a:ext>
            </a:extLst>
          </p:cNvPr>
          <p:cNvSpPr txBox="1"/>
          <p:nvPr/>
        </p:nvSpPr>
        <p:spPr>
          <a:xfrm>
            <a:off x="925789" y="752415"/>
            <a:ext cx="10455619" cy="461665"/>
          </a:xfrm>
          <a:prstGeom prst="rect">
            <a:avLst/>
          </a:prstGeom>
          <a:noFill/>
        </p:spPr>
        <p:txBody>
          <a:bodyPr wrap="square" rtlCol="0">
            <a:spAutoFit/>
          </a:bodyPr>
          <a:lstStyle/>
          <a:p>
            <a:r>
              <a:rPr kumimoji="1" lang="en" altLang="ja-JP" sz="2400" b="1" dirty="0">
                <a:solidFill>
                  <a:srgbClr val="FF0000"/>
                </a:solidFill>
              </a:rPr>
              <a:t>Development according to Japanese roadmap toward JA-DEMO and Action plan</a:t>
            </a:r>
            <a:endParaRPr kumimoji="1" lang="ja-JP" altLang="en-US" b="1" dirty="0"/>
          </a:p>
        </p:txBody>
      </p:sp>
      <p:sp>
        <p:nvSpPr>
          <p:cNvPr id="2" name="スライド番号プレースホルダー 3">
            <a:extLst>
              <a:ext uri="{FF2B5EF4-FFF2-40B4-BE49-F238E27FC236}">
                <a16:creationId xmlns:a16="http://schemas.microsoft.com/office/drawing/2014/main" id="{59E1242E-EE97-B812-F9C4-C2F5605E2395}"/>
              </a:ext>
            </a:extLst>
          </p:cNvPr>
          <p:cNvSpPr>
            <a:spLocks noGrp="1"/>
          </p:cNvSpPr>
          <p:nvPr>
            <p:ph type="sldNum" sz="quarter" idx="12"/>
          </p:nvPr>
        </p:nvSpPr>
        <p:spPr>
          <a:xfrm>
            <a:off x="11771158" y="6561786"/>
            <a:ext cx="332238" cy="290836"/>
          </a:xfrm>
          <a:solidFill>
            <a:srgbClr val="0000FF"/>
          </a:solidFill>
          <a:ln>
            <a:solidFill>
              <a:schemeClr val="tx1"/>
            </a:solidFill>
          </a:ln>
        </p:spPr>
        <p:txBody>
          <a:bodyPr/>
          <a:lstStyle/>
          <a:p>
            <a:pPr algn="ctr"/>
            <a:fld id="{96A9D24E-7F5C-45AF-B6AE-A039E64C2C0F}" type="slidenum">
              <a:rPr kumimoji="1" lang="ja-JP" altLang="en-US" sz="2000">
                <a:solidFill>
                  <a:schemeClr val="bg1"/>
                </a:solidFill>
                <a:latin typeface="Arial" panose="020B0604020202020204" pitchFamily="34" charset="0"/>
                <a:cs typeface="Arial" panose="020B0604020202020204" pitchFamily="34" charset="0"/>
              </a:rPr>
              <a:pPr algn="ctr"/>
              <a:t>4</a:t>
            </a:fld>
            <a:endParaRPr kumimoji="1" lang="ja-JP" altLang="en-US" sz="2000" dirty="0">
              <a:solidFill>
                <a:schemeClr val="bg1"/>
              </a:solidFill>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38D76710-D881-E85A-0C9D-4376558073C7}"/>
              </a:ext>
            </a:extLst>
          </p:cNvPr>
          <p:cNvSpPr txBox="1"/>
          <p:nvPr/>
        </p:nvSpPr>
        <p:spPr>
          <a:xfrm>
            <a:off x="1343833" y="5782180"/>
            <a:ext cx="9767755" cy="707886"/>
          </a:xfrm>
          <a:prstGeom prst="rect">
            <a:avLst/>
          </a:prstGeom>
          <a:noFill/>
          <a:ln>
            <a:solidFill>
              <a:srgbClr val="FFFF00"/>
            </a:solidFill>
          </a:ln>
        </p:spPr>
        <p:txBody>
          <a:bodyPr wrap="square">
            <a:spAutoFit/>
          </a:bodyPr>
          <a:lstStyle/>
          <a:p>
            <a:r>
              <a:rPr kumimoji="1" lang="en-US" altLang="ja-JP" sz="2000" b="1" dirty="0">
                <a:solidFill>
                  <a:srgbClr val="FF0000"/>
                </a:solidFill>
                <a:latin typeface="Arial Nova" panose="020B0504020202020204" pitchFamily="34" charset="0"/>
              </a:rPr>
              <a:t>The use of DONES as well as A-FNS has started to be considered for the</a:t>
            </a:r>
            <a:r>
              <a:rPr kumimoji="1" lang="ja-JP" altLang="en-US" sz="2000" b="1" dirty="0">
                <a:solidFill>
                  <a:srgbClr val="FF0000"/>
                </a:solidFill>
                <a:latin typeface="Arial Nova" panose="020B0504020202020204" pitchFamily="34" charset="0"/>
              </a:rPr>
              <a:t> </a:t>
            </a:r>
            <a:r>
              <a:rPr kumimoji="1" lang="es-ES" altLang="ja-JP" sz="2000" b="1" dirty="0">
                <a:solidFill>
                  <a:srgbClr val="FF0000"/>
                </a:solidFill>
                <a:latin typeface="Arial Nova" panose="020B0504020202020204" pitchFamily="34" charset="0"/>
              </a:rPr>
              <a:t>early </a:t>
            </a:r>
            <a:r>
              <a:rPr kumimoji="1" lang="en-US" altLang="ja-JP" sz="2000" b="1" dirty="0">
                <a:solidFill>
                  <a:srgbClr val="FF0000"/>
                </a:solidFill>
                <a:latin typeface="Arial Nova" panose="020B0504020202020204" pitchFamily="34" charset="0"/>
              </a:rPr>
              <a:t>acquisition of F82H irradiation data up to 20 dpa</a:t>
            </a:r>
            <a:r>
              <a:rPr kumimoji="1" lang="ja-JP" altLang="en-US" sz="2000" b="1" dirty="0">
                <a:solidFill>
                  <a:srgbClr val="FF0000"/>
                </a:solidFill>
                <a:latin typeface="Arial Nova" panose="020B0504020202020204" pitchFamily="34" charset="0"/>
              </a:rPr>
              <a:t> </a:t>
            </a:r>
            <a:r>
              <a:rPr kumimoji="1" lang="en-US" altLang="ja-JP" sz="2000" b="1" dirty="0">
                <a:solidFill>
                  <a:srgbClr val="FF0000"/>
                </a:solidFill>
                <a:latin typeface="Arial Nova" panose="020B0504020202020204" pitchFamily="34" charset="0"/>
              </a:rPr>
              <a:t>(300 – 500</a:t>
            </a:r>
            <a:r>
              <a:rPr kumimoji="1" lang="ja-JP" altLang="en-US" sz="2000" b="1" dirty="0">
                <a:solidFill>
                  <a:srgbClr val="FF0000"/>
                </a:solidFill>
                <a:latin typeface="Arial Nova" panose="020B0504020202020204" pitchFamily="34" charset="0"/>
                <a:cs typeface="Calibri" panose="020F0502020204030204" pitchFamily="34" charset="0"/>
              </a:rPr>
              <a:t>℃</a:t>
            </a:r>
            <a:r>
              <a:rPr kumimoji="1" lang="en-US" altLang="ja-JP" sz="2000" b="1" dirty="0">
                <a:solidFill>
                  <a:srgbClr val="FF0000"/>
                </a:solidFill>
                <a:latin typeface="Arial Nova" panose="020B0504020202020204" pitchFamily="34" charset="0"/>
                <a:cs typeface="Calibri" panose="020F0502020204030204" pitchFamily="34" charset="0"/>
              </a:rPr>
              <a:t>)</a:t>
            </a:r>
            <a:endParaRPr kumimoji="1" lang="ja-JP" altLang="en-US" sz="2000" b="1" dirty="0">
              <a:solidFill>
                <a:srgbClr val="FF0000"/>
              </a:solidFill>
              <a:latin typeface="Arial Nova" panose="020B0504020202020204" pitchFamily="34" charset="0"/>
            </a:endParaRPr>
          </a:p>
        </p:txBody>
      </p:sp>
    </p:spTree>
    <p:extLst>
      <p:ext uri="{BB962C8B-B14F-4D97-AF65-F5344CB8AC3E}">
        <p14:creationId xmlns:p14="http://schemas.microsoft.com/office/powerpoint/2010/main" val="1517840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4F5275B-0617-A686-96D9-32C695CBB82C}"/>
              </a:ext>
            </a:extLst>
          </p:cNvPr>
          <p:cNvSpPr/>
          <p:nvPr/>
        </p:nvSpPr>
        <p:spPr>
          <a:xfrm>
            <a:off x="6738865" y="5172471"/>
            <a:ext cx="3837256" cy="12462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0451A216-441A-3A2F-FD8E-1D093F38367C}"/>
              </a:ext>
            </a:extLst>
          </p:cNvPr>
          <p:cNvSpPr/>
          <p:nvPr/>
        </p:nvSpPr>
        <p:spPr>
          <a:xfrm>
            <a:off x="6761447" y="3945274"/>
            <a:ext cx="4561342" cy="87860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2F36A33-4B56-6DBE-B860-59847A2AC77C}"/>
              </a:ext>
            </a:extLst>
          </p:cNvPr>
          <p:cNvSpPr/>
          <p:nvPr/>
        </p:nvSpPr>
        <p:spPr>
          <a:xfrm>
            <a:off x="6759027" y="3162679"/>
            <a:ext cx="4436219" cy="70021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57A16EE-06FE-5BC9-3792-C6AE2387B6B3}"/>
              </a:ext>
            </a:extLst>
          </p:cNvPr>
          <p:cNvSpPr/>
          <p:nvPr/>
        </p:nvSpPr>
        <p:spPr>
          <a:xfrm>
            <a:off x="6767266" y="1466253"/>
            <a:ext cx="4548706" cy="155638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E46B652-E480-75BB-40F1-36AAEE5EBCD8}"/>
              </a:ext>
            </a:extLst>
          </p:cNvPr>
          <p:cNvSpPr txBox="1"/>
          <p:nvPr/>
        </p:nvSpPr>
        <p:spPr>
          <a:xfrm>
            <a:off x="6872369" y="1113731"/>
            <a:ext cx="3621504" cy="369332"/>
          </a:xfrm>
          <a:prstGeom prst="rect">
            <a:avLst/>
          </a:prstGeom>
          <a:no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Neutron flux </a:t>
            </a:r>
            <a:r>
              <a:rPr kumimoji="1" lang="en-US" altLang="ja-JP" dirty="0">
                <a:latin typeface="Arial" panose="020B0604020202020204" pitchFamily="34" charset="0"/>
                <a:cs typeface="Arial" panose="020B0604020202020204" pitchFamily="34" charset="0"/>
              </a:rPr>
              <a:t>measurement (NFM)</a:t>
            </a:r>
            <a:endParaRPr kumimoji="1" lang="ja-JP" altLang="en-US">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89ACBEFD-DD74-F57C-CC4C-B070C8A9536E}"/>
              </a:ext>
            </a:extLst>
          </p:cNvPr>
          <p:cNvSpPr txBox="1"/>
          <p:nvPr/>
        </p:nvSpPr>
        <p:spPr>
          <a:xfrm>
            <a:off x="6874640" y="1500624"/>
            <a:ext cx="4095993" cy="369332"/>
          </a:xfrm>
          <a:prstGeom prst="rect">
            <a:avLst/>
          </a:prstGeom>
          <a:no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Blanket structure material </a:t>
            </a:r>
            <a:r>
              <a:rPr kumimoji="1" lang="en-US" altLang="ja-JP" dirty="0">
                <a:latin typeface="Arial" panose="020B0604020202020204" pitchFamily="34" charset="0"/>
                <a:cs typeface="Arial" panose="020B0604020202020204" pitchFamily="34" charset="0"/>
              </a:rPr>
              <a:t>test (BSM)</a:t>
            </a:r>
            <a:endParaRPr kumimoji="1" lang="ja-JP" altLang="en-US"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EB1E3C59-2926-C0AF-8A9A-B3D51EB47BD4}"/>
              </a:ext>
            </a:extLst>
          </p:cNvPr>
          <p:cNvSpPr txBox="1"/>
          <p:nvPr/>
        </p:nvSpPr>
        <p:spPr>
          <a:xfrm>
            <a:off x="6882878" y="3205289"/>
            <a:ext cx="2663934" cy="369332"/>
          </a:xfrm>
          <a:prstGeom prst="rect">
            <a:avLst/>
          </a:prstGeom>
          <a:no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Tritium release </a:t>
            </a:r>
            <a:r>
              <a:rPr kumimoji="1" lang="en-US" altLang="ja-JP" dirty="0">
                <a:latin typeface="Arial" panose="020B0604020202020204" pitchFamily="34" charset="0"/>
                <a:cs typeface="Arial" panose="020B0604020202020204" pitchFamily="34" charset="0"/>
              </a:rPr>
              <a:t>test (TR)</a:t>
            </a:r>
            <a:endParaRPr kumimoji="1" lang="ja-JP" altLang="en-US">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4ECDD5BB-EA2D-A74E-C033-4C7CCB6778AB}"/>
              </a:ext>
            </a:extLst>
          </p:cNvPr>
          <p:cNvSpPr txBox="1"/>
          <p:nvPr/>
        </p:nvSpPr>
        <p:spPr>
          <a:xfrm>
            <a:off x="6862712" y="1893200"/>
            <a:ext cx="4172937" cy="369332"/>
          </a:xfrm>
          <a:prstGeom prst="rect">
            <a:avLst/>
          </a:prstGeom>
          <a:no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Blanket functional material </a:t>
            </a:r>
            <a:r>
              <a:rPr kumimoji="1" lang="en-US" altLang="ja-JP" dirty="0">
                <a:latin typeface="Arial" panose="020B0604020202020204" pitchFamily="34" charset="0"/>
                <a:cs typeface="Arial" panose="020B0604020202020204" pitchFamily="34" charset="0"/>
              </a:rPr>
              <a:t>test (BFM)</a:t>
            </a:r>
            <a:endParaRPr kumimoji="1" lang="ja-JP" altLang="en-US">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3AC64B09-7C0C-84D4-ECFF-E9E17F9DD322}"/>
              </a:ext>
            </a:extLst>
          </p:cNvPr>
          <p:cNvSpPr txBox="1"/>
          <p:nvPr/>
        </p:nvSpPr>
        <p:spPr>
          <a:xfrm>
            <a:off x="6916168" y="2586029"/>
            <a:ext cx="3659976" cy="369332"/>
          </a:xfrm>
          <a:prstGeom prst="rect">
            <a:avLst/>
          </a:prstGeom>
          <a:no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Active corrosion </a:t>
            </a:r>
            <a:r>
              <a:rPr kumimoji="1" lang="en-US" altLang="ja-JP" dirty="0">
                <a:latin typeface="Arial" panose="020B0604020202020204" pitchFamily="34" charset="0"/>
                <a:cs typeface="Arial" panose="020B0604020202020204" pitchFamily="34" charset="0"/>
              </a:rPr>
              <a:t>production (ACP)</a:t>
            </a:r>
            <a:endParaRPr kumimoji="1" lang="ja-JP" altLang="en-US">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5D6F06D8-BA37-78BE-434C-DB03515F50C1}"/>
              </a:ext>
            </a:extLst>
          </p:cNvPr>
          <p:cNvSpPr txBox="1"/>
          <p:nvPr/>
        </p:nvSpPr>
        <p:spPr>
          <a:xfrm>
            <a:off x="6866404" y="4442669"/>
            <a:ext cx="3954929" cy="369332"/>
          </a:xfrm>
          <a:prstGeom prst="rect">
            <a:avLst/>
          </a:prstGeom>
          <a:no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Blanket nuclear property </a:t>
            </a:r>
            <a:r>
              <a:rPr kumimoji="1" lang="en-US" altLang="ja-JP" dirty="0">
                <a:latin typeface="Arial" panose="020B0604020202020204" pitchFamily="34" charset="0"/>
                <a:cs typeface="Arial" panose="020B0604020202020204" pitchFamily="34" charset="0"/>
              </a:rPr>
              <a:t>test (BNP)</a:t>
            </a:r>
            <a:endParaRPr kumimoji="1" lang="ja-JP" altLang="en-US">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9E9EE569-EC3A-03F6-5D3C-6FDA1BCDD533}"/>
              </a:ext>
            </a:extLst>
          </p:cNvPr>
          <p:cNvSpPr txBox="1"/>
          <p:nvPr/>
        </p:nvSpPr>
        <p:spPr>
          <a:xfrm>
            <a:off x="6893389" y="3993564"/>
            <a:ext cx="4237057" cy="369332"/>
          </a:xfrm>
          <a:prstGeom prst="rect">
            <a:avLst/>
          </a:prstGeom>
          <a:no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Diagnostic controlling </a:t>
            </a:r>
            <a:r>
              <a:rPr kumimoji="1" lang="en-US" altLang="ja-JP" dirty="0">
                <a:latin typeface="Arial" panose="020B0604020202020204" pitchFamily="34" charset="0"/>
                <a:cs typeface="Arial" panose="020B0604020202020204" pitchFamily="34" charset="0"/>
              </a:rPr>
              <a:t>device test (DCD)</a:t>
            </a:r>
            <a:endParaRPr kumimoji="1" lang="ja-JP" altLang="en-US">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3194917D-4513-9723-75A3-179BA1C55460}"/>
              </a:ext>
            </a:extLst>
          </p:cNvPr>
          <p:cNvSpPr txBox="1"/>
          <p:nvPr/>
        </p:nvSpPr>
        <p:spPr>
          <a:xfrm>
            <a:off x="6894241" y="3524293"/>
            <a:ext cx="2531462" cy="369332"/>
          </a:xfrm>
          <a:prstGeom prst="rect">
            <a:avLst/>
          </a:prstGeom>
          <a:no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Creep fatigue </a:t>
            </a:r>
            <a:r>
              <a:rPr kumimoji="1" lang="en-US" altLang="ja-JP" dirty="0">
                <a:latin typeface="Arial" panose="020B0604020202020204" pitchFamily="34" charset="0"/>
                <a:cs typeface="Arial" panose="020B0604020202020204" pitchFamily="34" charset="0"/>
              </a:rPr>
              <a:t>test (CF)</a:t>
            </a:r>
            <a:endParaRPr kumimoji="1" lang="ja-JP" altLang="en-US"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35AA2871-2B8D-6A32-704A-04CA2F7C38F4}"/>
              </a:ext>
            </a:extLst>
          </p:cNvPr>
          <p:cNvSpPr txBox="1"/>
          <p:nvPr/>
        </p:nvSpPr>
        <p:spPr>
          <a:xfrm>
            <a:off x="6834504" y="5170723"/>
            <a:ext cx="2544286" cy="646331"/>
          </a:xfrm>
          <a:prstGeom prst="rect">
            <a:avLst/>
          </a:prstGeom>
          <a:no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RI production </a:t>
            </a:r>
            <a:r>
              <a:rPr kumimoji="1" lang="en-US" altLang="ja-JP" dirty="0">
                <a:latin typeface="Arial" panose="020B0604020202020204" pitchFamily="34" charset="0"/>
                <a:cs typeface="Arial" panose="020B0604020202020204" pitchFamily="34" charset="0"/>
              </a:rPr>
              <a:t>(RIP) </a:t>
            </a:r>
          </a:p>
          <a:p>
            <a:r>
              <a:rPr kumimoji="1" lang="en-US" altLang="ja-JP" dirty="0">
                <a:solidFill>
                  <a:srgbClr val="FF0000"/>
                </a:solidFill>
                <a:latin typeface="Arial" panose="020B0604020202020204" pitchFamily="34" charset="0"/>
                <a:cs typeface="Arial" panose="020B0604020202020204" pitchFamily="34" charset="0"/>
              </a:rPr>
              <a:t>Low Energy </a:t>
            </a:r>
            <a:r>
              <a:rPr kumimoji="1" lang="en-US" altLang="ja-JP" dirty="0">
                <a:latin typeface="Arial" panose="020B0604020202020204" pitchFamily="34" charset="0"/>
                <a:cs typeface="Arial" panose="020B0604020202020204" pitchFamily="34" charset="0"/>
              </a:rPr>
              <a:t>irradiation</a:t>
            </a:r>
            <a:endParaRPr kumimoji="1" lang="ja-JP" altLang="en-US">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8586E772-5DE6-C79A-E6AB-96A7D8532464}"/>
              </a:ext>
            </a:extLst>
          </p:cNvPr>
          <p:cNvSpPr txBox="1"/>
          <p:nvPr/>
        </p:nvSpPr>
        <p:spPr>
          <a:xfrm>
            <a:off x="6842549" y="5700812"/>
            <a:ext cx="2980303" cy="646331"/>
          </a:xfrm>
          <a:prstGeom prst="rect">
            <a:avLst/>
          </a:prstGeom>
          <a:no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Neutron beam hole </a:t>
            </a:r>
            <a:r>
              <a:rPr kumimoji="1" lang="en-US" altLang="ja-JP" dirty="0">
                <a:latin typeface="Arial" panose="020B0604020202020204" pitchFamily="34" charset="0"/>
                <a:cs typeface="Arial" panose="020B0604020202020204" pitchFamily="34" charset="0"/>
              </a:rPr>
              <a:t>(NBH), </a:t>
            </a:r>
          </a:p>
          <a:p>
            <a:r>
              <a:rPr kumimoji="1" lang="en-US" altLang="ja-JP" dirty="0">
                <a:latin typeface="Arial" panose="020B0604020202020204" pitchFamily="34" charset="0"/>
                <a:cs typeface="Arial" panose="020B0604020202020204" pitchFamily="34" charset="0"/>
              </a:rPr>
              <a:t>Gas &amp; liquid </a:t>
            </a:r>
            <a:r>
              <a:rPr kumimoji="1" lang="en-US" altLang="ja-JP" dirty="0">
                <a:solidFill>
                  <a:srgbClr val="FF0000"/>
                </a:solidFill>
                <a:latin typeface="Arial" panose="020B0604020202020204" pitchFamily="34" charset="0"/>
                <a:cs typeface="Arial" panose="020B0604020202020204" pitchFamily="34" charset="0"/>
              </a:rPr>
              <a:t>loop</a:t>
            </a:r>
            <a:endParaRPr kumimoji="1" lang="ja-JP" altLang="en-US">
              <a:solidFill>
                <a:srgbClr val="FF0000"/>
              </a:solidFill>
              <a:latin typeface="Arial" panose="020B0604020202020204" pitchFamily="34" charset="0"/>
              <a:cs typeface="Arial" panose="020B0604020202020204" pitchFamily="34" charset="0"/>
            </a:endParaRPr>
          </a:p>
        </p:txBody>
      </p:sp>
      <p:cxnSp>
        <p:nvCxnSpPr>
          <p:cNvPr id="16" name="直線コネクタ 15">
            <a:extLst>
              <a:ext uri="{FF2B5EF4-FFF2-40B4-BE49-F238E27FC236}">
                <a16:creationId xmlns:a16="http://schemas.microsoft.com/office/drawing/2014/main" id="{1302FC61-386F-1FC9-DB6C-BB55DE3D3768}"/>
              </a:ext>
            </a:extLst>
          </p:cNvPr>
          <p:cNvCxnSpPr>
            <a:cxnSpLocks/>
          </p:cNvCxnSpPr>
          <p:nvPr/>
        </p:nvCxnSpPr>
        <p:spPr>
          <a:xfrm>
            <a:off x="6567568" y="1302917"/>
            <a:ext cx="0" cy="36155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886240B-26FC-5D1B-FD9E-218A2649ADD2}"/>
              </a:ext>
            </a:extLst>
          </p:cNvPr>
          <p:cNvCxnSpPr>
            <a:cxnSpLocks/>
          </p:cNvCxnSpPr>
          <p:nvPr/>
        </p:nvCxnSpPr>
        <p:spPr>
          <a:xfrm flipH="1">
            <a:off x="6546548" y="1320946"/>
            <a:ext cx="32582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905C2BE-6BDE-4297-7592-1682AD31A250}"/>
              </a:ext>
            </a:extLst>
          </p:cNvPr>
          <p:cNvCxnSpPr>
            <a:cxnSpLocks/>
          </p:cNvCxnSpPr>
          <p:nvPr/>
        </p:nvCxnSpPr>
        <p:spPr>
          <a:xfrm flipH="1">
            <a:off x="6576246" y="1694053"/>
            <a:ext cx="32582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E4BCA23C-7128-97A6-3008-B887BCD5EF5C}"/>
              </a:ext>
            </a:extLst>
          </p:cNvPr>
          <p:cNvCxnSpPr>
            <a:cxnSpLocks/>
          </p:cNvCxnSpPr>
          <p:nvPr/>
        </p:nvCxnSpPr>
        <p:spPr>
          <a:xfrm flipH="1">
            <a:off x="6568009" y="2068436"/>
            <a:ext cx="32582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8C3F8D12-E32C-BB91-BE36-639EFB77D26B}"/>
              </a:ext>
            </a:extLst>
          </p:cNvPr>
          <p:cNvCxnSpPr>
            <a:cxnSpLocks/>
          </p:cNvCxnSpPr>
          <p:nvPr/>
        </p:nvCxnSpPr>
        <p:spPr>
          <a:xfrm flipH="1">
            <a:off x="6568009" y="2786676"/>
            <a:ext cx="32582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70C7A55-4205-A256-A9B6-7DAD364706EF}"/>
              </a:ext>
            </a:extLst>
          </p:cNvPr>
          <p:cNvCxnSpPr>
            <a:cxnSpLocks/>
          </p:cNvCxnSpPr>
          <p:nvPr/>
        </p:nvCxnSpPr>
        <p:spPr>
          <a:xfrm flipH="1">
            <a:off x="6568009" y="3401796"/>
            <a:ext cx="32582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2DDEF47-0E23-D396-6677-81C5354BBF01}"/>
              </a:ext>
            </a:extLst>
          </p:cNvPr>
          <p:cNvCxnSpPr>
            <a:cxnSpLocks/>
          </p:cNvCxnSpPr>
          <p:nvPr/>
        </p:nvCxnSpPr>
        <p:spPr>
          <a:xfrm flipH="1">
            <a:off x="6568009" y="3704171"/>
            <a:ext cx="32582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470E46F-BB29-1B4C-5283-0FBF11808F6F}"/>
              </a:ext>
            </a:extLst>
          </p:cNvPr>
          <p:cNvCxnSpPr>
            <a:cxnSpLocks/>
          </p:cNvCxnSpPr>
          <p:nvPr/>
        </p:nvCxnSpPr>
        <p:spPr>
          <a:xfrm flipH="1">
            <a:off x="6568009" y="4193884"/>
            <a:ext cx="32582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0CC8437C-1F1B-961F-F23D-0D3FD0410518}"/>
              </a:ext>
            </a:extLst>
          </p:cNvPr>
          <p:cNvCxnSpPr>
            <a:cxnSpLocks/>
          </p:cNvCxnSpPr>
          <p:nvPr/>
        </p:nvCxnSpPr>
        <p:spPr>
          <a:xfrm flipH="1">
            <a:off x="6568009" y="4625932"/>
            <a:ext cx="32582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D4C82E8E-C35C-1BFF-78C4-B3F34235C8D5}"/>
              </a:ext>
            </a:extLst>
          </p:cNvPr>
          <p:cNvCxnSpPr>
            <a:cxnSpLocks/>
          </p:cNvCxnSpPr>
          <p:nvPr/>
        </p:nvCxnSpPr>
        <p:spPr>
          <a:xfrm flipH="1">
            <a:off x="6568009" y="5346012"/>
            <a:ext cx="288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08FDC66-0B07-EC0B-1EAE-D9F833372B3E}"/>
              </a:ext>
            </a:extLst>
          </p:cNvPr>
          <p:cNvCxnSpPr>
            <a:cxnSpLocks/>
          </p:cNvCxnSpPr>
          <p:nvPr/>
        </p:nvCxnSpPr>
        <p:spPr>
          <a:xfrm flipH="1">
            <a:off x="6568009" y="5884390"/>
            <a:ext cx="288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219316B-C778-8311-7BC7-B88A2A0FEC1D}"/>
              </a:ext>
            </a:extLst>
          </p:cNvPr>
          <p:cNvCxnSpPr>
            <a:cxnSpLocks/>
          </p:cNvCxnSpPr>
          <p:nvPr/>
        </p:nvCxnSpPr>
        <p:spPr>
          <a:xfrm flipH="1">
            <a:off x="6227426" y="3170569"/>
            <a:ext cx="32582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0A6034D6-8EB9-316B-9CC1-CE4E557A0B93}"/>
              </a:ext>
            </a:extLst>
          </p:cNvPr>
          <p:cNvSpPr txBox="1"/>
          <p:nvPr/>
        </p:nvSpPr>
        <p:spPr>
          <a:xfrm>
            <a:off x="6723909" y="869803"/>
            <a:ext cx="2520434" cy="369332"/>
          </a:xfrm>
          <a:prstGeom prst="rect">
            <a:avLst/>
          </a:prstGeom>
          <a:noFill/>
        </p:spPr>
        <p:txBody>
          <a:bodyPr wrap="none" rtlCol="0">
            <a:spAutoFit/>
          </a:bodyPr>
          <a:lstStyle/>
          <a:p>
            <a:r>
              <a:rPr kumimoji="1" lang="en-US" altLang="ja-JP" b="1" dirty="0"/>
              <a:t>For Fusion  Material Test</a:t>
            </a:r>
            <a:endParaRPr kumimoji="1" lang="ja-JP" altLang="en-US" b="1"/>
          </a:p>
        </p:txBody>
      </p:sp>
      <p:sp>
        <p:nvSpPr>
          <p:cNvPr id="29" name="テキスト ボックス 28">
            <a:extLst>
              <a:ext uri="{FF2B5EF4-FFF2-40B4-BE49-F238E27FC236}">
                <a16:creationId xmlns:a16="http://schemas.microsoft.com/office/drawing/2014/main" id="{CF7B1412-491D-7A9A-68DA-338161298F4C}"/>
              </a:ext>
            </a:extLst>
          </p:cNvPr>
          <p:cNvSpPr txBox="1"/>
          <p:nvPr/>
        </p:nvSpPr>
        <p:spPr>
          <a:xfrm>
            <a:off x="6688380" y="4825684"/>
            <a:ext cx="1864036" cy="369332"/>
          </a:xfrm>
          <a:prstGeom prst="rect">
            <a:avLst/>
          </a:prstGeom>
          <a:noFill/>
        </p:spPr>
        <p:txBody>
          <a:bodyPr wrap="none" rtlCol="0">
            <a:spAutoFit/>
          </a:bodyPr>
          <a:lstStyle/>
          <a:p>
            <a:r>
              <a:rPr kumimoji="1" lang="en-US" altLang="ja-JP" b="1" dirty="0"/>
              <a:t>For Industrial Use</a:t>
            </a:r>
            <a:endParaRPr kumimoji="1" lang="ja-JP" altLang="en-US" b="1"/>
          </a:p>
        </p:txBody>
      </p:sp>
      <p:sp>
        <p:nvSpPr>
          <p:cNvPr id="30" name="テキスト ボックス 29">
            <a:extLst>
              <a:ext uri="{FF2B5EF4-FFF2-40B4-BE49-F238E27FC236}">
                <a16:creationId xmlns:a16="http://schemas.microsoft.com/office/drawing/2014/main" id="{E924A04E-3A4A-5165-6107-5761A6308971}"/>
              </a:ext>
            </a:extLst>
          </p:cNvPr>
          <p:cNvSpPr txBox="1"/>
          <p:nvPr/>
        </p:nvSpPr>
        <p:spPr>
          <a:xfrm>
            <a:off x="2961516" y="1891496"/>
            <a:ext cx="1685141" cy="369332"/>
          </a:xfrm>
          <a:prstGeom prst="rect">
            <a:avLst/>
          </a:prstGeom>
          <a:noFill/>
        </p:spPr>
        <p:txBody>
          <a:bodyPr wrap="none" rtlCol="0">
            <a:spAutoFit/>
          </a:bodyPr>
          <a:lstStyle/>
          <a:p>
            <a:r>
              <a:rPr kumimoji="1" lang="en-US" altLang="ja-JP" b="1" dirty="0">
                <a:solidFill>
                  <a:schemeClr val="bg1"/>
                </a:solidFill>
              </a:rPr>
              <a:t>Test Cell Facility</a:t>
            </a:r>
            <a:endParaRPr kumimoji="1" lang="ja-JP" altLang="en-US" b="1">
              <a:solidFill>
                <a:schemeClr val="bg1"/>
              </a:solidFill>
            </a:endParaRPr>
          </a:p>
        </p:txBody>
      </p:sp>
      <p:cxnSp>
        <p:nvCxnSpPr>
          <p:cNvPr id="31" name="直線コネクタ 30">
            <a:extLst>
              <a:ext uri="{FF2B5EF4-FFF2-40B4-BE49-F238E27FC236}">
                <a16:creationId xmlns:a16="http://schemas.microsoft.com/office/drawing/2014/main" id="{E73D02F8-9399-DA2F-D308-52894EB5F03C}"/>
              </a:ext>
            </a:extLst>
          </p:cNvPr>
          <p:cNvCxnSpPr>
            <a:cxnSpLocks/>
          </p:cNvCxnSpPr>
          <p:nvPr/>
        </p:nvCxnSpPr>
        <p:spPr>
          <a:xfrm flipV="1">
            <a:off x="6569832" y="4875856"/>
            <a:ext cx="0" cy="1285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16628C29-B7DE-B98D-9B6C-2D5FAE69D3E2}"/>
              </a:ext>
            </a:extLst>
          </p:cNvPr>
          <p:cNvSpPr txBox="1"/>
          <p:nvPr/>
        </p:nvSpPr>
        <p:spPr>
          <a:xfrm>
            <a:off x="1753641" y="5737934"/>
            <a:ext cx="3153235" cy="584775"/>
          </a:xfrm>
          <a:prstGeom prst="rect">
            <a:avLst/>
          </a:prstGeom>
          <a:noFill/>
          <a:ln>
            <a:noFill/>
          </a:ln>
        </p:spPr>
        <p:txBody>
          <a:bodyPr wrap="square" rtlCol="0">
            <a:spAutoFit/>
          </a:bodyPr>
          <a:lstStyle/>
          <a:p>
            <a:r>
              <a:rPr kumimoji="1" lang="en-US" altLang="ja-JP" sz="1600" b="1" dirty="0">
                <a:solidFill>
                  <a:srgbClr val="FF0000"/>
                </a:solidFill>
                <a:latin typeface="Meiryo UI" panose="020B0604030504040204" pitchFamily="34" charset="-128"/>
                <a:ea typeface="Meiryo UI" panose="020B0604030504040204" pitchFamily="34" charset="-128"/>
              </a:rPr>
              <a:t>A-FNS is utilized like multi-purposes neutron source.  </a:t>
            </a:r>
            <a:endParaRPr kumimoji="1" lang="ja-JP" altLang="en-US" sz="1600" b="1" dirty="0">
              <a:solidFill>
                <a:srgbClr val="FF0000"/>
              </a:solidFill>
              <a:latin typeface="Meiryo UI" panose="020B0604030504040204" pitchFamily="34" charset="-128"/>
              <a:ea typeface="Meiryo UI" panose="020B0604030504040204" pitchFamily="34" charset="-128"/>
            </a:endParaRPr>
          </a:p>
        </p:txBody>
      </p:sp>
      <p:sp>
        <p:nvSpPr>
          <p:cNvPr id="33" name="正方形/長方形 32">
            <a:extLst>
              <a:ext uri="{FF2B5EF4-FFF2-40B4-BE49-F238E27FC236}">
                <a16:creationId xmlns:a16="http://schemas.microsoft.com/office/drawing/2014/main" id="{AC928054-28CE-0E0E-7371-6C29D97D6EC7}"/>
              </a:ext>
            </a:extLst>
          </p:cNvPr>
          <p:cNvSpPr/>
          <p:nvPr/>
        </p:nvSpPr>
        <p:spPr>
          <a:xfrm>
            <a:off x="1514671" y="1961177"/>
            <a:ext cx="4092442" cy="338554"/>
          </a:xfrm>
          <a:prstGeom prst="rect">
            <a:avLst/>
          </a:prstGeom>
        </p:spPr>
        <p:txBody>
          <a:bodyPr wrap="square">
            <a:spAutoFit/>
          </a:bodyPr>
          <a:lstStyle/>
          <a:p>
            <a:r>
              <a:rPr kumimoji="1" lang="en-US" altLang="ja-JP" sz="1600" b="1" dirty="0">
                <a:latin typeface="Meiryo UI" panose="020B0604030504040204" pitchFamily="34" charset="-128"/>
                <a:ea typeface="Meiryo UI" panose="020B0604030504040204" pitchFamily="34" charset="-128"/>
              </a:rPr>
              <a:t>Many Fusion Material Test Modules</a:t>
            </a:r>
            <a:endParaRPr lang="ja-JP" altLang="en-US" sz="1600" b="1" dirty="0">
              <a:latin typeface="Meiryo UI" panose="020B0604030504040204" pitchFamily="34" charset="-128"/>
              <a:ea typeface="Meiryo UI" panose="020B0604030504040204" pitchFamily="34" charset="-128"/>
            </a:endParaRPr>
          </a:p>
        </p:txBody>
      </p:sp>
      <p:cxnSp>
        <p:nvCxnSpPr>
          <p:cNvPr id="34" name="直線矢印コネクタ 33">
            <a:extLst>
              <a:ext uri="{FF2B5EF4-FFF2-40B4-BE49-F238E27FC236}">
                <a16:creationId xmlns:a16="http://schemas.microsoft.com/office/drawing/2014/main" id="{63DC5EE9-E649-EA1D-3F4E-F1993308266D}"/>
              </a:ext>
            </a:extLst>
          </p:cNvPr>
          <p:cNvCxnSpPr/>
          <p:nvPr/>
        </p:nvCxnSpPr>
        <p:spPr>
          <a:xfrm>
            <a:off x="5379899" y="3184268"/>
            <a:ext cx="51500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CAAB3D8F-6AE9-5A92-2E6A-09238C7D64BB}"/>
              </a:ext>
            </a:extLst>
          </p:cNvPr>
          <p:cNvCxnSpPr>
            <a:cxnSpLocks/>
          </p:cNvCxnSpPr>
          <p:nvPr/>
        </p:nvCxnSpPr>
        <p:spPr>
          <a:xfrm>
            <a:off x="3595787" y="3874321"/>
            <a:ext cx="315113" cy="31894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63EAE6C5-6680-7EE4-EF2A-D23617AAD786}"/>
              </a:ext>
            </a:extLst>
          </p:cNvPr>
          <p:cNvCxnSpPr>
            <a:cxnSpLocks/>
          </p:cNvCxnSpPr>
          <p:nvPr/>
        </p:nvCxnSpPr>
        <p:spPr>
          <a:xfrm flipV="1">
            <a:off x="2241076" y="2143744"/>
            <a:ext cx="0" cy="5531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72AB973-F90B-9F1F-E7D0-5F336CBCE041}"/>
              </a:ext>
            </a:extLst>
          </p:cNvPr>
          <p:cNvCxnSpPr>
            <a:cxnSpLocks/>
          </p:cNvCxnSpPr>
          <p:nvPr/>
        </p:nvCxnSpPr>
        <p:spPr>
          <a:xfrm flipH="1">
            <a:off x="6559771" y="2422663"/>
            <a:ext cx="32582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0B27A1C0-E461-9C24-E225-F0B2BC93DD1F}"/>
              </a:ext>
            </a:extLst>
          </p:cNvPr>
          <p:cNvSpPr txBox="1"/>
          <p:nvPr/>
        </p:nvSpPr>
        <p:spPr>
          <a:xfrm>
            <a:off x="6872517" y="2239297"/>
            <a:ext cx="4224233" cy="369332"/>
          </a:xfrm>
          <a:prstGeom prst="rect">
            <a:avLst/>
          </a:prstGeom>
          <a:no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Divertor functional material </a:t>
            </a:r>
            <a:r>
              <a:rPr kumimoji="1" lang="en-US" altLang="ja-JP" dirty="0">
                <a:latin typeface="Arial" panose="020B0604020202020204" pitchFamily="34" charset="0"/>
                <a:cs typeface="Arial" panose="020B0604020202020204" pitchFamily="34" charset="0"/>
              </a:rPr>
              <a:t>test (DFM)</a:t>
            </a:r>
            <a:endParaRPr kumimoji="1" lang="ja-JP" altLang="en-US">
              <a:latin typeface="Arial" panose="020B0604020202020204" pitchFamily="34" charset="0"/>
              <a:cs typeface="Arial" panose="020B0604020202020204" pitchFamily="34" charset="0"/>
            </a:endParaRPr>
          </a:p>
        </p:txBody>
      </p:sp>
      <p:pic>
        <p:nvPicPr>
          <p:cNvPr id="41" name="図 40">
            <a:extLst>
              <a:ext uri="{FF2B5EF4-FFF2-40B4-BE49-F238E27FC236}">
                <a16:creationId xmlns:a16="http://schemas.microsoft.com/office/drawing/2014/main" id="{539C3060-7F01-7A90-91A3-9D9380DBAA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995" y="2338634"/>
            <a:ext cx="5355927" cy="3213279"/>
          </a:xfrm>
          <a:prstGeom prst="rect">
            <a:avLst/>
          </a:prstGeom>
        </p:spPr>
      </p:pic>
      <p:sp>
        <p:nvSpPr>
          <p:cNvPr id="42" name="タイトル 1">
            <a:extLst>
              <a:ext uri="{FF2B5EF4-FFF2-40B4-BE49-F238E27FC236}">
                <a16:creationId xmlns:a16="http://schemas.microsoft.com/office/drawing/2014/main" id="{A60489BF-D8FB-9C8D-FA90-523AA535D228}"/>
              </a:ext>
            </a:extLst>
          </p:cNvPr>
          <p:cNvSpPr txBox="1">
            <a:spLocks/>
          </p:cNvSpPr>
          <p:nvPr/>
        </p:nvSpPr>
        <p:spPr>
          <a:xfrm>
            <a:off x="-99" y="201978"/>
            <a:ext cx="4906975" cy="491125"/>
          </a:xfrm>
          <a:prstGeom prst="rect">
            <a:avLst/>
          </a:prstGeom>
        </p:spPr>
        <p:txBody>
          <a:bodyPr vert="horz" lIns="91440" tIns="45720" rIns="91440" bIns="45720" rtlCol="0" anchor="ctr">
            <a:noAutofit/>
          </a:bodyPr>
          <a:lstStyle>
            <a:lvl1pPr algn="ctr" defTabSz="914400" rtl="0" eaLnBrk="1" latinLnBrk="1" hangingPunct="1">
              <a:spcBef>
                <a:spcPct val="0"/>
              </a:spcBef>
              <a:buNone/>
              <a:defRPr kumimoji="1" sz="4400" kern="1200">
                <a:solidFill>
                  <a:schemeClr val="tx1"/>
                </a:solidFill>
                <a:latin typeface="+mj-lt"/>
                <a:ea typeface="+mj-ea"/>
                <a:cs typeface="+mj-cs"/>
              </a:defRPr>
            </a:lvl1pPr>
          </a:lstStyle>
          <a:p>
            <a:pPr algn="just"/>
            <a:r>
              <a:rPr lang="en-US" altLang="ja-JP" sz="3600" b="1" dirty="0">
                <a:latin typeface="Helvetica" pitchFamily="2" charset="0"/>
                <a:cs typeface="Arial" panose="020B0604020202020204" pitchFamily="34" charset="0"/>
              </a:rPr>
              <a:t>Irradiation Plan (1/2) </a:t>
            </a:r>
          </a:p>
        </p:txBody>
      </p:sp>
      <p:sp>
        <p:nvSpPr>
          <p:cNvPr id="43" name="テキスト ボックス 42">
            <a:extLst>
              <a:ext uri="{FF2B5EF4-FFF2-40B4-BE49-F238E27FC236}">
                <a16:creationId xmlns:a16="http://schemas.microsoft.com/office/drawing/2014/main" id="{B7E0A233-BFF5-8964-1DE2-0AADBDF15A61}"/>
              </a:ext>
            </a:extLst>
          </p:cNvPr>
          <p:cNvSpPr txBox="1"/>
          <p:nvPr/>
        </p:nvSpPr>
        <p:spPr>
          <a:xfrm>
            <a:off x="-98" y="826566"/>
            <a:ext cx="5725896" cy="1015663"/>
          </a:xfrm>
          <a:prstGeom prst="rect">
            <a:avLst/>
          </a:prstGeom>
          <a:noFill/>
          <a:ln>
            <a:noFill/>
          </a:ln>
        </p:spPr>
        <p:txBody>
          <a:bodyPr wrap="square" rtlCol="0">
            <a:spAutoFit/>
          </a:bodyPr>
          <a:lstStyle/>
          <a:p>
            <a:r>
              <a:rPr lang="en-US" altLang="ja-JP" sz="2000" dirty="0">
                <a:latin typeface="Arial" panose="020B0604020202020204" pitchFamily="34" charset="0"/>
                <a:ea typeface="MS PGothic" panose="020B0600070205080204" pitchFamily="34" charset="-128"/>
                <a:cs typeface="Arial" panose="020B0604020202020204" pitchFamily="34" charset="0"/>
              </a:rPr>
              <a:t>In discussion with JA experts in reactor materials and DEMO design, the following contents were categorized by neutron field strength.</a:t>
            </a:r>
          </a:p>
        </p:txBody>
      </p:sp>
      <p:cxnSp>
        <p:nvCxnSpPr>
          <p:cNvPr id="50" name="直線コネクタ 49">
            <a:extLst>
              <a:ext uri="{FF2B5EF4-FFF2-40B4-BE49-F238E27FC236}">
                <a16:creationId xmlns:a16="http://schemas.microsoft.com/office/drawing/2014/main" id="{5989197C-1F51-DC13-4D33-80ED149C0F19}"/>
              </a:ext>
            </a:extLst>
          </p:cNvPr>
          <p:cNvCxnSpPr>
            <a:cxnSpLocks/>
          </p:cNvCxnSpPr>
          <p:nvPr/>
        </p:nvCxnSpPr>
        <p:spPr>
          <a:xfrm flipH="1">
            <a:off x="6571550" y="6143115"/>
            <a:ext cx="288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226930B-4995-E759-37CC-26361EDB4097}"/>
              </a:ext>
            </a:extLst>
          </p:cNvPr>
          <p:cNvCxnSpPr>
            <a:cxnSpLocks/>
          </p:cNvCxnSpPr>
          <p:nvPr/>
        </p:nvCxnSpPr>
        <p:spPr>
          <a:xfrm flipH="1">
            <a:off x="6568009" y="5629203"/>
            <a:ext cx="288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スライド番号プレースホルダー 3">
            <a:extLst>
              <a:ext uri="{FF2B5EF4-FFF2-40B4-BE49-F238E27FC236}">
                <a16:creationId xmlns:a16="http://schemas.microsoft.com/office/drawing/2014/main" id="{E46234EA-35AA-3C87-3AB4-0B818BA937B8}"/>
              </a:ext>
            </a:extLst>
          </p:cNvPr>
          <p:cNvSpPr>
            <a:spLocks noGrp="1"/>
          </p:cNvSpPr>
          <p:nvPr>
            <p:ph type="sldNum" sz="quarter" idx="12"/>
          </p:nvPr>
        </p:nvSpPr>
        <p:spPr>
          <a:xfrm>
            <a:off x="11771158" y="6561786"/>
            <a:ext cx="332238" cy="290836"/>
          </a:xfrm>
          <a:solidFill>
            <a:srgbClr val="0000FF"/>
          </a:solidFill>
          <a:ln>
            <a:solidFill>
              <a:schemeClr val="tx1"/>
            </a:solidFill>
          </a:ln>
        </p:spPr>
        <p:txBody>
          <a:bodyPr/>
          <a:lstStyle/>
          <a:p>
            <a:pPr algn="ctr"/>
            <a:fld id="{96A9D24E-7F5C-45AF-B6AE-A039E64C2C0F}" type="slidenum">
              <a:rPr kumimoji="1" lang="ja-JP" altLang="en-US" sz="2000">
                <a:solidFill>
                  <a:schemeClr val="bg1"/>
                </a:solidFill>
                <a:latin typeface="Arial" panose="020B0604020202020204" pitchFamily="34" charset="0"/>
                <a:cs typeface="Arial" panose="020B0604020202020204" pitchFamily="34" charset="0"/>
              </a:rPr>
              <a:pPr algn="ctr"/>
              <a:t>5</a:t>
            </a:fld>
            <a:endParaRPr kumimoji="1" lang="ja-JP" alt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3305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601C81-08C9-45F1-E2C9-0206936E8933}"/>
              </a:ext>
            </a:extLst>
          </p:cNvPr>
          <p:cNvSpPr>
            <a:spLocks noGrp="1"/>
          </p:cNvSpPr>
          <p:nvPr>
            <p:ph type="title"/>
          </p:nvPr>
        </p:nvSpPr>
        <p:spPr>
          <a:xfrm>
            <a:off x="-21596" y="0"/>
            <a:ext cx="9432296" cy="548680"/>
          </a:xfrm>
        </p:spPr>
        <p:txBody>
          <a:bodyPr/>
          <a:lstStyle/>
          <a:p>
            <a:r>
              <a:rPr kumimoji="1" lang="en-US" altLang="ja-JP" sz="3600" b="1" dirty="0">
                <a:latin typeface="Arial" panose="020B0604020202020204" pitchFamily="34" charset="0"/>
                <a:cs typeface="Arial" panose="020B0604020202020204" pitchFamily="34" charset="0"/>
              </a:rPr>
              <a:t>Irradiation plan (2/2)</a:t>
            </a:r>
            <a:endParaRPr kumimoji="1" lang="ja-JP" altLang="en-US" sz="3600" b="1" dirty="0"/>
          </a:p>
        </p:txBody>
      </p:sp>
      <p:pic>
        <p:nvPicPr>
          <p:cNvPr id="11" name="図 10">
            <a:extLst>
              <a:ext uri="{FF2B5EF4-FFF2-40B4-BE49-F238E27FC236}">
                <a16:creationId xmlns:a16="http://schemas.microsoft.com/office/drawing/2014/main" id="{470F8F0E-F9BA-E62B-AE91-9AFC9F4E8D04}"/>
              </a:ext>
            </a:extLst>
          </p:cNvPr>
          <p:cNvPicPr>
            <a:picLocks noChangeAspect="1"/>
          </p:cNvPicPr>
          <p:nvPr/>
        </p:nvPicPr>
        <p:blipFill>
          <a:blip r:embed="rId2"/>
          <a:srcRect t="7871"/>
          <a:stretch/>
        </p:blipFill>
        <p:spPr>
          <a:xfrm>
            <a:off x="5933583" y="686736"/>
            <a:ext cx="6077278" cy="5587161"/>
          </a:xfrm>
          <a:prstGeom prst="rect">
            <a:avLst/>
          </a:prstGeom>
          <a:ln>
            <a:solidFill>
              <a:schemeClr val="tx1"/>
            </a:solidFill>
          </a:ln>
        </p:spPr>
      </p:pic>
      <p:grpSp>
        <p:nvGrpSpPr>
          <p:cNvPr id="25" name="グループ化 24">
            <a:extLst>
              <a:ext uri="{FF2B5EF4-FFF2-40B4-BE49-F238E27FC236}">
                <a16:creationId xmlns:a16="http://schemas.microsoft.com/office/drawing/2014/main" id="{CB2C275C-9AA5-EC2A-D0A0-EEB267563425}"/>
              </a:ext>
            </a:extLst>
          </p:cNvPr>
          <p:cNvGrpSpPr/>
          <p:nvPr/>
        </p:nvGrpSpPr>
        <p:grpSpPr>
          <a:xfrm>
            <a:off x="181139" y="3313950"/>
            <a:ext cx="5565966" cy="3154680"/>
            <a:chOff x="17868" y="3116620"/>
            <a:chExt cx="5671282" cy="3154680"/>
          </a:xfrm>
        </p:grpSpPr>
        <p:pic>
          <p:nvPicPr>
            <p:cNvPr id="1026" name="Picture 2">
              <a:extLst>
                <a:ext uri="{FF2B5EF4-FFF2-40B4-BE49-F238E27FC236}">
                  <a16:creationId xmlns:a16="http://schemas.microsoft.com/office/drawing/2014/main" id="{B3BD300E-4F9D-EC70-3A0D-FCDF60468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84" y="3116620"/>
              <a:ext cx="5565966" cy="3154680"/>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9AFCAA13-8630-21CE-0989-D86373F523D3}"/>
                </a:ext>
              </a:extLst>
            </p:cNvPr>
            <p:cNvSpPr txBox="1"/>
            <p:nvPr/>
          </p:nvSpPr>
          <p:spPr>
            <a:xfrm>
              <a:off x="17868" y="5628067"/>
              <a:ext cx="922945" cy="523220"/>
            </a:xfrm>
            <a:prstGeom prst="rect">
              <a:avLst/>
            </a:prstGeom>
            <a:solidFill>
              <a:schemeClr val="bg1"/>
            </a:solidFill>
          </p:spPr>
          <p:txBody>
            <a:bodyPr wrap="none" rtlCol="0">
              <a:spAutoFit/>
            </a:bodyPr>
            <a:lstStyle/>
            <a:p>
              <a:r>
                <a:rPr kumimoji="1" lang="en-US" altLang="ja-JP" sz="1400" dirty="0">
                  <a:solidFill>
                    <a:srgbClr val="0000FF"/>
                  </a:solidFill>
                  <a:latin typeface="Arial Nova" panose="020B0504020202020204" pitchFamily="34" charset="0"/>
                </a:rPr>
                <a:t>Structure</a:t>
              </a:r>
            </a:p>
            <a:p>
              <a:r>
                <a:rPr kumimoji="1" lang="en-US" altLang="ja-JP" sz="1400" dirty="0">
                  <a:solidFill>
                    <a:srgbClr val="0000FF"/>
                  </a:solidFill>
                  <a:latin typeface="Arial Nova" panose="020B0504020202020204" pitchFamily="34" charset="0"/>
                </a:rPr>
                <a:t>materials</a:t>
              </a:r>
              <a:endParaRPr kumimoji="1" lang="ja-JP" altLang="en-US" sz="1400" dirty="0">
                <a:solidFill>
                  <a:srgbClr val="0000FF"/>
                </a:solidFill>
                <a:latin typeface="Arial Nova" panose="020B0504020202020204" pitchFamily="34" charset="0"/>
              </a:endParaRPr>
            </a:p>
          </p:txBody>
        </p:sp>
        <p:sp>
          <p:nvSpPr>
            <p:cNvPr id="24" name="テキスト ボックス 23">
              <a:extLst>
                <a:ext uri="{FF2B5EF4-FFF2-40B4-BE49-F238E27FC236}">
                  <a16:creationId xmlns:a16="http://schemas.microsoft.com/office/drawing/2014/main" id="{CCE021AA-EEA2-84DB-9EDD-3DAAD0B2EAAF}"/>
                </a:ext>
              </a:extLst>
            </p:cNvPr>
            <p:cNvSpPr txBox="1"/>
            <p:nvPr/>
          </p:nvSpPr>
          <p:spPr>
            <a:xfrm>
              <a:off x="17868" y="3153698"/>
              <a:ext cx="922945" cy="523220"/>
            </a:xfrm>
            <a:prstGeom prst="rect">
              <a:avLst/>
            </a:prstGeom>
            <a:solidFill>
              <a:schemeClr val="bg1"/>
            </a:solidFill>
          </p:spPr>
          <p:txBody>
            <a:bodyPr wrap="square" rtlCol="0">
              <a:spAutoFit/>
            </a:bodyPr>
            <a:lstStyle/>
            <a:p>
              <a:r>
                <a:rPr kumimoji="1" lang="en-US" altLang="ja-JP" sz="1400" dirty="0">
                  <a:solidFill>
                    <a:srgbClr val="FF0000"/>
                  </a:solidFill>
                  <a:latin typeface="Arial Nova" panose="020B0504020202020204" pitchFamily="34" charset="0"/>
                </a:rPr>
                <a:t>Divertor</a:t>
              </a:r>
            </a:p>
            <a:p>
              <a:r>
                <a:rPr kumimoji="1" lang="en-US" altLang="ja-JP" sz="1400" dirty="0">
                  <a:solidFill>
                    <a:srgbClr val="FF0000"/>
                  </a:solidFill>
                  <a:latin typeface="Arial Nova" panose="020B0504020202020204" pitchFamily="34" charset="0"/>
                </a:rPr>
                <a:t>materials</a:t>
              </a:r>
              <a:endParaRPr kumimoji="1" lang="ja-JP" altLang="en-US" sz="1400" dirty="0">
                <a:solidFill>
                  <a:srgbClr val="FF0000"/>
                </a:solidFill>
                <a:latin typeface="Arial Nova" panose="020B0504020202020204" pitchFamily="34" charset="0"/>
              </a:endParaRPr>
            </a:p>
          </p:txBody>
        </p:sp>
      </p:grpSp>
      <p:sp>
        <p:nvSpPr>
          <p:cNvPr id="47" name="テキスト ボックス 46">
            <a:extLst>
              <a:ext uri="{FF2B5EF4-FFF2-40B4-BE49-F238E27FC236}">
                <a16:creationId xmlns:a16="http://schemas.microsoft.com/office/drawing/2014/main" id="{6659BC3D-71B8-4496-7119-11753765C7A1}"/>
              </a:ext>
            </a:extLst>
          </p:cNvPr>
          <p:cNvSpPr txBox="1"/>
          <p:nvPr/>
        </p:nvSpPr>
        <p:spPr>
          <a:xfrm>
            <a:off x="90151" y="592074"/>
            <a:ext cx="5656954" cy="2585323"/>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latin typeface="Arial Nova" panose="020B0504020202020204" pitchFamily="34" charset="0"/>
              </a:rPr>
              <a:t>Priority is given to irradiating materials at temperatures  573, 673</a:t>
            </a:r>
            <a:r>
              <a:rPr kumimoji="1" lang="ja-JP" altLang="en-US" dirty="0">
                <a:latin typeface="Arial Nova" panose="020B0504020202020204" pitchFamily="34" charset="0"/>
              </a:rPr>
              <a:t> </a:t>
            </a:r>
            <a:r>
              <a:rPr kumimoji="1" lang="en-US" altLang="ja-JP" dirty="0">
                <a:latin typeface="Arial Nova" panose="020B0504020202020204" pitchFamily="34" charset="0"/>
              </a:rPr>
              <a:t>and 773 K. </a:t>
            </a:r>
          </a:p>
          <a:p>
            <a:pPr marL="285750" indent="-285750">
              <a:buFont typeface="Arial" panose="020B0604020202020204" pitchFamily="34" charset="0"/>
              <a:buChar char="•"/>
            </a:pPr>
            <a:r>
              <a:rPr kumimoji="1" lang="en-US" altLang="ja-JP" dirty="0">
                <a:latin typeface="Arial Nova" panose="020B0504020202020204" pitchFamily="34" charset="0"/>
              </a:rPr>
              <a:t>A module design that enables simultaneous irradiation of structural materials and other candidate materials has been considered. </a:t>
            </a:r>
          </a:p>
          <a:p>
            <a:pPr marL="285750" indent="-285750">
              <a:buFont typeface="Arial" panose="020B0604020202020204" pitchFamily="34" charset="0"/>
              <a:buChar char="•"/>
            </a:pPr>
            <a:r>
              <a:rPr kumimoji="1" lang="en-US" altLang="ja-JP" dirty="0">
                <a:latin typeface="Arial Nova" panose="020B0504020202020204" pitchFamily="34" charset="0"/>
              </a:rPr>
              <a:t>The DPA and helium production rates of various candidate materials by nuclear analysis have also been analyzed, and nuclear transmutation of W will be studied in the future. </a:t>
            </a:r>
            <a:endParaRPr kumimoji="1" lang="ja-JP" altLang="en-US" dirty="0">
              <a:latin typeface="Arial Nova" panose="020B0504020202020204" pitchFamily="34" charset="0"/>
            </a:endParaRPr>
          </a:p>
        </p:txBody>
      </p:sp>
      <p:sp>
        <p:nvSpPr>
          <p:cNvPr id="3" name="スライド番号プレースホルダー 3">
            <a:extLst>
              <a:ext uri="{FF2B5EF4-FFF2-40B4-BE49-F238E27FC236}">
                <a16:creationId xmlns:a16="http://schemas.microsoft.com/office/drawing/2014/main" id="{F07D166B-76F0-F0D2-5B7B-4354AF72D4F1}"/>
              </a:ext>
            </a:extLst>
          </p:cNvPr>
          <p:cNvSpPr>
            <a:spLocks noGrp="1"/>
          </p:cNvSpPr>
          <p:nvPr>
            <p:ph type="sldNum" sz="quarter" idx="12"/>
          </p:nvPr>
        </p:nvSpPr>
        <p:spPr>
          <a:xfrm>
            <a:off x="11771158" y="6568225"/>
            <a:ext cx="332238" cy="290836"/>
          </a:xfrm>
          <a:solidFill>
            <a:srgbClr val="0000FF"/>
          </a:solidFill>
          <a:ln>
            <a:solidFill>
              <a:schemeClr val="tx1"/>
            </a:solidFill>
          </a:ln>
        </p:spPr>
        <p:txBody>
          <a:bodyPr/>
          <a:lstStyle/>
          <a:p>
            <a:pPr algn="ctr"/>
            <a:fld id="{96A9D24E-7F5C-45AF-B6AE-A039E64C2C0F}" type="slidenum">
              <a:rPr kumimoji="1" lang="ja-JP" altLang="en-US" sz="2000">
                <a:solidFill>
                  <a:schemeClr val="bg1"/>
                </a:solidFill>
                <a:latin typeface="Arial" panose="020B0604020202020204" pitchFamily="34" charset="0"/>
                <a:cs typeface="Arial" panose="020B0604020202020204" pitchFamily="34" charset="0"/>
              </a:rPr>
              <a:pPr algn="ctr"/>
              <a:t>6</a:t>
            </a:fld>
            <a:endParaRPr kumimoji="1" lang="ja-JP" altLang="en-US" sz="20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E2883658-F052-B14A-7533-AA8250C89B37}"/>
              </a:ext>
            </a:extLst>
          </p:cNvPr>
          <p:cNvPicPr>
            <a:picLocks noChangeAspect="1"/>
          </p:cNvPicPr>
          <p:nvPr/>
        </p:nvPicPr>
        <p:blipFill rotWithShape="1">
          <a:blip r:embed="rId4">
            <a:extLst>
              <a:ext uri="{28A0092B-C50C-407E-A947-70E740481C1C}">
                <a14:useLocalDpi xmlns:a14="http://schemas.microsoft.com/office/drawing/2010/main" val="0"/>
              </a:ext>
            </a:extLst>
          </a:blip>
          <a:srcRect t="540" b="540"/>
          <a:stretch/>
        </p:blipFill>
        <p:spPr bwMode="auto">
          <a:xfrm>
            <a:off x="10849251" y="25997"/>
            <a:ext cx="1208337" cy="457906"/>
          </a:xfrm>
          <a:prstGeom prst="rect">
            <a:avLst/>
          </a:prstGeom>
          <a:noFill/>
          <a:ln>
            <a:noFill/>
          </a:ln>
          <a:effectLst/>
        </p:spPr>
      </p:pic>
    </p:spTree>
    <p:extLst>
      <p:ext uri="{BB962C8B-B14F-4D97-AF65-F5344CB8AC3E}">
        <p14:creationId xmlns:p14="http://schemas.microsoft.com/office/powerpoint/2010/main" val="3740300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ED6465BD-B806-5387-C73F-BE8029F9CDD1}"/>
              </a:ext>
            </a:extLst>
          </p:cNvPr>
          <p:cNvSpPr txBox="1"/>
          <p:nvPr/>
        </p:nvSpPr>
        <p:spPr>
          <a:xfrm>
            <a:off x="220815" y="1044433"/>
            <a:ext cx="6433964" cy="1323439"/>
          </a:xfrm>
          <a:prstGeom prst="rect">
            <a:avLst/>
          </a:prstGeom>
          <a:noFill/>
        </p:spPr>
        <p:txBody>
          <a:bodyPr wrap="square" rtlCol="0">
            <a:spAutoFit/>
          </a:bodyPr>
          <a:lstStyle/>
          <a:p>
            <a:pPr marL="285750" indent="-285750">
              <a:buFont typeface="Wingdings" pitchFamily="2" charset="2"/>
              <a:buChar char="Ø"/>
            </a:pPr>
            <a:r>
              <a:rPr lang="en-US" altLang="ja-JP" sz="2000" dirty="0">
                <a:latin typeface="Meiryo UI" panose="020B0604030504040204" pitchFamily="34" charset="-128"/>
                <a:ea typeface="Meiryo UI" panose="020B0604030504040204" pitchFamily="34" charset="-128"/>
              </a:rPr>
              <a:t>JA specimen occupancy of approx. 8% </a:t>
            </a:r>
          </a:p>
          <a:p>
            <a:pPr marL="285750" indent="-285750">
              <a:buFont typeface="Wingdings" pitchFamily="2" charset="2"/>
              <a:buChar char="Ø"/>
            </a:pPr>
            <a:r>
              <a:rPr lang="en-US" altLang="ja-JP" sz="2000" dirty="0">
                <a:latin typeface="Meiryo UI" panose="020B0604030504040204" pitchFamily="34" charset="-128"/>
                <a:ea typeface="Meiryo UI" panose="020B0604030504040204" pitchFamily="34" charset="-128"/>
              </a:rPr>
              <a:t>Operating rate 70% </a:t>
            </a:r>
          </a:p>
          <a:p>
            <a:pPr marL="285750" indent="-285750">
              <a:buFont typeface="Wingdings" pitchFamily="2" charset="2"/>
              <a:buChar char="Ø"/>
            </a:pPr>
            <a:r>
              <a:rPr lang="en-US" altLang="ja-JP" sz="2000" dirty="0">
                <a:latin typeface="Meiryo UI" panose="020B0604030504040204" pitchFamily="34" charset="-128"/>
                <a:ea typeface="Meiryo UI" panose="020B0604030504040204" pitchFamily="34" charset="-128"/>
              </a:rPr>
              <a:t>JA irradiation period at DONES will be 18 years </a:t>
            </a:r>
          </a:p>
          <a:p>
            <a:pPr marL="285750" indent="-285750">
              <a:buFont typeface="Wingdings" pitchFamily="2" charset="2"/>
              <a:buChar char="Ø"/>
            </a:pPr>
            <a:r>
              <a:rPr lang="en-US" altLang="ja-JP" sz="2000" dirty="0">
                <a:latin typeface="Meiryo UI" panose="020B0604030504040204" pitchFamily="34" charset="-128"/>
                <a:ea typeface="Meiryo UI" panose="020B0604030504040204" pitchFamily="34" charset="-128"/>
              </a:rPr>
              <a:t>Base metal and welding material in one rig</a:t>
            </a:r>
          </a:p>
        </p:txBody>
      </p:sp>
      <p:sp>
        <p:nvSpPr>
          <p:cNvPr id="21" name="テキスト ボックス 20">
            <a:extLst>
              <a:ext uri="{FF2B5EF4-FFF2-40B4-BE49-F238E27FC236}">
                <a16:creationId xmlns:a16="http://schemas.microsoft.com/office/drawing/2014/main" id="{43170228-AF9F-1666-9F31-8EE37277D368}"/>
              </a:ext>
            </a:extLst>
          </p:cNvPr>
          <p:cNvSpPr txBox="1"/>
          <p:nvPr/>
        </p:nvSpPr>
        <p:spPr>
          <a:xfrm>
            <a:off x="279706" y="679037"/>
            <a:ext cx="2119491" cy="461665"/>
          </a:xfrm>
          <a:prstGeom prst="rect">
            <a:avLst/>
          </a:prstGeom>
          <a:noFill/>
        </p:spPr>
        <p:txBody>
          <a:bodyPr wrap="none" rtlCol="0">
            <a:spAutoFit/>
          </a:bodyPr>
          <a:lstStyle/>
          <a:p>
            <a:r>
              <a:rPr lang="en-US" altLang="ja-JP" sz="2400" b="1" dirty="0">
                <a:latin typeface="Meiryo UI" panose="020B0604030504040204" pitchFamily="34" charset="-128"/>
                <a:ea typeface="Meiryo UI" panose="020B0604030504040204" pitchFamily="34" charset="-128"/>
              </a:rPr>
              <a:t>Assumption</a:t>
            </a:r>
            <a:endParaRPr lang="ja-JP" altLang="en-US" sz="2400" b="1" dirty="0">
              <a:latin typeface="Meiryo UI" panose="020B0604030504040204" pitchFamily="34" charset="-128"/>
              <a:ea typeface="Meiryo UI" panose="020B0604030504040204" pitchFamily="34" charset="-128"/>
            </a:endParaRPr>
          </a:p>
        </p:txBody>
      </p:sp>
      <p:pic>
        <p:nvPicPr>
          <p:cNvPr id="22" name="図 21">
            <a:extLst>
              <a:ext uri="{FF2B5EF4-FFF2-40B4-BE49-F238E27FC236}">
                <a16:creationId xmlns:a16="http://schemas.microsoft.com/office/drawing/2014/main" id="{B174E877-3F7A-70AE-3028-EBE3244D6C56}"/>
              </a:ext>
            </a:extLst>
          </p:cNvPr>
          <p:cNvPicPr>
            <a:picLocks noChangeAspect="1"/>
          </p:cNvPicPr>
          <p:nvPr/>
        </p:nvPicPr>
        <p:blipFill>
          <a:blip r:embed="rId3"/>
          <a:stretch>
            <a:fillRect/>
          </a:stretch>
        </p:blipFill>
        <p:spPr>
          <a:xfrm>
            <a:off x="6654779" y="974039"/>
            <a:ext cx="5388265" cy="1226597"/>
          </a:xfrm>
          <a:prstGeom prst="rect">
            <a:avLst/>
          </a:prstGeom>
        </p:spPr>
      </p:pic>
      <p:sp>
        <p:nvSpPr>
          <p:cNvPr id="23" name="正方形/長方形 22">
            <a:extLst>
              <a:ext uri="{FF2B5EF4-FFF2-40B4-BE49-F238E27FC236}">
                <a16:creationId xmlns:a16="http://schemas.microsoft.com/office/drawing/2014/main" id="{F8C53216-9CA5-72AD-A9DC-B8AF2EA5D60C}"/>
              </a:ext>
            </a:extLst>
          </p:cNvPr>
          <p:cNvSpPr/>
          <p:nvPr/>
        </p:nvSpPr>
        <p:spPr>
          <a:xfrm>
            <a:off x="9426341" y="1338666"/>
            <a:ext cx="576138" cy="236360"/>
          </a:xfrm>
          <a:prstGeom prst="rect">
            <a:avLst/>
          </a:prstGeom>
          <a:solidFill>
            <a:srgbClr val="FF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solidFill>
                  <a:schemeClr val="accent4">
                    <a:lumMod val="75000"/>
                  </a:schemeClr>
                </a:solidFill>
              </a:rPr>
              <a:t>c5r2</a:t>
            </a:r>
            <a:endParaRPr lang="ja-JP" altLang="en-US" sz="1400" b="1">
              <a:solidFill>
                <a:schemeClr val="accent4">
                  <a:lumMod val="75000"/>
                </a:schemeClr>
              </a:solidFill>
            </a:endParaRPr>
          </a:p>
        </p:txBody>
      </p:sp>
      <p:cxnSp>
        <p:nvCxnSpPr>
          <p:cNvPr id="24" name="直線コネクタ 23">
            <a:extLst>
              <a:ext uri="{FF2B5EF4-FFF2-40B4-BE49-F238E27FC236}">
                <a16:creationId xmlns:a16="http://schemas.microsoft.com/office/drawing/2014/main" id="{6677091C-32A4-3A68-9895-473FF9F35AB3}"/>
              </a:ext>
            </a:extLst>
          </p:cNvPr>
          <p:cNvCxnSpPr/>
          <p:nvPr/>
        </p:nvCxnSpPr>
        <p:spPr>
          <a:xfrm>
            <a:off x="7629443" y="2725527"/>
            <a:ext cx="155938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229BF97F-CEC0-799E-7A5D-EC23179D7A50}"/>
              </a:ext>
            </a:extLst>
          </p:cNvPr>
          <p:cNvGrpSpPr/>
          <p:nvPr/>
        </p:nvGrpSpPr>
        <p:grpSpPr>
          <a:xfrm>
            <a:off x="220815" y="2624005"/>
            <a:ext cx="11864977" cy="2992235"/>
            <a:chOff x="1277133" y="2194548"/>
            <a:chExt cx="9488015" cy="2992235"/>
          </a:xfrm>
        </p:grpSpPr>
        <p:cxnSp>
          <p:nvCxnSpPr>
            <p:cNvPr id="28" name="直線矢印コネクタ 27">
              <a:extLst>
                <a:ext uri="{FF2B5EF4-FFF2-40B4-BE49-F238E27FC236}">
                  <a16:creationId xmlns:a16="http://schemas.microsoft.com/office/drawing/2014/main" id="{03A38040-FAD6-F176-DCE9-FFDFC90344D9}"/>
                </a:ext>
              </a:extLst>
            </p:cNvPr>
            <p:cNvCxnSpPr/>
            <p:nvPr/>
          </p:nvCxnSpPr>
          <p:spPr>
            <a:xfrm>
              <a:off x="2300840" y="2860937"/>
              <a:ext cx="6884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573896A6-5427-690C-1D7F-81FF8F027914}"/>
                </a:ext>
              </a:extLst>
            </p:cNvPr>
            <p:cNvSpPr txBox="1"/>
            <p:nvPr/>
          </p:nvSpPr>
          <p:spPr>
            <a:xfrm>
              <a:off x="1324226" y="2540930"/>
              <a:ext cx="1396536" cy="307777"/>
            </a:xfrm>
            <a:prstGeom prst="rect">
              <a:avLst/>
            </a:prstGeom>
            <a:noFill/>
          </p:spPr>
          <p:txBody>
            <a:bodyPr wrap="none" rtlCol="0">
              <a:spAutoFit/>
            </a:bodyPr>
            <a:lstStyle/>
            <a:p>
              <a:r>
                <a:rPr lang="en-US" altLang="ja-JP" sz="1400"/>
                <a:t>Replace  all rigs</a:t>
              </a:r>
              <a:endParaRPr lang="ja-JP" altLang="en-US" sz="1400"/>
            </a:p>
          </p:txBody>
        </p:sp>
        <p:cxnSp>
          <p:nvCxnSpPr>
            <p:cNvPr id="31" name="直線矢印コネクタ 30">
              <a:extLst>
                <a:ext uri="{FF2B5EF4-FFF2-40B4-BE49-F238E27FC236}">
                  <a16:creationId xmlns:a16="http://schemas.microsoft.com/office/drawing/2014/main" id="{4004507C-E045-A58D-EDCE-4EEDC2DCA6F8}"/>
                </a:ext>
              </a:extLst>
            </p:cNvPr>
            <p:cNvCxnSpPr/>
            <p:nvPr/>
          </p:nvCxnSpPr>
          <p:spPr>
            <a:xfrm>
              <a:off x="2300840" y="3156992"/>
              <a:ext cx="6884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1B23D59-895F-900A-91D3-3933A829ACEB}"/>
                </a:ext>
              </a:extLst>
            </p:cNvPr>
            <p:cNvSpPr txBox="1"/>
            <p:nvPr/>
          </p:nvSpPr>
          <p:spPr>
            <a:xfrm>
              <a:off x="1324227" y="2848125"/>
              <a:ext cx="1396536" cy="307777"/>
            </a:xfrm>
            <a:prstGeom prst="rect">
              <a:avLst/>
            </a:prstGeom>
            <a:noFill/>
          </p:spPr>
          <p:txBody>
            <a:bodyPr wrap="none" rtlCol="0">
              <a:spAutoFit/>
            </a:bodyPr>
            <a:lstStyle/>
            <a:p>
              <a:r>
                <a:rPr lang="en-US" altLang="ja-JP" sz="1400"/>
                <a:t>Replace  all rigs</a:t>
              </a:r>
              <a:endParaRPr lang="ja-JP" altLang="en-US" sz="1400"/>
            </a:p>
          </p:txBody>
        </p:sp>
        <p:cxnSp>
          <p:nvCxnSpPr>
            <p:cNvPr id="33" name="直線矢印コネクタ 32">
              <a:extLst>
                <a:ext uri="{FF2B5EF4-FFF2-40B4-BE49-F238E27FC236}">
                  <a16:creationId xmlns:a16="http://schemas.microsoft.com/office/drawing/2014/main" id="{8DE1413F-A8C7-35BB-B170-23A1220E7F93}"/>
                </a:ext>
              </a:extLst>
            </p:cNvPr>
            <p:cNvCxnSpPr/>
            <p:nvPr/>
          </p:nvCxnSpPr>
          <p:spPr>
            <a:xfrm>
              <a:off x="2300840" y="3438934"/>
              <a:ext cx="6884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78469398-09F6-3067-6DA1-84A95A56E6D8}"/>
                </a:ext>
              </a:extLst>
            </p:cNvPr>
            <p:cNvSpPr txBox="1"/>
            <p:nvPr/>
          </p:nvSpPr>
          <p:spPr>
            <a:xfrm>
              <a:off x="1324227" y="3163224"/>
              <a:ext cx="1396536" cy="307777"/>
            </a:xfrm>
            <a:prstGeom prst="rect">
              <a:avLst/>
            </a:prstGeom>
            <a:noFill/>
          </p:spPr>
          <p:txBody>
            <a:bodyPr wrap="none" rtlCol="0">
              <a:spAutoFit/>
            </a:bodyPr>
            <a:lstStyle/>
            <a:p>
              <a:r>
                <a:rPr lang="en-US" altLang="ja-JP" sz="1400"/>
                <a:t>Replace  all rigs</a:t>
              </a:r>
              <a:endParaRPr lang="ja-JP" altLang="en-US" sz="1400"/>
            </a:p>
          </p:txBody>
        </p:sp>
        <p:cxnSp>
          <p:nvCxnSpPr>
            <p:cNvPr id="35" name="直線矢印コネクタ 34">
              <a:extLst>
                <a:ext uri="{FF2B5EF4-FFF2-40B4-BE49-F238E27FC236}">
                  <a16:creationId xmlns:a16="http://schemas.microsoft.com/office/drawing/2014/main" id="{9FAB989D-5CB9-A01D-18A2-00D26279A7CB}"/>
                </a:ext>
              </a:extLst>
            </p:cNvPr>
            <p:cNvCxnSpPr/>
            <p:nvPr/>
          </p:nvCxnSpPr>
          <p:spPr>
            <a:xfrm>
              <a:off x="2290330" y="4516740"/>
              <a:ext cx="6884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39A087A7-947A-7C7B-E1B9-002A8E2D2D4C}"/>
                </a:ext>
              </a:extLst>
            </p:cNvPr>
            <p:cNvSpPr txBox="1"/>
            <p:nvPr/>
          </p:nvSpPr>
          <p:spPr>
            <a:xfrm>
              <a:off x="2259198" y="4761522"/>
              <a:ext cx="685316" cy="307777"/>
            </a:xfrm>
            <a:prstGeom prst="rect">
              <a:avLst/>
            </a:prstGeom>
            <a:noFill/>
          </p:spPr>
          <p:txBody>
            <a:bodyPr wrap="none" rtlCol="0">
              <a:spAutoFit/>
            </a:bodyPr>
            <a:lstStyle/>
            <a:p>
              <a:r>
                <a:rPr lang="en-US" altLang="ja-JP" sz="1400"/>
                <a:t>Finish </a:t>
              </a:r>
              <a:endParaRPr lang="ja-JP" altLang="en-US" sz="1400"/>
            </a:p>
          </p:txBody>
        </p:sp>
        <p:cxnSp>
          <p:nvCxnSpPr>
            <p:cNvPr id="37" name="直線矢印コネクタ 36">
              <a:extLst>
                <a:ext uri="{FF2B5EF4-FFF2-40B4-BE49-F238E27FC236}">
                  <a16:creationId xmlns:a16="http://schemas.microsoft.com/office/drawing/2014/main" id="{CFB9282D-4D6F-9673-4AE3-882650C207F0}"/>
                </a:ext>
              </a:extLst>
            </p:cNvPr>
            <p:cNvCxnSpPr/>
            <p:nvPr/>
          </p:nvCxnSpPr>
          <p:spPr>
            <a:xfrm>
              <a:off x="2255319" y="3957620"/>
              <a:ext cx="6884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C46CD51A-E434-E093-5A40-BB4E096CB9CC}"/>
                </a:ext>
              </a:extLst>
            </p:cNvPr>
            <p:cNvSpPr txBox="1"/>
            <p:nvPr/>
          </p:nvSpPr>
          <p:spPr>
            <a:xfrm>
              <a:off x="1303779" y="3648753"/>
              <a:ext cx="1396536" cy="307777"/>
            </a:xfrm>
            <a:prstGeom prst="rect">
              <a:avLst/>
            </a:prstGeom>
            <a:noFill/>
          </p:spPr>
          <p:txBody>
            <a:bodyPr wrap="none" rtlCol="0">
              <a:spAutoFit/>
            </a:bodyPr>
            <a:lstStyle/>
            <a:p>
              <a:r>
                <a:rPr lang="en-US" altLang="ja-JP" sz="1400"/>
                <a:t>Replace  all rigs</a:t>
              </a:r>
              <a:endParaRPr lang="ja-JP" altLang="en-US" sz="1400"/>
            </a:p>
          </p:txBody>
        </p:sp>
        <p:cxnSp>
          <p:nvCxnSpPr>
            <p:cNvPr id="39" name="直線矢印コネクタ 38">
              <a:extLst>
                <a:ext uri="{FF2B5EF4-FFF2-40B4-BE49-F238E27FC236}">
                  <a16:creationId xmlns:a16="http://schemas.microsoft.com/office/drawing/2014/main" id="{09667682-D741-C578-E883-2B0104EE5F26}"/>
                </a:ext>
              </a:extLst>
            </p:cNvPr>
            <p:cNvCxnSpPr/>
            <p:nvPr/>
          </p:nvCxnSpPr>
          <p:spPr>
            <a:xfrm>
              <a:off x="2255319" y="5039660"/>
              <a:ext cx="6884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80ABE812-7F35-B0D7-6AAB-5AC118BD3CFA}"/>
                </a:ext>
              </a:extLst>
            </p:cNvPr>
            <p:cNvSpPr txBox="1"/>
            <p:nvPr/>
          </p:nvSpPr>
          <p:spPr>
            <a:xfrm>
              <a:off x="1277133" y="4211926"/>
              <a:ext cx="1396536" cy="307777"/>
            </a:xfrm>
            <a:prstGeom prst="rect">
              <a:avLst/>
            </a:prstGeom>
            <a:noFill/>
          </p:spPr>
          <p:txBody>
            <a:bodyPr wrap="none" rtlCol="0">
              <a:spAutoFit/>
            </a:bodyPr>
            <a:lstStyle/>
            <a:p>
              <a:r>
                <a:rPr lang="en-US" altLang="ja-JP" sz="1400"/>
                <a:t>Replace  all rigs</a:t>
              </a:r>
              <a:endParaRPr lang="ja-JP" altLang="en-US" sz="1400"/>
            </a:p>
          </p:txBody>
        </p:sp>
        <p:pic>
          <p:nvPicPr>
            <p:cNvPr id="41" name="図 40">
              <a:extLst>
                <a:ext uri="{FF2B5EF4-FFF2-40B4-BE49-F238E27FC236}">
                  <a16:creationId xmlns:a16="http://schemas.microsoft.com/office/drawing/2014/main" id="{426FC88F-9CB6-DC5C-3E90-97009FB977B8}"/>
                </a:ext>
              </a:extLst>
            </p:cNvPr>
            <p:cNvPicPr>
              <a:picLocks noChangeAspect="1"/>
            </p:cNvPicPr>
            <p:nvPr/>
          </p:nvPicPr>
          <p:blipFill>
            <a:blip r:embed="rId4"/>
            <a:stretch>
              <a:fillRect/>
            </a:stretch>
          </p:blipFill>
          <p:spPr>
            <a:xfrm>
              <a:off x="2992748" y="2194548"/>
              <a:ext cx="7772400" cy="2992235"/>
            </a:xfrm>
            <a:prstGeom prst="rect">
              <a:avLst/>
            </a:prstGeom>
          </p:spPr>
        </p:pic>
        <p:cxnSp>
          <p:nvCxnSpPr>
            <p:cNvPr id="42" name="直線矢印コネクタ 41">
              <a:extLst>
                <a:ext uri="{FF2B5EF4-FFF2-40B4-BE49-F238E27FC236}">
                  <a16:creationId xmlns:a16="http://schemas.microsoft.com/office/drawing/2014/main" id="{753EA579-C1FB-6DA5-79A9-927B9815FA45}"/>
                </a:ext>
              </a:extLst>
            </p:cNvPr>
            <p:cNvCxnSpPr/>
            <p:nvPr/>
          </p:nvCxnSpPr>
          <p:spPr>
            <a:xfrm>
              <a:off x="2300840" y="2591227"/>
              <a:ext cx="6884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162181CF-E142-1FD1-63D5-80A2B23CF934}"/>
                </a:ext>
              </a:extLst>
            </p:cNvPr>
            <p:cNvSpPr txBox="1"/>
            <p:nvPr/>
          </p:nvSpPr>
          <p:spPr>
            <a:xfrm>
              <a:off x="1324226" y="2271220"/>
              <a:ext cx="1396536" cy="307777"/>
            </a:xfrm>
            <a:prstGeom prst="rect">
              <a:avLst/>
            </a:prstGeom>
            <a:noFill/>
          </p:spPr>
          <p:txBody>
            <a:bodyPr wrap="none" rtlCol="0">
              <a:spAutoFit/>
            </a:bodyPr>
            <a:lstStyle/>
            <a:p>
              <a:r>
                <a:rPr lang="en-US" altLang="ja-JP" sz="1400"/>
                <a:t>Replace  all rigs</a:t>
              </a:r>
              <a:endParaRPr lang="ja-JP" altLang="en-US" sz="1400"/>
            </a:p>
          </p:txBody>
        </p:sp>
        <p:sp>
          <p:nvSpPr>
            <p:cNvPr id="44" name="テキスト ボックス 43">
              <a:extLst>
                <a:ext uri="{FF2B5EF4-FFF2-40B4-BE49-F238E27FC236}">
                  <a16:creationId xmlns:a16="http://schemas.microsoft.com/office/drawing/2014/main" id="{A672E0EE-C1DF-CE95-7961-E03E7B6566A5}"/>
                </a:ext>
              </a:extLst>
            </p:cNvPr>
            <p:cNvSpPr txBox="1"/>
            <p:nvPr/>
          </p:nvSpPr>
          <p:spPr>
            <a:xfrm>
              <a:off x="9057591" y="3916575"/>
              <a:ext cx="746031" cy="923330"/>
            </a:xfrm>
            <a:prstGeom prst="rect">
              <a:avLst/>
            </a:prstGeom>
            <a:solidFill>
              <a:schemeClr val="bg1"/>
            </a:solidFill>
            <a:ln>
              <a:solidFill>
                <a:schemeClr val="tx1"/>
              </a:solidFill>
            </a:ln>
          </p:spPr>
          <p:txBody>
            <a:bodyPr wrap="square" rtlCol="0">
              <a:spAutoFit/>
            </a:bodyPr>
            <a:lstStyle/>
            <a:p>
              <a:pPr algn="ctr"/>
              <a:r>
                <a:rPr lang="en-US" altLang="ja-JP" dirty="0"/>
                <a:t>300</a:t>
              </a:r>
              <a:r>
                <a:rPr lang="ja-JP" altLang="en-US" dirty="0"/>
                <a:t>℃</a:t>
              </a:r>
              <a:endParaRPr lang="en-US" altLang="ja-JP" dirty="0"/>
            </a:p>
            <a:p>
              <a:pPr algn="ctr"/>
              <a:r>
                <a:rPr kumimoji="1" lang="en-US" altLang="ja-JP" dirty="0"/>
                <a:t>400</a:t>
              </a:r>
              <a:r>
                <a:rPr kumimoji="1" lang="ja-JP" altLang="en-US" dirty="0"/>
                <a:t>℃</a:t>
              </a:r>
              <a:endParaRPr kumimoji="1" lang="en-US" altLang="ja-JP" dirty="0"/>
            </a:p>
            <a:p>
              <a:pPr algn="ctr"/>
              <a:r>
                <a:rPr lang="en-US" altLang="ja-JP" dirty="0"/>
                <a:t>500</a:t>
              </a:r>
              <a:r>
                <a:rPr lang="ja-JP" altLang="en-US" dirty="0"/>
                <a:t>℃</a:t>
              </a:r>
              <a:endParaRPr kumimoji="1" lang="ja-JP" altLang="en-US" dirty="0"/>
            </a:p>
          </p:txBody>
        </p:sp>
      </p:grpSp>
      <p:sp>
        <p:nvSpPr>
          <p:cNvPr id="18" name="テキスト ボックス 17">
            <a:extLst>
              <a:ext uri="{FF2B5EF4-FFF2-40B4-BE49-F238E27FC236}">
                <a16:creationId xmlns:a16="http://schemas.microsoft.com/office/drawing/2014/main" id="{F04B89FB-5902-5113-66E6-7262A185F3C1}"/>
              </a:ext>
            </a:extLst>
          </p:cNvPr>
          <p:cNvSpPr txBox="1"/>
          <p:nvPr/>
        </p:nvSpPr>
        <p:spPr>
          <a:xfrm>
            <a:off x="4161712" y="5814040"/>
            <a:ext cx="7609446" cy="646331"/>
          </a:xfrm>
          <a:prstGeom prst="rect">
            <a:avLst/>
          </a:prstGeom>
          <a:solidFill>
            <a:schemeClr val="bg1"/>
          </a:solidFill>
          <a:ln>
            <a:solidFill>
              <a:schemeClr val="tx1"/>
            </a:solidFill>
          </a:ln>
        </p:spPr>
        <p:txBody>
          <a:bodyPr wrap="square" rtlCol="0">
            <a:spAutoFit/>
          </a:bodyPr>
          <a:lstStyle/>
          <a:p>
            <a:pPr marL="285750" indent="-285750">
              <a:buFont typeface="Wingdings" pitchFamily="2" charset="2"/>
              <a:buChar char="ü"/>
            </a:pPr>
            <a:r>
              <a:rPr lang="en-US" altLang="ja-JP" b="1" dirty="0">
                <a:latin typeface="Meiryo UI" panose="020B0604030504040204" pitchFamily="34" charset="-128"/>
                <a:ea typeface="Meiryo UI" panose="020B0604030504040204" pitchFamily="34" charset="-128"/>
              </a:rPr>
              <a:t>Rig replacement every 2-4 years </a:t>
            </a:r>
          </a:p>
          <a:p>
            <a:pPr marL="285750" indent="-285750">
              <a:buFont typeface="Wingdings" pitchFamily="2" charset="2"/>
              <a:buChar char="ü"/>
            </a:pPr>
            <a:r>
              <a:rPr lang="en-US" altLang="ja-JP" b="1" dirty="0">
                <a:latin typeface="Meiryo UI" panose="020B0604030504040204" pitchFamily="34" charset="-128"/>
                <a:ea typeface="Meiryo UI" panose="020B0604030504040204" pitchFamily="34" charset="-128"/>
              </a:rPr>
              <a:t>Data available in 2040 for 10 dpa and</a:t>
            </a:r>
            <a:r>
              <a:rPr lang="ja-JP" altLang="en-US" b="1" dirty="0">
                <a:latin typeface="Meiryo UI" panose="020B0604030504040204" pitchFamily="34" charset="-128"/>
                <a:ea typeface="Meiryo UI" panose="020B0604030504040204" pitchFamily="34" charset="-128"/>
              </a:rPr>
              <a:t> </a:t>
            </a:r>
            <a:r>
              <a:rPr lang="en-US" altLang="ja-JP" b="1" dirty="0">
                <a:latin typeface="Meiryo UI" panose="020B0604030504040204" pitchFamily="34" charset="-128"/>
                <a:ea typeface="Meiryo UI" panose="020B0604030504040204" pitchFamily="34" charset="-128"/>
              </a:rPr>
              <a:t>by 2052 for 20 dpa</a:t>
            </a:r>
            <a:r>
              <a:rPr lang="en" altLang="ja-JP" b="1" dirty="0">
                <a:latin typeface="Meiryo UI" panose="020B0604030504040204" pitchFamily="34" charset="-128"/>
                <a:ea typeface="Meiryo UI" panose="020B0604030504040204" pitchFamily="34" charset="-128"/>
              </a:rPr>
              <a:t>.</a:t>
            </a:r>
            <a:r>
              <a:rPr lang="es-ES" altLang="ja-JP" b="1" dirty="0">
                <a:latin typeface="Meiryo UI" panose="020B0604030504040204" pitchFamily="34" charset="-128"/>
                <a:ea typeface="Meiryo UI" panose="020B0604030504040204" pitchFamily="34" charset="-128"/>
              </a:rPr>
              <a:t> </a:t>
            </a:r>
            <a:endParaRPr lang="en" altLang="ja-JP" b="1" dirty="0">
              <a:latin typeface="Meiryo UI" panose="020B0604030504040204" pitchFamily="34" charset="-128"/>
              <a:ea typeface="Meiryo UI" panose="020B0604030504040204" pitchFamily="34" charset="-128"/>
            </a:endParaRPr>
          </a:p>
        </p:txBody>
      </p:sp>
      <p:sp>
        <p:nvSpPr>
          <p:cNvPr id="47" name="テキスト ボックス 46">
            <a:extLst>
              <a:ext uri="{FF2B5EF4-FFF2-40B4-BE49-F238E27FC236}">
                <a16:creationId xmlns:a16="http://schemas.microsoft.com/office/drawing/2014/main" id="{9B4D0497-322C-F281-9340-BBADF4BAAC70}"/>
              </a:ext>
            </a:extLst>
          </p:cNvPr>
          <p:cNvSpPr txBox="1"/>
          <p:nvPr/>
        </p:nvSpPr>
        <p:spPr>
          <a:xfrm>
            <a:off x="0" y="7848"/>
            <a:ext cx="10089622" cy="584775"/>
          </a:xfrm>
          <a:prstGeom prst="rect">
            <a:avLst/>
          </a:prstGeom>
          <a:noFill/>
        </p:spPr>
        <p:txBody>
          <a:bodyPr wrap="none" rtlCol="0">
            <a:spAutoFit/>
          </a:bodyPr>
          <a:lstStyle/>
          <a:p>
            <a:r>
              <a:rPr kumimoji="1" lang="en-US" altLang="ja-JP" sz="3200" b="1" dirty="0">
                <a:latin typeface="Arial" panose="020B0604020202020204" pitchFamily="34" charset="0"/>
                <a:ea typeface="メイリオ" panose="020B0604030504040204" pitchFamily="50" charset="-128"/>
                <a:cs typeface="Arial" panose="020B0604020202020204" pitchFamily="34" charset="0"/>
              </a:rPr>
              <a:t>Estimation of 20 dpa irradiation of F82H by DONES</a:t>
            </a:r>
            <a:endParaRPr kumimoji="1" lang="ja-JP" altLang="en-US" sz="3200" b="1" dirty="0">
              <a:latin typeface="Arial" panose="020B0604020202020204" pitchFamily="34" charset="0"/>
              <a:ea typeface="メイリオ" panose="020B0604030504040204" pitchFamily="50" charset="-128"/>
              <a:cs typeface="Arial" panose="020B0604020202020204" pitchFamily="34" charset="0"/>
            </a:endParaRPr>
          </a:p>
        </p:txBody>
      </p:sp>
      <p:cxnSp>
        <p:nvCxnSpPr>
          <p:cNvPr id="4" name="直線コネクタ 3">
            <a:extLst>
              <a:ext uri="{FF2B5EF4-FFF2-40B4-BE49-F238E27FC236}">
                <a16:creationId xmlns:a16="http://schemas.microsoft.com/office/drawing/2014/main" id="{D6A3948E-CEC6-0243-8F11-B9651BD4C38E}"/>
              </a:ext>
            </a:extLst>
          </p:cNvPr>
          <p:cNvCxnSpPr/>
          <p:nvPr/>
        </p:nvCxnSpPr>
        <p:spPr>
          <a:xfrm flipV="1">
            <a:off x="0" y="569946"/>
            <a:ext cx="12085792" cy="1926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3">
            <a:extLst>
              <a:ext uri="{FF2B5EF4-FFF2-40B4-BE49-F238E27FC236}">
                <a16:creationId xmlns:a16="http://schemas.microsoft.com/office/drawing/2014/main" id="{B9EA5B6D-5586-0B1D-3AE8-806FC7342D15}"/>
              </a:ext>
            </a:extLst>
          </p:cNvPr>
          <p:cNvSpPr>
            <a:spLocks noGrp="1"/>
          </p:cNvSpPr>
          <p:nvPr>
            <p:ph type="sldNum" sz="quarter" idx="12"/>
          </p:nvPr>
        </p:nvSpPr>
        <p:spPr>
          <a:xfrm>
            <a:off x="11771158" y="6568225"/>
            <a:ext cx="332238" cy="290836"/>
          </a:xfrm>
          <a:solidFill>
            <a:srgbClr val="0000FF"/>
          </a:solidFill>
          <a:ln>
            <a:solidFill>
              <a:schemeClr val="tx1"/>
            </a:solidFill>
          </a:ln>
        </p:spPr>
        <p:txBody>
          <a:bodyPr/>
          <a:lstStyle/>
          <a:p>
            <a:pPr algn="ctr"/>
            <a:fld id="{96A9D24E-7F5C-45AF-B6AE-A039E64C2C0F}" type="slidenum">
              <a:rPr kumimoji="1" lang="ja-JP" altLang="en-US" sz="2000">
                <a:solidFill>
                  <a:schemeClr val="bg1"/>
                </a:solidFill>
                <a:latin typeface="Arial" panose="020B0604020202020204" pitchFamily="34" charset="0"/>
                <a:cs typeface="Arial" panose="020B0604020202020204" pitchFamily="34" charset="0"/>
              </a:rPr>
              <a:pPr algn="ctr"/>
              <a:t>7</a:t>
            </a:fld>
            <a:endParaRPr kumimoji="1" lang="ja-JP" altLang="en-US" sz="2000" dirty="0">
              <a:solidFill>
                <a:schemeClr val="bg1"/>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C52826CD-8315-34C1-FE0C-B3F94AD3CEF8}"/>
              </a:ext>
            </a:extLst>
          </p:cNvPr>
          <p:cNvPicPr>
            <a:picLocks noChangeAspect="1"/>
          </p:cNvPicPr>
          <p:nvPr/>
        </p:nvPicPr>
        <p:blipFill rotWithShape="1">
          <a:blip r:embed="rId5">
            <a:extLst>
              <a:ext uri="{28A0092B-C50C-407E-A947-70E740481C1C}">
                <a14:useLocalDpi xmlns:a14="http://schemas.microsoft.com/office/drawing/2010/main" val="0"/>
              </a:ext>
            </a:extLst>
          </a:blip>
          <a:srcRect t="540" b="540"/>
          <a:stretch/>
        </p:blipFill>
        <p:spPr bwMode="auto">
          <a:xfrm>
            <a:off x="10849251" y="25997"/>
            <a:ext cx="1208337" cy="457906"/>
          </a:xfrm>
          <a:prstGeom prst="rect">
            <a:avLst/>
          </a:prstGeom>
          <a:noFill/>
          <a:ln>
            <a:noFill/>
          </a:ln>
          <a:effectLst/>
        </p:spPr>
      </p:pic>
    </p:spTree>
    <p:extLst>
      <p:ext uri="{BB962C8B-B14F-4D97-AF65-F5344CB8AC3E}">
        <p14:creationId xmlns:p14="http://schemas.microsoft.com/office/powerpoint/2010/main" val="4122276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B7E6128B-4C61-8446-8BA5-C1C4D70878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20" t="16045" r="13942" b="13313"/>
          <a:stretch/>
        </p:blipFill>
        <p:spPr bwMode="auto">
          <a:xfrm>
            <a:off x="6920488" y="1211344"/>
            <a:ext cx="4657974" cy="21557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13D8CA7-015E-6F8E-C96C-9F2AEA53F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29" y="95501"/>
            <a:ext cx="8763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C61878C-2E4F-8BF6-C967-42675F843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796" y="95501"/>
            <a:ext cx="1228898" cy="1228898"/>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AB82563B-302A-B03F-6B6D-4C6A346DE4FE}"/>
              </a:ext>
            </a:extLst>
          </p:cNvPr>
          <p:cNvSpPr>
            <a:spLocks noGrp="1"/>
          </p:cNvSpPr>
          <p:nvPr>
            <p:ph type="ctrTitle"/>
          </p:nvPr>
        </p:nvSpPr>
        <p:spPr>
          <a:xfrm>
            <a:off x="1443962" y="226730"/>
            <a:ext cx="9144000" cy="593558"/>
          </a:xfrm>
        </p:spPr>
        <p:txBody>
          <a:bodyPr>
            <a:noAutofit/>
          </a:bodyPr>
          <a:lstStyle/>
          <a:p>
            <a:pPr algn="l"/>
            <a:r>
              <a:rPr lang="en-US" altLang="ja-JP" sz="2800" b="1" dirty="0">
                <a:latin typeface="Arial Nova" panose="020B0504020202020204" pitchFamily="34" charset="0"/>
              </a:rPr>
              <a:t>Water Cooling Ceramics Breeding blanket in JA</a:t>
            </a:r>
            <a:r>
              <a:rPr lang="en-US" altLang="ja-JP" sz="2400" b="1" dirty="0">
                <a:latin typeface="Arial Nova" panose="020B0504020202020204" pitchFamily="34" charset="0"/>
              </a:rPr>
              <a:t> </a:t>
            </a:r>
            <a:endParaRPr lang="ja-JP" altLang="en-US" sz="2400" b="1" dirty="0">
              <a:latin typeface="Arial Nova" panose="020B0504020202020204" pitchFamily="34" charset="0"/>
            </a:endParaRPr>
          </a:p>
        </p:txBody>
      </p:sp>
      <p:sp>
        <p:nvSpPr>
          <p:cNvPr id="3" name="スライド番号プレースホルダー 2">
            <a:extLst>
              <a:ext uri="{FF2B5EF4-FFF2-40B4-BE49-F238E27FC236}">
                <a16:creationId xmlns:a16="http://schemas.microsoft.com/office/drawing/2014/main" id="{8E6DBB3E-02E6-B4A4-1A01-4B02366B08F9}"/>
              </a:ext>
            </a:extLst>
          </p:cNvPr>
          <p:cNvSpPr>
            <a:spLocks noGrp="1"/>
          </p:cNvSpPr>
          <p:nvPr>
            <p:ph type="sldNum" sz="quarter" idx="12"/>
          </p:nvPr>
        </p:nvSpPr>
        <p:spPr>
          <a:xfrm>
            <a:off x="8598489" y="6324433"/>
            <a:ext cx="2743200" cy="365125"/>
          </a:xfrm>
        </p:spPr>
        <p:txBody>
          <a:bodyPr/>
          <a:lstStyle/>
          <a:p>
            <a:fld id="{1A9F33D1-630B-4F49-B9EE-795585A40804}" type="slidenum">
              <a:rPr kumimoji="1" lang="ja-JP" altLang="en-US" smtClean="0"/>
              <a:t>8</a:t>
            </a:fld>
            <a:endParaRPr kumimoji="1" lang="ja-JP" altLang="en-US"/>
          </a:p>
        </p:txBody>
      </p:sp>
      <p:sp>
        <p:nvSpPr>
          <p:cNvPr id="12" name="テキスト ボックス 11">
            <a:extLst>
              <a:ext uri="{FF2B5EF4-FFF2-40B4-BE49-F238E27FC236}">
                <a16:creationId xmlns:a16="http://schemas.microsoft.com/office/drawing/2014/main" id="{67B828FD-BF18-46EF-465E-4A030F9D096F}"/>
              </a:ext>
            </a:extLst>
          </p:cNvPr>
          <p:cNvSpPr txBox="1"/>
          <p:nvPr/>
        </p:nvSpPr>
        <p:spPr>
          <a:xfrm>
            <a:off x="6933113" y="1223618"/>
            <a:ext cx="1743875" cy="338554"/>
          </a:xfrm>
          <a:prstGeom prst="rect">
            <a:avLst/>
          </a:prstGeom>
          <a:noFill/>
        </p:spPr>
        <p:txBody>
          <a:bodyPr wrap="none" rtlCol="0">
            <a:spAutoFit/>
          </a:bodyPr>
          <a:lstStyle/>
          <a:p>
            <a:r>
              <a:rPr kumimoji="1" lang="en-US" altLang="ja-JP" sz="1600">
                <a:latin typeface="Arial Nova" panose="020B0504020202020204" pitchFamily="34" charset="0"/>
              </a:rPr>
              <a:t>Breeder (Li</a:t>
            </a:r>
            <a:r>
              <a:rPr kumimoji="1" lang="en-US" altLang="ja-JP" sz="1600" baseline="-25000">
                <a:latin typeface="Arial Nova" panose="020B0504020202020204" pitchFamily="34" charset="0"/>
              </a:rPr>
              <a:t>2</a:t>
            </a:r>
            <a:r>
              <a:rPr kumimoji="1" lang="en-US" altLang="ja-JP" sz="1600">
                <a:latin typeface="Arial Nova" panose="020B0504020202020204" pitchFamily="34" charset="0"/>
              </a:rPr>
              <a:t>TiO</a:t>
            </a:r>
            <a:r>
              <a:rPr kumimoji="1" lang="en-US" altLang="ja-JP" sz="1600" baseline="-25000">
                <a:latin typeface="Arial Nova" panose="020B0504020202020204" pitchFamily="34" charset="0"/>
              </a:rPr>
              <a:t>3</a:t>
            </a:r>
            <a:r>
              <a:rPr kumimoji="1" lang="en-US" altLang="ja-JP" sz="1600">
                <a:latin typeface="Arial Nova" panose="020B0504020202020204" pitchFamily="34" charset="0"/>
              </a:rPr>
              <a:t>)</a:t>
            </a:r>
            <a:endParaRPr kumimoji="1" lang="ja-JP" altLang="en-US" sz="1600">
              <a:latin typeface="Arial Nova" panose="020B0504020202020204" pitchFamily="34" charset="0"/>
            </a:endParaRPr>
          </a:p>
        </p:txBody>
      </p:sp>
      <p:sp>
        <p:nvSpPr>
          <p:cNvPr id="17" name="テキスト ボックス 16">
            <a:extLst>
              <a:ext uri="{FF2B5EF4-FFF2-40B4-BE49-F238E27FC236}">
                <a16:creationId xmlns:a16="http://schemas.microsoft.com/office/drawing/2014/main" id="{2DEB0F08-4D43-8229-B6F8-2581E7501149}"/>
              </a:ext>
            </a:extLst>
          </p:cNvPr>
          <p:cNvSpPr txBox="1"/>
          <p:nvPr/>
        </p:nvSpPr>
        <p:spPr>
          <a:xfrm>
            <a:off x="8941249" y="2936953"/>
            <a:ext cx="2057679" cy="338554"/>
          </a:xfrm>
          <a:prstGeom prst="rect">
            <a:avLst/>
          </a:prstGeom>
          <a:noFill/>
        </p:spPr>
        <p:txBody>
          <a:bodyPr wrap="none" rtlCol="0">
            <a:spAutoFit/>
          </a:bodyPr>
          <a:lstStyle/>
          <a:p>
            <a:r>
              <a:rPr kumimoji="1" lang="en-US" altLang="ja-JP" sz="1600">
                <a:latin typeface="Arial Nova" panose="020B0504020202020204" pitchFamily="34" charset="0"/>
              </a:rPr>
              <a:t>Multiplier (Beryllium)</a:t>
            </a:r>
            <a:endParaRPr kumimoji="1" lang="ja-JP" altLang="en-US" sz="1600">
              <a:latin typeface="Arial Nova" panose="020B0504020202020204" pitchFamily="34" charset="0"/>
            </a:endParaRPr>
          </a:p>
        </p:txBody>
      </p:sp>
      <p:sp>
        <p:nvSpPr>
          <p:cNvPr id="32" name="テキスト ボックス 31">
            <a:extLst>
              <a:ext uri="{FF2B5EF4-FFF2-40B4-BE49-F238E27FC236}">
                <a16:creationId xmlns:a16="http://schemas.microsoft.com/office/drawing/2014/main" id="{0CEFD9FD-4192-062E-9C4E-2261442DA482}"/>
              </a:ext>
            </a:extLst>
          </p:cNvPr>
          <p:cNvSpPr txBox="1"/>
          <p:nvPr/>
        </p:nvSpPr>
        <p:spPr>
          <a:xfrm>
            <a:off x="5763799" y="841778"/>
            <a:ext cx="3023585" cy="400110"/>
          </a:xfrm>
          <a:prstGeom prst="rect">
            <a:avLst/>
          </a:prstGeom>
          <a:noFill/>
        </p:spPr>
        <p:txBody>
          <a:bodyPr wrap="none" rtlCol="0">
            <a:spAutoFit/>
          </a:bodyPr>
          <a:lstStyle/>
          <a:p>
            <a:r>
              <a:rPr kumimoji="1" lang="en-US" altLang="ja-JP" sz="2000" b="1">
                <a:latin typeface="Arial Nova" panose="020B0504020202020204" pitchFamily="34" charset="0"/>
              </a:rPr>
              <a:t>WCCB-TBM submodule</a:t>
            </a:r>
            <a:endParaRPr kumimoji="1" lang="ja-JP" altLang="en-US" sz="2000" b="1">
              <a:latin typeface="Arial Nova" panose="020B0504020202020204" pitchFamily="34" charset="0"/>
            </a:endParaRPr>
          </a:p>
        </p:txBody>
      </p:sp>
      <p:graphicFrame>
        <p:nvGraphicFramePr>
          <p:cNvPr id="5" name="表 4">
            <a:extLst>
              <a:ext uri="{FF2B5EF4-FFF2-40B4-BE49-F238E27FC236}">
                <a16:creationId xmlns:a16="http://schemas.microsoft.com/office/drawing/2014/main" id="{FB2581C2-C26E-1FB3-BA9F-AE71347FE894}"/>
              </a:ext>
            </a:extLst>
          </p:cNvPr>
          <p:cNvGraphicFramePr>
            <a:graphicFrameLocks noGrp="1"/>
          </p:cNvGraphicFramePr>
          <p:nvPr/>
        </p:nvGraphicFramePr>
        <p:xfrm>
          <a:off x="6013595" y="3773922"/>
          <a:ext cx="6055099" cy="2651760"/>
        </p:xfrm>
        <a:graphic>
          <a:graphicData uri="http://schemas.openxmlformats.org/drawingml/2006/table">
            <a:tbl>
              <a:tblPr firstRow="1" bandRow="1">
                <a:tableStyleId>{5C22544A-7EE6-4342-B048-85BDC9FD1C3A}</a:tableStyleId>
              </a:tblPr>
              <a:tblGrid>
                <a:gridCol w="1497758">
                  <a:extLst>
                    <a:ext uri="{9D8B030D-6E8A-4147-A177-3AD203B41FA5}">
                      <a16:colId xmlns:a16="http://schemas.microsoft.com/office/drawing/2014/main" val="3500123771"/>
                    </a:ext>
                  </a:extLst>
                </a:gridCol>
                <a:gridCol w="4557341">
                  <a:extLst>
                    <a:ext uri="{9D8B030D-6E8A-4147-A177-3AD203B41FA5}">
                      <a16:colId xmlns:a16="http://schemas.microsoft.com/office/drawing/2014/main" val="2547331639"/>
                    </a:ext>
                  </a:extLst>
                </a:gridCol>
              </a:tblGrid>
              <a:tr h="137648">
                <a:tc>
                  <a:txBody>
                    <a:bodyPr/>
                    <a:lstStyle/>
                    <a:p>
                      <a:pPr algn="ctr"/>
                      <a:r>
                        <a:rPr kumimoji="1" lang="en-US" altLang="ja-JP" sz="1600">
                          <a:latin typeface="Arial Noca"/>
                        </a:rPr>
                        <a:t>Material</a:t>
                      </a:r>
                      <a:endParaRPr kumimoji="1" lang="ja-JP" altLang="en-US" sz="1600">
                        <a:latin typeface="Arial Noca"/>
                      </a:endParaRPr>
                    </a:p>
                  </a:txBody>
                  <a:tcPr/>
                </a:tc>
                <a:tc>
                  <a:txBody>
                    <a:bodyPr/>
                    <a:lstStyle/>
                    <a:p>
                      <a:pPr algn="ctr"/>
                      <a:r>
                        <a:rPr kumimoji="1" lang="en-US" altLang="ja-JP">
                          <a:latin typeface="Arial Noca"/>
                        </a:rPr>
                        <a:t>Property</a:t>
                      </a:r>
                      <a:endParaRPr kumimoji="1" lang="ja-JP" altLang="en-US">
                        <a:latin typeface="Arial Noca"/>
                      </a:endParaRPr>
                    </a:p>
                  </a:txBody>
                  <a:tcPr/>
                </a:tc>
                <a:extLst>
                  <a:ext uri="{0D108BD9-81ED-4DB2-BD59-A6C34878D82A}">
                    <a16:rowId xmlns:a16="http://schemas.microsoft.com/office/drawing/2014/main" val="3861658180"/>
                  </a:ext>
                </a:extLst>
              </a:tr>
              <a:tr h="5809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a:latin typeface="Arial Noca"/>
                        </a:rPr>
                        <a:t>Structure</a:t>
                      </a:r>
                      <a:endParaRPr lang="en-US" altLang="ja-JP" sz="1800">
                        <a:latin typeface="Arial Noca"/>
                      </a:endParaRPr>
                    </a:p>
                  </a:txBody>
                  <a:tcPr/>
                </a:tc>
                <a:tc>
                  <a:txBody>
                    <a:bodyPr/>
                    <a:lstStyle/>
                    <a:p>
                      <a:r>
                        <a:rPr kumimoji="1" lang="en-US" altLang="ja-JP" sz="1800">
                          <a:latin typeface="Arial Noca"/>
                        </a:rPr>
                        <a:t>Ferritic steel (F82H)</a:t>
                      </a:r>
                    </a:p>
                    <a:p>
                      <a:r>
                        <a:rPr kumimoji="1" lang="en-US" altLang="ja-JP" sz="1800">
                          <a:latin typeface="Arial Noca"/>
                        </a:rPr>
                        <a:t>Fe Balance, Cr 8 and W 2 w%</a:t>
                      </a:r>
                    </a:p>
                  </a:txBody>
                  <a:tcPr/>
                </a:tc>
                <a:extLst>
                  <a:ext uri="{0D108BD9-81ED-4DB2-BD59-A6C34878D82A}">
                    <a16:rowId xmlns:a16="http://schemas.microsoft.com/office/drawing/2014/main" val="2683697733"/>
                  </a:ext>
                </a:extLst>
              </a:tr>
              <a:tr h="908706">
                <a:tc>
                  <a:txBody>
                    <a:bodyPr/>
                    <a:lstStyle/>
                    <a:p>
                      <a:r>
                        <a:rPr kumimoji="1" lang="en-US" altLang="ja-JP" sz="1800">
                          <a:latin typeface="Arial Noca"/>
                        </a:rPr>
                        <a:t>Breeder</a:t>
                      </a:r>
                      <a:endParaRPr kumimoji="1" lang="ja-JP" altLang="en-US" sz="1800">
                        <a:latin typeface="Arial Noc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Arial Noca"/>
                        </a:rPr>
                        <a:t>Lithium titanate (Li</a:t>
                      </a:r>
                      <a:r>
                        <a:rPr kumimoji="1" lang="en-US" altLang="ja-JP" sz="1800" baseline="-25000" dirty="0">
                          <a:latin typeface="Arial Noca"/>
                        </a:rPr>
                        <a:t>2</a:t>
                      </a:r>
                      <a:r>
                        <a:rPr kumimoji="1" lang="en-US" altLang="ja-JP" sz="1800" dirty="0">
                          <a:latin typeface="Arial Noca"/>
                        </a:rPr>
                        <a:t>TiO</a:t>
                      </a:r>
                      <a:r>
                        <a:rPr kumimoji="1" lang="en-US" altLang="ja-JP" sz="1800" baseline="-25000" dirty="0">
                          <a:latin typeface="Arial Noca"/>
                        </a:rPr>
                        <a:t>3</a:t>
                      </a:r>
                      <a:r>
                        <a:rPr kumimoji="1" lang="en-US" altLang="ja-JP" sz="1800" dirty="0">
                          <a:latin typeface="Arial Noc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Arial Noca"/>
                        </a:rPr>
                        <a:t>Li-6 enrichment more than 30</a:t>
                      </a:r>
                      <a:r>
                        <a:rPr kumimoji="1" lang="ja-JP" altLang="en-US" sz="1800" dirty="0">
                          <a:latin typeface="Arial Noca"/>
                        </a:rPr>
                        <a:t> </a:t>
                      </a:r>
                      <a:r>
                        <a:rPr kumimoji="1" lang="en-US" altLang="ja-JP" sz="1800" dirty="0">
                          <a:latin typeface="Arial Noca"/>
                        </a:rPr>
                        <a:t>mol%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Arial Noca"/>
                        </a:rPr>
                        <a:t>Pebbles</a:t>
                      </a:r>
                      <a:r>
                        <a:rPr kumimoji="1" lang="ja-JP" altLang="en-US" sz="1800" dirty="0">
                          <a:latin typeface="Arial Noca"/>
                        </a:rPr>
                        <a:t> </a:t>
                      </a:r>
                      <a:r>
                        <a:rPr kumimoji="1" lang="en-US" altLang="ja-JP" sz="1800" dirty="0">
                          <a:latin typeface="Arial Noca"/>
                        </a:rPr>
                        <a:t>(Target fill rate of at least 65%).</a:t>
                      </a:r>
                      <a:endParaRPr kumimoji="1" lang="ja-JP" altLang="en-US" sz="1800" dirty="0">
                        <a:latin typeface="Arial Noca"/>
                      </a:endParaRPr>
                    </a:p>
                  </a:txBody>
                  <a:tcPr/>
                </a:tc>
                <a:extLst>
                  <a:ext uri="{0D108BD9-81ED-4DB2-BD59-A6C34878D82A}">
                    <a16:rowId xmlns:a16="http://schemas.microsoft.com/office/drawing/2014/main" val="1304380032"/>
                  </a:ext>
                </a:extLst>
              </a:tr>
              <a:tr h="331988">
                <a:tc>
                  <a:txBody>
                    <a:bodyPr/>
                    <a:lstStyle/>
                    <a:p>
                      <a:r>
                        <a:rPr kumimoji="1" lang="en-US" altLang="ja-JP" sz="1800">
                          <a:latin typeface="Arial Noca"/>
                        </a:rPr>
                        <a:t>Coolant </a:t>
                      </a:r>
                      <a:endParaRPr kumimoji="1" lang="ja-JP" altLang="en-US" sz="1800">
                        <a:latin typeface="Arial Noc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a:latin typeface="Arial Noca"/>
                        </a:rPr>
                        <a:t>Water (up to </a:t>
                      </a:r>
                      <a:r>
                        <a:rPr kumimoji="1" lang="en-US" altLang="ja-JP">
                          <a:latin typeface="Arial Noca"/>
                        </a:rPr>
                        <a:t>325</a:t>
                      </a:r>
                      <a:r>
                        <a:rPr kumimoji="1" lang="en-US" altLang="ja-JP"/>
                        <a:t>℃</a:t>
                      </a:r>
                      <a:r>
                        <a:rPr kumimoji="1" lang="ja-JP" altLang="en-US" sz="1800">
                          <a:latin typeface="Arial Noca"/>
                        </a:rPr>
                        <a:t>）</a:t>
                      </a:r>
                    </a:p>
                  </a:txBody>
                  <a:tcPr/>
                </a:tc>
                <a:extLst>
                  <a:ext uri="{0D108BD9-81ED-4DB2-BD59-A6C34878D82A}">
                    <a16:rowId xmlns:a16="http://schemas.microsoft.com/office/drawing/2014/main" val="4051314744"/>
                  </a:ext>
                </a:extLst>
              </a:tr>
              <a:tr h="331988">
                <a:tc>
                  <a:txBody>
                    <a:bodyPr/>
                    <a:lstStyle/>
                    <a:p>
                      <a:r>
                        <a:rPr kumimoji="1" lang="en-US" altLang="ja-JP" sz="1800">
                          <a:latin typeface="Arial Noca"/>
                        </a:rPr>
                        <a:t>Multiplier</a:t>
                      </a:r>
                      <a:endParaRPr kumimoji="1" lang="ja-JP" altLang="en-US" sz="1800">
                        <a:latin typeface="Arial Noca"/>
                      </a:endParaRPr>
                    </a:p>
                  </a:txBody>
                  <a:tcPr/>
                </a:tc>
                <a:tc>
                  <a:txBody>
                    <a:bodyPr/>
                    <a:lstStyle/>
                    <a:p>
                      <a:r>
                        <a:rPr kumimoji="1" lang="en-US" altLang="ja-JP" sz="1800" dirty="0">
                          <a:latin typeface="Arial Noca"/>
                        </a:rPr>
                        <a:t>Beryllium pebbles or </a:t>
                      </a:r>
                      <a:r>
                        <a:rPr lang="es-ES" altLang="ja-JP" dirty="0">
                          <a:latin typeface="Arial Nova" panose="020B0504020202020204" pitchFamily="34" charset="0"/>
                        </a:rPr>
                        <a:t>Beryllide(Be12Ti) </a:t>
                      </a:r>
                      <a:endParaRPr kumimoji="1" lang="ja-JP" altLang="en-US" sz="1800" dirty="0">
                        <a:latin typeface="Arial Nova" panose="020B0504020202020204" pitchFamily="34" charset="0"/>
                      </a:endParaRPr>
                    </a:p>
                  </a:txBody>
                  <a:tcPr/>
                </a:tc>
                <a:extLst>
                  <a:ext uri="{0D108BD9-81ED-4DB2-BD59-A6C34878D82A}">
                    <a16:rowId xmlns:a16="http://schemas.microsoft.com/office/drawing/2014/main" val="408715303"/>
                  </a:ext>
                </a:extLst>
              </a:tr>
            </a:tbl>
          </a:graphicData>
        </a:graphic>
      </p:graphicFrame>
      <p:grpSp>
        <p:nvGrpSpPr>
          <p:cNvPr id="54" name="グループ化 53">
            <a:extLst>
              <a:ext uri="{FF2B5EF4-FFF2-40B4-BE49-F238E27FC236}">
                <a16:creationId xmlns:a16="http://schemas.microsoft.com/office/drawing/2014/main" id="{623B6B2E-2DC0-2AA2-EABD-649236CE48C5}"/>
              </a:ext>
            </a:extLst>
          </p:cNvPr>
          <p:cNvGrpSpPr/>
          <p:nvPr/>
        </p:nvGrpSpPr>
        <p:grpSpPr>
          <a:xfrm>
            <a:off x="1623380" y="3245236"/>
            <a:ext cx="3282942" cy="3098670"/>
            <a:chOff x="989266" y="1379660"/>
            <a:chExt cx="4364010" cy="4683194"/>
          </a:xfrm>
        </p:grpSpPr>
        <p:grpSp>
          <p:nvGrpSpPr>
            <p:cNvPr id="33" name="グループ化 32">
              <a:extLst>
                <a:ext uri="{FF2B5EF4-FFF2-40B4-BE49-F238E27FC236}">
                  <a16:creationId xmlns:a16="http://schemas.microsoft.com/office/drawing/2014/main" id="{E7B6FBF6-2E60-7DCA-9897-2D0B67EB5459}"/>
                </a:ext>
              </a:extLst>
            </p:cNvPr>
            <p:cNvGrpSpPr/>
            <p:nvPr/>
          </p:nvGrpSpPr>
          <p:grpSpPr>
            <a:xfrm>
              <a:off x="989266" y="1379660"/>
              <a:ext cx="4364010" cy="4098679"/>
              <a:chOff x="989266" y="1379660"/>
              <a:chExt cx="4364010" cy="4098679"/>
            </a:xfrm>
          </p:grpSpPr>
          <p:pic>
            <p:nvPicPr>
              <p:cNvPr id="24" name="図 23">
                <a:extLst>
                  <a:ext uri="{FF2B5EF4-FFF2-40B4-BE49-F238E27FC236}">
                    <a16:creationId xmlns:a16="http://schemas.microsoft.com/office/drawing/2014/main" id="{61C9D416-58FA-7837-F0FB-C3E6AB6FC6AD}"/>
                  </a:ext>
                </a:extLst>
              </p:cNvPr>
              <p:cNvPicPr>
                <a:picLocks noChangeAspect="1"/>
              </p:cNvPicPr>
              <p:nvPr/>
            </p:nvPicPr>
            <p:blipFill rotWithShape="1">
              <a:blip r:embed="rId5"/>
              <a:srcRect l="2115" t="68249" r="78353" b="3535"/>
              <a:stretch/>
            </p:blipFill>
            <p:spPr>
              <a:xfrm>
                <a:off x="989266" y="1379660"/>
                <a:ext cx="4364010" cy="4098679"/>
              </a:xfrm>
              <a:prstGeom prst="rect">
                <a:avLst/>
              </a:prstGeom>
            </p:spPr>
          </p:pic>
          <p:sp>
            <p:nvSpPr>
              <p:cNvPr id="26" name="正方形/長方形 25">
                <a:extLst>
                  <a:ext uri="{FF2B5EF4-FFF2-40B4-BE49-F238E27FC236}">
                    <a16:creationId xmlns:a16="http://schemas.microsoft.com/office/drawing/2014/main" id="{268733CA-AC47-49F0-DE9C-789F9AC918A8}"/>
                  </a:ext>
                </a:extLst>
              </p:cNvPr>
              <p:cNvSpPr/>
              <p:nvPr/>
            </p:nvSpPr>
            <p:spPr>
              <a:xfrm>
                <a:off x="4769644" y="3440465"/>
                <a:ext cx="562583" cy="519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テキスト ボックス 26">
              <a:extLst>
                <a:ext uri="{FF2B5EF4-FFF2-40B4-BE49-F238E27FC236}">
                  <a16:creationId xmlns:a16="http://schemas.microsoft.com/office/drawing/2014/main" id="{97F93200-4A0F-C192-A86E-6AB5A8723AF0}"/>
                </a:ext>
              </a:extLst>
            </p:cNvPr>
            <p:cNvSpPr txBox="1"/>
            <p:nvPr/>
          </p:nvSpPr>
          <p:spPr>
            <a:xfrm>
              <a:off x="3211134" y="5693522"/>
              <a:ext cx="2121093" cy="369332"/>
            </a:xfrm>
            <a:prstGeom prst="rect">
              <a:avLst/>
            </a:prstGeom>
            <a:noFill/>
          </p:spPr>
          <p:txBody>
            <a:bodyPr wrap="none" rtlCol="0">
              <a:spAutoFit/>
            </a:bodyPr>
            <a:lstStyle/>
            <a:p>
              <a:r>
                <a:rPr lang="en-US" altLang="ja-JP" dirty="0">
                  <a:latin typeface="Arial Noca"/>
                </a:rPr>
                <a:t>4 x 14 submodules</a:t>
              </a:r>
              <a:endParaRPr kumimoji="1" lang="ja-JP" altLang="en-US" dirty="0">
                <a:latin typeface="Arial Noca"/>
              </a:endParaRPr>
            </a:p>
          </p:txBody>
        </p:sp>
        <p:cxnSp>
          <p:nvCxnSpPr>
            <p:cNvPr id="36" name="直線コネクタ 35">
              <a:extLst>
                <a:ext uri="{FF2B5EF4-FFF2-40B4-BE49-F238E27FC236}">
                  <a16:creationId xmlns:a16="http://schemas.microsoft.com/office/drawing/2014/main" id="{7CE92350-4B76-8247-E786-C160E1C0ED8A}"/>
                </a:ext>
              </a:extLst>
            </p:cNvPr>
            <p:cNvCxnSpPr>
              <a:cxnSpLocks/>
            </p:cNvCxnSpPr>
            <p:nvPr/>
          </p:nvCxnSpPr>
          <p:spPr>
            <a:xfrm>
              <a:off x="4846647" y="2843454"/>
              <a:ext cx="315272" cy="890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E42A9D8F-55DB-268A-D248-78E3A7D52CFE}"/>
                </a:ext>
              </a:extLst>
            </p:cNvPr>
            <p:cNvCxnSpPr/>
            <p:nvPr/>
          </p:nvCxnSpPr>
          <p:spPr>
            <a:xfrm>
              <a:off x="4776457" y="5250738"/>
              <a:ext cx="478497" cy="13522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BB7CD018-8E43-8146-8248-D308B2ACA448}"/>
                </a:ext>
              </a:extLst>
            </p:cNvPr>
            <p:cNvCxnSpPr/>
            <p:nvPr/>
          </p:nvCxnSpPr>
          <p:spPr>
            <a:xfrm>
              <a:off x="5008892" y="2923031"/>
              <a:ext cx="6813" cy="2324456"/>
            </a:xfrm>
            <a:prstGeom prst="line">
              <a:avLst/>
            </a:prstGeom>
            <a:ln w="3175">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0" name="テキスト ボックス 39">
              <a:extLst>
                <a:ext uri="{FF2B5EF4-FFF2-40B4-BE49-F238E27FC236}">
                  <a16:creationId xmlns:a16="http://schemas.microsoft.com/office/drawing/2014/main" id="{09043758-A424-7D3D-D8B3-72AC1AC33EA1}"/>
                </a:ext>
              </a:extLst>
            </p:cNvPr>
            <p:cNvSpPr txBox="1"/>
            <p:nvPr/>
          </p:nvSpPr>
          <p:spPr>
            <a:xfrm rot="16200000">
              <a:off x="4517755" y="3979316"/>
              <a:ext cx="824265" cy="276999"/>
            </a:xfrm>
            <a:prstGeom prst="rect">
              <a:avLst/>
            </a:prstGeom>
            <a:noFill/>
          </p:spPr>
          <p:txBody>
            <a:bodyPr wrap="none" rtlCol="0">
              <a:spAutoFit/>
            </a:bodyPr>
            <a:lstStyle/>
            <a:p>
              <a:r>
                <a:rPr kumimoji="1" lang="en-US" altLang="ja-JP" sz="1200">
                  <a:latin typeface="Arial Noca"/>
                </a:rPr>
                <a:t>1703 mm</a:t>
              </a:r>
              <a:endParaRPr kumimoji="1" lang="ja-JP" altLang="en-US" sz="1200">
                <a:latin typeface="Arial Noca"/>
              </a:endParaRPr>
            </a:p>
          </p:txBody>
        </p:sp>
        <p:sp>
          <p:nvSpPr>
            <p:cNvPr id="41" name="テキスト ボックス 40">
              <a:extLst>
                <a:ext uri="{FF2B5EF4-FFF2-40B4-BE49-F238E27FC236}">
                  <a16:creationId xmlns:a16="http://schemas.microsoft.com/office/drawing/2014/main" id="{0AE9D7FF-68F4-557E-1E6F-0F639C4888B7}"/>
                </a:ext>
              </a:extLst>
            </p:cNvPr>
            <p:cNvSpPr txBox="1"/>
            <p:nvPr/>
          </p:nvSpPr>
          <p:spPr>
            <a:xfrm rot="909471">
              <a:off x="3062953" y="2180052"/>
              <a:ext cx="824265" cy="276999"/>
            </a:xfrm>
            <a:prstGeom prst="rect">
              <a:avLst/>
            </a:prstGeom>
            <a:noFill/>
          </p:spPr>
          <p:txBody>
            <a:bodyPr wrap="none" rtlCol="0">
              <a:spAutoFit/>
            </a:bodyPr>
            <a:lstStyle/>
            <a:p>
              <a:r>
                <a:rPr kumimoji="1" lang="en-US" altLang="ja-JP" sz="1200">
                  <a:latin typeface="Arial Noca"/>
                </a:rPr>
                <a:t>2279 mm</a:t>
              </a:r>
              <a:endParaRPr kumimoji="1" lang="ja-JP" altLang="en-US" sz="1200">
                <a:latin typeface="Arial Noca"/>
              </a:endParaRPr>
            </a:p>
          </p:txBody>
        </p:sp>
        <p:sp>
          <p:nvSpPr>
            <p:cNvPr id="42" name="テキスト ボックス 41">
              <a:extLst>
                <a:ext uri="{FF2B5EF4-FFF2-40B4-BE49-F238E27FC236}">
                  <a16:creationId xmlns:a16="http://schemas.microsoft.com/office/drawing/2014/main" id="{B6E5F1C3-F25D-67B7-5B65-A103FC377F84}"/>
                </a:ext>
              </a:extLst>
            </p:cNvPr>
            <p:cNvSpPr txBox="1"/>
            <p:nvPr/>
          </p:nvSpPr>
          <p:spPr>
            <a:xfrm>
              <a:off x="3857625" y="5320767"/>
              <a:ext cx="726482" cy="400110"/>
            </a:xfrm>
            <a:prstGeom prst="rect">
              <a:avLst/>
            </a:prstGeom>
            <a:noFill/>
          </p:spPr>
          <p:txBody>
            <a:bodyPr wrap="none" rtlCol="0">
              <a:spAutoFit/>
            </a:bodyPr>
            <a:lstStyle/>
            <a:p>
              <a:r>
                <a:rPr kumimoji="1" lang="en-US" altLang="ja-JP" sz="2000" dirty="0">
                  <a:latin typeface="Arial Noca"/>
                </a:rPr>
                <a:t>TBM</a:t>
              </a:r>
              <a:endParaRPr kumimoji="1" lang="ja-JP" altLang="en-US" sz="2000" dirty="0">
                <a:latin typeface="Arial Noca"/>
              </a:endParaRPr>
            </a:p>
          </p:txBody>
        </p:sp>
        <p:sp>
          <p:nvSpPr>
            <p:cNvPr id="44" name="フリーフォーム: 図形 43">
              <a:extLst>
                <a:ext uri="{FF2B5EF4-FFF2-40B4-BE49-F238E27FC236}">
                  <a16:creationId xmlns:a16="http://schemas.microsoft.com/office/drawing/2014/main" id="{782A0E9E-8CEC-B220-0DD4-061F1C2E48B5}"/>
                </a:ext>
              </a:extLst>
            </p:cNvPr>
            <p:cNvSpPr/>
            <p:nvPr/>
          </p:nvSpPr>
          <p:spPr>
            <a:xfrm>
              <a:off x="3857625" y="1885950"/>
              <a:ext cx="904875" cy="933450"/>
            </a:xfrm>
            <a:custGeom>
              <a:avLst/>
              <a:gdLst>
                <a:gd name="connsiteX0" fmla="*/ 0 w 904875"/>
                <a:gd name="connsiteY0" fmla="*/ 0 h 933450"/>
                <a:gd name="connsiteX1" fmla="*/ 9525 w 904875"/>
                <a:gd name="connsiteY1" fmla="*/ 561975 h 933450"/>
                <a:gd name="connsiteX2" fmla="*/ 523875 w 904875"/>
                <a:gd name="connsiteY2" fmla="*/ 933450 h 933450"/>
                <a:gd name="connsiteX3" fmla="*/ 904875 w 904875"/>
                <a:gd name="connsiteY3" fmla="*/ 381000 h 933450"/>
                <a:gd name="connsiteX4" fmla="*/ 904875 w 904875"/>
                <a:gd name="connsiteY4" fmla="*/ 0 h 933450"/>
                <a:gd name="connsiteX5" fmla="*/ 0 w 904875"/>
                <a:gd name="connsiteY5" fmla="*/ 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875" h="933450">
                  <a:moveTo>
                    <a:pt x="0" y="0"/>
                  </a:moveTo>
                  <a:lnTo>
                    <a:pt x="9525" y="561975"/>
                  </a:lnTo>
                  <a:lnTo>
                    <a:pt x="523875" y="933450"/>
                  </a:lnTo>
                  <a:lnTo>
                    <a:pt x="904875" y="381000"/>
                  </a:lnTo>
                  <a:lnTo>
                    <a:pt x="904875"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72507B82-946B-FD3C-B178-B5F032CE427E}"/>
                </a:ext>
              </a:extLst>
            </p:cNvPr>
            <p:cNvCxnSpPr>
              <a:cxnSpLocks/>
            </p:cNvCxnSpPr>
            <p:nvPr/>
          </p:nvCxnSpPr>
          <p:spPr>
            <a:xfrm flipV="1">
              <a:off x="4760119" y="2449026"/>
              <a:ext cx="0" cy="51955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0C14A8D0-0024-E17A-AEC9-0E40173889C4}"/>
                </a:ext>
              </a:extLst>
            </p:cNvPr>
            <p:cNvCxnSpPr>
              <a:cxnSpLocks/>
            </p:cNvCxnSpPr>
            <p:nvPr/>
          </p:nvCxnSpPr>
          <p:spPr>
            <a:xfrm flipV="1">
              <a:off x="2321719" y="1929472"/>
              <a:ext cx="0" cy="22317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直線コネクタ 49">
              <a:extLst>
                <a:ext uri="{FF2B5EF4-FFF2-40B4-BE49-F238E27FC236}">
                  <a16:creationId xmlns:a16="http://schemas.microsoft.com/office/drawing/2014/main" id="{79FFB931-40FC-A6C5-7566-9A3E8BF7A132}"/>
                </a:ext>
              </a:extLst>
            </p:cNvPr>
            <p:cNvCxnSpPr>
              <a:cxnSpLocks/>
            </p:cNvCxnSpPr>
            <p:nvPr/>
          </p:nvCxnSpPr>
          <p:spPr>
            <a:xfrm flipH="1" flipV="1">
              <a:off x="2329358" y="2144656"/>
              <a:ext cx="2403413" cy="632064"/>
            </a:xfrm>
            <a:prstGeom prst="line">
              <a:avLst/>
            </a:prstGeom>
            <a:ln w="3175">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55" name="テキスト ボックス 54">
            <a:extLst>
              <a:ext uri="{FF2B5EF4-FFF2-40B4-BE49-F238E27FC236}">
                <a16:creationId xmlns:a16="http://schemas.microsoft.com/office/drawing/2014/main" id="{2F4ADDC7-DB5F-A65C-D20D-9654A35C37BF}"/>
              </a:ext>
            </a:extLst>
          </p:cNvPr>
          <p:cNvSpPr txBox="1"/>
          <p:nvPr/>
        </p:nvSpPr>
        <p:spPr>
          <a:xfrm>
            <a:off x="8849523" y="999394"/>
            <a:ext cx="2078839" cy="369332"/>
          </a:xfrm>
          <a:prstGeom prst="rect">
            <a:avLst/>
          </a:prstGeom>
          <a:noFill/>
        </p:spPr>
        <p:txBody>
          <a:bodyPr wrap="none" rtlCol="0">
            <a:spAutoFit/>
          </a:bodyPr>
          <a:lstStyle/>
          <a:p>
            <a:r>
              <a:rPr kumimoji="1" lang="en-US" altLang="ja-JP">
                <a:latin typeface="Arial Noca"/>
              </a:rPr>
              <a:t>L 400 x </a:t>
            </a:r>
            <a:r>
              <a:rPr kumimoji="1" lang="en-US" altLang="ja-JP" i="1">
                <a:latin typeface="Symbol" panose="05050102010706020507" pitchFamily="18" charset="2"/>
              </a:rPr>
              <a:t>f</a:t>
            </a:r>
            <a:r>
              <a:rPr kumimoji="1" lang="en-US" altLang="ja-JP">
                <a:latin typeface="Arial Noca"/>
              </a:rPr>
              <a:t> </a:t>
            </a:r>
            <a:r>
              <a:rPr lang="en-US" altLang="ja-JP">
                <a:latin typeface="Arial Noca"/>
              </a:rPr>
              <a:t>102</a:t>
            </a:r>
            <a:r>
              <a:rPr kumimoji="1" lang="ja-JP" altLang="en-US">
                <a:latin typeface="Arial Noca"/>
              </a:rPr>
              <a:t> </a:t>
            </a:r>
            <a:r>
              <a:rPr kumimoji="1" lang="en-US" altLang="ja-JP">
                <a:latin typeface="Arial Noca"/>
              </a:rPr>
              <a:t>mm </a:t>
            </a:r>
            <a:endParaRPr kumimoji="1" lang="ja-JP" altLang="en-US">
              <a:latin typeface="Arial Noca"/>
            </a:endParaRPr>
          </a:p>
        </p:txBody>
      </p:sp>
      <p:grpSp>
        <p:nvGrpSpPr>
          <p:cNvPr id="9" name="グループ化 8">
            <a:extLst>
              <a:ext uri="{FF2B5EF4-FFF2-40B4-BE49-F238E27FC236}">
                <a16:creationId xmlns:a16="http://schemas.microsoft.com/office/drawing/2014/main" id="{372BD42A-8D60-6B56-6B6F-189B56C4425E}"/>
              </a:ext>
            </a:extLst>
          </p:cNvPr>
          <p:cNvGrpSpPr/>
          <p:nvPr/>
        </p:nvGrpSpPr>
        <p:grpSpPr>
          <a:xfrm>
            <a:off x="6026461" y="2080264"/>
            <a:ext cx="1945888" cy="338554"/>
            <a:chOff x="5392277" y="1538130"/>
            <a:chExt cx="4478896" cy="478395"/>
          </a:xfrm>
        </p:grpSpPr>
        <p:cxnSp>
          <p:nvCxnSpPr>
            <p:cNvPr id="16" name="直線コネクタ 15">
              <a:extLst>
                <a:ext uri="{FF2B5EF4-FFF2-40B4-BE49-F238E27FC236}">
                  <a16:creationId xmlns:a16="http://schemas.microsoft.com/office/drawing/2014/main" id="{A958D34E-8959-55AB-98F1-45672198C194}"/>
                </a:ext>
              </a:extLst>
            </p:cNvPr>
            <p:cNvCxnSpPr>
              <a:cxnSpLocks/>
            </p:cNvCxnSpPr>
            <p:nvPr/>
          </p:nvCxnSpPr>
          <p:spPr>
            <a:xfrm>
              <a:off x="9113722" y="1538130"/>
              <a:ext cx="757451" cy="4783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A55F40A2-9157-23AE-2982-882AE97FB864}"/>
                </a:ext>
              </a:extLst>
            </p:cNvPr>
            <p:cNvCxnSpPr>
              <a:cxnSpLocks/>
            </p:cNvCxnSpPr>
            <p:nvPr/>
          </p:nvCxnSpPr>
          <p:spPr>
            <a:xfrm flipV="1">
              <a:off x="5392277" y="1538130"/>
              <a:ext cx="3721445" cy="11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2" name="テキスト ボックス 21">
            <a:extLst>
              <a:ext uri="{FF2B5EF4-FFF2-40B4-BE49-F238E27FC236}">
                <a16:creationId xmlns:a16="http://schemas.microsoft.com/office/drawing/2014/main" id="{1D07D602-0ADC-30E3-C013-5D67626E7F38}"/>
              </a:ext>
            </a:extLst>
          </p:cNvPr>
          <p:cNvSpPr txBox="1"/>
          <p:nvPr/>
        </p:nvSpPr>
        <p:spPr>
          <a:xfrm>
            <a:off x="6070172" y="1532873"/>
            <a:ext cx="1513556" cy="584775"/>
          </a:xfrm>
          <a:prstGeom prst="rect">
            <a:avLst/>
          </a:prstGeom>
          <a:noFill/>
        </p:spPr>
        <p:txBody>
          <a:bodyPr wrap="none" rtlCol="0">
            <a:spAutoFit/>
          </a:bodyPr>
          <a:lstStyle/>
          <a:p>
            <a:pPr algn="ctr"/>
            <a:r>
              <a:rPr kumimoji="1" lang="en-US" altLang="ja-JP" sz="1600">
                <a:latin typeface="Arial Nova" panose="020B0504020202020204" pitchFamily="34" charset="0"/>
              </a:rPr>
              <a:t>Coolant pipe</a:t>
            </a:r>
          </a:p>
          <a:p>
            <a:pPr algn="ctr"/>
            <a:r>
              <a:rPr kumimoji="1" lang="en-US" altLang="ja-JP" sz="1600">
                <a:latin typeface="Arial Nova" panose="020B0504020202020204" pitchFamily="34" charset="0"/>
              </a:rPr>
              <a:t> (F82H + H2O)</a:t>
            </a:r>
            <a:endParaRPr kumimoji="1" lang="ja-JP" altLang="en-US" sz="1600">
              <a:latin typeface="Arial Nova" panose="020B0504020202020204" pitchFamily="34" charset="0"/>
            </a:endParaRPr>
          </a:p>
        </p:txBody>
      </p:sp>
      <p:grpSp>
        <p:nvGrpSpPr>
          <p:cNvPr id="7" name="グループ化 6">
            <a:extLst>
              <a:ext uri="{FF2B5EF4-FFF2-40B4-BE49-F238E27FC236}">
                <a16:creationId xmlns:a16="http://schemas.microsoft.com/office/drawing/2014/main" id="{8DB3195F-2191-22C5-DB90-F3D12A7B3BFE}"/>
              </a:ext>
            </a:extLst>
          </p:cNvPr>
          <p:cNvGrpSpPr/>
          <p:nvPr/>
        </p:nvGrpSpPr>
        <p:grpSpPr>
          <a:xfrm>
            <a:off x="6909995" y="1532873"/>
            <a:ext cx="1945888" cy="459624"/>
            <a:chOff x="5392277" y="1538130"/>
            <a:chExt cx="4478896" cy="478395"/>
          </a:xfrm>
        </p:grpSpPr>
        <p:cxnSp>
          <p:nvCxnSpPr>
            <p:cNvPr id="10" name="直線コネクタ 9">
              <a:extLst>
                <a:ext uri="{FF2B5EF4-FFF2-40B4-BE49-F238E27FC236}">
                  <a16:creationId xmlns:a16="http://schemas.microsoft.com/office/drawing/2014/main" id="{4E281085-F44A-6218-1D9C-BC85B72FD873}"/>
                </a:ext>
              </a:extLst>
            </p:cNvPr>
            <p:cNvCxnSpPr>
              <a:cxnSpLocks/>
            </p:cNvCxnSpPr>
            <p:nvPr/>
          </p:nvCxnSpPr>
          <p:spPr>
            <a:xfrm>
              <a:off x="9113722" y="1538130"/>
              <a:ext cx="757451" cy="4783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2A35DC6B-614F-7A5C-2D77-17978375DAD7}"/>
                </a:ext>
              </a:extLst>
            </p:cNvPr>
            <p:cNvCxnSpPr>
              <a:cxnSpLocks/>
            </p:cNvCxnSpPr>
            <p:nvPr/>
          </p:nvCxnSpPr>
          <p:spPr>
            <a:xfrm flipV="1">
              <a:off x="5392277" y="1538130"/>
              <a:ext cx="3721445" cy="11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3" name="グループ化 22">
            <a:extLst>
              <a:ext uri="{FF2B5EF4-FFF2-40B4-BE49-F238E27FC236}">
                <a16:creationId xmlns:a16="http://schemas.microsoft.com/office/drawing/2014/main" id="{02CF36D0-B1CD-94B4-4749-C09C6F7984E2}"/>
              </a:ext>
            </a:extLst>
          </p:cNvPr>
          <p:cNvGrpSpPr/>
          <p:nvPr/>
        </p:nvGrpSpPr>
        <p:grpSpPr>
          <a:xfrm flipH="1" flipV="1">
            <a:off x="8601093" y="2634419"/>
            <a:ext cx="2203118" cy="622733"/>
            <a:chOff x="5392277" y="1538130"/>
            <a:chExt cx="4478896" cy="478395"/>
          </a:xfrm>
        </p:grpSpPr>
        <p:cxnSp>
          <p:nvCxnSpPr>
            <p:cNvPr id="28" name="直線コネクタ 27">
              <a:extLst>
                <a:ext uri="{FF2B5EF4-FFF2-40B4-BE49-F238E27FC236}">
                  <a16:creationId xmlns:a16="http://schemas.microsoft.com/office/drawing/2014/main" id="{84132581-F1C5-09D7-D8B6-F3E48D10D047}"/>
                </a:ext>
              </a:extLst>
            </p:cNvPr>
            <p:cNvCxnSpPr>
              <a:cxnSpLocks/>
            </p:cNvCxnSpPr>
            <p:nvPr/>
          </p:nvCxnSpPr>
          <p:spPr>
            <a:xfrm>
              <a:off x="9113722" y="1538130"/>
              <a:ext cx="757451" cy="4783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4E5082CB-4D43-7C7E-BB3F-40BA397F9C9B}"/>
                </a:ext>
              </a:extLst>
            </p:cNvPr>
            <p:cNvCxnSpPr>
              <a:cxnSpLocks/>
            </p:cNvCxnSpPr>
            <p:nvPr/>
          </p:nvCxnSpPr>
          <p:spPr>
            <a:xfrm flipV="1">
              <a:off x="5392277" y="1538130"/>
              <a:ext cx="3721445" cy="11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8" name="テキスト ボックス 37">
            <a:extLst>
              <a:ext uri="{FF2B5EF4-FFF2-40B4-BE49-F238E27FC236}">
                <a16:creationId xmlns:a16="http://schemas.microsoft.com/office/drawing/2014/main" id="{C702C73D-542B-E3E5-4650-32EF4C30C7A2}"/>
              </a:ext>
            </a:extLst>
          </p:cNvPr>
          <p:cNvSpPr txBox="1"/>
          <p:nvPr/>
        </p:nvSpPr>
        <p:spPr>
          <a:xfrm>
            <a:off x="8019671" y="3377306"/>
            <a:ext cx="2026476" cy="369332"/>
          </a:xfrm>
          <a:prstGeom prst="rect">
            <a:avLst/>
          </a:prstGeom>
          <a:noFill/>
        </p:spPr>
        <p:txBody>
          <a:bodyPr wrap="square">
            <a:spAutoFit/>
          </a:bodyPr>
          <a:lstStyle/>
          <a:p>
            <a:r>
              <a:rPr kumimoji="1" lang="en-US" altLang="ja-JP" sz="1800">
                <a:latin typeface="Arial Nova" panose="020B0504020202020204" pitchFamily="34" charset="0"/>
              </a:rPr>
              <a:t>Structure (F82H)</a:t>
            </a:r>
            <a:endParaRPr kumimoji="1" lang="ja-JP" altLang="en-US" sz="1800">
              <a:latin typeface="Arial Nova" panose="020B0504020202020204" pitchFamily="34" charset="0"/>
            </a:endParaRPr>
          </a:p>
        </p:txBody>
      </p:sp>
      <p:grpSp>
        <p:nvGrpSpPr>
          <p:cNvPr id="43" name="グループ化 42">
            <a:extLst>
              <a:ext uri="{FF2B5EF4-FFF2-40B4-BE49-F238E27FC236}">
                <a16:creationId xmlns:a16="http://schemas.microsoft.com/office/drawing/2014/main" id="{666C3CC5-4195-F779-B65C-185F17ADA8BD}"/>
              </a:ext>
            </a:extLst>
          </p:cNvPr>
          <p:cNvGrpSpPr/>
          <p:nvPr/>
        </p:nvGrpSpPr>
        <p:grpSpPr>
          <a:xfrm flipH="1" flipV="1">
            <a:off x="7511109" y="3192620"/>
            <a:ext cx="2410408" cy="507621"/>
            <a:chOff x="5392277" y="1538130"/>
            <a:chExt cx="4478896" cy="478395"/>
          </a:xfrm>
        </p:grpSpPr>
        <p:cxnSp>
          <p:nvCxnSpPr>
            <p:cNvPr id="46" name="直線コネクタ 45">
              <a:extLst>
                <a:ext uri="{FF2B5EF4-FFF2-40B4-BE49-F238E27FC236}">
                  <a16:creationId xmlns:a16="http://schemas.microsoft.com/office/drawing/2014/main" id="{C1606E8F-7C17-60DF-728F-DE9D92B32F62}"/>
                </a:ext>
              </a:extLst>
            </p:cNvPr>
            <p:cNvCxnSpPr>
              <a:cxnSpLocks/>
            </p:cNvCxnSpPr>
            <p:nvPr/>
          </p:nvCxnSpPr>
          <p:spPr>
            <a:xfrm>
              <a:off x="9113722" y="1538130"/>
              <a:ext cx="757451" cy="4783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3E0CE1A8-F67C-A056-0B7D-FD072C3B8296}"/>
                </a:ext>
              </a:extLst>
            </p:cNvPr>
            <p:cNvCxnSpPr>
              <a:cxnSpLocks/>
            </p:cNvCxnSpPr>
            <p:nvPr/>
          </p:nvCxnSpPr>
          <p:spPr>
            <a:xfrm flipV="1">
              <a:off x="5392277" y="1538130"/>
              <a:ext cx="3721445" cy="11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8" name="テキスト ボックス 17">
            <a:extLst>
              <a:ext uri="{FF2B5EF4-FFF2-40B4-BE49-F238E27FC236}">
                <a16:creationId xmlns:a16="http://schemas.microsoft.com/office/drawing/2014/main" id="{770850E9-04A3-9B77-80B2-B35AB09229FA}"/>
              </a:ext>
            </a:extLst>
          </p:cNvPr>
          <p:cNvSpPr txBox="1"/>
          <p:nvPr/>
        </p:nvSpPr>
        <p:spPr>
          <a:xfrm>
            <a:off x="404421" y="1451398"/>
            <a:ext cx="5377783" cy="1323439"/>
          </a:xfrm>
          <a:prstGeom prst="rect">
            <a:avLst/>
          </a:prstGeom>
          <a:noFill/>
        </p:spPr>
        <p:txBody>
          <a:bodyPr wrap="square" rtlCol="0">
            <a:spAutoFit/>
          </a:bodyPr>
          <a:lstStyle/>
          <a:p>
            <a:r>
              <a:rPr kumimoji="1" lang="en-US" altLang="ja-JP" sz="2000" dirty="0">
                <a:latin typeface="Arial Nova" panose="020B0504020202020204" pitchFamily="34" charset="0"/>
              </a:rPr>
              <a:t>JA is considering the WCCB format as the most promising candidate for an ITER-TBM. The same type of blanket design is being considered for the DEMO reactor. </a:t>
            </a:r>
            <a:endParaRPr kumimoji="1" lang="ja-JP" altLang="en-US" sz="2000" dirty="0">
              <a:latin typeface="Arial Nova" panose="020B0504020202020204" pitchFamily="34" charset="0"/>
            </a:endParaRPr>
          </a:p>
        </p:txBody>
      </p:sp>
      <p:sp>
        <p:nvSpPr>
          <p:cNvPr id="4" name="スライド番号プレースホルダー 3">
            <a:extLst>
              <a:ext uri="{FF2B5EF4-FFF2-40B4-BE49-F238E27FC236}">
                <a16:creationId xmlns:a16="http://schemas.microsoft.com/office/drawing/2014/main" id="{067D4C21-F7D6-7617-9867-EB44B4DC32D2}"/>
              </a:ext>
            </a:extLst>
          </p:cNvPr>
          <p:cNvSpPr txBox="1">
            <a:spLocks/>
          </p:cNvSpPr>
          <p:nvPr/>
        </p:nvSpPr>
        <p:spPr>
          <a:xfrm>
            <a:off x="11771158" y="6561786"/>
            <a:ext cx="332238" cy="290836"/>
          </a:xfrm>
          <a:prstGeom prst="rect">
            <a:avLst/>
          </a:prstGeom>
          <a:solidFill>
            <a:srgbClr val="0000FF"/>
          </a:solidFill>
          <a:ln>
            <a:solidFill>
              <a:schemeClr val="tx1"/>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6A9D24E-7F5C-45AF-B6AE-A039E64C2C0F}" type="slidenum">
              <a:rPr kumimoji="1" lang="ja-JP" altLang="en-US" sz="2000" smtClean="0">
                <a:solidFill>
                  <a:schemeClr val="bg1"/>
                </a:solidFill>
                <a:latin typeface="Arial" panose="020B0604020202020204" pitchFamily="34" charset="0"/>
                <a:cs typeface="Arial" panose="020B0604020202020204" pitchFamily="34" charset="0"/>
              </a:rPr>
              <a:pPr algn="ctr"/>
              <a:t>8</a:t>
            </a:fld>
            <a:endParaRPr kumimoji="1" lang="ja-JP" alt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497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B0D4F-6792-EDB9-54F9-EE9D6ED8EA62}"/>
              </a:ext>
            </a:extLst>
          </p:cNvPr>
          <p:cNvSpPr>
            <a:spLocks noGrp="1"/>
          </p:cNvSpPr>
          <p:nvPr>
            <p:ph type="title"/>
          </p:nvPr>
        </p:nvSpPr>
        <p:spPr/>
        <p:txBody>
          <a:bodyPr/>
          <a:lstStyle/>
          <a:p>
            <a:r>
              <a:rPr kumimoji="1" lang="en-US" altLang="ja-JP" sz="3200" dirty="0">
                <a:latin typeface="Arial Nova" panose="020B0504020202020204" pitchFamily="34" charset="0"/>
              </a:rPr>
              <a:t>Blanket tritium breeding experiment (1/2)</a:t>
            </a:r>
            <a:endParaRPr kumimoji="1" lang="ja-JP" altLang="en-US" sz="3200" dirty="0">
              <a:latin typeface="Arial Nova" panose="020B0504020202020204" pitchFamily="34" charset="0"/>
            </a:endParaRPr>
          </a:p>
        </p:txBody>
      </p:sp>
      <p:pic>
        <p:nvPicPr>
          <p:cNvPr id="32" name="図 31">
            <a:extLst>
              <a:ext uri="{FF2B5EF4-FFF2-40B4-BE49-F238E27FC236}">
                <a16:creationId xmlns:a16="http://schemas.microsoft.com/office/drawing/2014/main" id="{5D82EC78-B938-B5F7-3BCD-41063EAF1EBD}"/>
              </a:ext>
            </a:extLst>
          </p:cNvPr>
          <p:cNvPicPr>
            <a:picLocks noChangeAspect="1"/>
          </p:cNvPicPr>
          <p:nvPr/>
        </p:nvPicPr>
        <p:blipFill>
          <a:blip r:embed="rId2"/>
          <a:stretch>
            <a:fillRect/>
          </a:stretch>
        </p:blipFill>
        <p:spPr>
          <a:xfrm>
            <a:off x="6651937" y="1136066"/>
            <a:ext cx="5186503" cy="5225844"/>
          </a:xfrm>
          <a:prstGeom prst="rect">
            <a:avLst/>
          </a:prstGeom>
          <a:ln>
            <a:solidFill>
              <a:schemeClr val="tx1"/>
            </a:solidFill>
          </a:ln>
        </p:spPr>
      </p:pic>
      <p:pic>
        <p:nvPicPr>
          <p:cNvPr id="33" name="그림 82">
            <a:extLst>
              <a:ext uri="{FF2B5EF4-FFF2-40B4-BE49-F238E27FC236}">
                <a16:creationId xmlns:a16="http://schemas.microsoft.com/office/drawing/2014/main" id="{BF3B58C9-4B34-FE73-5567-92D04FD016F5}"/>
              </a:ext>
            </a:extLst>
          </p:cNvPr>
          <p:cNvPicPr>
            <a:picLocks noChangeAspect="1"/>
          </p:cNvPicPr>
          <p:nvPr/>
        </p:nvPicPr>
        <p:blipFill>
          <a:blip r:embed="rId3"/>
          <a:stretch>
            <a:fillRect/>
          </a:stretch>
        </p:blipFill>
        <p:spPr>
          <a:xfrm>
            <a:off x="429250" y="3590021"/>
            <a:ext cx="5842761" cy="2771889"/>
          </a:xfrm>
          <a:prstGeom prst="rect">
            <a:avLst/>
          </a:prstGeom>
        </p:spPr>
      </p:pic>
      <p:sp>
        <p:nvSpPr>
          <p:cNvPr id="35" name="テキスト ボックス 34">
            <a:extLst>
              <a:ext uri="{FF2B5EF4-FFF2-40B4-BE49-F238E27FC236}">
                <a16:creationId xmlns:a16="http://schemas.microsoft.com/office/drawing/2014/main" id="{B04461D6-0616-C985-43A4-38D8E4499AA3}"/>
              </a:ext>
            </a:extLst>
          </p:cNvPr>
          <p:cNvSpPr txBox="1"/>
          <p:nvPr/>
        </p:nvSpPr>
        <p:spPr>
          <a:xfrm>
            <a:off x="51515" y="669230"/>
            <a:ext cx="6104586" cy="2308324"/>
          </a:xfrm>
          <a:prstGeom prst="rect">
            <a:avLst/>
          </a:prstGeom>
          <a:noFill/>
        </p:spPr>
        <p:txBody>
          <a:bodyPr wrap="square">
            <a:spAutoFit/>
          </a:bodyPr>
          <a:lstStyle/>
          <a:p>
            <a:pPr marL="457200" indent="-457200" algn="just">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The most important validation item of TFTR is the tritium recovery rate assessment. </a:t>
            </a:r>
          </a:p>
          <a:p>
            <a:pPr marL="457200" indent="-457200" algn="just">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He cylinders added H</a:t>
            </a:r>
            <a:r>
              <a:rPr lang="en-US" altLang="ko-KR" sz="1600" baseline="-25000" dirty="0">
                <a:latin typeface="Arial" panose="020B0604020202020204" pitchFamily="34" charset="0"/>
                <a:cs typeface="Arial" panose="020B0604020202020204" pitchFamily="34" charset="0"/>
              </a:rPr>
              <a:t>2</a:t>
            </a:r>
            <a:r>
              <a:rPr lang="en-US" altLang="ko-KR" sz="1600" dirty="0">
                <a:latin typeface="Arial" panose="020B0604020202020204" pitchFamily="34" charset="0"/>
                <a:cs typeface="Arial" panose="020B0604020202020204" pitchFamily="34" charset="0"/>
              </a:rPr>
              <a:t> for purge gas</a:t>
            </a:r>
          </a:p>
          <a:p>
            <a:pPr marL="457200" indent="-457200" algn="just">
              <a:buClr>
                <a:schemeClr val="tx1"/>
              </a:buClr>
              <a:buFont typeface="Arial" panose="020B0604020202020204" pitchFamily="34" charset="0"/>
              <a:buChar char="•"/>
            </a:pPr>
            <a:r>
              <a:rPr lang="en-US" altLang="ko-KR" sz="1600" u="sng" dirty="0">
                <a:solidFill>
                  <a:srgbClr val="FF0000"/>
                </a:solidFill>
                <a:latin typeface="Arial" panose="020B0604020202020204" pitchFamily="34" charset="0"/>
                <a:cs typeface="Arial" panose="020B0604020202020204" pitchFamily="34" charset="0"/>
              </a:rPr>
              <a:t>An ionization chamber for in-situ measurement of tritium released</a:t>
            </a:r>
          </a:p>
          <a:p>
            <a:pPr marL="457200" indent="-457200" algn="just">
              <a:buClr>
                <a:schemeClr val="tx1"/>
              </a:buClr>
              <a:buFont typeface="Arial" panose="020B0604020202020204" pitchFamily="34" charset="0"/>
              <a:buChar char="•"/>
            </a:pPr>
            <a:r>
              <a:rPr lang="en-US" altLang="ko-KR" sz="1600" u="sng" dirty="0">
                <a:solidFill>
                  <a:srgbClr val="FF0000"/>
                </a:solidFill>
                <a:latin typeface="Arial" panose="020B0604020202020204" pitchFamily="34" charset="0"/>
                <a:cs typeface="Arial" panose="020B0604020202020204" pitchFamily="34" charset="0"/>
              </a:rPr>
              <a:t>Water bubblers for measurement of tritium recovered</a:t>
            </a:r>
          </a:p>
          <a:p>
            <a:pPr marL="457200" indent="-457200" algn="just">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A sampling system for the water bubbler to measure tritium concentration directly using liquid scintillation counter (LSC)</a:t>
            </a:r>
          </a:p>
          <a:p>
            <a:pPr marL="457200" indent="-457200" algn="just">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A copper oxide (</a:t>
            </a:r>
            <a:r>
              <a:rPr lang="en-US" altLang="ko-KR" sz="1600" dirty="0" err="1">
                <a:latin typeface="Arial" panose="020B0604020202020204" pitchFamily="34" charset="0"/>
                <a:cs typeface="Arial" panose="020B0604020202020204" pitchFamily="34" charset="0"/>
              </a:rPr>
              <a:t>CuO</a:t>
            </a:r>
            <a:r>
              <a:rPr lang="en-US" altLang="ko-KR" sz="1600" dirty="0">
                <a:latin typeface="Arial" panose="020B0604020202020204" pitchFamily="34" charset="0"/>
                <a:cs typeface="Arial" panose="020B0604020202020204" pitchFamily="34" charset="0"/>
              </a:rPr>
              <a:t>) fixed bed to oxidize HT</a:t>
            </a:r>
            <a:endParaRPr lang="ja-JP" altLang="en-US" sz="1600" dirty="0"/>
          </a:p>
        </p:txBody>
      </p:sp>
      <p:sp>
        <p:nvSpPr>
          <p:cNvPr id="36" name="テキスト ボックス 35">
            <a:extLst>
              <a:ext uri="{FF2B5EF4-FFF2-40B4-BE49-F238E27FC236}">
                <a16:creationId xmlns:a16="http://schemas.microsoft.com/office/drawing/2014/main" id="{0D947A6B-A7F3-526B-C4D6-49367A813E8A}"/>
              </a:ext>
            </a:extLst>
          </p:cNvPr>
          <p:cNvSpPr txBox="1"/>
          <p:nvPr/>
        </p:nvSpPr>
        <p:spPr>
          <a:xfrm>
            <a:off x="298337" y="3146831"/>
            <a:ext cx="6104586" cy="338554"/>
          </a:xfrm>
          <a:prstGeom prst="rect">
            <a:avLst/>
          </a:prstGeom>
          <a:noFill/>
        </p:spPr>
        <p:txBody>
          <a:bodyPr wrap="square" rtlCol="0">
            <a:spAutoFit/>
          </a:bodyPr>
          <a:lstStyle/>
          <a:p>
            <a:r>
              <a:rPr kumimoji="1" lang="en-US" altLang="ja-JP" sz="1600" b="1" dirty="0">
                <a:solidFill>
                  <a:srgbClr val="FF0000"/>
                </a:solidFill>
                <a:latin typeface="Arial Nova" panose="020B0504020202020204" pitchFamily="34" charset="0"/>
              </a:rPr>
              <a:t>The technical point on TRTM exam. will be </a:t>
            </a:r>
            <a:r>
              <a:rPr kumimoji="1" lang="es-ES" altLang="ja-JP" sz="1600" b="1" dirty="0">
                <a:solidFill>
                  <a:srgbClr val="FF0000"/>
                </a:solidFill>
                <a:latin typeface="Arial Nova" panose="020B0504020202020204" pitchFamily="34" charset="0"/>
              </a:rPr>
              <a:t>required accuracy.</a:t>
            </a:r>
            <a:endParaRPr kumimoji="1" lang="ja-JP" altLang="en-US" sz="1600" b="1" dirty="0">
              <a:solidFill>
                <a:srgbClr val="FF0000"/>
              </a:solidFill>
              <a:latin typeface="Arial Nova" panose="020B0504020202020204" pitchFamily="34" charset="0"/>
            </a:endParaRPr>
          </a:p>
        </p:txBody>
      </p:sp>
      <p:sp>
        <p:nvSpPr>
          <p:cNvPr id="40" name="テキスト ボックス 39">
            <a:extLst>
              <a:ext uri="{FF2B5EF4-FFF2-40B4-BE49-F238E27FC236}">
                <a16:creationId xmlns:a16="http://schemas.microsoft.com/office/drawing/2014/main" id="{4C9BC3CF-E7D1-CB0B-BBE2-901CF64D7B2B}"/>
              </a:ext>
            </a:extLst>
          </p:cNvPr>
          <p:cNvSpPr txBox="1"/>
          <p:nvPr/>
        </p:nvSpPr>
        <p:spPr>
          <a:xfrm>
            <a:off x="6677350" y="578346"/>
            <a:ext cx="5186503" cy="523220"/>
          </a:xfrm>
          <a:prstGeom prst="rect">
            <a:avLst/>
          </a:prstGeom>
          <a:noFill/>
        </p:spPr>
        <p:txBody>
          <a:bodyPr wrap="square">
            <a:spAutoFit/>
          </a:bodyPr>
          <a:lstStyle/>
          <a:p>
            <a:pPr algn="r"/>
            <a:r>
              <a:rPr lang="en-US" altLang="ja-JP" sz="1400" b="1" dirty="0"/>
              <a:t>S. Kwon et al, Nuclear Materials and Energy </a:t>
            </a:r>
          </a:p>
          <a:p>
            <a:pPr algn="r"/>
            <a:r>
              <a:rPr lang="en-US" altLang="ja-JP" sz="1400" b="1" dirty="0"/>
              <a:t>Volume 25, December 2020, 100800.</a:t>
            </a:r>
            <a:endParaRPr lang="ja-JP" altLang="en-US" sz="1400" b="1" dirty="0"/>
          </a:p>
        </p:txBody>
      </p:sp>
      <p:sp>
        <p:nvSpPr>
          <p:cNvPr id="3" name="スライド番号プレースホルダー 3">
            <a:extLst>
              <a:ext uri="{FF2B5EF4-FFF2-40B4-BE49-F238E27FC236}">
                <a16:creationId xmlns:a16="http://schemas.microsoft.com/office/drawing/2014/main" id="{CCD29664-7E15-6A24-B1BF-0391D5C765AA}"/>
              </a:ext>
            </a:extLst>
          </p:cNvPr>
          <p:cNvSpPr>
            <a:spLocks noGrp="1"/>
          </p:cNvSpPr>
          <p:nvPr>
            <p:ph type="sldNum" sz="quarter" idx="12"/>
          </p:nvPr>
        </p:nvSpPr>
        <p:spPr>
          <a:xfrm>
            <a:off x="11771158" y="6561786"/>
            <a:ext cx="332238" cy="290836"/>
          </a:xfrm>
          <a:solidFill>
            <a:srgbClr val="0000FF"/>
          </a:solidFill>
          <a:ln>
            <a:solidFill>
              <a:schemeClr val="tx1"/>
            </a:solidFill>
          </a:ln>
        </p:spPr>
        <p:txBody>
          <a:bodyPr/>
          <a:lstStyle/>
          <a:p>
            <a:pPr algn="ctr"/>
            <a:fld id="{96A9D24E-7F5C-45AF-B6AE-A039E64C2C0F}" type="slidenum">
              <a:rPr kumimoji="1" lang="ja-JP" altLang="en-US" sz="2000">
                <a:solidFill>
                  <a:schemeClr val="bg1"/>
                </a:solidFill>
                <a:latin typeface="Arial" panose="020B0604020202020204" pitchFamily="34" charset="0"/>
                <a:cs typeface="Arial" panose="020B0604020202020204" pitchFamily="34" charset="0"/>
              </a:rPr>
              <a:pPr algn="ctr"/>
              <a:t>9</a:t>
            </a:fld>
            <a:endParaRPr kumimoji="1" lang="ja-JP" altLang="en-US" sz="20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B0D41D25-BCA7-7F57-4123-B946FB84C6B3}"/>
              </a:ext>
            </a:extLst>
          </p:cNvPr>
          <p:cNvPicPr>
            <a:picLocks noChangeAspect="1"/>
          </p:cNvPicPr>
          <p:nvPr/>
        </p:nvPicPr>
        <p:blipFill rotWithShape="1">
          <a:blip r:embed="rId4">
            <a:extLst>
              <a:ext uri="{28A0092B-C50C-407E-A947-70E740481C1C}">
                <a14:useLocalDpi xmlns:a14="http://schemas.microsoft.com/office/drawing/2010/main" val="0"/>
              </a:ext>
            </a:extLst>
          </a:blip>
          <a:srcRect t="540" b="540"/>
          <a:stretch/>
        </p:blipFill>
        <p:spPr bwMode="auto">
          <a:xfrm>
            <a:off x="10849251" y="25997"/>
            <a:ext cx="1208337" cy="457906"/>
          </a:xfrm>
          <a:prstGeom prst="rect">
            <a:avLst/>
          </a:prstGeom>
          <a:noFill/>
          <a:ln>
            <a:noFill/>
          </a:ln>
          <a:effectLst/>
        </p:spPr>
      </p:pic>
    </p:spTree>
    <p:extLst>
      <p:ext uri="{BB962C8B-B14F-4D97-AF65-F5344CB8AC3E}">
        <p14:creationId xmlns:p14="http://schemas.microsoft.com/office/powerpoint/2010/main" val="2111188639"/>
      </p:ext>
    </p:extLst>
  </p:cSld>
  <p:clrMapOvr>
    <a:masterClrMapping/>
  </p:clrMapOvr>
</p:sld>
</file>

<file path=ppt/theme/theme1.xml><?xml version="1.0" encoding="utf-8"?>
<a:theme xmlns:a="http://schemas.openxmlformats.org/drawingml/2006/main" name="PPT_Theme_qst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
          <a:solidFill>
            <a:srgbClr val="7F7F7F"/>
          </a:solidFill>
          <a:bevel/>
          <a:headEnd type="oval" w="sm" len="sm"/>
          <a:tailEnd type="none" w="sm" len="sm"/>
        </a:ln>
        <a:extLst>
          <a:ext uri="{909E8E84-426E-40DD-AFC4-6F175D3DCCD1}">
            <a14:hiddenFill xmlns:a14="http://schemas.microsoft.com/office/drawing/2010/main">
              <a:noFill/>
            </a14:hiddenFill>
          </a:ext>
        </a:extLst>
      </a:spPr>
      <a:bodyPr vert="horz" wrap="square" lIns="91440" tIns="45720" rIns="91440" bIns="45720" numCol="1" anchor="t" anchorCtr="0" compatLnSpc="1">
        <a:prstTxWarp prst="textNoShape">
          <a:avLst/>
        </a:prstTxWarp>
      </a:bodyPr>
      <a:lstStyle>
        <a:defPPr algn="l">
          <a:defRPr/>
        </a:defPPr>
      </a:lstStyle>
    </a:spDef>
  </a:objectDefaults>
  <a:extraClrSchemeLst/>
  <a:extLst>
    <a:ext uri="{05A4C25C-085E-4340-85A3-A5531E510DB2}">
      <thm15:themeFamily xmlns:thm15="http://schemas.microsoft.com/office/thememl/2012/main" name="PPT_Theme_qst1" id="{78AD5C5A-0D21-FB43-935D-C5B8C7149E71}" vid="{36646CB8-D6E6-5541-98C1-596852EFE8EE}"/>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d13358-ba13-47f5-b1e3-fdcd6b69d120" xsi:nil="true"/>
    <lcf76f155ced4ddcb4097134ff3c332f xmlns="9be4de2b-ed32-4cfd-86cc-3daf7de818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9CDE00FD03F958428DD3CBF4A39D1F89" ma:contentTypeVersion="18" ma:contentTypeDescription="新しいドキュメントを作成します。" ma:contentTypeScope="" ma:versionID="db2b5f3ae0afed87fb07c7c5f7a70aad">
  <xsd:schema xmlns:xsd="http://www.w3.org/2001/XMLSchema" xmlns:xs="http://www.w3.org/2001/XMLSchema" xmlns:p="http://schemas.microsoft.com/office/2006/metadata/properties" xmlns:ns2="9be4de2b-ed32-4cfd-86cc-3daf7de81874" xmlns:ns3="b5d13358-ba13-47f5-b1e3-fdcd6b69d120" targetNamespace="http://schemas.microsoft.com/office/2006/metadata/properties" ma:root="true" ma:fieldsID="97c137c2263a9f9610944d0ed8993bb3" ns2:_="" ns3:_="">
    <xsd:import namespace="9be4de2b-ed32-4cfd-86cc-3daf7de81874"/>
    <xsd:import namespace="b5d13358-ba13-47f5-b1e3-fdcd6b69d12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DateTake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4de2b-ed32-4cfd-86cc-3daf7de818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ebdc2b39-54f4-4c53-bf88-5d9269ab315c"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d13358-ba13-47f5-b1e3-fdcd6b69d120" elementFormDefault="qualified">
    <xsd:import namespace="http://schemas.microsoft.com/office/2006/documentManagement/types"/>
    <xsd:import namespace="http://schemas.microsoft.com/office/infopath/2007/PartnerControls"/>
    <xsd:element name="SharedWithUsers" ma:index="14"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78f375c0-d82e-4cb1-8974-eded6f7fae8d}" ma:internalName="TaxCatchAll" ma:showField="CatchAllData" ma:web="b5d13358-ba13-47f5-b1e3-fdcd6b69d1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832837-173E-4840-9A9D-F9997D206BC4}">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http://schemas.microsoft.com/office/infopath/2007/PartnerControls"/>
    <ds:schemaRef ds:uri="http://purl.org/dc/terms/"/>
    <ds:schemaRef ds:uri="b5d13358-ba13-47f5-b1e3-fdcd6b69d120"/>
    <ds:schemaRef ds:uri="9be4de2b-ed32-4cfd-86cc-3daf7de81874"/>
  </ds:schemaRefs>
</ds:datastoreItem>
</file>

<file path=customXml/itemProps2.xml><?xml version="1.0" encoding="utf-8"?>
<ds:datastoreItem xmlns:ds="http://schemas.openxmlformats.org/officeDocument/2006/customXml" ds:itemID="{C3C939E5-E7BC-4E61-873B-82E61AC38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4de2b-ed32-4cfd-86cc-3daf7de81874"/>
    <ds:schemaRef ds:uri="b5d13358-ba13-47f5-b1e3-fdcd6b69d1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7C5BDC-695B-476C-A271-2E46B0A51A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39089</TotalTime>
  <Words>1508</Words>
  <Application>Microsoft Office PowerPoint</Application>
  <PresentationFormat>ワイド画面</PresentationFormat>
  <Paragraphs>198</Paragraphs>
  <Slides>13</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13</vt:i4>
      </vt:variant>
    </vt:vector>
  </HeadingPairs>
  <TitlesOfParts>
    <vt:vector size="26" baseType="lpstr">
      <vt:lpstr>Arial Noca</vt:lpstr>
      <vt:lpstr>ElsevierGulliver</vt:lpstr>
      <vt:lpstr>Liberation Sans</vt:lpstr>
      <vt:lpstr>맑은 고딕</vt:lpstr>
      <vt:lpstr>Meiryo UI</vt:lpstr>
      <vt:lpstr>Meiryo</vt:lpstr>
      <vt:lpstr>Arial</vt:lpstr>
      <vt:lpstr>Arial Nova</vt:lpstr>
      <vt:lpstr>Calibri</vt:lpstr>
      <vt:lpstr>Helvetica</vt:lpstr>
      <vt:lpstr>Symbol</vt:lpstr>
      <vt:lpstr>Wingdings</vt:lpstr>
      <vt:lpstr>PPT_Theme_qst1</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Irradiation plan (2/2)</vt:lpstr>
      <vt:lpstr>PowerPoint プレゼンテーション</vt:lpstr>
      <vt:lpstr>Water Cooling Ceramics Breeding blanket in JA </vt:lpstr>
      <vt:lpstr>Blanket tritium breeding experiment (1/2)</vt:lpstr>
      <vt:lpstr>Blanket tritium breeding experiment (2/2)</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(4)NFMM/ACPM/TRTM/BFMTM 設計</dc:title>
  <dc:creator>KWON Saerom</dc:creator>
  <cp:lastModifiedBy>Ochiai Kentaro</cp:lastModifiedBy>
  <cp:revision>718</cp:revision>
  <cp:lastPrinted>2023-09-29T03:52:09Z</cp:lastPrinted>
  <dcterms:created xsi:type="dcterms:W3CDTF">2019-02-07T00:46:52Z</dcterms:created>
  <dcterms:modified xsi:type="dcterms:W3CDTF">2024-09-30T09:10:38Z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0x0101009CDE00FD03F958428DD3CBF4A39D1F89</vt:lpwstr>
  </property>
  <property fmtid="{D5CDD505-2E9C-101B-9397-08002B2CF9AE}" pid="3" name="MediaServiceImageTags">
    <vt:lpwstr/>
  </property>
</Properties>
</file>