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1"/>
  </p:notesMasterIdLst>
  <p:sldIdLst>
    <p:sldId id="2177" r:id="rId5"/>
    <p:sldId id="2169" r:id="rId6"/>
    <p:sldId id="2171" r:id="rId7"/>
    <p:sldId id="2170" r:id="rId8"/>
    <p:sldId id="2173" r:id="rId9"/>
    <p:sldId id="217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73B"/>
    <a:srgbClr val="A4A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96" d="100"/>
          <a:sy n="96" d="100"/>
        </p:scale>
        <p:origin x="8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299E9-DEE5-488D-9E81-58C0B1EF072C}" type="datetimeFigureOut">
              <a:rPr lang="en-GB" smtClean="0"/>
              <a:t>30/09/2024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92FC6-90E5-4D28-8E65-5CB4479E57B8}" type="slidenum">
              <a:rPr lang="en-GB" smtClean="0"/>
              <a:t>‹#›</a:t>
            </a:fld>
            <a:endParaRPr lang="en-GB"/>
          </a:p>
        </p:txBody>
      </p:sp>
    </p:spTree>
    <p:extLst>
      <p:ext uri="{BB962C8B-B14F-4D97-AF65-F5344CB8AC3E}">
        <p14:creationId xmlns:p14="http://schemas.microsoft.com/office/powerpoint/2010/main" val="412796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381" y="2348880"/>
            <a:ext cx="11329259" cy="1296144"/>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5" name="AutoShape 2" descr="https://idw-online.de/pages/de/institutionlogo921"/>
          <p:cNvSpPr>
            <a:spLocks noChangeAspect="1" noChangeArrowheads="1"/>
          </p:cNvSpPr>
          <p:nvPr userDrawn="1"/>
        </p:nvSpPr>
        <p:spPr bwMode="auto">
          <a:xfrm>
            <a:off x="207437"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endParaRPr>
          </a:p>
        </p:txBody>
      </p:sp>
      <p:sp>
        <p:nvSpPr>
          <p:cNvPr id="6" name="Picture Placeholder 10"/>
          <p:cNvSpPr>
            <a:spLocks noGrp="1"/>
          </p:cNvSpPr>
          <p:nvPr>
            <p:ph type="pic" sz="quarter" idx="10" hasCustomPrompt="1"/>
          </p:nvPr>
        </p:nvSpPr>
        <p:spPr>
          <a:xfrm>
            <a:off x="527385" y="5691685"/>
            <a:ext cx="1727167"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7" name="Subtitle 2">
            <a:extLst>
              <a:ext uri="{FF2B5EF4-FFF2-40B4-BE49-F238E27FC236}">
                <a16:creationId xmlns:a16="http://schemas.microsoft.com/office/drawing/2014/main" id="{11E31D7D-2844-3C95-ABF6-8A635CBAC50B}"/>
              </a:ext>
            </a:extLst>
          </p:cNvPr>
          <p:cNvSpPr txBox="1">
            <a:spLocks/>
          </p:cNvSpPr>
          <p:nvPr userDrawn="1"/>
        </p:nvSpPr>
        <p:spPr>
          <a:xfrm>
            <a:off x="3215681" y="5259636"/>
            <a:ext cx="5856651" cy="43204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b="1"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200"/>
              <a:t>TEST 1</a:t>
            </a:r>
            <a:endParaRPr lang="en-US" sz="2200" dirty="0"/>
          </a:p>
        </p:txBody>
      </p:sp>
    </p:spTree>
    <p:extLst>
      <p:ext uri="{BB962C8B-B14F-4D97-AF65-F5344CB8AC3E}">
        <p14:creationId xmlns:p14="http://schemas.microsoft.com/office/powerpoint/2010/main" val="338553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6B7339E7-D9A9-DBAB-460C-E1138929C0C1}"/>
              </a:ext>
            </a:extLst>
          </p:cNvPr>
          <p:cNvSpPr/>
          <p:nvPr userDrawn="1"/>
        </p:nvSpPr>
        <p:spPr>
          <a:xfrm>
            <a:off x="0" y="0"/>
            <a:ext cx="12192000" cy="836712"/>
          </a:xfrm>
          <a:prstGeom prst="rect">
            <a:avLst/>
          </a:prstGeom>
          <a:solidFill>
            <a:srgbClr val="E3E3E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effectLst/>
            </a:endParaRPr>
          </a:p>
        </p:txBody>
      </p:sp>
      <p:sp>
        <p:nvSpPr>
          <p:cNvPr id="2" name="Title 1"/>
          <p:cNvSpPr>
            <a:spLocks noGrp="1"/>
          </p:cNvSpPr>
          <p:nvPr>
            <p:ph type="title"/>
          </p:nvPr>
        </p:nvSpPr>
        <p:spPr>
          <a:xfrm>
            <a:off x="2831638" y="-27384"/>
            <a:ext cx="6240693" cy="891216"/>
          </a:xfrm>
        </p:spPr>
        <p:txBody>
          <a:bodyPr>
            <a:noAutofit/>
          </a:bodyPr>
          <a:lstStyle>
            <a:lvl1pPr algn="l">
              <a:defRPr sz="24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220755"/>
            <a:ext cx="109728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1" y="6659592"/>
            <a:ext cx="12192000" cy="198408"/>
          </a:xfrm>
        </p:spPr>
        <p:txBody>
          <a:bodyPr/>
          <a:lstStyle>
            <a:lvl1pPr>
              <a:defRPr sz="800">
                <a:solidFill>
                  <a:schemeClr val="tx1"/>
                </a:solidFill>
                <a:latin typeface="Arial" panose="020B0604020202020204" pitchFamily="34" charset="0"/>
                <a:cs typeface="Arial" panose="020B0604020202020204" pitchFamily="34" charset="0"/>
              </a:defRPr>
            </a:lvl1pPr>
          </a:lstStyle>
          <a:p>
            <a:pPr algn="r"/>
            <a:r>
              <a:rPr lang="fr-FR">
                <a:solidFill>
                  <a:schemeClr val="bg1">
                    <a:lumMod val="50000"/>
                  </a:schemeClr>
                </a:solidFill>
              </a:rPr>
              <a:t>I. Podadera | KoM | DONES-ConP1 | 13/11/2023 | Page </a:t>
            </a:r>
            <a:fld id="{6203BD5C-96D7-4F47-93AF-93CFC211213B}" type="slidenum">
              <a:rPr lang="fr-FR" smtClean="0">
                <a:solidFill>
                  <a:schemeClr val="bg1">
                    <a:lumMod val="50000"/>
                  </a:schemeClr>
                </a:solidFill>
              </a:rPr>
              <a:pPr algn="r"/>
              <a:t>‹#›</a:t>
            </a:fld>
            <a:endParaRPr lang="en-GB" dirty="0">
              <a:solidFill>
                <a:schemeClr val="bg1">
                  <a:lumMod val="50000"/>
                </a:schemeClr>
              </a:solidFill>
            </a:endParaRPr>
          </a:p>
        </p:txBody>
      </p:sp>
      <p:pic>
        <p:nvPicPr>
          <p:cNvPr id="5" name="Imagen 4" descr="Logotipo&#10;&#10;Descripción generada automáticamente">
            <a:extLst>
              <a:ext uri="{FF2B5EF4-FFF2-40B4-BE49-F238E27FC236}">
                <a16:creationId xmlns:a16="http://schemas.microsoft.com/office/drawing/2014/main" id="{4026DCB1-A6F1-1513-B5A6-D2250B990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45" y="-101645"/>
            <a:ext cx="1470964" cy="1039737"/>
          </a:xfrm>
          <a:prstGeom prst="rect">
            <a:avLst/>
          </a:prstGeom>
        </p:spPr>
      </p:pic>
    </p:spTree>
    <p:extLst>
      <p:ext uri="{BB962C8B-B14F-4D97-AF65-F5344CB8AC3E}">
        <p14:creationId xmlns:p14="http://schemas.microsoft.com/office/powerpoint/2010/main" val="366833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59EB0-4BD7-4A01-AD92-ECD5E67075B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6E55BA13-F2DB-4277-BF99-1C200B23A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5CB6C5AF-CDED-4223-9F46-5885FCCF5A8A}"/>
              </a:ext>
            </a:extLst>
          </p:cNvPr>
          <p:cNvSpPr>
            <a:spLocks noGrp="1"/>
          </p:cNvSpPr>
          <p:nvPr>
            <p:ph type="dt" sz="half" idx="10"/>
          </p:nvPr>
        </p:nvSpPr>
        <p:spPr/>
        <p:txBody>
          <a:bodyPr/>
          <a:lstStyle/>
          <a:p>
            <a:fld id="{378D7023-ADD9-42E5-A523-CC2CD4A34777}" type="datetimeFigureOut">
              <a:rPr lang="en-GB" smtClean="0"/>
              <a:t>30/09/2024</a:t>
            </a:fld>
            <a:endParaRPr lang="en-GB"/>
          </a:p>
        </p:txBody>
      </p:sp>
      <p:sp>
        <p:nvSpPr>
          <p:cNvPr id="5" name="Marcador de pie de página 4">
            <a:extLst>
              <a:ext uri="{FF2B5EF4-FFF2-40B4-BE49-F238E27FC236}">
                <a16:creationId xmlns:a16="http://schemas.microsoft.com/office/drawing/2014/main" id="{702F84BA-1F80-4ACE-9720-681FC924253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6155C1F4-6DA1-4055-9E7A-4E4575438582}"/>
              </a:ext>
            </a:extLst>
          </p:cNvPr>
          <p:cNvSpPr>
            <a:spLocks noGrp="1"/>
          </p:cNvSpPr>
          <p:nvPr>
            <p:ph type="sldNum" sz="quarter" idx="12"/>
          </p:nvPr>
        </p:nvSpPr>
        <p:spPr/>
        <p:txBody>
          <a:bodyPr/>
          <a:lstStyle/>
          <a:p>
            <a:fld id="{A1051622-E2F5-4346-8CBC-238A4DA7593E}" type="slidenum">
              <a:rPr lang="en-GB" smtClean="0"/>
              <a:t>‹#›</a:t>
            </a:fld>
            <a:endParaRPr lang="en-GB"/>
          </a:p>
        </p:txBody>
      </p:sp>
    </p:spTree>
    <p:extLst>
      <p:ext uri="{BB962C8B-B14F-4D97-AF65-F5344CB8AC3E}">
        <p14:creationId xmlns:p14="http://schemas.microsoft.com/office/powerpoint/2010/main" val="26636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381" y="2348880"/>
            <a:ext cx="11329259" cy="1296144"/>
          </a:xfrm>
        </p:spPr>
        <p:txBody>
          <a:bodyPr>
            <a:noAutofit/>
          </a:bodyPr>
          <a:lstStyle>
            <a:lvl1pPr algn="l">
              <a:defRPr sz="3500" baseline="0">
                <a:latin typeface="Arial" panose="020B0604020202020204" pitchFamily="34" charset="0"/>
                <a:cs typeface="Arial" panose="020B0604020202020204" pitchFamily="34" charset="0"/>
              </a:defRPr>
            </a:lvl1pPr>
          </a:lstStyle>
          <a:p>
            <a:r>
              <a:rPr lang="en-GB" dirty="0"/>
              <a:t>Test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TEST 1</a:t>
            </a:r>
          </a:p>
        </p:txBody>
      </p:sp>
      <p:sp>
        <p:nvSpPr>
          <p:cNvPr id="6" name="Picture Placeholder 10"/>
          <p:cNvSpPr>
            <a:spLocks noGrp="1"/>
          </p:cNvSpPr>
          <p:nvPr>
            <p:ph type="pic" sz="quarter" idx="10" hasCustomPrompt="1"/>
          </p:nvPr>
        </p:nvSpPr>
        <p:spPr>
          <a:xfrm>
            <a:off x="527385" y="5691685"/>
            <a:ext cx="1727167"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Tree>
    <p:extLst>
      <p:ext uri="{BB962C8B-B14F-4D97-AF65-F5344CB8AC3E}">
        <p14:creationId xmlns:p14="http://schemas.microsoft.com/office/powerpoint/2010/main" val="161759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776"/>
            <a:ext cx="109728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1"/>
          </p:nvPr>
        </p:nvSpPr>
        <p:spPr>
          <a:xfrm>
            <a:off x="623392" y="6545238"/>
            <a:ext cx="10986971"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endParaRPr lang="en-GB" dirty="0"/>
          </a:p>
        </p:txBody>
      </p:sp>
    </p:spTree>
    <p:extLst>
      <p:ext uri="{BB962C8B-B14F-4D97-AF65-F5344CB8AC3E}">
        <p14:creationId xmlns:p14="http://schemas.microsoft.com/office/powerpoint/2010/main" val="734018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en-GB"/>
              <a:t>I. Podadera | CNS/IFMIF-DONES | 30-3-2023 | Page ‹#›</a:t>
            </a:r>
            <a:endParaRPr lang="en-GB"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16172313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676" r:id="rId4"/>
    <p:sldLayoutId id="2147483678" r:id="rId5"/>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Aerial view of a large building&#10;&#10;Description automatically generated with medium confidence">
            <a:extLst>
              <a:ext uri="{FF2B5EF4-FFF2-40B4-BE49-F238E27FC236}">
                <a16:creationId xmlns:a16="http://schemas.microsoft.com/office/drawing/2014/main" id="{BF0A11DF-0994-1EF8-A7AA-5B0873368D81}"/>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13860" y="-6031"/>
            <a:ext cx="12192000" cy="6864031"/>
          </a:xfrm>
          <a:prstGeom prst="rect">
            <a:avLst/>
          </a:prstGeom>
          <a:effectLst>
            <a:glow rad="127000">
              <a:schemeClr val="bg1">
                <a:alpha val="46000"/>
              </a:schemeClr>
            </a:glow>
          </a:effectLst>
        </p:spPr>
      </p:pic>
      <p:sp>
        <p:nvSpPr>
          <p:cNvPr id="25" name="Rectángulo 24">
            <a:extLst>
              <a:ext uri="{FF2B5EF4-FFF2-40B4-BE49-F238E27FC236}">
                <a16:creationId xmlns:a16="http://schemas.microsoft.com/office/drawing/2014/main" id="{157AEDA9-ACE0-95C4-47B7-945FFCF27ACD}"/>
              </a:ext>
            </a:extLst>
          </p:cNvPr>
          <p:cNvSpPr/>
          <p:nvPr/>
        </p:nvSpPr>
        <p:spPr>
          <a:xfrm>
            <a:off x="1386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ES" dirty="0">
              <a:solidFill>
                <a:prstClr val="white"/>
              </a:solidFill>
              <a:latin typeface="Calibri"/>
            </a:endParaRPr>
          </a:p>
        </p:txBody>
      </p:sp>
      <p:sp>
        <p:nvSpPr>
          <p:cNvPr id="2" name="Title 1"/>
          <p:cNvSpPr>
            <a:spLocks noGrp="1"/>
          </p:cNvSpPr>
          <p:nvPr>
            <p:ph type="ctrTitle"/>
          </p:nvPr>
        </p:nvSpPr>
        <p:spPr>
          <a:xfrm>
            <a:off x="552353" y="2868670"/>
            <a:ext cx="11348772" cy="3141173"/>
          </a:xfrm>
        </p:spPr>
        <p:txBody>
          <a:bodyPr/>
          <a:lstStyle/>
          <a:p>
            <a:pPr algn="ctr"/>
            <a:br>
              <a:rPr lang="pl-PL" sz="4000" b="1" dirty="0">
                <a:latin typeface="Calibri" panose="020F0502020204030204" pitchFamily="34" charset="0"/>
                <a:ea typeface="Calibri" panose="020F0502020204030204" pitchFamily="34" charset="0"/>
                <a:cs typeface="Times New Roman" panose="02020603050405020304" pitchFamily="18" charset="0"/>
              </a:rPr>
            </a:br>
            <a:r>
              <a:rPr lang="en-US" sz="6000" b="1" dirty="0">
                <a:latin typeface="Calibri" panose="020F0502020204030204" pitchFamily="34" charset="0"/>
                <a:ea typeface="Calibri" panose="020F0502020204030204" pitchFamily="34" charset="0"/>
                <a:cs typeface="Times New Roman" panose="02020603050405020304" pitchFamily="18" charset="0"/>
              </a:rPr>
              <a:t>IFMIF-DONES Users Community</a:t>
            </a:r>
            <a:br>
              <a:rPr lang="es-ES" sz="1600" b="1" dirty="0"/>
            </a:br>
            <a:br>
              <a:rPr lang="es-ES" sz="1600" b="1" dirty="0"/>
            </a:br>
            <a:br>
              <a:rPr lang="es-ES" sz="1600" b="1" dirty="0"/>
            </a:br>
            <a:br>
              <a:rPr lang="es-ES" sz="1600" b="1" dirty="0"/>
            </a:br>
            <a:br>
              <a:rPr lang="es-ES" sz="1600" b="1" dirty="0"/>
            </a:br>
            <a:br>
              <a:rPr lang="es-ES" sz="1600" b="1" dirty="0"/>
            </a:br>
            <a:br>
              <a:rPr lang="es-ES" sz="1600" b="1" dirty="0"/>
            </a:br>
            <a:br>
              <a:rPr lang="es-ES" sz="1600" b="1" dirty="0"/>
            </a:br>
            <a:r>
              <a:rPr lang="pl-PL" sz="2400" b="1" dirty="0"/>
              <a:t>Wojciech Królas</a:t>
            </a:r>
            <a:br>
              <a:rPr lang="pl-PL" sz="2400" b="1" dirty="0"/>
            </a:br>
            <a:br>
              <a:rPr lang="es-ES" sz="2400" b="1" dirty="0"/>
            </a:br>
            <a:r>
              <a:rPr lang="pl-PL" sz="2400" b="1" dirty="0"/>
              <a:t>1</a:t>
            </a:r>
            <a:r>
              <a:rPr lang="es-ES" sz="2400" b="1" dirty="0"/>
              <a:t>/</a:t>
            </a:r>
            <a:r>
              <a:rPr lang="pl-PL" sz="2400" b="1" dirty="0"/>
              <a:t>10/</a:t>
            </a:r>
            <a:r>
              <a:rPr lang="es-ES" sz="2400" b="1" dirty="0"/>
              <a:t>202</a:t>
            </a:r>
            <a:r>
              <a:rPr lang="pl-PL" sz="2400" b="1" dirty="0"/>
              <a:t>4</a:t>
            </a:r>
            <a:endParaRPr lang="en-US" sz="2400" dirty="0"/>
          </a:p>
        </p:txBody>
      </p:sp>
      <p:pic>
        <p:nvPicPr>
          <p:cNvPr id="26" name="Picture 7" descr="A picture containing icon&#10;&#10;Description automatically generated">
            <a:extLst>
              <a:ext uri="{FF2B5EF4-FFF2-40B4-BE49-F238E27FC236}">
                <a16:creationId xmlns:a16="http://schemas.microsoft.com/office/drawing/2014/main" id="{47031B4F-335D-FC1D-18D3-B46D757256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8618" y="5813395"/>
            <a:ext cx="1114576" cy="853540"/>
          </a:xfrm>
          <a:prstGeom prst="rect">
            <a:avLst/>
          </a:prstGeom>
        </p:spPr>
      </p:pic>
      <p:pic>
        <p:nvPicPr>
          <p:cNvPr id="6" name="Imagen 6">
            <a:extLst>
              <a:ext uri="{FF2B5EF4-FFF2-40B4-BE49-F238E27FC236}">
                <a16:creationId xmlns:a16="http://schemas.microsoft.com/office/drawing/2014/main" id="{59A3E15A-1927-4E98-A11B-16CAF90D10C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142153" y="720423"/>
            <a:ext cx="1887654" cy="814494"/>
          </a:xfrm>
          <a:prstGeom prst="rect">
            <a:avLst/>
          </a:prstGeom>
        </p:spPr>
      </p:pic>
      <p:pic>
        <p:nvPicPr>
          <p:cNvPr id="4" name="Picture 3">
            <a:extLst>
              <a:ext uri="{FF2B5EF4-FFF2-40B4-BE49-F238E27FC236}">
                <a16:creationId xmlns:a16="http://schemas.microsoft.com/office/drawing/2014/main" id="{CC443C56-9330-49BC-9BD7-685A1C94B2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9503" y="1008297"/>
            <a:ext cx="836825" cy="682977"/>
          </a:xfrm>
          <a:prstGeom prst="rect">
            <a:avLst/>
          </a:prstGeom>
        </p:spPr>
      </p:pic>
      <p:pic>
        <p:nvPicPr>
          <p:cNvPr id="7" name="Picture 6">
            <a:extLst>
              <a:ext uri="{FF2B5EF4-FFF2-40B4-BE49-F238E27FC236}">
                <a16:creationId xmlns:a16="http://schemas.microsoft.com/office/drawing/2014/main" id="{8D1ABF86-32A8-4A41-A499-61F3730463F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3199" y="1118595"/>
            <a:ext cx="1851158" cy="542949"/>
          </a:xfrm>
          <a:prstGeom prst="rect">
            <a:avLst/>
          </a:prstGeom>
        </p:spPr>
      </p:pic>
      <p:pic>
        <p:nvPicPr>
          <p:cNvPr id="9" name="Picture 8">
            <a:extLst>
              <a:ext uri="{FF2B5EF4-FFF2-40B4-BE49-F238E27FC236}">
                <a16:creationId xmlns:a16="http://schemas.microsoft.com/office/drawing/2014/main" id="{09579AB4-357A-4D99-8AD6-1E6A1E87A4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2783" y="1051752"/>
            <a:ext cx="1458293" cy="435779"/>
          </a:xfrm>
          <a:prstGeom prst="rect">
            <a:avLst/>
          </a:prstGeom>
        </p:spPr>
      </p:pic>
      <p:pic>
        <p:nvPicPr>
          <p:cNvPr id="11" name="Picture 10">
            <a:extLst>
              <a:ext uri="{FF2B5EF4-FFF2-40B4-BE49-F238E27FC236}">
                <a16:creationId xmlns:a16="http://schemas.microsoft.com/office/drawing/2014/main" id="{5E9AD70C-260E-49F3-A6FD-29E944C7FB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7830" y="1812207"/>
            <a:ext cx="1351175" cy="682977"/>
          </a:xfrm>
          <a:prstGeom prst="rect">
            <a:avLst/>
          </a:prstGeom>
        </p:spPr>
      </p:pic>
      <p:pic>
        <p:nvPicPr>
          <p:cNvPr id="13" name="Picture 12">
            <a:extLst>
              <a:ext uri="{FF2B5EF4-FFF2-40B4-BE49-F238E27FC236}">
                <a16:creationId xmlns:a16="http://schemas.microsoft.com/office/drawing/2014/main" id="{3F2E07BE-A98D-4CEA-BFA1-E1FF37770728}"/>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5803" y="680164"/>
            <a:ext cx="983310" cy="983310"/>
          </a:xfrm>
          <a:prstGeom prst="rect">
            <a:avLst/>
          </a:prstGeom>
        </p:spPr>
      </p:pic>
      <p:pic>
        <p:nvPicPr>
          <p:cNvPr id="15" name="Picture 14">
            <a:extLst>
              <a:ext uri="{FF2B5EF4-FFF2-40B4-BE49-F238E27FC236}">
                <a16:creationId xmlns:a16="http://schemas.microsoft.com/office/drawing/2014/main" id="{DD79A9F2-8332-4DE2-BFFF-56E176582D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8558" y="1816669"/>
            <a:ext cx="1440534" cy="565924"/>
          </a:xfrm>
          <a:prstGeom prst="rect">
            <a:avLst/>
          </a:prstGeom>
        </p:spPr>
      </p:pic>
      <p:pic>
        <p:nvPicPr>
          <p:cNvPr id="17" name="Picture 16">
            <a:extLst>
              <a:ext uri="{FF2B5EF4-FFF2-40B4-BE49-F238E27FC236}">
                <a16:creationId xmlns:a16="http://schemas.microsoft.com/office/drawing/2014/main" id="{218F862A-D29C-41F2-834B-FA67755C56A7}"/>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4456" y="1772530"/>
            <a:ext cx="1440534" cy="517896"/>
          </a:xfrm>
          <a:prstGeom prst="rect">
            <a:avLst/>
          </a:prstGeom>
        </p:spPr>
      </p:pic>
      <p:pic>
        <p:nvPicPr>
          <p:cNvPr id="19" name="Picture 18">
            <a:extLst>
              <a:ext uri="{FF2B5EF4-FFF2-40B4-BE49-F238E27FC236}">
                <a16:creationId xmlns:a16="http://schemas.microsoft.com/office/drawing/2014/main" id="{93647020-79A8-4951-AF09-1E0110743312}"/>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3959" y="1308396"/>
            <a:ext cx="1545697" cy="1256256"/>
          </a:xfrm>
          <a:prstGeom prst="rect">
            <a:avLst/>
          </a:prstGeom>
        </p:spPr>
      </p:pic>
      <p:pic>
        <p:nvPicPr>
          <p:cNvPr id="21" name="Picture 20">
            <a:extLst>
              <a:ext uri="{FF2B5EF4-FFF2-40B4-BE49-F238E27FC236}">
                <a16:creationId xmlns:a16="http://schemas.microsoft.com/office/drawing/2014/main" id="{A16D181A-B83F-4B5A-AAF7-726FC244088A}"/>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1190" y="1039015"/>
            <a:ext cx="1905000" cy="1905000"/>
          </a:xfrm>
          <a:prstGeom prst="rect">
            <a:avLst/>
          </a:prstGeom>
        </p:spPr>
      </p:pic>
      <p:pic>
        <p:nvPicPr>
          <p:cNvPr id="5" name="Imagen 4" descr="Logotipo&#10;&#10;Descripción generada automáticamente">
            <a:extLst>
              <a:ext uri="{FF2B5EF4-FFF2-40B4-BE49-F238E27FC236}">
                <a16:creationId xmlns:a16="http://schemas.microsoft.com/office/drawing/2014/main" id="{4ABECB13-A8CB-9335-C49E-D23E18939D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77915" y="3763732"/>
            <a:ext cx="2569133" cy="1815967"/>
          </a:xfrm>
          <a:prstGeom prst="rect">
            <a:avLst/>
          </a:prstGeom>
        </p:spPr>
      </p:pic>
      <p:sp>
        <p:nvSpPr>
          <p:cNvPr id="8" name="CuadroTexto 7">
            <a:extLst>
              <a:ext uri="{FF2B5EF4-FFF2-40B4-BE49-F238E27FC236}">
                <a16:creationId xmlns:a16="http://schemas.microsoft.com/office/drawing/2014/main" id="{89D8CDFE-9522-6CA5-8C20-4188EAE6F1E4}"/>
              </a:ext>
            </a:extLst>
          </p:cNvPr>
          <p:cNvSpPr txBox="1"/>
          <p:nvPr/>
        </p:nvSpPr>
        <p:spPr>
          <a:xfrm>
            <a:off x="936094" y="6007914"/>
            <a:ext cx="3547006" cy="646331"/>
          </a:xfrm>
          <a:prstGeom prst="rect">
            <a:avLst/>
          </a:prstGeom>
          <a:noFill/>
        </p:spPr>
        <p:txBody>
          <a:bodyPr wrap="square">
            <a:spAutoFit/>
          </a:bodyPr>
          <a:lstStyle/>
          <a:p>
            <a:pPr algn="just"/>
            <a:r>
              <a:rPr lang="en-US" sz="600" dirty="0">
                <a:latin typeface="Arial" panose="020B0604020202020204" pitchFamily="34" charset="0"/>
                <a:cs typeface="Arial" panose="020B0604020202020204" pitchFamily="34" charset="0"/>
              </a:rPr>
              <a:t>This work has been carried out within the framework of the DONES-ConP1 Consortium, funded by the European Union via the Euratom Research and Training </a:t>
            </a:r>
            <a:r>
              <a:rPr lang="en-US" sz="600" dirty="0" err="1">
                <a:latin typeface="Arial" panose="020B0604020202020204" pitchFamily="34" charset="0"/>
                <a:cs typeface="Arial" panose="020B0604020202020204" pitchFamily="34" charset="0"/>
              </a:rPr>
              <a:t>Programme</a:t>
            </a:r>
            <a:r>
              <a:rPr lang="en-US" sz="600" dirty="0">
                <a:latin typeface="Arial" panose="020B0604020202020204" pitchFamily="34" charset="0"/>
                <a:cs typeface="Arial" panose="020B0604020202020204" pitchFamily="34" charset="0"/>
              </a:rPr>
              <a:t> – Euratom Work </a:t>
            </a:r>
            <a:r>
              <a:rPr lang="en-US" sz="600" dirty="0" err="1">
                <a:latin typeface="Arial" panose="020B0604020202020204" pitchFamily="34" charset="0"/>
                <a:cs typeface="Arial" panose="020B0604020202020204" pitchFamily="34" charset="0"/>
              </a:rPr>
              <a:t>Programme</a:t>
            </a:r>
            <a:r>
              <a:rPr lang="en-US" sz="600" dirty="0">
                <a:latin typeface="Arial" panose="020B0604020202020204" pitchFamily="34" charset="0"/>
                <a:cs typeface="Arial" panose="020B0604020202020204" pitchFamily="34" charset="0"/>
              </a:rPr>
              <a:t> 2023-2025 for nuclear research and training under Grant Agreement No 101145952 — DONES-ConP1. Views and opinions expressed are however those of the author(s) only and do not necessarily reflect those of the European Union or the European Commission. Neither the European Union nor the European Commission can be held responsible for them.</a:t>
            </a:r>
            <a:endParaRPr lang="en-GB" sz="1400" dirty="0"/>
          </a:p>
        </p:txBody>
      </p:sp>
      <p:pic>
        <p:nvPicPr>
          <p:cNvPr id="10" name="Picture 2" descr="EU emblem &amp; graphic design - Política Regional - Comisión Europea">
            <a:extLst>
              <a:ext uri="{FF2B5EF4-FFF2-40B4-BE49-F238E27FC236}">
                <a16:creationId xmlns:a16="http://schemas.microsoft.com/office/drawing/2014/main" id="{9A79BCA7-A467-C269-6048-6165295AC4E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3250" y="6048385"/>
            <a:ext cx="822844" cy="54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4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74199-5C5E-408A-A02A-0099091E5937}"/>
              </a:ext>
            </a:extLst>
          </p:cNvPr>
          <p:cNvSpPr>
            <a:spLocks noGrp="1"/>
          </p:cNvSpPr>
          <p:nvPr>
            <p:ph type="title"/>
          </p:nvPr>
        </p:nvSpPr>
        <p:spPr>
          <a:xfrm>
            <a:off x="0" y="-27384"/>
            <a:ext cx="12192000" cy="891216"/>
          </a:xfrm>
        </p:spPr>
        <p:txBody>
          <a:bodyPr>
            <a:noAutofit/>
          </a:bodyPr>
          <a:lstStyle/>
          <a:p>
            <a:pPr algn="ctr"/>
            <a:r>
              <a:rPr lang="en-GB" sz="3200" b="1" dirty="0">
                <a:latin typeface="+mn-lt"/>
              </a:rPr>
              <a:t>IFMIF-DONES Users Community</a:t>
            </a:r>
          </a:p>
        </p:txBody>
      </p:sp>
      <p:sp>
        <p:nvSpPr>
          <p:cNvPr id="3" name="Marcador de contenido 2">
            <a:extLst>
              <a:ext uri="{FF2B5EF4-FFF2-40B4-BE49-F238E27FC236}">
                <a16:creationId xmlns:a16="http://schemas.microsoft.com/office/drawing/2014/main" id="{B0075CDE-61DC-4031-9F5B-350769C4AF61}"/>
              </a:ext>
            </a:extLst>
          </p:cNvPr>
          <p:cNvSpPr>
            <a:spLocks noGrp="1"/>
          </p:cNvSpPr>
          <p:nvPr>
            <p:ph idx="1"/>
          </p:nvPr>
        </p:nvSpPr>
        <p:spPr>
          <a:xfrm>
            <a:off x="2627154" y="1020116"/>
            <a:ext cx="8902535" cy="1937094"/>
          </a:xfrm>
        </p:spPr>
        <p:txBody>
          <a:bodyPr>
            <a:noAutofit/>
          </a:bodyPr>
          <a:lstStyle/>
          <a:p>
            <a:pPr marL="0" indent="0">
              <a:buNone/>
            </a:pPr>
            <a:r>
              <a:rPr lang="pl-PL" sz="2000" dirty="0">
                <a:solidFill>
                  <a:srgbClr val="FF0000"/>
                </a:solidFill>
                <a:latin typeface="+mn-lt"/>
              </a:rPr>
              <a:t>The establishment of the IFMIF-DONES </a:t>
            </a:r>
            <a:r>
              <a:rPr lang="pl-PL" sz="2000" dirty="0" err="1">
                <a:solidFill>
                  <a:srgbClr val="FF0000"/>
                </a:solidFill>
                <a:latin typeface="+mn-lt"/>
              </a:rPr>
              <a:t>Users</a:t>
            </a:r>
            <a:r>
              <a:rPr lang="pl-PL" sz="2000" dirty="0">
                <a:solidFill>
                  <a:srgbClr val="FF0000"/>
                </a:solidFill>
                <a:latin typeface="+mn-lt"/>
              </a:rPr>
              <a:t> </a:t>
            </a:r>
            <a:r>
              <a:rPr lang="pl-PL" sz="2000" dirty="0" err="1">
                <a:solidFill>
                  <a:srgbClr val="FF0000"/>
                </a:solidFill>
                <a:latin typeface="+mn-lt"/>
              </a:rPr>
              <a:t>Community</a:t>
            </a:r>
            <a:r>
              <a:rPr lang="pl-PL" sz="2000" dirty="0">
                <a:solidFill>
                  <a:srgbClr val="FF0000"/>
                </a:solidFill>
                <a:latin typeface="+mn-lt"/>
              </a:rPr>
              <a:t> …</a:t>
            </a:r>
          </a:p>
          <a:p>
            <a:pPr>
              <a:buFont typeface="Wingdings" panose="05000000000000000000" pitchFamily="2" charset="2"/>
              <a:buChar char="v"/>
            </a:pPr>
            <a:r>
              <a:rPr lang="pl-PL" sz="1800" dirty="0">
                <a:solidFill>
                  <a:srgbClr val="002060"/>
                </a:solidFill>
                <a:latin typeface="+mn-lt"/>
              </a:rPr>
              <a:t>… </a:t>
            </a:r>
            <a:r>
              <a:rPr lang="pl-PL" sz="1800" dirty="0" err="1">
                <a:solidFill>
                  <a:srgbClr val="002060"/>
                </a:solidFill>
                <a:latin typeface="+mn-lt"/>
              </a:rPr>
              <a:t>started</a:t>
            </a:r>
            <a:r>
              <a:rPr lang="pl-PL" sz="1800" dirty="0">
                <a:solidFill>
                  <a:srgbClr val="002060"/>
                </a:solidFill>
                <a:latin typeface="+mn-lt"/>
              </a:rPr>
              <a:t> as a </a:t>
            </a:r>
            <a:r>
              <a:rPr lang="pl-PL" sz="1800" dirty="0" err="1">
                <a:solidFill>
                  <a:srgbClr val="002060"/>
                </a:solidFill>
                <a:latin typeface="+mn-lt"/>
              </a:rPr>
              <a:t>bottom-up</a:t>
            </a:r>
            <a:r>
              <a:rPr lang="pl-PL" sz="1800" dirty="0">
                <a:solidFill>
                  <a:srgbClr val="002060"/>
                </a:solidFill>
                <a:latin typeface="+mn-lt"/>
              </a:rPr>
              <a:t> </a:t>
            </a:r>
            <a:r>
              <a:rPr lang="pl-PL" sz="1800" dirty="0" err="1">
                <a:solidFill>
                  <a:srgbClr val="002060"/>
                </a:solidFill>
                <a:latin typeface="+mn-lt"/>
              </a:rPr>
              <a:t>initiative</a:t>
            </a:r>
            <a:r>
              <a:rPr lang="pl-PL" sz="1800" dirty="0">
                <a:solidFill>
                  <a:srgbClr val="002060"/>
                </a:solidFill>
                <a:latin typeface="+mn-lt"/>
              </a:rPr>
              <a:t> of the </a:t>
            </a:r>
            <a:r>
              <a:rPr lang="pl-PL" sz="1800" dirty="0" err="1">
                <a:solidFill>
                  <a:srgbClr val="002060"/>
                </a:solidFill>
                <a:latin typeface="+mn-lt"/>
              </a:rPr>
              <a:t>potential</a:t>
            </a:r>
            <a:r>
              <a:rPr lang="pl-PL" sz="1800" dirty="0">
                <a:solidFill>
                  <a:srgbClr val="002060"/>
                </a:solidFill>
                <a:latin typeface="+mn-lt"/>
              </a:rPr>
              <a:t> </a:t>
            </a:r>
            <a:r>
              <a:rPr lang="pl-PL" sz="1800" dirty="0" err="1">
                <a:solidFill>
                  <a:srgbClr val="002060"/>
                </a:solidFill>
                <a:latin typeface="+mn-lt"/>
              </a:rPr>
              <a:t>future</a:t>
            </a:r>
            <a:r>
              <a:rPr lang="pl-PL" sz="1800" dirty="0">
                <a:solidFill>
                  <a:srgbClr val="002060"/>
                </a:solidFill>
                <a:latin typeface="+mn-lt"/>
              </a:rPr>
              <a:t> </a:t>
            </a:r>
            <a:r>
              <a:rPr lang="pl-PL" sz="1800" dirty="0" err="1">
                <a:solidFill>
                  <a:srgbClr val="002060"/>
                </a:solidFill>
                <a:latin typeface="+mn-lt"/>
              </a:rPr>
              <a:t>users</a:t>
            </a:r>
            <a:r>
              <a:rPr lang="pl-PL" sz="1800" dirty="0">
                <a:solidFill>
                  <a:srgbClr val="002060"/>
                </a:solidFill>
                <a:latin typeface="+mn-lt"/>
              </a:rPr>
              <a:t> of DONES </a:t>
            </a:r>
            <a:r>
              <a:rPr lang="pl-PL" sz="1800" dirty="0" err="1">
                <a:solidFill>
                  <a:srgbClr val="002060"/>
                </a:solidFill>
                <a:latin typeface="+mn-lt"/>
              </a:rPr>
              <a:t>discussing</a:t>
            </a:r>
            <a:r>
              <a:rPr lang="pl-PL" sz="1800" dirty="0">
                <a:solidFill>
                  <a:srgbClr val="002060"/>
                </a:solidFill>
                <a:latin typeface="+mn-lt"/>
              </a:rPr>
              <a:t> </a:t>
            </a:r>
            <a:r>
              <a:rPr lang="pl-PL" sz="1800" dirty="0" err="1">
                <a:solidFill>
                  <a:srgbClr val="002060"/>
                </a:solidFill>
                <a:latin typeface="+mn-lt"/>
              </a:rPr>
              <a:t>experimental</a:t>
            </a:r>
            <a:r>
              <a:rPr lang="pl-PL" sz="1800" dirty="0">
                <a:solidFill>
                  <a:srgbClr val="002060"/>
                </a:solidFill>
                <a:latin typeface="+mn-lt"/>
              </a:rPr>
              <a:t> </a:t>
            </a:r>
            <a:r>
              <a:rPr lang="pl-PL" sz="1800" dirty="0" err="1">
                <a:solidFill>
                  <a:srgbClr val="002060"/>
                </a:solidFill>
                <a:latin typeface="+mn-lt"/>
              </a:rPr>
              <a:t>opportunities</a:t>
            </a:r>
            <a:r>
              <a:rPr lang="pl-PL" sz="1800" dirty="0">
                <a:solidFill>
                  <a:srgbClr val="002060"/>
                </a:solidFill>
                <a:latin typeface="+mn-lt"/>
              </a:rPr>
              <a:t> and </a:t>
            </a:r>
            <a:r>
              <a:rPr lang="pl-PL" sz="1800" dirty="0" err="1">
                <a:solidFill>
                  <a:srgbClr val="002060"/>
                </a:solidFill>
                <a:latin typeface="+mn-lt"/>
              </a:rPr>
              <a:t>interacting</a:t>
            </a:r>
            <a:r>
              <a:rPr lang="pl-PL" sz="1800" dirty="0">
                <a:solidFill>
                  <a:srgbClr val="002060"/>
                </a:solidFill>
                <a:latin typeface="+mn-lt"/>
              </a:rPr>
              <a:t> with the </a:t>
            </a:r>
            <a:r>
              <a:rPr lang="pl-PL" sz="1800" dirty="0" err="1">
                <a:solidFill>
                  <a:srgbClr val="002060"/>
                </a:solidFill>
                <a:latin typeface="+mn-lt"/>
              </a:rPr>
              <a:t>designers</a:t>
            </a:r>
            <a:r>
              <a:rPr lang="pl-PL" sz="1800" dirty="0">
                <a:solidFill>
                  <a:srgbClr val="002060"/>
                </a:solidFill>
                <a:latin typeface="+mn-lt"/>
              </a:rPr>
              <a:t> of the </a:t>
            </a:r>
            <a:r>
              <a:rPr lang="pl-PL" sz="1800" dirty="0" err="1">
                <a:solidFill>
                  <a:srgbClr val="002060"/>
                </a:solidFill>
                <a:latin typeface="+mn-lt"/>
              </a:rPr>
              <a:t>facility</a:t>
            </a:r>
            <a:endParaRPr lang="pl-PL" sz="1800" dirty="0">
              <a:solidFill>
                <a:srgbClr val="002060"/>
              </a:solidFill>
              <a:latin typeface="+mn-lt"/>
            </a:endParaRPr>
          </a:p>
          <a:p>
            <a:pPr>
              <a:buFont typeface="Wingdings" panose="05000000000000000000" pitchFamily="2" charset="2"/>
              <a:buChar char="v"/>
            </a:pPr>
            <a:endParaRPr lang="pl-PL" sz="1800" dirty="0">
              <a:solidFill>
                <a:srgbClr val="002060"/>
              </a:solidFill>
              <a:latin typeface="+mn-lt"/>
            </a:endParaRPr>
          </a:p>
          <a:p>
            <a:pPr>
              <a:buFont typeface="Wingdings" panose="05000000000000000000" pitchFamily="2" charset="2"/>
              <a:buChar char="v"/>
            </a:pPr>
            <a:r>
              <a:rPr lang="pl-PL" sz="1800" dirty="0">
                <a:solidFill>
                  <a:srgbClr val="002060"/>
                </a:solidFill>
                <a:latin typeface="+mn-lt"/>
              </a:rPr>
              <a:t>The </a:t>
            </a:r>
            <a:r>
              <a:rPr lang="pl-PL" sz="1800" dirty="0" err="1">
                <a:solidFill>
                  <a:srgbClr val="002060"/>
                </a:solidFill>
                <a:latin typeface="+mn-lt"/>
              </a:rPr>
              <a:t>community</a:t>
            </a:r>
            <a:r>
              <a:rPr lang="pl-PL" sz="1800" dirty="0">
                <a:solidFill>
                  <a:srgbClr val="002060"/>
                </a:solidFill>
                <a:latin typeface="+mn-lt"/>
              </a:rPr>
              <a:t> </a:t>
            </a:r>
            <a:r>
              <a:rPr lang="pl-PL" sz="1800" dirty="0" err="1">
                <a:solidFill>
                  <a:srgbClr val="002060"/>
                </a:solidFill>
                <a:latin typeface="+mn-lt"/>
              </a:rPr>
              <a:t>sees</a:t>
            </a:r>
            <a:r>
              <a:rPr lang="pl-PL" sz="1800" dirty="0">
                <a:solidFill>
                  <a:srgbClr val="002060"/>
                </a:solidFill>
                <a:latin typeface="+mn-lt"/>
              </a:rPr>
              <a:t> </a:t>
            </a:r>
            <a:r>
              <a:rPr lang="pl-PL" sz="1800" dirty="0" err="1">
                <a:solidFill>
                  <a:srgbClr val="002060"/>
                </a:solidFill>
                <a:latin typeface="+mn-lt"/>
              </a:rPr>
              <a:t>its</a:t>
            </a:r>
            <a:r>
              <a:rPr lang="pl-PL" sz="1800" dirty="0">
                <a:solidFill>
                  <a:srgbClr val="002060"/>
                </a:solidFill>
                <a:latin typeface="+mn-lt"/>
              </a:rPr>
              <a:t> </a:t>
            </a:r>
            <a:r>
              <a:rPr lang="pl-PL" sz="1800" dirty="0" err="1">
                <a:solidFill>
                  <a:srgbClr val="002060"/>
                </a:solidFill>
                <a:latin typeface="+mn-lt"/>
              </a:rPr>
              <a:t>main</a:t>
            </a:r>
            <a:r>
              <a:rPr lang="pl-PL" sz="1800" dirty="0">
                <a:solidFill>
                  <a:srgbClr val="002060"/>
                </a:solidFill>
                <a:latin typeface="+mn-lt"/>
              </a:rPr>
              <a:t> role </a:t>
            </a:r>
            <a:r>
              <a:rPr lang="en-US" sz="1800" dirty="0">
                <a:solidFill>
                  <a:srgbClr val="002060"/>
                </a:solidFill>
                <a:latin typeface="+mn-lt"/>
              </a:rPr>
              <a:t>to establish a link of communication between the DONES engineering activities and the future users</a:t>
            </a:r>
            <a:endParaRPr lang="pl-PL" sz="1800" dirty="0">
              <a:solidFill>
                <a:srgbClr val="002060"/>
              </a:solidFill>
              <a:latin typeface="+mn-lt"/>
            </a:endParaRPr>
          </a:p>
          <a:p>
            <a:pPr>
              <a:buFont typeface="Wingdings" panose="05000000000000000000" pitchFamily="2" charset="2"/>
              <a:buChar char="v"/>
            </a:pPr>
            <a:endParaRPr lang="pl-PL" sz="1800" dirty="0">
              <a:solidFill>
                <a:srgbClr val="002060"/>
              </a:solidFill>
              <a:latin typeface="+mn-lt"/>
            </a:endParaRPr>
          </a:p>
        </p:txBody>
      </p:sp>
      <p:pic>
        <p:nvPicPr>
          <p:cNvPr id="5" name="Picture 2" descr="C:\Users\User\DONES Users\DONES Us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27" y="1020115"/>
            <a:ext cx="2083310" cy="1656521"/>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pie de página 2">
            <a:extLst>
              <a:ext uri="{FF2B5EF4-FFF2-40B4-BE49-F238E27FC236}">
                <a16:creationId xmlns:a16="http://schemas.microsoft.com/office/drawing/2014/main" id="{D81BD96B-77DA-4B3E-BDDE-CE7F76047402}"/>
              </a:ext>
            </a:extLst>
          </p:cNvPr>
          <p:cNvSpPr>
            <a:spLocks noGrp="1"/>
          </p:cNvSpPr>
          <p:nvPr>
            <p:ph type="ftr" sz="quarter" idx="11"/>
          </p:nvPr>
        </p:nvSpPr>
        <p:spPr>
          <a:xfrm>
            <a:off x="1205029" y="6685472"/>
            <a:ext cx="10986971" cy="172528"/>
          </a:xfrm>
        </p:spPr>
        <p:txBody>
          <a:bodyPr/>
          <a:lstStyle/>
          <a:p>
            <a:pPr algn="r"/>
            <a:r>
              <a:rPr lang="pl-PL" dirty="0">
                <a:solidFill>
                  <a:schemeClr val="bg1">
                    <a:lumMod val="50000"/>
                  </a:schemeClr>
                </a:solidFill>
              </a:rPr>
              <a:t>W. Królas </a:t>
            </a:r>
            <a:r>
              <a:rPr lang="fr-FR"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a:t>
            </a:r>
            <a:r>
              <a:rPr lang="pl-PL" dirty="0" err="1">
                <a:solidFill>
                  <a:schemeClr val="bg1">
                    <a:lumMod val="50000"/>
                  </a:schemeClr>
                </a:solidFill>
              </a:rPr>
              <a:t>Community</a:t>
            </a:r>
            <a:r>
              <a:rPr lang="pl-PL" dirty="0">
                <a:solidFill>
                  <a:schemeClr val="bg1">
                    <a:lumMod val="50000"/>
                  </a:schemeClr>
                </a:solidFill>
              </a:rPr>
              <a:t> </a:t>
            </a:r>
            <a:r>
              <a:rPr lang="fr-FR" dirty="0">
                <a:solidFill>
                  <a:schemeClr val="bg1">
                    <a:lumMod val="50000"/>
                  </a:schemeClr>
                </a:solidFill>
              </a:rPr>
              <a:t>| DONES</a:t>
            </a:r>
            <a:r>
              <a:rPr lang="pl-PL"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WS3</a:t>
            </a:r>
            <a:r>
              <a:rPr lang="fr-FR" dirty="0">
                <a:solidFill>
                  <a:schemeClr val="bg1">
                    <a:lumMod val="50000"/>
                  </a:schemeClr>
                </a:solidFill>
              </a:rPr>
              <a:t> | </a:t>
            </a:r>
            <a:r>
              <a:rPr lang="pl-PL" dirty="0">
                <a:solidFill>
                  <a:schemeClr val="bg1">
                    <a:lumMod val="50000"/>
                  </a:schemeClr>
                </a:solidFill>
              </a:rPr>
              <a:t>01</a:t>
            </a:r>
            <a:r>
              <a:rPr lang="fr-FR" dirty="0">
                <a:solidFill>
                  <a:schemeClr val="bg1">
                    <a:lumMod val="50000"/>
                  </a:schemeClr>
                </a:solidFill>
              </a:rPr>
              <a:t>/</a:t>
            </a:r>
            <a:r>
              <a:rPr lang="pl-PL" dirty="0">
                <a:solidFill>
                  <a:schemeClr val="bg1">
                    <a:lumMod val="50000"/>
                  </a:schemeClr>
                </a:solidFill>
              </a:rPr>
              <a:t>10</a:t>
            </a:r>
            <a:r>
              <a:rPr lang="fr-FR" dirty="0">
                <a:solidFill>
                  <a:schemeClr val="bg1">
                    <a:lumMod val="50000"/>
                  </a:schemeClr>
                </a:solidFill>
              </a:rPr>
              <a:t>/202</a:t>
            </a:r>
            <a:r>
              <a:rPr lang="pl-PL" dirty="0">
                <a:solidFill>
                  <a:schemeClr val="bg1">
                    <a:lumMod val="50000"/>
                  </a:schemeClr>
                </a:solidFill>
              </a:rPr>
              <a:t>4</a:t>
            </a:r>
            <a:r>
              <a:rPr lang="fr-FR" dirty="0">
                <a:solidFill>
                  <a:schemeClr val="bg1">
                    <a:lumMod val="50000"/>
                  </a:schemeClr>
                </a:solidFill>
              </a:rPr>
              <a:t> | Page </a:t>
            </a:r>
            <a:r>
              <a:rPr lang="pl-PL" dirty="0">
                <a:solidFill>
                  <a:schemeClr val="bg1">
                    <a:lumMod val="50000"/>
                  </a:schemeClr>
                </a:solidFill>
              </a:rPr>
              <a:t>2</a:t>
            </a:r>
            <a:endParaRPr lang="en-GB" dirty="0">
              <a:solidFill>
                <a:schemeClr val="bg1">
                  <a:lumMod val="50000"/>
                </a:schemeClr>
              </a:solidFill>
            </a:endParaRPr>
          </a:p>
        </p:txBody>
      </p:sp>
      <p:pic>
        <p:nvPicPr>
          <p:cNvPr id="9" name="Picture 2" descr="C:\Users\User\Prezentacje\cover_logo-ifj.png">
            <a:extLst>
              <a:ext uri="{FF2B5EF4-FFF2-40B4-BE49-F238E27FC236}">
                <a16:creationId xmlns:a16="http://schemas.microsoft.com/office/drawing/2014/main" id="{2A0D362C-53FE-40B3-8C26-D9A0B0B43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266" y="-41096"/>
            <a:ext cx="1188378" cy="871823"/>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a:extLst>
              <a:ext uri="{FF2B5EF4-FFF2-40B4-BE49-F238E27FC236}">
                <a16:creationId xmlns:a16="http://schemas.microsoft.com/office/drawing/2014/main" id="{FB8FFCDD-7A4E-479F-8C91-F34E51D973CE}"/>
              </a:ext>
            </a:extLst>
          </p:cNvPr>
          <p:cNvSpPr/>
          <p:nvPr/>
        </p:nvSpPr>
        <p:spPr>
          <a:xfrm>
            <a:off x="447472" y="3120697"/>
            <a:ext cx="11806171" cy="2846933"/>
          </a:xfrm>
          <a:prstGeom prst="rect">
            <a:avLst/>
          </a:prstGeom>
        </p:spPr>
        <p:txBody>
          <a:bodyPr wrap="square">
            <a:spAutoFit/>
          </a:bodyPr>
          <a:lstStyle/>
          <a:p>
            <a:pPr>
              <a:buFont typeface="Wingdings" panose="05000000000000000000" pitchFamily="2" charset="2"/>
              <a:buChar char="v"/>
            </a:pPr>
            <a:r>
              <a:rPr lang="pl-PL" dirty="0">
                <a:solidFill>
                  <a:srgbClr val="002060"/>
                </a:solidFill>
              </a:rPr>
              <a:t>   </a:t>
            </a:r>
            <a:r>
              <a:rPr lang="en-US" dirty="0">
                <a:solidFill>
                  <a:srgbClr val="002060"/>
                </a:solidFill>
              </a:rPr>
              <a:t>The main lines of work of the DONES community are:</a:t>
            </a:r>
            <a:endParaRPr lang="pl-PL" dirty="0">
              <a:solidFill>
                <a:srgbClr val="002060"/>
              </a:solidFill>
            </a:endParaRPr>
          </a:p>
          <a:p>
            <a:r>
              <a:rPr lang="pl-PL" sz="1500" dirty="0">
                <a:solidFill>
                  <a:srgbClr val="002060"/>
                </a:solidFill>
              </a:rPr>
              <a:t>	- </a:t>
            </a:r>
            <a:r>
              <a:rPr lang="en-US" sz="1500" dirty="0">
                <a:solidFill>
                  <a:srgbClr val="002060"/>
                </a:solidFill>
              </a:rPr>
              <a:t>to discuss and prepare the DONES Irradiations </a:t>
            </a:r>
            <a:r>
              <a:rPr lang="en-US" sz="1500" dirty="0" err="1">
                <a:solidFill>
                  <a:srgbClr val="002060"/>
                </a:solidFill>
              </a:rPr>
              <a:t>Programme</a:t>
            </a:r>
            <a:r>
              <a:rPr lang="en-US" sz="1500" dirty="0">
                <a:solidFill>
                  <a:srgbClr val="002060"/>
                </a:solidFill>
              </a:rPr>
              <a:t>,</a:t>
            </a:r>
            <a:endParaRPr lang="pl-PL" sz="1500" dirty="0">
              <a:solidFill>
                <a:srgbClr val="002060"/>
              </a:solidFill>
            </a:endParaRPr>
          </a:p>
          <a:p>
            <a:r>
              <a:rPr lang="pl-PL" sz="1500" dirty="0">
                <a:solidFill>
                  <a:srgbClr val="002060"/>
                </a:solidFill>
              </a:rPr>
              <a:t>	- </a:t>
            </a:r>
            <a:r>
              <a:rPr lang="en-US" sz="1500" dirty="0">
                <a:solidFill>
                  <a:srgbClr val="002060"/>
                </a:solidFill>
              </a:rPr>
              <a:t>to agree on the Post-Irradiation Examination </a:t>
            </a:r>
            <a:r>
              <a:rPr lang="en-US" sz="1500" dirty="0" err="1">
                <a:solidFill>
                  <a:srgbClr val="002060"/>
                </a:solidFill>
              </a:rPr>
              <a:t>Programme</a:t>
            </a:r>
            <a:r>
              <a:rPr lang="en-US" sz="1500" dirty="0">
                <a:solidFill>
                  <a:srgbClr val="002060"/>
                </a:solidFill>
              </a:rPr>
              <a:t>,</a:t>
            </a:r>
            <a:endParaRPr lang="pl-PL" sz="1500" dirty="0">
              <a:solidFill>
                <a:srgbClr val="002060"/>
              </a:solidFill>
            </a:endParaRPr>
          </a:p>
          <a:p>
            <a:r>
              <a:rPr lang="pl-PL" sz="1500" dirty="0">
                <a:solidFill>
                  <a:srgbClr val="002060"/>
                </a:solidFill>
              </a:rPr>
              <a:t>	- </a:t>
            </a:r>
            <a:r>
              <a:rPr lang="en-US" sz="1500" dirty="0">
                <a:solidFill>
                  <a:srgbClr val="002060"/>
                </a:solidFill>
              </a:rPr>
              <a:t>to identify and develop most attractive lines of research activities outside of the materials irradiation </a:t>
            </a:r>
            <a:r>
              <a:rPr lang="en-US" sz="1500" dirty="0" err="1">
                <a:solidFill>
                  <a:srgbClr val="002060"/>
                </a:solidFill>
              </a:rPr>
              <a:t>programme</a:t>
            </a:r>
            <a:r>
              <a:rPr lang="en-US" sz="1500" dirty="0">
                <a:solidFill>
                  <a:srgbClr val="002060"/>
                </a:solidFill>
              </a:rPr>
              <a:t> to be performed at DONES</a:t>
            </a:r>
            <a:r>
              <a:rPr lang="pl-PL" sz="1500" dirty="0">
                <a:solidFill>
                  <a:srgbClr val="002060"/>
                </a:solidFill>
              </a:rPr>
              <a:t>,</a:t>
            </a:r>
          </a:p>
          <a:p>
            <a:r>
              <a:rPr lang="pl-PL" sz="1500" dirty="0">
                <a:solidFill>
                  <a:srgbClr val="002060"/>
                </a:solidFill>
              </a:rPr>
              <a:t>	- </a:t>
            </a:r>
            <a:r>
              <a:rPr lang="en-US" sz="1500" dirty="0">
                <a:solidFill>
                  <a:srgbClr val="002060"/>
                </a:solidFill>
              </a:rPr>
              <a:t>to prepare conceptual designs of experimental stations and study their feasibility and compatibility with the baseline design of DONES,</a:t>
            </a:r>
            <a:endParaRPr lang="pl-PL" sz="1500" dirty="0">
              <a:solidFill>
                <a:srgbClr val="002060"/>
              </a:solidFill>
            </a:endParaRPr>
          </a:p>
          <a:p>
            <a:r>
              <a:rPr lang="pl-PL" sz="1500" dirty="0">
                <a:solidFill>
                  <a:srgbClr val="002060"/>
                </a:solidFill>
              </a:rPr>
              <a:t>	-</a:t>
            </a:r>
            <a:r>
              <a:rPr lang="en-US" sz="1500" dirty="0">
                <a:solidFill>
                  <a:srgbClr val="002060"/>
                </a:solidFill>
              </a:rPr>
              <a:t> to prepare a comprehensive DONES Experimental </a:t>
            </a:r>
            <a:r>
              <a:rPr lang="en-US" sz="1500" dirty="0" err="1">
                <a:solidFill>
                  <a:srgbClr val="002060"/>
                </a:solidFill>
              </a:rPr>
              <a:t>Programme</a:t>
            </a:r>
            <a:r>
              <a:rPr lang="en-US" sz="1500" dirty="0">
                <a:solidFill>
                  <a:srgbClr val="002060"/>
                </a:solidFill>
              </a:rPr>
              <a:t> combining fusion and non-fusion experiments.</a:t>
            </a:r>
            <a:endParaRPr lang="pl-PL" sz="1500" dirty="0">
              <a:solidFill>
                <a:srgbClr val="002060"/>
              </a:solidFill>
            </a:endParaRPr>
          </a:p>
          <a:p>
            <a:endParaRPr lang="pl-PL" sz="1400" dirty="0">
              <a:solidFill>
                <a:srgbClr val="002060"/>
              </a:solidFill>
            </a:endParaRPr>
          </a:p>
          <a:p>
            <a:pPr marL="285750" indent="-285750">
              <a:buFont typeface="Wingdings" panose="05000000000000000000" pitchFamily="2" charset="2"/>
              <a:buChar char="v"/>
            </a:pPr>
            <a:r>
              <a:rPr lang="en-US" dirty="0">
                <a:solidFill>
                  <a:srgbClr val="002060"/>
                </a:solidFill>
              </a:rPr>
              <a:t>In addition, the </a:t>
            </a:r>
            <a:r>
              <a:rPr lang="pl-PL" dirty="0" err="1">
                <a:solidFill>
                  <a:srgbClr val="002060"/>
                </a:solidFill>
              </a:rPr>
              <a:t>community</a:t>
            </a:r>
            <a:r>
              <a:rPr lang="en-US" dirty="0">
                <a:solidFill>
                  <a:srgbClr val="002060"/>
                </a:solidFill>
              </a:rPr>
              <a:t> will foster the presence of the DONES Users at relevant conferences, such as ICFRM, </a:t>
            </a:r>
            <a:br>
              <a:rPr lang="pl-PL" dirty="0">
                <a:solidFill>
                  <a:srgbClr val="002060"/>
                </a:solidFill>
              </a:rPr>
            </a:br>
            <a:r>
              <a:rPr lang="en-US" dirty="0">
                <a:solidFill>
                  <a:srgbClr val="002060"/>
                </a:solidFill>
              </a:rPr>
              <a:t>ISFNT, SOFT, FEC, IPAC, nuclear physics and nuclear medicine conferences in Europe and worldwide. </a:t>
            </a:r>
            <a:br>
              <a:rPr lang="pl-PL" dirty="0">
                <a:solidFill>
                  <a:srgbClr val="002060"/>
                </a:solidFill>
              </a:rPr>
            </a:br>
            <a:r>
              <a:rPr lang="en-US" dirty="0">
                <a:solidFill>
                  <a:srgbClr val="002060"/>
                </a:solidFill>
              </a:rPr>
              <a:t>Representatives of other science communities will be informed of DONES capabilities and invited to participate </a:t>
            </a:r>
            <a:br>
              <a:rPr lang="pl-PL" dirty="0">
                <a:solidFill>
                  <a:srgbClr val="002060"/>
                </a:solidFill>
              </a:rPr>
            </a:br>
            <a:r>
              <a:rPr lang="en-US" dirty="0">
                <a:solidFill>
                  <a:srgbClr val="002060"/>
                </a:solidFill>
              </a:rPr>
              <a:t>in the technical and scientific development of the complementary science program and related instrumentation.</a:t>
            </a:r>
            <a:endParaRPr lang="pl-PL" dirty="0">
              <a:solidFill>
                <a:srgbClr val="002060"/>
              </a:solidFill>
            </a:endParaRPr>
          </a:p>
        </p:txBody>
      </p:sp>
    </p:spTree>
    <p:extLst>
      <p:ext uri="{BB962C8B-B14F-4D97-AF65-F5344CB8AC3E}">
        <p14:creationId xmlns:p14="http://schemas.microsoft.com/office/powerpoint/2010/main" val="36092643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74199-5C5E-408A-A02A-0099091E5937}"/>
              </a:ext>
            </a:extLst>
          </p:cNvPr>
          <p:cNvSpPr>
            <a:spLocks noGrp="1"/>
          </p:cNvSpPr>
          <p:nvPr>
            <p:ph type="title"/>
          </p:nvPr>
        </p:nvSpPr>
        <p:spPr>
          <a:xfrm>
            <a:off x="0" y="-27384"/>
            <a:ext cx="12192000" cy="891216"/>
          </a:xfrm>
        </p:spPr>
        <p:txBody>
          <a:bodyPr>
            <a:noAutofit/>
          </a:bodyPr>
          <a:lstStyle/>
          <a:p>
            <a:pPr algn="ctr"/>
            <a:r>
              <a:rPr lang="pl-PL" sz="3200" b="1" dirty="0">
                <a:latin typeface="+mn-lt"/>
              </a:rPr>
              <a:t>IFMIF-DONES – a </a:t>
            </a:r>
            <a:r>
              <a:rPr lang="pl-PL" sz="3200" b="1" dirty="0" err="1">
                <a:latin typeface="+mn-lt"/>
              </a:rPr>
              <a:t>multidisciplinary</a:t>
            </a:r>
            <a:r>
              <a:rPr lang="pl-PL" sz="3200" b="1" dirty="0">
                <a:latin typeface="+mn-lt"/>
              </a:rPr>
              <a:t> neutron </a:t>
            </a:r>
            <a:r>
              <a:rPr lang="pl-PL" sz="3200" b="1" dirty="0" err="1">
                <a:latin typeface="+mn-lt"/>
              </a:rPr>
              <a:t>facility</a:t>
            </a:r>
            <a:endParaRPr lang="en-GB" sz="3200" b="1" dirty="0">
              <a:latin typeface="+mn-lt"/>
            </a:endParaRPr>
          </a:p>
        </p:txBody>
      </p:sp>
      <p:sp>
        <p:nvSpPr>
          <p:cNvPr id="10" name="Prostokąt 9">
            <a:extLst>
              <a:ext uri="{FF2B5EF4-FFF2-40B4-BE49-F238E27FC236}">
                <a16:creationId xmlns:a16="http://schemas.microsoft.com/office/drawing/2014/main" id="{1F0063C2-BEA9-4192-89DA-CC7549AFBD2F}"/>
              </a:ext>
            </a:extLst>
          </p:cNvPr>
          <p:cNvSpPr/>
          <p:nvPr/>
        </p:nvSpPr>
        <p:spPr>
          <a:xfrm>
            <a:off x="2330981" y="1972127"/>
            <a:ext cx="7591790" cy="2123658"/>
          </a:xfrm>
          <a:prstGeom prst="rect">
            <a:avLst/>
          </a:prstGeom>
        </p:spPr>
        <p:txBody>
          <a:bodyPr wrap="square">
            <a:spAutoFit/>
          </a:bodyPr>
          <a:lstStyle/>
          <a:p>
            <a:r>
              <a:rPr lang="en-US" sz="2000" dirty="0">
                <a:solidFill>
                  <a:srgbClr val="002060"/>
                </a:solidFill>
                <a:latin typeface="Calibri" panose="020F0502020204030204" pitchFamily="34" charset="0"/>
              </a:rPr>
              <a:t>In 2018 DONES recognized by the </a:t>
            </a:r>
            <a:r>
              <a:rPr lang="en-US" sz="2000" dirty="0" err="1">
                <a:solidFill>
                  <a:srgbClr val="002060"/>
                </a:solidFill>
                <a:latin typeface="Calibri" panose="020F0502020204030204" pitchFamily="34" charset="0"/>
              </a:rPr>
              <a:t>ESFRI</a:t>
            </a:r>
            <a:r>
              <a:rPr lang="pl-PL" sz="2000" dirty="0">
                <a:solidFill>
                  <a:srgbClr val="002060"/>
                </a:solidFill>
                <a:latin typeface="Calibri" panose="020F0502020204030204" pitchFamily="34" charset="0"/>
              </a:rPr>
              <a:t> </a:t>
            </a:r>
            <a:br>
              <a:rPr lang="en-US" sz="2000" dirty="0">
                <a:solidFill>
                  <a:srgbClr val="002060"/>
                </a:solidFill>
                <a:latin typeface="Calibri" panose="020F0502020204030204" pitchFamily="34" charset="0"/>
              </a:rPr>
            </a:br>
            <a:r>
              <a:rPr lang="en-US" sz="2000" dirty="0">
                <a:solidFill>
                  <a:srgbClr val="002060"/>
                </a:solidFill>
                <a:latin typeface="Calibri" panose="020F0502020204030204" pitchFamily="34" charset="0"/>
              </a:rPr>
              <a:t>European Strategy Forum on Research </a:t>
            </a:r>
            <a:br>
              <a:rPr lang="en-US" sz="2000" dirty="0">
                <a:solidFill>
                  <a:srgbClr val="002060"/>
                </a:solidFill>
                <a:latin typeface="Calibri" panose="020F0502020204030204" pitchFamily="34" charset="0"/>
              </a:rPr>
            </a:br>
            <a:r>
              <a:rPr lang="en-US" sz="2000" dirty="0">
                <a:solidFill>
                  <a:srgbClr val="002060"/>
                </a:solidFill>
                <a:latin typeface="Calibri" panose="020F0502020204030204" pitchFamily="34" charset="0"/>
              </a:rPr>
              <a:t>Infrastructures, included in the roadmap</a:t>
            </a:r>
            <a:endParaRPr lang="pl-PL" sz="2000" dirty="0">
              <a:solidFill>
                <a:srgbClr val="002060"/>
              </a:solidFill>
              <a:latin typeface="Calibri" panose="020F0502020204030204" pitchFamily="34" charset="0"/>
            </a:endParaRPr>
          </a:p>
          <a:p>
            <a:endParaRPr lang="pl-PL" dirty="0">
              <a:solidFill>
                <a:srgbClr val="FF0000"/>
              </a:solidFill>
              <a:latin typeface="Calibri" panose="020F0502020204030204" pitchFamily="34" charset="0"/>
            </a:endParaRPr>
          </a:p>
          <a:p>
            <a:r>
              <a:rPr lang="en-US" dirty="0">
                <a:solidFill>
                  <a:srgbClr val="FF0000"/>
                </a:solidFill>
                <a:latin typeface="Calibri" panose="020F0502020204030204" pitchFamily="34" charset="0"/>
              </a:rPr>
              <a:t>The key mission of the facility is the irradiation and qualification of materials </a:t>
            </a:r>
            <a:br>
              <a:rPr lang="pl-PL" dirty="0">
                <a:solidFill>
                  <a:srgbClr val="FF0000"/>
                </a:solidFill>
                <a:latin typeface="Calibri" panose="020F0502020204030204" pitchFamily="34" charset="0"/>
              </a:rPr>
            </a:br>
            <a:r>
              <a:rPr lang="en-US" dirty="0">
                <a:solidFill>
                  <a:srgbClr val="FF0000"/>
                </a:solidFill>
                <a:latin typeface="Calibri" panose="020F0502020204030204" pitchFamily="34" charset="0"/>
              </a:rPr>
              <a:t>for DEMO and fusion reactors but it has unique characteristics that must be available for other scientific purposes</a:t>
            </a:r>
          </a:p>
        </p:txBody>
      </p:sp>
      <p:pic>
        <p:nvPicPr>
          <p:cNvPr id="11" name="Picture 3">
            <a:extLst>
              <a:ext uri="{FF2B5EF4-FFF2-40B4-BE49-F238E27FC236}">
                <a16:creationId xmlns:a16="http://schemas.microsoft.com/office/drawing/2014/main" id="{954008E9-AA80-4421-812C-3FF934647E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224" y="1324203"/>
            <a:ext cx="3027547" cy="162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20D853CE-A58A-45F3-84FD-C16BC8817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981" y="1324203"/>
            <a:ext cx="3741684" cy="51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A4E82B12-2BD4-4AA6-AE5F-50A7D0077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246" y="4393308"/>
            <a:ext cx="5092778" cy="720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698AF44-A5FD-4CA0-BF1E-8884BD19F1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2207" y="4344596"/>
            <a:ext cx="2165443" cy="90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C:\Users\User\DONES Users\DONES Users.png">
            <a:extLst>
              <a:ext uri="{FF2B5EF4-FFF2-40B4-BE49-F238E27FC236}">
                <a16:creationId xmlns:a16="http://schemas.microsoft.com/office/drawing/2014/main" id="{28F26404-BCD8-4046-BF11-E0E69C937C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3965" y="103105"/>
            <a:ext cx="831989" cy="661546"/>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pie de página 2">
            <a:extLst>
              <a:ext uri="{FF2B5EF4-FFF2-40B4-BE49-F238E27FC236}">
                <a16:creationId xmlns:a16="http://schemas.microsoft.com/office/drawing/2014/main" id="{6D50F883-0E1E-412D-936B-5207CB295178}"/>
              </a:ext>
            </a:extLst>
          </p:cNvPr>
          <p:cNvSpPr>
            <a:spLocks noGrp="1"/>
          </p:cNvSpPr>
          <p:nvPr>
            <p:ph type="ftr" sz="quarter" idx="11"/>
          </p:nvPr>
        </p:nvSpPr>
        <p:spPr>
          <a:xfrm>
            <a:off x="1205029" y="6685472"/>
            <a:ext cx="10986971" cy="172528"/>
          </a:xfrm>
        </p:spPr>
        <p:txBody>
          <a:bodyPr/>
          <a:lstStyle/>
          <a:p>
            <a:pPr algn="r"/>
            <a:r>
              <a:rPr lang="pl-PL" dirty="0">
                <a:solidFill>
                  <a:schemeClr val="bg1">
                    <a:lumMod val="50000"/>
                  </a:schemeClr>
                </a:solidFill>
              </a:rPr>
              <a:t>W. Królas </a:t>
            </a:r>
            <a:r>
              <a:rPr lang="fr-FR"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a:t>
            </a:r>
            <a:r>
              <a:rPr lang="pl-PL" dirty="0" err="1">
                <a:solidFill>
                  <a:schemeClr val="bg1">
                    <a:lumMod val="50000"/>
                  </a:schemeClr>
                </a:solidFill>
              </a:rPr>
              <a:t>Community</a:t>
            </a:r>
            <a:r>
              <a:rPr lang="pl-PL" dirty="0">
                <a:solidFill>
                  <a:schemeClr val="bg1">
                    <a:lumMod val="50000"/>
                  </a:schemeClr>
                </a:solidFill>
              </a:rPr>
              <a:t> </a:t>
            </a:r>
            <a:r>
              <a:rPr lang="fr-FR" dirty="0">
                <a:solidFill>
                  <a:schemeClr val="bg1">
                    <a:lumMod val="50000"/>
                  </a:schemeClr>
                </a:solidFill>
              </a:rPr>
              <a:t>| DONES</a:t>
            </a:r>
            <a:r>
              <a:rPr lang="pl-PL"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WS3</a:t>
            </a:r>
            <a:r>
              <a:rPr lang="fr-FR" dirty="0">
                <a:solidFill>
                  <a:schemeClr val="bg1">
                    <a:lumMod val="50000"/>
                  </a:schemeClr>
                </a:solidFill>
              </a:rPr>
              <a:t> | </a:t>
            </a:r>
            <a:r>
              <a:rPr lang="pl-PL" dirty="0">
                <a:solidFill>
                  <a:schemeClr val="bg1">
                    <a:lumMod val="50000"/>
                  </a:schemeClr>
                </a:solidFill>
              </a:rPr>
              <a:t>01</a:t>
            </a:r>
            <a:r>
              <a:rPr lang="fr-FR" dirty="0">
                <a:solidFill>
                  <a:schemeClr val="bg1">
                    <a:lumMod val="50000"/>
                  </a:schemeClr>
                </a:solidFill>
              </a:rPr>
              <a:t>/</a:t>
            </a:r>
            <a:r>
              <a:rPr lang="pl-PL" dirty="0">
                <a:solidFill>
                  <a:schemeClr val="bg1">
                    <a:lumMod val="50000"/>
                  </a:schemeClr>
                </a:solidFill>
              </a:rPr>
              <a:t>10</a:t>
            </a:r>
            <a:r>
              <a:rPr lang="fr-FR" dirty="0">
                <a:solidFill>
                  <a:schemeClr val="bg1">
                    <a:lumMod val="50000"/>
                  </a:schemeClr>
                </a:solidFill>
              </a:rPr>
              <a:t>/202</a:t>
            </a:r>
            <a:r>
              <a:rPr lang="pl-PL" dirty="0">
                <a:solidFill>
                  <a:schemeClr val="bg1">
                    <a:lumMod val="50000"/>
                  </a:schemeClr>
                </a:solidFill>
              </a:rPr>
              <a:t>4</a:t>
            </a:r>
            <a:r>
              <a:rPr lang="fr-FR" dirty="0">
                <a:solidFill>
                  <a:schemeClr val="bg1">
                    <a:lumMod val="50000"/>
                  </a:schemeClr>
                </a:solidFill>
              </a:rPr>
              <a:t> | Page </a:t>
            </a:r>
            <a:r>
              <a:rPr lang="pl-PL" dirty="0">
                <a:solidFill>
                  <a:schemeClr val="bg1">
                    <a:lumMod val="50000"/>
                  </a:schemeClr>
                </a:solidFill>
              </a:rPr>
              <a:t>2</a:t>
            </a:r>
            <a:endParaRPr lang="en-GB" dirty="0">
              <a:solidFill>
                <a:schemeClr val="bg1">
                  <a:lumMod val="50000"/>
                </a:schemeClr>
              </a:solidFill>
            </a:endParaRPr>
          </a:p>
        </p:txBody>
      </p:sp>
    </p:spTree>
    <p:extLst>
      <p:ext uri="{BB962C8B-B14F-4D97-AF65-F5344CB8AC3E}">
        <p14:creationId xmlns:p14="http://schemas.microsoft.com/office/powerpoint/2010/main" val="14564424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74199-5C5E-408A-A02A-0099091E5937}"/>
              </a:ext>
            </a:extLst>
          </p:cNvPr>
          <p:cNvSpPr>
            <a:spLocks noGrp="1"/>
          </p:cNvSpPr>
          <p:nvPr>
            <p:ph type="title"/>
          </p:nvPr>
        </p:nvSpPr>
        <p:spPr>
          <a:xfrm>
            <a:off x="0" y="-27384"/>
            <a:ext cx="12192000" cy="891216"/>
          </a:xfrm>
        </p:spPr>
        <p:txBody>
          <a:bodyPr>
            <a:noAutofit/>
          </a:bodyPr>
          <a:lstStyle/>
          <a:p>
            <a:pPr algn="ctr"/>
            <a:r>
              <a:rPr lang="pl-PL" sz="3200" dirty="0">
                <a:latin typeface="+mn-lt"/>
              </a:rPr>
              <a:t>DONES </a:t>
            </a:r>
            <a:r>
              <a:rPr lang="pl-PL" sz="3200" dirty="0" err="1">
                <a:latin typeface="+mn-lt"/>
              </a:rPr>
              <a:t>Users</a:t>
            </a:r>
            <a:r>
              <a:rPr lang="pl-PL" sz="3200" dirty="0">
                <a:latin typeface="+mn-lt"/>
              </a:rPr>
              <a:t> </a:t>
            </a:r>
            <a:r>
              <a:rPr lang="pl-PL" sz="3200" dirty="0" err="1">
                <a:latin typeface="+mn-lt"/>
              </a:rPr>
              <a:t>meetings</a:t>
            </a:r>
            <a:endParaRPr lang="en-GB" sz="3200" b="1" dirty="0">
              <a:latin typeface="+mn-lt"/>
            </a:endParaRPr>
          </a:p>
        </p:txBody>
      </p:sp>
      <p:pic>
        <p:nvPicPr>
          <p:cNvPr id="13" name="Picture 2" descr="C:\Users\User\DONES Users\DONES Users.png">
            <a:extLst>
              <a:ext uri="{FF2B5EF4-FFF2-40B4-BE49-F238E27FC236}">
                <a16:creationId xmlns:a16="http://schemas.microsoft.com/office/drawing/2014/main" id="{997DE1A2-D91A-4FD8-9499-1E2D643E3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965" y="103105"/>
            <a:ext cx="831989" cy="66154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a 10">
            <a:extLst>
              <a:ext uri="{FF2B5EF4-FFF2-40B4-BE49-F238E27FC236}">
                <a16:creationId xmlns:a16="http://schemas.microsoft.com/office/drawing/2014/main" id="{A443AD6A-E9FC-4F89-A7F5-4D6AB723E96C}"/>
              </a:ext>
            </a:extLst>
          </p:cNvPr>
          <p:cNvGrpSpPr/>
          <p:nvPr/>
        </p:nvGrpSpPr>
        <p:grpSpPr>
          <a:xfrm>
            <a:off x="316908" y="1309288"/>
            <a:ext cx="5124912" cy="1367587"/>
            <a:chOff x="395535" y="699541"/>
            <a:chExt cx="3600401" cy="848601"/>
          </a:xfrm>
        </p:grpSpPr>
        <p:pic>
          <p:nvPicPr>
            <p:cNvPr id="12" name="Picture 2">
              <a:extLst>
                <a:ext uri="{FF2B5EF4-FFF2-40B4-BE49-F238E27FC236}">
                  <a16:creationId xmlns:a16="http://schemas.microsoft.com/office/drawing/2014/main" id="{F505D2E0-CAF9-458D-92D1-68608BB77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699541"/>
              <a:ext cx="3600401" cy="84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pole tekstowe 13">
              <a:extLst>
                <a:ext uri="{FF2B5EF4-FFF2-40B4-BE49-F238E27FC236}">
                  <a16:creationId xmlns:a16="http://schemas.microsoft.com/office/drawing/2014/main" id="{24B8ABA8-59B9-4819-941E-81018E287687}"/>
                </a:ext>
              </a:extLst>
            </p:cNvPr>
            <p:cNvSpPr txBox="1"/>
            <p:nvPr/>
          </p:nvSpPr>
          <p:spPr>
            <a:xfrm>
              <a:off x="2079008" y="1288590"/>
              <a:ext cx="1916928" cy="190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l-PL" sz="1400" b="0" i="0" u="none" strike="noStrike" cap="none" spc="0" normalizeH="0" baseline="0" dirty="0">
                  <a:ln>
                    <a:noFill/>
                  </a:ln>
                  <a:solidFill>
                    <a:srgbClr val="002060"/>
                  </a:solidFill>
                  <a:effectLst/>
                  <a:uFillTx/>
                  <a:latin typeface="Calibri"/>
                  <a:ea typeface="Calibri"/>
                  <a:cs typeface="Calibri"/>
                  <a:sym typeface="Calibri"/>
                </a:rPr>
                <a:t>109 </a:t>
              </a:r>
              <a:r>
                <a:rPr kumimoji="0" lang="pl-PL" sz="1400" b="0" i="0" u="none" strike="noStrike" cap="none" spc="0" normalizeH="0" baseline="0" dirty="0" err="1">
                  <a:ln>
                    <a:noFill/>
                  </a:ln>
                  <a:solidFill>
                    <a:srgbClr val="002060"/>
                  </a:solidFill>
                  <a:effectLst/>
                  <a:uFillTx/>
                  <a:latin typeface="Calibri"/>
                  <a:ea typeface="Calibri"/>
                  <a:cs typeface="Calibri"/>
                  <a:sym typeface="Calibri"/>
                </a:rPr>
                <a:t>participants</a:t>
              </a:r>
              <a:r>
                <a:rPr kumimoji="0" lang="pl-PL" sz="1400" b="0" i="0" u="none" strike="noStrike" cap="none" spc="0" normalizeH="0" baseline="0" dirty="0">
                  <a:ln>
                    <a:noFill/>
                  </a:ln>
                  <a:solidFill>
                    <a:srgbClr val="002060"/>
                  </a:solidFill>
                  <a:effectLst/>
                  <a:uFillTx/>
                  <a:latin typeface="Calibri"/>
                  <a:ea typeface="Calibri"/>
                  <a:cs typeface="Calibri"/>
                  <a:sym typeface="Calibri"/>
                </a:rPr>
                <a:t>,</a:t>
              </a:r>
              <a:r>
                <a:rPr kumimoji="0" lang="pl-PL" sz="1400" b="0" i="0" u="none" strike="noStrike" cap="none" spc="0" normalizeH="0" dirty="0">
                  <a:ln>
                    <a:noFill/>
                  </a:ln>
                  <a:solidFill>
                    <a:srgbClr val="002060"/>
                  </a:solidFill>
                  <a:effectLst/>
                  <a:uFillTx/>
                  <a:latin typeface="Calibri"/>
                  <a:ea typeface="Calibri"/>
                  <a:cs typeface="Calibri"/>
                  <a:sym typeface="Calibri"/>
                </a:rPr>
                <a:t> 25 </a:t>
              </a:r>
              <a:r>
                <a:rPr kumimoji="0" lang="pl-PL" sz="1400" b="0" i="0" u="none" strike="noStrike" cap="none" spc="0" normalizeH="0" dirty="0" err="1">
                  <a:ln>
                    <a:noFill/>
                  </a:ln>
                  <a:solidFill>
                    <a:srgbClr val="002060"/>
                  </a:solidFill>
                  <a:effectLst/>
                  <a:uFillTx/>
                  <a:latin typeface="Calibri"/>
                  <a:ea typeface="Calibri"/>
                  <a:cs typeface="Calibri"/>
                  <a:sym typeface="Calibri"/>
                </a:rPr>
                <a:t>presentations</a:t>
              </a:r>
              <a:endParaRPr kumimoji="0" lang="en-US" sz="1400" b="0" i="0" u="none" strike="noStrike" cap="none" spc="0" normalizeH="0" baseline="0" dirty="0">
                <a:ln>
                  <a:noFill/>
                </a:ln>
                <a:solidFill>
                  <a:srgbClr val="002060"/>
                </a:solidFill>
                <a:effectLst/>
                <a:uFillTx/>
                <a:latin typeface="Calibri"/>
                <a:ea typeface="Calibri"/>
                <a:cs typeface="Calibri"/>
                <a:sym typeface="Calibri"/>
              </a:endParaRPr>
            </a:p>
          </p:txBody>
        </p:sp>
      </p:grpSp>
      <p:pic>
        <p:nvPicPr>
          <p:cNvPr id="15" name="Picture 3">
            <a:extLst>
              <a:ext uri="{FF2B5EF4-FFF2-40B4-BE49-F238E27FC236}">
                <a16:creationId xmlns:a16="http://schemas.microsoft.com/office/drawing/2014/main" id="{9A24591C-50EF-445B-AEF7-462BFE500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343" y="1358145"/>
            <a:ext cx="5198033" cy="136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ole tekstowe 15">
            <a:extLst>
              <a:ext uri="{FF2B5EF4-FFF2-40B4-BE49-F238E27FC236}">
                <a16:creationId xmlns:a16="http://schemas.microsoft.com/office/drawing/2014/main" id="{95100822-79C8-4A71-8516-4B17EBB87A1F}"/>
              </a:ext>
            </a:extLst>
          </p:cNvPr>
          <p:cNvSpPr txBox="1"/>
          <p:nvPr/>
        </p:nvSpPr>
        <p:spPr>
          <a:xfrm>
            <a:off x="7694934" y="1862291"/>
            <a:ext cx="30637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pl-PL" sz="1400" b="0" i="0" u="none" strike="noStrike" cap="none" spc="0" normalizeH="0" baseline="0" dirty="0">
                <a:ln>
                  <a:noFill/>
                </a:ln>
                <a:solidFill>
                  <a:srgbClr val="002060"/>
                </a:solidFill>
                <a:effectLst/>
                <a:uFillTx/>
                <a:latin typeface="Calibri"/>
                <a:ea typeface="Calibri"/>
                <a:cs typeface="Calibri"/>
                <a:sym typeface="Calibri"/>
              </a:rPr>
              <a:t>100 </a:t>
            </a:r>
            <a:r>
              <a:rPr kumimoji="0" lang="pl-PL" sz="1400" b="0" i="0" u="none" strike="noStrike" cap="none" spc="0" normalizeH="0" baseline="0" dirty="0" err="1">
                <a:ln>
                  <a:noFill/>
                </a:ln>
                <a:solidFill>
                  <a:srgbClr val="002060"/>
                </a:solidFill>
                <a:effectLst/>
                <a:uFillTx/>
                <a:latin typeface="Calibri"/>
                <a:ea typeface="Calibri"/>
                <a:cs typeface="Calibri"/>
                <a:sym typeface="Calibri"/>
              </a:rPr>
              <a:t>participants</a:t>
            </a:r>
            <a:r>
              <a:rPr kumimoji="0" lang="pl-PL" sz="1400" b="0" i="0" u="none" strike="noStrike" cap="none" spc="0" normalizeH="0" baseline="0" dirty="0">
                <a:ln>
                  <a:noFill/>
                </a:ln>
                <a:solidFill>
                  <a:srgbClr val="002060"/>
                </a:solidFill>
                <a:effectLst/>
                <a:uFillTx/>
                <a:latin typeface="Calibri"/>
                <a:ea typeface="Calibri"/>
                <a:cs typeface="Calibri"/>
                <a:sym typeface="Calibri"/>
              </a:rPr>
              <a:t> </a:t>
            </a:r>
            <a:r>
              <a:rPr kumimoji="0" lang="pl-PL" sz="1400" b="0" i="0" u="none" strike="noStrike" cap="none" spc="0" normalizeH="0" dirty="0">
                <a:ln>
                  <a:noFill/>
                </a:ln>
                <a:solidFill>
                  <a:srgbClr val="002060"/>
                </a:solidFill>
                <a:effectLst/>
                <a:uFillTx/>
                <a:latin typeface="Calibri"/>
                <a:ea typeface="Calibri"/>
                <a:cs typeface="Calibri"/>
                <a:sym typeface="Calibri"/>
              </a:rPr>
              <a:t>(70 in-person)</a:t>
            </a:r>
          </a:p>
          <a:p>
            <a:pPr algn="r" hangingPunct="0"/>
            <a:r>
              <a:rPr lang="pl-PL" sz="1400" dirty="0">
                <a:solidFill>
                  <a:srgbClr val="002060"/>
                </a:solidFill>
                <a:latin typeface="Calibri"/>
                <a:ea typeface="Calibri"/>
                <a:cs typeface="Calibri"/>
                <a:sym typeface="Calibri"/>
              </a:rPr>
              <a:t>45 </a:t>
            </a:r>
            <a:r>
              <a:rPr lang="pl-PL" sz="1400" dirty="0" err="1">
                <a:solidFill>
                  <a:srgbClr val="002060"/>
                </a:solidFill>
                <a:latin typeface="Calibri"/>
                <a:ea typeface="Calibri"/>
                <a:cs typeface="Calibri"/>
                <a:sym typeface="Calibri"/>
              </a:rPr>
              <a:t>presentations</a:t>
            </a:r>
            <a:r>
              <a:rPr lang="pl-PL" sz="1400" dirty="0">
                <a:solidFill>
                  <a:srgbClr val="002060"/>
                </a:solidFill>
                <a:latin typeface="Calibri"/>
                <a:ea typeface="Calibri"/>
                <a:cs typeface="Calibri"/>
                <a:sym typeface="Calibri"/>
              </a:rPr>
              <a:t>  </a:t>
            </a:r>
            <a:endParaRPr lang="en-US" sz="1400" dirty="0">
              <a:solidFill>
                <a:srgbClr val="002060"/>
              </a:solidFill>
              <a:latin typeface="Calibri"/>
              <a:ea typeface="Calibri"/>
              <a:cs typeface="Calibri"/>
              <a:sym typeface="Calibri"/>
            </a:endParaRPr>
          </a:p>
        </p:txBody>
      </p:sp>
      <p:grpSp>
        <p:nvGrpSpPr>
          <p:cNvPr id="8" name="Grupa 7">
            <a:extLst>
              <a:ext uri="{FF2B5EF4-FFF2-40B4-BE49-F238E27FC236}">
                <a16:creationId xmlns:a16="http://schemas.microsoft.com/office/drawing/2014/main" id="{272A21E4-CDA9-4FB2-935E-B90AEAC9A214}"/>
              </a:ext>
            </a:extLst>
          </p:cNvPr>
          <p:cNvGrpSpPr/>
          <p:nvPr/>
        </p:nvGrpSpPr>
        <p:grpSpPr>
          <a:xfrm>
            <a:off x="316908" y="4025502"/>
            <a:ext cx="5114402" cy="2222166"/>
            <a:chOff x="429582" y="2872114"/>
            <a:chExt cx="5114402" cy="2222166"/>
          </a:xfrm>
        </p:grpSpPr>
        <p:pic>
          <p:nvPicPr>
            <p:cNvPr id="17" name="Obraz 16">
              <a:extLst>
                <a:ext uri="{FF2B5EF4-FFF2-40B4-BE49-F238E27FC236}">
                  <a16:creationId xmlns:a16="http://schemas.microsoft.com/office/drawing/2014/main" id="{EE48A365-F521-4359-B682-00DA16D19280}"/>
                </a:ext>
              </a:extLst>
            </p:cNvPr>
            <p:cNvPicPr>
              <a:picLocks noChangeAspect="1"/>
            </p:cNvPicPr>
            <p:nvPr/>
          </p:nvPicPr>
          <p:blipFill>
            <a:blip r:embed="rId5"/>
            <a:stretch>
              <a:fillRect/>
            </a:stretch>
          </p:blipFill>
          <p:spPr>
            <a:xfrm>
              <a:off x="429582" y="2872114"/>
              <a:ext cx="5114402" cy="1697324"/>
            </a:xfrm>
            <a:prstGeom prst="rect">
              <a:avLst/>
            </a:prstGeom>
          </p:spPr>
        </p:pic>
        <p:sp>
          <p:nvSpPr>
            <p:cNvPr id="4" name="pole tekstowe 3">
              <a:extLst>
                <a:ext uri="{FF2B5EF4-FFF2-40B4-BE49-F238E27FC236}">
                  <a16:creationId xmlns:a16="http://schemas.microsoft.com/office/drawing/2014/main" id="{9D0058F4-9A58-4033-A2FA-64031D7F38D9}"/>
                </a:ext>
              </a:extLst>
            </p:cNvPr>
            <p:cNvSpPr txBox="1"/>
            <p:nvPr/>
          </p:nvSpPr>
          <p:spPr>
            <a:xfrm>
              <a:off x="429582" y="4571060"/>
              <a:ext cx="5114402" cy="523220"/>
            </a:xfrm>
            <a:prstGeom prst="rect">
              <a:avLst/>
            </a:prstGeom>
            <a:solidFill>
              <a:srgbClr val="FFC000"/>
            </a:solidFill>
          </p:spPr>
          <p:txBody>
            <a:bodyPr wrap="square" rtlCol="0">
              <a:spAutoFit/>
            </a:bodyPr>
            <a:lstStyle/>
            <a:p>
              <a:r>
                <a:rPr lang="pl-PL" sz="1400" dirty="0"/>
                <a:t>1-2 </a:t>
              </a:r>
              <a:r>
                <a:rPr lang="pl-PL" sz="1400" dirty="0" err="1"/>
                <a:t>October</a:t>
              </a:r>
              <a:r>
                <a:rPr lang="pl-PL" sz="1400" dirty="0"/>
                <a:t> 2024               </a:t>
              </a:r>
              <a:r>
                <a:rPr lang="pl-PL" sz="1400" dirty="0" err="1"/>
                <a:t>Zagreb</a:t>
              </a:r>
              <a:r>
                <a:rPr lang="pl-PL" sz="1400" dirty="0"/>
                <a:t>, </a:t>
              </a:r>
              <a:r>
                <a:rPr lang="pl-PL" sz="1400" dirty="0" err="1"/>
                <a:t>Croatia</a:t>
              </a:r>
              <a:r>
                <a:rPr lang="pl-PL" sz="1400" dirty="0"/>
                <a:t>                    80+ </a:t>
              </a:r>
              <a:r>
                <a:rPr lang="pl-PL" sz="1400" dirty="0" err="1"/>
                <a:t>participants</a:t>
              </a:r>
              <a:endParaRPr lang="pl-PL" sz="1400" dirty="0"/>
            </a:p>
            <a:p>
              <a:r>
                <a:rPr lang="pl-PL" sz="1400" dirty="0"/>
                <a:t>								 38 </a:t>
              </a:r>
              <a:r>
                <a:rPr lang="pl-PL" sz="1400" dirty="0" err="1"/>
                <a:t>presentations</a:t>
              </a:r>
              <a:endParaRPr lang="pl-PL" sz="1400" dirty="0"/>
            </a:p>
          </p:txBody>
        </p:sp>
      </p:grpSp>
      <p:pic>
        <p:nvPicPr>
          <p:cNvPr id="5" name="Obraz 4">
            <a:extLst>
              <a:ext uri="{FF2B5EF4-FFF2-40B4-BE49-F238E27FC236}">
                <a16:creationId xmlns:a16="http://schemas.microsoft.com/office/drawing/2014/main" id="{9A444383-5039-460D-97EE-3D0BA565C459}"/>
              </a:ext>
            </a:extLst>
          </p:cNvPr>
          <p:cNvPicPr>
            <a:picLocks noChangeAspect="1"/>
          </p:cNvPicPr>
          <p:nvPr/>
        </p:nvPicPr>
        <p:blipFill>
          <a:blip r:embed="rId6"/>
          <a:stretch>
            <a:fillRect/>
          </a:stretch>
        </p:blipFill>
        <p:spPr>
          <a:xfrm>
            <a:off x="5728191" y="2871018"/>
            <a:ext cx="4177514" cy="1516224"/>
          </a:xfrm>
          <a:prstGeom prst="rect">
            <a:avLst/>
          </a:prstGeom>
        </p:spPr>
      </p:pic>
      <p:sp>
        <p:nvSpPr>
          <p:cNvPr id="9" name="pole tekstowe 8">
            <a:extLst>
              <a:ext uri="{FF2B5EF4-FFF2-40B4-BE49-F238E27FC236}">
                <a16:creationId xmlns:a16="http://schemas.microsoft.com/office/drawing/2014/main" id="{7EE0FF44-8266-4FBF-B803-4B1ABA6D5C54}"/>
              </a:ext>
            </a:extLst>
          </p:cNvPr>
          <p:cNvSpPr txBox="1"/>
          <p:nvPr/>
        </p:nvSpPr>
        <p:spPr>
          <a:xfrm>
            <a:off x="282184" y="3553698"/>
            <a:ext cx="1869358" cy="461665"/>
          </a:xfrm>
          <a:prstGeom prst="rect">
            <a:avLst/>
          </a:prstGeom>
          <a:noFill/>
        </p:spPr>
        <p:txBody>
          <a:bodyPr wrap="none" rtlCol="0">
            <a:spAutoFit/>
          </a:bodyPr>
          <a:lstStyle/>
          <a:p>
            <a:r>
              <a:rPr lang="pl-PL" sz="2400" dirty="0" err="1">
                <a:solidFill>
                  <a:srgbClr val="FF0000"/>
                </a:solidFill>
              </a:rPr>
              <a:t>This</a:t>
            </a:r>
            <a:r>
              <a:rPr lang="pl-PL" sz="2400" dirty="0">
                <a:solidFill>
                  <a:srgbClr val="FF0000"/>
                </a:solidFill>
              </a:rPr>
              <a:t> </a:t>
            </a:r>
            <a:r>
              <a:rPr lang="pl-PL" sz="2400" dirty="0" err="1">
                <a:solidFill>
                  <a:srgbClr val="FF0000"/>
                </a:solidFill>
              </a:rPr>
              <a:t>meeting</a:t>
            </a:r>
            <a:r>
              <a:rPr lang="pl-PL" sz="2400" dirty="0">
                <a:solidFill>
                  <a:srgbClr val="FF0000"/>
                </a:solidFill>
              </a:rPr>
              <a:t>:</a:t>
            </a:r>
          </a:p>
        </p:txBody>
      </p:sp>
      <p:sp>
        <p:nvSpPr>
          <p:cNvPr id="18" name="pole tekstowe 17">
            <a:extLst>
              <a:ext uri="{FF2B5EF4-FFF2-40B4-BE49-F238E27FC236}">
                <a16:creationId xmlns:a16="http://schemas.microsoft.com/office/drawing/2014/main" id="{A61240F9-E937-4376-8F0C-F5F18C1DBE83}"/>
              </a:ext>
            </a:extLst>
          </p:cNvPr>
          <p:cNvSpPr txBox="1"/>
          <p:nvPr/>
        </p:nvSpPr>
        <p:spPr>
          <a:xfrm>
            <a:off x="282184" y="858320"/>
            <a:ext cx="888385" cy="461665"/>
          </a:xfrm>
          <a:prstGeom prst="rect">
            <a:avLst/>
          </a:prstGeom>
          <a:noFill/>
        </p:spPr>
        <p:txBody>
          <a:bodyPr wrap="none" rtlCol="0">
            <a:spAutoFit/>
          </a:bodyPr>
          <a:lstStyle/>
          <a:p>
            <a:r>
              <a:rPr lang="pl-PL" sz="2400" dirty="0">
                <a:solidFill>
                  <a:srgbClr val="FF0000"/>
                </a:solidFill>
              </a:rPr>
              <a:t>2022:</a:t>
            </a:r>
          </a:p>
        </p:txBody>
      </p:sp>
      <p:sp>
        <p:nvSpPr>
          <p:cNvPr id="19" name="pole tekstowe 18">
            <a:extLst>
              <a:ext uri="{FF2B5EF4-FFF2-40B4-BE49-F238E27FC236}">
                <a16:creationId xmlns:a16="http://schemas.microsoft.com/office/drawing/2014/main" id="{B4B7C33C-36DB-48CC-96C8-B4826255CDD5}"/>
              </a:ext>
            </a:extLst>
          </p:cNvPr>
          <p:cNvSpPr txBox="1"/>
          <p:nvPr/>
        </p:nvSpPr>
        <p:spPr>
          <a:xfrm>
            <a:off x="5685749" y="837233"/>
            <a:ext cx="1439842" cy="461665"/>
          </a:xfrm>
          <a:prstGeom prst="rect">
            <a:avLst/>
          </a:prstGeom>
          <a:noFill/>
        </p:spPr>
        <p:txBody>
          <a:bodyPr wrap="square" rtlCol="0">
            <a:spAutoFit/>
          </a:bodyPr>
          <a:lstStyle/>
          <a:p>
            <a:r>
              <a:rPr lang="pl-PL" sz="2400" dirty="0" err="1">
                <a:solidFill>
                  <a:srgbClr val="FF0000"/>
                </a:solidFill>
              </a:rPr>
              <a:t>Last</a:t>
            </a:r>
            <a:r>
              <a:rPr lang="pl-PL" sz="2400" dirty="0">
                <a:solidFill>
                  <a:srgbClr val="FF0000"/>
                </a:solidFill>
              </a:rPr>
              <a:t> </a:t>
            </a:r>
            <a:r>
              <a:rPr lang="pl-PL" sz="2400" dirty="0" err="1">
                <a:solidFill>
                  <a:srgbClr val="FF0000"/>
                </a:solidFill>
              </a:rPr>
              <a:t>year</a:t>
            </a:r>
            <a:r>
              <a:rPr lang="pl-PL" sz="2400" dirty="0">
                <a:solidFill>
                  <a:srgbClr val="FF0000"/>
                </a:solidFill>
              </a:rPr>
              <a:t>:</a:t>
            </a:r>
          </a:p>
        </p:txBody>
      </p:sp>
      <p:pic>
        <p:nvPicPr>
          <p:cNvPr id="20" name="Obraz 19">
            <a:extLst>
              <a:ext uri="{FF2B5EF4-FFF2-40B4-BE49-F238E27FC236}">
                <a16:creationId xmlns:a16="http://schemas.microsoft.com/office/drawing/2014/main" id="{132F6FDB-0AE2-4304-9C3C-46411EE870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8191" y="4389987"/>
            <a:ext cx="6305662" cy="1857681"/>
          </a:xfrm>
          <a:prstGeom prst="rect">
            <a:avLst/>
          </a:prstGeom>
        </p:spPr>
      </p:pic>
      <p:sp>
        <p:nvSpPr>
          <p:cNvPr id="21" name="Marcador de pie de página 2">
            <a:extLst>
              <a:ext uri="{FF2B5EF4-FFF2-40B4-BE49-F238E27FC236}">
                <a16:creationId xmlns:a16="http://schemas.microsoft.com/office/drawing/2014/main" id="{B07DBAEB-C63F-484F-9D93-D18F25F08513}"/>
              </a:ext>
            </a:extLst>
          </p:cNvPr>
          <p:cNvSpPr>
            <a:spLocks noGrp="1"/>
          </p:cNvSpPr>
          <p:nvPr>
            <p:ph type="ftr" sz="quarter" idx="11"/>
          </p:nvPr>
        </p:nvSpPr>
        <p:spPr>
          <a:xfrm>
            <a:off x="1205029" y="6685472"/>
            <a:ext cx="10986971" cy="172528"/>
          </a:xfrm>
        </p:spPr>
        <p:txBody>
          <a:bodyPr/>
          <a:lstStyle/>
          <a:p>
            <a:pPr algn="r"/>
            <a:r>
              <a:rPr lang="pl-PL" dirty="0">
                <a:solidFill>
                  <a:schemeClr val="bg1">
                    <a:lumMod val="50000"/>
                  </a:schemeClr>
                </a:solidFill>
              </a:rPr>
              <a:t>W. Królas </a:t>
            </a:r>
            <a:r>
              <a:rPr lang="fr-FR"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a:t>
            </a:r>
            <a:r>
              <a:rPr lang="pl-PL" dirty="0" err="1">
                <a:solidFill>
                  <a:schemeClr val="bg1">
                    <a:lumMod val="50000"/>
                  </a:schemeClr>
                </a:solidFill>
              </a:rPr>
              <a:t>Community</a:t>
            </a:r>
            <a:r>
              <a:rPr lang="pl-PL" dirty="0">
                <a:solidFill>
                  <a:schemeClr val="bg1">
                    <a:lumMod val="50000"/>
                  </a:schemeClr>
                </a:solidFill>
              </a:rPr>
              <a:t> </a:t>
            </a:r>
            <a:r>
              <a:rPr lang="fr-FR" dirty="0">
                <a:solidFill>
                  <a:schemeClr val="bg1">
                    <a:lumMod val="50000"/>
                  </a:schemeClr>
                </a:solidFill>
              </a:rPr>
              <a:t>| DONES</a:t>
            </a:r>
            <a:r>
              <a:rPr lang="pl-PL"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WS3</a:t>
            </a:r>
            <a:r>
              <a:rPr lang="fr-FR" dirty="0">
                <a:solidFill>
                  <a:schemeClr val="bg1">
                    <a:lumMod val="50000"/>
                  </a:schemeClr>
                </a:solidFill>
              </a:rPr>
              <a:t> | </a:t>
            </a:r>
            <a:r>
              <a:rPr lang="pl-PL" dirty="0">
                <a:solidFill>
                  <a:schemeClr val="bg1">
                    <a:lumMod val="50000"/>
                  </a:schemeClr>
                </a:solidFill>
              </a:rPr>
              <a:t>01</a:t>
            </a:r>
            <a:r>
              <a:rPr lang="fr-FR" dirty="0">
                <a:solidFill>
                  <a:schemeClr val="bg1">
                    <a:lumMod val="50000"/>
                  </a:schemeClr>
                </a:solidFill>
              </a:rPr>
              <a:t>/</a:t>
            </a:r>
            <a:r>
              <a:rPr lang="pl-PL" dirty="0">
                <a:solidFill>
                  <a:schemeClr val="bg1">
                    <a:lumMod val="50000"/>
                  </a:schemeClr>
                </a:solidFill>
              </a:rPr>
              <a:t>10</a:t>
            </a:r>
            <a:r>
              <a:rPr lang="fr-FR" dirty="0">
                <a:solidFill>
                  <a:schemeClr val="bg1">
                    <a:lumMod val="50000"/>
                  </a:schemeClr>
                </a:solidFill>
              </a:rPr>
              <a:t>/202</a:t>
            </a:r>
            <a:r>
              <a:rPr lang="pl-PL" dirty="0">
                <a:solidFill>
                  <a:schemeClr val="bg1">
                    <a:lumMod val="50000"/>
                  </a:schemeClr>
                </a:solidFill>
              </a:rPr>
              <a:t>4</a:t>
            </a:r>
            <a:r>
              <a:rPr lang="fr-FR" dirty="0">
                <a:solidFill>
                  <a:schemeClr val="bg1">
                    <a:lumMod val="50000"/>
                  </a:schemeClr>
                </a:solidFill>
              </a:rPr>
              <a:t> | Page </a:t>
            </a:r>
            <a:r>
              <a:rPr lang="pl-PL" dirty="0">
                <a:solidFill>
                  <a:schemeClr val="bg1">
                    <a:lumMod val="50000"/>
                  </a:schemeClr>
                </a:solidFill>
              </a:rPr>
              <a:t>2</a:t>
            </a:r>
            <a:endParaRPr lang="en-GB" dirty="0">
              <a:solidFill>
                <a:schemeClr val="bg1">
                  <a:lumMod val="50000"/>
                </a:schemeClr>
              </a:solidFill>
            </a:endParaRPr>
          </a:p>
        </p:txBody>
      </p:sp>
    </p:spTree>
    <p:extLst>
      <p:ext uri="{BB962C8B-B14F-4D97-AF65-F5344CB8AC3E}">
        <p14:creationId xmlns:p14="http://schemas.microsoft.com/office/powerpoint/2010/main" val="167780717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74199-5C5E-408A-A02A-0099091E5937}"/>
              </a:ext>
            </a:extLst>
          </p:cNvPr>
          <p:cNvSpPr>
            <a:spLocks noGrp="1"/>
          </p:cNvSpPr>
          <p:nvPr>
            <p:ph type="title"/>
          </p:nvPr>
        </p:nvSpPr>
        <p:spPr>
          <a:xfrm>
            <a:off x="0" y="-27384"/>
            <a:ext cx="12192000" cy="891216"/>
          </a:xfrm>
        </p:spPr>
        <p:txBody>
          <a:bodyPr>
            <a:noAutofit/>
          </a:bodyPr>
          <a:lstStyle/>
          <a:p>
            <a:pPr algn="ctr"/>
            <a:r>
              <a:rPr lang="pl-PL" sz="3200" dirty="0">
                <a:latin typeface="+mn-lt"/>
              </a:rPr>
              <a:t>DONES </a:t>
            </a:r>
            <a:r>
              <a:rPr lang="pl-PL" sz="3200" dirty="0" err="1">
                <a:latin typeface="+mn-lt"/>
              </a:rPr>
              <a:t>Users</a:t>
            </a:r>
            <a:r>
              <a:rPr lang="pl-PL" sz="3200" dirty="0">
                <a:latin typeface="+mn-lt"/>
              </a:rPr>
              <a:t> </a:t>
            </a:r>
            <a:r>
              <a:rPr lang="pl-PL" sz="3200" dirty="0" err="1">
                <a:latin typeface="+mn-lt"/>
              </a:rPr>
              <a:t>Committee</a:t>
            </a:r>
            <a:endParaRPr lang="en-GB" sz="3200" b="1" dirty="0">
              <a:latin typeface="+mn-lt"/>
            </a:endParaRPr>
          </a:p>
        </p:txBody>
      </p:sp>
      <p:pic>
        <p:nvPicPr>
          <p:cNvPr id="13" name="Picture 2" descr="C:\Users\User\DONES Users\DONES Users.png">
            <a:extLst>
              <a:ext uri="{FF2B5EF4-FFF2-40B4-BE49-F238E27FC236}">
                <a16:creationId xmlns:a16="http://schemas.microsoft.com/office/drawing/2014/main" id="{997DE1A2-D91A-4FD8-9499-1E2D643E3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965" y="103105"/>
            <a:ext cx="831989" cy="6615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9676566B-B0A6-4DF7-83B6-64DEB4662A2D}"/>
              </a:ext>
            </a:extLst>
          </p:cNvPr>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harpenSoften amount="4000"/>
                    </a14:imgEffect>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8424852" y="1040107"/>
            <a:ext cx="3671492" cy="2162304"/>
          </a:xfrm>
          <a:prstGeom prst="rect">
            <a:avLst/>
          </a:prstGeom>
          <a:noFill/>
          <a:ln>
            <a:noFill/>
          </a:ln>
        </p:spPr>
      </p:pic>
      <p:sp>
        <p:nvSpPr>
          <p:cNvPr id="5" name="Rectangle 2">
            <a:extLst>
              <a:ext uri="{FF2B5EF4-FFF2-40B4-BE49-F238E27FC236}">
                <a16:creationId xmlns:a16="http://schemas.microsoft.com/office/drawing/2014/main" id="{27AD0708-80F0-4577-A92E-A4094A4DE194}"/>
              </a:ext>
            </a:extLst>
          </p:cNvPr>
          <p:cNvSpPr>
            <a:spLocks noChangeArrowheads="1"/>
          </p:cNvSpPr>
          <p:nvPr/>
        </p:nvSpPr>
        <p:spPr bwMode="auto">
          <a:xfrm>
            <a:off x="359924" y="1286327"/>
            <a:ext cx="719360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2060"/>
                </a:solidFill>
                <a:effectLst/>
                <a:latin typeface="+mj-lt"/>
              </a:rPr>
              <a:t>Frederik </a:t>
            </a:r>
            <a:r>
              <a:rPr kumimoji="0" lang="pl-PL" altLang="pl-PL" sz="1600" b="0" i="0" u="none" strike="noStrike" cap="none" normalizeH="0" baseline="0" dirty="0" err="1">
                <a:ln>
                  <a:noFill/>
                </a:ln>
                <a:solidFill>
                  <a:srgbClr val="002060"/>
                </a:solidFill>
                <a:effectLst/>
                <a:latin typeface="+mj-lt"/>
              </a:rPr>
              <a:t>Arbeiter</a:t>
            </a:r>
            <a:r>
              <a:rPr kumimoji="0" lang="pl-PL" altLang="pl-PL" sz="1600" b="0" i="0" u="none" strike="noStrike" cap="none" normalizeH="0" baseline="0" dirty="0">
                <a:ln>
                  <a:noFill/>
                </a:ln>
                <a:solidFill>
                  <a:srgbClr val="002060"/>
                </a:solidFill>
                <a:effectLst/>
                <a:latin typeface="+mj-lt"/>
              </a:rPr>
              <a:t> (KIT)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fusion</a:t>
            </a:r>
            <a:r>
              <a:rPr kumimoji="0" lang="pl-PL" altLang="pl-PL" sz="1600" b="0" i="1" u="none" strike="noStrike" cap="none" normalizeH="0" baseline="0" dirty="0">
                <a:ln>
                  <a:noFill/>
                </a:ln>
                <a:solidFill>
                  <a:srgbClr val="002060"/>
                </a:solidFill>
                <a:effectLst/>
                <a:latin typeface="+mj-lt"/>
              </a:rPr>
              <a:t> materials and </a:t>
            </a:r>
            <a:r>
              <a:rPr kumimoji="0" lang="pl-PL" altLang="pl-PL" sz="1600" b="0" i="1" u="none" strike="noStrike" cap="none" normalizeH="0" baseline="0" dirty="0" err="1">
                <a:ln>
                  <a:noFill/>
                </a:ln>
                <a:solidFill>
                  <a:srgbClr val="002060"/>
                </a:solidFill>
                <a:effectLst/>
                <a:latin typeface="+mj-lt"/>
              </a:rPr>
              <a:t>other</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irradiation</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modules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Daniel </a:t>
            </a:r>
            <a:r>
              <a:rPr kumimoji="0" lang="pl-PL" altLang="pl-PL" sz="1600" b="0" i="0" u="none" strike="noStrike" cap="none" normalizeH="0" baseline="0" dirty="0" err="1">
                <a:ln>
                  <a:noFill/>
                </a:ln>
                <a:solidFill>
                  <a:srgbClr val="002060"/>
                </a:solidFill>
                <a:effectLst/>
                <a:latin typeface="+mj-lt"/>
              </a:rPr>
              <a:t>Cano-Ott</a:t>
            </a:r>
            <a:r>
              <a:rPr kumimoji="0" lang="pl-PL" altLang="pl-PL" sz="1600" b="0" i="0" u="none" strike="noStrike" cap="none" normalizeH="0" baseline="0" dirty="0">
                <a:ln>
                  <a:noFill/>
                </a:ln>
                <a:solidFill>
                  <a:srgbClr val="002060"/>
                </a:solidFill>
                <a:effectLst/>
                <a:latin typeface="+mj-lt"/>
              </a:rPr>
              <a:t> (CIEMAT)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nuclear</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physics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err="1">
                <a:ln>
                  <a:noFill/>
                </a:ln>
                <a:solidFill>
                  <a:srgbClr val="002060"/>
                </a:solidFill>
                <a:effectLst/>
                <a:latin typeface="+mj-lt"/>
              </a:rPr>
              <a:t>Andreja</a:t>
            </a:r>
            <a:r>
              <a:rPr kumimoji="0" lang="pl-PL" altLang="pl-PL" sz="1600" b="0" i="0" u="none" strike="noStrike" cap="none" normalizeH="0" baseline="0" dirty="0">
                <a:ln>
                  <a:noFill/>
                </a:ln>
                <a:solidFill>
                  <a:srgbClr val="002060"/>
                </a:solidFill>
                <a:effectLst/>
                <a:latin typeface="+mj-lt"/>
              </a:rPr>
              <a:t> </a:t>
            </a:r>
            <a:r>
              <a:rPr kumimoji="0" lang="pl-PL" altLang="pl-PL" sz="1600" b="0" i="0" u="none" strike="noStrike" cap="none" normalizeH="0" baseline="0" dirty="0" err="1">
                <a:ln>
                  <a:noFill/>
                </a:ln>
                <a:solidFill>
                  <a:srgbClr val="002060"/>
                </a:solidFill>
                <a:effectLst/>
                <a:latin typeface="+mj-lt"/>
              </a:rPr>
              <a:t>Gajović</a:t>
            </a:r>
            <a:r>
              <a:rPr kumimoji="0" lang="pl-PL" altLang="pl-PL" sz="1600" b="0" i="0" u="none" strike="noStrike" cap="none" normalizeH="0" baseline="0" dirty="0">
                <a:ln>
                  <a:noFill/>
                </a:ln>
                <a:solidFill>
                  <a:srgbClr val="002060"/>
                </a:solidFill>
                <a:effectLst/>
                <a:latin typeface="+mj-lt"/>
              </a:rPr>
              <a:t> (RBI) </a:t>
            </a:r>
            <a:r>
              <a:rPr kumimoji="0" lang="pl-PL" altLang="pl-PL" sz="1600" b="0" i="1" u="none" strike="noStrike" cap="none" normalizeH="0" baseline="0" dirty="0">
                <a:ln>
                  <a:noFill/>
                </a:ln>
                <a:solidFill>
                  <a:srgbClr val="002060"/>
                </a:solidFill>
                <a:effectLst/>
                <a:latin typeface="+mj-lt"/>
              </a:rPr>
              <a:t>– management of </a:t>
            </a:r>
            <a:r>
              <a:rPr kumimoji="0" lang="pl-PL" altLang="pl-PL" sz="1600" b="0" i="1" u="none" strike="noStrike" cap="none" normalizeH="0" baseline="0" dirty="0" err="1">
                <a:ln>
                  <a:noFill/>
                </a:ln>
                <a:solidFill>
                  <a:srgbClr val="002060"/>
                </a:solidFill>
                <a:effectLst/>
                <a:latin typeface="+mj-lt"/>
              </a:rPr>
              <a:t>users</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community</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err="1">
                <a:ln>
                  <a:noFill/>
                </a:ln>
                <a:solidFill>
                  <a:srgbClr val="002060"/>
                </a:solidFill>
                <a:effectLst/>
                <a:latin typeface="+mj-lt"/>
              </a:rPr>
              <a:t>Atsushi</a:t>
            </a:r>
            <a:r>
              <a:rPr kumimoji="0" lang="pl-PL" altLang="pl-PL" sz="1600" b="0" i="0" u="none" strike="noStrike" cap="none" normalizeH="0" baseline="0" dirty="0">
                <a:ln>
                  <a:noFill/>
                </a:ln>
                <a:solidFill>
                  <a:srgbClr val="002060"/>
                </a:solidFill>
                <a:effectLst/>
                <a:latin typeface="+mj-lt"/>
              </a:rPr>
              <a:t> </a:t>
            </a:r>
            <a:r>
              <a:rPr kumimoji="0" lang="pl-PL" altLang="pl-PL" sz="1600" b="0" i="0" u="none" strike="noStrike" cap="none" normalizeH="0" baseline="0" dirty="0" err="1">
                <a:ln>
                  <a:noFill/>
                </a:ln>
                <a:solidFill>
                  <a:srgbClr val="002060"/>
                </a:solidFill>
                <a:effectLst/>
                <a:latin typeface="+mj-lt"/>
              </a:rPr>
              <a:t>Kasugai</a:t>
            </a:r>
            <a:r>
              <a:rPr kumimoji="0" lang="pl-PL" altLang="pl-PL" sz="1600" b="0" i="0" u="none" strike="noStrike" cap="none" normalizeH="0" baseline="0" dirty="0">
                <a:ln>
                  <a:noFill/>
                </a:ln>
                <a:solidFill>
                  <a:srgbClr val="002060"/>
                </a:solidFill>
                <a:effectLst/>
                <a:latin typeface="+mj-lt"/>
              </a:rPr>
              <a:t> (QST)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fusion</a:t>
            </a:r>
            <a:r>
              <a:rPr kumimoji="0" lang="pl-PL" altLang="pl-PL" sz="1600" b="0" i="1" u="none" strike="noStrike" cap="none" normalizeH="0" baseline="0" dirty="0">
                <a:ln>
                  <a:noFill/>
                </a:ln>
                <a:solidFill>
                  <a:srgbClr val="002060"/>
                </a:solidFill>
                <a:effectLst/>
                <a:latin typeface="+mj-lt"/>
              </a:rPr>
              <a:t> materials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Antonio M. </a:t>
            </a:r>
            <a:r>
              <a:rPr kumimoji="0" lang="pl-PL" altLang="pl-PL" sz="1600" b="0" i="0" u="none" strike="noStrike" cap="none" normalizeH="0" baseline="0" dirty="0" err="1">
                <a:ln>
                  <a:noFill/>
                </a:ln>
                <a:solidFill>
                  <a:srgbClr val="002060"/>
                </a:solidFill>
                <a:effectLst/>
                <a:latin typeface="+mj-lt"/>
              </a:rPr>
              <a:t>Lallena</a:t>
            </a:r>
            <a:r>
              <a:rPr kumimoji="0" lang="pl-PL" altLang="pl-PL" sz="1600" b="0" i="0" u="none" strike="noStrike" cap="none" normalizeH="0" baseline="0" dirty="0">
                <a:ln>
                  <a:noFill/>
                </a:ln>
                <a:solidFill>
                  <a:srgbClr val="002060"/>
                </a:solidFill>
                <a:effectLst/>
                <a:latin typeface="+mj-lt"/>
              </a:rPr>
              <a:t> (University of Granada)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biological</a:t>
            </a:r>
            <a:r>
              <a:rPr kumimoji="0" lang="pl-PL" altLang="pl-PL" sz="1600" b="0" i="1" u="none" strike="noStrike" cap="none" normalizeH="0" baseline="0" dirty="0">
                <a:ln>
                  <a:noFill/>
                </a:ln>
                <a:solidFill>
                  <a:srgbClr val="002060"/>
                </a:solidFill>
                <a:effectLst/>
                <a:latin typeface="+mj-lt"/>
              </a:rPr>
              <a:t> and </a:t>
            </a:r>
            <a:r>
              <a:rPr kumimoji="0" lang="pl-PL" altLang="pl-PL" sz="1600" b="0" i="1" u="none" strike="noStrike" cap="none" normalizeH="0" baseline="0" dirty="0" err="1">
                <a:ln>
                  <a:noFill/>
                </a:ln>
                <a:solidFill>
                  <a:srgbClr val="002060"/>
                </a:solidFill>
                <a:effectLst/>
                <a:latin typeface="+mj-lt"/>
              </a:rPr>
              <a:t>industrial</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applications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Alain </a:t>
            </a:r>
            <a:r>
              <a:rPr kumimoji="0" lang="pl-PL" altLang="pl-PL" sz="1600" b="0" i="0" u="none" strike="noStrike" cap="none" normalizeH="0" baseline="0" dirty="0" err="1">
                <a:ln>
                  <a:noFill/>
                </a:ln>
                <a:solidFill>
                  <a:srgbClr val="002060"/>
                </a:solidFill>
                <a:effectLst/>
                <a:latin typeface="+mj-lt"/>
              </a:rPr>
              <a:t>Letourneau</a:t>
            </a:r>
            <a:r>
              <a:rPr kumimoji="0" lang="pl-PL" altLang="pl-PL" sz="1600" b="0" i="0" u="none" strike="noStrike" cap="none" normalizeH="0" baseline="0" dirty="0">
                <a:ln>
                  <a:noFill/>
                </a:ln>
                <a:solidFill>
                  <a:srgbClr val="002060"/>
                </a:solidFill>
                <a:effectLst/>
                <a:latin typeface="+mj-lt"/>
              </a:rPr>
              <a:t> (CEA </a:t>
            </a:r>
            <a:r>
              <a:rPr kumimoji="0" lang="pl-PL" altLang="pl-PL" sz="1600" b="0" i="0" u="none" strike="noStrike" cap="none" normalizeH="0" baseline="0" dirty="0" err="1">
                <a:ln>
                  <a:noFill/>
                </a:ln>
                <a:solidFill>
                  <a:srgbClr val="002060"/>
                </a:solidFill>
                <a:effectLst/>
                <a:latin typeface="+mj-lt"/>
              </a:rPr>
              <a:t>Saclay</a:t>
            </a:r>
            <a:r>
              <a:rPr kumimoji="0" lang="pl-PL" altLang="pl-PL" sz="1600" b="0" i="0" u="none" strike="noStrike" cap="none" normalizeH="0" baseline="0" dirty="0">
                <a:ln>
                  <a:noFill/>
                </a:ln>
                <a:solidFill>
                  <a:srgbClr val="002060"/>
                </a:solidFill>
                <a:effectLst/>
                <a:latin typeface="+mj-lt"/>
              </a:rPr>
              <a:t>) </a:t>
            </a:r>
            <a:r>
              <a:rPr kumimoji="0" lang="pl-PL" altLang="pl-PL" sz="1600" b="0" i="1" u="none" strike="noStrike" cap="none" normalizeH="0" baseline="0" dirty="0">
                <a:ln>
                  <a:noFill/>
                </a:ln>
                <a:solidFill>
                  <a:srgbClr val="002060"/>
                </a:solidFill>
                <a:effectLst/>
                <a:latin typeface="+mj-lt"/>
              </a:rPr>
              <a:t>– neutron </a:t>
            </a:r>
            <a:r>
              <a:rPr kumimoji="0" lang="pl-PL" altLang="pl-PL" sz="1600" b="0" i="1" u="none" strike="noStrike" cap="none" normalizeH="0" baseline="0" dirty="0" err="1">
                <a:ln>
                  <a:noFill/>
                </a:ln>
                <a:solidFill>
                  <a:srgbClr val="002060"/>
                </a:solidFill>
                <a:effectLst/>
                <a:latin typeface="+mj-lt"/>
              </a:rPr>
              <a:t>physics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Marek </a:t>
            </a:r>
            <a:r>
              <a:rPr kumimoji="0" lang="pl-PL" altLang="pl-PL" sz="1600" b="0" i="0" u="none" strike="noStrike" cap="none" normalizeH="0" baseline="0" dirty="0" err="1">
                <a:ln>
                  <a:noFill/>
                </a:ln>
                <a:solidFill>
                  <a:srgbClr val="002060"/>
                </a:solidFill>
                <a:effectLst/>
                <a:latin typeface="+mj-lt"/>
              </a:rPr>
              <a:t>Lewitowicz</a:t>
            </a:r>
            <a:r>
              <a:rPr kumimoji="0" lang="pl-PL" altLang="pl-PL" sz="1600" b="0" i="0" u="none" strike="noStrike" cap="none" normalizeH="0" baseline="0" dirty="0">
                <a:ln>
                  <a:noFill/>
                </a:ln>
                <a:solidFill>
                  <a:srgbClr val="002060"/>
                </a:solidFill>
                <a:effectLst/>
                <a:latin typeface="+mj-lt"/>
              </a:rPr>
              <a:t> (GANIL)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nuclear</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physics</a:t>
            </a:r>
            <a:r>
              <a:rPr kumimoji="0" lang="pl-PL" altLang="pl-PL" sz="1600" b="0" i="1" u="none" strike="noStrike" cap="none" normalizeH="0" baseline="0" dirty="0">
                <a:ln>
                  <a:noFill/>
                </a:ln>
                <a:solidFill>
                  <a:srgbClr val="002060"/>
                </a:solidFill>
                <a:effectLst/>
                <a:latin typeface="+mj-lt"/>
              </a:rPr>
              <a:t> and </a:t>
            </a:r>
            <a:r>
              <a:rPr kumimoji="0" lang="pl-PL" altLang="pl-PL" sz="1600" b="0" i="1" u="none" strike="noStrike" cap="none" normalizeH="0" baseline="0" dirty="0" err="1">
                <a:ln>
                  <a:noFill/>
                </a:ln>
                <a:solidFill>
                  <a:srgbClr val="002060"/>
                </a:solidFill>
                <a:effectLst/>
                <a:latin typeface="+mj-lt"/>
              </a:rPr>
              <a:t>large</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scale</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facilities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Adam Maj (IFJ PAN)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nuclear</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physics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Fernando </a:t>
            </a:r>
            <a:r>
              <a:rPr kumimoji="0" lang="pl-PL" altLang="pl-PL" sz="1600" b="0" i="0" u="none" strike="noStrike" cap="none" normalizeH="0" baseline="0" dirty="0" err="1">
                <a:ln>
                  <a:noFill/>
                </a:ln>
                <a:solidFill>
                  <a:srgbClr val="002060"/>
                </a:solidFill>
                <a:effectLst/>
                <a:latin typeface="+mj-lt"/>
              </a:rPr>
              <a:t>Martínez</a:t>
            </a:r>
            <a:r>
              <a:rPr kumimoji="0" lang="pl-PL" altLang="pl-PL" sz="1600" b="0" i="0" u="none" strike="noStrike" cap="none" normalizeH="0" baseline="0" dirty="0">
                <a:ln>
                  <a:noFill/>
                </a:ln>
                <a:solidFill>
                  <a:srgbClr val="002060"/>
                </a:solidFill>
                <a:effectLst/>
                <a:latin typeface="+mj-lt"/>
              </a:rPr>
              <a:t> </a:t>
            </a:r>
            <a:r>
              <a:rPr kumimoji="0" lang="pl-PL" altLang="pl-PL" sz="1600" b="0" i="0" u="none" strike="noStrike" cap="none" normalizeH="0" baseline="0" dirty="0" err="1">
                <a:ln>
                  <a:noFill/>
                </a:ln>
                <a:solidFill>
                  <a:srgbClr val="002060"/>
                </a:solidFill>
                <a:effectLst/>
                <a:latin typeface="+mj-lt"/>
              </a:rPr>
              <a:t>Ávila</a:t>
            </a:r>
            <a:r>
              <a:rPr kumimoji="0" lang="pl-PL" altLang="pl-PL" sz="1600" b="0" i="0" u="none" strike="noStrike" cap="none" normalizeH="0" baseline="0" dirty="0">
                <a:ln>
                  <a:noFill/>
                </a:ln>
                <a:solidFill>
                  <a:srgbClr val="002060"/>
                </a:solidFill>
                <a:effectLst/>
                <a:latin typeface="+mj-lt"/>
              </a:rPr>
              <a:t> (La Alhambra)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cultural</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heritage</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Gerald </a:t>
            </a:r>
            <a:r>
              <a:rPr kumimoji="0" lang="pl-PL" altLang="pl-PL" sz="1600" b="0" i="0" u="none" strike="noStrike" cap="none" normalizeH="0" baseline="0" dirty="0" err="1">
                <a:ln>
                  <a:noFill/>
                </a:ln>
                <a:solidFill>
                  <a:srgbClr val="002060"/>
                </a:solidFill>
                <a:effectLst/>
                <a:latin typeface="+mj-lt"/>
              </a:rPr>
              <a:t>Pintsuk</a:t>
            </a:r>
            <a:r>
              <a:rPr kumimoji="0" lang="pl-PL" altLang="pl-PL" sz="1600" b="0" i="0" u="none" strike="noStrike" cap="none" normalizeH="0" baseline="0" dirty="0">
                <a:ln>
                  <a:noFill/>
                </a:ln>
                <a:solidFill>
                  <a:srgbClr val="002060"/>
                </a:solidFill>
                <a:effectLst/>
                <a:latin typeface="+mj-lt"/>
              </a:rPr>
              <a:t> (FZ </a:t>
            </a:r>
            <a:r>
              <a:rPr kumimoji="0" lang="pl-PL" altLang="pl-PL" sz="1600" b="0" i="0" u="none" strike="noStrike" cap="none" normalizeH="0" baseline="0" dirty="0" err="1">
                <a:ln>
                  <a:noFill/>
                </a:ln>
                <a:solidFill>
                  <a:srgbClr val="002060"/>
                </a:solidFill>
                <a:effectLst/>
                <a:latin typeface="+mj-lt"/>
              </a:rPr>
              <a:t>Jülich</a:t>
            </a:r>
            <a:r>
              <a:rPr kumimoji="0" lang="pl-PL" altLang="pl-PL" sz="1600" b="0" i="0" u="none" strike="noStrike" cap="none" normalizeH="0" baseline="0" dirty="0">
                <a:ln>
                  <a:noFill/>
                </a:ln>
                <a:solidFill>
                  <a:srgbClr val="002060"/>
                </a:solidFill>
                <a:effectLst/>
                <a:latin typeface="+mj-lt"/>
              </a:rPr>
              <a:t>)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fusion</a:t>
            </a:r>
            <a:r>
              <a:rPr kumimoji="0" lang="pl-PL" altLang="pl-PL" sz="1600" b="0" i="1" u="none" strike="noStrike" cap="none" normalizeH="0" baseline="0" dirty="0">
                <a:ln>
                  <a:noFill/>
                </a:ln>
                <a:solidFill>
                  <a:srgbClr val="002060"/>
                </a:solidFill>
                <a:effectLst/>
                <a:latin typeface="+mj-lt"/>
              </a:rPr>
              <a:t> materials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Javier </a:t>
            </a:r>
            <a:r>
              <a:rPr kumimoji="0" lang="pl-PL" altLang="pl-PL" sz="1600" b="0" i="0" u="none" strike="noStrike" cap="none" normalizeH="0" baseline="0" dirty="0" err="1">
                <a:ln>
                  <a:noFill/>
                </a:ln>
                <a:solidFill>
                  <a:srgbClr val="002060"/>
                </a:solidFill>
                <a:effectLst/>
                <a:latin typeface="+mj-lt"/>
              </a:rPr>
              <a:t>Praena</a:t>
            </a:r>
            <a:r>
              <a:rPr kumimoji="0" lang="pl-PL" altLang="pl-PL" sz="1600" b="0" i="0" u="none" strike="noStrike" cap="none" normalizeH="0" baseline="0" dirty="0">
                <a:ln>
                  <a:noFill/>
                </a:ln>
                <a:solidFill>
                  <a:srgbClr val="002060"/>
                </a:solidFill>
                <a:effectLst/>
                <a:latin typeface="+mj-lt"/>
              </a:rPr>
              <a:t> (University of Granada)</a:t>
            </a:r>
            <a:r>
              <a:rPr kumimoji="0" lang="pl-PL" altLang="pl-PL" sz="1600" b="0" i="1" u="none" strike="noStrike" cap="none" normalizeH="0" baseline="0" dirty="0">
                <a:ln>
                  <a:noFill/>
                </a:ln>
                <a:solidFill>
                  <a:srgbClr val="002060"/>
                </a:solidFill>
                <a:effectLst/>
                <a:latin typeface="+mj-lt"/>
              </a:rPr>
              <a:t> – </a:t>
            </a:r>
            <a:r>
              <a:rPr kumimoji="0" lang="pl-PL" altLang="pl-PL" sz="1600" b="0" i="1" u="none" strike="noStrike" cap="none" normalizeH="0" baseline="0" dirty="0" err="1">
                <a:ln>
                  <a:noFill/>
                </a:ln>
                <a:solidFill>
                  <a:srgbClr val="002060"/>
                </a:solidFill>
                <a:effectLst/>
                <a:latin typeface="+mj-lt"/>
              </a:rPr>
              <a:t>radioisotopes</a:t>
            </a:r>
            <a:r>
              <a:rPr kumimoji="0" lang="pl-PL" altLang="pl-PL" sz="1600" b="0" i="1" u="none" strike="noStrike" cap="none" normalizeH="0" baseline="0" dirty="0">
                <a:ln>
                  <a:noFill/>
                </a:ln>
                <a:solidFill>
                  <a:srgbClr val="002060"/>
                </a:solidFill>
                <a:effectLst/>
                <a:latin typeface="+mj-lt"/>
              </a:rPr>
              <a:t> and </a:t>
            </a:r>
            <a:r>
              <a:rPr kumimoji="0" lang="pl-PL" altLang="pl-PL" sz="1600" b="0" i="1" u="none" strike="noStrike" cap="none" normalizeH="0" baseline="0" dirty="0" err="1">
                <a:ln>
                  <a:noFill/>
                </a:ln>
                <a:solidFill>
                  <a:srgbClr val="002060"/>
                </a:solidFill>
                <a:effectLst/>
                <a:latin typeface="+mj-lt"/>
              </a:rPr>
              <a:t>medical</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applications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David </a:t>
            </a:r>
            <a:r>
              <a:rPr kumimoji="0" lang="pl-PL" altLang="pl-PL" sz="1600" b="0" i="0" u="none" strike="noStrike" cap="none" normalizeH="0" baseline="0" dirty="0" err="1">
                <a:ln>
                  <a:noFill/>
                </a:ln>
                <a:solidFill>
                  <a:srgbClr val="002060"/>
                </a:solidFill>
                <a:effectLst/>
                <a:latin typeface="+mj-lt"/>
              </a:rPr>
              <a:t>Rapisarda</a:t>
            </a:r>
            <a:r>
              <a:rPr kumimoji="0" lang="pl-PL" altLang="pl-PL" sz="1600" b="0" i="0" u="none" strike="noStrike" cap="none" normalizeH="0" baseline="0" dirty="0">
                <a:ln>
                  <a:noFill/>
                </a:ln>
                <a:solidFill>
                  <a:srgbClr val="002060"/>
                </a:solidFill>
                <a:effectLst/>
                <a:latin typeface="+mj-lt"/>
              </a:rPr>
              <a:t> (CIEMAT)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tritium</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breeding</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technologies</a:t>
            </a:r>
            <a:br>
              <a:rPr kumimoji="0" lang="pl-PL" altLang="pl-PL" sz="1600" b="0" i="0" u="none" strike="noStrike" cap="none" normalizeH="0" baseline="0" dirty="0">
                <a:ln>
                  <a:noFill/>
                </a:ln>
                <a:solidFill>
                  <a:srgbClr val="002060"/>
                </a:solidFill>
                <a:effectLst/>
                <a:latin typeface="+mj-lt"/>
              </a:rPr>
            </a:br>
            <a:r>
              <a:rPr kumimoji="0" lang="pl-PL" altLang="pl-PL" sz="1600" b="0" i="0" u="none" strike="noStrike" cap="none" normalizeH="0" baseline="0" dirty="0">
                <a:ln>
                  <a:noFill/>
                </a:ln>
                <a:solidFill>
                  <a:srgbClr val="002060"/>
                </a:solidFill>
                <a:effectLst/>
                <a:latin typeface="+mj-lt"/>
              </a:rPr>
              <a:t>Michael </a:t>
            </a:r>
            <a:r>
              <a:rPr kumimoji="0" lang="pl-PL" altLang="pl-PL" sz="1600" b="0" i="0" u="none" strike="noStrike" cap="none" normalizeH="0" baseline="0" dirty="0" err="1">
                <a:ln>
                  <a:noFill/>
                </a:ln>
                <a:solidFill>
                  <a:srgbClr val="002060"/>
                </a:solidFill>
                <a:effectLst/>
                <a:latin typeface="+mj-lt"/>
              </a:rPr>
              <a:t>Rieth</a:t>
            </a:r>
            <a:r>
              <a:rPr kumimoji="0" lang="pl-PL" altLang="pl-PL" sz="1600" b="0" i="0" u="none" strike="noStrike" cap="none" normalizeH="0" baseline="0" dirty="0">
                <a:ln>
                  <a:noFill/>
                </a:ln>
                <a:solidFill>
                  <a:srgbClr val="002060"/>
                </a:solidFill>
                <a:effectLst/>
                <a:latin typeface="+mj-lt"/>
              </a:rPr>
              <a:t> (KIT)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fusion</a:t>
            </a:r>
            <a:r>
              <a:rPr kumimoji="0" lang="pl-PL" altLang="pl-PL" sz="1600" b="0" i="1" u="none" strike="noStrike" cap="none" normalizeH="0" baseline="0" dirty="0">
                <a:ln>
                  <a:noFill/>
                </a:ln>
                <a:solidFill>
                  <a:srgbClr val="002060"/>
                </a:solidFill>
                <a:effectLst/>
                <a:latin typeface="+mj-lt"/>
              </a:rPr>
              <a:t> materials</a:t>
            </a:r>
            <a:br>
              <a:rPr kumimoji="0" lang="pl-PL" altLang="pl-PL" sz="1600" b="0" i="0" u="none" strike="noStrike" cap="none" normalizeH="0" baseline="0" dirty="0">
                <a:ln>
                  <a:noFill/>
                </a:ln>
                <a:solidFill>
                  <a:srgbClr val="002060"/>
                </a:solidFill>
                <a:effectLst/>
                <a:latin typeface="+mj-lt"/>
              </a:rPr>
            </a:br>
            <a:endParaRPr kumimoji="0" lang="pl-PL" altLang="pl-PL" sz="1600" b="0" i="0" u="none" strike="noStrike" cap="none" normalizeH="0" baseline="0" dirty="0">
              <a:ln>
                <a:noFill/>
              </a:ln>
              <a:solidFill>
                <a:srgbClr val="00206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2060"/>
                </a:solidFill>
                <a:effectLst/>
                <a:latin typeface="+mj-lt"/>
              </a:rPr>
              <a:t>Wojciech Królas (IFJ PAN) </a:t>
            </a:r>
            <a:r>
              <a:rPr kumimoji="0" lang="pl-PL" altLang="pl-PL" sz="1600" b="0" i="1" u="none" strike="noStrike" cap="none" normalizeH="0" baseline="0" dirty="0">
                <a:ln>
                  <a:noFill/>
                </a:ln>
                <a:solidFill>
                  <a:srgbClr val="002060"/>
                </a:solidFill>
                <a:effectLst/>
                <a:latin typeface="+mj-lt"/>
              </a:rPr>
              <a:t>– </a:t>
            </a:r>
            <a:r>
              <a:rPr kumimoji="0" lang="pl-PL" altLang="pl-PL" sz="1600" b="0" i="1" u="none" strike="noStrike" cap="none" normalizeH="0" baseline="0" dirty="0" err="1">
                <a:ln>
                  <a:noFill/>
                </a:ln>
                <a:solidFill>
                  <a:srgbClr val="002060"/>
                </a:solidFill>
                <a:effectLst/>
                <a:latin typeface="+mj-lt"/>
              </a:rPr>
              <a:t>secretary</a:t>
            </a:r>
            <a:r>
              <a:rPr kumimoji="0" lang="pl-PL" altLang="pl-PL" sz="1600" b="0" i="1" u="none" strike="noStrike" cap="none" normalizeH="0" baseline="0" dirty="0">
                <a:ln>
                  <a:noFill/>
                </a:ln>
                <a:solidFill>
                  <a:srgbClr val="002060"/>
                </a:solidFill>
                <a:effectLst/>
                <a:latin typeface="+mj-lt"/>
              </a:rPr>
              <a:t> of the DONES UC</a:t>
            </a:r>
          </a:p>
        </p:txBody>
      </p:sp>
      <p:sp>
        <p:nvSpPr>
          <p:cNvPr id="6" name="pole tekstowe 5">
            <a:extLst>
              <a:ext uri="{FF2B5EF4-FFF2-40B4-BE49-F238E27FC236}">
                <a16:creationId xmlns:a16="http://schemas.microsoft.com/office/drawing/2014/main" id="{75435A73-1056-4AFE-9482-C38DE4875354}"/>
              </a:ext>
            </a:extLst>
          </p:cNvPr>
          <p:cNvSpPr txBox="1"/>
          <p:nvPr/>
        </p:nvSpPr>
        <p:spPr>
          <a:xfrm>
            <a:off x="9150743" y="4435813"/>
            <a:ext cx="2219710" cy="923330"/>
          </a:xfrm>
          <a:prstGeom prst="rect">
            <a:avLst/>
          </a:prstGeom>
          <a:noFill/>
        </p:spPr>
        <p:txBody>
          <a:bodyPr wrap="none" rtlCol="0">
            <a:spAutoFit/>
          </a:bodyPr>
          <a:lstStyle/>
          <a:p>
            <a:r>
              <a:rPr lang="pl-PL" dirty="0" err="1"/>
              <a:t>Contact</a:t>
            </a:r>
            <a:r>
              <a:rPr lang="pl-PL" dirty="0"/>
              <a:t>:</a:t>
            </a:r>
          </a:p>
          <a:p>
            <a:r>
              <a:rPr lang="pl-PL" u="sng" dirty="0">
                <a:solidFill>
                  <a:srgbClr val="0070C0"/>
                </a:solidFill>
                <a:ea typeface="Calibri"/>
                <a:cs typeface="Calibri"/>
                <a:sym typeface="Calibri"/>
              </a:rPr>
              <a:t>users@ifmif-dones.es</a:t>
            </a:r>
            <a:endParaRPr lang="pl-PL" dirty="0">
              <a:solidFill>
                <a:srgbClr val="0070C0"/>
              </a:solidFill>
            </a:endParaRPr>
          </a:p>
          <a:p>
            <a:endParaRPr lang="pl-PL" dirty="0"/>
          </a:p>
        </p:txBody>
      </p:sp>
      <p:sp>
        <p:nvSpPr>
          <p:cNvPr id="8" name="Marcador de pie de página 2">
            <a:extLst>
              <a:ext uri="{FF2B5EF4-FFF2-40B4-BE49-F238E27FC236}">
                <a16:creationId xmlns:a16="http://schemas.microsoft.com/office/drawing/2014/main" id="{1891453E-FC6D-4B86-91F3-2CC1497C1D20}"/>
              </a:ext>
            </a:extLst>
          </p:cNvPr>
          <p:cNvSpPr>
            <a:spLocks noGrp="1"/>
          </p:cNvSpPr>
          <p:nvPr>
            <p:ph type="ftr" sz="quarter" idx="11"/>
          </p:nvPr>
        </p:nvSpPr>
        <p:spPr>
          <a:xfrm>
            <a:off x="1205029" y="6685472"/>
            <a:ext cx="10986971" cy="172528"/>
          </a:xfrm>
        </p:spPr>
        <p:txBody>
          <a:bodyPr/>
          <a:lstStyle/>
          <a:p>
            <a:pPr algn="r"/>
            <a:r>
              <a:rPr lang="pl-PL" dirty="0">
                <a:solidFill>
                  <a:schemeClr val="bg1">
                    <a:lumMod val="50000"/>
                  </a:schemeClr>
                </a:solidFill>
              </a:rPr>
              <a:t>W. Królas </a:t>
            </a:r>
            <a:r>
              <a:rPr lang="fr-FR"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a:t>
            </a:r>
            <a:r>
              <a:rPr lang="pl-PL" dirty="0" err="1">
                <a:solidFill>
                  <a:schemeClr val="bg1">
                    <a:lumMod val="50000"/>
                  </a:schemeClr>
                </a:solidFill>
              </a:rPr>
              <a:t>Community</a:t>
            </a:r>
            <a:r>
              <a:rPr lang="pl-PL" dirty="0">
                <a:solidFill>
                  <a:schemeClr val="bg1">
                    <a:lumMod val="50000"/>
                  </a:schemeClr>
                </a:solidFill>
              </a:rPr>
              <a:t> </a:t>
            </a:r>
            <a:r>
              <a:rPr lang="fr-FR" dirty="0">
                <a:solidFill>
                  <a:schemeClr val="bg1">
                    <a:lumMod val="50000"/>
                  </a:schemeClr>
                </a:solidFill>
              </a:rPr>
              <a:t>| DONES</a:t>
            </a:r>
            <a:r>
              <a:rPr lang="pl-PL"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WS3</a:t>
            </a:r>
            <a:r>
              <a:rPr lang="fr-FR" dirty="0">
                <a:solidFill>
                  <a:schemeClr val="bg1">
                    <a:lumMod val="50000"/>
                  </a:schemeClr>
                </a:solidFill>
              </a:rPr>
              <a:t> | </a:t>
            </a:r>
            <a:r>
              <a:rPr lang="pl-PL" dirty="0">
                <a:solidFill>
                  <a:schemeClr val="bg1">
                    <a:lumMod val="50000"/>
                  </a:schemeClr>
                </a:solidFill>
              </a:rPr>
              <a:t>01</a:t>
            </a:r>
            <a:r>
              <a:rPr lang="fr-FR" dirty="0">
                <a:solidFill>
                  <a:schemeClr val="bg1">
                    <a:lumMod val="50000"/>
                  </a:schemeClr>
                </a:solidFill>
              </a:rPr>
              <a:t>/</a:t>
            </a:r>
            <a:r>
              <a:rPr lang="pl-PL" dirty="0">
                <a:solidFill>
                  <a:schemeClr val="bg1">
                    <a:lumMod val="50000"/>
                  </a:schemeClr>
                </a:solidFill>
              </a:rPr>
              <a:t>10</a:t>
            </a:r>
            <a:r>
              <a:rPr lang="fr-FR" dirty="0">
                <a:solidFill>
                  <a:schemeClr val="bg1">
                    <a:lumMod val="50000"/>
                  </a:schemeClr>
                </a:solidFill>
              </a:rPr>
              <a:t>/202</a:t>
            </a:r>
            <a:r>
              <a:rPr lang="pl-PL" dirty="0">
                <a:solidFill>
                  <a:schemeClr val="bg1">
                    <a:lumMod val="50000"/>
                  </a:schemeClr>
                </a:solidFill>
              </a:rPr>
              <a:t>4</a:t>
            </a:r>
            <a:r>
              <a:rPr lang="fr-FR" dirty="0">
                <a:solidFill>
                  <a:schemeClr val="bg1">
                    <a:lumMod val="50000"/>
                  </a:schemeClr>
                </a:solidFill>
              </a:rPr>
              <a:t> | Page </a:t>
            </a:r>
            <a:r>
              <a:rPr lang="pl-PL" dirty="0">
                <a:solidFill>
                  <a:schemeClr val="bg1">
                    <a:lumMod val="50000"/>
                  </a:schemeClr>
                </a:solidFill>
              </a:rPr>
              <a:t>2</a:t>
            </a:r>
            <a:endParaRPr lang="en-GB" dirty="0">
              <a:solidFill>
                <a:schemeClr val="bg1">
                  <a:lumMod val="50000"/>
                </a:schemeClr>
              </a:solidFill>
            </a:endParaRPr>
          </a:p>
        </p:txBody>
      </p:sp>
    </p:spTree>
    <p:extLst>
      <p:ext uri="{BB962C8B-B14F-4D97-AF65-F5344CB8AC3E}">
        <p14:creationId xmlns:p14="http://schemas.microsoft.com/office/powerpoint/2010/main" val="25243809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74199-5C5E-408A-A02A-0099091E5937}"/>
              </a:ext>
            </a:extLst>
          </p:cNvPr>
          <p:cNvSpPr>
            <a:spLocks noGrp="1"/>
          </p:cNvSpPr>
          <p:nvPr>
            <p:ph type="title"/>
          </p:nvPr>
        </p:nvSpPr>
        <p:spPr>
          <a:xfrm>
            <a:off x="0" y="-27384"/>
            <a:ext cx="12192000" cy="891216"/>
          </a:xfrm>
        </p:spPr>
        <p:txBody>
          <a:bodyPr>
            <a:noAutofit/>
          </a:bodyPr>
          <a:lstStyle/>
          <a:p>
            <a:pPr algn="ctr"/>
            <a:r>
              <a:rPr lang="pl-PL" sz="3200" dirty="0">
                <a:latin typeface="+mn-lt"/>
              </a:rPr>
              <a:t>DONES </a:t>
            </a:r>
            <a:r>
              <a:rPr lang="pl-PL" sz="3200" dirty="0" err="1">
                <a:latin typeface="+mn-lt"/>
              </a:rPr>
              <a:t>Users</a:t>
            </a:r>
            <a:r>
              <a:rPr lang="pl-PL" sz="3200" dirty="0">
                <a:latin typeface="+mn-lt"/>
              </a:rPr>
              <a:t> web </a:t>
            </a:r>
            <a:r>
              <a:rPr lang="pl-PL" sz="3200" dirty="0" err="1">
                <a:latin typeface="+mn-lt"/>
              </a:rPr>
              <a:t>site</a:t>
            </a:r>
            <a:endParaRPr lang="en-GB" sz="3200" b="1" dirty="0">
              <a:latin typeface="+mn-lt"/>
            </a:endParaRPr>
          </a:p>
        </p:txBody>
      </p:sp>
      <p:pic>
        <p:nvPicPr>
          <p:cNvPr id="13" name="Picture 2" descr="C:\Users\User\DONES Users\DONES Users.png">
            <a:extLst>
              <a:ext uri="{FF2B5EF4-FFF2-40B4-BE49-F238E27FC236}">
                <a16:creationId xmlns:a16="http://schemas.microsoft.com/office/drawing/2014/main" id="{997DE1A2-D91A-4FD8-9499-1E2D643E3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965" y="103105"/>
            <a:ext cx="831989" cy="6615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9676566B-B0A6-4DF7-83B6-64DEB4662A2D}"/>
              </a:ext>
            </a:extLst>
          </p:cNvPr>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harpenSoften amount="4000"/>
                    </a14:imgEffect>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8424852" y="1040107"/>
            <a:ext cx="3671492" cy="2162304"/>
          </a:xfrm>
          <a:prstGeom prst="rect">
            <a:avLst/>
          </a:prstGeom>
          <a:noFill/>
          <a:ln>
            <a:noFill/>
          </a:ln>
        </p:spPr>
      </p:pic>
      <p:sp>
        <p:nvSpPr>
          <p:cNvPr id="6" name="pole tekstowe 5">
            <a:extLst>
              <a:ext uri="{FF2B5EF4-FFF2-40B4-BE49-F238E27FC236}">
                <a16:creationId xmlns:a16="http://schemas.microsoft.com/office/drawing/2014/main" id="{75435A73-1056-4AFE-9482-C38DE4875354}"/>
              </a:ext>
            </a:extLst>
          </p:cNvPr>
          <p:cNvSpPr txBox="1"/>
          <p:nvPr/>
        </p:nvSpPr>
        <p:spPr>
          <a:xfrm>
            <a:off x="8424852" y="3263972"/>
            <a:ext cx="3654270" cy="369332"/>
          </a:xfrm>
          <a:prstGeom prst="rect">
            <a:avLst/>
          </a:prstGeom>
          <a:noFill/>
        </p:spPr>
        <p:txBody>
          <a:bodyPr wrap="none" rtlCol="0">
            <a:spAutoFit/>
          </a:bodyPr>
          <a:lstStyle/>
          <a:p>
            <a:r>
              <a:rPr lang="pl-PL" u="sng" dirty="0">
                <a:solidFill>
                  <a:srgbClr val="0070C0"/>
                </a:solidFill>
                <a:ea typeface="Calibri"/>
                <a:cs typeface="Calibri"/>
                <a:sym typeface="Calibri"/>
              </a:rPr>
              <a:t>https://ifmif-dones.es/dones-users-2</a:t>
            </a:r>
            <a:endParaRPr lang="pl-PL" dirty="0"/>
          </a:p>
        </p:txBody>
      </p:sp>
      <p:pic>
        <p:nvPicPr>
          <p:cNvPr id="3" name="Obraz 2">
            <a:extLst>
              <a:ext uri="{FF2B5EF4-FFF2-40B4-BE49-F238E27FC236}">
                <a16:creationId xmlns:a16="http://schemas.microsoft.com/office/drawing/2014/main" id="{5C93896A-E1DB-41F9-A1ED-2893685133A1}"/>
              </a:ext>
            </a:extLst>
          </p:cNvPr>
          <p:cNvPicPr>
            <a:picLocks noChangeAspect="1"/>
          </p:cNvPicPr>
          <p:nvPr/>
        </p:nvPicPr>
        <p:blipFill>
          <a:blip r:embed="rId5"/>
          <a:stretch>
            <a:fillRect/>
          </a:stretch>
        </p:blipFill>
        <p:spPr>
          <a:xfrm>
            <a:off x="255732" y="1040107"/>
            <a:ext cx="8126323" cy="4835399"/>
          </a:xfrm>
          <a:prstGeom prst="rect">
            <a:avLst/>
          </a:prstGeom>
        </p:spPr>
      </p:pic>
      <p:sp>
        <p:nvSpPr>
          <p:cNvPr id="4" name="Owal 3">
            <a:extLst>
              <a:ext uri="{FF2B5EF4-FFF2-40B4-BE49-F238E27FC236}">
                <a16:creationId xmlns:a16="http://schemas.microsoft.com/office/drawing/2014/main" id="{9A8448D7-6D11-4EFB-8F8A-315EDF1E31A1}"/>
              </a:ext>
            </a:extLst>
          </p:cNvPr>
          <p:cNvSpPr/>
          <p:nvPr/>
        </p:nvSpPr>
        <p:spPr>
          <a:xfrm>
            <a:off x="5841561" y="4387175"/>
            <a:ext cx="2266545" cy="656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zakrzywiony 8">
            <a:extLst>
              <a:ext uri="{FF2B5EF4-FFF2-40B4-BE49-F238E27FC236}">
                <a16:creationId xmlns:a16="http://schemas.microsoft.com/office/drawing/2014/main" id="{0131C885-6C59-4378-8E6A-6B89DE32504F}"/>
              </a:ext>
            </a:extLst>
          </p:cNvPr>
          <p:cNvCxnSpPr>
            <a:cxnSpLocks/>
          </p:cNvCxnSpPr>
          <p:nvPr/>
        </p:nvCxnSpPr>
        <p:spPr>
          <a:xfrm rot="10800000" flipV="1">
            <a:off x="8170681" y="4397651"/>
            <a:ext cx="1376464" cy="286966"/>
          </a:xfrm>
          <a:prstGeom prst="curvedConnector3">
            <a:avLst/>
          </a:prstGeom>
          <a:ln w="38100">
            <a:solidFill>
              <a:srgbClr val="EE373B"/>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62AB190E-1102-47E6-B769-7BF52D793A0B}"/>
              </a:ext>
            </a:extLst>
          </p:cNvPr>
          <p:cNvSpPr txBox="1"/>
          <p:nvPr/>
        </p:nvSpPr>
        <p:spPr>
          <a:xfrm>
            <a:off x="9609720" y="4038287"/>
            <a:ext cx="1862305" cy="646331"/>
          </a:xfrm>
          <a:prstGeom prst="rect">
            <a:avLst/>
          </a:prstGeom>
          <a:noFill/>
        </p:spPr>
        <p:txBody>
          <a:bodyPr wrap="none" rtlCol="0">
            <a:spAutoFit/>
          </a:bodyPr>
          <a:lstStyle/>
          <a:p>
            <a:r>
              <a:rPr lang="pl-PL" dirty="0" err="1">
                <a:solidFill>
                  <a:srgbClr val="FF0000"/>
                </a:solidFill>
              </a:rPr>
              <a:t>Registration</a:t>
            </a:r>
            <a:r>
              <a:rPr lang="pl-PL" dirty="0">
                <a:solidFill>
                  <a:srgbClr val="FF0000"/>
                </a:solidFill>
              </a:rPr>
              <a:t> form </a:t>
            </a:r>
            <a:br>
              <a:rPr lang="pl-PL" dirty="0">
                <a:solidFill>
                  <a:srgbClr val="FF0000"/>
                </a:solidFill>
              </a:rPr>
            </a:br>
            <a:r>
              <a:rPr lang="pl-PL" dirty="0">
                <a:solidFill>
                  <a:srgbClr val="FF0000"/>
                </a:solidFill>
              </a:rPr>
              <a:t>for </a:t>
            </a:r>
            <a:r>
              <a:rPr lang="pl-PL" dirty="0" err="1">
                <a:solidFill>
                  <a:srgbClr val="FF0000"/>
                </a:solidFill>
              </a:rPr>
              <a:t>new</a:t>
            </a:r>
            <a:r>
              <a:rPr lang="pl-PL" dirty="0">
                <a:solidFill>
                  <a:srgbClr val="FF0000"/>
                </a:solidFill>
              </a:rPr>
              <a:t> </a:t>
            </a:r>
            <a:r>
              <a:rPr lang="pl-PL" dirty="0" err="1">
                <a:solidFill>
                  <a:srgbClr val="FF0000"/>
                </a:solidFill>
              </a:rPr>
              <a:t>users</a:t>
            </a:r>
            <a:r>
              <a:rPr lang="pl-PL" dirty="0">
                <a:solidFill>
                  <a:srgbClr val="FF0000"/>
                </a:solidFill>
              </a:rPr>
              <a:t>!</a:t>
            </a:r>
          </a:p>
        </p:txBody>
      </p:sp>
      <p:sp>
        <p:nvSpPr>
          <p:cNvPr id="15" name="pole tekstowe 14">
            <a:extLst>
              <a:ext uri="{FF2B5EF4-FFF2-40B4-BE49-F238E27FC236}">
                <a16:creationId xmlns:a16="http://schemas.microsoft.com/office/drawing/2014/main" id="{A32DC5C5-A873-43C9-94CB-C3331CE5A164}"/>
              </a:ext>
            </a:extLst>
          </p:cNvPr>
          <p:cNvSpPr txBox="1"/>
          <p:nvPr/>
        </p:nvSpPr>
        <p:spPr>
          <a:xfrm>
            <a:off x="9011313" y="5196192"/>
            <a:ext cx="2219710" cy="923330"/>
          </a:xfrm>
          <a:prstGeom prst="rect">
            <a:avLst/>
          </a:prstGeom>
          <a:noFill/>
        </p:spPr>
        <p:txBody>
          <a:bodyPr wrap="none" rtlCol="0">
            <a:spAutoFit/>
          </a:bodyPr>
          <a:lstStyle/>
          <a:p>
            <a:r>
              <a:rPr lang="pl-PL" dirty="0" err="1"/>
              <a:t>Contact</a:t>
            </a:r>
            <a:r>
              <a:rPr lang="pl-PL" dirty="0"/>
              <a:t>:</a:t>
            </a:r>
          </a:p>
          <a:p>
            <a:r>
              <a:rPr lang="pl-PL" u="sng" dirty="0">
                <a:solidFill>
                  <a:srgbClr val="0070C0"/>
                </a:solidFill>
                <a:ea typeface="Calibri"/>
                <a:cs typeface="Calibri"/>
                <a:sym typeface="Calibri"/>
              </a:rPr>
              <a:t>users@ifmif-dones.es</a:t>
            </a:r>
            <a:endParaRPr lang="pl-PL" dirty="0">
              <a:solidFill>
                <a:srgbClr val="0070C0"/>
              </a:solidFill>
            </a:endParaRPr>
          </a:p>
          <a:p>
            <a:endParaRPr lang="pl-PL" dirty="0"/>
          </a:p>
        </p:txBody>
      </p:sp>
      <p:sp>
        <p:nvSpPr>
          <p:cNvPr id="16" name="Marcador de pie de página 2">
            <a:extLst>
              <a:ext uri="{FF2B5EF4-FFF2-40B4-BE49-F238E27FC236}">
                <a16:creationId xmlns:a16="http://schemas.microsoft.com/office/drawing/2014/main" id="{E393DF5B-FE2C-4077-A63E-0DA6D6CFF875}"/>
              </a:ext>
            </a:extLst>
          </p:cNvPr>
          <p:cNvSpPr>
            <a:spLocks noGrp="1"/>
          </p:cNvSpPr>
          <p:nvPr>
            <p:ph type="ftr" sz="quarter" idx="11"/>
          </p:nvPr>
        </p:nvSpPr>
        <p:spPr>
          <a:xfrm>
            <a:off x="1205029" y="6685472"/>
            <a:ext cx="10986971" cy="172528"/>
          </a:xfrm>
        </p:spPr>
        <p:txBody>
          <a:bodyPr/>
          <a:lstStyle/>
          <a:p>
            <a:pPr algn="r"/>
            <a:r>
              <a:rPr lang="pl-PL" dirty="0">
                <a:solidFill>
                  <a:schemeClr val="bg1">
                    <a:lumMod val="50000"/>
                  </a:schemeClr>
                </a:solidFill>
              </a:rPr>
              <a:t>W. Królas </a:t>
            </a:r>
            <a:r>
              <a:rPr lang="fr-FR"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a:t>
            </a:r>
            <a:r>
              <a:rPr lang="pl-PL" dirty="0" err="1">
                <a:solidFill>
                  <a:schemeClr val="bg1">
                    <a:lumMod val="50000"/>
                  </a:schemeClr>
                </a:solidFill>
              </a:rPr>
              <a:t>Community</a:t>
            </a:r>
            <a:r>
              <a:rPr lang="pl-PL" dirty="0">
                <a:solidFill>
                  <a:schemeClr val="bg1">
                    <a:lumMod val="50000"/>
                  </a:schemeClr>
                </a:solidFill>
              </a:rPr>
              <a:t> </a:t>
            </a:r>
            <a:r>
              <a:rPr lang="fr-FR" dirty="0">
                <a:solidFill>
                  <a:schemeClr val="bg1">
                    <a:lumMod val="50000"/>
                  </a:schemeClr>
                </a:solidFill>
              </a:rPr>
              <a:t>| DONES</a:t>
            </a:r>
            <a:r>
              <a:rPr lang="pl-PL" dirty="0">
                <a:solidFill>
                  <a:schemeClr val="bg1">
                    <a:lumMod val="50000"/>
                  </a:schemeClr>
                </a:solidFill>
              </a:rPr>
              <a:t> </a:t>
            </a:r>
            <a:r>
              <a:rPr lang="pl-PL" dirty="0" err="1">
                <a:solidFill>
                  <a:schemeClr val="bg1">
                    <a:lumMod val="50000"/>
                  </a:schemeClr>
                </a:solidFill>
              </a:rPr>
              <a:t>Users</a:t>
            </a:r>
            <a:r>
              <a:rPr lang="pl-PL" dirty="0">
                <a:solidFill>
                  <a:schemeClr val="bg1">
                    <a:lumMod val="50000"/>
                  </a:schemeClr>
                </a:solidFill>
              </a:rPr>
              <a:t> WS3</a:t>
            </a:r>
            <a:r>
              <a:rPr lang="fr-FR" dirty="0">
                <a:solidFill>
                  <a:schemeClr val="bg1">
                    <a:lumMod val="50000"/>
                  </a:schemeClr>
                </a:solidFill>
              </a:rPr>
              <a:t> | </a:t>
            </a:r>
            <a:r>
              <a:rPr lang="pl-PL" dirty="0">
                <a:solidFill>
                  <a:schemeClr val="bg1">
                    <a:lumMod val="50000"/>
                  </a:schemeClr>
                </a:solidFill>
              </a:rPr>
              <a:t>01</a:t>
            </a:r>
            <a:r>
              <a:rPr lang="fr-FR" dirty="0">
                <a:solidFill>
                  <a:schemeClr val="bg1">
                    <a:lumMod val="50000"/>
                  </a:schemeClr>
                </a:solidFill>
              </a:rPr>
              <a:t>/</a:t>
            </a:r>
            <a:r>
              <a:rPr lang="pl-PL" dirty="0">
                <a:solidFill>
                  <a:schemeClr val="bg1">
                    <a:lumMod val="50000"/>
                  </a:schemeClr>
                </a:solidFill>
              </a:rPr>
              <a:t>10</a:t>
            </a:r>
            <a:r>
              <a:rPr lang="fr-FR" dirty="0">
                <a:solidFill>
                  <a:schemeClr val="bg1">
                    <a:lumMod val="50000"/>
                  </a:schemeClr>
                </a:solidFill>
              </a:rPr>
              <a:t>/202</a:t>
            </a:r>
            <a:r>
              <a:rPr lang="pl-PL" dirty="0">
                <a:solidFill>
                  <a:schemeClr val="bg1">
                    <a:lumMod val="50000"/>
                  </a:schemeClr>
                </a:solidFill>
              </a:rPr>
              <a:t>4</a:t>
            </a:r>
            <a:r>
              <a:rPr lang="fr-FR" dirty="0">
                <a:solidFill>
                  <a:schemeClr val="bg1">
                    <a:lumMod val="50000"/>
                  </a:schemeClr>
                </a:solidFill>
              </a:rPr>
              <a:t> | Page </a:t>
            </a:r>
            <a:r>
              <a:rPr lang="pl-PL" dirty="0">
                <a:solidFill>
                  <a:schemeClr val="bg1">
                    <a:lumMod val="50000"/>
                  </a:schemeClr>
                </a:solidFill>
              </a:rPr>
              <a:t>2</a:t>
            </a:r>
            <a:endParaRPr lang="en-GB" dirty="0">
              <a:solidFill>
                <a:schemeClr val="bg1">
                  <a:lumMod val="50000"/>
                </a:schemeClr>
              </a:solidFill>
            </a:endParaRPr>
          </a:p>
        </p:txBody>
      </p:sp>
    </p:spTree>
    <p:extLst>
      <p:ext uri="{BB962C8B-B14F-4D97-AF65-F5344CB8AC3E}">
        <p14:creationId xmlns:p14="http://schemas.microsoft.com/office/powerpoint/2010/main" val="2231329886"/>
      </p:ext>
    </p:extLst>
  </p:cSld>
  <p:clrMapOvr>
    <a:masterClrMapping/>
  </p:clrMapOvr>
  <p:transition spd="med"/>
</p:sld>
</file>

<file path=ppt/theme/theme1.xml><?xml version="1.0" encoding="utf-8"?>
<a:theme xmlns:a="http://schemas.openxmlformats.org/drawingml/2006/main" name="2_Office Them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8775B9F80BE674BABD96042823F5D4B" ma:contentTypeVersion="15" ma:contentTypeDescription="Crear nuevo documento." ma:contentTypeScope="" ma:versionID="6b5c9d58d60ab042b8509bc9662aea63">
  <xsd:schema xmlns:xsd="http://www.w3.org/2001/XMLSchema" xmlns:xs="http://www.w3.org/2001/XMLSchema" xmlns:p="http://schemas.microsoft.com/office/2006/metadata/properties" xmlns:ns3="c917bfa0-56d0-4caf-bf8f-99c6857934bd" xmlns:ns4="026a6518-005f-4296-b0c8-b55e0898ee25" targetNamespace="http://schemas.microsoft.com/office/2006/metadata/properties" ma:root="true" ma:fieldsID="4a0e2a5911e02979f499b813bf4056d2" ns3:_="" ns4:_="">
    <xsd:import namespace="c917bfa0-56d0-4caf-bf8f-99c6857934bd"/>
    <xsd:import namespace="026a6518-005f-4296-b0c8-b55e0898ee2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7bfa0-56d0-4caf-bf8f-99c685793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6a6518-005f-4296-b0c8-b55e0898ee25" elementFormDefault="qualified">
    <xsd:import namespace="http://schemas.microsoft.com/office/2006/documentManagement/types"/>
    <xsd:import namespace="http://schemas.microsoft.com/office/infopath/2007/PartnerControls"/>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element name="SharingHintHash" ma:index="21"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917bfa0-56d0-4caf-bf8f-99c6857934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8FB5D-4A96-4D19-B473-93725C40E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7bfa0-56d0-4caf-bf8f-99c6857934bd"/>
    <ds:schemaRef ds:uri="026a6518-005f-4296-b0c8-b55e0898e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96BF86-24F4-42BA-95F7-C02FDEAEC3BF}">
  <ds:schemaRefs>
    <ds:schemaRef ds:uri="http://schemas.microsoft.com/office/2006/metadata/properties"/>
    <ds:schemaRef ds:uri="http://purl.org/dc/dcmitype/"/>
    <ds:schemaRef ds:uri="http://schemas.microsoft.com/office/2006/documentManagement/types"/>
    <ds:schemaRef ds:uri="http://purl.org/dc/terms/"/>
    <ds:schemaRef ds:uri="c917bfa0-56d0-4caf-bf8f-99c6857934bd"/>
    <ds:schemaRef ds:uri="026a6518-005f-4296-b0c8-b55e0898ee25"/>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910E61E-5A70-4926-925B-FA185D9176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36296</TotalTime>
  <Words>719</Words>
  <Application>Microsoft Office PowerPoint</Application>
  <PresentationFormat>Panoramiczny</PresentationFormat>
  <Paragraphs>43</Paragraphs>
  <Slides>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Arial</vt:lpstr>
      <vt:lpstr>Calibri</vt:lpstr>
      <vt:lpstr>Times New Roman</vt:lpstr>
      <vt:lpstr>Wingdings</vt:lpstr>
      <vt:lpstr>2_Office Theme</vt:lpstr>
      <vt:lpstr> IFMIF-DONES Users Community        Wojciech Królas  1/10/2024</vt:lpstr>
      <vt:lpstr>IFMIF-DONES Users Community</vt:lpstr>
      <vt:lpstr>IFMIF-DONES – a multidisciplinary neutron facility</vt:lpstr>
      <vt:lpstr>DONES Users meetings</vt:lpstr>
      <vt:lpstr>DONES Users Committee</vt:lpstr>
      <vt:lpstr>DONES Users web 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Moreno Cortés</dc:creator>
  <cp:lastModifiedBy>Wojtek</cp:lastModifiedBy>
  <cp:revision>103</cp:revision>
  <dcterms:created xsi:type="dcterms:W3CDTF">2021-09-16T11:40:21Z</dcterms:created>
  <dcterms:modified xsi:type="dcterms:W3CDTF">2024-09-30T17:33:52Z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0x01010008775B9F80BE674BABD96042823F5D4B</vt:lpwstr>
  </property>
</Properties>
</file>